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20"/>
  </p:notesMasterIdLst>
  <p:handoutMasterIdLst>
    <p:handoutMasterId r:id="rId21"/>
  </p:handoutMasterIdLst>
  <p:sldIdLst>
    <p:sldId id="256" r:id="rId2"/>
    <p:sldId id="259" r:id="rId3"/>
    <p:sldId id="260" r:id="rId4"/>
    <p:sldId id="274" r:id="rId5"/>
    <p:sldId id="261" r:id="rId6"/>
    <p:sldId id="271" r:id="rId7"/>
    <p:sldId id="276" r:id="rId8"/>
    <p:sldId id="275" r:id="rId9"/>
    <p:sldId id="262" r:id="rId10"/>
    <p:sldId id="272" r:id="rId11"/>
    <p:sldId id="270" r:id="rId12"/>
    <p:sldId id="263" r:id="rId13"/>
    <p:sldId id="264" r:id="rId14"/>
    <p:sldId id="265" r:id="rId15"/>
    <p:sldId id="266" r:id="rId16"/>
    <p:sldId id="267" r:id="rId17"/>
    <p:sldId id="268" r:id="rId18"/>
    <p:sldId id="269" r:id="rId19"/>
  </p:sldIdLst>
  <p:sldSz cx="9144000" cy="5715000" type="screen16x10"/>
  <p:notesSz cx="6794500" cy="9931400"/>
  <p:defaultTextStyle>
    <a:defPPr>
      <a:defRPr lang="en-US"/>
    </a:defPPr>
    <a:lvl1pPr algn="l" rtl="0" eaLnBrk="0" fontAlgn="base" hangingPunct="0">
      <a:spcBef>
        <a:spcPct val="0"/>
      </a:spcBef>
      <a:spcAft>
        <a:spcPct val="0"/>
      </a:spcAft>
      <a:defRPr sz="1600" kern="1200">
        <a:solidFill>
          <a:schemeClr val="tx1"/>
        </a:solidFill>
        <a:latin typeface="Arial" panose="020B0604020202020204" pitchFamily="34" charset="0"/>
        <a:ea typeface="ヒラギノ角ゴ Pro W3" charset="-128"/>
        <a:cs typeface="+mn-cs"/>
      </a:defRPr>
    </a:lvl1pPr>
    <a:lvl2pPr marL="361950" indent="95250" algn="l" rtl="0" eaLnBrk="0" fontAlgn="base" hangingPunct="0">
      <a:spcBef>
        <a:spcPct val="0"/>
      </a:spcBef>
      <a:spcAft>
        <a:spcPct val="0"/>
      </a:spcAft>
      <a:defRPr sz="1600" kern="1200">
        <a:solidFill>
          <a:schemeClr val="tx1"/>
        </a:solidFill>
        <a:latin typeface="Arial" panose="020B0604020202020204" pitchFamily="34" charset="0"/>
        <a:ea typeface="ヒラギノ角ゴ Pro W3" charset="-128"/>
        <a:cs typeface="+mn-cs"/>
      </a:defRPr>
    </a:lvl2pPr>
    <a:lvl3pPr marL="725488" indent="188913" algn="l" rtl="0" eaLnBrk="0" fontAlgn="base" hangingPunct="0">
      <a:spcBef>
        <a:spcPct val="0"/>
      </a:spcBef>
      <a:spcAft>
        <a:spcPct val="0"/>
      </a:spcAft>
      <a:defRPr sz="1600" kern="1200">
        <a:solidFill>
          <a:schemeClr val="tx1"/>
        </a:solidFill>
        <a:latin typeface="Arial" panose="020B0604020202020204" pitchFamily="34" charset="0"/>
        <a:ea typeface="ヒラギノ角ゴ Pro W3" charset="-128"/>
        <a:cs typeface="+mn-cs"/>
      </a:defRPr>
    </a:lvl3pPr>
    <a:lvl4pPr marL="1087438" indent="284163" algn="l" rtl="0" eaLnBrk="0" fontAlgn="base" hangingPunct="0">
      <a:spcBef>
        <a:spcPct val="0"/>
      </a:spcBef>
      <a:spcAft>
        <a:spcPct val="0"/>
      </a:spcAft>
      <a:defRPr sz="1600" kern="1200">
        <a:solidFill>
          <a:schemeClr val="tx1"/>
        </a:solidFill>
        <a:latin typeface="Arial" panose="020B0604020202020204" pitchFamily="34" charset="0"/>
        <a:ea typeface="ヒラギノ角ゴ Pro W3" charset="-128"/>
        <a:cs typeface="+mn-cs"/>
      </a:defRPr>
    </a:lvl4pPr>
    <a:lvl5pPr marL="1450975" indent="377825" algn="l" rtl="0" eaLnBrk="0" fontAlgn="base" hangingPunct="0">
      <a:spcBef>
        <a:spcPct val="0"/>
      </a:spcBef>
      <a:spcAft>
        <a:spcPct val="0"/>
      </a:spcAft>
      <a:defRPr sz="1600" kern="1200">
        <a:solidFill>
          <a:schemeClr val="tx1"/>
        </a:solidFill>
        <a:latin typeface="Arial" panose="020B0604020202020204" pitchFamily="34" charset="0"/>
        <a:ea typeface="ヒラギノ角ゴ Pro W3" charset="-128"/>
        <a:cs typeface="+mn-cs"/>
      </a:defRPr>
    </a:lvl5pPr>
    <a:lvl6pPr marL="2286000" algn="l" defTabSz="914400" rtl="0" eaLnBrk="1" latinLnBrk="0" hangingPunct="1">
      <a:defRPr sz="1600" kern="1200">
        <a:solidFill>
          <a:schemeClr val="tx1"/>
        </a:solidFill>
        <a:latin typeface="Arial" panose="020B0604020202020204" pitchFamily="34" charset="0"/>
        <a:ea typeface="ヒラギノ角ゴ Pro W3" charset="-128"/>
        <a:cs typeface="+mn-cs"/>
      </a:defRPr>
    </a:lvl6pPr>
    <a:lvl7pPr marL="2743200" algn="l" defTabSz="914400" rtl="0" eaLnBrk="1" latinLnBrk="0" hangingPunct="1">
      <a:defRPr sz="1600" kern="1200">
        <a:solidFill>
          <a:schemeClr val="tx1"/>
        </a:solidFill>
        <a:latin typeface="Arial" panose="020B0604020202020204" pitchFamily="34" charset="0"/>
        <a:ea typeface="ヒラギノ角ゴ Pro W3" charset="-128"/>
        <a:cs typeface="+mn-cs"/>
      </a:defRPr>
    </a:lvl7pPr>
    <a:lvl8pPr marL="3200400" algn="l" defTabSz="914400" rtl="0" eaLnBrk="1" latinLnBrk="0" hangingPunct="1">
      <a:defRPr sz="1600" kern="1200">
        <a:solidFill>
          <a:schemeClr val="tx1"/>
        </a:solidFill>
        <a:latin typeface="Arial" panose="020B0604020202020204" pitchFamily="34" charset="0"/>
        <a:ea typeface="ヒラギノ角ゴ Pro W3" charset="-128"/>
        <a:cs typeface="+mn-cs"/>
      </a:defRPr>
    </a:lvl8pPr>
    <a:lvl9pPr marL="3657600" algn="l" defTabSz="914400" rtl="0" eaLnBrk="1" latinLnBrk="0" hangingPunct="1">
      <a:defRPr sz="1600" kern="1200">
        <a:solidFill>
          <a:schemeClr val="tx1"/>
        </a:solidFill>
        <a:latin typeface="Arial" panose="020B0604020202020204" pitchFamily="34" charset="0"/>
        <a:ea typeface="ヒラギノ角ゴ Pro W3" charset="-128"/>
        <a:cs typeface="+mn-cs"/>
      </a:defRPr>
    </a:lvl9pPr>
  </p:defaultTextStyle>
  <p:extLst>
    <p:ext uri="{EFAFB233-063F-42B5-8137-9DF3F51BA10A}">
      <p15:sldGuideLst xmlns:p15="http://schemas.microsoft.com/office/powerpoint/2012/main">
        <p15:guide id="1" orient="horz" pos="180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p:cViewPr varScale="1">
        <p:scale>
          <a:sx n="136" d="100"/>
          <a:sy n="136" d="100"/>
        </p:scale>
        <p:origin x="876" y="114"/>
      </p:cViewPr>
      <p:guideLst>
        <p:guide orient="horz" pos="180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eaLnBrk="0" hangingPunct="0">
              <a:defRPr sz="1200">
                <a:latin typeface="Arial" charset="0"/>
                <a:cs typeface="ヒラギノ角ゴ Pro W3" charset="-128"/>
              </a:defRPr>
            </a:lvl1pPr>
          </a:lstStyle>
          <a:p>
            <a:pPr>
              <a:defRPr/>
            </a:pPr>
            <a:endParaRPr lang="nb-NO"/>
          </a:p>
        </p:txBody>
      </p:sp>
      <p:sp>
        <p:nvSpPr>
          <p:cNvPr id="3" name="Date Placeholder 2"/>
          <p:cNvSpPr>
            <a:spLocks noGrp="1"/>
          </p:cNvSpPr>
          <p:nvPr>
            <p:ph type="dt" sz="quarter" idx="1"/>
          </p:nvPr>
        </p:nvSpPr>
        <p:spPr>
          <a:xfrm>
            <a:off x="3848645" y="0"/>
            <a:ext cx="2944283" cy="49657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69FDA95E-ED25-4125-80CE-817010695A74}" type="datetime1">
              <a:rPr lang="nb-NO" altLang="nb-NO"/>
              <a:pPr>
                <a:defRPr/>
              </a:pPr>
              <a:t>13.08.2024</a:t>
            </a:fld>
            <a:endParaRPr lang="nb-NO" altLang="nb-NO"/>
          </a:p>
        </p:txBody>
      </p:sp>
      <p:sp>
        <p:nvSpPr>
          <p:cNvPr id="4" name="Footer Placehold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eaLnBrk="0" hangingPunct="0">
              <a:defRPr sz="1200">
                <a:latin typeface="Arial" charset="0"/>
                <a:cs typeface="ヒラギノ角ゴ Pro W3" charset="-128"/>
              </a:defRPr>
            </a:lvl1pPr>
          </a:lstStyle>
          <a:p>
            <a:pPr>
              <a:defRPr/>
            </a:pPr>
            <a:endParaRPr lang="nb-NO"/>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B19B12B1-FADC-48B1-BEA4-FEA57F632D6B}" type="slidenum">
              <a:rPr lang="nb-NO" altLang="nb-NO"/>
              <a:pPr>
                <a:defRPr/>
              </a:pPr>
              <a:t>‹#›</a:t>
            </a:fld>
            <a:endParaRPr lang="nb-NO" altLang="nb-NO"/>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Arial" charset="0"/>
                <a:cs typeface="ヒラギノ角ゴ Pro W3" charset="-128"/>
              </a:defRPr>
            </a:lvl1pPr>
          </a:lstStyle>
          <a:p>
            <a:pPr>
              <a:defRPr/>
            </a:pPr>
            <a:endParaRPr lang="en-US"/>
          </a:p>
        </p:txBody>
      </p:sp>
      <p:sp>
        <p:nvSpPr>
          <p:cNvPr id="5123" name="Rectangle 3"/>
          <p:cNvSpPr>
            <a:spLocks noGrp="1" noChangeArrowheads="1"/>
          </p:cNvSpPr>
          <p:nvPr>
            <p:ph type="dt" idx="1"/>
          </p:nvPr>
        </p:nvSpPr>
        <p:spPr bwMode="auto">
          <a:xfrm>
            <a:off x="3850217"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Arial" charset="0"/>
                <a:cs typeface="ヒラギノ角ゴ Pro W3"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419100" y="744538"/>
            <a:ext cx="59563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5934" y="4717415"/>
            <a:ext cx="4982633" cy="44691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Arial" charset="0"/>
                <a:cs typeface="ヒラギノ角ゴ Pro W3" charset="-128"/>
              </a:defRPr>
            </a:lvl1pPr>
          </a:lstStyle>
          <a:p>
            <a:pPr>
              <a:defRPr/>
            </a:pPr>
            <a:endParaRPr lang="en-US"/>
          </a:p>
        </p:txBody>
      </p:sp>
      <p:sp>
        <p:nvSpPr>
          <p:cNvPr id="5127" name="Rectangle 7"/>
          <p:cNvSpPr>
            <a:spLocks noGrp="1" noChangeArrowheads="1"/>
          </p:cNvSpPr>
          <p:nvPr>
            <p:ph type="sldNum" sz="quarter" idx="5"/>
          </p:nvPr>
        </p:nvSpPr>
        <p:spPr bwMode="auto">
          <a:xfrm>
            <a:off x="3850217"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8C99D296-0F11-4002-BF65-2BB5379ED0DC}" type="slidenum">
              <a:rPr lang="en-US" altLang="nb-NO"/>
              <a:pPr>
                <a:defRPr/>
              </a:pPr>
              <a:t>‹#›</a:t>
            </a:fld>
            <a:endParaRPr lang="en-US" altLang="nb-NO"/>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1pPr>
    <a:lvl2pPr marL="361950"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2pPr>
    <a:lvl3pPr marL="72548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3pPr>
    <a:lvl4pPr marL="108743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4pPr>
    <a:lvl5pPr marL="1450975"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000" kern="1200">
        <a:solidFill>
          <a:schemeClr val="tx1"/>
        </a:solidFill>
        <a:latin typeface="+mn-lt"/>
        <a:ea typeface="+mn-ea"/>
        <a:cs typeface="+mn-cs"/>
      </a:defRPr>
    </a:lvl6pPr>
    <a:lvl7pPr marL="2177552" algn="l" defTabSz="362925" rtl="0" eaLnBrk="1" latinLnBrk="0" hangingPunct="1">
      <a:defRPr sz="1000" kern="1200">
        <a:solidFill>
          <a:schemeClr val="tx1"/>
        </a:solidFill>
        <a:latin typeface="+mn-lt"/>
        <a:ea typeface="+mn-ea"/>
        <a:cs typeface="+mn-cs"/>
      </a:defRPr>
    </a:lvl7pPr>
    <a:lvl8pPr marL="2540478" algn="l" defTabSz="362925" rtl="0" eaLnBrk="1" latinLnBrk="0" hangingPunct="1">
      <a:defRPr sz="1000" kern="1200">
        <a:solidFill>
          <a:schemeClr val="tx1"/>
        </a:solidFill>
        <a:latin typeface="+mn-lt"/>
        <a:ea typeface="+mn-ea"/>
        <a:cs typeface="+mn-cs"/>
      </a:defRPr>
    </a:lvl8pPr>
    <a:lvl9pPr marL="2903403" algn="l" defTabSz="36292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sz="1200" dirty="0"/>
          </a:p>
        </p:txBody>
      </p:sp>
    </p:spTree>
    <p:extLst>
      <p:ext uri="{BB962C8B-B14F-4D97-AF65-F5344CB8AC3E}">
        <p14:creationId xmlns:p14="http://schemas.microsoft.com/office/powerpoint/2010/main" val="242624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sz="1200" dirty="0"/>
          </a:p>
        </p:txBody>
      </p:sp>
    </p:spTree>
    <p:extLst>
      <p:ext uri="{BB962C8B-B14F-4D97-AF65-F5344CB8AC3E}">
        <p14:creationId xmlns:p14="http://schemas.microsoft.com/office/powerpoint/2010/main" val="2206978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492140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979995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888561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978442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434762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462020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861934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4004030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2861601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0110905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1917128"/>
            <a:ext cx="7543800" cy="952500"/>
          </a:xfrm>
        </p:spPr>
        <p:txBody>
          <a:bodyPr anchor="b"/>
          <a:lstStyle>
            <a:lvl1pPr>
              <a:defRPr sz="1600"/>
            </a:lvl1pPr>
          </a:lstStyle>
          <a:p>
            <a:r>
              <a:rPr lang="en-US"/>
              <a:t>Click to edit Master title style</a:t>
            </a:r>
          </a:p>
        </p:txBody>
      </p:sp>
      <p:sp>
        <p:nvSpPr>
          <p:cNvPr id="3075" name="Rectangle 3"/>
          <p:cNvSpPr>
            <a:spLocks noGrp="1" noChangeArrowheads="1"/>
          </p:cNvSpPr>
          <p:nvPr>
            <p:ph type="subTitle" sz="quarter" idx="1"/>
          </p:nvPr>
        </p:nvSpPr>
        <p:spPr>
          <a:xfrm>
            <a:off x="883155" y="2857500"/>
            <a:ext cx="7543800" cy="1460500"/>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2111301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ED23A711-5929-4898-B444-C939CAA9B9CB}" type="datetime1">
              <a:rPr lang="nb-NO" altLang="nb-NO"/>
              <a:pPr>
                <a:defRPr/>
              </a:pPr>
              <a:t>13.08.2024</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pPr>
              <a:defRPr/>
            </a:pPr>
            <a:fld id="{75B74D34-0515-4820-80ED-ADC35F38B636}" type="slidenum">
              <a:rPr lang="en-US" altLang="nb-NO"/>
              <a:pPr>
                <a:defRPr/>
              </a:pPr>
              <a:t>‹#›</a:t>
            </a:fld>
            <a:endParaRPr lang="en-US" altLang="nb-NO"/>
          </a:p>
        </p:txBody>
      </p:sp>
    </p:spTree>
    <p:extLst>
      <p:ext uri="{BB962C8B-B14F-4D97-AF65-F5344CB8AC3E}">
        <p14:creationId xmlns:p14="http://schemas.microsoft.com/office/powerpoint/2010/main" val="3074949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3200" b="1" cap="all"/>
            </a:lvl1pPr>
          </a:lstStyle>
          <a:p>
            <a:r>
              <a:rPr lang="en-US"/>
              <a:t>Click to edit Master title style</a:t>
            </a:r>
            <a:endParaRPr lang="nb-NO"/>
          </a:p>
        </p:txBody>
      </p:sp>
      <p:sp>
        <p:nvSpPr>
          <p:cNvPr id="3" name="Text Placeholder 2"/>
          <p:cNvSpPr>
            <a:spLocks noGrp="1"/>
          </p:cNvSpPr>
          <p:nvPr>
            <p:ph type="body" idx="1"/>
          </p:nvPr>
        </p:nvSpPr>
        <p:spPr>
          <a:xfrm>
            <a:off x="722313" y="2422262"/>
            <a:ext cx="7772400" cy="1250155"/>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a:t>Edit Master text styles</a:t>
            </a:r>
          </a:p>
        </p:txBody>
      </p:sp>
      <p:sp>
        <p:nvSpPr>
          <p:cNvPr id="4" name="Rectangle 10"/>
          <p:cNvSpPr>
            <a:spLocks noGrp="1" noChangeArrowheads="1"/>
          </p:cNvSpPr>
          <p:nvPr>
            <p:ph type="dt" sz="half" idx="10"/>
          </p:nvPr>
        </p:nvSpPr>
        <p:spPr>
          <a:ln/>
        </p:spPr>
        <p:txBody>
          <a:bodyPr/>
          <a:lstStyle>
            <a:lvl1pPr>
              <a:defRPr/>
            </a:lvl1pPr>
          </a:lstStyle>
          <a:p>
            <a:pPr>
              <a:defRPr/>
            </a:pPr>
            <a:fld id="{8E7F4B7D-5773-43A7-AE78-CCC8397091B1}" type="datetime1">
              <a:rPr lang="nb-NO" altLang="nb-NO"/>
              <a:pPr>
                <a:defRPr/>
              </a:pPr>
              <a:t>13.08.2024</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pPr>
              <a:defRPr/>
            </a:pPr>
            <a:fld id="{A0C401EC-161B-4858-A248-94E9679B686D}" type="slidenum">
              <a:rPr lang="en-US" altLang="nb-NO"/>
              <a:pPr>
                <a:defRPr/>
              </a:pPr>
              <a:t>‹#›</a:t>
            </a:fld>
            <a:endParaRPr lang="en-US" altLang="nb-NO"/>
          </a:p>
        </p:txBody>
      </p:sp>
    </p:spTree>
    <p:extLst>
      <p:ext uri="{BB962C8B-B14F-4D97-AF65-F5344CB8AC3E}">
        <p14:creationId xmlns:p14="http://schemas.microsoft.com/office/powerpoint/2010/main" val="3547082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a:ln/>
        </p:spPr>
        <p:txBody>
          <a:bodyPr/>
          <a:lstStyle>
            <a:lvl1pPr>
              <a:defRPr/>
            </a:lvl1pPr>
          </a:lstStyle>
          <a:p>
            <a:pPr>
              <a:defRPr/>
            </a:pPr>
            <a:fld id="{4E953702-D451-4DDC-B233-70D171D22136}" type="datetime1">
              <a:rPr lang="nb-NO" altLang="nb-NO"/>
              <a:pPr>
                <a:defRPr/>
              </a:pPr>
              <a:t>13.08.2024</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pPr>
              <a:defRPr/>
            </a:pPr>
            <a:fld id="{FD5E6ABB-4166-4AC4-BCA2-E31C19E94213}" type="slidenum">
              <a:rPr lang="en-US" altLang="nb-NO"/>
              <a:pPr>
                <a:defRPr/>
              </a:pPr>
              <a:t>‹#›</a:t>
            </a:fld>
            <a:endParaRPr lang="en-US" altLang="nb-NO"/>
          </a:p>
        </p:txBody>
      </p:sp>
    </p:spTree>
    <p:extLst>
      <p:ext uri="{BB962C8B-B14F-4D97-AF65-F5344CB8AC3E}">
        <p14:creationId xmlns:p14="http://schemas.microsoft.com/office/powerpoint/2010/main" val="2300425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1" y="1279260"/>
            <a:ext cx="4040188"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Edit Master text styles</a:t>
            </a:r>
          </a:p>
        </p:txBody>
      </p:sp>
      <p:sp>
        <p:nvSpPr>
          <p:cNvPr id="4" name="Content Placeholder 3"/>
          <p:cNvSpPr>
            <a:spLocks noGrp="1"/>
          </p:cNvSpPr>
          <p:nvPr>
            <p:ph sz="half" idx="2"/>
          </p:nvPr>
        </p:nvSpPr>
        <p:spPr>
          <a:xfrm>
            <a:off x="457201" y="1812397"/>
            <a:ext cx="4040188"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7" y="1279260"/>
            <a:ext cx="4041775"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Edit Master text styles</a:t>
            </a:r>
          </a:p>
        </p:txBody>
      </p:sp>
      <p:sp>
        <p:nvSpPr>
          <p:cNvPr id="6" name="Content Placeholder 5"/>
          <p:cNvSpPr>
            <a:spLocks noGrp="1"/>
          </p:cNvSpPr>
          <p:nvPr>
            <p:ph sz="quarter" idx="4"/>
          </p:nvPr>
        </p:nvSpPr>
        <p:spPr>
          <a:xfrm>
            <a:off x="4645027" y="1812397"/>
            <a:ext cx="4041775"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a:ln/>
        </p:spPr>
        <p:txBody>
          <a:bodyPr/>
          <a:lstStyle>
            <a:lvl1pPr>
              <a:defRPr/>
            </a:lvl1pPr>
          </a:lstStyle>
          <a:p>
            <a:pPr>
              <a:defRPr/>
            </a:pPr>
            <a:fld id="{6A85BD5E-7CE1-4343-9B8A-B77EFE31C379}" type="datetime1">
              <a:rPr lang="nb-NO" altLang="nb-NO"/>
              <a:pPr>
                <a:defRPr/>
              </a:pPr>
              <a:t>13.08.2024</a:t>
            </a:fld>
            <a:endParaRPr lang="nb-NO" altLang="nb-NO"/>
          </a:p>
        </p:txBody>
      </p:sp>
      <p:sp>
        <p:nvSpPr>
          <p:cNvPr id="8" name="Rectangle 12"/>
          <p:cNvSpPr>
            <a:spLocks noGrp="1" noChangeArrowheads="1"/>
          </p:cNvSpPr>
          <p:nvPr>
            <p:ph type="sldNum" sz="quarter" idx="11"/>
          </p:nvPr>
        </p:nvSpPr>
        <p:spPr>
          <a:ln/>
        </p:spPr>
        <p:txBody>
          <a:bodyPr/>
          <a:lstStyle>
            <a:lvl1pPr>
              <a:defRPr/>
            </a:lvl1pPr>
          </a:lstStyle>
          <a:p>
            <a:pPr>
              <a:defRPr/>
            </a:pPr>
            <a:fld id="{056FADA8-295D-4DD4-8F5D-30D117517588}" type="slidenum">
              <a:rPr lang="en-US" altLang="nb-NO"/>
              <a:pPr>
                <a:defRPr/>
              </a:pPr>
              <a:t>‹#›</a:t>
            </a:fld>
            <a:endParaRPr lang="en-US" altLang="nb-NO"/>
          </a:p>
        </p:txBody>
      </p:sp>
    </p:spTree>
    <p:extLst>
      <p:ext uri="{BB962C8B-B14F-4D97-AF65-F5344CB8AC3E}">
        <p14:creationId xmlns:p14="http://schemas.microsoft.com/office/powerpoint/2010/main" val="1791967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pPr>
              <a:defRPr/>
            </a:pPr>
            <a:fld id="{FD0A7DF1-7531-455E-A1D5-1EF776DB10C1}" type="datetime1">
              <a:rPr lang="nb-NO" altLang="nb-NO"/>
              <a:pPr>
                <a:defRPr/>
              </a:pPr>
              <a:t>13.08.2024</a:t>
            </a:fld>
            <a:endParaRPr lang="nb-NO" altLang="nb-NO"/>
          </a:p>
        </p:txBody>
      </p:sp>
      <p:sp>
        <p:nvSpPr>
          <p:cNvPr id="4" name="Rectangle 12"/>
          <p:cNvSpPr>
            <a:spLocks noGrp="1" noChangeArrowheads="1"/>
          </p:cNvSpPr>
          <p:nvPr>
            <p:ph type="sldNum" sz="quarter" idx="11"/>
          </p:nvPr>
        </p:nvSpPr>
        <p:spPr>
          <a:ln/>
        </p:spPr>
        <p:txBody>
          <a:bodyPr/>
          <a:lstStyle>
            <a:lvl1pPr>
              <a:defRPr/>
            </a:lvl1pPr>
          </a:lstStyle>
          <a:p>
            <a:pPr>
              <a:defRPr/>
            </a:pPr>
            <a:fld id="{5EE4F266-A168-4D02-AEEC-643C7FA8817C}" type="slidenum">
              <a:rPr lang="en-US" altLang="nb-NO"/>
              <a:pPr>
                <a:defRPr/>
              </a:pPr>
              <a:t>‹#›</a:t>
            </a:fld>
            <a:endParaRPr lang="en-US" altLang="nb-NO"/>
          </a:p>
        </p:txBody>
      </p:sp>
    </p:spTree>
    <p:extLst>
      <p:ext uri="{BB962C8B-B14F-4D97-AF65-F5344CB8AC3E}">
        <p14:creationId xmlns:p14="http://schemas.microsoft.com/office/powerpoint/2010/main" val="1775274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fld id="{46021137-F41D-4992-9B37-B74337A2A39E}" type="datetime1">
              <a:rPr lang="nb-NO" altLang="nb-NO"/>
              <a:pPr>
                <a:defRPr/>
              </a:pPr>
              <a:t>13.08.2024</a:t>
            </a:fld>
            <a:endParaRPr lang="nb-NO" altLang="nb-NO"/>
          </a:p>
        </p:txBody>
      </p:sp>
      <p:sp>
        <p:nvSpPr>
          <p:cNvPr id="3" name="Rectangle 12"/>
          <p:cNvSpPr>
            <a:spLocks noGrp="1" noChangeArrowheads="1"/>
          </p:cNvSpPr>
          <p:nvPr>
            <p:ph type="sldNum" sz="quarter" idx="11"/>
          </p:nvPr>
        </p:nvSpPr>
        <p:spPr>
          <a:ln/>
        </p:spPr>
        <p:txBody>
          <a:bodyPr/>
          <a:lstStyle>
            <a:lvl1pPr>
              <a:defRPr/>
            </a:lvl1pPr>
          </a:lstStyle>
          <a:p>
            <a:pPr>
              <a:defRPr/>
            </a:pPr>
            <a:fld id="{A6581516-7FFD-4020-80C3-FE789827BB9C}" type="slidenum">
              <a:rPr lang="en-US" altLang="nb-NO"/>
              <a:pPr>
                <a:defRPr/>
              </a:pPr>
              <a:t>‹#›</a:t>
            </a:fld>
            <a:endParaRPr lang="en-US" altLang="nb-NO"/>
          </a:p>
        </p:txBody>
      </p:sp>
    </p:spTree>
    <p:extLst>
      <p:ext uri="{BB962C8B-B14F-4D97-AF65-F5344CB8AC3E}">
        <p14:creationId xmlns:p14="http://schemas.microsoft.com/office/powerpoint/2010/main" val="1346828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5"/>
          </a:xfrm>
        </p:spPr>
        <p:txBody>
          <a:bodyPr anchor="b"/>
          <a:lstStyle>
            <a:lvl1pPr algn="l">
              <a:defRPr sz="1600" b="1"/>
            </a:lvl1pPr>
          </a:lstStyle>
          <a:p>
            <a:r>
              <a:rPr lang="en-US"/>
              <a:t>Click to edit Master title style</a:t>
            </a:r>
            <a:endParaRPr lang="nb-NO"/>
          </a:p>
        </p:txBody>
      </p:sp>
      <p:sp>
        <p:nvSpPr>
          <p:cNvPr id="3" name="Content Placeholder 2"/>
          <p:cNvSpPr>
            <a:spLocks noGrp="1"/>
          </p:cNvSpPr>
          <p:nvPr>
            <p:ph idx="1"/>
          </p:nvPr>
        </p:nvSpPr>
        <p:spPr>
          <a:xfrm>
            <a:off x="3575050" y="227543"/>
            <a:ext cx="5111750" cy="4877595"/>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2" y="1195917"/>
            <a:ext cx="3008313" cy="39092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2B51C818-630E-4C12-AEA1-AD3E1D171B11}" type="datetime1">
              <a:rPr lang="nb-NO" altLang="nb-NO"/>
              <a:pPr>
                <a:defRPr/>
              </a:pPr>
              <a:t>13.08.2024</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pPr>
              <a:defRPr/>
            </a:pPr>
            <a:fld id="{0D50E3C1-919C-4320-A52B-E1E3CA8938BD}" type="slidenum">
              <a:rPr lang="en-US" altLang="nb-NO"/>
              <a:pPr>
                <a:defRPr/>
              </a:pPr>
              <a:t>‹#›</a:t>
            </a:fld>
            <a:endParaRPr lang="en-US" altLang="nb-NO"/>
          </a:p>
        </p:txBody>
      </p:sp>
    </p:spTree>
    <p:extLst>
      <p:ext uri="{BB962C8B-B14F-4D97-AF65-F5344CB8AC3E}">
        <p14:creationId xmlns:p14="http://schemas.microsoft.com/office/powerpoint/2010/main" val="726511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000501"/>
            <a:ext cx="5486400" cy="472281"/>
          </a:xfrm>
        </p:spPr>
        <p:txBody>
          <a:bodyPr anchor="b"/>
          <a:lstStyle>
            <a:lvl1pPr algn="l">
              <a:defRPr sz="1600" b="1"/>
            </a:lvl1pPr>
          </a:lstStyle>
          <a:p>
            <a:r>
              <a:rPr lang="en-US"/>
              <a:t>Click to edit Master title style</a:t>
            </a:r>
            <a:endParaRPr lang="nb-NO"/>
          </a:p>
        </p:txBody>
      </p:sp>
      <p:sp>
        <p:nvSpPr>
          <p:cNvPr id="3" name="Picture Placeholder 2"/>
          <p:cNvSpPr>
            <a:spLocks noGrp="1"/>
          </p:cNvSpPr>
          <p:nvPr>
            <p:ph type="pic" idx="1"/>
          </p:nvPr>
        </p:nvSpPr>
        <p:spPr>
          <a:xfrm>
            <a:off x="1792289" y="510646"/>
            <a:ext cx="5486400" cy="34290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9" y="4472782"/>
            <a:ext cx="5486400" cy="6707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DE6D42F2-866D-436B-A794-7B48C4CA1302}" type="datetime1">
              <a:rPr lang="nb-NO" altLang="nb-NO"/>
              <a:pPr>
                <a:defRPr/>
              </a:pPr>
              <a:t>13.08.2024</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pPr>
              <a:defRPr/>
            </a:pPr>
            <a:fld id="{1D6A3A7E-6136-460C-9E14-F4FCD25CE004}" type="slidenum">
              <a:rPr lang="en-US" altLang="nb-NO"/>
              <a:pPr>
                <a:defRPr/>
              </a:pPr>
              <a:t>‹#›</a:t>
            </a:fld>
            <a:endParaRPr lang="en-US" altLang="nb-NO"/>
          </a:p>
        </p:txBody>
      </p:sp>
    </p:spTree>
    <p:extLst>
      <p:ext uri="{BB962C8B-B14F-4D97-AF65-F5344CB8AC3E}">
        <p14:creationId xmlns:p14="http://schemas.microsoft.com/office/powerpoint/2010/main" val="1822936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54A8D51D-81EA-45C7-A274-7F990E160E77}" type="datetime1">
              <a:rPr lang="nb-NO" altLang="nb-NO"/>
              <a:pPr>
                <a:defRPr/>
              </a:pPr>
              <a:t>13.08.2024</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pPr>
              <a:defRPr/>
            </a:pPr>
            <a:fld id="{A464643D-4DE3-4F5A-99BE-BEB1A88FCAF6}" type="slidenum">
              <a:rPr lang="en-US" altLang="nb-NO"/>
              <a:pPr>
                <a:defRPr/>
              </a:pPr>
              <a:t>‹#›</a:t>
            </a:fld>
            <a:endParaRPr lang="en-US" altLang="nb-NO"/>
          </a:p>
        </p:txBody>
      </p:sp>
    </p:spTree>
    <p:extLst>
      <p:ext uri="{BB962C8B-B14F-4D97-AF65-F5344CB8AC3E}">
        <p14:creationId xmlns:p14="http://schemas.microsoft.com/office/powerpoint/2010/main" val="3366596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1" y="698500"/>
            <a:ext cx="1924050" cy="43815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1" y="698500"/>
            <a:ext cx="5619750" cy="43815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572F271D-FFA4-4CB7-8DEF-5EF325901C87}" type="datetime1">
              <a:rPr lang="nb-NO" altLang="nb-NO"/>
              <a:pPr>
                <a:defRPr/>
              </a:pPr>
              <a:t>13.08.2024</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pPr>
              <a:defRPr/>
            </a:pPr>
            <a:fld id="{1FC41EDC-9A5C-4BD5-B41D-D2D483C44ED2}" type="slidenum">
              <a:rPr lang="en-US" altLang="nb-NO"/>
              <a:pPr>
                <a:defRPr/>
              </a:pPr>
              <a:t>‹#›</a:t>
            </a:fld>
            <a:endParaRPr lang="en-US" altLang="nb-NO"/>
          </a:p>
        </p:txBody>
      </p:sp>
    </p:spTree>
    <p:extLst>
      <p:ext uri="{BB962C8B-B14F-4D97-AF65-F5344CB8AC3E}">
        <p14:creationId xmlns:p14="http://schemas.microsoft.com/office/powerpoint/2010/main" val="3576405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0" y="708025"/>
            <a:ext cx="792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ctr" anchorCtr="0" compatLnSpc="1">
            <a:prstTxWarp prst="textNoShape">
              <a:avLst/>
            </a:prstTxWarp>
          </a:bodyPr>
          <a:lstStyle/>
          <a:p>
            <a:pPr lvl="0"/>
            <a:r>
              <a:rPr lang="en-US" altLang="nb-NO"/>
              <a:t>Click to edit Master title style</a:t>
            </a:r>
          </a:p>
        </p:txBody>
      </p:sp>
      <p:sp>
        <p:nvSpPr>
          <p:cNvPr id="1027" name="Rectangle 8"/>
          <p:cNvSpPr>
            <a:spLocks noGrp="1" noChangeArrowheads="1"/>
          </p:cNvSpPr>
          <p:nvPr>
            <p:ph type="body" idx="1"/>
          </p:nvPr>
        </p:nvSpPr>
        <p:spPr bwMode="auto">
          <a:xfrm>
            <a:off x="762000" y="1647825"/>
            <a:ext cx="7924800" cy="342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p>
            <a:pPr lvl="0"/>
            <a:r>
              <a:rPr lang="en-US" altLang="nb-NO"/>
              <a:t>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34" name="Rectangle 10"/>
          <p:cNvSpPr>
            <a:spLocks noGrp="1" noChangeArrowheads="1"/>
          </p:cNvSpPr>
          <p:nvPr>
            <p:ph type="dt" sz="half" idx="2"/>
          </p:nvPr>
        </p:nvSpPr>
        <p:spPr bwMode="auto">
          <a:xfrm>
            <a:off x="762000" y="5334000"/>
            <a:ext cx="19050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smtClean="0">
                <a:solidFill>
                  <a:schemeClr val="bg2"/>
                </a:solidFill>
              </a:defRPr>
            </a:lvl1pPr>
          </a:lstStyle>
          <a:p>
            <a:pPr>
              <a:defRPr/>
            </a:pPr>
            <a:fld id="{82905828-B441-4ED8-A4E4-9FC64EEB8C77}" type="datetime1">
              <a:rPr lang="nb-NO" altLang="nb-NO"/>
              <a:pPr>
                <a:defRPr/>
              </a:pPr>
              <a:t>13.08.2024</a:t>
            </a:fld>
            <a:endParaRPr lang="nb-NO" altLang="nb-NO"/>
          </a:p>
        </p:txBody>
      </p:sp>
      <p:sp>
        <p:nvSpPr>
          <p:cNvPr id="1036" name="Rectangle 12"/>
          <p:cNvSpPr>
            <a:spLocks noGrp="1" noChangeArrowheads="1"/>
          </p:cNvSpPr>
          <p:nvPr>
            <p:ph type="sldNum" sz="quarter" idx="4"/>
          </p:nvPr>
        </p:nvSpPr>
        <p:spPr bwMode="auto">
          <a:xfrm>
            <a:off x="8018463" y="5334000"/>
            <a:ext cx="6858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smtClean="0">
                <a:solidFill>
                  <a:schemeClr val="bg2"/>
                </a:solidFill>
              </a:defRPr>
            </a:lvl1pPr>
          </a:lstStyle>
          <a:p>
            <a:pPr>
              <a:defRPr/>
            </a:pPr>
            <a:fld id="{A2D17FFA-289E-4A08-80E5-9147A29AC864}" type="slidenum">
              <a:rPr lang="en-US" altLang="nb-NO"/>
              <a:pPr>
                <a:defRPr/>
              </a:pPr>
              <a:t>‹#›</a:t>
            </a:fld>
            <a:endParaRPr lang="en-US" altLang="nb-NO"/>
          </a:p>
        </p:txBody>
      </p:sp>
      <p:pic>
        <p:nvPicPr>
          <p:cNvPr id="1030" name="Picture 6"/>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4800" y="120650"/>
            <a:ext cx="2436813"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3"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uio.no/studier/program/jus/hva-lerer-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uio.no/studier/program/jus/hva-lerer-d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uio.no/studier/program/jus/oppbyggin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hyperlink" Target="https://www.uio.no/studier/emner/jus/jus/JUS4123/index.html" TargetMode="External"/><Relationship Id="rId3" Type="http://schemas.openxmlformats.org/officeDocument/2006/relationships/hyperlink" Target="https://www.uio.no/studier/program/jus/oppbygging/valgemner-master.html" TargetMode="External"/><Relationship Id="rId7" Type="http://schemas.openxmlformats.org/officeDocument/2006/relationships/hyperlink" Target="https://www.uio.no/studier/emner/jus/jus/JUS4122/index.html" TargetMode="External"/><Relationship Id="rId2" Type="http://schemas.openxmlformats.org/officeDocument/2006/relationships/hyperlink" Target="https://www.uio.no/studier/emner/jus/jus/JUR5030/index.html" TargetMode="External"/><Relationship Id="rId1" Type="http://schemas.openxmlformats.org/officeDocument/2006/relationships/slideLayout" Target="../slideLayouts/slideLayout2.xml"/><Relationship Id="rId6" Type="http://schemas.openxmlformats.org/officeDocument/2006/relationships/hyperlink" Target="https://www.uio.no/studier/emner/jus/jus/JUS4121/index.html" TargetMode="External"/><Relationship Id="rId5" Type="http://schemas.openxmlformats.org/officeDocument/2006/relationships/hyperlink" Target="https://www.uio.no/studier/emner/jus/jus/JUS4111/index.html" TargetMode="External"/><Relationship Id="rId10" Type="http://schemas.openxmlformats.org/officeDocument/2006/relationships/hyperlink" Target="https://www.uio.no/studier/emner/jus/jus/JUS4213/index.html" TargetMode="External"/><Relationship Id="rId4" Type="http://schemas.openxmlformats.org/officeDocument/2006/relationships/hyperlink" Target="https://www.uio.no/studier/program/jus/oppbygging/" TargetMode="External"/><Relationship Id="rId9" Type="http://schemas.openxmlformats.org/officeDocument/2006/relationships/hyperlink" Target="https://www.uio.no/studier/emner/jus/jus/JUS4212/index.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uio.no/studier/emner/jus/jus/JUS1211/h24/" TargetMode="External"/><Relationship Id="rId2" Type="http://schemas.openxmlformats.org/officeDocument/2006/relationships/hyperlink" Target="https://www.uio.no/studier/emner/jus/jus/JUS1111/h24/" TargetMode="External"/><Relationship Id="rId1" Type="http://schemas.openxmlformats.org/officeDocument/2006/relationships/slideLayout" Target="../slideLayouts/slideLayout2.xml"/><Relationship Id="rId4" Type="http://schemas.openxmlformats.org/officeDocument/2006/relationships/hyperlink" Target="https://www.uio.no/tjenester/it/utdanning/canva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uio.no/studier/emner/jus/jus/JUS1111/laringsutbytt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uio.instructure.com/courses/49637/external_tools/1292" TargetMode="External"/><Relationship Id="rId5" Type="http://schemas.openxmlformats.org/officeDocument/2006/relationships/hyperlink" Target="https://bibsys-k.alma.exlibrisgroup.com/leganto/nui/lists/19413769550002204?institute=47BIBSYS_UBO&amp;auth=SAML" TargetMode="External"/><Relationship Id="rId4" Type="http://schemas.openxmlformats.org/officeDocument/2006/relationships/hyperlink" Target="https://www.uio.no/studier/emner/jus/jus/JUS1211/laringsutbytte/"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jus.uio.no/cell/ressurser/skrivelab/"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uio.no/studier/emner/jus/jus/JUS1111/h24/obligatoriske-skriveovelser.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s://lovdata.no/"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0" y="1917700"/>
            <a:ext cx="9144000" cy="1515864"/>
          </a:xfrm>
        </p:spPr>
        <p:txBody>
          <a:bodyPr/>
          <a:lstStyle/>
          <a:p>
            <a:pPr algn="ctr"/>
            <a:br>
              <a:rPr lang="nb-NO" altLang="nb-NO" sz="3200" dirty="0">
                <a:solidFill>
                  <a:srgbClr val="C00000"/>
                </a:solidFill>
              </a:rPr>
            </a:br>
            <a:br>
              <a:rPr lang="nb-NO" altLang="nb-NO" sz="3200" dirty="0">
                <a:solidFill>
                  <a:srgbClr val="C00000"/>
                </a:solidFill>
              </a:rPr>
            </a:br>
            <a:br>
              <a:rPr lang="nb-NO" altLang="nb-NO" sz="3200" dirty="0">
                <a:solidFill>
                  <a:srgbClr val="C00000"/>
                </a:solidFill>
              </a:rPr>
            </a:br>
            <a:r>
              <a:rPr lang="nb-NO" altLang="nb-NO" sz="3200" dirty="0">
                <a:solidFill>
                  <a:srgbClr val="C00000"/>
                </a:solidFill>
              </a:rPr>
              <a:t>JUS 1111 og 1211</a:t>
            </a:r>
            <a:br>
              <a:rPr lang="nb-NO" altLang="nb-NO" sz="3200" dirty="0">
                <a:solidFill>
                  <a:srgbClr val="C00000"/>
                </a:solidFill>
              </a:rPr>
            </a:br>
            <a:r>
              <a:rPr lang="nb-NO" altLang="nb-NO" sz="3200" dirty="0">
                <a:solidFill>
                  <a:srgbClr val="C00000"/>
                </a:solidFill>
              </a:rPr>
              <a:t>Orientering om første studieår </a:t>
            </a:r>
            <a:br>
              <a:rPr lang="nb-NO" altLang="nb-NO" sz="3200" dirty="0">
                <a:solidFill>
                  <a:srgbClr val="C00000"/>
                </a:solidFill>
              </a:rPr>
            </a:br>
            <a:endParaRPr lang="nb-NO" altLang="nb-NO" sz="3200" dirty="0">
              <a:solidFill>
                <a:srgbClr val="C00000"/>
              </a:solidFill>
            </a:endParaRPr>
          </a:p>
        </p:txBody>
      </p:sp>
      <p:sp>
        <p:nvSpPr>
          <p:cNvPr id="5123" name="Rectangle 3"/>
          <p:cNvSpPr>
            <a:spLocks noGrp="1" noChangeArrowheads="1"/>
          </p:cNvSpPr>
          <p:nvPr>
            <p:ph type="subTitle" idx="1"/>
          </p:nvPr>
        </p:nvSpPr>
        <p:spPr>
          <a:xfrm>
            <a:off x="1475656" y="3577580"/>
            <a:ext cx="7526858" cy="740420"/>
          </a:xfrm>
        </p:spPr>
        <p:txBody>
          <a:bodyPr/>
          <a:lstStyle/>
          <a:p>
            <a:pPr eaLnBrk="1" hangingPunct="1"/>
            <a:endParaRPr lang="nb-NO" altLang="nb-NO" dirty="0"/>
          </a:p>
          <a:p>
            <a:pPr eaLnBrk="1" hangingPunct="1"/>
            <a:r>
              <a:rPr lang="nb-NO" altLang="nb-NO" dirty="0"/>
              <a:t>Professor Anders Bernhard Mikelsen</a:t>
            </a:r>
          </a:p>
          <a:p>
            <a:pPr eaLnBrk="1" hangingPunct="1"/>
            <a:r>
              <a:rPr lang="nb-NO" altLang="nb-NO" dirty="0"/>
              <a:t>Studieårsansvarlig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8025"/>
            <a:ext cx="9144000" cy="954088"/>
          </a:xfrm>
        </p:spPr>
        <p:txBody>
          <a:bodyPr/>
          <a:lstStyle/>
          <a:p>
            <a:pPr algn="ctr"/>
            <a:r>
              <a:rPr lang="nb-NO" sz="2800" dirty="0">
                <a:solidFill>
                  <a:srgbClr val="C00000"/>
                </a:solidFill>
              </a:rPr>
              <a:t>Velkommen til jusstudiet!</a:t>
            </a:r>
          </a:p>
        </p:txBody>
      </p:sp>
      <p:sp>
        <p:nvSpPr>
          <p:cNvPr id="3" name="Content Placeholder 2"/>
          <p:cNvSpPr>
            <a:spLocks noGrp="1"/>
          </p:cNvSpPr>
          <p:nvPr>
            <p:ph idx="1"/>
          </p:nvPr>
        </p:nvSpPr>
        <p:spPr/>
        <p:txBody>
          <a:bodyPr/>
          <a:lstStyle/>
          <a:p>
            <a:endParaRPr lang="nb-NO" sz="2400" dirty="0"/>
          </a:p>
          <a:p>
            <a:r>
              <a:rPr lang="nb-NO" sz="2400" dirty="0"/>
              <a:t>Hvilke forventninger har du til jusstudiet?</a:t>
            </a:r>
          </a:p>
          <a:p>
            <a:pPr lvl="1"/>
            <a:r>
              <a:rPr lang="nb-NO" sz="2100" dirty="0"/>
              <a:t>Spennende fag med mange muligheter?</a:t>
            </a:r>
          </a:p>
          <a:p>
            <a:pPr lvl="1"/>
            <a:r>
              <a:rPr lang="nb-NO" sz="2100" dirty="0"/>
              <a:t>Konkurransementalitet og karakterpress?</a:t>
            </a:r>
          </a:p>
          <a:p>
            <a:pPr lvl="1"/>
            <a:r>
              <a:rPr lang="nb-NO" sz="2100" dirty="0"/>
              <a:t>Mye lesing? </a:t>
            </a:r>
          </a:p>
          <a:p>
            <a:pPr marL="0" indent="0">
              <a:buNone/>
            </a:pPr>
            <a:endParaRPr lang="nb-NO" sz="2400" dirty="0"/>
          </a:p>
        </p:txBody>
      </p:sp>
    </p:spTree>
    <p:extLst>
      <p:ext uri="{BB962C8B-B14F-4D97-AF65-F5344CB8AC3E}">
        <p14:creationId xmlns:p14="http://schemas.microsoft.com/office/powerpoint/2010/main" val="455034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43" y="708025"/>
            <a:ext cx="9804166" cy="954088"/>
          </a:xfrm>
        </p:spPr>
        <p:txBody>
          <a:bodyPr/>
          <a:lstStyle/>
          <a:p>
            <a:pPr algn="ctr"/>
            <a:r>
              <a:rPr lang="nb-NO" sz="2400" dirty="0">
                <a:solidFill>
                  <a:srgbClr val="C00000"/>
                </a:solidFill>
              </a:rPr>
              <a:t>Jusstudiet – oversikt</a:t>
            </a:r>
          </a:p>
        </p:txBody>
      </p:sp>
      <p:sp>
        <p:nvSpPr>
          <p:cNvPr id="3" name="Content Placeholder 2"/>
          <p:cNvSpPr>
            <a:spLocks noGrp="1"/>
          </p:cNvSpPr>
          <p:nvPr>
            <p:ph idx="1"/>
          </p:nvPr>
        </p:nvSpPr>
        <p:spPr>
          <a:xfrm>
            <a:off x="395536" y="1647825"/>
            <a:ext cx="8496944" cy="3427413"/>
          </a:xfrm>
        </p:spPr>
        <p:txBody>
          <a:bodyPr/>
          <a:lstStyle/>
          <a:p>
            <a:r>
              <a:rPr lang="nb-NO" sz="2400" dirty="0"/>
              <a:t>Hva er jusstudiet? </a:t>
            </a:r>
          </a:p>
          <a:p>
            <a:pPr lvl="1"/>
            <a:r>
              <a:rPr lang="nb-NO" sz="2400" dirty="0">
                <a:hlinkClick r:id="rId3"/>
              </a:rPr>
              <a:t>https://www.uio.no/studier/program/jus/hva-lerer-du/</a:t>
            </a:r>
            <a:endParaRPr lang="nb-NO" sz="2400" dirty="0"/>
          </a:p>
          <a:p>
            <a:r>
              <a:rPr lang="nb-NO" sz="2400" dirty="0"/>
              <a:t>Hva skal dere utvikle?</a:t>
            </a:r>
            <a:endParaRPr lang="nb-NO" sz="2400" dirty="0">
              <a:hlinkClick r:id="rId3"/>
            </a:endParaRPr>
          </a:p>
          <a:p>
            <a:pPr lvl="1"/>
            <a:r>
              <a:rPr lang="nb-NO" sz="2400" dirty="0"/>
              <a:t>Kunnskaper</a:t>
            </a:r>
          </a:p>
          <a:p>
            <a:pPr lvl="1"/>
            <a:r>
              <a:rPr lang="nb-NO" sz="2400" dirty="0"/>
              <a:t>Ferdigheter (akademiske)</a:t>
            </a:r>
          </a:p>
          <a:p>
            <a:pPr lvl="1"/>
            <a:r>
              <a:rPr lang="nb-NO" sz="2400" dirty="0"/>
              <a:t>Generell kompetanse</a:t>
            </a:r>
          </a:p>
          <a:p>
            <a:pPr lvl="1"/>
            <a:r>
              <a:rPr lang="nb-NO" sz="2400" b="0" i="0" dirty="0">
                <a:solidFill>
                  <a:srgbClr val="000000"/>
                </a:solidFill>
                <a:effectLst/>
                <a:latin typeface="Helvetica" panose="020B0604020202020204" pitchFamily="34" charset="0"/>
              </a:rPr>
              <a:t>Etiske vurderinger </a:t>
            </a:r>
            <a:endParaRPr lang="nb-NO" sz="2400" dirty="0"/>
          </a:p>
          <a:p>
            <a:endParaRPr lang="nb-NO" sz="2400" dirty="0"/>
          </a:p>
        </p:txBody>
      </p:sp>
    </p:spTree>
    <p:extLst>
      <p:ext uri="{BB962C8B-B14F-4D97-AF65-F5344CB8AC3E}">
        <p14:creationId xmlns:p14="http://schemas.microsoft.com/office/powerpoint/2010/main" val="870960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272542-7FE1-8BFE-6FF5-CA3BE23D6A5F}"/>
              </a:ext>
            </a:extLst>
          </p:cNvPr>
          <p:cNvSpPr>
            <a:spLocks noGrp="1"/>
          </p:cNvSpPr>
          <p:nvPr>
            <p:ph type="title"/>
          </p:nvPr>
        </p:nvSpPr>
        <p:spPr/>
        <p:txBody>
          <a:bodyPr/>
          <a:lstStyle/>
          <a:p>
            <a:pPr algn="ctr"/>
            <a:r>
              <a:rPr lang="nb-NO" sz="2800" dirty="0">
                <a:solidFill>
                  <a:srgbClr val="C00000"/>
                </a:solidFill>
              </a:rPr>
              <a:t>Jusstudiet – oversikt</a:t>
            </a:r>
            <a:endParaRPr lang="nb-NO" dirty="0"/>
          </a:p>
        </p:txBody>
      </p:sp>
      <p:sp>
        <p:nvSpPr>
          <p:cNvPr id="3" name="Plassholder for innhold 2">
            <a:extLst>
              <a:ext uri="{FF2B5EF4-FFF2-40B4-BE49-F238E27FC236}">
                <a16:creationId xmlns:a16="http://schemas.microsoft.com/office/drawing/2014/main" id="{AD220F04-1022-205C-8C68-7D0FF297DEF7}"/>
              </a:ext>
            </a:extLst>
          </p:cNvPr>
          <p:cNvSpPr>
            <a:spLocks noGrp="1"/>
          </p:cNvSpPr>
          <p:nvPr>
            <p:ph idx="1"/>
          </p:nvPr>
        </p:nvSpPr>
        <p:spPr>
          <a:xfrm>
            <a:off x="762000" y="1489348"/>
            <a:ext cx="7924800" cy="3427413"/>
          </a:xfrm>
        </p:spPr>
        <p:txBody>
          <a:bodyPr/>
          <a:lstStyle/>
          <a:p>
            <a:pPr marL="0" indent="0">
              <a:buNone/>
            </a:pPr>
            <a:r>
              <a:rPr lang="nb-NO" dirty="0"/>
              <a:t>«Juss og etikk</a:t>
            </a:r>
          </a:p>
          <a:p>
            <a:pPr marL="0" indent="0">
              <a:buNone/>
            </a:pPr>
            <a:r>
              <a:rPr lang="nb-NO" dirty="0"/>
              <a:t>Jurister skal alltid legge til grunn høye etiske standarder og de skal kjenne og følge normene for faglig og akademisk redelighet. Gode jurister skal ha så vel menneskelige som faglige ferdigheter. Gjennom studiet vil du få kunnskap om forholdet mellom jussen og samfunnet, om reglers virkning og utvikling. Utdannelsen gir deg store muligheter til å påvirke andre menneskers tilværelse og til å delta i utforming av samfunnet. Med dette følger et stort ansvar.» (</a:t>
            </a:r>
            <a:r>
              <a:rPr lang="nb-NO" dirty="0">
                <a:hlinkClick r:id="rId2"/>
              </a:rPr>
              <a:t>https://www.uio.no/studier/program/jus/hva-lerer-du/</a:t>
            </a:r>
            <a:r>
              <a:rPr lang="nb-NO" dirty="0"/>
              <a:t>)</a:t>
            </a:r>
          </a:p>
          <a:p>
            <a:endParaRPr lang="nb-NO" dirty="0"/>
          </a:p>
        </p:txBody>
      </p:sp>
      <p:sp>
        <p:nvSpPr>
          <p:cNvPr id="4" name="Plassholder for dato 3">
            <a:extLst>
              <a:ext uri="{FF2B5EF4-FFF2-40B4-BE49-F238E27FC236}">
                <a16:creationId xmlns:a16="http://schemas.microsoft.com/office/drawing/2014/main" id="{93ED83AE-0A76-F57A-CC35-54A65FD8BEA8}"/>
              </a:ext>
            </a:extLst>
          </p:cNvPr>
          <p:cNvSpPr>
            <a:spLocks noGrp="1"/>
          </p:cNvSpPr>
          <p:nvPr>
            <p:ph type="dt" sz="half" idx="10"/>
          </p:nvPr>
        </p:nvSpPr>
        <p:spPr/>
        <p:txBody>
          <a:bodyPr/>
          <a:lstStyle/>
          <a:p>
            <a:pPr>
              <a:defRPr/>
            </a:pPr>
            <a:fld id="{ED23A711-5929-4898-B444-C939CAA9B9CB}" type="datetime1">
              <a:rPr lang="nb-NO" altLang="nb-NO" smtClean="0"/>
              <a:pPr>
                <a:defRPr/>
              </a:pPr>
              <a:t>13.08.2024</a:t>
            </a:fld>
            <a:endParaRPr lang="nb-NO" altLang="nb-NO"/>
          </a:p>
        </p:txBody>
      </p:sp>
      <p:sp>
        <p:nvSpPr>
          <p:cNvPr id="5" name="Plassholder for lysbildenummer 4">
            <a:extLst>
              <a:ext uri="{FF2B5EF4-FFF2-40B4-BE49-F238E27FC236}">
                <a16:creationId xmlns:a16="http://schemas.microsoft.com/office/drawing/2014/main" id="{1E588CFD-4864-70A3-5B57-B8F342EFB37C}"/>
              </a:ext>
            </a:extLst>
          </p:cNvPr>
          <p:cNvSpPr>
            <a:spLocks noGrp="1"/>
          </p:cNvSpPr>
          <p:nvPr>
            <p:ph type="sldNum" sz="quarter" idx="11"/>
          </p:nvPr>
        </p:nvSpPr>
        <p:spPr/>
        <p:txBody>
          <a:bodyPr/>
          <a:lstStyle/>
          <a:p>
            <a:pPr>
              <a:defRPr/>
            </a:pPr>
            <a:fld id="{75B74D34-0515-4820-80ED-ADC35F38B636}" type="slidenum">
              <a:rPr lang="en-US" altLang="nb-NO" smtClean="0"/>
              <a:pPr>
                <a:defRPr/>
              </a:pPr>
              <a:t>5</a:t>
            </a:fld>
            <a:endParaRPr lang="en-US" altLang="nb-NO"/>
          </a:p>
        </p:txBody>
      </p:sp>
    </p:spTree>
    <p:extLst>
      <p:ext uri="{BB962C8B-B14F-4D97-AF65-F5344CB8AC3E}">
        <p14:creationId xmlns:p14="http://schemas.microsoft.com/office/powerpoint/2010/main" val="2272775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80529" y="441740"/>
            <a:ext cx="9108503" cy="952500"/>
          </a:xfrm>
          <a:prstGeom prst="rect">
            <a:avLst/>
          </a:prstGeom>
        </p:spPr>
        <p:txBody>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algn="ctr"/>
            <a:r>
              <a:rPr lang="nb-NO" sz="2800" kern="0" dirty="0">
                <a:solidFill>
                  <a:srgbClr val="C00000"/>
                </a:solidFill>
                <a:hlinkClick r:id="rId3"/>
              </a:rPr>
              <a:t>Jusstudiet – oppbygning</a:t>
            </a:r>
            <a:endParaRPr lang="nb-NO" sz="2800" kern="0" dirty="0">
              <a:solidFill>
                <a:srgbClr val="C00000"/>
              </a:solidFill>
            </a:endParaRPr>
          </a:p>
          <a:p>
            <a:pPr algn="ctr"/>
            <a:r>
              <a:rPr lang="nb-NO" sz="1400" kern="0" dirty="0">
                <a:solidFill>
                  <a:srgbClr val="C00000"/>
                </a:solidFill>
                <a:hlinkClick r:id="rId3"/>
              </a:rPr>
              <a:t>https://www.uio.no/studier/program/jus/oppbygging/</a:t>
            </a:r>
            <a:r>
              <a:rPr lang="nb-NO" sz="1400" kern="0" dirty="0">
                <a:solidFill>
                  <a:srgbClr val="C00000"/>
                </a:solidFill>
              </a:rPr>
              <a:t> </a:t>
            </a:r>
            <a:r>
              <a:rPr lang="nb-NO" sz="2800" kern="0" dirty="0">
                <a:solidFill>
                  <a:srgbClr val="C00000"/>
                </a:solidFill>
              </a:rPr>
              <a:t>  </a:t>
            </a:r>
          </a:p>
        </p:txBody>
      </p:sp>
      <p:pic>
        <p:nvPicPr>
          <p:cNvPr id="2" name="Picture 1"/>
          <p:cNvPicPr>
            <a:picLocks noChangeAspect="1"/>
          </p:cNvPicPr>
          <p:nvPr/>
        </p:nvPicPr>
        <p:blipFill>
          <a:blip r:embed="rId4"/>
          <a:stretch>
            <a:fillRect/>
          </a:stretch>
        </p:blipFill>
        <p:spPr>
          <a:xfrm>
            <a:off x="1817439" y="1395000"/>
            <a:ext cx="5112568" cy="4320000"/>
          </a:xfrm>
          <a:prstGeom prst="rect">
            <a:avLst/>
          </a:prstGeom>
        </p:spPr>
      </p:pic>
      <p:sp>
        <p:nvSpPr>
          <p:cNvPr id="8" name="TextBox 7">
            <a:extLst>
              <a:ext uri="{FF2B5EF4-FFF2-40B4-BE49-F238E27FC236}">
                <a16:creationId xmlns:a16="http://schemas.microsoft.com/office/drawing/2014/main" id="{7F49E5A1-C04D-595A-C35A-D75E6E3D5720}"/>
              </a:ext>
            </a:extLst>
          </p:cNvPr>
          <p:cNvSpPr txBox="1"/>
          <p:nvPr/>
        </p:nvSpPr>
        <p:spPr>
          <a:xfrm>
            <a:off x="5508104" y="1651000"/>
            <a:ext cx="720080" cy="1638548"/>
          </a:xfrm>
          <a:prstGeom prst="rect">
            <a:avLst/>
          </a:prstGeom>
          <a:noFill/>
        </p:spPr>
        <p:txBody>
          <a:bodyPr wrap="square" rtlCol="0">
            <a:spAutoFit/>
          </a:bodyPr>
          <a:lstStyle/>
          <a:p>
            <a:endParaRPr lang="nb-NO" dirty="0"/>
          </a:p>
        </p:txBody>
      </p:sp>
    </p:spTree>
    <p:extLst>
      <p:ext uri="{BB962C8B-B14F-4D97-AF65-F5344CB8AC3E}">
        <p14:creationId xmlns:p14="http://schemas.microsoft.com/office/powerpoint/2010/main" val="4183766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65D8A75D-5B6A-1646-BEE9-7E4684548307}"/>
              </a:ext>
            </a:extLst>
          </p:cNvPr>
          <p:cNvSpPr>
            <a:spLocks noGrp="1"/>
          </p:cNvSpPr>
          <p:nvPr>
            <p:ph type="title"/>
          </p:nvPr>
        </p:nvSpPr>
        <p:spPr>
          <a:xfrm>
            <a:off x="0" y="708025"/>
            <a:ext cx="9144000" cy="954088"/>
          </a:xfrm>
        </p:spPr>
        <p:txBody>
          <a:bodyPr/>
          <a:lstStyle/>
          <a:p>
            <a:pPr algn="ctr"/>
            <a:r>
              <a:rPr lang="nb-NO" sz="2800" kern="0" dirty="0">
                <a:solidFill>
                  <a:srgbClr val="C00000"/>
                </a:solidFill>
              </a:rPr>
              <a:t>Jusstudiet – oppbygning </a:t>
            </a:r>
            <a:br>
              <a:rPr lang="nb-NO" sz="2800" kern="0" dirty="0">
                <a:solidFill>
                  <a:srgbClr val="C00000"/>
                </a:solidFill>
              </a:rPr>
            </a:br>
            <a:endParaRPr lang="en-US" sz="2800" dirty="0"/>
          </a:p>
        </p:txBody>
      </p:sp>
      <p:sp>
        <p:nvSpPr>
          <p:cNvPr id="2" name="Date Placeholder 1">
            <a:extLst>
              <a:ext uri="{FF2B5EF4-FFF2-40B4-BE49-F238E27FC236}">
                <a16:creationId xmlns:a16="http://schemas.microsoft.com/office/drawing/2014/main" id="{495C1C49-C919-046B-05D3-8AF742F14327}"/>
              </a:ext>
            </a:extLst>
          </p:cNvPr>
          <p:cNvSpPr>
            <a:spLocks noGrp="1"/>
          </p:cNvSpPr>
          <p:nvPr>
            <p:ph type="dt" sz="half" idx="10"/>
          </p:nvPr>
        </p:nvSpPr>
        <p:spPr>
          <a:xfrm>
            <a:off x="762000" y="5334000"/>
            <a:ext cx="1905000" cy="381000"/>
          </a:xfrm>
        </p:spPr>
        <p:txBody>
          <a:bodyPr wrap="square" anchor="t">
            <a:normAutofit/>
          </a:bodyPr>
          <a:lstStyle/>
          <a:p>
            <a:pPr>
              <a:spcAft>
                <a:spcPts val="600"/>
              </a:spcAft>
              <a:defRPr/>
            </a:pPr>
            <a:fld id="{46021137-F41D-4992-9B37-B74337A2A39E}" type="datetime1">
              <a:rPr lang="nb-NO" altLang="nb-NO" smtClean="0"/>
              <a:pPr>
                <a:spcAft>
                  <a:spcPts val="600"/>
                </a:spcAft>
                <a:defRPr/>
              </a:pPr>
              <a:t>13.08.2024</a:t>
            </a:fld>
            <a:endParaRPr lang="nb-NO" altLang="nb-NO"/>
          </a:p>
        </p:txBody>
      </p:sp>
      <p:sp>
        <p:nvSpPr>
          <p:cNvPr id="3" name="Slide Number Placeholder 2">
            <a:extLst>
              <a:ext uri="{FF2B5EF4-FFF2-40B4-BE49-F238E27FC236}">
                <a16:creationId xmlns:a16="http://schemas.microsoft.com/office/drawing/2014/main" id="{8C39CD6C-67AC-E190-019A-325C0FF587AF}"/>
              </a:ext>
            </a:extLst>
          </p:cNvPr>
          <p:cNvSpPr>
            <a:spLocks noGrp="1"/>
          </p:cNvSpPr>
          <p:nvPr>
            <p:ph type="sldNum" sz="quarter" idx="11"/>
          </p:nvPr>
        </p:nvSpPr>
        <p:spPr>
          <a:xfrm>
            <a:off x="8018463" y="5334000"/>
            <a:ext cx="685800" cy="381000"/>
          </a:xfrm>
        </p:spPr>
        <p:txBody>
          <a:bodyPr wrap="square" anchor="t">
            <a:normAutofit/>
          </a:bodyPr>
          <a:lstStyle/>
          <a:p>
            <a:pPr>
              <a:spcAft>
                <a:spcPts val="600"/>
              </a:spcAft>
              <a:defRPr/>
            </a:pPr>
            <a:fld id="{A6581516-7FFD-4020-80C3-FE789827BB9C}" type="slidenum">
              <a:rPr lang="en-US" altLang="nb-NO" smtClean="0"/>
              <a:pPr>
                <a:spcAft>
                  <a:spcPts val="600"/>
                </a:spcAft>
                <a:defRPr/>
              </a:pPr>
              <a:t>7</a:t>
            </a:fld>
            <a:endParaRPr lang="en-US" altLang="nb-NO"/>
          </a:p>
        </p:txBody>
      </p:sp>
      <p:graphicFrame>
        <p:nvGraphicFramePr>
          <p:cNvPr id="8" name="Table 7">
            <a:extLst>
              <a:ext uri="{FF2B5EF4-FFF2-40B4-BE49-F238E27FC236}">
                <a16:creationId xmlns:a16="http://schemas.microsoft.com/office/drawing/2014/main" id="{26F319F8-6B0F-0344-4A18-6ED3ABC98C82}"/>
              </a:ext>
            </a:extLst>
          </p:cNvPr>
          <p:cNvGraphicFramePr>
            <a:graphicFrameLocks noGrp="1"/>
          </p:cNvGraphicFramePr>
          <p:nvPr>
            <p:extLst>
              <p:ext uri="{D42A27DB-BD31-4B8C-83A1-F6EECF244321}">
                <p14:modId xmlns:p14="http://schemas.microsoft.com/office/powerpoint/2010/main" val="2901572303"/>
              </p:ext>
            </p:extLst>
          </p:nvPr>
        </p:nvGraphicFramePr>
        <p:xfrm>
          <a:off x="2041979" y="1417340"/>
          <a:ext cx="5060042" cy="3988668"/>
        </p:xfrm>
        <a:graphic>
          <a:graphicData uri="http://schemas.openxmlformats.org/drawingml/2006/table">
            <a:tbl>
              <a:tblPr firstRow="1" firstCol="1" bandRow="1"/>
              <a:tblGrid>
                <a:gridCol w="710080">
                  <a:extLst>
                    <a:ext uri="{9D8B030D-6E8A-4147-A177-3AD203B41FA5}">
                      <a16:colId xmlns:a16="http://schemas.microsoft.com/office/drawing/2014/main" val="4013438631"/>
                    </a:ext>
                  </a:extLst>
                </a:gridCol>
                <a:gridCol w="1287417">
                  <a:extLst>
                    <a:ext uri="{9D8B030D-6E8A-4147-A177-3AD203B41FA5}">
                      <a16:colId xmlns:a16="http://schemas.microsoft.com/office/drawing/2014/main" val="963582876"/>
                    </a:ext>
                  </a:extLst>
                </a:gridCol>
                <a:gridCol w="1287417">
                  <a:extLst>
                    <a:ext uri="{9D8B030D-6E8A-4147-A177-3AD203B41FA5}">
                      <a16:colId xmlns:a16="http://schemas.microsoft.com/office/drawing/2014/main" val="2908540805"/>
                    </a:ext>
                  </a:extLst>
                </a:gridCol>
                <a:gridCol w="1353210">
                  <a:extLst>
                    <a:ext uri="{9D8B030D-6E8A-4147-A177-3AD203B41FA5}">
                      <a16:colId xmlns:a16="http://schemas.microsoft.com/office/drawing/2014/main" val="1361716552"/>
                    </a:ext>
                  </a:extLst>
                </a:gridCol>
                <a:gridCol w="63212">
                  <a:extLst>
                    <a:ext uri="{9D8B030D-6E8A-4147-A177-3AD203B41FA5}">
                      <a16:colId xmlns:a16="http://schemas.microsoft.com/office/drawing/2014/main" val="2722682557"/>
                    </a:ext>
                  </a:extLst>
                </a:gridCol>
                <a:gridCol w="44045">
                  <a:extLst>
                    <a:ext uri="{9D8B030D-6E8A-4147-A177-3AD203B41FA5}">
                      <a16:colId xmlns:a16="http://schemas.microsoft.com/office/drawing/2014/main" val="2495967471"/>
                    </a:ext>
                  </a:extLst>
                </a:gridCol>
                <a:gridCol w="44045">
                  <a:extLst>
                    <a:ext uri="{9D8B030D-6E8A-4147-A177-3AD203B41FA5}">
                      <a16:colId xmlns:a16="http://schemas.microsoft.com/office/drawing/2014/main" val="3485208606"/>
                    </a:ext>
                  </a:extLst>
                </a:gridCol>
                <a:gridCol w="44045">
                  <a:extLst>
                    <a:ext uri="{9D8B030D-6E8A-4147-A177-3AD203B41FA5}">
                      <a16:colId xmlns:a16="http://schemas.microsoft.com/office/drawing/2014/main" val="416947586"/>
                    </a:ext>
                  </a:extLst>
                </a:gridCol>
                <a:gridCol w="44045">
                  <a:extLst>
                    <a:ext uri="{9D8B030D-6E8A-4147-A177-3AD203B41FA5}">
                      <a16:colId xmlns:a16="http://schemas.microsoft.com/office/drawing/2014/main" val="796932663"/>
                    </a:ext>
                  </a:extLst>
                </a:gridCol>
                <a:gridCol w="44045">
                  <a:extLst>
                    <a:ext uri="{9D8B030D-6E8A-4147-A177-3AD203B41FA5}">
                      <a16:colId xmlns:a16="http://schemas.microsoft.com/office/drawing/2014/main" val="1139263963"/>
                    </a:ext>
                  </a:extLst>
                </a:gridCol>
                <a:gridCol w="44045">
                  <a:extLst>
                    <a:ext uri="{9D8B030D-6E8A-4147-A177-3AD203B41FA5}">
                      <a16:colId xmlns:a16="http://schemas.microsoft.com/office/drawing/2014/main" val="3427641128"/>
                    </a:ext>
                  </a:extLst>
                </a:gridCol>
                <a:gridCol w="94436">
                  <a:extLst>
                    <a:ext uri="{9D8B030D-6E8A-4147-A177-3AD203B41FA5}">
                      <a16:colId xmlns:a16="http://schemas.microsoft.com/office/drawing/2014/main" val="3930710468"/>
                    </a:ext>
                  </a:extLst>
                </a:gridCol>
              </a:tblGrid>
              <a:tr h="647582">
                <a:tc>
                  <a:txBody>
                    <a:bodyPr/>
                    <a:lstStyle/>
                    <a:p>
                      <a:pPr algn="l" fontAlgn="t">
                        <a:lnSpc>
                          <a:spcPct val="107000"/>
                        </a:lnSpc>
                        <a:spcBef>
                          <a:spcPts val="0"/>
                        </a:spcBef>
                        <a:spcAft>
                          <a:spcPts val="800"/>
                        </a:spcAft>
                      </a:pPr>
                      <a:r>
                        <a:rPr lang="nb-NO" sz="1000" b="0" i="0" u="none" strike="noStrike">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10. semester</a:t>
                      </a:r>
                      <a:endParaRPr lang="nb-NO" sz="1400" b="0" i="0" u="none" strike="noStrike">
                        <a:effectLst/>
                        <a:latin typeface="Arial" panose="020B0604020202020204" pitchFamily="34" charset="0"/>
                      </a:endParaRPr>
                    </a:p>
                  </a:txBody>
                  <a:tcPr marL="143826" marR="143826" marT="115061" marB="115061">
                    <a:lnL>
                      <a:noFill/>
                    </a:lnL>
                    <a:lnR>
                      <a:noFill/>
                    </a:lnR>
                    <a:lnT>
                      <a:noFill/>
                    </a:lnT>
                    <a:lnB>
                      <a:noFill/>
                    </a:lnB>
                    <a:noFill/>
                  </a:tcPr>
                </a:tc>
                <a:tc gridSpan="11">
                  <a:txBody>
                    <a:bodyPr/>
                    <a:lstStyle/>
                    <a:p>
                      <a:pPr algn="l" fontAlgn="t">
                        <a:lnSpc>
                          <a:spcPct val="107000"/>
                        </a:lnSpc>
                        <a:spcBef>
                          <a:spcPts val="0"/>
                        </a:spcBef>
                        <a:spcAft>
                          <a:spcPts val="800"/>
                        </a:spcAft>
                      </a:pPr>
                      <a:r>
                        <a:rPr lang="nb-NO" sz="1000" b="0" i="0" u="sng" strike="noStrike">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2"/>
                        </a:rPr>
                        <a:t>JUR5030 – Masteroppgave 30 studiepoeng, master i rettsvitenskap</a:t>
                      </a:r>
                      <a:endParaRPr lang="nb-NO" sz="1400" b="0" i="0" u="none" strike="noStrike">
                        <a:effectLst/>
                        <a:latin typeface="Arial" panose="020B0604020202020204" pitchFamily="34" charset="0"/>
                      </a:endParaRPr>
                    </a:p>
                  </a:txBody>
                  <a:tcPr marL="69036" marR="69036" marT="34518" marB="34518">
                    <a:lnL>
                      <a:noFill/>
                    </a:lnL>
                    <a:lnR>
                      <a:noFill/>
                    </a:lnR>
                    <a:lnT>
                      <a:noFill/>
                    </a:lnT>
                    <a:lnB>
                      <a:noFill/>
                    </a:lnB>
                    <a:solidFill>
                      <a:srgbClr val="D0EAFC"/>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607831820"/>
                  </a:ext>
                </a:extLst>
              </a:tr>
              <a:tr h="872153">
                <a:tc>
                  <a:txBody>
                    <a:bodyPr/>
                    <a:lstStyle/>
                    <a:p>
                      <a:pPr algn="l" fontAlgn="t">
                        <a:lnSpc>
                          <a:spcPct val="107000"/>
                        </a:lnSpc>
                        <a:spcBef>
                          <a:spcPts val="0"/>
                        </a:spcBef>
                        <a:spcAft>
                          <a:spcPts val="800"/>
                        </a:spcAft>
                      </a:pPr>
                      <a:r>
                        <a:rPr lang="nb-NO" sz="1000" b="0" i="0" u="none" strike="noStrike">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9. semester</a:t>
                      </a:r>
                      <a:endParaRPr lang="nb-NO" sz="1400" b="0" i="0" u="none" strike="noStrike">
                        <a:effectLst/>
                        <a:latin typeface="Arial" panose="020B0604020202020204" pitchFamily="34" charset="0"/>
                      </a:endParaRPr>
                    </a:p>
                  </a:txBody>
                  <a:tcPr marL="143826" marR="143826" marT="115061" marB="115061">
                    <a:lnL>
                      <a:noFill/>
                    </a:lnL>
                    <a:lnR>
                      <a:noFill/>
                    </a:lnR>
                    <a:lnT>
                      <a:noFill/>
                    </a:lnT>
                    <a:lnB>
                      <a:noFill/>
                    </a:lnB>
                    <a:noFill/>
                  </a:tcPr>
                </a:tc>
                <a:tc>
                  <a:txBody>
                    <a:bodyPr/>
                    <a:lstStyle/>
                    <a:p>
                      <a:pPr algn="l" fontAlgn="t">
                        <a:lnSpc>
                          <a:spcPct val="107000"/>
                        </a:lnSpc>
                        <a:spcBef>
                          <a:spcPts val="0"/>
                        </a:spcBef>
                        <a:spcAft>
                          <a:spcPts val="800"/>
                        </a:spcAft>
                      </a:pP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3"/>
                        </a:rPr>
                        <a:t>Valgemner og valgemneprofiler</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 </a:t>
                      </a: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4"/>
                        </a:rPr>
                        <a:t>Utveksling</a:t>
                      </a:r>
                      <a:endParaRPr lang="nb-NO" sz="1400" b="0" i="0" u="none" strike="noStrike" dirty="0">
                        <a:effectLst/>
                        <a:latin typeface="Arial" panose="020B0604020202020204" pitchFamily="34" charset="0"/>
                      </a:endParaRPr>
                    </a:p>
                  </a:txBody>
                  <a:tcPr marL="143826" marR="143826" marT="115061" marB="115061">
                    <a:lnL>
                      <a:noFill/>
                    </a:lnL>
                    <a:lnR>
                      <a:noFill/>
                    </a:lnR>
                    <a:lnT>
                      <a:noFill/>
                    </a:lnT>
                    <a:lnB>
                      <a:noFill/>
                    </a:lnB>
                    <a:solidFill>
                      <a:srgbClr val="C8DEB1"/>
                    </a:solidFill>
                  </a:tcPr>
                </a:tc>
                <a:tc>
                  <a:txBody>
                    <a:bodyPr/>
                    <a:lstStyle/>
                    <a:p>
                      <a:pPr algn="l" fontAlgn="t">
                        <a:lnSpc>
                          <a:spcPct val="107000"/>
                        </a:lnSpc>
                        <a:spcBef>
                          <a:spcPts val="0"/>
                        </a:spcBef>
                        <a:spcAft>
                          <a:spcPts val="800"/>
                        </a:spcAft>
                      </a:pP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3"/>
                        </a:rPr>
                        <a:t>Valgemner og valgemneprofiler</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 </a:t>
                      </a: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4"/>
                        </a:rPr>
                        <a:t>Utveksling</a:t>
                      </a:r>
                      <a:endParaRPr lang="nb-NO" sz="1400" b="0" i="0" u="none" strike="noStrike" dirty="0">
                        <a:effectLst/>
                        <a:latin typeface="Arial" panose="020B0604020202020204" pitchFamily="34" charset="0"/>
                      </a:endParaRPr>
                    </a:p>
                  </a:txBody>
                  <a:tcPr marL="143826" marR="143826" marT="115061" marB="115061">
                    <a:lnL>
                      <a:noFill/>
                    </a:lnL>
                    <a:lnR>
                      <a:noFill/>
                    </a:lnR>
                    <a:lnT>
                      <a:noFill/>
                    </a:lnT>
                    <a:lnB>
                      <a:noFill/>
                    </a:lnB>
                    <a:solidFill>
                      <a:srgbClr val="C8DEB1"/>
                    </a:solidFill>
                  </a:tcPr>
                </a:tc>
                <a:tc gridSpan="9">
                  <a:txBody>
                    <a:bodyPr/>
                    <a:lstStyle/>
                    <a:p>
                      <a:pPr algn="l" fontAlgn="t">
                        <a:lnSpc>
                          <a:spcPct val="107000"/>
                        </a:lnSpc>
                        <a:spcBef>
                          <a:spcPts val="0"/>
                        </a:spcBef>
                        <a:spcAft>
                          <a:spcPts val="800"/>
                        </a:spcAft>
                      </a:pPr>
                      <a:r>
                        <a:rPr lang="nb-NO" sz="1000" b="0" i="0" u="sng" strike="noStrike">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3"/>
                        </a:rPr>
                        <a:t>Valgemner og valgemneprofiler</a:t>
                      </a:r>
                      <a:r>
                        <a:rPr lang="nb-NO" sz="1000" b="0" i="0" u="none" strike="noStrike">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 </a:t>
                      </a:r>
                      <a:r>
                        <a:rPr lang="nb-NO" sz="1000" b="0" i="0" u="sng" strike="noStrike">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4"/>
                        </a:rPr>
                        <a:t>Utveksling</a:t>
                      </a:r>
                      <a:endParaRPr lang="nb-NO" sz="1400" b="0" i="0" u="none" strike="noStrike">
                        <a:effectLst/>
                        <a:latin typeface="Arial" panose="020B0604020202020204" pitchFamily="34" charset="0"/>
                      </a:endParaRPr>
                    </a:p>
                  </a:txBody>
                  <a:tcPr marL="69036" marR="69036" marT="34518" marB="34518">
                    <a:lnL>
                      <a:noFill/>
                    </a:lnL>
                    <a:lnR>
                      <a:noFill/>
                    </a:lnR>
                    <a:lnT>
                      <a:noFill/>
                    </a:lnT>
                    <a:lnB>
                      <a:noFill/>
                    </a:lnB>
                    <a:solidFill>
                      <a:srgbClr val="C8DEB1"/>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888043866"/>
                  </a:ext>
                </a:extLst>
              </a:tr>
              <a:tr h="1596780">
                <a:tc>
                  <a:txBody>
                    <a:bodyPr/>
                    <a:lstStyle/>
                    <a:p>
                      <a:pPr algn="l" fontAlgn="t">
                        <a:lnSpc>
                          <a:spcPct val="107000"/>
                        </a:lnSpc>
                        <a:spcBef>
                          <a:spcPts val="0"/>
                        </a:spcBef>
                        <a:spcAft>
                          <a:spcPts val="800"/>
                        </a:spcAft>
                      </a:pPr>
                      <a:r>
                        <a:rPr lang="nb-NO" sz="1000" b="0" i="0" u="none" strike="noStrike">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8. semester</a:t>
                      </a:r>
                      <a:endParaRPr lang="nb-NO" sz="1400" b="0" i="0" u="none" strike="noStrike">
                        <a:effectLst/>
                        <a:latin typeface="Arial" panose="020B0604020202020204" pitchFamily="34" charset="0"/>
                      </a:endParaRPr>
                    </a:p>
                  </a:txBody>
                  <a:tcPr marL="143826" marR="143826" marT="115061" marB="115061">
                    <a:lnL>
                      <a:noFill/>
                    </a:lnL>
                    <a:lnR>
                      <a:noFill/>
                    </a:lnR>
                    <a:lnT>
                      <a:noFill/>
                    </a:lnT>
                    <a:lnB>
                      <a:noFill/>
                    </a:lnB>
                    <a:noFill/>
                  </a:tcPr>
                </a:tc>
                <a:tc>
                  <a:txBody>
                    <a:bodyPr/>
                    <a:lstStyle/>
                    <a:p>
                      <a:pPr algn="l" fontAlgn="t">
                        <a:lnSpc>
                          <a:spcPct val="107000"/>
                        </a:lnSpc>
                        <a:spcBef>
                          <a:spcPts val="0"/>
                        </a:spcBef>
                        <a:spcAft>
                          <a:spcPts val="800"/>
                        </a:spcAft>
                      </a:pP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5"/>
                        </a:rPr>
                        <a:t>JUS4111 – Metode og etikk</a:t>
                      </a:r>
                      <a:endParaRPr lang="nb-NO" sz="1400" b="0" i="0" u="none" strike="noStrike" dirty="0">
                        <a:effectLst/>
                        <a:latin typeface="Arial" panose="020B0604020202020204" pitchFamily="34" charset="0"/>
                      </a:endParaRPr>
                    </a:p>
                  </a:txBody>
                  <a:tcPr marL="143826" marR="143826" marT="115061" marB="115061">
                    <a:lnL>
                      <a:noFill/>
                    </a:lnL>
                    <a:lnR>
                      <a:noFill/>
                    </a:lnR>
                    <a:lnT>
                      <a:noFill/>
                    </a:lnT>
                    <a:lnB>
                      <a:noFill/>
                    </a:lnB>
                    <a:solidFill>
                      <a:srgbClr val="F9F9F9"/>
                    </a:solidFill>
                  </a:tcPr>
                </a:tc>
                <a:tc>
                  <a:txBody>
                    <a:bodyPr/>
                    <a:lstStyle/>
                    <a:p>
                      <a:pPr algn="l" fontAlgn="t">
                        <a:lnSpc>
                          <a:spcPct val="107000"/>
                        </a:lnSpc>
                        <a:spcBef>
                          <a:spcPts val="0"/>
                        </a:spcBef>
                        <a:spcAft>
                          <a:spcPts val="800"/>
                        </a:spcAft>
                      </a:pPr>
                      <a:r>
                        <a:rPr lang="nb-NO" sz="1000" b="0" i="0" u="sng" strike="noStrike">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3"/>
                        </a:rPr>
                        <a:t>Valgemner og valgemneprofiler</a:t>
                      </a:r>
                      <a:r>
                        <a:rPr lang="nb-NO" sz="1000" b="0" i="0" u="none" strike="noStrike">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 </a:t>
                      </a:r>
                      <a:r>
                        <a:rPr lang="nb-NO" sz="1000" b="0" i="0" u="sng" strike="noStrike">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4"/>
                        </a:rPr>
                        <a:t>Utveksling</a:t>
                      </a:r>
                      <a:endParaRPr lang="nb-NO" sz="1400" b="0" i="0" u="none" strike="noStrike">
                        <a:effectLst/>
                        <a:latin typeface="Arial" panose="020B0604020202020204" pitchFamily="34" charset="0"/>
                      </a:endParaRPr>
                    </a:p>
                  </a:txBody>
                  <a:tcPr marL="143826" marR="143826" marT="115061" marB="115061">
                    <a:lnL>
                      <a:noFill/>
                    </a:lnL>
                    <a:lnR>
                      <a:noFill/>
                    </a:lnR>
                    <a:lnT>
                      <a:noFill/>
                    </a:lnT>
                    <a:lnB>
                      <a:noFill/>
                    </a:lnB>
                    <a:solidFill>
                      <a:srgbClr val="C8DEB1"/>
                    </a:solidFill>
                  </a:tcPr>
                </a:tc>
                <a:tc>
                  <a:txBody>
                    <a:bodyPr/>
                    <a:lstStyle/>
                    <a:p>
                      <a:pPr algn="l" fontAlgn="t">
                        <a:lnSpc>
                          <a:spcPct val="107000"/>
                        </a:lnSpc>
                        <a:spcBef>
                          <a:spcPts val="0"/>
                        </a:spcBef>
                        <a:spcAft>
                          <a:spcPts val="800"/>
                        </a:spcAft>
                      </a:pP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Perspektiv emne; enten </a:t>
                      </a: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6"/>
                        </a:rPr>
                        <a:t>JUS4121 – Rettsøkonomi I</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 </a:t>
                      </a: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7"/>
                        </a:rPr>
                        <a:t>JUS4122 – Rettssosiologi I</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eller </a:t>
                      </a: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8"/>
                        </a:rPr>
                        <a:t>JUS4123 – Rettsfilosofi</a:t>
                      </a:r>
                      <a:endParaRPr lang="nb-NO" sz="1400" b="0" i="0" u="none" strike="noStrike" dirty="0">
                        <a:effectLst/>
                        <a:latin typeface="Arial" panose="020B0604020202020204" pitchFamily="34" charset="0"/>
                      </a:endParaRPr>
                    </a:p>
                  </a:txBody>
                  <a:tcPr marL="143826" marR="143826" marT="115061" marB="115061">
                    <a:lnL>
                      <a:noFill/>
                    </a:lnL>
                    <a:lnR>
                      <a:noFill/>
                    </a:lnR>
                    <a:lnT>
                      <a:noFill/>
                    </a:lnT>
                    <a:lnB>
                      <a:noFill/>
                    </a:lnB>
                    <a:solidFill>
                      <a:srgbClr val="F5F2DF"/>
                    </a:solidFill>
                  </a:tcPr>
                </a:tc>
                <a:tc>
                  <a:txBody>
                    <a:bodyPr/>
                    <a:lstStyle/>
                    <a:p>
                      <a:pPr algn="l" fontAlgn="ctr">
                        <a:lnSpc>
                          <a:spcPct val="107000"/>
                        </a:lnSpc>
                        <a:spcBef>
                          <a:spcPts val="0"/>
                        </a:spcBef>
                        <a:spcAft>
                          <a:spcPts val="0"/>
                        </a:spcAft>
                      </a:pPr>
                      <a:endParaRPr lang="nb-NO" sz="1400" b="0" i="0" u="none" strike="noStrike">
                        <a:effectLst/>
                        <a:latin typeface="Arial" panose="020B0604020202020204" pitchFamily="34" charset="0"/>
                      </a:endParaRPr>
                    </a:p>
                  </a:txBody>
                  <a:tcPr marL="7191" marR="7191" marT="7191" marB="0" anchor="ctr">
                    <a:lnL>
                      <a:noFill/>
                    </a:lnL>
                    <a:lnR>
                      <a:noFill/>
                    </a:lnR>
                    <a:lnT>
                      <a:noFill/>
                    </a:lnT>
                    <a:lnB>
                      <a:noFill/>
                    </a:lnB>
                    <a:noFill/>
                  </a:tcPr>
                </a:tc>
                <a:tc>
                  <a:txBody>
                    <a:bodyPr/>
                    <a:lstStyle/>
                    <a:p>
                      <a:pPr algn="l" fontAlgn="ctr">
                        <a:lnSpc>
                          <a:spcPct val="107000"/>
                        </a:lnSpc>
                        <a:spcBef>
                          <a:spcPts val="0"/>
                        </a:spcBef>
                        <a:spcAft>
                          <a:spcPts val="0"/>
                        </a:spcAft>
                      </a:pPr>
                      <a:endParaRPr lang="nb-NO" sz="1400" b="0" i="0" u="none" strike="noStrike">
                        <a:effectLst/>
                        <a:latin typeface="Arial" panose="020B0604020202020204" pitchFamily="34" charset="0"/>
                      </a:endParaRPr>
                    </a:p>
                  </a:txBody>
                  <a:tcPr marL="7191" marR="7191" marT="7191" marB="0" anchor="ctr">
                    <a:lnL>
                      <a:noFill/>
                    </a:lnL>
                    <a:lnR>
                      <a:noFill/>
                    </a:lnR>
                    <a:lnT>
                      <a:noFill/>
                    </a:lnT>
                    <a:lnB>
                      <a:noFill/>
                    </a:lnB>
                    <a:noFill/>
                  </a:tcPr>
                </a:tc>
                <a:tc>
                  <a:txBody>
                    <a:bodyPr/>
                    <a:lstStyle/>
                    <a:p>
                      <a:pPr algn="l" fontAlgn="ctr">
                        <a:lnSpc>
                          <a:spcPct val="107000"/>
                        </a:lnSpc>
                        <a:spcBef>
                          <a:spcPts val="0"/>
                        </a:spcBef>
                        <a:spcAft>
                          <a:spcPts val="0"/>
                        </a:spcAft>
                      </a:pPr>
                      <a:endParaRPr lang="nb-NO" sz="1400" b="0" i="0" u="none" strike="noStrike">
                        <a:effectLst/>
                        <a:latin typeface="Arial" panose="020B0604020202020204" pitchFamily="34" charset="0"/>
                      </a:endParaRPr>
                    </a:p>
                  </a:txBody>
                  <a:tcPr marL="7191" marR="7191" marT="7191" marB="0" anchor="ctr">
                    <a:lnL>
                      <a:noFill/>
                    </a:lnL>
                    <a:lnR>
                      <a:noFill/>
                    </a:lnR>
                    <a:lnT>
                      <a:noFill/>
                    </a:lnT>
                    <a:lnB>
                      <a:noFill/>
                    </a:lnB>
                    <a:noFill/>
                  </a:tcPr>
                </a:tc>
                <a:tc>
                  <a:txBody>
                    <a:bodyPr/>
                    <a:lstStyle/>
                    <a:p>
                      <a:pPr algn="l" fontAlgn="ctr">
                        <a:lnSpc>
                          <a:spcPct val="107000"/>
                        </a:lnSpc>
                        <a:spcBef>
                          <a:spcPts val="0"/>
                        </a:spcBef>
                        <a:spcAft>
                          <a:spcPts val="0"/>
                        </a:spcAft>
                      </a:pPr>
                      <a:endParaRPr lang="nb-NO" sz="1400" b="0" i="0" u="none" strike="noStrike">
                        <a:effectLst/>
                        <a:latin typeface="Arial" panose="020B0604020202020204" pitchFamily="34" charset="0"/>
                      </a:endParaRPr>
                    </a:p>
                  </a:txBody>
                  <a:tcPr marL="7191" marR="7191" marT="7191" marB="0" anchor="ctr">
                    <a:lnL>
                      <a:noFill/>
                    </a:lnL>
                    <a:lnR>
                      <a:noFill/>
                    </a:lnR>
                    <a:lnT>
                      <a:noFill/>
                    </a:lnT>
                    <a:lnB>
                      <a:noFill/>
                    </a:lnB>
                    <a:noFill/>
                  </a:tcPr>
                </a:tc>
                <a:tc>
                  <a:txBody>
                    <a:bodyPr/>
                    <a:lstStyle/>
                    <a:p>
                      <a:pPr algn="l" fontAlgn="ctr">
                        <a:lnSpc>
                          <a:spcPct val="107000"/>
                        </a:lnSpc>
                        <a:spcBef>
                          <a:spcPts val="0"/>
                        </a:spcBef>
                        <a:spcAft>
                          <a:spcPts val="0"/>
                        </a:spcAft>
                      </a:pPr>
                      <a:endParaRPr lang="nb-NO" sz="1400" b="0" i="0" u="none" strike="noStrike">
                        <a:effectLst/>
                        <a:latin typeface="Arial" panose="020B0604020202020204" pitchFamily="34" charset="0"/>
                      </a:endParaRPr>
                    </a:p>
                  </a:txBody>
                  <a:tcPr marL="7191" marR="7191" marT="7191" marB="0" anchor="ctr">
                    <a:lnL>
                      <a:noFill/>
                    </a:lnL>
                    <a:lnR>
                      <a:noFill/>
                    </a:lnR>
                    <a:lnT>
                      <a:noFill/>
                    </a:lnT>
                    <a:lnB>
                      <a:noFill/>
                    </a:lnB>
                    <a:noFill/>
                  </a:tcPr>
                </a:tc>
                <a:tc>
                  <a:txBody>
                    <a:bodyPr/>
                    <a:lstStyle/>
                    <a:p>
                      <a:pPr algn="l" fontAlgn="ctr">
                        <a:lnSpc>
                          <a:spcPct val="107000"/>
                        </a:lnSpc>
                        <a:spcBef>
                          <a:spcPts val="0"/>
                        </a:spcBef>
                        <a:spcAft>
                          <a:spcPts val="0"/>
                        </a:spcAft>
                      </a:pPr>
                      <a:endParaRPr lang="nb-NO" sz="1400" b="0" i="0" u="none" strike="noStrike">
                        <a:effectLst/>
                        <a:latin typeface="Arial" panose="020B0604020202020204" pitchFamily="34" charset="0"/>
                      </a:endParaRPr>
                    </a:p>
                  </a:txBody>
                  <a:tcPr marL="7191" marR="7191" marT="7191" marB="0" anchor="ctr">
                    <a:lnL>
                      <a:noFill/>
                    </a:lnL>
                    <a:lnR>
                      <a:noFill/>
                    </a:lnR>
                    <a:lnT>
                      <a:noFill/>
                    </a:lnT>
                    <a:lnB>
                      <a:noFill/>
                    </a:lnB>
                    <a:noFill/>
                  </a:tcPr>
                </a:tc>
                <a:tc>
                  <a:txBody>
                    <a:bodyPr/>
                    <a:lstStyle/>
                    <a:p>
                      <a:pPr algn="l" fontAlgn="ctr">
                        <a:lnSpc>
                          <a:spcPct val="107000"/>
                        </a:lnSpc>
                        <a:spcBef>
                          <a:spcPts val="0"/>
                        </a:spcBef>
                        <a:spcAft>
                          <a:spcPts val="0"/>
                        </a:spcAft>
                      </a:pPr>
                      <a:endParaRPr lang="nb-NO" sz="1400" b="0" i="0" u="none" strike="noStrike">
                        <a:effectLst/>
                        <a:latin typeface="Arial" panose="020B0604020202020204" pitchFamily="34" charset="0"/>
                      </a:endParaRPr>
                    </a:p>
                  </a:txBody>
                  <a:tcPr marL="7191" marR="7191" marT="7191" marB="0" anchor="ctr">
                    <a:lnL>
                      <a:noFill/>
                    </a:lnL>
                    <a:lnR>
                      <a:noFill/>
                    </a:lnR>
                    <a:lnT>
                      <a:noFill/>
                    </a:lnT>
                    <a:lnB>
                      <a:noFill/>
                    </a:lnB>
                    <a:noFill/>
                  </a:tcPr>
                </a:tc>
                <a:tc>
                  <a:txBody>
                    <a:bodyPr/>
                    <a:lstStyle/>
                    <a:p>
                      <a:pPr algn="l" fontAlgn="ctr">
                        <a:lnSpc>
                          <a:spcPct val="107000"/>
                        </a:lnSpc>
                        <a:spcBef>
                          <a:spcPts val="0"/>
                        </a:spcBef>
                        <a:spcAft>
                          <a:spcPts val="0"/>
                        </a:spcAft>
                      </a:pPr>
                      <a:endParaRPr lang="nb-NO" sz="1400" b="0" i="0" u="none" strike="noStrike" dirty="0">
                        <a:effectLst/>
                        <a:latin typeface="Arial" panose="020B0604020202020204" pitchFamily="34" charset="0"/>
                      </a:endParaRPr>
                    </a:p>
                  </a:txBody>
                  <a:tcPr marL="7191" marR="7191" marT="7191" marB="0" anchor="ctr">
                    <a:lnL>
                      <a:noFill/>
                    </a:lnL>
                    <a:lnR>
                      <a:noFill/>
                    </a:lnR>
                    <a:lnT>
                      <a:noFill/>
                    </a:lnT>
                    <a:lnB>
                      <a:noFill/>
                    </a:lnB>
                    <a:noFill/>
                  </a:tcPr>
                </a:tc>
                <a:extLst>
                  <a:ext uri="{0D108BD9-81ED-4DB2-BD59-A6C34878D82A}">
                    <a16:rowId xmlns:a16="http://schemas.microsoft.com/office/drawing/2014/main" val="621213044"/>
                  </a:ext>
                </a:extLst>
              </a:tr>
              <a:tr h="872153">
                <a:tc>
                  <a:txBody>
                    <a:bodyPr/>
                    <a:lstStyle/>
                    <a:p>
                      <a:pPr algn="l" fontAlgn="t">
                        <a:lnSpc>
                          <a:spcPct val="107000"/>
                        </a:lnSpc>
                        <a:spcBef>
                          <a:spcPts val="0"/>
                        </a:spcBef>
                        <a:spcAft>
                          <a:spcPts val="800"/>
                        </a:spcAft>
                      </a:pPr>
                      <a:r>
                        <a:rPr lang="nb-NO" sz="1000" b="0" i="0" u="none" strike="noStrike">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7. semester</a:t>
                      </a:r>
                      <a:endParaRPr lang="nb-NO" sz="1400" b="0" i="0" u="none" strike="noStrike">
                        <a:effectLst/>
                        <a:latin typeface="Arial" panose="020B0604020202020204" pitchFamily="34" charset="0"/>
                      </a:endParaRPr>
                    </a:p>
                  </a:txBody>
                  <a:tcPr marL="143826" marR="143826" marT="115061" marB="115061">
                    <a:lnL>
                      <a:noFill/>
                    </a:lnL>
                    <a:lnR>
                      <a:noFill/>
                    </a:lnR>
                    <a:lnT>
                      <a:noFill/>
                    </a:lnT>
                    <a:lnB>
                      <a:noFill/>
                    </a:lnB>
                    <a:noFill/>
                  </a:tcPr>
                </a:tc>
                <a:tc>
                  <a:txBody>
                    <a:bodyPr/>
                    <a:lstStyle/>
                    <a:p>
                      <a:pPr algn="l" fontAlgn="t">
                        <a:lnSpc>
                          <a:spcPct val="107000"/>
                        </a:lnSpc>
                        <a:spcBef>
                          <a:spcPts val="0"/>
                        </a:spcBef>
                        <a:spcAft>
                          <a:spcPts val="800"/>
                        </a:spcAft>
                      </a:pP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9"/>
                        </a:rPr>
                        <a:t>JUS4212 – Sivilprosess</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(10 </a:t>
                      </a:r>
                      <a:r>
                        <a:rPr lang="nb-NO" sz="1000" b="0" i="0" u="none" strike="noStrike"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sp</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nb-NO" sz="1400" b="0" i="0" u="none" strike="noStrike" dirty="0">
                        <a:effectLst/>
                        <a:latin typeface="Arial" panose="020B0604020202020204" pitchFamily="34" charset="0"/>
                      </a:endParaRPr>
                    </a:p>
                  </a:txBody>
                  <a:tcPr marL="143826" marR="143826" marT="115061" marB="115061">
                    <a:lnL>
                      <a:noFill/>
                    </a:lnL>
                    <a:lnR>
                      <a:noFill/>
                    </a:lnR>
                    <a:lnT>
                      <a:noFill/>
                    </a:lnT>
                    <a:lnB>
                      <a:noFill/>
                    </a:lnB>
                    <a:solidFill>
                      <a:srgbClr val="F9F9F9"/>
                    </a:solidFill>
                  </a:tcPr>
                </a:tc>
                <a:tc gridSpan="10">
                  <a:txBody>
                    <a:bodyPr/>
                    <a:lstStyle/>
                    <a:p>
                      <a:pPr algn="l" fontAlgn="t">
                        <a:lnSpc>
                          <a:spcPct val="107000"/>
                        </a:lnSpc>
                        <a:spcBef>
                          <a:spcPts val="0"/>
                        </a:spcBef>
                        <a:spcAft>
                          <a:spcPts val="800"/>
                        </a:spcAft>
                      </a:pPr>
                      <a:r>
                        <a:rPr lang="nb-NO" sz="1000" b="0" i="0" u="sng" strike="noStrike"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10"/>
                        </a:rPr>
                        <a:t>JUS4213 – Strafferett og straffeprosess</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(20 </a:t>
                      </a:r>
                      <a:r>
                        <a:rPr lang="nb-NO" sz="1000" b="0" i="0" u="none" strike="noStrike"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sp</a:t>
                      </a:r>
                      <a:r>
                        <a:rPr lang="nb-NO" sz="1000" b="0" i="0" u="none" strike="noStrike"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nb-NO" sz="1400" b="0" i="0" u="none" strike="noStrike" dirty="0">
                        <a:effectLst/>
                        <a:latin typeface="Arial" panose="020B0604020202020204" pitchFamily="34" charset="0"/>
                      </a:endParaRPr>
                    </a:p>
                  </a:txBody>
                  <a:tcPr marL="69036" marR="69036" marT="34518" marB="34518">
                    <a:lnL>
                      <a:noFill/>
                    </a:lnL>
                    <a:lnR>
                      <a:noFill/>
                    </a:lnR>
                    <a:lnT>
                      <a:noFill/>
                    </a:lnT>
                    <a:lnB>
                      <a:noFill/>
                    </a:lnB>
                    <a:solidFill>
                      <a:srgbClr val="F9F9F9"/>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864243126"/>
                  </a:ext>
                </a:extLst>
              </a:tr>
            </a:tbl>
          </a:graphicData>
        </a:graphic>
      </p:graphicFrame>
    </p:spTree>
    <p:extLst>
      <p:ext uri="{BB962C8B-B14F-4D97-AF65-F5344CB8AC3E}">
        <p14:creationId xmlns:p14="http://schemas.microsoft.com/office/powerpoint/2010/main" val="1734838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D4C67F-B59D-8F1B-217B-591AC0A89F1C}"/>
              </a:ext>
            </a:extLst>
          </p:cNvPr>
          <p:cNvSpPr>
            <a:spLocks noGrp="1"/>
          </p:cNvSpPr>
          <p:nvPr>
            <p:ph type="title"/>
          </p:nvPr>
        </p:nvSpPr>
        <p:spPr/>
        <p:txBody>
          <a:bodyPr/>
          <a:lstStyle/>
          <a:p>
            <a:pPr algn="ctr"/>
            <a:r>
              <a:rPr lang="nb-NO" sz="2400" kern="0" dirty="0">
                <a:solidFill>
                  <a:srgbClr val="C00000"/>
                </a:solidFill>
              </a:rPr>
              <a:t>Jusstudiet – oppbygning</a:t>
            </a:r>
            <a:endParaRPr lang="nb-NO" dirty="0"/>
          </a:p>
        </p:txBody>
      </p:sp>
      <p:sp>
        <p:nvSpPr>
          <p:cNvPr id="3" name="Plassholder for innhold 2">
            <a:extLst>
              <a:ext uri="{FF2B5EF4-FFF2-40B4-BE49-F238E27FC236}">
                <a16:creationId xmlns:a16="http://schemas.microsoft.com/office/drawing/2014/main" id="{4FF44338-70F2-BA62-B4B3-AF7BF0F659AC}"/>
              </a:ext>
            </a:extLst>
          </p:cNvPr>
          <p:cNvSpPr>
            <a:spLocks noGrp="1"/>
          </p:cNvSpPr>
          <p:nvPr>
            <p:ph idx="1"/>
          </p:nvPr>
        </p:nvSpPr>
        <p:spPr/>
        <p:txBody>
          <a:bodyPr/>
          <a:lstStyle/>
          <a:p>
            <a:r>
              <a:rPr lang="nb-NO" dirty="0"/>
              <a:t>Valgemneprofiler:</a:t>
            </a:r>
          </a:p>
          <a:p>
            <a:pPr lvl="1"/>
            <a:r>
              <a:rPr lang="nb-NO" dirty="0"/>
              <a:t>Individvern, rettsstat og velferd</a:t>
            </a:r>
          </a:p>
          <a:p>
            <a:pPr lvl="1"/>
            <a:r>
              <a:rPr lang="nb-NO" dirty="0"/>
              <a:t>Internasjonal rett og menneskerettigheter</a:t>
            </a:r>
          </a:p>
          <a:p>
            <a:pPr lvl="1"/>
            <a:r>
              <a:rPr lang="nb-NO" dirty="0"/>
              <a:t>Jus og teknologi</a:t>
            </a:r>
          </a:p>
          <a:p>
            <a:pPr lvl="1"/>
            <a:r>
              <a:rPr lang="nb-NO" dirty="0"/>
              <a:t>Konflikthåndtering og prosess, tvist og straff</a:t>
            </a:r>
          </a:p>
          <a:p>
            <a:pPr lvl="1"/>
            <a:r>
              <a:rPr lang="nb-NO" dirty="0"/>
              <a:t>Marked, innovasjon og konkurranse</a:t>
            </a:r>
          </a:p>
          <a:p>
            <a:pPr lvl="1"/>
            <a:r>
              <a:rPr lang="nb-NO" dirty="0"/>
              <a:t>Ressursforvaltning, bærekraft og miljø</a:t>
            </a:r>
          </a:p>
          <a:p>
            <a:pPr lvl="1"/>
            <a:r>
              <a:rPr lang="nb-NO" dirty="0"/>
              <a:t>Selskap, transaksjon og finans</a:t>
            </a:r>
          </a:p>
          <a:p>
            <a:pPr lvl="1"/>
            <a:r>
              <a:rPr lang="nb-NO" dirty="0"/>
              <a:t>Metode- og ferdighetsemner</a:t>
            </a:r>
          </a:p>
        </p:txBody>
      </p:sp>
      <p:sp>
        <p:nvSpPr>
          <p:cNvPr id="4" name="Plassholder for dato 3">
            <a:extLst>
              <a:ext uri="{FF2B5EF4-FFF2-40B4-BE49-F238E27FC236}">
                <a16:creationId xmlns:a16="http://schemas.microsoft.com/office/drawing/2014/main" id="{1DB36F43-FA4B-D1AC-57F4-F71E71893679}"/>
              </a:ext>
            </a:extLst>
          </p:cNvPr>
          <p:cNvSpPr>
            <a:spLocks noGrp="1"/>
          </p:cNvSpPr>
          <p:nvPr>
            <p:ph type="dt" sz="half" idx="10"/>
          </p:nvPr>
        </p:nvSpPr>
        <p:spPr/>
        <p:txBody>
          <a:bodyPr/>
          <a:lstStyle/>
          <a:p>
            <a:pPr>
              <a:defRPr/>
            </a:pPr>
            <a:fld id="{ED23A711-5929-4898-B444-C939CAA9B9CB}" type="datetime1">
              <a:rPr lang="nb-NO" altLang="nb-NO" smtClean="0"/>
              <a:pPr>
                <a:defRPr/>
              </a:pPr>
              <a:t>13.08.2024</a:t>
            </a:fld>
            <a:endParaRPr lang="nb-NO" altLang="nb-NO"/>
          </a:p>
        </p:txBody>
      </p:sp>
      <p:sp>
        <p:nvSpPr>
          <p:cNvPr id="5" name="Plassholder for lysbildenummer 4">
            <a:extLst>
              <a:ext uri="{FF2B5EF4-FFF2-40B4-BE49-F238E27FC236}">
                <a16:creationId xmlns:a16="http://schemas.microsoft.com/office/drawing/2014/main" id="{6A24A5CE-07C9-4B3E-A5A2-BA8A29870FA3}"/>
              </a:ext>
            </a:extLst>
          </p:cNvPr>
          <p:cNvSpPr>
            <a:spLocks noGrp="1"/>
          </p:cNvSpPr>
          <p:nvPr>
            <p:ph type="sldNum" sz="quarter" idx="11"/>
          </p:nvPr>
        </p:nvSpPr>
        <p:spPr/>
        <p:txBody>
          <a:bodyPr/>
          <a:lstStyle/>
          <a:p>
            <a:pPr>
              <a:defRPr/>
            </a:pPr>
            <a:fld id="{75B74D34-0515-4820-80ED-ADC35F38B636}" type="slidenum">
              <a:rPr lang="en-US" altLang="nb-NO" smtClean="0"/>
              <a:pPr>
                <a:defRPr/>
              </a:pPr>
              <a:t>8</a:t>
            </a:fld>
            <a:endParaRPr lang="en-US" altLang="nb-NO"/>
          </a:p>
        </p:txBody>
      </p:sp>
    </p:spTree>
    <p:extLst>
      <p:ext uri="{BB962C8B-B14F-4D97-AF65-F5344CB8AC3E}">
        <p14:creationId xmlns:p14="http://schemas.microsoft.com/office/powerpoint/2010/main" val="3398559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F35D4D-095E-83C2-7E26-DD46D6405F57}"/>
              </a:ext>
            </a:extLst>
          </p:cNvPr>
          <p:cNvSpPr>
            <a:spLocks noGrp="1"/>
          </p:cNvSpPr>
          <p:nvPr>
            <p:ph type="title"/>
          </p:nvPr>
        </p:nvSpPr>
        <p:spPr>
          <a:xfrm>
            <a:off x="762000" y="481236"/>
            <a:ext cx="7921625" cy="954088"/>
          </a:xfrm>
        </p:spPr>
        <p:txBody>
          <a:bodyPr/>
          <a:lstStyle/>
          <a:p>
            <a:pPr algn="ctr"/>
            <a:r>
              <a:rPr lang="nb-NO" dirty="0">
                <a:solidFill>
                  <a:srgbClr val="FF0000"/>
                </a:solidFill>
              </a:rPr>
              <a:t>Ulike oppgavetyper</a:t>
            </a:r>
          </a:p>
        </p:txBody>
      </p:sp>
      <p:sp>
        <p:nvSpPr>
          <p:cNvPr id="3" name="Plassholder for innhold 2">
            <a:extLst>
              <a:ext uri="{FF2B5EF4-FFF2-40B4-BE49-F238E27FC236}">
                <a16:creationId xmlns:a16="http://schemas.microsoft.com/office/drawing/2014/main" id="{3BB5E38B-C8B3-73CF-2C1D-5BE4F9B652FE}"/>
              </a:ext>
            </a:extLst>
          </p:cNvPr>
          <p:cNvSpPr>
            <a:spLocks noGrp="1"/>
          </p:cNvSpPr>
          <p:nvPr>
            <p:ph idx="1"/>
          </p:nvPr>
        </p:nvSpPr>
        <p:spPr>
          <a:xfrm>
            <a:off x="762000" y="1273324"/>
            <a:ext cx="7924800" cy="3427413"/>
          </a:xfrm>
        </p:spPr>
        <p:txBody>
          <a:bodyPr/>
          <a:lstStyle/>
          <a:p>
            <a:r>
              <a:rPr lang="nb-NO" dirty="0"/>
              <a:t>Tre oppgavetyper/sjangre (undervisning og eksamen):</a:t>
            </a:r>
          </a:p>
          <a:p>
            <a:pPr lvl="1"/>
            <a:r>
              <a:rPr lang="nb-NO" dirty="0"/>
              <a:t>Praktikumsoppgaver</a:t>
            </a:r>
          </a:p>
          <a:p>
            <a:pPr lvl="1"/>
            <a:r>
              <a:rPr lang="nb-NO" dirty="0"/>
              <a:t>Teorioppgaver</a:t>
            </a:r>
          </a:p>
          <a:p>
            <a:pPr lvl="1"/>
            <a:r>
              <a:rPr lang="nb-NO" dirty="0"/>
              <a:t>Domsanalyse</a:t>
            </a:r>
          </a:p>
          <a:p>
            <a:r>
              <a:rPr lang="nb-NO" dirty="0"/>
              <a:t>JUS1111 – undervisning (og eksamen) har fokus på praktikumsoppgaver! (Siste hjemmeeksamen høst 2024. Bestått/ikke bestått).</a:t>
            </a:r>
          </a:p>
          <a:p>
            <a:r>
              <a:rPr lang="nb-NO" dirty="0"/>
              <a:t>JUS1211 – undervisning (og eksamen) mer variert. Både praktikum, teori og domsanalyse kan forventes på eksamen! (Skoleeksamen med karakter).</a:t>
            </a:r>
          </a:p>
        </p:txBody>
      </p:sp>
      <p:sp>
        <p:nvSpPr>
          <p:cNvPr id="4" name="Plassholder for dato 3">
            <a:extLst>
              <a:ext uri="{FF2B5EF4-FFF2-40B4-BE49-F238E27FC236}">
                <a16:creationId xmlns:a16="http://schemas.microsoft.com/office/drawing/2014/main" id="{C1668A02-E663-07C0-4874-3406A4C6299B}"/>
              </a:ext>
            </a:extLst>
          </p:cNvPr>
          <p:cNvSpPr>
            <a:spLocks noGrp="1"/>
          </p:cNvSpPr>
          <p:nvPr>
            <p:ph type="dt" sz="half" idx="10"/>
          </p:nvPr>
        </p:nvSpPr>
        <p:spPr/>
        <p:txBody>
          <a:bodyPr/>
          <a:lstStyle/>
          <a:p>
            <a:pPr>
              <a:defRPr/>
            </a:pPr>
            <a:fld id="{ED23A711-5929-4898-B444-C939CAA9B9CB}" type="datetime1">
              <a:rPr lang="nb-NO" altLang="nb-NO" smtClean="0"/>
              <a:pPr>
                <a:defRPr/>
              </a:pPr>
              <a:t>13.08.2024</a:t>
            </a:fld>
            <a:endParaRPr lang="nb-NO" altLang="nb-NO"/>
          </a:p>
        </p:txBody>
      </p:sp>
      <p:sp>
        <p:nvSpPr>
          <p:cNvPr id="5" name="Plassholder for lysbildenummer 4">
            <a:extLst>
              <a:ext uri="{FF2B5EF4-FFF2-40B4-BE49-F238E27FC236}">
                <a16:creationId xmlns:a16="http://schemas.microsoft.com/office/drawing/2014/main" id="{57019745-A2D5-C240-FD69-2404AE138399}"/>
              </a:ext>
            </a:extLst>
          </p:cNvPr>
          <p:cNvSpPr>
            <a:spLocks noGrp="1"/>
          </p:cNvSpPr>
          <p:nvPr>
            <p:ph type="sldNum" sz="quarter" idx="11"/>
          </p:nvPr>
        </p:nvSpPr>
        <p:spPr/>
        <p:txBody>
          <a:bodyPr/>
          <a:lstStyle/>
          <a:p>
            <a:pPr>
              <a:defRPr/>
            </a:pPr>
            <a:fld id="{75B74D34-0515-4820-80ED-ADC35F38B636}" type="slidenum">
              <a:rPr lang="en-US" altLang="nb-NO" smtClean="0"/>
              <a:pPr>
                <a:defRPr/>
              </a:pPr>
              <a:t>9</a:t>
            </a:fld>
            <a:endParaRPr lang="en-US" altLang="nb-NO"/>
          </a:p>
        </p:txBody>
      </p:sp>
    </p:spTree>
    <p:extLst>
      <p:ext uri="{BB962C8B-B14F-4D97-AF65-F5344CB8AC3E}">
        <p14:creationId xmlns:p14="http://schemas.microsoft.com/office/powerpoint/2010/main" val="634483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8025"/>
            <a:ext cx="9144000" cy="954088"/>
          </a:xfrm>
        </p:spPr>
        <p:txBody>
          <a:bodyPr/>
          <a:lstStyle/>
          <a:p>
            <a:pPr algn="ctr"/>
            <a:r>
              <a:rPr lang="nb-NO" sz="2800" dirty="0">
                <a:solidFill>
                  <a:srgbClr val="C00000"/>
                </a:solidFill>
              </a:rPr>
              <a:t>Fagene på 1. studieår</a:t>
            </a:r>
            <a:endParaRPr lang="nb-NO" sz="2800" dirty="0"/>
          </a:p>
        </p:txBody>
      </p:sp>
      <p:sp>
        <p:nvSpPr>
          <p:cNvPr id="3" name="Content Placeholder 2"/>
          <p:cNvSpPr>
            <a:spLocks noGrp="1"/>
          </p:cNvSpPr>
          <p:nvPr>
            <p:ph idx="1"/>
          </p:nvPr>
        </p:nvSpPr>
        <p:spPr>
          <a:xfrm>
            <a:off x="762000" y="1647825"/>
            <a:ext cx="8130480" cy="3427413"/>
          </a:xfrm>
        </p:spPr>
        <p:txBody>
          <a:bodyPr/>
          <a:lstStyle/>
          <a:p>
            <a:r>
              <a:rPr lang="nb-NO" sz="1800" dirty="0"/>
              <a:t>JUS 1111 </a:t>
            </a:r>
          </a:p>
          <a:p>
            <a:pPr lvl="1"/>
            <a:r>
              <a:rPr lang="nb-NO" sz="1600" dirty="0"/>
              <a:t>«Rettskilder til fots» introduksjonskurs	(</a:t>
            </a:r>
            <a:r>
              <a:rPr lang="nb-NO" sz="1600" dirty="0" err="1"/>
              <a:t>fagansv</a:t>
            </a:r>
            <a:r>
              <a:rPr lang="nb-NO" sz="1600" dirty="0"/>
              <a:t>. Birgitte Hagland)</a:t>
            </a:r>
          </a:p>
          <a:p>
            <a:pPr lvl="1"/>
            <a:r>
              <a:rPr lang="nb-NO" sz="1600" dirty="0"/>
              <a:t>Avtalerett 			                (</a:t>
            </a:r>
            <a:r>
              <a:rPr lang="nb-NO" sz="1600" dirty="0" err="1"/>
              <a:t>faganvs</a:t>
            </a:r>
            <a:r>
              <a:rPr lang="nb-NO" sz="1600" dirty="0"/>
              <a:t>. Johannes Hygen Meyer)</a:t>
            </a:r>
          </a:p>
          <a:p>
            <a:pPr lvl="1"/>
            <a:r>
              <a:rPr lang="nb-NO" sz="1600" dirty="0"/>
              <a:t>Kjøpsrett 				(</a:t>
            </a:r>
            <a:r>
              <a:rPr lang="nb-NO" sz="1600" dirty="0" err="1"/>
              <a:t>fagansv</a:t>
            </a:r>
            <a:r>
              <a:rPr lang="nb-NO" sz="1600" dirty="0"/>
              <a:t>. Herman Bruserud)</a:t>
            </a:r>
          </a:p>
          <a:p>
            <a:pPr lvl="1"/>
            <a:r>
              <a:rPr lang="nb-NO" sz="1600" dirty="0"/>
              <a:t>Erstatningsrett 			(</a:t>
            </a:r>
            <a:r>
              <a:rPr lang="nb-NO" sz="1600" dirty="0" err="1"/>
              <a:t>fagansv</a:t>
            </a:r>
            <a:r>
              <a:rPr lang="nb-NO" sz="1600" dirty="0"/>
              <a:t>. Birgitte Hagland)</a:t>
            </a:r>
          </a:p>
          <a:p>
            <a:pPr marL="380985" lvl="1" indent="0">
              <a:buNone/>
            </a:pPr>
            <a:endParaRPr lang="nb-NO" sz="1600" dirty="0"/>
          </a:p>
          <a:p>
            <a:r>
              <a:rPr lang="nb-NO" sz="1800" dirty="0"/>
              <a:t>JUS 1211 </a:t>
            </a:r>
          </a:p>
          <a:p>
            <a:pPr lvl="1"/>
            <a:r>
              <a:rPr lang="nb-NO" sz="1600" dirty="0"/>
              <a:t>Juridisk metodelære 			(</a:t>
            </a:r>
            <a:r>
              <a:rPr lang="nb-NO" sz="1600" dirty="0" err="1"/>
              <a:t>fagansv</a:t>
            </a:r>
            <a:r>
              <a:rPr lang="nb-NO" sz="1600" dirty="0"/>
              <a:t>. Ole-Andreas Rognstad)</a:t>
            </a:r>
          </a:p>
          <a:p>
            <a:pPr lvl="1"/>
            <a:r>
              <a:rPr lang="nb-NO" sz="1600" dirty="0"/>
              <a:t>Familierett 				(</a:t>
            </a:r>
            <a:r>
              <a:rPr lang="nb-NO" sz="1600" dirty="0" err="1"/>
              <a:t>fagansv</a:t>
            </a:r>
            <a:r>
              <a:rPr lang="nb-NO" sz="1600" dirty="0"/>
              <a:t>. Katrine Fredwall)</a:t>
            </a:r>
          </a:p>
          <a:p>
            <a:pPr lvl="1"/>
            <a:r>
              <a:rPr lang="nb-NO" sz="1600" dirty="0"/>
              <a:t>Arverett 				(</a:t>
            </a:r>
            <a:r>
              <a:rPr lang="nb-NO" sz="1600" dirty="0" err="1"/>
              <a:t>fagansv</a:t>
            </a:r>
            <a:r>
              <a:rPr lang="nb-NO" sz="1600" dirty="0"/>
              <a:t>. John Asland)</a:t>
            </a:r>
          </a:p>
          <a:p>
            <a:pPr lvl="1"/>
            <a:r>
              <a:rPr lang="nb-NO" sz="1600" dirty="0"/>
              <a:t>Fast eiendoms rettsforhold 		(</a:t>
            </a:r>
            <a:r>
              <a:rPr lang="nb-NO" sz="1600" dirty="0" err="1"/>
              <a:t>fagansv</a:t>
            </a:r>
            <a:r>
              <a:rPr lang="nb-NO" sz="1600" dirty="0"/>
              <a:t>. Geir Stenseth)</a:t>
            </a:r>
          </a:p>
          <a:p>
            <a:pPr marL="0" indent="0">
              <a:buNone/>
            </a:pPr>
            <a:r>
              <a:rPr lang="nb-NO" dirty="0"/>
              <a:t> </a:t>
            </a:r>
          </a:p>
        </p:txBody>
      </p:sp>
    </p:spTree>
    <p:extLst>
      <p:ext uri="{BB962C8B-B14F-4D97-AF65-F5344CB8AC3E}">
        <p14:creationId xmlns:p14="http://schemas.microsoft.com/office/powerpoint/2010/main" val="379859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FE357-A67E-1664-6D30-4BFBFFAE6FF0}"/>
              </a:ext>
            </a:extLst>
          </p:cNvPr>
          <p:cNvSpPr>
            <a:spLocks noGrp="1"/>
          </p:cNvSpPr>
          <p:nvPr>
            <p:ph type="title"/>
          </p:nvPr>
        </p:nvSpPr>
        <p:spPr>
          <a:xfrm>
            <a:off x="0" y="708025"/>
            <a:ext cx="9144000" cy="954088"/>
          </a:xfrm>
        </p:spPr>
        <p:txBody>
          <a:bodyPr/>
          <a:lstStyle/>
          <a:p>
            <a:pPr algn="ctr"/>
            <a:r>
              <a:rPr lang="en-US" sz="2800" dirty="0">
                <a:solidFill>
                  <a:srgbClr val="C00000"/>
                </a:solidFill>
              </a:rPr>
              <a:t>To </a:t>
            </a:r>
            <a:r>
              <a:rPr lang="en-US" sz="2800" dirty="0" err="1">
                <a:solidFill>
                  <a:srgbClr val="C00000"/>
                </a:solidFill>
              </a:rPr>
              <a:t>viktige</a:t>
            </a:r>
            <a:r>
              <a:rPr lang="en-US" sz="2800" dirty="0">
                <a:solidFill>
                  <a:srgbClr val="C00000"/>
                </a:solidFill>
              </a:rPr>
              <a:t> </a:t>
            </a:r>
            <a:r>
              <a:rPr lang="en-US" sz="2800" dirty="0" err="1">
                <a:solidFill>
                  <a:srgbClr val="C00000"/>
                </a:solidFill>
              </a:rPr>
              <a:t>ressurser</a:t>
            </a:r>
            <a:endParaRPr lang="nb-NO" sz="2800" dirty="0">
              <a:solidFill>
                <a:srgbClr val="C00000"/>
              </a:solidFill>
            </a:endParaRPr>
          </a:p>
        </p:txBody>
      </p:sp>
      <p:sp>
        <p:nvSpPr>
          <p:cNvPr id="3" name="Content Placeholder 2">
            <a:extLst>
              <a:ext uri="{FF2B5EF4-FFF2-40B4-BE49-F238E27FC236}">
                <a16:creationId xmlns:a16="http://schemas.microsoft.com/office/drawing/2014/main" id="{6C8BDE2C-DFEC-63B1-FD5F-34FB73DFA8FC}"/>
              </a:ext>
            </a:extLst>
          </p:cNvPr>
          <p:cNvSpPr>
            <a:spLocks noGrp="1"/>
          </p:cNvSpPr>
          <p:nvPr>
            <p:ph idx="1"/>
          </p:nvPr>
        </p:nvSpPr>
        <p:spPr/>
        <p:txBody>
          <a:bodyPr/>
          <a:lstStyle/>
          <a:p>
            <a:r>
              <a:rPr lang="en-US" dirty="0" err="1"/>
              <a:t>Semestersidene</a:t>
            </a:r>
            <a:endParaRPr lang="en-US" dirty="0"/>
          </a:p>
          <a:p>
            <a:pPr lvl="1"/>
            <a:r>
              <a:rPr lang="nn-NO" dirty="0">
                <a:hlinkClick r:id="rId2"/>
              </a:rPr>
              <a:t>https://www.uio.no/studier/emner/jus/jus/JUS1111/h24/</a:t>
            </a:r>
            <a:r>
              <a:rPr lang="nn-NO" dirty="0"/>
              <a:t> </a:t>
            </a:r>
          </a:p>
          <a:p>
            <a:pPr lvl="1"/>
            <a:r>
              <a:rPr lang="nn-NO" dirty="0">
                <a:hlinkClick r:id="rId3"/>
              </a:rPr>
              <a:t>https://www.uio.no/studier/emner/jus/jus/JUS1211/h24/</a:t>
            </a:r>
            <a:r>
              <a:rPr lang="nn-NO" dirty="0"/>
              <a:t> </a:t>
            </a:r>
          </a:p>
          <a:p>
            <a:pPr marL="363538" lvl="1" indent="0">
              <a:buNone/>
            </a:pPr>
            <a:r>
              <a:rPr lang="nb-NO" dirty="0"/>
              <a:t> </a:t>
            </a:r>
          </a:p>
          <a:p>
            <a:pPr marL="363538" lvl="1" indent="0">
              <a:buNone/>
            </a:pPr>
            <a:endParaRPr lang="nb-NO" dirty="0"/>
          </a:p>
          <a:p>
            <a:r>
              <a:rPr lang="nb-NO" dirty="0"/>
              <a:t>Canvas</a:t>
            </a:r>
            <a:br>
              <a:rPr lang="nb-NO" dirty="0"/>
            </a:br>
            <a:r>
              <a:rPr lang="nn-NO" dirty="0" err="1">
                <a:hlinkClick r:id="rId4"/>
              </a:rPr>
              <a:t>Canvas</a:t>
            </a:r>
            <a:r>
              <a:rPr lang="nn-NO" dirty="0">
                <a:hlinkClick r:id="rId4"/>
              </a:rPr>
              <a:t> – </a:t>
            </a:r>
            <a:r>
              <a:rPr lang="nn-NO" dirty="0" err="1">
                <a:hlinkClick r:id="rId4"/>
              </a:rPr>
              <a:t>Læringsplattformen</a:t>
            </a:r>
            <a:r>
              <a:rPr lang="nn-NO" dirty="0">
                <a:hlinkClick r:id="rId4"/>
              </a:rPr>
              <a:t> på UiO - Universitetet i Oslo</a:t>
            </a:r>
            <a:endParaRPr lang="nn-NO" dirty="0"/>
          </a:p>
        </p:txBody>
      </p:sp>
      <p:sp>
        <p:nvSpPr>
          <p:cNvPr id="4" name="Date Placeholder 3">
            <a:extLst>
              <a:ext uri="{FF2B5EF4-FFF2-40B4-BE49-F238E27FC236}">
                <a16:creationId xmlns:a16="http://schemas.microsoft.com/office/drawing/2014/main" id="{58F01221-ABC5-1BF2-A796-123CB305F2FB}"/>
              </a:ext>
            </a:extLst>
          </p:cNvPr>
          <p:cNvSpPr>
            <a:spLocks noGrp="1"/>
          </p:cNvSpPr>
          <p:nvPr>
            <p:ph type="dt" sz="half" idx="10"/>
          </p:nvPr>
        </p:nvSpPr>
        <p:spPr/>
        <p:txBody>
          <a:bodyPr/>
          <a:lstStyle/>
          <a:p>
            <a:pPr>
              <a:defRPr/>
            </a:pPr>
            <a:fld id="{ED23A711-5929-4898-B444-C939CAA9B9CB}" type="datetime1">
              <a:rPr lang="nb-NO" altLang="nb-NO" smtClean="0"/>
              <a:pPr>
                <a:defRPr/>
              </a:pPr>
              <a:t>13.08.2024</a:t>
            </a:fld>
            <a:endParaRPr lang="nb-NO" altLang="nb-NO"/>
          </a:p>
        </p:txBody>
      </p:sp>
      <p:sp>
        <p:nvSpPr>
          <p:cNvPr id="5" name="Slide Number Placeholder 4">
            <a:extLst>
              <a:ext uri="{FF2B5EF4-FFF2-40B4-BE49-F238E27FC236}">
                <a16:creationId xmlns:a16="http://schemas.microsoft.com/office/drawing/2014/main" id="{45643A7F-6625-0AFB-3F64-BC2FE9AFAF5A}"/>
              </a:ext>
            </a:extLst>
          </p:cNvPr>
          <p:cNvSpPr>
            <a:spLocks noGrp="1"/>
          </p:cNvSpPr>
          <p:nvPr>
            <p:ph type="sldNum" sz="quarter" idx="11"/>
          </p:nvPr>
        </p:nvSpPr>
        <p:spPr/>
        <p:txBody>
          <a:bodyPr/>
          <a:lstStyle/>
          <a:p>
            <a:pPr>
              <a:defRPr/>
            </a:pPr>
            <a:fld id="{75B74D34-0515-4820-80ED-ADC35F38B636}" type="slidenum">
              <a:rPr lang="en-US" altLang="nb-NO" smtClean="0"/>
              <a:pPr>
                <a:defRPr/>
              </a:pPr>
              <a:t>11</a:t>
            </a:fld>
            <a:endParaRPr lang="en-US" altLang="nb-NO"/>
          </a:p>
        </p:txBody>
      </p:sp>
    </p:spTree>
    <p:extLst>
      <p:ext uri="{BB962C8B-B14F-4D97-AF65-F5344CB8AC3E}">
        <p14:creationId xmlns:p14="http://schemas.microsoft.com/office/powerpoint/2010/main" val="410589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8025"/>
            <a:ext cx="9036496" cy="954088"/>
          </a:xfrm>
        </p:spPr>
        <p:txBody>
          <a:bodyPr/>
          <a:lstStyle/>
          <a:p>
            <a:pPr algn="ctr"/>
            <a:r>
              <a:rPr lang="nb-NO" dirty="0">
                <a:solidFill>
                  <a:srgbClr val="C00000"/>
                </a:solidFill>
              </a:rPr>
              <a:t>Læringskrav og pensum </a:t>
            </a:r>
            <a:endParaRPr lang="nb-NO" dirty="0"/>
          </a:p>
        </p:txBody>
      </p:sp>
      <p:sp>
        <p:nvSpPr>
          <p:cNvPr id="3" name="Content Placeholder 2"/>
          <p:cNvSpPr>
            <a:spLocks noGrp="1"/>
          </p:cNvSpPr>
          <p:nvPr>
            <p:ph idx="1"/>
          </p:nvPr>
        </p:nvSpPr>
        <p:spPr/>
        <p:txBody>
          <a:bodyPr/>
          <a:lstStyle/>
          <a:p>
            <a:pPr marL="0" indent="0">
              <a:buNone/>
            </a:pPr>
            <a:endParaRPr lang="nb-NO" sz="2000" dirty="0"/>
          </a:p>
          <a:p>
            <a:r>
              <a:rPr lang="nb-NO" sz="1967" dirty="0"/>
              <a:t>Læringskrav: </a:t>
            </a:r>
          </a:p>
          <a:p>
            <a:pPr lvl="1"/>
            <a:r>
              <a:rPr lang="nn-NO" sz="1800" dirty="0">
                <a:hlinkClick r:id="rId3"/>
              </a:rPr>
              <a:t>https://www.uio.no/studier/emner/jus/jus/JUS1111/laringsutbytte/</a:t>
            </a:r>
            <a:r>
              <a:rPr lang="nn-NO" sz="1800" dirty="0"/>
              <a:t> </a:t>
            </a:r>
          </a:p>
          <a:p>
            <a:pPr lvl="1"/>
            <a:r>
              <a:rPr lang="nn-NO" sz="1800" dirty="0">
                <a:hlinkClick r:id="rId4"/>
              </a:rPr>
              <a:t>https://www.uio.no/studier/emner/jus/jus/JUS1211/laringsutbytte/</a:t>
            </a:r>
            <a:r>
              <a:rPr lang="nn-NO" sz="1800" dirty="0"/>
              <a:t> </a:t>
            </a:r>
          </a:p>
          <a:p>
            <a:pPr lvl="1"/>
            <a:endParaRPr lang="nb-NO" sz="1667" dirty="0"/>
          </a:p>
          <a:p>
            <a:pPr lvl="1"/>
            <a:r>
              <a:rPr lang="nb-NO" sz="1667" dirty="0"/>
              <a:t>Pensum:</a:t>
            </a:r>
          </a:p>
          <a:p>
            <a:pPr lvl="2"/>
            <a:r>
              <a:rPr lang="nb-NO" dirty="0"/>
              <a:t>Innføringslitteratur, hovedlitteratur og tilleggslitteratur!</a:t>
            </a:r>
            <a:endParaRPr lang="nb-NO" dirty="0">
              <a:hlinkClick r:id="rId5"/>
            </a:endParaRPr>
          </a:p>
          <a:p>
            <a:pPr lvl="2"/>
            <a:r>
              <a:rPr lang="nb-NO" dirty="0">
                <a:hlinkClick r:id="rId5"/>
              </a:rPr>
              <a:t>https://bibsys-k.alma.exlibrisgroup.com/leganto/nui/lists/19413769550002204?institute=47BIBSYS_UBO&amp;auth=SAML</a:t>
            </a:r>
            <a:endParaRPr lang="nb-NO" dirty="0"/>
          </a:p>
          <a:p>
            <a:pPr lvl="2"/>
            <a:r>
              <a:rPr lang="nb-NO" dirty="0"/>
              <a:t>Canvas. </a:t>
            </a:r>
            <a:r>
              <a:rPr lang="nb-NO" dirty="0">
                <a:hlinkClick r:id="rId6"/>
              </a:rPr>
              <a:t>https://uio.instructure.com/courses/49637/external_tools/1292</a:t>
            </a:r>
            <a:r>
              <a:rPr lang="nb-NO" dirty="0"/>
              <a:t> </a:t>
            </a:r>
          </a:p>
        </p:txBody>
      </p:sp>
    </p:spTree>
    <p:extLst>
      <p:ext uri="{BB962C8B-B14F-4D97-AF65-F5344CB8AC3E}">
        <p14:creationId xmlns:p14="http://schemas.microsoft.com/office/powerpoint/2010/main" val="1644058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b-NO" dirty="0">
                <a:solidFill>
                  <a:srgbClr val="C00000"/>
                </a:solidFill>
              </a:rPr>
              <a:t>Undervisningsopplegget</a:t>
            </a:r>
            <a:endParaRPr lang="nb-NO" dirty="0"/>
          </a:p>
        </p:txBody>
      </p:sp>
      <p:sp>
        <p:nvSpPr>
          <p:cNvPr id="3" name="Content Placeholder 2"/>
          <p:cNvSpPr>
            <a:spLocks noGrp="1"/>
          </p:cNvSpPr>
          <p:nvPr>
            <p:ph idx="1"/>
          </p:nvPr>
        </p:nvSpPr>
        <p:spPr>
          <a:xfrm>
            <a:off x="762000" y="1651000"/>
            <a:ext cx="7239000" cy="3606767"/>
          </a:xfrm>
        </p:spPr>
        <p:txBody>
          <a:bodyPr/>
          <a:lstStyle/>
          <a:p>
            <a:r>
              <a:rPr lang="nb-NO" sz="2000" dirty="0"/>
              <a:t>Felles forelesninger</a:t>
            </a:r>
          </a:p>
          <a:p>
            <a:pPr lvl="1"/>
            <a:r>
              <a:rPr lang="nb-NO" sz="1667" dirty="0"/>
              <a:t>Fysiske forelesninger</a:t>
            </a:r>
          </a:p>
          <a:p>
            <a:pPr lvl="1"/>
            <a:r>
              <a:rPr lang="nb-NO" sz="1667" dirty="0"/>
              <a:t>Opptak ligger i Canvas (</a:t>
            </a:r>
            <a:r>
              <a:rPr lang="nb-NO" sz="1667" dirty="0" err="1"/>
              <a:t>Panopto</a:t>
            </a:r>
            <a:r>
              <a:rPr lang="nb-NO" sz="1667" dirty="0"/>
              <a:t> Video)</a:t>
            </a:r>
          </a:p>
          <a:p>
            <a:r>
              <a:rPr lang="nb-NO" sz="2000" dirty="0"/>
              <a:t>Kurs i grupper</a:t>
            </a:r>
          </a:p>
          <a:p>
            <a:pPr lvl="1"/>
            <a:r>
              <a:rPr lang="nb-NO" sz="1667" dirty="0"/>
              <a:t>Kun fysisk undervisning</a:t>
            </a:r>
          </a:p>
          <a:p>
            <a:pPr lvl="1"/>
            <a:r>
              <a:rPr lang="nb-NO" sz="1667" dirty="0"/>
              <a:t>Likt opplegg</a:t>
            </a:r>
          </a:p>
          <a:p>
            <a:pPr lvl="1"/>
            <a:r>
              <a:rPr lang="nb-NO" sz="1667" dirty="0"/>
              <a:t>Muligheter for å bytte kurs – ikke opp til kurslærerne!</a:t>
            </a:r>
          </a:p>
          <a:p>
            <a:r>
              <a:rPr lang="nb-NO" sz="2000" dirty="0"/>
              <a:t>Ikke obligatorisk å møte på forelesninger eller kurs, men som regel verdt det!</a:t>
            </a:r>
          </a:p>
        </p:txBody>
      </p:sp>
    </p:spTree>
    <p:extLst>
      <p:ext uri="{BB962C8B-B14F-4D97-AF65-F5344CB8AC3E}">
        <p14:creationId xmlns:p14="http://schemas.microsoft.com/office/powerpoint/2010/main" val="2679664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6903"/>
            <a:ext cx="9143999" cy="954088"/>
          </a:xfrm>
        </p:spPr>
        <p:txBody>
          <a:bodyPr/>
          <a:lstStyle/>
          <a:p>
            <a:pPr algn="ctr"/>
            <a:r>
              <a:rPr lang="nb-NO" dirty="0">
                <a:solidFill>
                  <a:srgbClr val="C00000"/>
                </a:solidFill>
              </a:rPr>
              <a:t>Undervisningsopplegget</a:t>
            </a:r>
            <a:endParaRPr lang="nb-NO" dirty="0"/>
          </a:p>
        </p:txBody>
      </p:sp>
      <p:sp>
        <p:nvSpPr>
          <p:cNvPr id="3" name="Content Placeholder 2"/>
          <p:cNvSpPr>
            <a:spLocks noGrp="1"/>
          </p:cNvSpPr>
          <p:nvPr>
            <p:ph idx="1"/>
          </p:nvPr>
        </p:nvSpPr>
        <p:spPr>
          <a:xfrm>
            <a:off x="467544" y="1273324"/>
            <a:ext cx="7482408" cy="4104456"/>
          </a:xfrm>
        </p:spPr>
        <p:txBody>
          <a:bodyPr/>
          <a:lstStyle/>
          <a:p>
            <a:r>
              <a:rPr lang="nb-NO" sz="2000" dirty="0"/>
              <a:t>Kollokvier</a:t>
            </a:r>
          </a:p>
          <a:p>
            <a:pPr lvl="1"/>
            <a:r>
              <a:rPr lang="nb-NO" sz="1667" dirty="0"/>
              <a:t>Inndeling i små grupper av administrasjonen til Rettskilder til fots.</a:t>
            </a:r>
            <a:endParaRPr lang="nb-NO" sz="1667" dirty="0">
              <a:solidFill>
                <a:srgbClr val="C00000"/>
              </a:solidFill>
            </a:endParaRPr>
          </a:p>
          <a:p>
            <a:pPr lvl="1"/>
            <a:r>
              <a:rPr lang="nb-NO" sz="1667" dirty="0"/>
              <a:t>Tilbud om kollokvieveileder (erfaren student)</a:t>
            </a:r>
            <a:endParaRPr lang="nb-NO" sz="1667" dirty="0">
              <a:solidFill>
                <a:srgbClr val="C00000"/>
              </a:solidFill>
            </a:endParaRPr>
          </a:p>
          <a:p>
            <a:r>
              <a:rPr lang="nb-NO" sz="1967" dirty="0" err="1">
                <a:hlinkClick r:id="rId3"/>
              </a:rPr>
              <a:t>Skrivelab</a:t>
            </a:r>
            <a:r>
              <a:rPr lang="nb-NO" sz="1967" dirty="0">
                <a:hlinkClick r:id="rId3"/>
              </a:rPr>
              <a:t>! </a:t>
            </a:r>
            <a:endParaRPr lang="nb-NO" sz="1967" dirty="0"/>
          </a:p>
          <a:p>
            <a:pPr lvl="1"/>
            <a:r>
              <a:rPr lang="nb-NO" sz="1700" dirty="0"/>
              <a:t>Tirsdager (første studieår)</a:t>
            </a:r>
          </a:p>
          <a:p>
            <a:pPr lvl="1"/>
            <a:r>
              <a:rPr lang="nb-NO" sz="1700" dirty="0"/>
              <a:t>Hjelp med tenke- og skriveprosessen</a:t>
            </a:r>
          </a:p>
          <a:p>
            <a:pPr lvl="1"/>
            <a:r>
              <a:rPr lang="nb-NO" sz="1700" dirty="0"/>
              <a:t>Tilbakemelding på tekster i arbeid</a:t>
            </a:r>
          </a:p>
          <a:p>
            <a:pPr lvl="1"/>
            <a:r>
              <a:rPr lang="nb-NO" sz="1700" dirty="0"/>
              <a:t>Ledes av skriveveiledere</a:t>
            </a:r>
          </a:p>
          <a:p>
            <a:r>
              <a:rPr lang="nb-NO" sz="2000" dirty="0"/>
              <a:t>Skriveverksted</a:t>
            </a:r>
          </a:p>
          <a:p>
            <a:pPr lvl="1"/>
            <a:r>
              <a:rPr lang="nb-NO" sz="1667" dirty="0"/>
              <a:t>Tilbud i tilknytning til obligatoriske innleveringer, se neste.</a:t>
            </a:r>
          </a:p>
          <a:p>
            <a:pPr lvl="1"/>
            <a:endParaRPr lang="nb-NO" sz="1700" dirty="0"/>
          </a:p>
        </p:txBody>
      </p:sp>
    </p:spTree>
    <p:extLst>
      <p:ext uri="{BB962C8B-B14F-4D97-AF65-F5344CB8AC3E}">
        <p14:creationId xmlns:p14="http://schemas.microsoft.com/office/powerpoint/2010/main" val="420787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9228"/>
            <a:ext cx="9144000" cy="954088"/>
          </a:xfrm>
        </p:spPr>
        <p:txBody>
          <a:bodyPr/>
          <a:lstStyle/>
          <a:p>
            <a:pPr algn="ctr"/>
            <a:r>
              <a:rPr lang="nb-NO" sz="2800" dirty="0">
                <a:solidFill>
                  <a:srgbClr val="C00000"/>
                </a:solidFill>
              </a:rPr>
              <a:t>Undervisningsopplegget</a:t>
            </a:r>
            <a:endParaRPr lang="nb-NO" sz="2800" dirty="0"/>
          </a:p>
        </p:txBody>
      </p:sp>
      <p:sp>
        <p:nvSpPr>
          <p:cNvPr id="3" name="Content Placeholder 2"/>
          <p:cNvSpPr>
            <a:spLocks noGrp="1"/>
          </p:cNvSpPr>
          <p:nvPr>
            <p:ph idx="1"/>
          </p:nvPr>
        </p:nvSpPr>
        <p:spPr>
          <a:xfrm>
            <a:off x="467544" y="1143000"/>
            <a:ext cx="7620847" cy="3429000"/>
          </a:xfrm>
        </p:spPr>
        <p:txBody>
          <a:bodyPr/>
          <a:lstStyle/>
          <a:p>
            <a:r>
              <a:rPr lang="nb-NO" sz="1800" dirty="0"/>
              <a:t>Oppgavetrening på JUS 1111:</a:t>
            </a:r>
          </a:p>
          <a:p>
            <a:pPr lvl="1"/>
            <a:r>
              <a:rPr lang="nb-NO" sz="1800" dirty="0"/>
              <a:t>En liten skriftlig innlevering i avtalerett som rettes av kursleder. Inngår i undervisningen!</a:t>
            </a:r>
          </a:p>
          <a:p>
            <a:pPr lvl="1"/>
            <a:r>
              <a:rPr lang="nb-NO" sz="1800" b="1" dirty="0"/>
              <a:t>Tilbud</a:t>
            </a:r>
            <a:r>
              <a:rPr lang="nb-NO" sz="1800" dirty="0"/>
              <a:t> om innlevering av «fakultetsoppgaver» som rettes/kommenteres. </a:t>
            </a:r>
          </a:p>
          <a:p>
            <a:pPr lvl="1"/>
            <a:r>
              <a:rPr lang="nb-NO" sz="1800" dirty="0"/>
              <a:t>To </a:t>
            </a:r>
            <a:r>
              <a:rPr lang="nb-NO" sz="1800" b="1" dirty="0"/>
              <a:t>obligatoriske</a:t>
            </a:r>
            <a:r>
              <a:rPr lang="nb-NO" sz="1800" dirty="0"/>
              <a:t> skriveøvelser: </a:t>
            </a:r>
          </a:p>
          <a:p>
            <a:pPr lvl="2"/>
            <a:r>
              <a:rPr lang="nb-NO" sz="1800" dirty="0"/>
              <a:t>En i avtale- og kjøpsrett og en i erstatningsrett</a:t>
            </a:r>
          </a:p>
          <a:p>
            <a:pPr lvl="2"/>
            <a:r>
              <a:rPr lang="nb-NO" sz="1800" dirty="0"/>
              <a:t>Skriveverksted i forkant</a:t>
            </a:r>
          </a:p>
          <a:p>
            <a:pPr lvl="2"/>
            <a:r>
              <a:rPr lang="nb-NO" sz="1800" dirty="0"/>
              <a:t>Godkjent/ikke godkjent – må stå for å få gå opp til eksamen. Mulighet for </a:t>
            </a:r>
            <a:r>
              <a:rPr lang="nb-NO" sz="1800" dirty="0" err="1"/>
              <a:t>reinnlevering</a:t>
            </a:r>
            <a:r>
              <a:rPr lang="nb-NO" sz="1800" dirty="0"/>
              <a:t>!</a:t>
            </a:r>
          </a:p>
          <a:p>
            <a:pPr lvl="2"/>
            <a:r>
              <a:rPr lang="nb-NO" sz="1800" dirty="0">
                <a:hlinkClick r:id="rId3"/>
              </a:rPr>
              <a:t>https://www.uio.no/studier/emner/jus/jus/JUS1111/h24/obligatoriske-skriveovelser.html</a:t>
            </a:r>
            <a:r>
              <a:rPr lang="nb-NO" sz="1800" dirty="0"/>
              <a:t> </a:t>
            </a:r>
          </a:p>
          <a:p>
            <a:pPr marL="725488" lvl="2" indent="0">
              <a:buNone/>
            </a:pPr>
            <a:endParaRPr lang="nb-NO" sz="2400" dirty="0"/>
          </a:p>
        </p:txBody>
      </p:sp>
    </p:spTree>
    <p:extLst>
      <p:ext uri="{BB962C8B-B14F-4D97-AF65-F5344CB8AC3E}">
        <p14:creationId xmlns:p14="http://schemas.microsoft.com/office/powerpoint/2010/main" val="62428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96" y="708025"/>
            <a:ext cx="9108504" cy="954088"/>
          </a:xfrm>
        </p:spPr>
        <p:txBody>
          <a:bodyPr/>
          <a:lstStyle/>
          <a:p>
            <a:pPr algn="ctr"/>
            <a:r>
              <a:rPr lang="nb-NO" sz="2800" dirty="0">
                <a:solidFill>
                  <a:srgbClr val="C00000"/>
                </a:solidFill>
              </a:rPr>
              <a:t>Vurderinger og eksamen</a:t>
            </a:r>
            <a:endParaRPr lang="nb-NO" sz="2800" dirty="0"/>
          </a:p>
        </p:txBody>
      </p:sp>
      <p:sp>
        <p:nvSpPr>
          <p:cNvPr id="3" name="Content Placeholder 2"/>
          <p:cNvSpPr>
            <a:spLocks noGrp="1"/>
          </p:cNvSpPr>
          <p:nvPr>
            <p:ph idx="1"/>
          </p:nvPr>
        </p:nvSpPr>
        <p:spPr>
          <a:xfrm>
            <a:off x="539552" y="1651000"/>
            <a:ext cx="7632848" cy="3429000"/>
          </a:xfrm>
        </p:spPr>
        <p:txBody>
          <a:bodyPr/>
          <a:lstStyle/>
          <a:p>
            <a:r>
              <a:rPr lang="nb-NO" sz="2400" dirty="0"/>
              <a:t>JUS 1211</a:t>
            </a:r>
          </a:p>
          <a:p>
            <a:pPr lvl="1"/>
            <a:r>
              <a:rPr lang="nb-NO" sz="2400" b="1" dirty="0"/>
              <a:t>Tilbud</a:t>
            </a:r>
            <a:r>
              <a:rPr lang="nb-NO" sz="2400" dirty="0"/>
              <a:t> om innlevering av oppgaver som rettes/kommenteres </a:t>
            </a:r>
          </a:p>
          <a:p>
            <a:pPr marL="363538" lvl="1" indent="0">
              <a:buNone/>
            </a:pPr>
            <a:endParaRPr lang="nb-NO" sz="2400" dirty="0"/>
          </a:p>
        </p:txBody>
      </p:sp>
    </p:spTree>
    <p:extLst>
      <p:ext uri="{BB962C8B-B14F-4D97-AF65-F5344CB8AC3E}">
        <p14:creationId xmlns:p14="http://schemas.microsoft.com/office/powerpoint/2010/main" val="633969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solidFill>
                  <a:srgbClr val="C00000"/>
                </a:solidFill>
              </a:rPr>
              <a:t>Digitale</a:t>
            </a:r>
            <a:r>
              <a:rPr lang="en-US" dirty="0">
                <a:solidFill>
                  <a:srgbClr val="C00000"/>
                </a:solidFill>
              </a:rPr>
              <a:t> </a:t>
            </a:r>
            <a:r>
              <a:rPr lang="en-US" dirty="0" err="1">
                <a:solidFill>
                  <a:srgbClr val="C00000"/>
                </a:solidFill>
              </a:rPr>
              <a:t>lære</a:t>
            </a:r>
            <a:r>
              <a:rPr lang="en-US" dirty="0">
                <a:solidFill>
                  <a:srgbClr val="C00000"/>
                </a:solidFill>
              </a:rPr>
              <a:t>- og </a:t>
            </a:r>
            <a:r>
              <a:rPr lang="en-US" dirty="0" err="1">
                <a:solidFill>
                  <a:srgbClr val="C00000"/>
                </a:solidFill>
              </a:rPr>
              <a:t>hjelpemidler</a:t>
            </a:r>
            <a:endParaRPr lang="en-US" dirty="0">
              <a:solidFill>
                <a:srgbClr val="C00000"/>
              </a:solidFill>
            </a:endParaRPr>
          </a:p>
        </p:txBody>
      </p:sp>
      <p:sp>
        <p:nvSpPr>
          <p:cNvPr id="4" name="Content Placeholder 3"/>
          <p:cNvSpPr>
            <a:spLocks noGrp="1"/>
          </p:cNvSpPr>
          <p:nvPr>
            <p:ph sz="half" idx="2"/>
          </p:nvPr>
        </p:nvSpPr>
        <p:spPr/>
        <p:txBody>
          <a:bodyPr/>
          <a:lstStyle/>
          <a:p>
            <a:r>
              <a:rPr lang="en-US" sz="1667" dirty="0"/>
              <a:t>De </a:t>
            </a:r>
            <a:r>
              <a:rPr lang="en-US" sz="1667" dirty="0" err="1"/>
              <a:t>fleste</a:t>
            </a:r>
            <a:r>
              <a:rPr lang="en-US" sz="1667" dirty="0"/>
              <a:t> </a:t>
            </a:r>
            <a:r>
              <a:rPr lang="en-US" sz="1667" dirty="0" err="1"/>
              <a:t>rettskildene</a:t>
            </a:r>
            <a:r>
              <a:rPr lang="en-US" sz="1667" dirty="0"/>
              <a:t> </a:t>
            </a:r>
            <a:r>
              <a:rPr lang="en-US" sz="1667" dirty="0" err="1"/>
              <a:t>finnes</a:t>
            </a:r>
            <a:r>
              <a:rPr lang="en-US" sz="1667" dirty="0"/>
              <a:t> </a:t>
            </a:r>
            <a:r>
              <a:rPr lang="en-US" sz="1667" dirty="0" err="1"/>
              <a:t>elektronisk</a:t>
            </a:r>
            <a:r>
              <a:rPr lang="en-US" sz="1667" dirty="0"/>
              <a:t> </a:t>
            </a:r>
            <a:r>
              <a:rPr lang="en-US" sz="1667" dirty="0" err="1"/>
              <a:t>i</a:t>
            </a:r>
            <a:r>
              <a:rPr lang="en-US" sz="1667" dirty="0"/>
              <a:t> </a:t>
            </a:r>
            <a:r>
              <a:rPr lang="en-US" sz="1667" dirty="0" err="1"/>
              <a:t>LovdataPro</a:t>
            </a:r>
            <a:endParaRPr lang="en-US" sz="1667" dirty="0"/>
          </a:p>
          <a:p>
            <a:r>
              <a:rPr lang="en-US" sz="1667" dirty="0" err="1">
                <a:solidFill>
                  <a:srgbClr val="C00000"/>
                </a:solidFill>
              </a:rPr>
              <a:t>Bruk</a:t>
            </a:r>
            <a:r>
              <a:rPr lang="en-US" sz="1667" dirty="0">
                <a:solidFill>
                  <a:srgbClr val="C00000"/>
                </a:solidFill>
              </a:rPr>
              <a:t> </a:t>
            </a:r>
            <a:r>
              <a:rPr lang="en-US" sz="1667" dirty="0" err="1">
                <a:solidFill>
                  <a:srgbClr val="C00000"/>
                </a:solidFill>
              </a:rPr>
              <a:t>aktivt</a:t>
            </a:r>
            <a:r>
              <a:rPr lang="en-US" sz="1667" dirty="0">
                <a:solidFill>
                  <a:srgbClr val="C00000"/>
                </a:solidFill>
              </a:rPr>
              <a:t> </a:t>
            </a:r>
            <a:r>
              <a:rPr lang="en-US" sz="1667" dirty="0" err="1">
                <a:solidFill>
                  <a:srgbClr val="C00000"/>
                </a:solidFill>
              </a:rPr>
              <a:t>fra</a:t>
            </a:r>
            <a:r>
              <a:rPr lang="en-US" sz="1667" dirty="0">
                <a:solidFill>
                  <a:srgbClr val="C00000"/>
                </a:solidFill>
              </a:rPr>
              <a:t> </a:t>
            </a:r>
            <a:r>
              <a:rPr lang="en-US" sz="1667" dirty="0" err="1">
                <a:solidFill>
                  <a:srgbClr val="C00000"/>
                </a:solidFill>
              </a:rPr>
              <a:t>første</a:t>
            </a:r>
            <a:r>
              <a:rPr lang="en-US" sz="1667" dirty="0">
                <a:solidFill>
                  <a:srgbClr val="C00000"/>
                </a:solidFill>
              </a:rPr>
              <a:t> dag!</a:t>
            </a:r>
          </a:p>
          <a:p>
            <a:endParaRPr lang="en-US" sz="1667" dirty="0"/>
          </a:p>
          <a:p>
            <a:r>
              <a:rPr lang="en-US" sz="1667" dirty="0"/>
              <a:t>Ved </a:t>
            </a:r>
            <a:r>
              <a:rPr lang="en-US" sz="1667" dirty="0" err="1"/>
              <a:t>hjemmeeksamen</a:t>
            </a:r>
            <a:r>
              <a:rPr lang="en-US" sz="1667" dirty="0"/>
              <a:t>: “</a:t>
            </a:r>
            <a:r>
              <a:rPr lang="en-US" sz="1667" dirty="0" err="1"/>
              <a:t>åpen</a:t>
            </a:r>
            <a:r>
              <a:rPr lang="en-US" sz="1667" dirty="0"/>
              <a:t> </a:t>
            </a:r>
            <a:r>
              <a:rPr lang="en-US" sz="1667" dirty="0" err="1"/>
              <a:t>bok</a:t>
            </a:r>
            <a:r>
              <a:rPr lang="en-US" sz="1667" dirty="0"/>
              <a:t>” – </a:t>
            </a:r>
            <a:r>
              <a:rPr lang="en-US" sz="1667" dirty="0" err="1"/>
              <a:t>alle</a:t>
            </a:r>
            <a:r>
              <a:rPr lang="en-US" sz="1667" dirty="0"/>
              <a:t> </a:t>
            </a:r>
            <a:r>
              <a:rPr lang="en-US" sz="1667" dirty="0" err="1"/>
              <a:t>kilder</a:t>
            </a:r>
            <a:endParaRPr lang="en-US" sz="1667" dirty="0"/>
          </a:p>
          <a:p>
            <a:r>
              <a:rPr lang="en-US" sz="1667" dirty="0"/>
              <a:t>Ved </a:t>
            </a:r>
            <a:r>
              <a:rPr lang="en-US" sz="1667" dirty="0" err="1"/>
              <a:t>skoleeksamen</a:t>
            </a:r>
            <a:r>
              <a:rPr lang="en-US" sz="1667" dirty="0"/>
              <a:t>: </a:t>
            </a:r>
            <a:r>
              <a:rPr lang="en-US" sz="1667" dirty="0" err="1"/>
              <a:t>LovdataPro</a:t>
            </a:r>
            <a:r>
              <a:rPr lang="en-US" sz="1667" dirty="0"/>
              <a:t> </a:t>
            </a:r>
            <a:r>
              <a:rPr lang="en-US" sz="1667" dirty="0" err="1"/>
              <a:t>i</a:t>
            </a:r>
            <a:r>
              <a:rPr lang="en-US" sz="1667" dirty="0"/>
              <a:t> </a:t>
            </a:r>
            <a:r>
              <a:rPr lang="en-US" sz="1667" dirty="0" err="1"/>
              <a:t>eksamensmodus</a:t>
            </a:r>
            <a:endParaRPr lang="en-US" sz="1667" dirty="0"/>
          </a:p>
          <a:p>
            <a:pPr marL="0" indent="0">
              <a:buNone/>
            </a:pPr>
            <a:endParaRPr lang="en-US" sz="1667" dirty="0"/>
          </a:p>
          <a:p>
            <a:pPr marL="0" indent="0">
              <a:buNone/>
            </a:pPr>
            <a:endParaRPr lang="en-US" dirty="0"/>
          </a:p>
        </p:txBody>
      </p:sp>
      <p:pic>
        <p:nvPicPr>
          <p:cNvPr id="7" name="Content Placeholder 7" descr="Skjermbilde 2018-01-09 kl. 15.12.50.png"/>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63" t="-1010" r="-259" b="-64715"/>
          <a:stretch/>
        </p:blipFill>
        <p:spPr>
          <a:xfrm>
            <a:off x="785466" y="1777380"/>
            <a:ext cx="3771900" cy="3429000"/>
          </a:xfrm>
        </p:spPr>
      </p:pic>
      <p:sp>
        <p:nvSpPr>
          <p:cNvPr id="3" name="Rektangel 2"/>
          <p:cNvSpPr/>
          <p:nvPr/>
        </p:nvSpPr>
        <p:spPr>
          <a:xfrm>
            <a:off x="1571667" y="4307822"/>
            <a:ext cx="6300700" cy="297454"/>
          </a:xfrm>
          <a:prstGeom prst="rect">
            <a:avLst/>
          </a:prstGeom>
        </p:spPr>
        <p:txBody>
          <a:bodyPr wrap="square">
            <a:spAutoFit/>
          </a:bodyPr>
          <a:lstStyle/>
          <a:p>
            <a:r>
              <a:rPr lang="nb-NO" sz="1333" dirty="0">
                <a:hlinkClick r:id="rId4"/>
              </a:rPr>
              <a:t>https://lovdata.no/</a:t>
            </a:r>
            <a:endParaRPr lang="nb-NO" sz="1333" dirty="0"/>
          </a:p>
        </p:txBody>
      </p:sp>
    </p:spTree>
    <p:extLst>
      <p:ext uri="{BB962C8B-B14F-4D97-AF65-F5344CB8AC3E}">
        <p14:creationId xmlns:p14="http://schemas.microsoft.com/office/powerpoint/2010/main" val="3655737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8025"/>
            <a:ext cx="9108504" cy="954088"/>
          </a:xfrm>
        </p:spPr>
        <p:txBody>
          <a:bodyPr/>
          <a:lstStyle/>
          <a:p>
            <a:pPr algn="ctr"/>
            <a:r>
              <a:rPr lang="nb-NO" dirty="0">
                <a:solidFill>
                  <a:srgbClr val="C00000"/>
                </a:solidFill>
              </a:rPr>
              <a:t>Noen studietips til slutt</a:t>
            </a:r>
            <a:endParaRPr lang="nb-NO" dirty="0"/>
          </a:p>
        </p:txBody>
      </p:sp>
      <p:sp>
        <p:nvSpPr>
          <p:cNvPr id="3" name="Content Placeholder 2"/>
          <p:cNvSpPr>
            <a:spLocks noGrp="1"/>
          </p:cNvSpPr>
          <p:nvPr>
            <p:ph idx="1"/>
          </p:nvPr>
        </p:nvSpPr>
        <p:spPr>
          <a:xfrm>
            <a:off x="1587500" y="1651000"/>
            <a:ext cx="6794500" cy="3606767"/>
          </a:xfrm>
        </p:spPr>
        <p:txBody>
          <a:bodyPr/>
          <a:lstStyle/>
          <a:p>
            <a:r>
              <a:rPr lang="nb-NO" sz="2000" dirty="0"/>
              <a:t>Lesing kan gi kunnskap, men </a:t>
            </a:r>
            <a:r>
              <a:rPr lang="nb-NO" sz="2000" dirty="0">
                <a:solidFill>
                  <a:srgbClr val="C00000"/>
                </a:solidFill>
              </a:rPr>
              <a:t>ferdigheter krever øvelse</a:t>
            </a:r>
            <a:r>
              <a:rPr lang="nb-NO" sz="2000" dirty="0"/>
              <a:t>!</a:t>
            </a:r>
          </a:p>
          <a:p>
            <a:pPr lvl="1"/>
            <a:r>
              <a:rPr lang="nb-NO" sz="1667" dirty="0"/>
              <a:t>Diskutere, løse oppgaver, skrive juss</a:t>
            </a:r>
          </a:p>
          <a:p>
            <a:pPr lvl="1"/>
            <a:r>
              <a:rPr lang="nb-NO" sz="1667" dirty="0"/>
              <a:t>Bruk tilbakemeldingene du får</a:t>
            </a:r>
          </a:p>
          <a:p>
            <a:pPr lvl="1"/>
            <a:r>
              <a:rPr lang="nb-NO" sz="1667" dirty="0"/>
              <a:t>Gå på </a:t>
            </a:r>
            <a:r>
              <a:rPr lang="nb-NO" sz="1667" dirty="0" err="1"/>
              <a:t>Skrivelab</a:t>
            </a:r>
            <a:endParaRPr lang="nb-NO" sz="1667" dirty="0"/>
          </a:p>
          <a:p>
            <a:pPr lvl="1"/>
            <a:endParaRPr lang="nb-NO" sz="1667" dirty="0"/>
          </a:p>
          <a:p>
            <a:r>
              <a:rPr lang="nb-NO" sz="2000" dirty="0">
                <a:solidFill>
                  <a:srgbClr val="C00000"/>
                </a:solidFill>
              </a:rPr>
              <a:t>Samarbeid – samarbeid – samarbeid!</a:t>
            </a:r>
          </a:p>
          <a:p>
            <a:pPr lvl="1"/>
            <a:r>
              <a:rPr lang="nb-NO" sz="1667" dirty="0"/>
              <a:t>Bli kjent med så mange som mulig! </a:t>
            </a:r>
          </a:p>
          <a:p>
            <a:pPr lvl="1"/>
            <a:r>
              <a:rPr lang="nb-NO" sz="1667" dirty="0"/>
              <a:t>Lær av hverandre! Du blir ikke en god jurist helt på egenhånd…</a:t>
            </a:r>
          </a:p>
          <a:p>
            <a:pPr marL="380985" lvl="1" indent="0">
              <a:buNone/>
            </a:pPr>
            <a:endParaRPr lang="nb-NO" sz="1667" dirty="0"/>
          </a:p>
          <a:p>
            <a:endParaRPr lang="nb-NO" sz="2000" dirty="0"/>
          </a:p>
          <a:p>
            <a:pPr marL="0" indent="0">
              <a:buNone/>
            </a:pPr>
            <a:endParaRPr lang="nb-NO" dirty="0"/>
          </a:p>
        </p:txBody>
      </p:sp>
    </p:spTree>
    <p:extLst>
      <p:ext uri="{BB962C8B-B14F-4D97-AF65-F5344CB8AC3E}">
        <p14:creationId xmlns:p14="http://schemas.microsoft.com/office/powerpoint/2010/main" val="1066244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1633" y="1777380"/>
            <a:ext cx="6413500" cy="952500"/>
          </a:xfrm>
        </p:spPr>
        <p:txBody>
          <a:bodyPr/>
          <a:lstStyle/>
          <a:p>
            <a:pPr algn="ctr"/>
            <a:r>
              <a:rPr lang="nb-NO" dirty="0">
                <a:solidFill>
                  <a:srgbClr val="C00000"/>
                </a:solidFill>
              </a:rPr>
              <a:t>Lykke til med studiene!</a:t>
            </a:r>
            <a:endParaRPr lang="nb-NO" dirty="0"/>
          </a:p>
        </p:txBody>
      </p:sp>
      <p:sp>
        <p:nvSpPr>
          <p:cNvPr id="3" name="Content Placeholder 2"/>
          <p:cNvSpPr>
            <a:spLocks noGrp="1"/>
          </p:cNvSpPr>
          <p:nvPr>
            <p:ph idx="1"/>
          </p:nvPr>
        </p:nvSpPr>
        <p:spPr>
          <a:xfrm>
            <a:off x="1587500" y="1651000"/>
            <a:ext cx="6794500" cy="3606767"/>
          </a:xfrm>
        </p:spPr>
        <p:txBody>
          <a:bodyPr/>
          <a:lstStyle/>
          <a:p>
            <a:pPr marL="380985" lvl="1" indent="0">
              <a:buNone/>
            </a:pPr>
            <a:endParaRPr lang="nb-NO" sz="1667" dirty="0"/>
          </a:p>
          <a:p>
            <a:endParaRPr lang="nb-NO" sz="2000" dirty="0"/>
          </a:p>
          <a:p>
            <a:pPr marL="0" indent="0">
              <a:buNone/>
            </a:pPr>
            <a:endParaRPr lang="nb-NO" dirty="0"/>
          </a:p>
          <a:p>
            <a:pPr marL="0" indent="0">
              <a:buNone/>
            </a:pPr>
            <a:endParaRPr lang="nb-NO" dirty="0"/>
          </a:p>
        </p:txBody>
      </p:sp>
    </p:spTree>
    <p:extLst>
      <p:ext uri="{BB962C8B-B14F-4D97-AF65-F5344CB8AC3E}">
        <p14:creationId xmlns:p14="http://schemas.microsoft.com/office/powerpoint/2010/main" val="1852420363"/>
      </p:ext>
    </p:extLst>
  </p:cSld>
  <p:clrMapOvr>
    <a:masterClrMapping/>
  </p:clrMapOvr>
</p:sld>
</file>

<file path=ppt/theme/theme1.xml><?xml version="1.0" encoding="utf-8"?>
<a:theme xmlns:a="http://schemas.openxmlformats.org/drawingml/2006/main" name="Informatikk_brevik">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ivatrett_16_10_Bokmål.ppt [Compatibility Mode]" id="{B0CC443C-8AE6-488B-974E-6EF8D5B64265}" vid="{2D923B85-D8CB-4CBD-BA44-0C4CDD4B277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emplate>ifp-presentasjon-no-søyler-16x10-NY</Template>
  <TotalTime>6461</TotalTime>
  <Words>957</Words>
  <Application>Microsoft Office PowerPoint</Application>
  <PresentationFormat>Skjermfremvisning (16:10)</PresentationFormat>
  <Paragraphs>146</Paragraphs>
  <Slides>18</Slides>
  <Notes>12</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18</vt:i4>
      </vt:variant>
    </vt:vector>
  </HeadingPairs>
  <TitlesOfParts>
    <vt:vector size="21" baseType="lpstr">
      <vt:lpstr>Arial</vt:lpstr>
      <vt:lpstr>Helvetica</vt:lpstr>
      <vt:lpstr>Informatikk_brevik</vt:lpstr>
      <vt:lpstr>   JUS 1111 og 1211 Orientering om første studieår  </vt:lpstr>
      <vt:lpstr>Velkommen til jusstudiet!</vt:lpstr>
      <vt:lpstr>Jusstudiet – oversikt</vt:lpstr>
      <vt:lpstr>Jusstudiet – oversikt</vt:lpstr>
      <vt:lpstr>PowerPoint-presentasjon</vt:lpstr>
      <vt:lpstr>Jusstudiet – oppbygning  </vt:lpstr>
      <vt:lpstr>Jusstudiet – oppbygning</vt:lpstr>
      <vt:lpstr>Ulike oppgavetyper</vt:lpstr>
      <vt:lpstr>Fagene på 1. studieår</vt:lpstr>
      <vt:lpstr>To viktige ressurser</vt:lpstr>
      <vt:lpstr>Læringskrav og pensum </vt:lpstr>
      <vt:lpstr>Undervisningsopplegget</vt:lpstr>
      <vt:lpstr>Undervisningsopplegget</vt:lpstr>
      <vt:lpstr>Undervisningsopplegget</vt:lpstr>
      <vt:lpstr>Vurderinger og eksamen</vt:lpstr>
      <vt:lpstr>Digitale lære- og hjelpemidler</vt:lpstr>
      <vt:lpstr>Noen studietips til slutt</vt:lpstr>
      <vt:lpstr>Lykke til med studiene!</vt:lpstr>
    </vt:vector>
  </TitlesOfParts>
  <Manager/>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Orientering 1. studieår høsten 2021</dc:title>
  <dc:subject/>
  <dc:creator>Marianne Jenum Hotvedt</dc:creator>
  <cp:keywords/>
  <dc:description/>
  <cp:lastModifiedBy>Anders Bernhard Mikelsen</cp:lastModifiedBy>
  <cp:revision>22</cp:revision>
  <cp:lastPrinted>2024-08-09T09:38:51Z</cp:lastPrinted>
  <dcterms:created xsi:type="dcterms:W3CDTF">2021-08-12T09:55:40Z</dcterms:created>
  <dcterms:modified xsi:type="dcterms:W3CDTF">2024-08-13T13:53:31Z</dcterms:modified>
  <cp:category/>
</cp:coreProperties>
</file>