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63" r:id="rId3"/>
    <p:sldId id="290" r:id="rId4"/>
    <p:sldId id="291" r:id="rId5"/>
    <p:sldId id="257" r:id="rId6"/>
    <p:sldId id="269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3" r:id="rId20"/>
    <p:sldId id="272" r:id="rId21"/>
    <p:sldId id="274" r:id="rId22"/>
    <p:sldId id="275" r:id="rId23"/>
    <p:sldId id="276" r:id="rId24"/>
    <p:sldId id="280" r:id="rId25"/>
    <p:sldId id="281" r:id="rId26"/>
    <p:sldId id="282" r:id="rId27"/>
    <p:sldId id="284" r:id="rId28"/>
    <p:sldId id="285" r:id="rId29"/>
    <p:sldId id="283" r:id="rId30"/>
    <p:sldId id="277" r:id="rId31"/>
    <p:sldId id="278" r:id="rId32"/>
    <p:sldId id="279" r:id="rId33"/>
    <p:sldId id="286" r:id="rId34"/>
    <p:sldId id="287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20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0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07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7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4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95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0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611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9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21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9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4gSjNbHxd5E&amp;feature=youtu.b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102/0013189X19832850" TargetMode="External"/><Relationship Id="rId2" Type="http://schemas.openxmlformats.org/officeDocument/2006/relationships/hyperlink" Target="https://doi.org/10.1111/1460-6984.1238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sycnet.apa.org/doi/10.1016/j.ecresq.2016.07.00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1045624"/>
            <a:ext cx="6939520" cy="1645920"/>
          </a:xfrm>
        </p:spPr>
        <p:txBody>
          <a:bodyPr/>
          <a:lstStyle/>
          <a:p>
            <a:r>
              <a:rPr lang="en-GB" dirty="0" smtClean="0"/>
              <a:t>Intervention part 1:</a:t>
            </a:r>
            <a:br>
              <a:rPr lang="en-GB" dirty="0" smtClean="0"/>
            </a:br>
            <a:r>
              <a:rPr lang="en-GB" dirty="0" smtClean="0"/>
              <a:t>universal approaches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059" y="4291584"/>
            <a:ext cx="5101209" cy="1239894"/>
          </a:xfrm>
        </p:spPr>
        <p:txBody>
          <a:bodyPr/>
          <a:lstStyle/>
          <a:p>
            <a:r>
              <a:rPr lang="en-GB" dirty="0" smtClean="0"/>
              <a:t>Professor Courtenay </a:t>
            </a:r>
            <a:r>
              <a:rPr lang="en-GB" dirty="0" err="1" smtClean="0"/>
              <a:t>Norbury</a:t>
            </a:r>
            <a:endParaRPr lang="en-GB" dirty="0" smtClean="0"/>
          </a:p>
          <a:p>
            <a:r>
              <a:rPr lang="en-GB" dirty="0" smtClean="0"/>
              <a:t>April 2020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59" y="4172391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the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to look for in an intervention trial</a:t>
            </a:r>
          </a:p>
          <a:p>
            <a:r>
              <a:rPr lang="en-GB" dirty="0" smtClean="0"/>
              <a:t>Tiered approach to thinking about language interventions</a:t>
            </a:r>
          </a:p>
          <a:p>
            <a:pPr lvl="1"/>
            <a:r>
              <a:rPr lang="en-GB" dirty="0" smtClean="0"/>
              <a:t>Universal</a:t>
            </a:r>
          </a:p>
          <a:p>
            <a:pPr lvl="1"/>
            <a:r>
              <a:rPr lang="en-GB" dirty="0" smtClean="0"/>
              <a:t>Targeted</a:t>
            </a:r>
          </a:p>
          <a:p>
            <a:pPr lvl="1"/>
            <a:r>
              <a:rPr lang="en-GB" dirty="0" smtClean="0"/>
              <a:t>Specialist</a:t>
            </a:r>
          </a:p>
          <a:p>
            <a:r>
              <a:rPr lang="en-GB" dirty="0" smtClean="0"/>
              <a:t>What are professional roles at each Tier?</a:t>
            </a:r>
          </a:p>
          <a:p>
            <a:r>
              <a:rPr lang="en-GB" dirty="0" smtClean="0"/>
              <a:t>Evidence for effectiveness at each Tier</a:t>
            </a:r>
          </a:p>
          <a:p>
            <a:r>
              <a:rPr lang="en-GB" dirty="0" smtClean="0"/>
              <a:t>Remaining questions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767840" y="3387634"/>
            <a:ext cx="1454331" cy="4354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3131" y="285423"/>
            <a:ext cx="5937755" cy="1188720"/>
          </a:xfrm>
        </p:spPr>
        <p:txBody>
          <a:bodyPr/>
          <a:lstStyle/>
          <a:p>
            <a:r>
              <a:rPr lang="en-GB" dirty="0" smtClean="0"/>
              <a:t>Levels of Evidence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29" y="1719092"/>
            <a:ext cx="4657997" cy="4767597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6200000">
            <a:off x="-870855" y="3933180"/>
            <a:ext cx="3274423" cy="5399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82879" y="5840358"/>
            <a:ext cx="1297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Hypothesis generating (bias ++)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89216" y="1642604"/>
            <a:ext cx="1297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Establish causation (bias --)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897189" y="5840358"/>
            <a:ext cx="197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My experience is that…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838406" y="4843226"/>
            <a:ext cx="197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signs that…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838405" y="4021494"/>
            <a:ext cx="197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 is likely that…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838405" y="2927396"/>
            <a:ext cx="197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evidence has shown that…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41966" y="3004457"/>
            <a:ext cx="1419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**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6583" y="4021494"/>
            <a:ext cx="1419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*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8503" y="1203277"/>
            <a:ext cx="3557451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Expert/clinical opinion is valuable, but alone it is not sufficient –we do not see what is happening to those who are NOT receiving our intervention!!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13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5" y="572806"/>
            <a:ext cx="5937755" cy="1188720"/>
          </a:xfrm>
        </p:spPr>
        <p:txBody>
          <a:bodyPr/>
          <a:lstStyle/>
          <a:p>
            <a:r>
              <a:rPr lang="en-GB" dirty="0" smtClean="0"/>
              <a:t>Things to look for in a meta-analysis…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74172" y="6550223"/>
            <a:ext cx="86389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https://blogs.plos.org/absolutely-maybe/2017/07/03/5-tips-for-understanding-data-in-meta-analyses/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" y="2385312"/>
            <a:ext cx="3743815" cy="3541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11336" y="2032216"/>
            <a:ext cx="39711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Boxes usually show effect size for individual study – bigger studies have bigger boxes and carry more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Horizontal lines are confidence intervals – longer lines indicate less precise estimate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Vertical line indicates ‘no effect’ – if CIs cross this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Diamond is the summary statistic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Make sure to check what right/left of vertical line means!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Consider inclusion /exclusion criteria (i.e. only RCTs?)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Can be challenging to pool data to interpret vastly different studies…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2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02240" y="1611681"/>
            <a:ext cx="6939520" cy="1645920"/>
          </a:xfrm>
        </p:spPr>
        <p:txBody>
          <a:bodyPr/>
          <a:lstStyle/>
          <a:p>
            <a:r>
              <a:rPr lang="en-GB" dirty="0" smtClean="0"/>
              <a:t>what to look for in an intervention trial…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14600"/>
          </a:xfrm>
        </p:spPr>
        <p:txBody>
          <a:bodyPr>
            <a:normAutofit/>
          </a:bodyPr>
          <a:lstStyle/>
          <a:p>
            <a:r>
              <a:rPr lang="en-GB" dirty="0" smtClean="0"/>
              <a:t>Duff &amp; Clarke (2011)</a:t>
            </a:r>
          </a:p>
          <a:p>
            <a:r>
              <a:rPr lang="en-GB" dirty="0" smtClean="0"/>
              <a:t>Supplementary Material – Checklist</a:t>
            </a:r>
          </a:p>
          <a:p>
            <a:r>
              <a:rPr lang="en-GB" dirty="0" smtClean="0"/>
              <a:t>Journal of Child Psychology &amp; Psychiatry, 52(1), pp.3-12</a:t>
            </a:r>
          </a:p>
          <a:p>
            <a:r>
              <a:rPr lang="en-GB" b="1" dirty="0"/>
              <a:t>DOI: </a:t>
            </a:r>
            <a:r>
              <a:rPr lang="en-GB" dirty="0"/>
              <a:t>10.1111/j.1469-7610.2010.02310.x</a:t>
            </a:r>
          </a:p>
        </p:txBody>
      </p:sp>
    </p:spTree>
    <p:extLst>
      <p:ext uri="{BB962C8B-B14F-4D97-AF65-F5344CB8AC3E}">
        <p14:creationId xmlns:p14="http://schemas.microsoft.com/office/powerpoint/2010/main" val="10930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goal of the intervention?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33" y="2646269"/>
            <a:ext cx="7401577" cy="31797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9314" y="6318891"/>
            <a:ext cx="398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From </a:t>
            </a:r>
            <a:r>
              <a:rPr lang="en-GB" dirty="0" err="1" smtClean="0"/>
              <a:t>Sokolowski</a:t>
            </a:r>
            <a:r>
              <a:rPr lang="en-GB" dirty="0" smtClean="0"/>
              <a:t> &amp; Ansari (2018)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56754" y="5210895"/>
            <a:ext cx="4545875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Teach a new skill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Teach a new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‘normalise’ language trajectory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Adapt environment to accommodate current skill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5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122" y="372510"/>
            <a:ext cx="8396495" cy="1188720"/>
          </a:xfrm>
        </p:spPr>
        <p:txBody>
          <a:bodyPr>
            <a:normAutofit/>
          </a:bodyPr>
          <a:lstStyle/>
          <a:p>
            <a:r>
              <a:rPr lang="en-GB" dirty="0" smtClean="0"/>
              <a:t>what constitutes good evidence?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122" y="1776548"/>
            <a:ext cx="8229600" cy="486809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 testable and theoretically motivated hypothesis</a:t>
            </a:r>
          </a:p>
          <a:p>
            <a:pPr lvl="1"/>
            <a:r>
              <a:rPr lang="en-GB" dirty="0" smtClean="0"/>
              <a:t>What are you trying to change? How best to measure this?</a:t>
            </a:r>
          </a:p>
          <a:p>
            <a:pPr lvl="1"/>
            <a:r>
              <a:rPr lang="en-GB" dirty="0" smtClean="0"/>
              <a:t>primary and secondary outcome measures clearly defined before the study starts</a:t>
            </a:r>
          </a:p>
          <a:p>
            <a:pPr lvl="1"/>
            <a:r>
              <a:rPr lang="en-GB" dirty="0" smtClean="0"/>
              <a:t>participants </a:t>
            </a:r>
            <a:r>
              <a:rPr lang="en-GB" dirty="0"/>
              <a:t>are adequately described and sensible diagnostic criteria </a:t>
            </a:r>
            <a:r>
              <a:rPr lang="en-GB" dirty="0" smtClean="0"/>
              <a:t>applied</a:t>
            </a:r>
          </a:p>
          <a:p>
            <a:pPr lvl="1"/>
            <a:endParaRPr lang="en-GB" dirty="0"/>
          </a:p>
          <a:p>
            <a:r>
              <a:rPr lang="en-GB" dirty="0" smtClean="0"/>
              <a:t>PEER REVIEWED! (quality control)</a:t>
            </a:r>
            <a:endParaRPr lang="en-GB" dirty="0"/>
          </a:p>
          <a:p>
            <a:pPr lvl="1"/>
            <a:r>
              <a:rPr lang="en-GB" dirty="0" smtClean="0"/>
              <a:t>other academics have read and checked statistics, assure claims match the evidence</a:t>
            </a:r>
          </a:p>
          <a:p>
            <a:pPr lvl="1"/>
            <a:r>
              <a:rPr lang="en-GB" dirty="0" smtClean="0"/>
              <a:t>forces authors to explicitly acknowledge limitations of their work</a:t>
            </a:r>
          </a:p>
          <a:p>
            <a:pPr lvl="1"/>
            <a:endParaRPr lang="en-GB" dirty="0"/>
          </a:p>
          <a:p>
            <a:r>
              <a:rPr lang="en-GB" dirty="0" smtClean="0"/>
              <a:t>Pre-registered</a:t>
            </a:r>
          </a:p>
          <a:p>
            <a:pPr lvl="1"/>
            <a:r>
              <a:rPr lang="en-GB" dirty="0" smtClean="0"/>
              <a:t>Study design, hypotheses, outcome measures and analysis plan are recorded prior to the trial taking place</a:t>
            </a:r>
          </a:p>
          <a:p>
            <a:pPr lvl="1"/>
            <a:r>
              <a:rPr lang="en-GB" dirty="0" smtClean="0"/>
              <a:t>Any deviation to the plan is clearly laid out in the paper</a:t>
            </a:r>
          </a:p>
          <a:p>
            <a:pPr lvl="1"/>
            <a:r>
              <a:rPr lang="en-GB" dirty="0" smtClean="0"/>
              <a:t>Encourage publication of null results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3463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446" y="260648"/>
            <a:ext cx="8200904" cy="1325563"/>
          </a:xfrm>
        </p:spPr>
        <p:txBody>
          <a:bodyPr/>
          <a:lstStyle/>
          <a:p>
            <a:r>
              <a:rPr lang="en-GB" dirty="0" smtClean="0"/>
              <a:t>Randomised Controlled Trial (RCT) – Gold Standard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446" y="1412776"/>
            <a:ext cx="3230032" cy="5336816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participants are randomly allocated to ‘treatment’ and no treatment/ alternative treatment control groups</a:t>
            </a:r>
          </a:p>
          <a:p>
            <a:r>
              <a:rPr lang="en-GB" dirty="0" smtClean="0"/>
              <a:t>this design controls for spurious factors that might influence change in the key behaviour: 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4757" y="2002712"/>
            <a:ext cx="454558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3806" y="4628273"/>
            <a:ext cx="47633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/>
              <a:t>development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practice effects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good quality teaching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changes at home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regression to the mean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6453336"/>
            <a:ext cx="404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Image from the </a:t>
            </a:r>
            <a:r>
              <a:rPr lang="en-GB" i="1" dirty="0" err="1" smtClean="0"/>
              <a:t>BishopBlog</a:t>
            </a:r>
            <a:r>
              <a:rPr lang="en-GB" i="1" dirty="0" smtClean="0"/>
              <a:t>…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7483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250" y="320258"/>
            <a:ext cx="6440675" cy="11887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Trial design is important to interpretation &amp; Generalisation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81" y="1672046"/>
            <a:ext cx="8604069" cy="4241074"/>
          </a:xfrm>
        </p:spPr>
        <p:txBody>
          <a:bodyPr>
            <a:noAutofit/>
          </a:bodyPr>
          <a:lstStyle/>
          <a:p>
            <a:r>
              <a:rPr lang="en-GB" dirty="0" smtClean="0"/>
              <a:t>the therapy is </a:t>
            </a:r>
            <a:r>
              <a:rPr lang="en-GB" dirty="0" smtClean="0"/>
              <a:t>well-defined and manualised</a:t>
            </a:r>
            <a:endParaRPr lang="en-GB" dirty="0" smtClean="0"/>
          </a:p>
          <a:p>
            <a:pPr lvl="1"/>
            <a:r>
              <a:rPr lang="en-GB" dirty="0" smtClean="0"/>
              <a:t>what is it</a:t>
            </a:r>
          </a:p>
          <a:p>
            <a:pPr lvl="1"/>
            <a:r>
              <a:rPr lang="en-GB" dirty="0" smtClean="0"/>
              <a:t>who delivers it</a:t>
            </a:r>
          </a:p>
          <a:p>
            <a:pPr lvl="1"/>
            <a:r>
              <a:rPr lang="en-GB" dirty="0" smtClean="0"/>
              <a:t>how long/how many sessions</a:t>
            </a:r>
          </a:p>
          <a:p>
            <a:pPr lvl="1"/>
            <a:r>
              <a:rPr lang="en-GB" dirty="0" smtClean="0"/>
              <a:t>what are the discontinue or stepping up criteria</a:t>
            </a:r>
          </a:p>
          <a:p>
            <a:pPr lvl="1"/>
            <a:endParaRPr lang="en-GB" sz="1100" dirty="0" smtClean="0"/>
          </a:p>
          <a:p>
            <a:r>
              <a:rPr lang="en-GB" dirty="0" smtClean="0"/>
              <a:t>the ‘business as usual’ condition is well-defined</a:t>
            </a:r>
          </a:p>
          <a:p>
            <a:pPr lvl="1"/>
            <a:r>
              <a:rPr lang="en-GB" dirty="0" smtClean="0"/>
              <a:t>What does the control group receive?</a:t>
            </a:r>
          </a:p>
          <a:p>
            <a:pPr lvl="1"/>
            <a:r>
              <a:rPr lang="en-GB" dirty="0" smtClean="0"/>
              <a:t>Is dosage matched? (i.e. is effect about treatment, or just focused time with skilled adult)</a:t>
            </a:r>
          </a:p>
          <a:p>
            <a:pPr lvl="1"/>
            <a:endParaRPr lang="en-GB" sz="1100" dirty="0"/>
          </a:p>
          <a:p>
            <a:r>
              <a:rPr lang="en-GB" dirty="0"/>
              <a:t>t</a:t>
            </a:r>
            <a:r>
              <a:rPr lang="en-GB" dirty="0" smtClean="0"/>
              <a:t>he target population is well-defined</a:t>
            </a:r>
          </a:p>
          <a:p>
            <a:pPr lvl="1"/>
            <a:r>
              <a:rPr lang="en-GB" dirty="0" smtClean="0"/>
              <a:t>Age</a:t>
            </a:r>
          </a:p>
          <a:p>
            <a:pPr lvl="1"/>
            <a:r>
              <a:rPr lang="en-GB" dirty="0" smtClean="0"/>
              <a:t>Socio-economic demographic</a:t>
            </a:r>
          </a:p>
          <a:p>
            <a:pPr lvl="1"/>
            <a:r>
              <a:rPr lang="en-GB" dirty="0" smtClean="0"/>
              <a:t>Inclusion/exclusion criteria</a:t>
            </a:r>
          </a:p>
          <a:p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316686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r>
              <a:rPr lang="en-GB" dirty="0" smtClean="0"/>
              <a:t>measures of treatment fidelity are included</a:t>
            </a:r>
          </a:p>
          <a:p>
            <a:pPr lvl="1"/>
            <a:r>
              <a:rPr lang="en-GB" dirty="0" smtClean="0"/>
              <a:t>is treatment implemented in the way it was intended?</a:t>
            </a:r>
          </a:p>
          <a:p>
            <a:pPr lvl="1"/>
            <a:r>
              <a:rPr lang="en-GB" dirty="0" smtClean="0"/>
              <a:t>esp. if delivered by others (parents, teaching assistants)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pre- , post- treatment and follow-up measures are taken</a:t>
            </a:r>
          </a:p>
          <a:p>
            <a:pPr lvl="1"/>
            <a:r>
              <a:rPr lang="en-GB" dirty="0" smtClean="0"/>
              <a:t>‘blind’ assessment – assessors do not know whether the child is in the treatment or the control group</a:t>
            </a:r>
          </a:p>
          <a:p>
            <a:pPr lvl="1"/>
            <a:r>
              <a:rPr lang="en-GB" dirty="0" smtClean="0"/>
              <a:t>Primary and secondary outcome measures are specified (to reduce Type I errors)</a:t>
            </a:r>
          </a:p>
          <a:p>
            <a:pPr lvl="1"/>
            <a:r>
              <a:rPr lang="en-GB" dirty="0" smtClean="0"/>
              <a:t>mixture of bespoke, standardised, observation, and questionnaire assessments</a:t>
            </a:r>
          </a:p>
          <a:p>
            <a:pPr lvl="2"/>
            <a:r>
              <a:rPr lang="en-GB" dirty="0" smtClean="0"/>
              <a:t>In general, largest treatment effects on most proximal measures (i.e. closest to therapy content)</a:t>
            </a:r>
          </a:p>
          <a:p>
            <a:pPr lvl="2"/>
            <a:r>
              <a:rPr lang="en-GB" dirty="0" smtClean="0"/>
              <a:t>Very challenging to see treatment effects on standardised tests (WHY??)</a:t>
            </a:r>
          </a:p>
        </p:txBody>
      </p:sp>
    </p:spTree>
    <p:extLst>
      <p:ext uri="{BB962C8B-B14F-4D97-AF65-F5344CB8AC3E}">
        <p14:creationId xmlns:p14="http://schemas.microsoft.com/office/powerpoint/2010/main" val="96917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359" y="1128939"/>
            <a:ext cx="7886700" cy="4766764"/>
          </a:xfrm>
        </p:spPr>
        <p:txBody>
          <a:bodyPr/>
          <a:lstStyle/>
          <a:p>
            <a:r>
              <a:rPr lang="en-GB" dirty="0" smtClean="0"/>
              <a:t>conclusions are measured and follow from results</a:t>
            </a:r>
          </a:p>
          <a:p>
            <a:pPr lvl="1"/>
            <a:r>
              <a:rPr lang="en-GB" dirty="0" smtClean="0"/>
              <a:t>beware of miracle cures!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really think about how these results might generalise to the kinds of children you see in everyday clinical and education contexts...</a:t>
            </a:r>
          </a:p>
          <a:p>
            <a:pPr lvl="1"/>
            <a:endParaRPr lang="en-GB" dirty="0"/>
          </a:p>
          <a:p>
            <a:r>
              <a:rPr lang="en-GB" dirty="0" smtClean="0"/>
              <a:t>authors entertain possibility that null findings mean treatment (content, duration, frequency, </a:t>
            </a:r>
            <a:r>
              <a:rPr lang="en-GB" dirty="0" err="1" smtClean="0"/>
              <a:t>etc</a:t>
            </a:r>
            <a:r>
              <a:rPr lang="en-GB" dirty="0" smtClean="0"/>
              <a:t>) is ineffective… especially if the study has sufficient statistical power (large sample size)</a:t>
            </a:r>
          </a:p>
          <a:p>
            <a:pPr lvl="1"/>
            <a:r>
              <a:rPr lang="en-GB" dirty="0" smtClean="0"/>
              <a:t>a null finding does not necessarily mean that the intervention is pointless – just that current form is not sufficient to detect meaningful change</a:t>
            </a:r>
          </a:p>
          <a:p>
            <a:pPr lvl="1"/>
            <a:r>
              <a:rPr lang="en-GB" dirty="0" smtClean="0"/>
              <a:t>even with null finding, still possible to consider moderators (i.e. is the treatment more effective under certain conditions)</a:t>
            </a:r>
          </a:p>
        </p:txBody>
      </p:sp>
    </p:spTree>
    <p:extLst>
      <p:ext uri="{BB962C8B-B14F-4D97-AF65-F5344CB8AC3E}">
        <p14:creationId xmlns:p14="http://schemas.microsoft.com/office/powerpoint/2010/main" val="4260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02240" y="1611681"/>
            <a:ext cx="6939520" cy="1645920"/>
          </a:xfrm>
        </p:spPr>
        <p:txBody>
          <a:bodyPr/>
          <a:lstStyle/>
          <a:p>
            <a:r>
              <a:rPr lang="en-GB" dirty="0" smtClean="0"/>
              <a:t>Approaches to service delivery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14600"/>
          </a:xfrm>
        </p:spPr>
        <p:txBody>
          <a:bodyPr>
            <a:normAutofit/>
          </a:bodyPr>
          <a:lstStyle/>
          <a:p>
            <a:r>
              <a:rPr lang="en-GB" dirty="0" err="1" smtClean="0"/>
              <a:t>Ebbels</a:t>
            </a:r>
            <a:r>
              <a:rPr lang="en-GB" dirty="0" smtClean="0"/>
              <a:t>, McCartney, </a:t>
            </a:r>
            <a:r>
              <a:rPr lang="en-GB" dirty="0" err="1" smtClean="0"/>
              <a:t>Slonims</a:t>
            </a:r>
            <a:r>
              <a:rPr lang="en-GB" dirty="0" smtClean="0"/>
              <a:t>, </a:t>
            </a:r>
            <a:r>
              <a:rPr lang="en-GB" dirty="0" err="1" smtClean="0"/>
              <a:t>Dockrell</a:t>
            </a:r>
            <a:r>
              <a:rPr lang="en-GB" dirty="0" smtClean="0"/>
              <a:t>, </a:t>
            </a:r>
            <a:r>
              <a:rPr lang="en-GB" dirty="0"/>
              <a:t>and</a:t>
            </a:r>
          </a:p>
          <a:p>
            <a:r>
              <a:rPr lang="en-GB" dirty="0" err="1" smtClean="0"/>
              <a:t>Norbury</a:t>
            </a:r>
            <a:r>
              <a:rPr lang="en-GB" dirty="0" smtClean="0"/>
              <a:t> (2019) </a:t>
            </a:r>
            <a:r>
              <a:rPr lang="en-GB" dirty="0"/>
              <a:t>Evidence-based pathways to intervention for children with </a:t>
            </a:r>
            <a:r>
              <a:rPr lang="en-GB" dirty="0" smtClean="0"/>
              <a:t>language disorders, </a:t>
            </a:r>
            <a:r>
              <a:rPr lang="en-GB" i="1" dirty="0" smtClean="0"/>
              <a:t>International Journal of Language &amp; Communication Disorders</a:t>
            </a:r>
            <a:r>
              <a:rPr lang="en-GB" dirty="0" smtClean="0"/>
              <a:t>, </a:t>
            </a:r>
            <a:r>
              <a:rPr lang="en-GB" dirty="0"/>
              <a:t>VOL. 54, NO. 1, </a:t>
            </a:r>
            <a:r>
              <a:rPr lang="en-GB" dirty="0" smtClean="0"/>
              <a:t>3–19</a:t>
            </a:r>
          </a:p>
          <a:p>
            <a:r>
              <a:rPr lang="en-GB" dirty="0"/>
              <a:t>https://doi.org/10.1111/1460-6984.12387</a:t>
            </a:r>
          </a:p>
        </p:txBody>
      </p:sp>
    </p:spTree>
    <p:extLst>
      <p:ext uri="{BB962C8B-B14F-4D97-AF65-F5344CB8AC3E}">
        <p14:creationId xmlns:p14="http://schemas.microsoft.com/office/powerpoint/2010/main" val="82922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9" y="452845"/>
            <a:ext cx="9057841" cy="49116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6023" y="5425439"/>
            <a:ext cx="779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Tier 3/specialist, the </a:t>
            </a:r>
            <a:r>
              <a:rPr lang="en-GB" dirty="0" err="1" smtClean="0"/>
              <a:t>logoped</a:t>
            </a:r>
            <a:r>
              <a:rPr lang="en-GB" dirty="0" smtClean="0"/>
              <a:t> has a ‘duty of care’ to the child with an identified speech/language need. If someone else carrying out individualised plan, </a:t>
            </a:r>
            <a:r>
              <a:rPr lang="en-GB" dirty="0" err="1" smtClean="0"/>
              <a:t>logoped</a:t>
            </a:r>
            <a:r>
              <a:rPr lang="en-GB" dirty="0" smtClean="0"/>
              <a:t> should ensure </a:t>
            </a:r>
            <a:r>
              <a:rPr lang="en-GB" dirty="0" smtClean="0"/>
              <a:t>oversight and make sure that individual (usually parent or school support staff) is competent to deliver the treatment and well-supported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420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200" y="1454927"/>
            <a:ext cx="6939520" cy="16459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High quality teaching and interactions for all…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1451" y="3769069"/>
            <a:ext cx="2899955" cy="2440141"/>
          </a:xfrm>
        </p:spPr>
        <p:txBody>
          <a:bodyPr>
            <a:normAutofit/>
          </a:bodyPr>
          <a:lstStyle/>
          <a:p>
            <a:r>
              <a:rPr lang="en-GB" dirty="0"/>
              <a:t>Communication Supporting Classroom Observation </a:t>
            </a:r>
            <a:r>
              <a:rPr lang="en-GB" dirty="0" smtClean="0"/>
              <a:t>Tool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Dockrell</a:t>
            </a:r>
            <a:r>
              <a:rPr lang="en-GB" dirty="0" smtClean="0"/>
              <a:t> et al. 2012)</a:t>
            </a:r>
          </a:p>
          <a:p>
            <a:r>
              <a:rPr lang="en-GB" dirty="0"/>
              <a:t>https://www.thecommunicationtrust.org.uk/media/93866/tct_bcrp_csc_final.pdf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889862" y="3769069"/>
            <a:ext cx="2899955" cy="24401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Environment Rating Scale – Norwegian translation</a:t>
            </a:r>
          </a:p>
          <a:p>
            <a:r>
              <a:rPr lang="en-GB" dirty="0"/>
              <a:t>(Harms, T., &amp; Clifford, R. M. (2002). Early Childhood Environment Rating Scale-Revised. R.J. </a:t>
            </a:r>
            <a:r>
              <a:rPr lang="en-GB" dirty="0" err="1"/>
              <a:t>Pettersen</a:t>
            </a:r>
            <a:r>
              <a:rPr lang="en-GB" dirty="0"/>
              <a:t> (Translator), </a:t>
            </a:r>
            <a:r>
              <a:rPr lang="en-GB" u="sng" dirty="0"/>
              <a:t>ECERS</a:t>
            </a:r>
            <a:r>
              <a:rPr lang="en-GB" dirty="0"/>
              <a:t>. Oslo, Norway: SEBU </a:t>
            </a:r>
            <a:r>
              <a:rPr lang="en-GB" dirty="0" err="1"/>
              <a:t>Forlag</a:t>
            </a:r>
            <a:r>
              <a:rPr lang="en-GB" dirty="0" smtClean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9113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131" y="424760"/>
            <a:ext cx="5937755" cy="1188720"/>
          </a:xfrm>
        </p:spPr>
        <p:txBody>
          <a:bodyPr/>
          <a:lstStyle/>
          <a:p>
            <a:r>
              <a:rPr lang="en-GB" dirty="0" smtClean="0"/>
              <a:t>Communication friendly classrooms…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473" y="1874738"/>
            <a:ext cx="4585749" cy="3701794"/>
          </a:xfrm>
        </p:spPr>
        <p:txBody>
          <a:bodyPr>
            <a:noAutofit/>
          </a:bodyPr>
          <a:lstStyle/>
          <a:p>
            <a:r>
              <a:rPr lang="en-GB" sz="1600" dirty="0" smtClean="0"/>
              <a:t>Language learning environment:</a:t>
            </a:r>
          </a:p>
          <a:p>
            <a:pPr lvl="1"/>
            <a:r>
              <a:rPr lang="en-GB" sz="1400" dirty="0"/>
              <a:t>Some classroom displays </a:t>
            </a:r>
            <a:r>
              <a:rPr lang="en-GB" sz="1400" dirty="0" smtClean="0"/>
              <a:t>invite </a:t>
            </a:r>
            <a:r>
              <a:rPr lang="en-GB" sz="1400" dirty="0"/>
              <a:t>comments from children</a:t>
            </a:r>
            <a:r>
              <a:rPr lang="en-GB" sz="1400" dirty="0" smtClean="0"/>
              <a:t>.</a:t>
            </a:r>
          </a:p>
          <a:p>
            <a:pPr lvl="1"/>
            <a:r>
              <a:rPr lang="en-GB" sz="1400" dirty="0"/>
              <a:t>Background noise levels are </a:t>
            </a:r>
            <a:r>
              <a:rPr lang="en-GB" sz="1400" dirty="0" smtClean="0"/>
              <a:t>managed, </a:t>
            </a:r>
            <a:r>
              <a:rPr lang="en-GB" sz="1400" dirty="0"/>
              <a:t>and children and adults are able to hear one another with </a:t>
            </a:r>
            <a:r>
              <a:rPr lang="en-GB" sz="1400" dirty="0" smtClean="0"/>
              <a:t>ease</a:t>
            </a:r>
          </a:p>
          <a:p>
            <a:r>
              <a:rPr lang="en-GB" sz="1600" dirty="0" smtClean="0"/>
              <a:t>Language learning opportunities:</a:t>
            </a:r>
          </a:p>
          <a:p>
            <a:pPr lvl="1"/>
            <a:r>
              <a:rPr lang="en-GB" sz="1400" dirty="0" smtClean="0"/>
              <a:t>Interactive book reading with adult</a:t>
            </a:r>
          </a:p>
          <a:p>
            <a:pPr lvl="1"/>
            <a:r>
              <a:rPr lang="en-GB" sz="1400" dirty="0" smtClean="0"/>
              <a:t>Opportunities for structured conversation with teachers and peers</a:t>
            </a:r>
          </a:p>
          <a:p>
            <a:r>
              <a:rPr lang="en-GB" sz="1600" dirty="0" smtClean="0"/>
              <a:t>Language learning interactions:</a:t>
            </a:r>
          </a:p>
          <a:p>
            <a:pPr lvl="1"/>
            <a:r>
              <a:rPr lang="en-GB" sz="1400" dirty="0" smtClean="0"/>
              <a:t>Get down to child’s level</a:t>
            </a:r>
          </a:p>
          <a:p>
            <a:pPr lvl="1"/>
            <a:r>
              <a:rPr lang="en-GB" sz="1400" dirty="0" smtClean="0"/>
              <a:t>Appropriate pacing of talk</a:t>
            </a:r>
          </a:p>
          <a:p>
            <a:pPr lvl="1"/>
            <a:r>
              <a:rPr lang="en-GB" sz="1400" dirty="0" smtClean="0"/>
              <a:t>Mix of questions (open-ended) and comments</a:t>
            </a:r>
          </a:p>
          <a:p>
            <a:pPr lvl="1"/>
            <a:r>
              <a:rPr lang="en-GB" sz="1400" dirty="0" smtClean="0"/>
              <a:t>Use of gesture/objects/pictures to support spoken language</a:t>
            </a:r>
          </a:p>
          <a:p>
            <a:endParaRPr lang="en-GB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96" y="2698297"/>
            <a:ext cx="3635120" cy="259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3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Approaches to universal interventions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561" y="2638045"/>
            <a:ext cx="6588721" cy="3823715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Professional development programmes for educators</a:t>
            </a:r>
          </a:p>
          <a:p>
            <a:pPr lvl="1"/>
            <a:r>
              <a:rPr lang="en-GB" dirty="0" err="1" smtClean="0"/>
              <a:t>Markussen</a:t>
            </a:r>
            <a:r>
              <a:rPr lang="en-GB" dirty="0" smtClean="0"/>
              <a:t>-Brown et al. (2017). </a:t>
            </a:r>
            <a:r>
              <a:rPr lang="en-GB" i="1" dirty="0" smtClean="0"/>
              <a:t>Early Childhood Research Quarterly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Snow et al. (2014) </a:t>
            </a:r>
            <a:r>
              <a:rPr lang="en-GB" i="1" dirty="0" smtClean="0"/>
              <a:t>International </a:t>
            </a:r>
            <a:r>
              <a:rPr lang="en-GB" i="1" dirty="0"/>
              <a:t>Journal of Speech-Language Pathology</a:t>
            </a:r>
            <a:r>
              <a:rPr lang="en-GB" i="1" dirty="0" smtClean="0"/>
              <a:t>,</a:t>
            </a:r>
            <a:r>
              <a:rPr lang="en-GB" dirty="0" smtClean="0"/>
              <a:t> </a:t>
            </a:r>
            <a:r>
              <a:rPr lang="en-GB" dirty="0"/>
              <a:t>&amp; </a:t>
            </a:r>
            <a:r>
              <a:rPr lang="en-GB" dirty="0" err="1" smtClean="0"/>
              <a:t>Goldfeld</a:t>
            </a:r>
            <a:r>
              <a:rPr lang="en-GB" dirty="0" smtClean="0"/>
              <a:t> et al. (2017) </a:t>
            </a:r>
            <a:r>
              <a:rPr lang="en-GB" i="1" dirty="0" smtClean="0"/>
              <a:t>BMJ Open</a:t>
            </a:r>
          </a:p>
          <a:p>
            <a:endParaRPr lang="en-GB" dirty="0"/>
          </a:p>
          <a:p>
            <a:r>
              <a:rPr lang="en-GB" dirty="0" smtClean="0"/>
              <a:t>Whole school/class delivery of specific language interventions</a:t>
            </a:r>
          </a:p>
          <a:p>
            <a:pPr lvl="1"/>
            <a:r>
              <a:rPr lang="en-GB" dirty="0" err="1" smtClean="0"/>
              <a:t>Bleses</a:t>
            </a:r>
            <a:r>
              <a:rPr lang="en-GB" dirty="0" smtClean="0"/>
              <a:t> et al. (2017). </a:t>
            </a:r>
            <a:r>
              <a:rPr lang="en-GB" i="1" dirty="0" smtClean="0"/>
              <a:t>Child Development</a:t>
            </a:r>
            <a:r>
              <a:rPr lang="en-GB" dirty="0" smtClean="0"/>
              <a:t>.</a:t>
            </a:r>
          </a:p>
          <a:p>
            <a:pPr lvl="1"/>
            <a:r>
              <a:rPr lang="en-GB" dirty="0" err="1" smtClean="0"/>
              <a:t>Lortie-Forgues</a:t>
            </a:r>
            <a:r>
              <a:rPr lang="en-GB" dirty="0" smtClean="0"/>
              <a:t> &amp; </a:t>
            </a:r>
            <a:r>
              <a:rPr lang="en-GB" dirty="0" err="1" smtClean="0"/>
              <a:t>Inglis</a:t>
            </a:r>
            <a:r>
              <a:rPr lang="en-GB" dirty="0" smtClean="0"/>
              <a:t> (2019). </a:t>
            </a:r>
            <a:r>
              <a:rPr lang="en-GB" i="1" dirty="0" smtClean="0"/>
              <a:t>Education Researcher.</a:t>
            </a:r>
          </a:p>
          <a:p>
            <a:endParaRPr lang="en-GB" dirty="0"/>
          </a:p>
          <a:p>
            <a:r>
              <a:rPr lang="en-GB" dirty="0" smtClean="0"/>
              <a:t>Enhanced early childhood education (ECE) programmes</a:t>
            </a:r>
          </a:p>
          <a:p>
            <a:pPr lvl="1"/>
            <a:r>
              <a:rPr lang="en-GB" dirty="0" smtClean="0"/>
              <a:t>NOTE: not usually specific to language, but more holistic child development programmes</a:t>
            </a:r>
          </a:p>
          <a:p>
            <a:pPr lvl="1"/>
            <a:r>
              <a:rPr lang="en-GB" dirty="0" err="1" smtClean="0"/>
              <a:t>Abernavoli</a:t>
            </a:r>
            <a:r>
              <a:rPr lang="en-GB" dirty="0" smtClean="0"/>
              <a:t>, R. (2020). </a:t>
            </a:r>
            <a:r>
              <a:rPr lang="en-GB" i="1" dirty="0" smtClean="0"/>
              <a:t>Psychological Bulletin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64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1211" y="537972"/>
            <a:ext cx="5937755" cy="1188720"/>
          </a:xfrm>
        </p:spPr>
        <p:txBody>
          <a:bodyPr/>
          <a:lstStyle/>
          <a:p>
            <a:r>
              <a:rPr lang="en-GB" dirty="0" smtClean="0"/>
              <a:t>Continuing professional development-early years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1976845"/>
            <a:ext cx="3453819" cy="2158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647" y="4236665"/>
            <a:ext cx="51067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Intensity of training: 6-450 hours!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Outcomes: </a:t>
            </a:r>
            <a:r>
              <a:rPr lang="en-GB" dirty="0" smtClean="0">
                <a:solidFill>
                  <a:srgbClr val="FFC000"/>
                </a:solidFill>
              </a:rPr>
              <a:t>process (interaction) quality</a:t>
            </a:r>
            <a:r>
              <a:rPr lang="en-GB" dirty="0" smtClean="0"/>
              <a:t>; </a:t>
            </a:r>
            <a:r>
              <a:rPr lang="en-GB" dirty="0" smtClean="0">
                <a:solidFill>
                  <a:srgbClr val="00B050"/>
                </a:solidFill>
              </a:rPr>
              <a:t>structural (environment) quality</a:t>
            </a:r>
            <a:r>
              <a:rPr lang="en-GB" dirty="0" smtClean="0"/>
              <a:t>; </a:t>
            </a:r>
            <a:r>
              <a:rPr lang="en-GB" dirty="0" smtClean="0">
                <a:solidFill>
                  <a:srgbClr val="FF0000"/>
                </a:solidFill>
              </a:rPr>
              <a:t>teacher knowledge of language/literacy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Training alone does not improve teacher or child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Must include element of coaching/lesson planning/continued supervision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Intensity of coaching </a:t>
            </a:r>
            <a:r>
              <a:rPr lang="en-GB" dirty="0" err="1" smtClean="0"/>
              <a:t>assoc</a:t>
            </a:r>
            <a:r>
              <a:rPr lang="en-GB" dirty="0" smtClean="0"/>
              <a:t> with better outcomes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36571" y="2647406"/>
            <a:ext cx="1201783" cy="696685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91" y="1976844"/>
            <a:ext cx="3010730" cy="21586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0349" y="4236665"/>
            <a:ext cx="33811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Only ~50% report child language outcomes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</a:rPr>
              <a:t>Vocabulary</a:t>
            </a:r>
            <a:r>
              <a:rPr lang="en-GB" dirty="0" smtClean="0"/>
              <a:t>, </a:t>
            </a:r>
            <a:r>
              <a:rPr lang="en-GB" dirty="0" smtClean="0">
                <a:solidFill>
                  <a:schemeClr val="accent1"/>
                </a:solidFill>
              </a:rPr>
              <a:t>phonological awareness &amp; letter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Improvements in teacher outcomes did not mediate changes in child outcomes!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71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1211" y="537972"/>
            <a:ext cx="5937755" cy="1188720"/>
          </a:xfrm>
        </p:spPr>
        <p:txBody>
          <a:bodyPr/>
          <a:lstStyle/>
          <a:p>
            <a:r>
              <a:rPr lang="en-GB" dirty="0" smtClean="0"/>
              <a:t>Continuing professional development-school age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944302" y="2347662"/>
            <a:ext cx="51067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Pilot RCT of 14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Focus on schools in disadvantaged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Comprised of: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6 days professional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On-going in-school supervision with member of research team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One staff member completes post-grad certificate in language/literacy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38" y="2664821"/>
            <a:ext cx="3298916" cy="176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99" y="461554"/>
            <a:ext cx="7452025" cy="546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9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1211" y="537972"/>
            <a:ext cx="5937755" cy="1188720"/>
          </a:xfrm>
        </p:spPr>
        <p:txBody>
          <a:bodyPr/>
          <a:lstStyle/>
          <a:p>
            <a:r>
              <a:rPr lang="en-GB" dirty="0" smtClean="0"/>
              <a:t>Continuing professional development-school age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31647" y="4028417"/>
            <a:ext cx="5106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Changes in teacher knowledge/behaviour not formally measured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7" name="Right Arrow 6"/>
          <p:cNvSpPr/>
          <p:nvPr/>
        </p:nvSpPr>
        <p:spPr>
          <a:xfrm>
            <a:off x="4136571" y="2367639"/>
            <a:ext cx="1201783" cy="696685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543276" y="4166916"/>
            <a:ext cx="33811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Children in intervention schools show greater improvement 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Omnibus test of language (vocabulary &amp; grammar comp); narrative information scores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Effect sizes: .27-.42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</a:rPr>
              <a:t>Story grammar; number of T-units (amount of talk)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86" y="1976844"/>
            <a:ext cx="3298916" cy="17622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52" y="1976844"/>
            <a:ext cx="2839806" cy="188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1211" y="537972"/>
            <a:ext cx="5937755" cy="1188720"/>
          </a:xfrm>
        </p:spPr>
        <p:txBody>
          <a:bodyPr/>
          <a:lstStyle/>
          <a:p>
            <a:r>
              <a:rPr lang="en-GB" dirty="0" smtClean="0"/>
              <a:t>Continuing professional development-school age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271451" y="4164192"/>
            <a:ext cx="71236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Significant gains in reading standard scores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NOTE: children in the low average range – would we see similar gains for children with clinically significant language/reading disorders?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Follow-up over longer period required – do early gains lead to longer term learning advantages?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7" name="Right Arrow 6"/>
          <p:cNvSpPr/>
          <p:nvPr/>
        </p:nvSpPr>
        <p:spPr>
          <a:xfrm>
            <a:off x="3755483" y="2447953"/>
            <a:ext cx="755558" cy="71325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77" y="2063930"/>
            <a:ext cx="3129991" cy="16720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956" y="1946422"/>
            <a:ext cx="4371702" cy="19581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53150" y="5998169"/>
            <a:ext cx="7123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See study author Patricia </a:t>
            </a:r>
            <a:r>
              <a:rPr lang="en-GB" dirty="0" err="1" smtClean="0"/>
              <a:t>Eadie</a:t>
            </a:r>
            <a:r>
              <a:rPr lang="en-GB" dirty="0" smtClean="0"/>
              <a:t> discussing this programme:</a:t>
            </a:r>
          </a:p>
          <a:p>
            <a:pPr algn="ctr"/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www.youtube.com/watch?v=4gSjNbHxd5E&amp;feature=youtu.be</a:t>
            </a:r>
            <a:r>
              <a:rPr lang="en-GB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1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001" y="696686"/>
            <a:ext cx="6405841" cy="1421892"/>
          </a:xfrm>
        </p:spPr>
        <p:txBody>
          <a:bodyPr>
            <a:normAutofit fontScale="90000"/>
          </a:bodyPr>
          <a:lstStyle/>
          <a:p>
            <a:r>
              <a:rPr lang="en-GB" dirty="0"/>
              <a:t>Whole school/class delivery of specific </a:t>
            </a:r>
            <a:r>
              <a:rPr lang="en-GB" dirty="0" smtClean="0"/>
              <a:t>language/Literacy interventions (</a:t>
            </a:r>
            <a:r>
              <a:rPr lang="en-GB" dirty="0" err="1" smtClean="0"/>
              <a:t>Bleses</a:t>
            </a:r>
            <a:r>
              <a:rPr lang="en-GB" dirty="0" smtClean="0"/>
              <a:t> et al. 2017)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03" y="2576006"/>
            <a:ext cx="3741019" cy="310198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Danish effectiveness trial (RCT) of a storybook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 (SPELL)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 weeks, 2x per week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6483 children (aged 3-6 years)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18011" y="4946469"/>
            <a:ext cx="1715589" cy="14717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teaching as usual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95005" y="4946469"/>
            <a:ext cx="1715589" cy="14717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SPELL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541519" y="4942115"/>
            <a:ext cx="1859281" cy="14717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SPELL +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professional training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18513" y="4942115"/>
            <a:ext cx="1915887" cy="1471748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rPr>
              <a:t>SPELL +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home-based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programme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41519" y="2576005"/>
            <a:ext cx="3741019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Child outcome measures: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  <a:p>
            <a:pPr lvl="1"/>
            <a:r>
              <a:rPr lang="en-GB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knowledge</a:t>
            </a:r>
          </a:p>
          <a:p>
            <a:pPr lvl="1"/>
            <a:r>
              <a:rPr lang="en-GB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Phonological awareness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53297" y="4589417"/>
            <a:ext cx="6246566" cy="21684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03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2778" y="546680"/>
            <a:ext cx="7051476" cy="1188720"/>
          </a:xfrm>
        </p:spPr>
        <p:txBody>
          <a:bodyPr/>
          <a:lstStyle/>
          <a:p>
            <a:r>
              <a:rPr lang="en-GB" dirty="0" smtClean="0"/>
              <a:t>Predictors of intervention gain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5916" y="2220686"/>
            <a:ext cx="4358607" cy="402336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53738" y="2220685"/>
            <a:ext cx="3290516" cy="362276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Implementation fidelity was poor: 25/40 lessons delivered (on average)</a:t>
            </a:r>
          </a:p>
          <a:p>
            <a:pPr lvl="1"/>
            <a:r>
              <a:rPr lang="en-GB" dirty="0" smtClean="0"/>
              <a:t>Efficacy versus effectiveness trials</a:t>
            </a:r>
          </a:p>
          <a:p>
            <a:r>
              <a:rPr lang="en-GB" dirty="0" smtClean="0"/>
              <a:t>BUT implementation matters – more exposures = better outcomes!</a:t>
            </a:r>
          </a:p>
          <a:p>
            <a:r>
              <a:rPr lang="en-GB" dirty="0" smtClean="0"/>
              <a:t>Children from disadvantaged backgrounds &amp; dual language learners experience same degree of benefit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518" y="5566508"/>
            <a:ext cx="2226469" cy="120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84663" y="670560"/>
            <a:ext cx="6514011" cy="1482852"/>
          </a:xfrm>
        </p:spPr>
        <p:txBody>
          <a:bodyPr>
            <a:normAutofit/>
          </a:bodyPr>
          <a:lstStyle/>
          <a:p>
            <a:r>
              <a:rPr lang="en-GB" dirty="0" smtClean="0"/>
              <a:t>Enhanced early childhood education programmes – Do they have lasting effects?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84663" y="2263577"/>
            <a:ext cx="6992983" cy="43288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Assumptions:</a:t>
            </a:r>
          </a:p>
          <a:p>
            <a:r>
              <a:rPr lang="en-GB" dirty="0" smtClean="0"/>
              <a:t>early </a:t>
            </a:r>
            <a:r>
              <a:rPr lang="en-GB" dirty="0"/>
              <a:t>intervention gains should be maintained over time</a:t>
            </a:r>
          </a:p>
          <a:p>
            <a:endParaRPr lang="en-GB" dirty="0"/>
          </a:p>
          <a:p>
            <a:r>
              <a:rPr lang="en-GB" dirty="0"/>
              <a:t>It is possible to </a:t>
            </a:r>
            <a:r>
              <a:rPr lang="en-GB" dirty="0" smtClean="0"/>
              <a:t>change </a:t>
            </a:r>
            <a:r>
              <a:rPr lang="en-GB" dirty="0"/>
              <a:t>a developmental trajectory </a:t>
            </a:r>
            <a:r>
              <a:rPr lang="en-GB" dirty="0" smtClean="0"/>
              <a:t>(i.e. normalise development)</a:t>
            </a:r>
            <a:endParaRPr lang="en-GB" dirty="0"/>
          </a:p>
          <a:p>
            <a:endParaRPr lang="en-GB" dirty="0"/>
          </a:p>
          <a:p>
            <a:r>
              <a:rPr lang="en-GB" dirty="0"/>
              <a:t>Boosting early skills feeds learning of later </a:t>
            </a:r>
            <a:r>
              <a:rPr lang="en-GB" dirty="0" smtClean="0"/>
              <a:t>skills</a:t>
            </a:r>
          </a:p>
          <a:p>
            <a:pPr lvl="1"/>
            <a:r>
              <a:rPr lang="en-GB" dirty="0" smtClean="0"/>
              <a:t>E.g. extending vocabulary knowledge allows you to learn other words from context</a:t>
            </a:r>
            <a:endParaRPr lang="en-GB" dirty="0"/>
          </a:p>
          <a:p>
            <a:endParaRPr lang="en-GB" dirty="0"/>
          </a:p>
          <a:p>
            <a:r>
              <a:rPr lang="en-GB" dirty="0"/>
              <a:t>Boosting early skills has ‘cascading’ effects on other aspects of </a:t>
            </a:r>
            <a:r>
              <a:rPr lang="en-GB" dirty="0" smtClean="0"/>
              <a:t>development</a:t>
            </a:r>
          </a:p>
          <a:p>
            <a:pPr lvl="1"/>
            <a:r>
              <a:rPr lang="en-GB" dirty="0" smtClean="0"/>
              <a:t>E.g. improvements in vocabulary will lead to better reading comprehension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1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84663" y="670560"/>
            <a:ext cx="6514011" cy="1482852"/>
          </a:xfrm>
        </p:spPr>
        <p:txBody>
          <a:bodyPr>
            <a:normAutofit/>
          </a:bodyPr>
          <a:lstStyle/>
          <a:p>
            <a:r>
              <a:rPr lang="en-GB" dirty="0" smtClean="0"/>
              <a:t>Enhanced early childhood education programmes – Do they have lasting effects?</a:t>
            </a:r>
            <a:endParaRPr lang="en-GB" dirty="0"/>
          </a:p>
        </p:txBody>
      </p:sp>
      <p:sp>
        <p:nvSpPr>
          <p:cNvPr id="3" name="AutoShape 4" descr="Image result for head start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5207726" y="2263775"/>
            <a:ext cx="3169513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 smtClean="0"/>
              <a:t>E.g. Head Start</a:t>
            </a:r>
          </a:p>
          <a:p>
            <a:r>
              <a:rPr lang="en-GB" dirty="0" smtClean="0"/>
              <a:t>Long-term, intensive pre-school programmes</a:t>
            </a:r>
          </a:p>
          <a:p>
            <a:r>
              <a:rPr lang="en-GB" dirty="0" smtClean="0"/>
              <a:t>Targeting children from disadvantaged backgrounds</a:t>
            </a:r>
          </a:p>
          <a:p>
            <a:r>
              <a:rPr lang="en-GB" dirty="0" smtClean="0"/>
              <a:t>Targeting multiple aspects of development</a:t>
            </a:r>
          </a:p>
          <a:p>
            <a:r>
              <a:rPr lang="en-GB" dirty="0" smtClean="0"/>
              <a:t>(reasonably) consistent evidence that they have immediate &amp; positive impacts on school readiness</a:t>
            </a:r>
          </a:p>
          <a:p>
            <a:r>
              <a:rPr lang="en-GB" dirty="0" smtClean="0"/>
              <a:t>Conflicting evidence about longer term benefits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07" y="3210471"/>
            <a:ext cx="4412882" cy="14747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4827" y="6017950"/>
            <a:ext cx="4014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Abernavoli</a:t>
            </a:r>
            <a:r>
              <a:rPr lang="en-GB" dirty="0"/>
              <a:t>, R. (2020). </a:t>
            </a:r>
            <a:r>
              <a:rPr lang="en-GB" i="1" dirty="0"/>
              <a:t>Psychological Bulletin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84662" y="287383"/>
            <a:ext cx="6514011" cy="1482852"/>
          </a:xfrm>
        </p:spPr>
        <p:txBody>
          <a:bodyPr>
            <a:normAutofit/>
          </a:bodyPr>
          <a:lstStyle/>
          <a:p>
            <a:r>
              <a:rPr lang="en-GB" dirty="0" smtClean="0"/>
              <a:t>Enhanced early childhood education programmes – Do they have lasting effects?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16118" y="6139870"/>
            <a:ext cx="4014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Abernavoli</a:t>
            </a:r>
            <a:r>
              <a:rPr lang="en-GB" dirty="0"/>
              <a:t>, R. (2020). </a:t>
            </a:r>
            <a:r>
              <a:rPr lang="en-GB" i="1" dirty="0"/>
              <a:t>Psychological Bulletin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5" y="2594337"/>
            <a:ext cx="8613766" cy="3156857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609600" y="1881051"/>
            <a:ext cx="2046514" cy="119307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need to adapt </a:t>
            </a:r>
            <a:r>
              <a:rPr lang="en-GB" dirty="0"/>
              <a:t>the intervention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6026332" y="5543332"/>
            <a:ext cx="3004457" cy="1193075"/>
          </a:xfrm>
          <a:prstGeom prst="wedgeRectCallout">
            <a:avLst>
              <a:gd name="adj1" fmla="val -35727"/>
              <a:gd name="adj2" fmla="val -91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need to </a:t>
            </a:r>
            <a:r>
              <a:rPr lang="en-GB" dirty="0"/>
              <a:t>consider post-intervention environments and align with treatment programme</a:t>
            </a:r>
          </a:p>
        </p:txBody>
      </p:sp>
    </p:spTree>
    <p:extLst>
      <p:ext uri="{BB962C8B-B14F-4D97-AF65-F5344CB8AC3E}">
        <p14:creationId xmlns:p14="http://schemas.microsoft.com/office/powerpoint/2010/main" val="428597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Long term positive impacts more likely when…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045" y="2376788"/>
            <a:ext cx="5937755" cy="3101983"/>
          </a:xfrm>
        </p:spPr>
        <p:txBody>
          <a:bodyPr>
            <a:noAutofit/>
          </a:bodyPr>
          <a:lstStyle/>
          <a:p>
            <a:r>
              <a:rPr lang="en-GB" sz="2000" dirty="0"/>
              <a:t>Skills are malleable</a:t>
            </a:r>
          </a:p>
          <a:p>
            <a:pPr lvl="1"/>
            <a:r>
              <a:rPr lang="en-GB" sz="1800" dirty="0"/>
              <a:t>IQ improvements fade</a:t>
            </a:r>
            <a:r>
              <a:rPr lang="en-GB" sz="1800" dirty="0" smtClean="0"/>
              <a:t>;</a:t>
            </a:r>
          </a:p>
          <a:p>
            <a:pPr lvl="1"/>
            <a:r>
              <a:rPr lang="en-GB" sz="1800" dirty="0" smtClean="0"/>
              <a:t>social-emotional </a:t>
            </a:r>
            <a:r>
              <a:rPr lang="en-GB" sz="1800" dirty="0"/>
              <a:t>improvements </a:t>
            </a:r>
            <a:r>
              <a:rPr lang="en-GB" sz="1800" dirty="0" smtClean="0"/>
              <a:t>persist</a:t>
            </a:r>
            <a:endParaRPr lang="en-GB" sz="1800" dirty="0"/>
          </a:p>
          <a:p>
            <a:pPr lvl="1"/>
            <a:endParaRPr lang="en-GB" sz="1800" dirty="0"/>
          </a:p>
          <a:p>
            <a:r>
              <a:rPr lang="en-GB" sz="2000" dirty="0"/>
              <a:t>Skills are fundamental for success</a:t>
            </a:r>
          </a:p>
          <a:p>
            <a:pPr lvl="1"/>
            <a:r>
              <a:rPr lang="en-GB" sz="1800" dirty="0"/>
              <a:t>Letter-sound </a:t>
            </a:r>
            <a:r>
              <a:rPr lang="en-GB" sz="1800" dirty="0" smtClean="0"/>
              <a:t>knowledge has direct implications for reading</a:t>
            </a:r>
            <a:endParaRPr lang="en-GB" sz="1800" dirty="0"/>
          </a:p>
          <a:p>
            <a:endParaRPr lang="en-GB" sz="2000" dirty="0"/>
          </a:p>
          <a:p>
            <a:r>
              <a:rPr lang="en-GB" sz="2000" dirty="0" smtClean="0"/>
              <a:t>Skills </a:t>
            </a:r>
            <a:r>
              <a:rPr lang="en-GB" sz="2000" dirty="0"/>
              <a:t>would not develop without intervention</a:t>
            </a:r>
          </a:p>
          <a:p>
            <a:pPr lvl="1"/>
            <a:r>
              <a:rPr lang="en-GB" sz="1800" dirty="0"/>
              <a:t>vocabulary? – especially if curriculum </a:t>
            </a:r>
            <a:r>
              <a:rPr lang="en-GB" sz="1800" dirty="0" smtClean="0"/>
              <a:t>focused, control group will have opportunities for learning</a:t>
            </a:r>
            <a:endParaRPr lang="en-GB" sz="18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223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4" y="773103"/>
            <a:ext cx="5937755" cy="11887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Other factors that explain variation in long term outcome…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044" y="2150365"/>
            <a:ext cx="5937755" cy="3101983"/>
          </a:xfrm>
        </p:spPr>
        <p:txBody>
          <a:bodyPr>
            <a:noAutofit/>
          </a:bodyPr>
          <a:lstStyle/>
          <a:p>
            <a:r>
              <a:rPr lang="en-GB" dirty="0"/>
              <a:t>Dosage has surprisingly little impact on treatment </a:t>
            </a:r>
            <a:r>
              <a:rPr lang="en-GB" dirty="0" smtClean="0"/>
              <a:t>success </a:t>
            </a:r>
          </a:p>
          <a:p>
            <a:endParaRPr lang="en-GB" dirty="0"/>
          </a:p>
          <a:p>
            <a:r>
              <a:rPr lang="en-GB" dirty="0" smtClean="0"/>
              <a:t>What happens after pre-school? General </a:t>
            </a:r>
            <a:r>
              <a:rPr lang="en-GB" dirty="0"/>
              <a:t>educational experiences (quality of provision, </a:t>
            </a:r>
            <a:r>
              <a:rPr lang="en-GB" dirty="0" smtClean="0"/>
              <a:t>alignment of curriculum to pre-school experience) important for maintenance of treatment effects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Persistent impacts more likely in those with greater socio-demographic risk (source of resilience? Remember, very </a:t>
            </a:r>
            <a:r>
              <a:rPr lang="en-GB" dirty="0" smtClean="0"/>
              <a:t>intensive!)</a:t>
            </a:r>
            <a:endParaRPr lang="en-GB" dirty="0"/>
          </a:p>
          <a:p>
            <a:endParaRPr lang="en-GB" dirty="0"/>
          </a:p>
          <a:p>
            <a:r>
              <a:rPr lang="en-GB" dirty="0"/>
              <a:t>Impact of child-level factors more mixed (e.g. IQ, special educational needs)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773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1053736"/>
            <a:ext cx="6939520" cy="4964481"/>
          </a:xfrm>
        </p:spPr>
        <p:txBody>
          <a:bodyPr>
            <a:normAutofit/>
          </a:bodyPr>
          <a:lstStyle/>
          <a:p>
            <a:pPr algn="l"/>
            <a:r>
              <a:rPr lang="en-GB" sz="2800" i="1" dirty="0" smtClean="0"/>
              <a:t>“K–12 </a:t>
            </a:r>
            <a:r>
              <a:rPr lang="en-GB" sz="2800" i="1" dirty="0"/>
              <a:t>school experiences</a:t>
            </a:r>
            <a:br>
              <a:rPr lang="en-GB" sz="2800" i="1" dirty="0"/>
            </a:br>
            <a:r>
              <a:rPr lang="en-GB" sz="2800" i="1" dirty="0"/>
              <a:t>have unique effects on children’s development above </a:t>
            </a:r>
            <a:r>
              <a:rPr lang="en-GB" sz="2800" i="1" dirty="0" smtClean="0"/>
              <a:t>and beyond </a:t>
            </a:r>
            <a:r>
              <a:rPr lang="en-GB" sz="2800" i="1" dirty="0"/>
              <a:t>the effects of ECE programs, and ECE programs </a:t>
            </a:r>
            <a:r>
              <a:rPr lang="en-GB" sz="2800" i="1" dirty="0" smtClean="0"/>
              <a:t>alone cannot </a:t>
            </a:r>
            <a:r>
              <a:rPr lang="en-GB" sz="2800" i="1" dirty="0"/>
              <a:t>bear the burden of permanently altering children’s </a:t>
            </a:r>
            <a:r>
              <a:rPr lang="en-GB" sz="2800" i="1" dirty="0" smtClean="0"/>
              <a:t>life chances”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9805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02239" y="426720"/>
            <a:ext cx="7292824" cy="1726692"/>
          </a:xfrm>
        </p:spPr>
        <p:txBody>
          <a:bodyPr>
            <a:normAutofit fontScale="90000"/>
          </a:bodyPr>
          <a:lstStyle/>
          <a:p>
            <a:r>
              <a:rPr lang="en-GB" dirty="0"/>
              <a:t>Rigorous Large-Scale Educational RCTs </a:t>
            </a:r>
            <a:r>
              <a:rPr lang="en-GB" dirty="0" smtClean="0"/>
              <a:t>are Often </a:t>
            </a:r>
            <a:r>
              <a:rPr lang="en-GB" dirty="0"/>
              <a:t>Uninformative: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Should </a:t>
            </a:r>
            <a:r>
              <a:rPr lang="en-GB" dirty="0"/>
              <a:t>We Be Concerned?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102239" y="2542249"/>
            <a:ext cx="3288023" cy="3997887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Analysed effect sizes and precision estimates for large-scale RCTs funded by Education Endowment Foundation (EEF-UK) &amp; National </a:t>
            </a:r>
            <a:r>
              <a:rPr lang="en-GB" dirty="0" err="1" smtClean="0"/>
              <a:t>Center</a:t>
            </a:r>
            <a:r>
              <a:rPr lang="en-GB" dirty="0" smtClean="0"/>
              <a:t> for Education Evaluation (NCEE- USA)</a:t>
            </a:r>
          </a:p>
          <a:p>
            <a:r>
              <a:rPr lang="en-GB" dirty="0" smtClean="0"/>
              <a:t>All are rigorous trials</a:t>
            </a:r>
          </a:p>
          <a:p>
            <a:r>
              <a:rPr lang="en-GB" b="1" dirty="0" smtClean="0"/>
              <a:t>Informative trials </a:t>
            </a:r>
            <a:r>
              <a:rPr lang="en-GB" dirty="0" smtClean="0"/>
              <a:t>give clear indication that intervention either works or it doesn’t (precision as important as effect size)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8651" y="2298408"/>
            <a:ext cx="3586607" cy="424172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Effect sizes tend to be smaller if:</a:t>
            </a:r>
          </a:p>
          <a:p>
            <a:pPr lvl="1"/>
            <a:r>
              <a:rPr lang="en-GB" dirty="0" smtClean="0"/>
              <a:t>Randomisation to treatment versus control</a:t>
            </a:r>
          </a:p>
          <a:p>
            <a:pPr lvl="1"/>
            <a:r>
              <a:rPr lang="en-GB" dirty="0" smtClean="0"/>
              <a:t>Employ independent/ standardised test outcome measures</a:t>
            </a:r>
          </a:p>
          <a:p>
            <a:pPr lvl="1"/>
            <a:r>
              <a:rPr lang="en-GB" dirty="0" smtClean="0"/>
              <a:t>Active control group (as opposed to ‘business as usual’)</a:t>
            </a:r>
          </a:p>
          <a:p>
            <a:pPr lvl="1"/>
            <a:r>
              <a:rPr lang="en-GB" dirty="0" smtClean="0"/>
              <a:t>Intention to treat designs</a:t>
            </a:r>
          </a:p>
          <a:p>
            <a:pPr lvl="1"/>
            <a:r>
              <a:rPr lang="en-GB" dirty="0" smtClean="0"/>
              <a:t>Large &amp; heterogeneous populations</a:t>
            </a:r>
          </a:p>
          <a:p>
            <a:r>
              <a:rPr lang="en-GB" dirty="0" smtClean="0"/>
              <a:t>Precision</a:t>
            </a:r>
          </a:p>
          <a:p>
            <a:pPr lvl="1"/>
            <a:r>
              <a:rPr lang="en-GB" dirty="0" smtClean="0"/>
              <a:t>How wide are the confidence intervals?</a:t>
            </a:r>
          </a:p>
          <a:p>
            <a:pPr lvl="1"/>
            <a:r>
              <a:rPr lang="en-GB" dirty="0" smtClean="0"/>
              <a:t>Take a Bayesian approach to analysis in order to interpret null results</a:t>
            </a:r>
          </a:p>
        </p:txBody>
      </p:sp>
    </p:spTree>
    <p:extLst>
      <p:ext uri="{BB962C8B-B14F-4D97-AF65-F5344CB8AC3E}">
        <p14:creationId xmlns:p14="http://schemas.microsoft.com/office/powerpoint/2010/main" val="22701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02239" y="426720"/>
            <a:ext cx="7292824" cy="1726692"/>
          </a:xfrm>
        </p:spPr>
        <p:txBody>
          <a:bodyPr>
            <a:normAutofit fontScale="90000"/>
          </a:bodyPr>
          <a:lstStyle/>
          <a:p>
            <a:r>
              <a:rPr lang="en-GB" dirty="0"/>
              <a:t>Rigorous Large-Scale Educational RCTs </a:t>
            </a:r>
            <a:r>
              <a:rPr lang="en-GB" dirty="0" smtClean="0"/>
              <a:t>are Often </a:t>
            </a:r>
            <a:r>
              <a:rPr lang="en-GB" dirty="0"/>
              <a:t>Uninformative: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Should </a:t>
            </a:r>
            <a:r>
              <a:rPr lang="en-GB" dirty="0"/>
              <a:t>We Be Concerned?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5389463" y="2548417"/>
            <a:ext cx="3290516" cy="39830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141 independent trials with academic outcomes analysed (</a:t>
            </a:r>
            <a:r>
              <a:rPr lang="en-GB" dirty="0"/>
              <a:t>math or </a:t>
            </a:r>
            <a:r>
              <a:rPr lang="en-GB" dirty="0" smtClean="0"/>
              <a:t>reading)</a:t>
            </a:r>
          </a:p>
          <a:p>
            <a:r>
              <a:rPr lang="en-GB" dirty="0" smtClean="0"/>
              <a:t>Average ES = .06! Width of confidence intervals = .30</a:t>
            </a:r>
          </a:p>
          <a:p>
            <a:r>
              <a:rPr lang="en-GB" dirty="0" smtClean="0"/>
              <a:t>Power of trials to detect ES was only 23%</a:t>
            </a:r>
          </a:p>
          <a:p>
            <a:r>
              <a:rPr lang="en-GB" dirty="0" smtClean="0"/>
              <a:t>Bayes analysis:</a:t>
            </a:r>
          </a:p>
          <a:p>
            <a:pPr lvl="1"/>
            <a:r>
              <a:rPr lang="en-GB" dirty="0" smtClean="0"/>
              <a:t>40% of trials inconclusive</a:t>
            </a:r>
          </a:p>
          <a:p>
            <a:pPr lvl="1"/>
            <a:r>
              <a:rPr lang="en-GB" dirty="0" smtClean="0"/>
              <a:t>38% definitely not effective</a:t>
            </a:r>
          </a:p>
          <a:p>
            <a:pPr lvl="1"/>
            <a:r>
              <a:rPr lang="en-GB" dirty="0" smtClean="0"/>
              <a:t>22% evidence that intervention is effective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97" y="2548418"/>
            <a:ext cx="4384903" cy="390463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403566" y="2548418"/>
            <a:ext cx="34834" cy="3408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82984" y="2548418"/>
            <a:ext cx="34834" cy="3408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5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can we increase </a:t>
            </a:r>
            <a:r>
              <a:rPr lang="en-GB" dirty="0" err="1" smtClean="0"/>
              <a:t>informativeness</a:t>
            </a:r>
            <a:r>
              <a:rPr lang="en-GB" dirty="0" smtClean="0"/>
              <a:t> of these trials?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01783" y="2638045"/>
            <a:ext cx="7080068" cy="3928218"/>
          </a:xfrm>
        </p:spPr>
        <p:txBody>
          <a:bodyPr>
            <a:normAutofit/>
          </a:bodyPr>
          <a:lstStyle/>
          <a:p>
            <a:r>
              <a:rPr lang="en-GB" dirty="0" smtClean="0"/>
              <a:t>Implementation issues</a:t>
            </a:r>
          </a:p>
          <a:p>
            <a:pPr lvl="1"/>
            <a:r>
              <a:rPr lang="en-GB" dirty="0" smtClean="0"/>
              <a:t>Need to improve translational work from research contexts to actual classroom practice</a:t>
            </a:r>
          </a:p>
          <a:p>
            <a:pPr lvl="1"/>
            <a:r>
              <a:rPr lang="en-GB" dirty="0" smtClean="0"/>
              <a:t>In reality – need to work with educators to co-device programmes that are feasible and meaningful to schools</a:t>
            </a:r>
          </a:p>
          <a:p>
            <a:pPr lvl="1"/>
            <a:endParaRPr lang="en-GB" dirty="0"/>
          </a:p>
          <a:p>
            <a:r>
              <a:rPr lang="en-GB" dirty="0" smtClean="0"/>
              <a:t>Outcome measures</a:t>
            </a:r>
          </a:p>
          <a:p>
            <a:pPr lvl="1"/>
            <a:r>
              <a:rPr lang="en-GB" dirty="0" smtClean="0"/>
              <a:t>Measure what you teach, not a distant downstream target</a:t>
            </a:r>
          </a:p>
          <a:p>
            <a:pPr lvl="1"/>
            <a:endParaRPr lang="en-GB" dirty="0"/>
          </a:p>
          <a:p>
            <a:r>
              <a:rPr lang="en-GB" dirty="0" smtClean="0"/>
              <a:t>Heterogeneity in population</a:t>
            </a:r>
          </a:p>
          <a:p>
            <a:pPr lvl="1"/>
            <a:r>
              <a:rPr lang="en-GB" dirty="0"/>
              <a:t>Focus evaluation on high-risk groups, rather than whole school populations</a:t>
            </a:r>
          </a:p>
        </p:txBody>
      </p:sp>
    </p:spTree>
    <p:extLst>
      <p:ext uri="{BB962C8B-B14F-4D97-AF65-F5344CB8AC3E}">
        <p14:creationId xmlns:p14="http://schemas.microsoft.com/office/powerpoint/2010/main" val="10167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</a:t>
            </a:r>
            <a:r>
              <a:rPr lang="en-GB" dirty="0" err="1" smtClean="0"/>
              <a:t>logoped</a:t>
            </a:r>
            <a:r>
              <a:rPr lang="en-GB" dirty="0" smtClean="0"/>
              <a:t> role in universal provision?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80" y="2498707"/>
            <a:ext cx="5937755" cy="37192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Very few studies measure impact of universal provisions specifically on children with clinically significant language disorders</a:t>
            </a:r>
          </a:p>
          <a:p>
            <a:pPr lvl="1"/>
            <a:r>
              <a:rPr lang="en-GB" dirty="0" smtClean="0"/>
              <a:t>we just don’t know if these programmes:</a:t>
            </a:r>
          </a:p>
          <a:p>
            <a:pPr lvl="2"/>
            <a:r>
              <a:rPr lang="en-GB" dirty="0" smtClean="0"/>
              <a:t>Reduce numbers of children with DLD</a:t>
            </a:r>
          </a:p>
          <a:p>
            <a:pPr lvl="2"/>
            <a:r>
              <a:rPr lang="en-GB" dirty="0" smtClean="0"/>
              <a:t>Improve long-term outcomes for children with DLD</a:t>
            </a:r>
          </a:p>
          <a:p>
            <a:r>
              <a:rPr lang="en-GB" dirty="0" smtClean="0"/>
              <a:t>Successful programmes will require considerable involvement of education specialists</a:t>
            </a:r>
          </a:p>
          <a:p>
            <a:r>
              <a:rPr lang="en-GB" dirty="0" smtClean="0"/>
              <a:t>Some </a:t>
            </a:r>
            <a:r>
              <a:rPr lang="en-GB" dirty="0" err="1" smtClean="0"/>
              <a:t>logopeds</a:t>
            </a:r>
            <a:r>
              <a:rPr lang="en-GB" dirty="0" smtClean="0"/>
              <a:t> may take on a more ‘public health’ role</a:t>
            </a:r>
          </a:p>
          <a:p>
            <a:r>
              <a:rPr lang="en-GB" dirty="0" smtClean="0"/>
              <a:t>All of us can raise awareness of the importance of language for learning and social well-being, and the impact of DLD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557554" y="2498707"/>
            <a:ext cx="2133600" cy="3091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BUT… short-term staff development/ delivery of language programmes should not be seen as a substitute for individualised therapy…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7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4" y="1032299"/>
            <a:ext cx="5937755" cy="1188720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066" y="2524832"/>
            <a:ext cx="5937755" cy="37192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Universal provision can have immediate, positive (but often small) impacts on language and other aspects of development (</a:t>
            </a:r>
            <a:r>
              <a:rPr lang="en-GB" dirty="0" err="1" smtClean="0"/>
              <a:t>esp</a:t>
            </a:r>
            <a:r>
              <a:rPr lang="en-GB" dirty="0" smtClean="0"/>
              <a:t> social-emotional well-being)</a:t>
            </a:r>
          </a:p>
          <a:p>
            <a:r>
              <a:rPr lang="en-GB" dirty="0" smtClean="0"/>
              <a:t>Brief episodes of professional development (PD) do NOT work</a:t>
            </a:r>
          </a:p>
          <a:p>
            <a:r>
              <a:rPr lang="en-GB" dirty="0" smtClean="0"/>
              <a:t>PD that includes coaching and integrated lesson planning more beneficial</a:t>
            </a:r>
          </a:p>
          <a:p>
            <a:r>
              <a:rPr lang="en-GB" dirty="0" smtClean="0"/>
              <a:t>Implementation matters and increased dosage associated with better outcome</a:t>
            </a:r>
          </a:p>
          <a:p>
            <a:r>
              <a:rPr lang="en-GB" dirty="0" smtClean="0"/>
              <a:t>BUT… these impacts have a tendency to fade over time</a:t>
            </a:r>
          </a:p>
          <a:p>
            <a:r>
              <a:rPr lang="en-GB" dirty="0" smtClean="0"/>
              <a:t>Most evidence for disadvantaged children, little direct evidence for children with DLD</a:t>
            </a:r>
          </a:p>
          <a:p>
            <a:r>
              <a:rPr lang="en-GB" dirty="0" smtClean="0"/>
              <a:t>Likely to shift the mean, not reduce the gap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781" y="5035283"/>
            <a:ext cx="2226469" cy="120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8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4" y="1032299"/>
            <a:ext cx="5937755" cy="1188720"/>
          </a:xfrm>
        </p:spPr>
        <p:txBody>
          <a:bodyPr/>
          <a:lstStyle/>
          <a:p>
            <a:r>
              <a:rPr lang="en-GB" dirty="0" smtClean="0"/>
              <a:t>implications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043" y="2672878"/>
            <a:ext cx="5937755" cy="3719212"/>
          </a:xfrm>
        </p:spPr>
        <p:txBody>
          <a:bodyPr>
            <a:normAutofit/>
          </a:bodyPr>
          <a:lstStyle/>
          <a:p>
            <a:r>
              <a:rPr lang="en-GB" dirty="0" smtClean="0"/>
              <a:t>NO QUICK FIX!</a:t>
            </a:r>
          </a:p>
          <a:p>
            <a:endParaRPr lang="en-GB" dirty="0"/>
          </a:p>
          <a:p>
            <a:r>
              <a:rPr lang="en-GB" dirty="0" smtClean="0"/>
              <a:t>Outcomes should focus on therapy content and children of interest (not whole class)</a:t>
            </a:r>
          </a:p>
          <a:p>
            <a:endParaRPr lang="en-GB" dirty="0"/>
          </a:p>
          <a:p>
            <a:r>
              <a:rPr lang="en-GB" dirty="0" smtClean="0"/>
              <a:t>Likely need </a:t>
            </a:r>
            <a:r>
              <a:rPr lang="en-GB" dirty="0"/>
              <a:t>for booster intervention </a:t>
            </a:r>
            <a:r>
              <a:rPr lang="en-GB" dirty="0" smtClean="0"/>
              <a:t>sessions over the longer term, and </a:t>
            </a:r>
            <a:r>
              <a:rPr lang="en-GB" dirty="0"/>
              <a:t>staff training of </a:t>
            </a:r>
            <a:r>
              <a:rPr lang="en-GB" dirty="0" smtClean="0"/>
              <a:t>follow-on </a:t>
            </a:r>
            <a:r>
              <a:rPr lang="en-GB" dirty="0"/>
              <a:t>schools/provisions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6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4" y="182880"/>
            <a:ext cx="8865325" cy="6548845"/>
          </a:xfrm>
        </p:spPr>
        <p:txBody>
          <a:bodyPr>
            <a:normAutofit lnSpcReduction="10000"/>
          </a:bodyPr>
          <a:lstStyle/>
          <a:p>
            <a:r>
              <a:rPr lang="en-GB" sz="1600" dirty="0" smtClean="0"/>
              <a:t>References:</a:t>
            </a:r>
          </a:p>
          <a:p>
            <a:r>
              <a:rPr lang="en-GB" sz="1600" dirty="0" err="1" smtClean="0"/>
              <a:t>Abenavoli</a:t>
            </a:r>
            <a:r>
              <a:rPr lang="en-GB" sz="1600" dirty="0" smtClean="0"/>
              <a:t>, D. (2020). </a:t>
            </a:r>
            <a:r>
              <a:rPr lang="en-GB" sz="1600" dirty="0"/>
              <a:t>The mechanisms and moderators of "fade-out": Towards understanding why the skills of early childhood program participants converge over time with the skills of other children. </a:t>
            </a:r>
            <a:r>
              <a:rPr lang="en-GB" sz="1600" i="1" dirty="0"/>
              <a:t>Psychological Bulletin</a:t>
            </a:r>
            <a:r>
              <a:rPr lang="en-GB" sz="1600" dirty="0"/>
              <a:t>, 145(12):1103-1127. DOI: </a:t>
            </a:r>
            <a:r>
              <a:rPr lang="en-GB" sz="1600" dirty="0" smtClean="0"/>
              <a:t>10.1037/bul0000212</a:t>
            </a:r>
          </a:p>
          <a:p>
            <a:r>
              <a:rPr lang="en-GB" sz="1600" dirty="0" err="1"/>
              <a:t>Bleses</a:t>
            </a:r>
            <a:r>
              <a:rPr lang="en-GB" sz="1600" dirty="0"/>
              <a:t> D, </a:t>
            </a:r>
            <a:r>
              <a:rPr lang="en-GB" sz="1600" dirty="0" err="1"/>
              <a:t>Højen</a:t>
            </a:r>
            <a:r>
              <a:rPr lang="en-GB" sz="1600" dirty="0"/>
              <a:t> A, Justice LM, et al. The Effectiveness of a Large-Scale Language and </a:t>
            </a:r>
            <a:r>
              <a:rPr lang="en-GB" sz="1600" dirty="0" err="1"/>
              <a:t>Preliteracy</a:t>
            </a:r>
            <a:r>
              <a:rPr lang="en-GB" sz="1600" dirty="0"/>
              <a:t> Intervention: The SPELL Randomized Controlled Trial in Denmark. </a:t>
            </a:r>
            <a:r>
              <a:rPr lang="en-GB" sz="1600" i="1" dirty="0"/>
              <a:t>Child Dev</a:t>
            </a:r>
            <a:r>
              <a:rPr lang="en-GB" sz="1600" dirty="0"/>
              <a:t>. 2018;89(4):e342–e363. </a:t>
            </a:r>
            <a:r>
              <a:rPr lang="en-GB" sz="1600" dirty="0" smtClean="0"/>
              <a:t>doi:10.1111/cdev.12859</a:t>
            </a:r>
          </a:p>
          <a:p>
            <a:r>
              <a:rPr lang="en-GB" sz="1600" dirty="0" smtClean="0"/>
              <a:t>Duff </a:t>
            </a:r>
            <a:r>
              <a:rPr lang="en-GB" sz="1600" dirty="0"/>
              <a:t>&amp; Clarke (2011). Practitioner Review: Reading Disorders: What Are the Effective Interventions and How Should They Be Implemented and Evaluated</a:t>
            </a:r>
            <a:r>
              <a:rPr lang="en-GB" sz="1600" dirty="0" smtClean="0"/>
              <a:t>? (Supplementary </a:t>
            </a:r>
            <a:r>
              <a:rPr lang="en-GB" sz="1600" dirty="0"/>
              <a:t>Material – </a:t>
            </a:r>
            <a:r>
              <a:rPr lang="en-GB" sz="1600" dirty="0" smtClean="0"/>
              <a:t>Checklist) </a:t>
            </a:r>
            <a:r>
              <a:rPr lang="en-GB" sz="1600" i="1" dirty="0" smtClean="0"/>
              <a:t>Journal </a:t>
            </a:r>
            <a:r>
              <a:rPr lang="en-GB" sz="1600" i="1" dirty="0"/>
              <a:t>of Child Psychology &amp; Psychiatry</a:t>
            </a:r>
            <a:r>
              <a:rPr lang="en-GB" sz="1600" dirty="0"/>
              <a:t>, 52(1), </a:t>
            </a:r>
            <a:r>
              <a:rPr lang="en-GB" sz="1600" dirty="0" smtClean="0"/>
              <a:t>pp.3-12. </a:t>
            </a:r>
            <a:r>
              <a:rPr lang="en-GB" sz="1600" b="1" dirty="0" smtClean="0"/>
              <a:t>DOI</a:t>
            </a:r>
            <a:r>
              <a:rPr lang="en-GB" sz="1600" b="1" dirty="0"/>
              <a:t>: </a:t>
            </a:r>
            <a:r>
              <a:rPr lang="en-GB" sz="1600" dirty="0" smtClean="0"/>
              <a:t>10.1111/j.1469-7610.2010.02310.x</a:t>
            </a:r>
          </a:p>
          <a:p>
            <a:r>
              <a:rPr lang="en-GB" sz="1600" dirty="0" err="1"/>
              <a:t>Ebbels</a:t>
            </a:r>
            <a:r>
              <a:rPr lang="en-GB" sz="1600" dirty="0"/>
              <a:t>, McCartney, </a:t>
            </a:r>
            <a:r>
              <a:rPr lang="en-GB" sz="1600" dirty="0" err="1"/>
              <a:t>Slonims</a:t>
            </a:r>
            <a:r>
              <a:rPr lang="en-GB" sz="1600" dirty="0"/>
              <a:t>, </a:t>
            </a:r>
            <a:r>
              <a:rPr lang="en-GB" sz="1600" dirty="0" err="1"/>
              <a:t>Dockrell</a:t>
            </a:r>
            <a:r>
              <a:rPr lang="en-GB" sz="1600" dirty="0"/>
              <a:t>, </a:t>
            </a:r>
            <a:r>
              <a:rPr lang="en-GB" sz="1600" dirty="0" smtClean="0"/>
              <a:t>&amp; </a:t>
            </a:r>
            <a:r>
              <a:rPr lang="en-GB" sz="1600" dirty="0" err="1" smtClean="0"/>
              <a:t>Norbury</a:t>
            </a:r>
            <a:r>
              <a:rPr lang="en-GB" sz="1600" dirty="0" smtClean="0"/>
              <a:t> </a:t>
            </a:r>
            <a:r>
              <a:rPr lang="en-GB" sz="1600" dirty="0"/>
              <a:t>(2019) Evidence-based pathways to intervention for children with language disorders, </a:t>
            </a:r>
            <a:r>
              <a:rPr lang="en-GB" sz="1600" i="1" dirty="0"/>
              <a:t>International Journal of Language &amp; Communication Disorders</a:t>
            </a:r>
            <a:r>
              <a:rPr lang="en-GB" sz="1600" dirty="0"/>
              <a:t>, VOL. 54, NO. 1, </a:t>
            </a:r>
            <a:r>
              <a:rPr lang="en-GB" sz="1600" dirty="0" smtClean="0"/>
              <a:t>3–19. </a:t>
            </a:r>
            <a:r>
              <a:rPr lang="en-GB" sz="1600" dirty="0" smtClean="0">
                <a:hlinkClick r:id="rId2"/>
              </a:rPr>
              <a:t>https</a:t>
            </a:r>
            <a:r>
              <a:rPr lang="en-GB" sz="1600" dirty="0">
                <a:hlinkClick r:id="rId2"/>
              </a:rPr>
              <a:t>://</a:t>
            </a:r>
            <a:r>
              <a:rPr lang="en-GB" sz="1600" dirty="0" smtClean="0">
                <a:hlinkClick r:id="rId2"/>
              </a:rPr>
              <a:t>doi.org/10.1111/1460-6984.12387</a:t>
            </a:r>
            <a:endParaRPr lang="en-GB" sz="1600" dirty="0" smtClean="0"/>
          </a:p>
          <a:p>
            <a:r>
              <a:rPr lang="en-GB" sz="1600" dirty="0" err="1"/>
              <a:t>Goldfeld</a:t>
            </a:r>
            <a:r>
              <a:rPr lang="en-GB" sz="1600" dirty="0"/>
              <a:t> S, Snow P, </a:t>
            </a:r>
            <a:r>
              <a:rPr lang="en-GB" sz="1600" dirty="0" err="1"/>
              <a:t>Eadie</a:t>
            </a:r>
            <a:r>
              <a:rPr lang="en-GB" sz="1600" dirty="0"/>
              <a:t> P, et al. Classroom Promotion of Oral Language (CPOL): protocol for a cluster randomised controlled trial of a school-based intervention to improve children's literacy outcomes at grade 3, oral language and mental health [published correction appears in BMJ Open. 2019 Feb 27;9(2):e016574corr1]. </a:t>
            </a:r>
            <a:r>
              <a:rPr lang="en-GB" sz="1600" i="1" dirty="0"/>
              <a:t>BMJ Open</a:t>
            </a:r>
            <a:r>
              <a:rPr lang="en-GB" sz="1600" dirty="0"/>
              <a:t>. 2017;7(11):e016574. Published 2017 Nov 20. </a:t>
            </a:r>
            <a:r>
              <a:rPr lang="en-GB" sz="1600" dirty="0" smtClean="0"/>
              <a:t>doi:10.1136/bmjopen-2017-016574</a:t>
            </a:r>
          </a:p>
          <a:p>
            <a:r>
              <a:rPr lang="en-GB" sz="1600" dirty="0" err="1"/>
              <a:t>Lortie-Forgues</a:t>
            </a:r>
            <a:r>
              <a:rPr lang="en-GB" sz="1600" dirty="0"/>
              <a:t>, H., &amp; </a:t>
            </a:r>
            <a:r>
              <a:rPr lang="en-GB" sz="1600" dirty="0" err="1"/>
              <a:t>Inglis</a:t>
            </a:r>
            <a:r>
              <a:rPr lang="en-GB" sz="1600" dirty="0"/>
              <a:t>, M. (2019). Rigorous Large-Scale Educational RCTs Are Often Uninformative: Should We Be Concerned? </a:t>
            </a:r>
            <a:r>
              <a:rPr lang="en-GB" sz="1600" i="1" dirty="0"/>
              <a:t>Educational Researcher</a:t>
            </a:r>
            <a:r>
              <a:rPr lang="en-GB" sz="1600" dirty="0"/>
              <a:t>, </a:t>
            </a:r>
            <a:r>
              <a:rPr lang="en-GB" sz="1600" i="1" dirty="0"/>
              <a:t>48</a:t>
            </a:r>
            <a:r>
              <a:rPr lang="en-GB" sz="1600" dirty="0"/>
              <a:t>(3), 158–166. </a:t>
            </a:r>
            <a:r>
              <a:rPr lang="en-GB" sz="1600" dirty="0">
                <a:hlinkClick r:id="rId3"/>
              </a:rPr>
              <a:t>https://doi.org/10.3102/0013189X19832850</a:t>
            </a:r>
            <a:endParaRPr lang="en-GB" sz="1600" dirty="0" smtClean="0"/>
          </a:p>
          <a:p>
            <a:r>
              <a:rPr lang="en-GB" sz="1600" dirty="0" err="1"/>
              <a:t>Markussen</a:t>
            </a:r>
            <a:r>
              <a:rPr lang="en-GB" sz="1600" dirty="0"/>
              <a:t>-Brown, J., </a:t>
            </a:r>
            <a:r>
              <a:rPr lang="en-GB" sz="1600" dirty="0" err="1"/>
              <a:t>Juhl</a:t>
            </a:r>
            <a:r>
              <a:rPr lang="en-GB" sz="1600" dirty="0"/>
              <a:t>, C. B., </a:t>
            </a:r>
            <a:r>
              <a:rPr lang="en-GB" sz="1600" dirty="0" err="1"/>
              <a:t>Piasta</a:t>
            </a:r>
            <a:r>
              <a:rPr lang="en-GB" sz="1600" dirty="0"/>
              <a:t>, S. B., </a:t>
            </a:r>
            <a:r>
              <a:rPr lang="en-GB" sz="1600" dirty="0" err="1"/>
              <a:t>Bleses</a:t>
            </a:r>
            <a:r>
              <a:rPr lang="en-GB" sz="1600" dirty="0"/>
              <a:t>, D., </a:t>
            </a:r>
            <a:r>
              <a:rPr lang="en-GB" sz="1600" dirty="0" err="1"/>
              <a:t>Højen</a:t>
            </a:r>
            <a:r>
              <a:rPr lang="en-GB" sz="1600" dirty="0"/>
              <a:t>, A., &amp; Justice, L. M. (2017). The effects of language- and literacy-focused professional development on early educators and children: A best-evidence meta-analysis. </a:t>
            </a:r>
            <a:r>
              <a:rPr lang="en-GB" sz="1600" i="1" dirty="0"/>
              <a:t>Early Childhood Research Quarterly, 38,</a:t>
            </a:r>
            <a:r>
              <a:rPr lang="en-GB" sz="1600" dirty="0"/>
              <a:t> 97–115. </a:t>
            </a:r>
            <a:r>
              <a:rPr lang="en-GB" sz="1600" dirty="0">
                <a:hlinkClick r:id="rId4"/>
              </a:rPr>
              <a:t>https://doi.org/10.1016/j.ecresq.2016.07.002</a:t>
            </a:r>
            <a:endParaRPr lang="en-GB" sz="1600" dirty="0" smtClean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70161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12416</TotalTime>
  <Words>2615</Words>
  <Application>Microsoft Office PowerPoint</Application>
  <PresentationFormat>On-screen Show (4:3)</PresentationFormat>
  <Paragraphs>290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Gill Sans MT</vt:lpstr>
      <vt:lpstr>Times</vt:lpstr>
      <vt:lpstr>Parcel</vt:lpstr>
      <vt:lpstr>Intervention part 1: universal approaches</vt:lpstr>
      <vt:lpstr>Overview of the session</vt:lpstr>
      <vt:lpstr>Levels of Evidence</vt:lpstr>
      <vt:lpstr>Things to look for in a meta-analysis…</vt:lpstr>
      <vt:lpstr>what to look for in an intervention trial…</vt:lpstr>
      <vt:lpstr>What is the goal of the intervention?</vt:lpstr>
      <vt:lpstr>what constitutes good evidence?</vt:lpstr>
      <vt:lpstr>Randomised Controlled Trial (RCT) – Gold Standard</vt:lpstr>
      <vt:lpstr>Trial design is important to interpretation &amp; Generalisation</vt:lpstr>
      <vt:lpstr>PowerPoint Presentation</vt:lpstr>
      <vt:lpstr>PowerPoint Presentation</vt:lpstr>
      <vt:lpstr>Approaches to service delivery</vt:lpstr>
      <vt:lpstr>PowerPoint Presentation</vt:lpstr>
      <vt:lpstr>High quality teaching and interactions for all…</vt:lpstr>
      <vt:lpstr>Communication friendly classrooms…</vt:lpstr>
      <vt:lpstr>Approaches to universal interventions</vt:lpstr>
      <vt:lpstr>Continuing professional development-early years</vt:lpstr>
      <vt:lpstr>Continuing professional development-school age</vt:lpstr>
      <vt:lpstr>PowerPoint Presentation</vt:lpstr>
      <vt:lpstr>Continuing professional development-school age</vt:lpstr>
      <vt:lpstr>Continuing professional development-school age</vt:lpstr>
      <vt:lpstr>Whole school/class delivery of specific language/Literacy interventions (Bleses et al. 2017)</vt:lpstr>
      <vt:lpstr>Predictors of intervention gain</vt:lpstr>
      <vt:lpstr>Enhanced early childhood education programmes – Do they have lasting effects?</vt:lpstr>
      <vt:lpstr>Enhanced early childhood education programmes – Do they have lasting effects?</vt:lpstr>
      <vt:lpstr>Enhanced early childhood education programmes – Do they have lasting effects?</vt:lpstr>
      <vt:lpstr>Long term positive impacts more likely when…</vt:lpstr>
      <vt:lpstr>Other factors that explain variation in long term outcome…</vt:lpstr>
      <vt:lpstr>“K–12 school experiences have unique effects on children’s development above and beyond the effects of ECE programs, and ECE programs alone cannot bear the burden of permanently altering children’s life chances”</vt:lpstr>
      <vt:lpstr>Rigorous Large-Scale Educational RCTs are Often Uninformative:  Should We Be Concerned?</vt:lpstr>
      <vt:lpstr>Rigorous Large-Scale Educational RCTs are Often Uninformative:  Should We Be Concerned?</vt:lpstr>
      <vt:lpstr>How can we increase informativeness of these trials?</vt:lpstr>
      <vt:lpstr>What is logoped role in universal provision?</vt:lpstr>
      <vt:lpstr>summary</vt:lpstr>
      <vt:lpstr>implications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</dc:creator>
  <cp:lastModifiedBy>def</cp:lastModifiedBy>
  <cp:revision>51</cp:revision>
  <dcterms:created xsi:type="dcterms:W3CDTF">2020-03-12T17:09:41Z</dcterms:created>
  <dcterms:modified xsi:type="dcterms:W3CDTF">2020-04-24T08:32:52Z</dcterms:modified>
</cp:coreProperties>
</file>