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66" r:id="rId4"/>
    <p:sldId id="259" r:id="rId5"/>
    <p:sldId id="264" r:id="rId6"/>
    <p:sldId id="273" r:id="rId7"/>
    <p:sldId id="272" r:id="rId8"/>
    <p:sldId id="265" r:id="rId9"/>
    <p:sldId id="269" r:id="rId10"/>
    <p:sldId id="261" r:id="rId11"/>
    <p:sldId id="260" r:id="rId12"/>
    <p:sldId id="262" r:id="rId13"/>
    <p:sldId id="263" r:id="rId14"/>
    <p:sldId id="258" r:id="rId15"/>
    <p:sldId id="271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46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BDEE9E3-1389-AF41-B2F8-F99C99F87440}" type="datetime1">
              <a:rPr lang="nb-NO"/>
              <a:pPr>
                <a:defRPr/>
              </a:pPr>
              <a:t>17.08.2015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BE2833-28D7-5647-A9AF-4129C1B72A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43547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01ECA7-CB4C-B640-8BC8-D0A02E9C73D5}" type="datetime1">
              <a:rPr lang="nb-NO"/>
              <a:pPr>
                <a:defRPr/>
              </a:pPr>
              <a:t>17.08.2015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4DEB74-F65A-724C-BD09-0B08A29B42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2015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HM2_engels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HM3_engels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HM4_engelsk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NHM5_engelsk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NHM6_engelsk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SpesialpedA.jp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9DDF2-B33A-A842-AFF6-C2B68EC1C12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C556B1-8035-6446-9E49-DB88505EF20C}" type="datetime1">
              <a:rPr lang="nb-NO"/>
              <a:pPr>
                <a:defRPr/>
              </a:pPr>
              <a:t>17.08.2015</a:t>
            </a:fld>
            <a:endParaRPr lang="nb-NO" dirty="0"/>
          </a:p>
        </p:txBody>
      </p:sp>
      <p:pic>
        <p:nvPicPr>
          <p:cNvPr id="1031" name="Picture 10" descr="OD_ISP_A.png"/>
          <p:cNvPicPr>
            <a:picLocks noChangeAspect="1"/>
          </p:cNvPicPr>
          <p:nvPr userDrawn="1"/>
        </p:nvPicPr>
        <p:blipFill>
          <a:blip r:embed="rId13"/>
          <a:srcRect b="60387"/>
          <a:stretch>
            <a:fillRect/>
          </a:stretch>
        </p:blipFill>
        <p:spPr bwMode="auto">
          <a:xfrm>
            <a:off x="304800" y="236538"/>
            <a:ext cx="32162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uv/isp/SPED3400/index.html" TargetMode="External"/><Relationship Id="rId2" Type="http://schemas.openxmlformats.org/officeDocument/2006/relationships/hyperlink" Target="http://www.uio.no/studier/emner/uv/isp/SPED3300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io.no/studier/emner/uv/isp/SPED3200/index.html" TargetMode="External"/><Relationship Id="rId4" Type="http://schemas.openxmlformats.org/officeDocument/2006/relationships/hyperlink" Target="http://www.uio.no/studier/emner/uv/isp/SPED3100/index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entweb.uio.n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admin/studentweb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v.uio.no/studier/admi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tilrettelegging@uv.uio.no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entliv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611560" y="2348880"/>
            <a:ext cx="7618040" cy="2880320"/>
          </a:xfrm>
        </p:spPr>
        <p:txBody>
          <a:bodyPr/>
          <a:lstStyle/>
          <a:p>
            <a:pPr eaLnBrk="1" hangingPunct="1"/>
            <a:r>
              <a:rPr lang="nb-NO" sz="2800" dirty="0" smtClean="0">
                <a:solidFill>
                  <a:schemeClr val="tx1"/>
                </a:solidFill>
              </a:rPr>
              <a:t>Informasjonsmøte for studenter på</a:t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500" dirty="0" smtClean="0">
                <a:solidFill>
                  <a:schemeClr val="tx1"/>
                </a:solidFill>
              </a:rPr>
              <a:t/>
            </a:r>
            <a:br>
              <a:rPr lang="nb-NO" sz="500" dirty="0" smtClean="0">
                <a:solidFill>
                  <a:schemeClr val="tx1"/>
                </a:solidFill>
              </a:rPr>
            </a:br>
            <a:r>
              <a:rPr lang="nb-NO" sz="3200" dirty="0" smtClean="0">
                <a:solidFill>
                  <a:schemeClr val="tx1"/>
                </a:solidFill>
              </a:rPr>
              <a:t>Årsenhet i spesialpedagogikk</a:t>
            </a: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sz="2800" dirty="0" smtClean="0">
                <a:solidFill>
                  <a:schemeClr val="tx1"/>
                </a:solidFill>
              </a:rPr>
              <a:t/>
            </a:r>
            <a:br>
              <a:rPr lang="nb-NO" sz="2800" dirty="0" smtClean="0">
                <a:solidFill>
                  <a:schemeClr val="tx1"/>
                </a:solidFill>
              </a:rPr>
            </a:br>
            <a:r>
              <a:rPr lang="nb-NO" dirty="0" smtClean="0">
                <a:solidFill>
                  <a:schemeClr val="tx1"/>
                </a:solidFill>
              </a:rPr>
              <a:t>(Lærevansker og særskilte behov i et system- og individperspektiv)</a:t>
            </a:r>
            <a:br>
              <a:rPr lang="nb-NO" dirty="0" smtClean="0">
                <a:solidFill>
                  <a:schemeClr val="tx1"/>
                </a:solidFill>
              </a:rPr>
            </a:br>
            <a:endParaRPr lang="nb-NO" sz="2400" dirty="0">
              <a:solidFill>
                <a:schemeClr val="tx1"/>
              </a:solidFill>
            </a:endParaRPr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5157192"/>
            <a:ext cx="7315200" cy="936104"/>
          </a:xfrm>
        </p:spPr>
        <p:txBody>
          <a:bodyPr/>
          <a:lstStyle/>
          <a:p>
            <a:pPr eaLnBrk="1" hangingPunct="1"/>
            <a:endParaRPr lang="nb-NO" sz="2400" dirty="0" smtClean="0"/>
          </a:p>
          <a:p>
            <a:pPr algn="r" eaLnBrk="1" hangingPunct="1"/>
            <a:r>
              <a:rPr lang="nb-NO" sz="2400" dirty="0" smtClean="0"/>
              <a:t>Høsten 2015</a:t>
            </a:r>
          </a:p>
          <a:p>
            <a:pPr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Kontakt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824536"/>
          </a:xfrm>
        </p:spPr>
        <p:txBody>
          <a:bodyPr/>
          <a:lstStyle/>
          <a:p>
            <a:pPr>
              <a:buFontTx/>
              <a:buNone/>
            </a:pPr>
            <a:r>
              <a:rPr lang="nb-NO" sz="1800" b="1" dirty="0" smtClean="0"/>
              <a:t>Administrativt ansvarlig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>
                <a:solidFill>
                  <a:srgbClr val="FF0000"/>
                </a:solidFill>
              </a:rPr>
              <a:t>Andrey Belovodskiy</a:t>
            </a:r>
          </a:p>
          <a:p>
            <a:pPr>
              <a:lnSpc>
                <a:spcPct val="90000"/>
              </a:lnSpc>
              <a:buNone/>
            </a:pPr>
            <a:r>
              <a:rPr lang="en-GB" sz="1800" dirty="0">
                <a:solidFill>
                  <a:srgbClr val="FF0000"/>
                </a:solidFill>
              </a:rPr>
              <a:t>andrey.belovodskiy@isp.uio.no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>
                <a:solidFill>
                  <a:srgbClr val="FF0000"/>
                </a:solidFill>
              </a:rPr>
              <a:t>22 84 58 18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 err="1">
                <a:solidFill>
                  <a:srgbClr val="FF0000"/>
                </a:solidFill>
              </a:rPr>
              <a:t>Kontor</a:t>
            </a:r>
            <a:r>
              <a:rPr lang="en-GB" sz="1800" dirty="0">
                <a:solidFill>
                  <a:srgbClr val="FF0000"/>
                </a:solidFill>
              </a:rPr>
              <a:t>: </a:t>
            </a:r>
            <a:r>
              <a:rPr lang="en-GB" sz="1800" dirty="0" smtClean="0">
                <a:solidFill>
                  <a:srgbClr val="FF0000"/>
                </a:solidFill>
              </a:rPr>
              <a:t>440</a:t>
            </a:r>
            <a:endParaRPr lang="en-GB" sz="18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nb-NO" sz="1800" b="1" dirty="0" smtClean="0"/>
          </a:p>
          <a:p>
            <a:pPr>
              <a:buFontTx/>
              <a:buNone/>
            </a:pPr>
            <a:r>
              <a:rPr lang="nb-NO" sz="1800" b="1" dirty="0" smtClean="0"/>
              <a:t>Faglig ansvarlig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Faglig ansvarlig</a:t>
            </a:r>
            <a:endParaRPr lang="nb-NO" sz="1800" dirty="0"/>
          </a:p>
          <a:p>
            <a:pPr>
              <a:lnSpc>
                <a:spcPct val="90000"/>
              </a:lnSpc>
              <a:buFontTx/>
              <a:buNone/>
            </a:pPr>
            <a:r>
              <a:rPr lang="nb-NO" sz="1800" dirty="0"/>
              <a:t>Kari-Anne </a:t>
            </a:r>
            <a:r>
              <a:rPr lang="nb-NO" sz="1800" dirty="0" err="1"/>
              <a:t>Bottegaad</a:t>
            </a:r>
            <a:r>
              <a:rPr lang="nb-NO" sz="1800" dirty="0"/>
              <a:t> Næss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b-NO" sz="1800" dirty="0"/>
              <a:t>k.a.b.nass@isp.uio.no  </a:t>
            </a:r>
            <a:endParaRPr lang="en-GB" sz="18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/>
              <a:t>22 85 91 63</a:t>
            </a:r>
          </a:p>
          <a:p>
            <a:pPr>
              <a:lnSpc>
                <a:spcPct val="90000"/>
              </a:lnSpc>
              <a:buNone/>
            </a:pPr>
            <a:r>
              <a:rPr lang="nb-NO" sz="1800" dirty="0"/>
              <a:t>Kontor: 481 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b="1" dirty="0" smtClean="0"/>
              <a:t>UV-</a:t>
            </a:r>
            <a:r>
              <a:rPr lang="en-GB" sz="1800" b="1" dirty="0" err="1" smtClean="0"/>
              <a:t>studieinfo</a:t>
            </a:r>
            <a:endParaRPr lang="en-GB" sz="18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/>
              <a:t>uv-studieinfo@uv.uio.no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800" dirty="0"/>
              <a:t>Helga </a:t>
            </a:r>
            <a:r>
              <a:rPr lang="en-GB" sz="1800" dirty="0" err="1"/>
              <a:t>Engs</a:t>
            </a:r>
            <a:r>
              <a:rPr lang="en-GB" sz="1800" dirty="0"/>
              <a:t> </a:t>
            </a:r>
            <a:r>
              <a:rPr lang="en-GB" sz="1800" dirty="0" err="1"/>
              <a:t>hus</a:t>
            </a:r>
            <a:r>
              <a:rPr lang="en-GB" sz="1800" dirty="0"/>
              <a:t>, 3. </a:t>
            </a:r>
            <a:r>
              <a:rPr lang="en-GB" sz="1800" dirty="0" err="1"/>
              <a:t>etg</a:t>
            </a:r>
            <a:endParaRPr lang="en-GB" sz="1800" dirty="0"/>
          </a:p>
          <a:p>
            <a:pPr eaLnBrk="1" hangingPunct="1">
              <a:buNone/>
            </a:pPr>
            <a:endParaRPr lang="nb-NO" sz="1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Studiet tilhører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 </a:t>
            </a:r>
          </a:p>
          <a:p>
            <a:pPr>
              <a:buNone/>
            </a:pPr>
            <a:r>
              <a:rPr lang="nb-NO" u="sng" dirty="0" smtClean="0"/>
              <a:t>Det utdanningsvitenskapelige fakultet</a:t>
            </a:r>
            <a:r>
              <a:rPr lang="nb-NO" dirty="0" smtClean="0"/>
              <a:t>, og</a:t>
            </a:r>
          </a:p>
          <a:p>
            <a:pPr>
              <a:buNone/>
            </a:pPr>
            <a:r>
              <a:rPr lang="nb-NO" u="sng" dirty="0" smtClean="0"/>
              <a:t>Institutt for spesialpedagogikk</a:t>
            </a:r>
            <a:r>
              <a:rPr lang="nb-NO" dirty="0" smtClean="0"/>
              <a:t> (</a:t>
            </a:r>
            <a:r>
              <a:rPr lang="nb-NO" dirty="0" err="1" smtClean="0"/>
              <a:t>www.isp.uio.no</a:t>
            </a:r>
            <a:r>
              <a:rPr lang="nb-NO" dirty="0" smtClean="0"/>
              <a:t>)</a:t>
            </a: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 av programmet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450952" y="5765194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www.uio.no/studier/program/spesped-aarsenhet/oppbygging</a:t>
            </a:r>
            <a:r>
              <a:rPr lang="nb-NO" dirty="0" smtClean="0"/>
              <a:t>/</a:t>
            </a:r>
            <a:endParaRPr lang="nb-NO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529952"/>
              </p:ext>
            </p:extLst>
          </p:nvPr>
        </p:nvGraphicFramePr>
        <p:xfrm>
          <a:off x="683568" y="2204864"/>
          <a:ext cx="7632849" cy="2860536"/>
        </p:xfrm>
        <a:graphic>
          <a:graphicData uri="http://schemas.openxmlformats.org/drawingml/2006/table">
            <a:tbl>
              <a:tblPr/>
              <a:tblGrid>
                <a:gridCol w="1316008"/>
                <a:gridCol w="2171415"/>
                <a:gridCol w="921206"/>
                <a:gridCol w="987006"/>
                <a:gridCol w="2237214"/>
              </a:tblGrid>
              <a:tr h="1025298"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2. semester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800" dirty="0">
                          <a:effectLst/>
                          <a:hlinkClick r:id="rId2"/>
                        </a:rPr>
                        <a:t>SPED3300 - Psykososiale </a:t>
                      </a:r>
                      <a:r>
                        <a:rPr lang="nb-NO" sz="1800" dirty="0" smtClean="0">
                          <a:effectLst/>
                          <a:hlinkClick r:id="rId2"/>
                        </a:rPr>
                        <a:t>vansker </a:t>
                      </a:r>
                      <a:r>
                        <a:rPr lang="nb-NO" sz="1800" dirty="0">
                          <a:effectLst/>
                          <a:hlinkClick r:id="rId2"/>
                        </a:rPr>
                        <a:t>og personlighetsutvikling</a:t>
                      </a:r>
                      <a:endParaRPr lang="nb-NO" sz="1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800" dirty="0">
                          <a:effectLst/>
                          <a:hlinkClick r:id="rId3"/>
                        </a:rPr>
                        <a:t>SPED3400 </a:t>
                      </a:r>
                      <a:r>
                        <a:rPr lang="nb-NO" sz="1800" dirty="0" smtClean="0">
                          <a:effectLst/>
                          <a:hlinkClick r:id="rId3"/>
                        </a:rPr>
                        <a:t>– Minoritets- </a:t>
                      </a:r>
                    </a:p>
                    <a:p>
                      <a:pPr algn="ctr"/>
                      <a:r>
                        <a:rPr lang="nb-NO" sz="1800" dirty="0" smtClean="0">
                          <a:effectLst/>
                          <a:hlinkClick r:id="rId3"/>
                        </a:rPr>
                        <a:t>og migrasjonsrelaterte </a:t>
                      </a:r>
                      <a:r>
                        <a:rPr lang="nb-NO" sz="1800" dirty="0">
                          <a:effectLst/>
                          <a:hlinkClick r:id="rId3"/>
                        </a:rPr>
                        <a:t>lærevansker</a:t>
                      </a:r>
                      <a:endParaRPr lang="nb-NO" sz="1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1378564"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1. semester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800" dirty="0">
                          <a:effectLst/>
                          <a:hlinkClick r:id="rId4"/>
                        </a:rPr>
                        <a:t>SPED3100 - Spesifikke lærevansker knyttet til språk og kognisjon</a:t>
                      </a:r>
                      <a:endParaRPr lang="nb-NO" sz="1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800">
                          <a:effectLst/>
                          <a:hlinkClick r:id="rId5"/>
                        </a:rPr>
                        <a:t>SPED3200 - Generelle lærevansker, gjennomgripende utviklingsforstyrrelser og sammensatte lærevansker</a:t>
                      </a:r>
                      <a:endParaRPr lang="nb-NO" sz="18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56674">
                <a:tc>
                  <a:txBody>
                    <a:bodyPr/>
                    <a:lstStyle/>
                    <a:p>
                      <a:pPr algn="ctr"/>
                      <a:r>
                        <a:rPr lang="nb-NO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/>
                        <a:t>10 studiepoeng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10 studiepoeng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10 studiepoeng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 bwMode="auto">
          <a:xfrm flipH="1">
            <a:off x="611560" y="2204864"/>
            <a:ext cx="770485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94968" y="5085184"/>
            <a:ext cx="770485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H="1">
            <a:off x="594968" y="2204864"/>
            <a:ext cx="16592" cy="2880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8299824" y="2215817"/>
            <a:ext cx="16592" cy="2880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1979712" y="2215817"/>
            <a:ext cx="16592" cy="2880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5084352" y="2215817"/>
            <a:ext cx="8296" cy="23653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611560" y="3284984"/>
            <a:ext cx="770485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067944" y="4581128"/>
            <a:ext cx="0" cy="5150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6156176" y="4581128"/>
            <a:ext cx="0" cy="5150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594968" y="4581128"/>
            <a:ext cx="770485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 nettsidene finner du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nb-NO" sz="2400" dirty="0" smtClean="0"/>
          </a:p>
          <a:p>
            <a:r>
              <a:rPr lang="nb-NO" sz="2400" dirty="0" smtClean="0"/>
              <a:t>Emnebeskrivelser </a:t>
            </a:r>
          </a:p>
          <a:p>
            <a:r>
              <a:rPr lang="nb-NO" sz="2400" dirty="0"/>
              <a:t>Informasjon om obligatoriske komponenter</a:t>
            </a:r>
          </a:p>
          <a:p>
            <a:r>
              <a:rPr lang="nb-NO" sz="2400" dirty="0" smtClean="0"/>
              <a:t>Informasjon om eksamenene</a:t>
            </a:r>
          </a:p>
          <a:p>
            <a:r>
              <a:rPr lang="nb-NO" sz="2400" dirty="0" smtClean="0"/>
              <a:t>Detaljerte undervisningsplaner</a:t>
            </a:r>
          </a:p>
          <a:p>
            <a:r>
              <a:rPr lang="nb-NO" sz="2400" dirty="0" smtClean="0"/>
              <a:t>Pensumlister</a:t>
            </a:r>
          </a:p>
          <a:p>
            <a:pPr>
              <a:buNone/>
            </a:pPr>
            <a:endParaRPr lang="nb-NO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Eksamen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b-NO" sz="2000" dirty="0" smtClean="0"/>
          </a:p>
          <a:p>
            <a:pPr>
              <a:buNone/>
            </a:pPr>
            <a:r>
              <a:rPr lang="nb-NO" sz="2000" dirty="0" smtClean="0"/>
              <a:t>Høst </a:t>
            </a:r>
          </a:p>
          <a:p>
            <a:r>
              <a:rPr lang="nb-NO" sz="2000" dirty="0" smtClean="0"/>
              <a:t>SPED3100: 	6 timers skriftlig eksamen (18. nov)</a:t>
            </a:r>
          </a:p>
          <a:p>
            <a:r>
              <a:rPr lang="nb-NO" sz="2000" dirty="0" smtClean="0"/>
              <a:t>SPED3200: 	7 dagers hjemmeeksamen (3. -10. nov) </a:t>
            </a:r>
          </a:p>
          <a:p>
            <a:pPr mar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	muntlig eksamen (</a:t>
            </a:r>
            <a:r>
              <a:rPr lang="nb-NO" sz="2000" dirty="0" err="1" smtClean="0"/>
              <a:t>des</a:t>
            </a:r>
            <a:r>
              <a:rPr lang="nb-NO" sz="2000" dirty="0" smtClean="0"/>
              <a:t>)</a:t>
            </a:r>
          </a:p>
          <a:p>
            <a:endParaRPr lang="nb-NO" sz="2000" dirty="0" smtClean="0"/>
          </a:p>
          <a:p>
            <a:pPr>
              <a:buNone/>
            </a:pPr>
            <a:r>
              <a:rPr lang="nb-NO" sz="2000" dirty="0" smtClean="0"/>
              <a:t>Vår</a:t>
            </a:r>
          </a:p>
          <a:p>
            <a:r>
              <a:rPr lang="nb-NO" sz="2000" dirty="0" smtClean="0"/>
              <a:t>SPED3300: 	7dagers hjemmeeksamen (april)</a:t>
            </a:r>
          </a:p>
          <a:p>
            <a:pPr marL="0" indent="0">
              <a:buNone/>
            </a:pPr>
            <a:r>
              <a:rPr lang="nb-NO" sz="2000" dirty="0" smtClean="0"/>
              <a:t>		muntlig eksamen (mai)</a:t>
            </a:r>
          </a:p>
          <a:p>
            <a:r>
              <a:rPr lang="nb-NO" sz="2000" dirty="0" smtClean="0"/>
              <a:t>SPED3400: 	6 timers skriftlig eksamen (mai)</a:t>
            </a:r>
          </a:p>
          <a:p>
            <a:endParaRPr lang="nb-NO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Kjøp av bøker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Bokhandelen </a:t>
            </a:r>
            <a:r>
              <a:rPr lang="nb-NO" dirty="0" err="1" smtClean="0"/>
              <a:t>Akademika</a:t>
            </a:r>
            <a:r>
              <a:rPr lang="nb-NO" dirty="0" smtClean="0"/>
              <a:t> på Blindern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Fronter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00128"/>
          </a:xfrm>
        </p:spPr>
        <p:txBody>
          <a:bodyPr/>
          <a:lstStyle/>
          <a:p>
            <a:pPr>
              <a:buFontTx/>
              <a:buNone/>
            </a:pPr>
            <a:r>
              <a:rPr lang="nb-NO" sz="2400" dirty="0" smtClean="0"/>
              <a:t>Lukket område på nett som studenter og lærere</a:t>
            </a:r>
          </a:p>
          <a:p>
            <a:pPr>
              <a:buFontTx/>
              <a:buNone/>
            </a:pPr>
            <a:r>
              <a:rPr lang="nb-NO" sz="2400" dirty="0"/>
              <a:t>t</a:t>
            </a:r>
            <a:r>
              <a:rPr lang="nb-NO" sz="2400" dirty="0" smtClean="0"/>
              <a:t>ilknyttet årsenheten har tilgang til.</a:t>
            </a:r>
          </a:p>
          <a:p>
            <a:pPr>
              <a:buFontTx/>
              <a:buNone/>
            </a:pPr>
            <a:endParaRPr lang="nb-NO" sz="2400" dirty="0" smtClean="0"/>
          </a:p>
          <a:p>
            <a:r>
              <a:rPr lang="nb-NO" sz="2400" dirty="0" smtClean="0"/>
              <a:t>Viktige beskjeder</a:t>
            </a:r>
          </a:p>
          <a:p>
            <a:r>
              <a:rPr lang="nb-NO" sz="2400" dirty="0" smtClean="0"/>
              <a:t>Forelesningsnotater</a:t>
            </a:r>
          </a:p>
          <a:p>
            <a:r>
              <a:rPr lang="nb-NO" sz="2400" dirty="0" smtClean="0"/>
              <a:t>Informasjon om og innlevering av hjemmeeksamen</a:t>
            </a:r>
          </a:p>
          <a:p>
            <a:r>
              <a:rPr lang="nb-NO" sz="2400" dirty="0" smtClean="0"/>
              <a:t>Samarbeidsforum for studenter på programmet</a:t>
            </a:r>
          </a:p>
          <a:p>
            <a:pPr>
              <a:buFontTx/>
              <a:buNone/>
            </a:pPr>
            <a:endParaRPr lang="nb-NO" sz="2400" dirty="0" smtClean="0"/>
          </a:p>
          <a:p>
            <a:pPr>
              <a:buFontTx/>
              <a:buNone/>
            </a:pPr>
            <a:r>
              <a:rPr lang="nb-NO" sz="2400" dirty="0" smtClean="0"/>
              <a:t>Logg inn: https://fronter.uio.no/ </a:t>
            </a:r>
          </a:p>
          <a:p>
            <a:pPr>
              <a:buFontTx/>
              <a:buNone/>
            </a:pPr>
            <a:r>
              <a:rPr lang="nb-NO" sz="2400" dirty="0" smtClean="0"/>
              <a:t>Bruk ditt UiO-brukernavn og passord.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nb-NO" sz="2400" dirty="0" err="1" smtClean="0">
                <a:hlinkClick r:id="rId2"/>
              </a:rPr>
              <a:t>www.studentweb.uio.no</a:t>
            </a:r>
            <a:r>
              <a:rPr lang="nb-NO" sz="2400" dirty="0" smtClean="0"/>
              <a:t> </a:t>
            </a:r>
            <a:r>
              <a:rPr lang="nb-NO" sz="1800" dirty="0" smtClean="0"/>
              <a:t>(link på førstesiden til UiO). </a:t>
            </a:r>
          </a:p>
          <a:p>
            <a:pPr>
              <a:lnSpc>
                <a:spcPct val="90000"/>
              </a:lnSpc>
              <a:buFontTx/>
              <a:buNone/>
            </a:pPr>
            <a:endParaRPr lang="nb-NO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nb-NO" sz="2000" dirty="0" smtClean="0"/>
              <a:t>Her finner du:</a:t>
            </a:r>
          </a:p>
          <a:p>
            <a:pPr>
              <a:lnSpc>
                <a:spcPct val="90000"/>
              </a:lnSpc>
            </a:pPr>
            <a:r>
              <a:rPr lang="nb-NO" sz="2000" dirty="0" smtClean="0"/>
              <a:t>Din epostadresse (Menyvalg ”Adresse”)</a:t>
            </a:r>
          </a:p>
          <a:p>
            <a:pPr>
              <a:lnSpc>
                <a:spcPct val="90000"/>
              </a:lnSpc>
            </a:pPr>
            <a:r>
              <a:rPr lang="nb-NO" sz="2000" dirty="0" smtClean="0"/>
              <a:t>Kandidatnummer til eksamen</a:t>
            </a:r>
          </a:p>
          <a:p>
            <a:pPr>
              <a:lnSpc>
                <a:spcPct val="90000"/>
              </a:lnSpc>
            </a:pPr>
            <a:r>
              <a:rPr lang="nb-NO" sz="2000" dirty="0" smtClean="0"/>
              <a:t>Eksamensresultater (3 uker etter eksamensdato)</a:t>
            </a:r>
          </a:p>
          <a:p>
            <a:endParaRPr lang="nb-NO" sz="2400" dirty="0" smtClean="0"/>
          </a:p>
          <a:p>
            <a:pPr>
              <a:buNone/>
            </a:pPr>
            <a:r>
              <a:rPr lang="nb-NO" sz="1800" b="1" dirty="0" smtClean="0"/>
              <a:t>All offisiell informasjon fra UiO sendes til UiO-adressen! </a:t>
            </a:r>
          </a:p>
          <a:p>
            <a:pPr>
              <a:buNone/>
            </a:pPr>
            <a:r>
              <a:rPr lang="nb-NO" sz="1800" b="1" dirty="0" smtClean="0"/>
              <a:t>Logg inn på </a:t>
            </a:r>
            <a:r>
              <a:rPr lang="nb-NO" sz="1800" b="1" dirty="0" err="1" smtClean="0"/>
              <a:t>webmail.uio.no</a:t>
            </a:r>
            <a:r>
              <a:rPr lang="nb-NO" sz="1800" b="1" dirty="0" smtClean="0"/>
              <a:t> </a:t>
            </a:r>
          </a:p>
          <a:p>
            <a:pPr>
              <a:buNone/>
            </a:pPr>
            <a:endParaRPr lang="nb-NO" sz="1800" b="1" dirty="0" smtClean="0"/>
          </a:p>
          <a:p>
            <a:pPr>
              <a:buNone/>
            </a:pPr>
            <a:r>
              <a:rPr lang="nb-NO" sz="1800" dirty="0" smtClean="0"/>
              <a:t>(Kan videresendes til privat epost-adresse).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Innlogging studentweb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Logg på med brukernavn som du har mottatt på SMS og passordet du selv har opprettet. (Se opptaksbrevet du har fått på e-post). </a:t>
            </a:r>
          </a:p>
          <a:p>
            <a:pPr>
              <a:lnSpc>
                <a:spcPct val="90000"/>
              </a:lnSpc>
            </a:pPr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/>
              <a:t>Du kan også logge deg på med personnummer og PIN-kode. (Bruk samme PIN-kode som da du søkte på studiet. Eventuelt kan du henvende deg til UV- studieinfo med legitimasjon og få ny PIN-kode</a:t>
            </a:r>
            <a:r>
              <a:rPr lang="nb-NO" sz="1800" dirty="0" smtClean="0"/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nb-NO" sz="1800" dirty="0"/>
          </a:p>
          <a:p>
            <a:pPr>
              <a:lnSpc>
                <a:spcPct val="90000"/>
              </a:lnSpc>
            </a:pPr>
            <a:r>
              <a:rPr lang="nb-NO" sz="1800" dirty="0" smtClean="0"/>
              <a:t>Har du ikke fått brukernavn på SMS må du henvende deg til terminalvakten på PC-stuen i 2. </a:t>
            </a:r>
            <a:r>
              <a:rPr lang="nb-NO" sz="1800" dirty="0" err="1" smtClean="0"/>
              <a:t>etg</a:t>
            </a:r>
            <a:r>
              <a:rPr lang="nb-NO" sz="1800" dirty="0" smtClean="0"/>
              <a:t>.</a:t>
            </a:r>
          </a:p>
          <a:p>
            <a:endParaRPr lang="nb-NO" sz="1800" dirty="0" smtClean="0"/>
          </a:p>
          <a:p>
            <a:pPr>
              <a:lnSpc>
                <a:spcPct val="90000"/>
              </a:lnSpc>
            </a:pPr>
            <a:r>
              <a:rPr lang="nb-NO" sz="1800" dirty="0" smtClean="0"/>
              <a:t>Brukerveiledning og pålogging finner du på nett: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b-NO" sz="1800" dirty="0" smtClean="0"/>
              <a:t>	</a:t>
            </a:r>
            <a:r>
              <a:rPr lang="nb-NO" sz="1800" dirty="0" smtClean="0">
                <a:hlinkClick r:id="rId2"/>
              </a:rPr>
              <a:t>http://www.uio.no/studier/admin/studentweb/</a:t>
            </a:r>
            <a:endParaRPr lang="nb-NO" sz="1800" dirty="0" smtClean="0"/>
          </a:p>
          <a:p>
            <a:endParaRPr lang="nb-NO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Nødvendige registreringer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Søk plass på undervisning</a:t>
            </a:r>
          </a:p>
          <a:p>
            <a:r>
              <a:rPr lang="nb-NO" sz="2400" dirty="0" smtClean="0"/>
              <a:t>Meld deg til eksamen</a:t>
            </a:r>
          </a:p>
          <a:p>
            <a:r>
              <a:rPr lang="nb-NO" sz="2400" dirty="0" smtClean="0"/>
              <a:t>Lagre utdanningsplan</a:t>
            </a:r>
          </a:p>
          <a:p>
            <a:r>
              <a:rPr lang="nb-NO" sz="2400" dirty="0" smtClean="0"/>
              <a:t>Betal semesteravgift </a:t>
            </a:r>
            <a:r>
              <a:rPr lang="nb-NO" sz="2000" dirty="0" smtClean="0"/>
              <a:t>(</a:t>
            </a:r>
            <a:r>
              <a:rPr lang="nn-NO" sz="2000" dirty="0" smtClean="0"/>
              <a:t>Kr. 550 + 100 i kopiavgift, 40 kr til SAIH)</a:t>
            </a:r>
            <a:endParaRPr lang="nn-NO" sz="2400" dirty="0" smtClean="0"/>
          </a:p>
          <a:p>
            <a:endParaRPr lang="nb-NO" sz="2400" dirty="0" smtClean="0"/>
          </a:p>
          <a:p>
            <a:pPr>
              <a:buNone/>
            </a:pPr>
            <a:r>
              <a:rPr lang="nb-NO" sz="2400" dirty="0" smtClean="0"/>
              <a:t>Må gjøres </a:t>
            </a:r>
            <a:r>
              <a:rPr lang="nb-NO" sz="2400" u="sng" dirty="0" smtClean="0"/>
              <a:t>hvert semester</a:t>
            </a:r>
            <a:r>
              <a:rPr lang="nb-NO" sz="2400" dirty="0" smtClean="0"/>
              <a:t> i studentweb for å kunne ta</a:t>
            </a:r>
          </a:p>
          <a:p>
            <a:pPr>
              <a:buNone/>
            </a:pPr>
            <a:r>
              <a:rPr lang="nb-NO" sz="2400" dirty="0" smtClean="0"/>
              <a:t>eksamen.</a:t>
            </a:r>
          </a:p>
          <a:p>
            <a:pPr>
              <a:buNone/>
            </a:pPr>
            <a:endParaRPr lang="nb-NO" sz="2400" dirty="0" smtClean="0"/>
          </a:p>
          <a:p>
            <a:pPr>
              <a:buNone/>
            </a:pPr>
            <a:r>
              <a:rPr lang="nb-NO" sz="2000" b="1" dirty="0" smtClean="0"/>
              <a:t>Frist 1. </a:t>
            </a:r>
            <a:r>
              <a:rPr lang="nb-NO" sz="2000" b="1" dirty="0"/>
              <a:t>september (for høsten) og 1. februar (for våren)</a:t>
            </a:r>
          </a:p>
          <a:p>
            <a:pPr>
              <a:buNone/>
            </a:pPr>
            <a:endParaRPr lang="nb-NO" sz="2400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 nettside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nb-NO" sz="2400" dirty="0" err="1" smtClean="0">
                <a:hlinkClick r:id="rId2"/>
              </a:rPr>
              <a:t>www.uv.uio.no/studier/admin</a:t>
            </a:r>
            <a:r>
              <a:rPr lang="nb-NO" sz="2400" dirty="0" smtClean="0">
                <a:hlinkClick r:id="rId2"/>
              </a:rPr>
              <a:t>/</a:t>
            </a:r>
            <a:endParaRPr lang="nb-NO" sz="2400" dirty="0" smtClean="0"/>
          </a:p>
          <a:p>
            <a:pPr>
              <a:lnSpc>
                <a:spcPct val="90000"/>
              </a:lnSpc>
            </a:pPr>
            <a:endParaRPr lang="nb-NO" sz="2400" dirty="0" smtClean="0"/>
          </a:p>
          <a:p>
            <a:pPr>
              <a:lnSpc>
                <a:spcPct val="90000"/>
              </a:lnSpc>
            </a:pPr>
            <a:r>
              <a:rPr lang="nb-NO" sz="2400" dirty="0" smtClean="0"/>
              <a:t>Studieveiledning</a:t>
            </a:r>
          </a:p>
          <a:p>
            <a:pPr>
              <a:lnSpc>
                <a:spcPct val="90000"/>
              </a:lnSpc>
            </a:pPr>
            <a:r>
              <a:rPr lang="nb-NO" sz="2400" dirty="0" smtClean="0"/>
              <a:t>Tilrettelegging (søknadsfrist 1.sept)</a:t>
            </a:r>
          </a:p>
          <a:p>
            <a:pPr>
              <a:lnSpc>
                <a:spcPct val="90000"/>
              </a:lnSpc>
            </a:pPr>
            <a:r>
              <a:rPr lang="nb-NO" sz="2400" dirty="0" smtClean="0"/>
              <a:t>Permisjon</a:t>
            </a:r>
          </a:p>
          <a:p>
            <a:pPr>
              <a:lnSpc>
                <a:spcPct val="90000"/>
              </a:lnSpc>
            </a:pPr>
            <a:r>
              <a:rPr lang="nb-NO" sz="2400" dirty="0" smtClean="0"/>
              <a:t>Kildebruk</a:t>
            </a:r>
            <a:r>
              <a:rPr lang="nb-NO" sz="2400" dirty="0"/>
              <a:t>, fusk og </a:t>
            </a:r>
            <a:r>
              <a:rPr lang="nb-NO" sz="2400" dirty="0" smtClean="0"/>
              <a:t>egenerklæring</a:t>
            </a:r>
          </a:p>
          <a:p>
            <a:pPr>
              <a:lnSpc>
                <a:spcPct val="90000"/>
              </a:lnSpc>
            </a:pPr>
            <a:r>
              <a:rPr lang="nb-NO" sz="2400" dirty="0"/>
              <a:t>Avbryte studiet</a:t>
            </a:r>
          </a:p>
          <a:p>
            <a:pPr>
              <a:lnSpc>
                <a:spcPct val="90000"/>
              </a:lnSpc>
            </a:pPr>
            <a:endParaRPr lang="nb-NO" sz="2400" dirty="0"/>
          </a:p>
          <a:p>
            <a:pPr>
              <a:lnSpc>
                <a:spcPct val="90000"/>
              </a:lnSpc>
              <a:buNone/>
            </a:pPr>
            <a:endParaRPr lang="nb-NO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Tilrettelegging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sz="2000" dirty="0" smtClean="0"/>
              <a:t>- UiO tilbyr blant annet følgende tjenester:</a:t>
            </a:r>
          </a:p>
          <a:p>
            <a:pPr>
              <a:buFontTx/>
              <a:buNone/>
            </a:pPr>
            <a:endParaRPr lang="nb-NO" sz="2000" dirty="0" smtClean="0"/>
          </a:p>
          <a:p>
            <a:r>
              <a:rPr lang="nb-NO" sz="2000" dirty="0" smtClean="0"/>
              <a:t>Behovsutredning og rådgivning  </a:t>
            </a:r>
          </a:p>
          <a:p>
            <a:r>
              <a:rPr lang="nb-NO" sz="2000" dirty="0" smtClean="0"/>
              <a:t>Utlån av ulike typer hjelpemiddel </a:t>
            </a:r>
          </a:p>
          <a:p>
            <a:r>
              <a:rPr lang="nb-NO" sz="2000" dirty="0" smtClean="0"/>
              <a:t>Tilpasning på lesesalen </a:t>
            </a:r>
          </a:p>
          <a:p>
            <a:r>
              <a:rPr lang="nb-NO" sz="2000" dirty="0" smtClean="0"/>
              <a:t>Tilpasning på eksamen  </a:t>
            </a:r>
            <a:r>
              <a:rPr lang="nb-NO" sz="1600" dirty="0" smtClean="0"/>
              <a:t>(søknadsfrist 1. sept og 1. </a:t>
            </a:r>
            <a:r>
              <a:rPr lang="nb-NO" sz="1600" dirty="0" err="1" smtClean="0"/>
              <a:t>feb</a:t>
            </a:r>
            <a:r>
              <a:rPr lang="nb-NO" sz="1600" dirty="0" smtClean="0"/>
              <a:t>)</a:t>
            </a:r>
            <a:endParaRPr lang="nb-NO" sz="2000" dirty="0" smtClean="0"/>
          </a:p>
          <a:p>
            <a:r>
              <a:rPr lang="nb-NO" sz="2000" dirty="0" smtClean="0"/>
              <a:t>Utprøving av datautstyr </a:t>
            </a:r>
          </a:p>
          <a:p>
            <a:r>
              <a:rPr lang="nb-NO" sz="2000" dirty="0" smtClean="0"/>
              <a:t>Testing av dyslektikere og utskriving av attest </a:t>
            </a:r>
          </a:p>
          <a:p>
            <a:r>
              <a:rPr lang="nb-NO" sz="2000" dirty="0" smtClean="0"/>
              <a:t>Tilrettelegging av det fysiske miljøet </a:t>
            </a:r>
          </a:p>
          <a:p>
            <a:endParaRPr lang="nb-NO" sz="2000" dirty="0" smtClean="0">
              <a:hlinkClick r:id="rId2"/>
            </a:endParaRPr>
          </a:p>
          <a:p>
            <a:pPr>
              <a:buNone/>
            </a:pPr>
            <a:r>
              <a:rPr lang="nb-NO" sz="2000" dirty="0" smtClean="0"/>
              <a:t>Ta kontakt med UV-studieinfo eller </a:t>
            </a:r>
            <a:r>
              <a:rPr lang="nb-NO" sz="2000" dirty="0" err="1" smtClean="0">
                <a:hlinkClick r:id="rId2"/>
              </a:rPr>
              <a:t>tilrettelegging@uv.uio.no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 smtClean="0"/>
          </a:p>
          <a:p>
            <a:pPr>
              <a:buNone/>
            </a:pPr>
            <a:endParaRPr lang="nb-NO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Studieveiledning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sz="2400" dirty="0" smtClean="0"/>
              <a:t>Veiledningstime bestilles i </a:t>
            </a:r>
            <a:r>
              <a:rPr lang="nb-NO" sz="2400" b="1" dirty="0" smtClean="0"/>
              <a:t>UV- studieinfo </a:t>
            </a:r>
            <a:r>
              <a:rPr lang="nb-NO" sz="2400" dirty="0" smtClean="0"/>
              <a:t>i 3. </a:t>
            </a:r>
            <a:r>
              <a:rPr lang="nb-NO" sz="2400" dirty="0" err="1" smtClean="0"/>
              <a:t>etg</a:t>
            </a:r>
            <a:r>
              <a:rPr lang="nb-NO" sz="2400" dirty="0" smtClean="0"/>
              <a:t>.</a:t>
            </a:r>
          </a:p>
          <a:p>
            <a:pPr>
              <a:buFontTx/>
              <a:buNone/>
            </a:pPr>
            <a:endParaRPr lang="nb-NO" sz="2400" dirty="0" smtClean="0"/>
          </a:p>
          <a:p>
            <a:pPr>
              <a:buFontTx/>
              <a:buNone/>
            </a:pPr>
            <a:r>
              <a:rPr lang="nb-NO" sz="2400" dirty="0" smtClean="0"/>
              <a:t>E-post: uv-studieinfo@uv.uio.no</a:t>
            </a:r>
          </a:p>
          <a:p>
            <a:pPr>
              <a:buFontTx/>
              <a:buNone/>
            </a:pPr>
            <a:r>
              <a:rPr lang="nb-NO" sz="2400" dirty="0" smtClean="0"/>
              <a:t>Telefon: 22 84 44 45  (kl. 11.00-15.00) </a:t>
            </a:r>
          </a:p>
          <a:p>
            <a:pPr>
              <a:buFontTx/>
              <a:buNone/>
            </a:pPr>
            <a:r>
              <a:rPr lang="nb-NO" sz="2400" dirty="0" err="1" smtClean="0"/>
              <a:t>www.uv.uio.no/studier/kontakt/uv-studieinfo.html</a:t>
            </a:r>
            <a:endParaRPr lang="nb-NO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Studiekort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1800" b="1" dirty="0" smtClean="0"/>
              <a:t>Studiekort får du på </a:t>
            </a:r>
            <a:r>
              <a:rPr lang="nb-NO" sz="1800" b="1" dirty="0" err="1" smtClean="0"/>
              <a:t>SiOsenteret</a:t>
            </a:r>
            <a:endParaRPr lang="nb-NO" sz="1800" b="1" dirty="0" smtClean="0"/>
          </a:p>
          <a:p>
            <a:pPr>
              <a:buNone/>
            </a:pPr>
            <a:r>
              <a:rPr lang="nb-NO" sz="1800" dirty="0" smtClean="0"/>
              <a:t>(Kristian </a:t>
            </a:r>
            <a:r>
              <a:rPr lang="nb-NO" sz="1800" dirty="0" err="1" smtClean="0"/>
              <a:t>Ottosens</a:t>
            </a:r>
            <a:r>
              <a:rPr lang="nb-NO" sz="1800" dirty="0" smtClean="0"/>
              <a:t> hus, Blindern).</a:t>
            </a:r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r>
              <a:rPr lang="nb-NO" sz="1800" b="1" dirty="0" smtClean="0"/>
              <a:t>For å få studiekort må du ha:</a:t>
            </a:r>
            <a:r>
              <a:rPr lang="nn-NO" sz="1800" dirty="0" smtClean="0"/>
              <a:t> </a:t>
            </a:r>
          </a:p>
          <a:p>
            <a:r>
              <a:rPr lang="nb-NO" sz="1800" dirty="0" smtClean="0"/>
              <a:t>norsk personnummer </a:t>
            </a:r>
          </a:p>
          <a:p>
            <a:r>
              <a:rPr lang="nb-NO" sz="1800" dirty="0" smtClean="0"/>
              <a:t>betalt semesteravgift til </a:t>
            </a:r>
            <a:r>
              <a:rPr lang="nb-NO" sz="1800" dirty="0" err="1" smtClean="0"/>
              <a:t>SiO</a:t>
            </a:r>
            <a:r>
              <a:rPr lang="nb-NO" sz="1800" dirty="0" smtClean="0"/>
              <a:t> ved UiO for høsten 2015</a:t>
            </a:r>
          </a:p>
          <a:p>
            <a:r>
              <a:rPr lang="nb-NO" sz="1800" dirty="0" smtClean="0"/>
              <a:t>registrert deg i </a:t>
            </a:r>
            <a:r>
              <a:rPr lang="nb-NO" sz="1800" dirty="0" err="1" smtClean="0"/>
              <a:t>StudentWeb</a:t>
            </a:r>
            <a:r>
              <a:rPr lang="nb-NO" sz="1800" dirty="0" smtClean="0"/>
              <a:t> for høsten 2015</a:t>
            </a:r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r>
              <a:rPr lang="nb-NO" sz="1800" b="1" dirty="0" smtClean="0"/>
              <a:t>Du må ta med til </a:t>
            </a:r>
            <a:r>
              <a:rPr lang="nb-NO" sz="1800" b="1" dirty="0" err="1" smtClean="0"/>
              <a:t>SiOsenteret</a:t>
            </a:r>
            <a:r>
              <a:rPr lang="nb-NO" sz="1800" b="1" dirty="0" smtClean="0"/>
              <a:t>:</a:t>
            </a:r>
          </a:p>
          <a:p>
            <a:r>
              <a:rPr lang="nb-NO" sz="1800" dirty="0" smtClean="0"/>
              <a:t>gyldig legitimasjon; pass, norsk bankkort eller norsk førerkort</a:t>
            </a:r>
          </a:p>
          <a:p>
            <a:r>
              <a:rPr lang="nb-NO" sz="1800" dirty="0" smtClean="0"/>
              <a:t>semesterkort for høsten 2015 (blir tilsendt i posten etter at du </a:t>
            </a:r>
          </a:p>
          <a:p>
            <a:pPr>
              <a:buNone/>
            </a:pPr>
            <a:r>
              <a:rPr lang="nb-NO" sz="1800" dirty="0" smtClean="0"/>
              <a:t>	har registrert deg i </a:t>
            </a:r>
            <a:r>
              <a:rPr lang="nb-NO" sz="1800" dirty="0" err="1" smtClean="0"/>
              <a:t>StudentWeb</a:t>
            </a:r>
            <a:r>
              <a:rPr lang="nb-NO" sz="1800" dirty="0" smtClean="0"/>
              <a:t>)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 ved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err="1" smtClean="0">
                <a:hlinkClick r:id="rId2"/>
              </a:rPr>
              <a:t>www.uio.no/studentliv</a:t>
            </a:r>
            <a:endParaRPr lang="nb-NO" dirty="0" smtClean="0"/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Trening</a:t>
            </a:r>
          </a:p>
          <a:p>
            <a:r>
              <a:rPr lang="nb-NO" dirty="0" smtClean="0"/>
              <a:t>Bolig</a:t>
            </a:r>
          </a:p>
          <a:p>
            <a:r>
              <a:rPr lang="nb-NO" dirty="0" smtClean="0"/>
              <a:t>Helsetjenester</a:t>
            </a:r>
          </a:p>
          <a:p>
            <a:r>
              <a:rPr lang="nb-NO" dirty="0" smtClean="0"/>
              <a:t>Studentfestival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Siste viktige…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dirty="0" smtClean="0"/>
              <a:t>Du er selv ansvarlig for å skaffe deg all viktig</a:t>
            </a:r>
          </a:p>
          <a:p>
            <a:pPr>
              <a:buFontTx/>
              <a:buNone/>
            </a:pPr>
            <a:r>
              <a:rPr lang="nb-NO" dirty="0" smtClean="0"/>
              <a:t>og nødvendig informasjon.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</TotalTime>
  <Words>516</Words>
  <Application>Microsoft Office PowerPoint</Application>
  <PresentationFormat>Skjermfremvisning (4:3)</PresentationFormat>
  <Paragraphs>149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Blank Presentation</vt:lpstr>
      <vt:lpstr>Informasjonsmøte for studenter på  Årsenhet i spesialpedagogikk  (Lærevansker og særskilte behov i et system- og individperspektiv) </vt:lpstr>
      <vt:lpstr>Kontakt</vt:lpstr>
      <vt:lpstr>Studiet tilhører</vt:lpstr>
      <vt:lpstr>Oppbygning av programmet</vt:lpstr>
      <vt:lpstr>På nettsidene finner du</vt:lpstr>
      <vt:lpstr>Eksamen</vt:lpstr>
      <vt:lpstr>Kjøp av bøker</vt:lpstr>
      <vt:lpstr>Fronter</vt:lpstr>
      <vt:lpstr>Studentweb</vt:lpstr>
      <vt:lpstr>Innlogging studentweb</vt:lpstr>
      <vt:lpstr>Nødvendige registreringer</vt:lpstr>
      <vt:lpstr>Viktig nettside</vt:lpstr>
      <vt:lpstr>Tilrettelegging</vt:lpstr>
      <vt:lpstr>Studieveiledning</vt:lpstr>
      <vt:lpstr>Studiekort</vt:lpstr>
      <vt:lpstr>Student ved UiO</vt:lpstr>
      <vt:lpstr>Siste viktige…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Sigurd Hasle</cp:lastModifiedBy>
  <cp:revision>69</cp:revision>
  <dcterms:created xsi:type="dcterms:W3CDTF">2010-09-06T10:11:12Z</dcterms:created>
  <dcterms:modified xsi:type="dcterms:W3CDTF">2015-08-17T06:37:56Z</dcterms:modified>
</cp:coreProperties>
</file>