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8" r:id="rId1"/>
  </p:sldMasterIdLst>
  <p:handoutMasterIdLst>
    <p:handoutMasterId r:id="rId15"/>
  </p:handoutMasterIdLst>
  <p:sldIdLst>
    <p:sldId id="256" r:id="rId2"/>
    <p:sldId id="258" r:id="rId3"/>
    <p:sldId id="266" r:id="rId4"/>
    <p:sldId id="259" r:id="rId5"/>
    <p:sldId id="260" r:id="rId6"/>
    <p:sldId id="261" r:id="rId7"/>
    <p:sldId id="262" r:id="rId8"/>
    <p:sldId id="263" r:id="rId9"/>
    <p:sldId id="265" r:id="rId10"/>
    <p:sldId id="269" r:id="rId11"/>
    <p:sldId id="268" r:id="rId12"/>
    <p:sldId id="267" r:id="rId13"/>
    <p:sldId id="264" r:id="rId14"/>
  </p:sldIdLst>
  <p:sldSz cx="12192000" cy="6858000"/>
  <p:notesSz cx="6794500" cy="9931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20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6570"/>
          </a:xfrm>
          <a:prstGeom prst="rect">
            <a:avLst/>
          </a:prstGeom>
        </p:spPr>
        <p:txBody>
          <a:bodyPr vert="horz" lIns="91574" tIns="45786" rIns="91574" bIns="45786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6570"/>
          </a:xfrm>
          <a:prstGeom prst="rect">
            <a:avLst/>
          </a:prstGeom>
        </p:spPr>
        <p:txBody>
          <a:bodyPr vert="horz" lIns="91574" tIns="45786" rIns="91574" bIns="45786" rtlCol="0"/>
          <a:lstStyle>
            <a:lvl1pPr algn="r">
              <a:defRPr sz="1200"/>
            </a:lvl1pPr>
          </a:lstStyle>
          <a:p>
            <a:fld id="{D12DFED0-C685-4FB1-9429-8819672D465C}" type="datetimeFigureOut">
              <a:rPr lang="nb-NO" smtClean="0"/>
              <a:t>05.12.2019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3107"/>
            <a:ext cx="2944283" cy="496570"/>
          </a:xfrm>
          <a:prstGeom prst="rect">
            <a:avLst/>
          </a:prstGeom>
        </p:spPr>
        <p:txBody>
          <a:bodyPr vert="horz" lIns="91574" tIns="45786" rIns="91574" bIns="45786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33107"/>
            <a:ext cx="2944283" cy="496570"/>
          </a:xfrm>
          <a:prstGeom prst="rect">
            <a:avLst/>
          </a:prstGeom>
        </p:spPr>
        <p:txBody>
          <a:bodyPr vert="horz" lIns="91574" tIns="45786" rIns="91574" bIns="45786" rtlCol="0" anchor="b"/>
          <a:lstStyle>
            <a:lvl1pPr algn="r">
              <a:defRPr sz="1200"/>
            </a:lvl1pPr>
          </a:lstStyle>
          <a:p>
            <a:fld id="{6E7B9F2C-D9A8-454A-8CD2-6E414972FA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0882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6914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249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6526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607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839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784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832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191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7329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044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473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8A87A34-81AB-432B-8DAE-1953F412C126}" type="datetimeFigureOut">
              <a:rPr lang="en-US" smtClean="0"/>
              <a:pPr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364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okogskriv.no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r.a.syed@iped.uio.no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C2904B-9E04-4B0E-A8AB-3EF4D82406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PED1010 - </a:t>
            </a:r>
            <a:r>
              <a:rPr lang="en-GB" dirty="0" err="1"/>
              <a:t>eksamensforberedelse</a:t>
            </a:r>
            <a:endParaRPr lang="en-GB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806F0F9-3BF3-4B2E-B902-67B05EDCDB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Elisabeth </a:t>
            </a:r>
          </a:p>
          <a:p>
            <a:r>
              <a:rPr lang="en-GB" sz="2400" dirty="0" err="1"/>
              <a:t>Hovdhaugen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576031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7EDC99-AAF4-4EF2-9228-78C150F49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Hva</a:t>
            </a:r>
            <a:r>
              <a:rPr lang="en-GB" dirty="0"/>
              <a:t> </a:t>
            </a:r>
            <a:r>
              <a:rPr lang="en-GB" dirty="0" err="1"/>
              <a:t>kommer</a:t>
            </a:r>
            <a:r>
              <a:rPr lang="en-GB" dirty="0"/>
              <a:t> </a:t>
            </a:r>
            <a:r>
              <a:rPr lang="en-GB" dirty="0" err="1"/>
              <a:t>eksamen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å </a:t>
            </a:r>
            <a:r>
              <a:rPr lang="en-GB" dirty="0" err="1"/>
              <a:t>fokusere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90E6F09-1D65-41D5-A949-E2387E528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4027" y="1846388"/>
            <a:ext cx="9720073" cy="4023360"/>
          </a:xfrm>
        </p:spPr>
        <p:txBody>
          <a:bodyPr>
            <a:normAutofit/>
          </a:bodyPr>
          <a:lstStyle/>
          <a:p>
            <a:r>
              <a:rPr lang="nb-NO" sz="2800" dirty="0"/>
              <a:t>Kursets hovedfokus er kvalitativ metode – </a:t>
            </a:r>
          </a:p>
          <a:p>
            <a:r>
              <a:rPr lang="nb-NO" sz="2800" dirty="0"/>
              <a:t>Derfor har også eksamen fokus på kvalitativ metode. </a:t>
            </a:r>
            <a:endParaRPr lang="nb-NO" sz="2400" dirty="0"/>
          </a:p>
        </p:txBody>
      </p:sp>
      <p:pic>
        <p:nvPicPr>
          <p:cNvPr id="4" name="Picture 6" descr="Systematikk og innlevelse: en innfÃ¸ring i kvalitative metoder">
            <a:extLst>
              <a:ext uri="{FF2B5EF4-FFF2-40B4-BE49-F238E27FC236}">
                <a16:creationId xmlns:a16="http://schemas.microsoft.com/office/drawing/2014/main" id="{588B9B7B-F0D8-41D7-85E7-78140249C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962" y="2841382"/>
            <a:ext cx="2683038" cy="3863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InnfÃ¸ring i pedagogisk forskningsmetode">
            <a:extLst>
              <a:ext uri="{FF2B5EF4-FFF2-40B4-BE49-F238E27FC236}">
                <a16:creationId xmlns:a16="http://schemas.microsoft.com/office/drawing/2014/main" id="{2A0829DF-C0D5-4A42-BB89-6A386524E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012" y="2805572"/>
            <a:ext cx="2838410" cy="401661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Tekstanalyse for samfunnsvitere av Ãivind Bratberg (Heftet)">
            <a:extLst>
              <a:ext uri="{FF2B5EF4-FFF2-40B4-BE49-F238E27FC236}">
                <a16:creationId xmlns:a16="http://schemas.microsoft.com/office/drawing/2014/main" id="{C0BB789E-B783-4AFD-9735-C5C8450A4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4" y="3401178"/>
            <a:ext cx="2338388" cy="330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2321DC7E-9F44-4A2B-852A-F7F7D86D5B57}"/>
              </a:ext>
            </a:extLst>
          </p:cNvPr>
          <p:cNvSpPr txBox="1"/>
          <p:nvPr/>
        </p:nvSpPr>
        <p:spPr>
          <a:xfrm>
            <a:off x="848409" y="5222631"/>
            <a:ext cx="25476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Tips: </a:t>
            </a:r>
          </a:p>
          <a:p>
            <a:r>
              <a:rPr lang="en-GB" dirty="0" err="1"/>
              <a:t>Noen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artiklene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</a:p>
          <a:p>
            <a:r>
              <a:rPr lang="en-GB" dirty="0"/>
              <a:t>vi </a:t>
            </a:r>
            <a:r>
              <a:rPr lang="en-GB" dirty="0" err="1"/>
              <a:t>brukte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seminaret</a:t>
            </a:r>
            <a:r>
              <a:rPr lang="en-GB" dirty="0"/>
              <a:t> </a:t>
            </a:r>
          </a:p>
          <a:p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også</a:t>
            </a:r>
            <a:r>
              <a:rPr lang="en-GB" dirty="0"/>
              <a:t> </a:t>
            </a:r>
            <a:r>
              <a:rPr lang="en-GB" dirty="0" err="1"/>
              <a:t>være</a:t>
            </a:r>
            <a:r>
              <a:rPr lang="en-GB" dirty="0"/>
              <a:t> </a:t>
            </a:r>
            <a:r>
              <a:rPr lang="en-GB" dirty="0" err="1"/>
              <a:t>relevante</a:t>
            </a:r>
            <a:r>
              <a:rPr lang="en-GB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49230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24128" y="479712"/>
            <a:ext cx="9720072" cy="1499616"/>
          </a:xfrm>
        </p:spPr>
        <p:txBody>
          <a:bodyPr/>
          <a:lstStyle/>
          <a:p>
            <a:r>
              <a:rPr lang="nb-NO" dirty="0"/>
              <a:t>Opplegg for metodeundervisningen</a:t>
            </a:r>
          </a:p>
        </p:txBody>
      </p:sp>
      <p:pic>
        <p:nvPicPr>
          <p:cNvPr id="4" name="Plassholder for innhold 3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3636" y="1663009"/>
            <a:ext cx="4285859" cy="4172282"/>
          </a:xfrm>
          <a:prstGeom prst="rect">
            <a:avLst/>
          </a:prstGeom>
          <a:noFill/>
        </p:spPr>
      </p:pic>
      <p:sp>
        <p:nvSpPr>
          <p:cNvPr id="5" name="Plassholder for innhold 4"/>
          <p:cNvSpPr>
            <a:spLocks noGrp="1"/>
          </p:cNvSpPr>
          <p:nvPr>
            <p:ph sz="half" idx="2"/>
          </p:nvPr>
        </p:nvSpPr>
        <p:spPr>
          <a:xfrm>
            <a:off x="6072051" y="1792408"/>
            <a:ext cx="5018315" cy="4351338"/>
          </a:xfrm>
        </p:spPr>
        <p:txBody>
          <a:bodyPr/>
          <a:lstStyle/>
          <a:p>
            <a:r>
              <a:rPr lang="nb-NO" sz="2800" dirty="0"/>
              <a:t>I begge kurs finner vi </a:t>
            </a:r>
          </a:p>
          <a:p>
            <a:pPr lvl="1"/>
            <a:r>
              <a:rPr lang="nb-NO" sz="2400" dirty="0"/>
              <a:t>kvantitativ metode</a:t>
            </a:r>
          </a:p>
          <a:p>
            <a:pPr lvl="1"/>
            <a:r>
              <a:rPr lang="nb-NO" sz="2400" dirty="0"/>
              <a:t>kvalitativ metode og </a:t>
            </a:r>
          </a:p>
          <a:p>
            <a:pPr lvl="1"/>
            <a:r>
              <a:rPr lang="nb-NO" sz="2400" dirty="0"/>
              <a:t>vitenskapsteori </a:t>
            </a:r>
          </a:p>
          <a:p>
            <a:pPr marL="914400" lvl="2" indent="0">
              <a:buNone/>
            </a:pPr>
            <a:r>
              <a:rPr lang="nb-NO" sz="2800" dirty="0">
                <a:solidFill>
                  <a:srgbClr val="FF0000"/>
                </a:solidFill>
              </a:rPr>
              <a:t>men med ulik vekt. </a:t>
            </a:r>
          </a:p>
          <a:p>
            <a:pPr marL="914400" lvl="2" indent="0">
              <a:buNone/>
            </a:pPr>
            <a:endParaRPr lang="nb-NO" sz="2800" dirty="0"/>
          </a:p>
          <a:p>
            <a:r>
              <a:rPr lang="nb-NO" sz="2800" b="1" dirty="0"/>
              <a:t>PED1010 = mer kvalitativ</a:t>
            </a:r>
          </a:p>
          <a:p>
            <a:r>
              <a:rPr lang="nb-NO" sz="2800" b="1" dirty="0"/>
              <a:t>PED1020 = mer kvantitativ</a:t>
            </a:r>
          </a:p>
        </p:txBody>
      </p:sp>
      <p:sp>
        <p:nvSpPr>
          <p:cNvPr id="3" name="TekstSylinder 2"/>
          <p:cNvSpPr txBox="1"/>
          <p:nvPr/>
        </p:nvSpPr>
        <p:spPr>
          <a:xfrm>
            <a:off x="2463807" y="5373626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/>
              <a:t>PED1010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2463807" y="1649184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/>
              <a:t>PED1020</a:t>
            </a:r>
            <a:endParaRPr lang="nb-NO" b="1" dirty="0"/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743A07E9-E3CE-4B78-87FE-7D135FE26FB9}"/>
              </a:ext>
            </a:extLst>
          </p:cNvPr>
          <p:cNvCxnSpPr/>
          <p:nvPr/>
        </p:nvCxnSpPr>
        <p:spPr>
          <a:xfrm flipV="1">
            <a:off x="1403636" y="2558642"/>
            <a:ext cx="3319366" cy="240764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535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F02F0B-FC57-49C8-84CE-849E9890B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09913"/>
            <a:ext cx="9720072" cy="1499616"/>
          </a:xfrm>
        </p:spPr>
        <p:txBody>
          <a:bodyPr/>
          <a:lstStyle/>
          <a:p>
            <a:r>
              <a:rPr lang="en-GB" dirty="0"/>
              <a:t>Om </a:t>
            </a:r>
            <a:r>
              <a:rPr lang="en-GB" dirty="0" err="1"/>
              <a:t>hjemmeeksamen</a:t>
            </a:r>
            <a:endParaRPr lang="en-GB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D46119-55FE-435B-82F6-6B0A4E195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1708097"/>
            <a:ext cx="10120793" cy="4595884"/>
          </a:xfrm>
        </p:spPr>
        <p:txBody>
          <a:bodyPr>
            <a:normAutofit fontScale="92500" lnSpcReduction="10000"/>
          </a:bodyPr>
          <a:lstStyle/>
          <a:p>
            <a:r>
              <a:rPr lang="nb-NO" sz="2800" dirty="0"/>
              <a:t>Tre oppgaver – du skal besvare alle tre!</a:t>
            </a:r>
          </a:p>
          <a:p>
            <a:pPr lvl="1"/>
            <a:r>
              <a:rPr lang="nb-NO" sz="2400" dirty="0"/>
              <a:t>Første oppgave teller litt mer enn de andre to. </a:t>
            </a:r>
          </a:p>
          <a:p>
            <a:r>
              <a:rPr lang="nb-NO" sz="2800" dirty="0"/>
              <a:t>Oppgavene tar utgangspunkt i pensum, men det forventes at du “tenker selv”, </a:t>
            </a:r>
            <a:r>
              <a:rPr lang="nb-NO" sz="2800" dirty="0" err="1"/>
              <a:t>dvs</a:t>
            </a:r>
            <a:r>
              <a:rPr lang="nb-NO" sz="2800" dirty="0"/>
              <a:t> at du anvender det du har lært gjennom pensum og undervisningen for å besvare oppgaven.  </a:t>
            </a:r>
          </a:p>
          <a:p>
            <a:r>
              <a:rPr lang="nb-NO" sz="2800" dirty="0"/>
              <a:t>Svaret skal leveres i </a:t>
            </a:r>
            <a:r>
              <a:rPr lang="nb-NO" sz="2800" dirty="0" err="1"/>
              <a:t>Inspera</a:t>
            </a:r>
            <a:r>
              <a:rPr lang="nb-NO" sz="2800" dirty="0"/>
              <a:t>. Omfang: 5-7 sider (maks 7).</a:t>
            </a:r>
          </a:p>
          <a:p>
            <a:pPr lvl="1"/>
            <a:r>
              <a:rPr lang="nb-NO" sz="2400" dirty="0"/>
              <a:t>Litteraturliste er utenom tekstomfanget. </a:t>
            </a:r>
          </a:p>
          <a:p>
            <a:r>
              <a:rPr lang="nb-NO" sz="2800" dirty="0"/>
              <a:t>En hel arbeidsuke til rådighet - eksamen skal leveres fredag 13. desember kl. 15</a:t>
            </a:r>
            <a:r>
              <a:rPr lang="nb-NO" sz="2800" dirty="0" smtClean="0"/>
              <a:t>. Rabia er tilstede om dere får praktiske problemer. </a:t>
            </a:r>
            <a:endParaRPr lang="nb-NO" sz="2800" dirty="0"/>
          </a:p>
          <a:p>
            <a:pPr lvl="1"/>
            <a:r>
              <a:rPr lang="nb-NO" sz="2400" dirty="0"/>
              <a:t>Eksamen blir postet på </a:t>
            </a:r>
            <a:r>
              <a:rPr lang="nb-NO" sz="2400" dirty="0" err="1"/>
              <a:t>Inspera</a:t>
            </a:r>
            <a:r>
              <a:rPr lang="nb-NO" sz="2400" dirty="0"/>
              <a:t> mandag 9. desember </a:t>
            </a:r>
            <a:r>
              <a:rPr lang="nb-NO" sz="2400" dirty="0" err="1"/>
              <a:t>kl</a:t>
            </a:r>
            <a:r>
              <a:rPr lang="nb-NO" sz="2400" dirty="0"/>
              <a:t> 9. </a:t>
            </a:r>
            <a:endParaRPr lang="nb-NO" sz="2400" dirty="0" smtClean="0"/>
          </a:p>
          <a:p>
            <a:pPr lvl="1"/>
            <a:r>
              <a:rPr lang="nb-NO" sz="2400" dirty="0" smtClean="0"/>
              <a:t>Om du leverer før fristen vil oppgaven stå som «lagret» - sjekk at den har status «levert» når fristen har gått ut. </a:t>
            </a:r>
            <a:endParaRPr lang="nb-NO" sz="2400" dirty="0"/>
          </a:p>
          <a:p>
            <a:pPr marL="0" indent="0">
              <a:buNone/>
            </a:pP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3640054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C18625-8F4B-4B96-BC28-16B8B086A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Tre </a:t>
            </a:r>
            <a:r>
              <a:rPr lang="en-GB" dirty="0" err="1"/>
              <a:t>oppgaver</a:t>
            </a:r>
            <a:endParaRPr lang="en-GB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9C80D34-33F5-4E79-90FC-86865A06E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2400" dirty="0"/>
              <a:t> </a:t>
            </a:r>
            <a:r>
              <a:rPr lang="en-GB" sz="3200" dirty="0" err="1"/>
              <a:t>Første</a:t>
            </a:r>
            <a:r>
              <a:rPr lang="en-GB" sz="3200" dirty="0"/>
              <a:t> </a:t>
            </a:r>
            <a:r>
              <a:rPr lang="en-GB" sz="3200" dirty="0" err="1"/>
              <a:t>oppgave</a:t>
            </a:r>
            <a:r>
              <a:rPr lang="en-GB" sz="3200" dirty="0"/>
              <a:t> teller 40%, de </a:t>
            </a:r>
            <a:r>
              <a:rPr lang="en-GB" sz="3200" dirty="0" err="1"/>
              <a:t>andre</a:t>
            </a:r>
            <a:r>
              <a:rPr lang="en-GB" sz="3200" dirty="0"/>
              <a:t> to 30% </a:t>
            </a:r>
            <a:r>
              <a:rPr lang="en-GB" sz="3200" dirty="0" err="1"/>
              <a:t>hver</a:t>
            </a:r>
            <a:r>
              <a:rPr lang="en-GB" sz="32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 </a:t>
            </a:r>
            <a:r>
              <a:rPr lang="en-GB" sz="3200" dirty="0" err="1"/>
              <a:t>En</a:t>
            </a:r>
            <a:r>
              <a:rPr lang="en-GB" sz="3200" dirty="0"/>
              <a:t> </a:t>
            </a:r>
            <a:r>
              <a:rPr lang="en-GB" sz="3200" dirty="0" err="1"/>
              <a:t>oppgave</a:t>
            </a:r>
            <a:r>
              <a:rPr lang="en-GB" sz="3200" dirty="0"/>
              <a:t> </a:t>
            </a:r>
            <a:r>
              <a:rPr lang="en-GB" sz="3200" dirty="0" err="1"/>
              <a:t>som</a:t>
            </a:r>
            <a:r>
              <a:rPr lang="en-GB" sz="3200" dirty="0"/>
              <a:t> </a:t>
            </a:r>
            <a:r>
              <a:rPr lang="en-GB" sz="3200" dirty="0" err="1"/>
              <a:t>ber</a:t>
            </a:r>
            <a:r>
              <a:rPr lang="en-GB" sz="3200" dirty="0"/>
              <a:t> </a:t>
            </a:r>
            <a:r>
              <a:rPr lang="en-GB" sz="3200" dirty="0" err="1"/>
              <a:t>deg</a:t>
            </a:r>
            <a:r>
              <a:rPr lang="en-GB" sz="3200" dirty="0"/>
              <a:t> </a:t>
            </a:r>
            <a:r>
              <a:rPr lang="en-GB" sz="3200" dirty="0" err="1"/>
              <a:t>lage</a:t>
            </a:r>
            <a:r>
              <a:rPr lang="en-GB" sz="3200" dirty="0"/>
              <a:t> et </a:t>
            </a:r>
            <a:r>
              <a:rPr lang="en-GB" sz="3200" dirty="0" err="1"/>
              <a:t>forskningsopplegg</a:t>
            </a:r>
            <a:endParaRPr lang="en-GB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 To </a:t>
            </a:r>
            <a:r>
              <a:rPr lang="en-GB" sz="3200" dirty="0" err="1"/>
              <a:t>oppgaver</a:t>
            </a:r>
            <a:r>
              <a:rPr lang="en-GB" sz="3200" dirty="0"/>
              <a:t> </a:t>
            </a:r>
            <a:r>
              <a:rPr lang="en-GB" sz="3200" dirty="0" err="1"/>
              <a:t>som</a:t>
            </a:r>
            <a:r>
              <a:rPr lang="en-GB" sz="3200" dirty="0"/>
              <a:t> </a:t>
            </a:r>
            <a:r>
              <a:rPr lang="en-GB" sz="3200" dirty="0" err="1"/>
              <a:t>ber</a:t>
            </a:r>
            <a:r>
              <a:rPr lang="en-GB" sz="3200" dirty="0"/>
              <a:t> </a:t>
            </a:r>
            <a:r>
              <a:rPr lang="en-GB" sz="3200" dirty="0" err="1"/>
              <a:t>deg</a:t>
            </a:r>
            <a:r>
              <a:rPr lang="en-GB" sz="3200" dirty="0"/>
              <a:t> </a:t>
            </a:r>
            <a:r>
              <a:rPr lang="en-GB" sz="3200" dirty="0" err="1"/>
              <a:t>fortolke</a:t>
            </a:r>
            <a:r>
              <a:rPr lang="en-GB" sz="3200" dirty="0"/>
              <a:t> </a:t>
            </a:r>
            <a:r>
              <a:rPr lang="en-GB" sz="3200" dirty="0" err="1"/>
              <a:t>kvalitative</a:t>
            </a:r>
            <a:r>
              <a:rPr lang="en-GB" sz="3200" dirty="0"/>
              <a:t> data: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800" dirty="0"/>
              <a:t> </a:t>
            </a:r>
            <a:r>
              <a:rPr lang="en-GB" sz="2800" dirty="0" err="1"/>
              <a:t>Intervjudata</a:t>
            </a:r>
            <a:endParaRPr lang="en-GB" sz="2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800" dirty="0"/>
              <a:t> </a:t>
            </a:r>
            <a:r>
              <a:rPr lang="en-GB" sz="2800" dirty="0" err="1"/>
              <a:t>Tekstanalyse</a:t>
            </a:r>
            <a:endParaRPr lang="en-GB" sz="2800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9487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11385F-C568-4DD1-9152-CE8D133CE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Hvordan</a:t>
            </a:r>
            <a:r>
              <a:rPr lang="en-GB" dirty="0"/>
              <a:t> lese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eksamen</a:t>
            </a:r>
            <a:endParaRPr lang="en-GB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EF4ADC-2DAF-47F2-88C2-115E22617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2400" dirty="0"/>
              <a:t> </a:t>
            </a:r>
            <a:r>
              <a:rPr lang="nb-NO" sz="2800" dirty="0"/>
              <a:t>Hjemmeeksamen: du har tilgang på all pensum og alt materiale fra kurset (i Canvas mm)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800" dirty="0"/>
              <a:t> Oppgavene tar utgangspunkt i pensum, men for å kunne svare godt på eksamen må du ha forstått pensum og «tenke videre/ tenke selv».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400" dirty="0"/>
              <a:t>Dette innebærer at du må ha lest pensum på forhånd.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400" dirty="0"/>
              <a:t>Eksamen kommer til å be deg bruke pensum, </a:t>
            </a:r>
            <a:r>
              <a:rPr lang="nb-NO" sz="2400" dirty="0" err="1"/>
              <a:t>dvs</a:t>
            </a:r>
            <a:r>
              <a:rPr lang="nb-NO" sz="2400" dirty="0"/>
              <a:t> bruke det du har lært.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800" dirty="0"/>
              <a:t> Det dere har lært gjennom oppgavene i seminaret er også relevant.  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497697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31F965-D2FE-428B-96FA-3EB515379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Generelle</a:t>
            </a:r>
            <a:r>
              <a:rPr lang="en-GB" dirty="0"/>
              <a:t> </a:t>
            </a:r>
            <a:r>
              <a:rPr lang="en-GB" dirty="0" err="1"/>
              <a:t>forventninger</a:t>
            </a:r>
            <a:r>
              <a:rPr lang="en-GB" dirty="0"/>
              <a:t>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2FE6F6B-9D55-4BBC-882A-91BB9F734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2800" dirty="0"/>
              <a:t>At </a:t>
            </a:r>
            <a:r>
              <a:rPr lang="nb-NO" sz="2800" dirty="0"/>
              <a:t>du svarer på oppgaven (husk å besvare alle tre!)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400" dirty="0"/>
              <a:t>Les oppgaveteksten nøye!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800" dirty="0"/>
              <a:t>At det er en faglig besvarelse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400" dirty="0"/>
              <a:t>Argumenter for valgene du gjør, forklar hvorfor du velger å lage opplegget/fortolke som du gjør.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800" dirty="0"/>
              <a:t>At teksten er strukturert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400" dirty="0"/>
              <a:t>Lag en disposisjon!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800" dirty="0"/>
              <a:t>Bruk vanlig referanse-skikk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400" dirty="0"/>
              <a:t>Om du trenger veiledning er </a:t>
            </a:r>
            <a:r>
              <a:rPr lang="nb-NO" sz="2400" dirty="0">
                <a:hlinkClick r:id="rId2"/>
              </a:rPr>
              <a:t>www.sokogskriv.no</a:t>
            </a:r>
            <a:r>
              <a:rPr lang="nb-NO" sz="2400" dirty="0"/>
              <a:t> alltid et godt sted å starte. </a:t>
            </a:r>
          </a:p>
        </p:txBody>
      </p:sp>
    </p:spTree>
    <p:extLst>
      <p:ext uri="{BB962C8B-B14F-4D97-AF65-F5344CB8AC3E}">
        <p14:creationId xmlns:p14="http://schemas.microsoft.com/office/powerpoint/2010/main" val="4165205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575179-E4F9-4926-AED3-383006D05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Strukturer</a:t>
            </a:r>
            <a:r>
              <a:rPr lang="en-GB" dirty="0"/>
              <a:t> </a:t>
            </a:r>
            <a:r>
              <a:rPr lang="en-GB" dirty="0" err="1"/>
              <a:t>arbeidet</a:t>
            </a:r>
            <a:endParaRPr lang="en-GB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05A2A90-2B74-41F1-B158-AD852444AA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 </a:t>
            </a:r>
            <a:r>
              <a:rPr lang="en-GB" sz="3200" dirty="0" err="1"/>
              <a:t>Tolk</a:t>
            </a:r>
            <a:r>
              <a:rPr lang="en-GB" sz="3200" dirty="0"/>
              <a:t> </a:t>
            </a:r>
            <a:r>
              <a:rPr lang="en-GB" sz="3200" dirty="0" err="1"/>
              <a:t>oppgaven</a:t>
            </a:r>
            <a:r>
              <a:rPr lang="en-GB" sz="3200" dirty="0"/>
              <a:t>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2800" dirty="0" err="1"/>
              <a:t>Hva</a:t>
            </a:r>
            <a:r>
              <a:rPr lang="en-GB" sz="2800" dirty="0"/>
              <a:t> </a:t>
            </a:r>
            <a:r>
              <a:rPr lang="en-GB" sz="2800" dirty="0" err="1"/>
              <a:t>er</a:t>
            </a:r>
            <a:r>
              <a:rPr lang="en-GB" sz="2800" dirty="0"/>
              <a:t> </a:t>
            </a:r>
            <a:r>
              <a:rPr lang="en-GB" sz="2800" dirty="0" err="1"/>
              <a:t>det</a:t>
            </a:r>
            <a:r>
              <a:rPr lang="en-GB" sz="2800" dirty="0"/>
              <a:t> du </a:t>
            </a:r>
            <a:r>
              <a:rPr lang="en-GB" sz="2800" dirty="0" err="1"/>
              <a:t>blir</a:t>
            </a:r>
            <a:r>
              <a:rPr lang="en-GB" sz="2800" dirty="0"/>
              <a:t> </a:t>
            </a:r>
            <a:r>
              <a:rPr lang="en-GB" sz="2800" dirty="0" err="1"/>
              <a:t>bedt</a:t>
            </a:r>
            <a:r>
              <a:rPr lang="en-GB" sz="2800" dirty="0"/>
              <a:t> om å </a:t>
            </a:r>
            <a:r>
              <a:rPr lang="en-GB" sz="2800" dirty="0" err="1"/>
              <a:t>gjøre</a:t>
            </a:r>
            <a:r>
              <a:rPr lang="en-GB" sz="2800" dirty="0"/>
              <a:t>?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2800" dirty="0" err="1"/>
              <a:t>Hvordan</a:t>
            </a:r>
            <a:r>
              <a:rPr lang="en-GB" sz="2800" dirty="0"/>
              <a:t> </a:t>
            </a:r>
            <a:r>
              <a:rPr lang="en-GB" sz="2800" dirty="0" err="1"/>
              <a:t>kan</a:t>
            </a:r>
            <a:r>
              <a:rPr lang="en-GB" sz="2800" dirty="0"/>
              <a:t> du </a:t>
            </a:r>
            <a:r>
              <a:rPr lang="en-GB" sz="2800" dirty="0" err="1"/>
              <a:t>løse</a:t>
            </a:r>
            <a:r>
              <a:rPr lang="en-GB" sz="2800" dirty="0"/>
              <a:t> </a:t>
            </a:r>
            <a:r>
              <a:rPr lang="en-GB" sz="2800" dirty="0" err="1"/>
              <a:t>akkurat</a:t>
            </a:r>
            <a:r>
              <a:rPr lang="en-GB" sz="2800" dirty="0"/>
              <a:t> den </a:t>
            </a:r>
            <a:r>
              <a:rPr lang="en-GB" sz="2800" dirty="0" err="1"/>
              <a:t>oppgaven</a:t>
            </a:r>
            <a:r>
              <a:rPr lang="en-GB" sz="2800" dirty="0"/>
              <a:t> – </a:t>
            </a:r>
            <a:r>
              <a:rPr lang="en-GB" sz="2800" dirty="0" err="1"/>
              <a:t>hva</a:t>
            </a:r>
            <a:r>
              <a:rPr lang="en-GB" sz="2800" dirty="0"/>
              <a:t> </a:t>
            </a:r>
            <a:r>
              <a:rPr lang="en-GB" sz="2800" dirty="0" err="1"/>
              <a:t>trenger</a:t>
            </a:r>
            <a:r>
              <a:rPr lang="en-GB" sz="2800" dirty="0"/>
              <a:t> du </a:t>
            </a:r>
            <a:r>
              <a:rPr lang="en-GB" sz="2800" dirty="0" err="1"/>
              <a:t>fra</a:t>
            </a:r>
            <a:r>
              <a:rPr lang="en-GB" sz="2800" dirty="0"/>
              <a:t> </a:t>
            </a:r>
            <a:r>
              <a:rPr lang="en-GB" sz="2800" dirty="0" err="1"/>
              <a:t>pensum</a:t>
            </a:r>
            <a:r>
              <a:rPr lang="en-GB" sz="2800" dirty="0"/>
              <a:t>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 </a:t>
            </a:r>
            <a:r>
              <a:rPr lang="en-GB" sz="3200" dirty="0" err="1"/>
              <a:t>Idemyldring</a:t>
            </a:r>
            <a:endParaRPr lang="en-GB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 </a:t>
            </a:r>
            <a:r>
              <a:rPr lang="en-GB" sz="3200" dirty="0" err="1"/>
              <a:t>Disposisjon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514798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C73974-D32A-4B2A-A3C4-95C6BEF23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482727"/>
            <a:ext cx="9720072" cy="1499616"/>
          </a:xfrm>
        </p:spPr>
        <p:txBody>
          <a:bodyPr/>
          <a:lstStyle/>
          <a:p>
            <a:r>
              <a:rPr lang="en-GB" dirty="0" err="1"/>
              <a:t>Gode</a:t>
            </a:r>
            <a:r>
              <a:rPr lang="en-GB" dirty="0"/>
              <a:t> tips for </a:t>
            </a:r>
            <a:r>
              <a:rPr lang="en-GB" dirty="0" err="1"/>
              <a:t>skriving</a:t>
            </a:r>
            <a:r>
              <a:rPr lang="en-GB" dirty="0"/>
              <a:t>: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DAF023B-0609-4997-B507-250A13A63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620715"/>
            <a:ext cx="9720073" cy="4023360"/>
          </a:xfrm>
        </p:spPr>
        <p:txBody>
          <a:bodyPr/>
          <a:lstStyle/>
          <a:p>
            <a:r>
              <a:rPr lang="nb-NO" dirty="0"/>
              <a:t>Nettsiden: sokogskriv.no  </a:t>
            </a:r>
          </a:p>
        </p:txBody>
      </p:sp>
      <p:pic>
        <p:nvPicPr>
          <p:cNvPr id="4098" name="Picture 2" descr="Bilderesultat for skrive oppgave">
            <a:extLst>
              <a:ext uri="{FF2B5EF4-FFF2-40B4-BE49-F238E27FC236}">
                <a16:creationId xmlns:a16="http://schemas.microsoft.com/office/drawing/2014/main" id="{672C3589-8875-427A-A875-F157D6B84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427" y="1982343"/>
            <a:ext cx="9124950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8338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D3E08D-4DFB-407D-9876-70B81A339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Eksamensresultater</a:t>
            </a:r>
            <a:r>
              <a:rPr lang="en-GB" dirty="0"/>
              <a:t> </a:t>
            </a:r>
            <a:r>
              <a:rPr lang="en-GB" dirty="0" err="1"/>
              <a:t>fjorårets</a:t>
            </a:r>
            <a:r>
              <a:rPr lang="en-GB" dirty="0"/>
              <a:t> </a:t>
            </a:r>
            <a:r>
              <a:rPr lang="en-GB" dirty="0" err="1"/>
              <a:t>kull</a:t>
            </a:r>
            <a:r>
              <a:rPr lang="en-GB" dirty="0"/>
              <a:t> (H2018)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D4DD37-41E7-494B-8591-AFD92C27199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29884811"/>
              </p:ext>
            </p:extLst>
          </p:nvPr>
        </p:nvGraphicFramePr>
        <p:xfrm>
          <a:off x="4643021" y="2107026"/>
          <a:ext cx="6720395" cy="395579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554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92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63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2233">
                <a:tc>
                  <a:txBody>
                    <a:bodyPr/>
                    <a:lstStyle/>
                    <a:p>
                      <a:endParaRPr lang="nb-NO" sz="1800" dirty="0"/>
                    </a:p>
                  </a:txBody>
                  <a:tcPr marL="59821" marR="59821"/>
                </a:tc>
                <a:tc>
                  <a:txBody>
                    <a:bodyPr/>
                    <a:lstStyle/>
                    <a:p>
                      <a:r>
                        <a:rPr lang="nb-NO" sz="1800" dirty="0"/>
                        <a:t>Antall</a:t>
                      </a:r>
                    </a:p>
                  </a:txBody>
                  <a:tcPr marL="59821" marR="59821"/>
                </a:tc>
                <a:tc>
                  <a:txBody>
                    <a:bodyPr/>
                    <a:lstStyle/>
                    <a:p>
                      <a:r>
                        <a:rPr lang="nb-NO" sz="1800" dirty="0"/>
                        <a:t>Total prosent </a:t>
                      </a:r>
                    </a:p>
                  </a:txBody>
                  <a:tcPr marL="59821" marR="59821"/>
                </a:tc>
                <a:tc>
                  <a:txBody>
                    <a:bodyPr/>
                    <a:lstStyle/>
                    <a:p>
                      <a:r>
                        <a:rPr lang="nb-NO" sz="1800" dirty="0"/>
                        <a:t>Prosent bestått</a:t>
                      </a:r>
                    </a:p>
                  </a:txBody>
                  <a:tcPr marL="59821" marR="598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233">
                <a:tc>
                  <a:txBody>
                    <a:bodyPr/>
                    <a:lstStyle/>
                    <a:p>
                      <a:r>
                        <a:rPr lang="nb-NO" sz="1800" dirty="0"/>
                        <a:t>A</a:t>
                      </a:r>
                    </a:p>
                  </a:txBody>
                  <a:tcPr marL="59821" marR="59821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800" dirty="0"/>
                        <a:t>4</a:t>
                      </a:r>
                    </a:p>
                  </a:txBody>
                  <a:tcPr marL="59821" marR="59821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3 %</a:t>
                      </a:r>
                    </a:p>
                  </a:txBody>
                  <a:tcPr marL="6231" marR="6231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3 %</a:t>
                      </a:r>
                    </a:p>
                  </a:txBody>
                  <a:tcPr marL="6231" marR="6231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233">
                <a:tc>
                  <a:txBody>
                    <a:bodyPr/>
                    <a:lstStyle/>
                    <a:p>
                      <a:r>
                        <a:rPr lang="nb-NO" sz="1800" dirty="0"/>
                        <a:t>B</a:t>
                      </a:r>
                    </a:p>
                  </a:txBody>
                  <a:tcPr marL="59821" marR="59821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800" dirty="0"/>
                        <a:t>22</a:t>
                      </a:r>
                    </a:p>
                  </a:txBody>
                  <a:tcPr marL="59821" marR="59821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16 %</a:t>
                      </a:r>
                    </a:p>
                  </a:txBody>
                  <a:tcPr marL="6231" marR="6231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18 %</a:t>
                      </a:r>
                    </a:p>
                  </a:txBody>
                  <a:tcPr marL="6231" marR="6231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233">
                <a:tc>
                  <a:txBody>
                    <a:bodyPr/>
                    <a:lstStyle/>
                    <a:p>
                      <a:r>
                        <a:rPr lang="nb-NO" sz="1800" dirty="0"/>
                        <a:t>C</a:t>
                      </a:r>
                    </a:p>
                  </a:txBody>
                  <a:tcPr marL="59821" marR="59821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800" dirty="0"/>
                        <a:t>66</a:t>
                      </a:r>
                    </a:p>
                  </a:txBody>
                  <a:tcPr marL="59821" marR="59821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47 %</a:t>
                      </a:r>
                    </a:p>
                  </a:txBody>
                  <a:tcPr marL="6231" marR="6231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54 %</a:t>
                      </a:r>
                    </a:p>
                  </a:txBody>
                  <a:tcPr marL="6231" marR="6231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233">
                <a:tc>
                  <a:txBody>
                    <a:bodyPr/>
                    <a:lstStyle/>
                    <a:p>
                      <a:r>
                        <a:rPr lang="nb-NO" sz="1800" dirty="0"/>
                        <a:t>D</a:t>
                      </a:r>
                    </a:p>
                  </a:txBody>
                  <a:tcPr marL="59821" marR="59821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800" dirty="0"/>
                        <a:t>25</a:t>
                      </a:r>
                    </a:p>
                  </a:txBody>
                  <a:tcPr marL="59821" marR="59821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18 %</a:t>
                      </a:r>
                    </a:p>
                  </a:txBody>
                  <a:tcPr marL="6231" marR="6231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20 %</a:t>
                      </a:r>
                    </a:p>
                  </a:txBody>
                  <a:tcPr marL="6231" marR="6231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2233">
                <a:tc>
                  <a:txBody>
                    <a:bodyPr/>
                    <a:lstStyle/>
                    <a:p>
                      <a:r>
                        <a:rPr lang="nb-NO" sz="1800" dirty="0"/>
                        <a:t>E</a:t>
                      </a:r>
                    </a:p>
                  </a:txBody>
                  <a:tcPr marL="59821" marR="59821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800" dirty="0"/>
                        <a:t>6</a:t>
                      </a:r>
                    </a:p>
                  </a:txBody>
                  <a:tcPr marL="59821" marR="59821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4 %</a:t>
                      </a:r>
                    </a:p>
                  </a:txBody>
                  <a:tcPr marL="6231" marR="6231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5 %</a:t>
                      </a:r>
                    </a:p>
                  </a:txBody>
                  <a:tcPr marL="6231" marR="6231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2233">
                <a:tc>
                  <a:txBody>
                    <a:bodyPr/>
                    <a:lstStyle/>
                    <a:p>
                      <a:r>
                        <a:rPr lang="nb-NO" sz="1800" dirty="0"/>
                        <a:t>Ikke møtt</a:t>
                      </a:r>
                    </a:p>
                  </a:txBody>
                  <a:tcPr marL="59821" marR="59821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800" dirty="0"/>
                        <a:t>4</a:t>
                      </a:r>
                    </a:p>
                  </a:txBody>
                  <a:tcPr marL="59821" marR="59821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3 %</a:t>
                      </a:r>
                    </a:p>
                  </a:txBody>
                  <a:tcPr marL="6231" marR="6231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31" marR="6231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2233">
                <a:tc>
                  <a:txBody>
                    <a:bodyPr/>
                    <a:lstStyle/>
                    <a:p>
                      <a:r>
                        <a:rPr lang="nb-NO" sz="1800" dirty="0"/>
                        <a:t>Ikke gjort arbeidskrav/trekk</a:t>
                      </a:r>
                      <a:r>
                        <a:rPr lang="nb-NO" sz="1800" baseline="0" dirty="0"/>
                        <a:t> eksamen</a:t>
                      </a:r>
                      <a:endParaRPr lang="nb-NO" sz="1800" dirty="0"/>
                    </a:p>
                  </a:txBody>
                  <a:tcPr marL="59821" marR="59821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800" dirty="0"/>
                        <a:t>12</a:t>
                      </a:r>
                    </a:p>
                  </a:txBody>
                  <a:tcPr marL="59821" marR="59821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9 %</a:t>
                      </a:r>
                    </a:p>
                  </a:txBody>
                  <a:tcPr marL="6231" marR="6231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31" marR="6231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2233">
                <a:tc>
                  <a:txBody>
                    <a:bodyPr/>
                    <a:lstStyle/>
                    <a:p>
                      <a:r>
                        <a:rPr lang="nb-NO" sz="1800" dirty="0"/>
                        <a:t>Total</a:t>
                      </a:r>
                    </a:p>
                  </a:txBody>
                  <a:tcPr marL="59821" marR="59821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800" dirty="0"/>
                        <a:t>139</a:t>
                      </a:r>
                    </a:p>
                  </a:txBody>
                  <a:tcPr marL="59821" marR="59821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800" dirty="0"/>
                        <a:t>100 %</a:t>
                      </a:r>
                      <a:endParaRPr lang="nb-NO" sz="1800" b="1" dirty="0"/>
                    </a:p>
                  </a:txBody>
                  <a:tcPr marL="59821" marR="59821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800" dirty="0"/>
                        <a:t>N=123 (100%)</a:t>
                      </a:r>
                    </a:p>
                  </a:txBody>
                  <a:tcPr marL="59821" marR="59821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1B65B40-ABD1-479F-A842-C932C49B4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4128" y="2107026"/>
            <a:ext cx="3228276" cy="40233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</a:t>
            </a:r>
            <a:r>
              <a:rPr lang="nb-NO" dirty="0"/>
              <a:t>Alle som prøvde seg til eksamen stod.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Ingen stryk!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 For å få en god karakter må man klare å argumentere godt, det holder ikke å bare skrive av pensum. 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3692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EF1B15-775E-46C3-B6BF-46BAE01DE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stille</a:t>
            </a:r>
            <a:r>
              <a:rPr lang="en-GB" dirty="0"/>
              <a:t> </a:t>
            </a:r>
            <a:r>
              <a:rPr lang="en-GB" dirty="0" err="1"/>
              <a:t>spørsmål</a:t>
            </a:r>
            <a:r>
              <a:rPr lang="en-GB" dirty="0"/>
              <a:t> under </a:t>
            </a:r>
            <a:r>
              <a:rPr lang="en-GB" dirty="0" err="1"/>
              <a:t>eksamen</a:t>
            </a:r>
            <a:r>
              <a:rPr lang="en-GB" dirty="0"/>
              <a:t>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B7B67B-23A0-4387-89A6-2FA4A1B69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084832"/>
            <a:ext cx="9720073" cy="4224528"/>
          </a:xfrm>
        </p:spPr>
        <p:txBody>
          <a:bodyPr>
            <a:normAutofit/>
          </a:bodyPr>
          <a:lstStyle/>
          <a:p>
            <a:r>
              <a:rPr lang="en-GB" sz="2800" dirty="0"/>
              <a:t>Det </a:t>
            </a:r>
            <a:r>
              <a:rPr lang="en-GB" sz="2800" dirty="0" err="1"/>
              <a:t>er</a:t>
            </a:r>
            <a:r>
              <a:rPr lang="en-GB" sz="2800" dirty="0"/>
              <a:t> </a:t>
            </a:r>
            <a:r>
              <a:rPr lang="en-GB" sz="2800" dirty="0" err="1"/>
              <a:t>kun</a:t>
            </a:r>
            <a:r>
              <a:rPr lang="en-GB" sz="2800" dirty="0"/>
              <a:t> </a:t>
            </a:r>
            <a:r>
              <a:rPr lang="en-GB" sz="2800" dirty="0" err="1"/>
              <a:t>anledning</a:t>
            </a:r>
            <a:r>
              <a:rPr lang="en-GB" sz="2800" dirty="0"/>
              <a:t> </a:t>
            </a:r>
            <a:r>
              <a:rPr lang="en-GB" sz="2800" dirty="0" err="1"/>
              <a:t>til</a:t>
            </a:r>
            <a:r>
              <a:rPr lang="en-GB" sz="2800" dirty="0"/>
              <a:t> å </a:t>
            </a:r>
            <a:r>
              <a:rPr lang="en-GB" sz="2800" dirty="0" err="1"/>
              <a:t>stille</a:t>
            </a:r>
            <a:r>
              <a:rPr lang="en-GB" sz="2800" dirty="0"/>
              <a:t> </a:t>
            </a:r>
            <a:r>
              <a:rPr lang="en-GB" sz="2800" dirty="0" err="1"/>
              <a:t>praktiske</a:t>
            </a:r>
            <a:r>
              <a:rPr lang="en-GB" sz="2800" dirty="0"/>
              <a:t> </a:t>
            </a:r>
            <a:r>
              <a:rPr lang="en-GB" sz="2800" dirty="0" err="1"/>
              <a:t>spørsmål</a:t>
            </a:r>
            <a:r>
              <a:rPr lang="en-GB" sz="2800" dirty="0"/>
              <a:t> </a:t>
            </a:r>
            <a:r>
              <a:rPr lang="en-GB" sz="2800" dirty="0" err="1"/>
              <a:t>mens</a:t>
            </a:r>
            <a:r>
              <a:rPr lang="en-GB" sz="2800" dirty="0"/>
              <a:t> </a:t>
            </a:r>
            <a:r>
              <a:rPr lang="en-GB" sz="2800" dirty="0" err="1"/>
              <a:t>eksamen</a:t>
            </a:r>
            <a:r>
              <a:rPr lang="en-GB" sz="2800" dirty="0"/>
              <a:t> </a:t>
            </a:r>
            <a:r>
              <a:rPr lang="en-GB" sz="2800" dirty="0" err="1"/>
              <a:t>pågår</a:t>
            </a:r>
            <a:r>
              <a:rPr lang="en-GB" sz="2800" dirty="0"/>
              <a:t>, </a:t>
            </a:r>
            <a:r>
              <a:rPr lang="en-GB" sz="2800" dirty="0" err="1"/>
              <a:t>og</a:t>
            </a:r>
            <a:r>
              <a:rPr lang="en-GB" sz="2800" dirty="0"/>
              <a:t> </a:t>
            </a:r>
            <a:r>
              <a:rPr lang="en-GB" sz="2800" dirty="0" err="1"/>
              <a:t>disse</a:t>
            </a:r>
            <a:r>
              <a:rPr lang="en-GB" sz="2800" dirty="0"/>
              <a:t> </a:t>
            </a:r>
            <a:r>
              <a:rPr lang="en-GB" sz="2800" dirty="0" err="1"/>
              <a:t>stilles</a:t>
            </a:r>
            <a:r>
              <a:rPr lang="en-GB" sz="2800" dirty="0"/>
              <a:t> </a:t>
            </a:r>
            <a:r>
              <a:rPr lang="en-GB" sz="2800" dirty="0" err="1"/>
              <a:t>til</a:t>
            </a:r>
            <a:r>
              <a:rPr lang="en-GB" sz="2800" dirty="0"/>
              <a:t> </a:t>
            </a:r>
            <a:r>
              <a:rPr lang="en-GB" sz="2800" dirty="0" err="1"/>
              <a:t>administrasjonen</a:t>
            </a:r>
            <a:r>
              <a:rPr lang="en-GB" sz="2800" dirty="0"/>
              <a:t>. </a:t>
            </a:r>
          </a:p>
          <a:p>
            <a:pPr lvl="1"/>
            <a:r>
              <a:rPr lang="en-GB" sz="2400" dirty="0"/>
              <a:t>Send </a:t>
            </a:r>
            <a:r>
              <a:rPr lang="en-GB" sz="2400" dirty="0" err="1"/>
              <a:t>epost</a:t>
            </a:r>
            <a:r>
              <a:rPr lang="en-GB" sz="2400" dirty="0"/>
              <a:t> </a:t>
            </a:r>
            <a:r>
              <a:rPr lang="en-GB" sz="2400" dirty="0" err="1" smtClean="0"/>
              <a:t>til</a:t>
            </a:r>
            <a:r>
              <a:rPr lang="en-GB" sz="2400" dirty="0" smtClean="0"/>
              <a:t> Rabia: </a:t>
            </a:r>
            <a:r>
              <a:rPr lang="nb-NO" sz="2400" u="sng" dirty="0">
                <a:hlinkClick r:id="rId2"/>
              </a:rPr>
              <a:t>r.a.syed@iped.uio.no</a:t>
            </a:r>
            <a:endParaRPr lang="en-GB" sz="2400" dirty="0"/>
          </a:p>
          <a:p>
            <a:r>
              <a:rPr lang="en-GB" sz="2800" dirty="0" err="1"/>
              <a:t>Dersom</a:t>
            </a:r>
            <a:r>
              <a:rPr lang="en-GB" sz="2800" dirty="0"/>
              <a:t> det </a:t>
            </a:r>
            <a:r>
              <a:rPr lang="en-GB" sz="2800" dirty="0" err="1"/>
              <a:t>skulle</a:t>
            </a:r>
            <a:r>
              <a:rPr lang="en-GB" sz="2800" dirty="0"/>
              <a:t> </a:t>
            </a:r>
            <a:r>
              <a:rPr lang="en-GB" sz="2800" dirty="0" err="1"/>
              <a:t>være</a:t>
            </a:r>
            <a:r>
              <a:rPr lang="en-GB" sz="2800" dirty="0"/>
              <a:t> </a:t>
            </a:r>
            <a:r>
              <a:rPr lang="en-GB" sz="2800" dirty="0" err="1"/>
              <a:t>noe</a:t>
            </a:r>
            <a:r>
              <a:rPr lang="en-GB" sz="2800" dirty="0"/>
              <a:t> </a:t>
            </a:r>
            <a:r>
              <a:rPr lang="en-GB" sz="2800" dirty="0" err="1"/>
              <a:t>ved</a:t>
            </a:r>
            <a:r>
              <a:rPr lang="en-GB" sz="2800" dirty="0"/>
              <a:t> det </a:t>
            </a:r>
            <a:r>
              <a:rPr lang="en-GB" sz="2800" dirty="0" err="1"/>
              <a:t>faglige</a:t>
            </a:r>
            <a:r>
              <a:rPr lang="en-GB" sz="2800" dirty="0"/>
              <a:t> i </a:t>
            </a:r>
            <a:r>
              <a:rPr lang="en-GB" sz="2800" dirty="0" err="1"/>
              <a:t>eksamen</a:t>
            </a:r>
            <a:r>
              <a:rPr lang="en-GB" sz="2800" dirty="0"/>
              <a:t>, </a:t>
            </a:r>
            <a:r>
              <a:rPr lang="en-GB" sz="2800" dirty="0" err="1"/>
              <a:t>så</a:t>
            </a:r>
            <a:r>
              <a:rPr lang="en-GB" sz="2800" dirty="0"/>
              <a:t> </a:t>
            </a:r>
            <a:r>
              <a:rPr lang="en-GB" sz="2800" dirty="0" err="1"/>
              <a:t>kan</a:t>
            </a:r>
            <a:r>
              <a:rPr lang="en-GB" sz="2800" dirty="0"/>
              <a:t> </a:t>
            </a:r>
            <a:r>
              <a:rPr lang="en-GB" sz="2800" dirty="0" err="1"/>
              <a:t>administrasjonen</a:t>
            </a:r>
            <a:r>
              <a:rPr lang="en-GB" sz="2800" dirty="0"/>
              <a:t> </a:t>
            </a:r>
            <a:r>
              <a:rPr lang="en-GB" sz="2800" dirty="0" err="1"/>
              <a:t>formidle</a:t>
            </a:r>
            <a:r>
              <a:rPr lang="en-GB" sz="2800" dirty="0"/>
              <a:t> </a:t>
            </a:r>
            <a:r>
              <a:rPr lang="en-GB" sz="2800" dirty="0" err="1" smtClean="0"/>
              <a:t>spørsmål</a:t>
            </a:r>
            <a:r>
              <a:rPr lang="en-GB" sz="2800" dirty="0" smtClean="0"/>
              <a:t> </a:t>
            </a:r>
            <a:r>
              <a:rPr lang="en-GB" sz="2800" dirty="0" err="1"/>
              <a:t>til</a:t>
            </a:r>
            <a:r>
              <a:rPr lang="en-GB" sz="2800" dirty="0"/>
              <a:t> meg. </a:t>
            </a:r>
            <a:endParaRPr lang="en-GB" sz="2800" dirty="0" smtClean="0"/>
          </a:p>
          <a:p>
            <a:pPr lvl="1"/>
            <a:r>
              <a:rPr lang="en-GB" sz="2400" dirty="0" err="1" smtClean="0"/>
              <a:t>Samme</a:t>
            </a:r>
            <a:r>
              <a:rPr lang="en-GB" sz="2400" dirty="0" smtClean="0"/>
              <a:t> regel </a:t>
            </a:r>
            <a:r>
              <a:rPr lang="en-GB" sz="2400" dirty="0" err="1" smtClean="0"/>
              <a:t>som</a:t>
            </a:r>
            <a:r>
              <a:rPr lang="en-GB" sz="2400" dirty="0" smtClean="0"/>
              <a:t> </a:t>
            </a:r>
            <a:r>
              <a:rPr lang="en-GB" sz="2400" dirty="0" err="1" smtClean="0"/>
              <a:t>på</a:t>
            </a:r>
            <a:r>
              <a:rPr lang="en-GB" sz="2400" dirty="0" smtClean="0"/>
              <a:t> </a:t>
            </a:r>
            <a:r>
              <a:rPr lang="en-GB" sz="2400" dirty="0" err="1" smtClean="0"/>
              <a:t>skoleeksamen</a:t>
            </a:r>
            <a:r>
              <a:rPr lang="en-GB" sz="2400" dirty="0" smtClean="0"/>
              <a:t>, </a:t>
            </a:r>
            <a:r>
              <a:rPr lang="en-GB" sz="2400" dirty="0" err="1" smtClean="0"/>
              <a:t>faglige</a:t>
            </a:r>
            <a:r>
              <a:rPr lang="en-GB" sz="2400" dirty="0" smtClean="0"/>
              <a:t> </a:t>
            </a:r>
            <a:r>
              <a:rPr lang="en-GB" sz="2400" dirty="0" err="1" smtClean="0"/>
              <a:t>spørsmål</a:t>
            </a:r>
            <a:r>
              <a:rPr lang="en-GB" sz="2400" dirty="0" smtClean="0"/>
              <a:t> </a:t>
            </a:r>
            <a:r>
              <a:rPr lang="en-GB" sz="2400" dirty="0" err="1" smtClean="0"/>
              <a:t>kan</a:t>
            </a:r>
            <a:r>
              <a:rPr lang="en-GB" sz="2400" dirty="0" smtClean="0"/>
              <a:t> bare </a:t>
            </a:r>
            <a:r>
              <a:rPr lang="en-GB" sz="2400" dirty="0" err="1" smtClean="0"/>
              <a:t>stilles</a:t>
            </a:r>
            <a:r>
              <a:rPr lang="en-GB" sz="2400" dirty="0" smtClean="0"/>
              <a:t> </a:t>
            </a:r>
            <a:r>
              <a:rPr lang="en-GB" sz="2400" dirty="0" err="1" smtClean="0"/>
              <a:t>i</a:t>
            </a:r>
            <a:r>
              <a:rPr lang="en-GB" sz="2400" dirty="0" smtClean="0"/>
              <a:t> </a:t>
            </a:r>
            <a:r>
              <a:rPr lang="en-GB" sz="2400" dirty="0" err="1" smtClean="0"/>
              <a:t>løpet</a:t>
            </a:r>
            <a:r>
              <a:rPr lang="en-GB" sz="2400" dirty="0" smtClean="0"/>
              <a:t> </a:t>
            </a:r>
            <a:r>
              <a:rPr lang="en-GB" sz="2400" dirty="0" err="1" smtClean="0"/>
              <a:t>av</a:t>
            </a:r>
            <a:r>
              <a:rPr lang="en-GB" sz="2400" dirty="0" smtClean="0"/>
              <a:t> </a:t>
            </a:r>
            <a:r>
              <a:rPr lang="en-GB" sz="2400" dirty="0" err="1" smtClean="0"/>
              <a:t>første</a:t>
            </a:r>
            <a:r>
              <a:rPr lang="en-GB" sz="2400" dirty="0" smtClean="0"/>
              <a:t> time </a:t>
            </a:r>
            <a:r>
              <a:rPr lang="en-GB" sz="2400" dirty="0" err="1" smtClean="0"/>
              <a:t>av</a:t>
            </a:r>
            <a:r>
              <a:rPr lang="en-GB" sz="2400" dirty="0" smtClean="0"/>
              <a:t> </a:t>
            </a:r>
            <a:r>
              <a:rPr lang="en-GB" sz="2400" dirty="0" err="1" smtClean="0"/>
              <a:t>eksamen</a:t>
            </a:r>
            <a:r>
              <a:rPr lang="en-GB" sz="2400" dirty="0" smtClean="0"/>
              <a:t>, </a:t>
            </a:r>
            <a:r>
              <a:rPr lang="en-GB" sz="2400" dirty="0" err="1" smtClean="0"/>
              <a:t>dvs</a:t>
            </a:r>
            <a:r>
              <a:rPr lang="en-GB" sz="2400" dirty="0" smtClean="0"/>
              <a:t>. </a:t>
            </a:r>
            <a:r>
              <a:rPr lang="en-GB" sz="2400" dirty="0" err="1" smtClean="0"/>
              <a:t>mellom</a:t>
            </a:r>
            <a:r>
              <a:rPr lang="en-GB" sz="2400" dirty="0" smtClean="0"/>
              <a:t> kl. 9 </a:t>
            </a:r>
            <a:r>
              <a:rPr lang="en-GB" sz="2400" dirty="0" err="1" smtClean="0"/>
              <a:t>og</a:t>
            </a:r>
            <a:r>
              <a:rPr lang="en-GB" sz="2400" dirty="0" smtClean="0"/>
              <a:t> 10 </a:t>
            </a:r>
            <a:r>
              <a:rPr lang="en-GB" sz="2400" dirty="0" err="1" smtClean="0"/>
              <a:t>mandag</a:t>
            </a:r>
            <a:r>
              <a:rPr lang="en-GB" sz="2400" dirty="0" smtClean="0"/>
              <a:t> morgen. </a:t>
            </a:r>
          </a:p>
          <a:p>
            <a:pPr lvl="1"/>
            <a:r>
              <a:rPr lang="en-GB" sz="2400" dirty="0" err="1" smtClean="0"/>
              <a:t>Svar</a:t>
            </a:r>
            <a:r>
              <a:rPr lang="en-GB" sz="2400" dirty="0" smtClean="0"/>
              <a:t> </a:t>
            </a:r>
            <a:r>
              <a:rPr lang="en-GB" sz="2400" dirty="0" err="1" smtClean="0"/>
              <a:t>legges</a:t>
            </a:r>
            <a:r>
              <a:rPr lang="en-GB" sz="2400" dirty="0" smtClean="0"/>
              <a:t> </a:t>
            </a:r>
            <a:r>
              <a:rPr lang="en-GB" sz="2400" dirty="0" err="1" smtClean="0"/>
              <a:t>ut</a:t>
            </a:r>
            <a:r>
              <a:rPr lang="en-GB" sz="2400" dirty="0" smtClean="0"/>
              <a:t> </a:t>
            </a:r>
            <a:r>
              <a:rPr lang="en-GB" sz="2400" dirty="0" err="1" smtClean="0"/>
              <a:t>i</a:t>
            </a:r>
            <a:r>
              <a:rPr lang="en-GB" sz="2400" dirty="0" smtClean="0"/>
              <a:t> Canvas </a:t>
            </a:r>
            <a:r>
              <a:rPr lang="en-GB" sz="2400" dirty="0" err="1" smtClean="0"/>
              <a:t>slik</a:t>
            </a:r>
            <a:r>
              <a:rPr lang="en-GB" sz="2400" dirty="0" smtClean="0"/>
              <a:t> at </a:t>
            </a:r>
            <a:r>
              <a:rPr lang="en-GB" sz="2400" dirty="0" err="1" smtClean="0"/>
              <a:t>alle</a:t>
            </a:r>
            <a:r>
              <a:rPr lang="en-GB" sz="2400" dirty="0" smtClean="0"/>
              <a:t> </a:t>
            </a:r>
            <a:r>
              <a:rPr lang="en-GB" sz="2400" dirty="0" err="1" smtClean="0"/>
              <a:t>kan</a:t>
            </a:r>
            <a:r>
              <a:rPr lang="en-GB" sz="2400" dirty="0" smtClean="0"/>
              <a:t> lese </a:t>
            </a:r>
            <a:r>
              <a:rPr lang="en-GB" sz="2400" dirty="0" err="1" smtClean="0"/>
              <a:t>dem.</a:t>
            </a:r>
            <a:r>
              <a:rPr lang="en-GB" sz="2400" dirty="0" smtClean="0"/>
              <a:t>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269441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Evaluering av emnet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Siden det er andre gang emnet går kommer det en evaluering.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Evalueringen blir sendt ut via epost/Canvas.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Det tar bare 5-10 min å svare – så vi håper flest mulig vil bidra for å utvikle og kanskje gjøre kurset bedre!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Evalueringen kommer i løpet av denne uken, men dere får </a:t>
            </a:r>
            <a:r>
              <a:rPr lang="nb-NO" dirty="0" err="1"/>
              <a:t>ca</a:t>
            </a:r>
            <a:r>
              <a:rPr lang="nb-NO" dirty="0"/>
              <a:t> to uker på dere å svare, dvs. til etter eksamen er over. </a:t>
            </a:r>
          </a:p>
        </p:txBody>
      </p:sp>
    </p:spTree>
    <p:extLst>
      <p:ext uri="{BB962C8B-B14F-4D97-AF65-F5344CB8AC3E}">
        <p14:creationId xmlns:p14="http://schemas.microsoft.com/office/powerpoint/2010/main" val="3101363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8F745EF-72D3-4A1B-BAB7-D3F243E8D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960138"/>
            <a:ext cx="11007969" cy="1463040"/>
          </a:xfrm>
        </p:spPr>
        <p:txBody>
          <a:bodyPr>
            <a:normAutofit/>
          </a:bodyPr>
          <a:lstStyle/>
          <a:p>
            <a:r>
              <a:rPr lang="en-GB" sz="6000" dirty="0" err="1"/>
              <a:t>Lykke</a:t>
            </a:r>
            <a:r>
              <a:rPr lang="en-GB" sz="6000" dirty="0"/>
              <a:t> </a:t>
            </a:r>
            <a:r>
              <a:rPr lang="en-GB" sz="6000" dirty="0" err="1"/>
              <a:t>til</a:t>
            </a:r>
            <a:r>
              <a:rPr lang="en-GB" sz="6000" dirty="0"/>
              <a:t>!</a:t>
            </a:r>
          </a:p>
        </p:txBody>
      </p:sp>
      <p:pic>
        <p:nvPicPr>
          <p:cNvPr id="9" name="Plassholder for bilde 8">
            <a:extLst>
              <a:ext uri="{FF2B5EF4-FFF2-40B4-BE49-F238E27FC236}">
                <a16:creationId xmlns:a16="http://schemas.microsoft.com/office/drawing/2014/main" id="{4C38C83D-5620-488F-9C03-9F726E004CE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7097" b="17097"/>
          <a:stretch>
            <a:fillRect/>
          </a:stretch>
        </p:blipFill>
        <p:spPr>
          <a:xfrm>
            <a:off x="1492187" y="1047749"/>
            <a:ext cx="9207626" cy="345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78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256</TotalTime>
  <Words>707</Words>
  <Application>Microsoft Office PowerPoint</Application>
  <PresentationFormat>Widescreen</PresentationFormat>
  <Paragraphs>108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Tw Cen MT</vt:lpstr>
      <vt:lpstr>Tw Cen MT Condensed</vt:lpstr>
      <vt:lpstr>Wingdings 3</vt:lpstr>
      <vt:lpstr>Integral</vt:lpstr>
      <vt:lpstr>PED1010 - eksamensforberedelse</vt:lpstr>
      <vt:lpstr>Hva kommer eksamen til å fokusere på?</vt:lpstr>
      <vt:lpstr>Opplegg for metodeundervisningen</vt:lpstr>
      <vt:lpstr>Om hjemmeeksamen</vt:lpstr>
      <vt:lpstr>Tre oppgaver</vt:lpstr>
      <vt:lpstr>Hvordan lese til eksamen</vt:lpstr>
      <vt:lpstr>Generelle forventninger </vt:lpstr>
      <vt:lpstr>Strukturer arbeidet</vt:lpstr>
      <vt:lpstr>Gode tips for skriving: </vt:lpstr>
      <vt:lpstr>Eksamensresultater fjorårets kull (H2018)</vt:lpstr>
      <vt:lpstr>stille spørsmål under eksamen?</vt:lpstr>
      <vt:lpstr>Evaluering av emnet</vt:lpstr>
      <vt:lpstr>Lykke til!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PED1010 - eksamensforberedelse</dc:title>
  <dc:creator>Elisabeth Hovdhaugen</dc:creator>
  <cp:lastModifiedBy>Elisabeth Hovdhaugen</cp:lastModifiedBy>
  <cp:revision>21</cp:revision>
  <cp:lastPrinted>2019-12-05T08:22:58Z</cp:lastPrinted>
  <dcterms:created xsi:type="dcterms:W3CDTF">2018-12-02T20:11:15Z</dcterms:created>
  <dcterms:modified xsi:type="dcterms:W3CDTF">2019-12-05T08:43:36Z</dcterms:modified>
</cp:coreProperties>
</file>