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88" r:id="rId1"/>
  </p:sldMasterIdLst>
  <p:notesMasterIdLst>
    <p:notesMasterId r:id="rId8"/>
  </p:notesMasterIdLst>
  <p:sldIdLst>
    <p:sldId id="256" r:id="rId2"/>
    <p:sldId id="257" r:id="rId3"/>
    <p:sldId id="258" r:id="rId4"/>
    <p:sldId id="259" r:id="rId5"/>
    <p:sldId id="260" r:id="rId6"/>
    <p:sldId id="261" r:id="rId7"/>
  </p:sldIdLst>
  <p:sldSz cx="9144000" cy="6858000" type="screen4x3"/>
  <p:notesSz cx="6794500" cy="9906000"/>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76" d="100"/>
          <a:sy n="76" d="100"/>
        </p:scale>
        <p:origin x="-4602" y="-1860"/>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4283" cy="495300"/>
          </a:xfrm>
          <a:prstGeom prst="rect">
            <a:avLst/>
          </a:prstGeom>
        </p:spPr>
        <p:txBody>
          <a:bodyPr vert="horz" lIns="91440" tIns="45720" rIns="91440" bIns="45720" rtlCol="0"/>
          <a:lstStyle>
            <a:lvl1pPr algn="l">
              <a:defRPr sz="1200"/>
            </a:lvl1pPr>
          </a:lstStyle>
          <a:p>
            <a:endParaRPr lang="nb-NO"/>
          </a:p>
        </p:txBody>
      </p:sp>
      <p:sp>
        <p:nvSpPr>
          <p:cNvPr id="3" name="Date Placeholder 2"/>
          <p:cNvSpPr>
            <a:spLocks noGrp="1"/>
          </p:cNvSpPr>
          <p:nvPr>
            <p:ph type="dt" idx="1"/>
          </p:nvPr>
        </p:nvSpPr>
        <p:spPr>
          <a:xfrm>
            <a:off x="3848645" y="0"/>
            <a:ext cx="2944283" cy="495300"/>
          </a:xfrm>
          <a:prstGeom prst="rect">
            <a:avLst/>
          </a:prstGeom>
        </p:spPr>
        <p:txBody>
          <a:bodyPr vert="horz" lIns="91440" tIns="45720" rIns="91440" bIns="45720" rtlCol="0"/>
          <a:lstStyle>
            <a:lvl1pPr algn="r">
              <a:defRPr sz="1200"/>
            </a:lvl1pPr>
          </a:lstStyle>
          <a:p>
            <a:fld id="{B425ACA9-BA1F-44F1-A4CB-A11A1E675970}" type="datetimeFigureOut">
              <a:rPr lang="nb-NO" smtClean="0"/>
              <a:t>26.11.2015</a:t>
            </a:fld>
            <a:endParaRPr lang="nb-NO"/>
          </a:p>
        </p:txBody>
      </p:sp>
      <p:sp>
        <p:nvSpPr>
          <p:cNvPr id="4" name="Slide Image Placeholder 3"/>
          <p:cNvSpPr>
            <a:spLocks noGrp="1" noRot="1" noChangeAspect="1"/>
          </p:cNvSpPr>
          <p:nvPr>
            <p:ph type="sldImg" idx="2"/>
          </p:nvPr>
        </p:nvSpPr>
        <p:spPr>
          <a:xfrm>
            <a:off x="920750" y="742950"/>
            <a:ext cx="4953000" cy="3714750"/>
          </a:xfrm>
          <a:prstGeom prst="rect">
            <a:avLst/>
          </a:prstGeom>
          <a:noFill/>
          <a:ln w="12700">
            <a:solidFill>
              <a:prstClr val="black"/>
            </a:solidFill>
          </a:ln>
        </p:spPr>
        <p:txBody>
          <a:bodyPr vert="horz" lIns="91440" tIns="45720" rIns="91440" bIns="45720" rtlCol="0" anchor="ctr"/>
          <a:lstStyle/>
          <a:p>
            <a:endParaRPr lang="nb-NO"/>
          </a:p>
        </p:txBody>
      </p:sp>
      <p:sp>
        <p:nvSpPr>
          <p:cNvPr id="5" name="Notes Placeholder 4"/>
          <p:cNvSpPr>
            <a:spLocks noGrp="1"/>
          </p:cNvSpPr>
          <p:nvPr>
            <p:ph type="body" sz="quarter" idx="3"/>
          </p:nvPr>
        </p:nvSpPr>
        <p:spPr>
          <a:xfrm>
            <a:off x="679450" y="4705350"/>
            <a:ext cx="5435600" cy="44577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6" name="Footer Placeholder 5"/>
          <p:cNvSpPr>
            <a:spLocks noGrp="1"/>
          </p:cNvSpPr>
          <p:nvPr>
            <p:ph type="ftr" sz="quarter" idx="4"/>
          </p:nvPr>
        </p:nvSpPr>
        <p:spPr>
          <a:xfrm>
            <a:off x="0" y="9408981"/>
            <a:ext cx="2944283" cy="495300"/>
          </a:xfrm>
          <a:prstGeom prst="rect">
            <a:avLst/>
          </a:prstGeom>
        </p:spPr>
        <p:txBody>
          <a:bodyPr vert="horz" lIns="91440" tIns="45720" rIns="91440" bIns="45720" rtlCol="0" anchor="b"/>
          <a:lstStyle>
            <a:lvl1pPr algn="l">
              <a:defRPr sz="1200"/>
            </a:lvl1pPr>
          </a:lstStyle>
          <a:p>
            <a:endParaRPr lang="nb-NO"/>
          </a:p>
        </p:txBody>
      </p:sp>
      <p:sp>
        <p:nvSpPr>
          <p:cNvPr id="7" name="Slide Number Placeholder 6"/>
          <p:cNvSpPr>
            <a:spLocks noGrp="1"/>
          </p:cNvSpPr>
          <p:nvPr>
            <p:ph type="sldNum" sz="quarter" idx="5"/>
          </p:nvPr>
        </p:nvSpPr>
        <p:spPr>
          <a:xfrm>
            <a:off x="3848645" y="9408981"/>
            <a:ext cx="2944283" cy="495300"/>
          </a:xfrm>
          <a:prstGeom prst="rect">
            <a:avLst/>
          </a:prstGeom>
        </p:spPr>
        <p:txBody>
          <a:bodyPr vert="horz" lIns="91440" tIns="45720" rIns="91440" bIns="45720" rtlCol="0" anchor="b"/>
          <a:lstStyle>
            <a:lvl1pPr algn="r">
              <a:defRPr sz="1200"/>
            </a:lvl1pPr>
          </a:lstStyle>
          <a:p>
            <a:fld id="{EB535C0B-E064-4160-9295-ED951564ABB5}" type="slidenum">
              <a:rPr lang="nb-NO" smtClean="0"/>
              <a:t>‹#›</a:t>
            </a:fld>
            <a:endParaRPr lang="nb-NO"/>
          </a:p>
        </p:txBody>
      </p:sp>
    </p:spTree>
    <p:extLst>
      <p:ext uri="{BB962C8B-B14F-4D97-AF65-F5344CB8AC3E}">
        <p14:creationId xmlns:p14="http://schemas.microsoft.com/office/powerpoint/2010/main" val="372766381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8" name="Rounded Rectangle 7"/>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p>
            <a:fld id="{6D269A52-D53E-4F12-9E9C-D4C768419F81}" type="datetimeFigureOut">
              <a:rPr lang="nb-NO" smtClean="0"/>
              <a:t>26.11.2015</a:t>
            </a:fld>
            <a:endParaRPr lang="nb-NO"/>
          </a:p>
        </p:txBody>
      </p:sp>
      <p:sp>
        <p:nvSpPr>
          <p:cNvPr id="5" name="Footer Placeholder 4"/>
          <p:cNvSpPr>
            <a:spLocks noGrp="1"/>
          </p:cNvSpPr>
          <p:nvPr>
            <p:ph type="ftr" sz="quarter" idx="11"/>
          </p:nvPr>
        </p:nvSpPr>
        <p:spPr/>
        <p:txBody>
          <a:bodyPr/>
          <a:lstStyle/>
          <a:p>
            <a:endParaRPr lang="nb-NO"/>
          </a:p>
        </p:txBody>
      </p:sp>
      <p:sp>
        <p:nvSpPr>
          <p:cNvPr id="9" name="Rectangle 8"/>
          <p:cNvSpPr/>
          <p:nvPr/>
        </p:nvSpPr>
        <p:spPr>
          <a:xfrm>
            <a:off x="345440" y="2942602"/>
            <a:ext cx="7147931" cy="246380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7572652" y="2944634"/>
            <a:ext cx="1190348" cy="2459736"/>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a:off x="7712714" y="3136658"/>
            <a:ext cx="910224" cy="2075688"/>
          </a:xfrm>
          <a:prstGeom prst="rect">
            <a:avLst/>
          </a:prstGeom>
          <a:solidFill>
            <a:schemeClr val="accent3">
              <a:alpha val="70000"/>
            </a:schemeClr>
          </a:solidFill>
          <a:ln w="635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445483" y="3055621"/>
            <a:ext cx="6947845" cy="2245359"/>
          </a:xfrm>
          <a:prstGeom prst="rect">
            <a:avLst/>
          </a:prstGeom>
          <a:solidFill>
            <a:srgbClr val="FFFFFF"/>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12"/>
          </p:nvPr>
        </p:nvSpPr>
        <p:spPr>
          <a:xfrm>
            <a:off x="7786826" y="4625268"/>
            <a:ext cx="762000" cy="457200"/>
          </a:xfrm>
        </p:spPr>
        <p:txBody>
          <a:bodyPr/>
          <a:lstStyle>
            <a:lvl1pPr algn="ctr">
              <a:defRPr sz="2800">
                <a:solidFill>
                  <a:schemeClr val="accent1">
                    <a:lumMod val="50000"/>
                  </a:schemeClr>
                </a:solidFill>
              </a:defRPr>
            </a:lvl1pPr>
          </a:lstStyle>
          <a:p>
            <a:fld id="{9083A6BD-4398-42EB-8418-58F677D6B325}" type="slidenum">
              <a:rPr lang="nb-NO" smtClean="0"/>
              <a:t>‹#›</a:t>
            </a:fld>
            <a:endParaRPr lang="nb-NO"/>
          </a:p>
        </p:txBody>
      </p:sp>
      <p:sp>
        <p:nvSpPr>
          <p:cNvPr id="11" name="Rectangle 10"/>
          <p:cNvSpPr/>
          <p:nvPr/>
        </p:nvSpPr>
        <p:spPr>
          <a:xfrm>
            <a:off x="541822" y="4559276"/>
            <a:ext cx="6755166" cy="664367"/>
          </a:xfrm>
          <a:prstGeom prst="rect">
            <a:avLst/>
          </a:prstGeom>
          <a:solidFill>
            <a:schemeClr val="accent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538971" y="3139440"/>
            <a:ext cx="6760868" cy="2077720"/>
          </a:xfrm>
          <a:prstGeom prst="rect">
            <a:avLst/>
          </a:prstGeom>
          <a:noFill/>
          <a:ln w="6350" cmpd="dbl">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642805" y="4648200"/>
            <a:ext cx="6553200" cy="457200"/>
          </a:xfrm>
        </p:spPr>
        <p:txBody>
          <a:bodyPr>
            <a:normAutofit/>
          </a:bodyPr>
          <a:lstStyle>
            <a:lvl1pPr marL="0" indent="0" algn="ctr">
              <a:buNone/>
              <a:defRPr sz="1800" cap="all" spc="300" baseline="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2" name="Title 1"/>
          <p:cNvSpPr>
            <a:spLocks noGrp="1"/>
          </p:cNvSpPr>
          <p:nvPr>
            <p:ph type="ctrTitle"/>
          </p:nvPr>
        </p:nvSpPr>
        <p:spPr>
          <a:xfrm>
            <a:off x="604705" y="3227033"/>
            <a:ext cx="6629400" cy="1219201"/>
          </a:xfrm>
        </p:spPr>
        <p:txBody>
          <a:bodyPr anchor="b" anchorCtr="0">
            <a:noAutofit/>
          </a:bodyPr>
          <a:lstStyle>
            <a:lvl1pPr>
              <a:defRPr sz="4000">
                <a:solidFill>
                  <a:schemeClr val="accent1">
                    <a:lumMod val="50000"/>
                  </a:schemeClr>
                </a:solidFill>
              </a:defRPr>
            </a:lvl1pPr>
          </a:lstStyle>
          <a:p>
            <a:r>
              <a:rPr lang="en-US" smtClean="0"/>
              <a:t>Click to edit Master title style</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D269A52-D53E-4F12-9E9C-D4C768419F81}" type="datetimeFigureOut">
              <a:rPr lang="nb-NO" smtClean="0"/>
              <a:t>26.11.2015</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9083A6BD-4398-42EB-8418-58F677D6B325}" type="slidenum">
              <a:rPr lang="nb-NO" smtClean="0"/>
              <a:t>‹#›</a:t>
            </a:fld>
            <a:endParaRPr lang="nb-NO"/>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8" name="Rounded Rectangle 7"/>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p>
            <a:fld id="{6D269A52-D53E-4F12-9E9C-D4C768419F81}" type="datetimeFigureOut">
              <a:rPr lang="nb-NO" smtClean="0"/>
              <a:t>26.11.2015</a:t>
            </a:fld>
            <a:endParaRPr lang="nb-NO"/>
          </a:p>
        </p:txBody>
      </p:sp>
      <p:sp>
        <p:nvSpPr>
          <p:cNvPr id="13" name="Rectangle 12"/>
          <p:cNvSpPr/>
          <p:nvPr/>
        </p:nvSpPr>
        <p:spPr>
          <a:xfrm>
            <a:off x="451976" y="2946400"/>
            <a:ext cx="8265160" cy="246380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p:nvSpPr>
        <p:spPr>
          <a:xfrm>
            <a:off x="567656" y="3048000"/>
            <a:ext cx="8033800" cy="2245359"/>
          </a:xfrm>
          <a:prstGeom prst="rect">
            <a:avLst/>
          </a:prstGeom>
          <a:solidFill>
            <a:srgbClr val="FFFFFF"/>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9083A6BD-4398-42EB-8418-58F677D6B325}" type="slidenum">
              <a:rPr lang="nb-NO" smtClean="0"/>
              <a:t>‹#›</a:t>
            </a:fld>
            <a:endParaRPr lang="nb-NO"/>
          </a:p>
        </p:txBody>
      </p:sp>
      <p:sp>
        <p:nvSpPr>
          <p:cNvPr id="2" name="Title 1"/>
          <p:cNvSpPr>
            <a:spLocks noGrp="1"/>
          </p:cNvSpPr>
          <p:nvPr>
            <p:ph type="title"/>
          </p:nvPr>
        </p:nvSpPr>
        <p:spPr>
          <a:xfrm>
            <a:off x="736456" y="3200399"/>
            <a:ext cx="7696200" cy="1295401"/>
          </a:xfrm>
        </p:spPr>
        <p:txBody>
          <a:bodyPr anchor="b" anchorCtr="0">
            <a:noAutofit/>
          </a:bodyPr>
          <a:lstStyle>
            <a:lvl1pPr algn="ctr" defTabSz="914400" rtl="0" eaLnBrk="1" latinLnBrk="0" hangingPunct="1">
              <a:spcBef>
                <a:spcPct val="0"/>
              </a:spcBef>
              <a:buNone/>
              <a:defRPr lang="en-US" sz="4000" kern="1200" cap="all" baseline="0" dirty="0">
                <a:solidFill>
                  <a:schemeClr val="accent1">
                    <a:lumMod val="50000"/>
                  </a:schemeClr>
                </a:solidFill>
                <a:latin typeface="+mj-lt"/>
                <a:ea typeface="+mj-ea"/>
                <a:cs typeface="+mj-cs"/>
              </a:defRPr>
            </a:lvl1pPr>
          </a:lstStyle>
          <a:p>
            <a:r>
              <a:rPr lang="en-US" smtClean="0"/>
              <a:t>Click to edit Master title style</a:t>
            </a:r>
            <a:endParaRPr lang="en-US" dirty="0"/>
          </a:p>
        </p:txBody>
      </p:sp>
      <p:sp>
        <p:nvSpPr>
          <p:cNvPr id="15" name="Rectangle 14"/>
          <p:cNvSpPr/>
          <p:nvPr/>
        </p:nvSpPr>
        <p:spPr>
          <a:xfrm>
            <a:off x="675496" y="4541520"/>
            <a:ext cx="7818120" cy="664367"/>
          </a:xfrm>
          <a:prstGeom prst="rect">
            <a:avLst/>
          </a:prstGeom>
          <a:solidFill>
            <a:schemeClr val="accent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p:cNvSpPr>
            <a:spLocks noGrp="1"/>
          </p:cNvSpPr>
          <p:nvPr>
            <p:ph type="body" idx="1"/>
          </p:nvPr>
        </p:nvSpPr>
        <p:spPr>
          <a:xfrm>
            <a:off x="736456" y="4607510"/>
            <a:ext cx="7696200" cy="523783"/>
          </a:xfrm>
        </p:spPr>
        <p:txBody>
          <a:bodyPr anchor="ctr">
            <a:normAutofit/>
          </a:bodyPr>
          <a:lstStyle>
            <a:lvl1pPr marL="0" indent="0" algn="ctr">
              <a:buNone/>
              <a:defRPr sz="2000" cap="all" spc="250" baseline="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14" name="Rectangle 13"/>
          <p:cNvSpPr/>
          <p:nvPr/>
        </p:nvSpPr>
        <p:spPr>
          <a:xfrm>
            <a:off x="675757" y="3124200"/>
            <a:ext cx="7817599" cy="2077720"/>
          </a:xfrm>
          <a:prstGeom prst="rect">
            <a:avLst/>
          </a:prstGeom>
          <a:noFill/>
          <a:ln w="6350" cmpd="dbl">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26128" y="408372"/>
            <a:ext cx="8260672" cy="1039427"/>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426128" y="1719071"/>
            <a:ext cx="4038600" cy="440740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719071"/>
            <a:ext cx="4038600" cy="440740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6D269A52-D53E-4F12-9E9C-D4C768419F81}" type="datetimeFigureOut">
              <a:rPr lang="nb-NO" smtClean="0"/>
              <a:t>26.11.2015</a:t>
            </a:fld>
            <a:endParaRPr lang="nb-NO"/>
          </a:p>
        </p:txBody>
      </p:sp>
      <p:sp>
        <p:nvSpPr>
          <p:cNvPr id="6" name="Footer Placeholder 5"/>
          <p:cNvSpPr>
            <a:spLocks noGrp="1"/>
          </p:cNvSpPr>
          <p:nvPr>
            <p:ph type="ftr" sz="quarter" idx="11"/>
          </p:nvPr>
        </p:nvSpPr>
        <p:spPr/>
        <p:txBody>
          <a:bodyPr/>
          <a:lstStyle/>
          <a:p>
            <a:endParaRPr lang="nb-NO"/>
          </a:p>
        </p:txBody>
      </p:sp>
      <p:sp>
        <p:nvSpPr>
          <p:cNvPr id="7" name="Slide Number Placeholder 6"/>
          <p:cNvSpPr>
            <a:spLocks noGrp="1"/>
          </p:cNvSpPr>
          <p:nvPr>
            <p:ph type="sldNum" sz="quarter" idx="12"/>
          </p:nvPr>
        </p:nvSpPr>
        <p:spPr/>
        <p:txBody>
          <a:bodyPr/>
          <a:lstStyle/>
          <a:p>
            <a:fld id="{9083A6BD-4398-42EB-8418-58F677D6B325}" type="slidenum">
              <a:rPr lang="nb-NO" smtClean="0"/>
              <a:t>‹#›</a:t>
            </a:fld>
            <a:endParaRPr lang="nb-NO"/>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26128" y="408372"/>
            <a:ext cx="8260672" cy="1039427"/>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26128" y="1722438"/>
            <a:ext cx="4040188" cy="639762"/>
          </a:xfrm>
        </p:spPr>
        <p:txBody>
          <a:bodyPr anchor="b">
            <a:noAutofit/>
          </a:bodyPr>
          <a:lstStyle>
            <a:lvl1pPr marL="0" indent="0" algn="ctr">
              <a:buNone/>
              <a:defRPr sz="2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26128" y="2438400"/>
            <a:ext cx="4040188" cy="368776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025" y="1722438"/>
            <a:ext cx="4041775" cy="639762"/>
          </a:xfrm>
        </p:spPr>
        <p:txBody>
          <a:bodyPr anchor="b">
            <a:noAutofit/>
          </a:bodyPr>
          <a:lstStyle>
            <a:lvl1pPr marL="0" indent="0" algn="ctr">
              <a:buNone/>
              <a:defRPr sz="2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438400"/>
            <a:ext cx="4041775" cy="368776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6D269A52-D53E-4F12-9E9C-D4C768419F81}" type="datetimeFigureOut">
              <a:rPr lang="nb-NO" smtClean="0"/>
              <a:t>26.11.2015</a:t>
            </a:fld>
            <a:endParaRPr lang="nb-NO"/>
          </a:p>
        </p:txBody>
      </p:sp>
      <p:sp>
        <p:nvSpPr>
          <p:cNvPr id="8" name="Footer Placeholder 7"/>
          <p:cNvSpPr>
            <a:spLocks noGrp="1"/>
          </p:cNvSpPr>
          <p:nvPr>
            <p:ph type="ftr" sz="quarter" idx="11"/>
          </p:nvPr>
        </p:nvSpPr>
        <p:spPr/>
        <p:txBody>
          <a:bodyPr/>
          <a:lstStyle/>
          <a:p>
            <a:endParaRPr lang="nb-NO"/>
          </a:p>
        </p:txBody>
      </p:sp>
      <p:sp>
        <p:nvSpPr>
          <p:cNvPr id="9" name="Slide Number Placeholder 8"/>
          <p:cNvSpPr>
            <a:spLocks noGrp="1"/>
          </p:cNvSpPr>
          <p:nvPr>
            <p:ph type="sldNum" sz="quarter" idx="12"/>
          </p:nvPr>
        </p:nvSpPr>
        <p:spPr/>
        <p:txBody>
          <a:bodyPr/>
          <a:lstStyle/>
          <a:p>
            <a:fld id="{9083A6BD-4398-42EB-8418-58F677D6B325}" type="slidenum">
              <a:rPr lang="nb-NO" smtClean="0"/>
              <a:t>‹#›</a:t>
            </a:fld>
            <a:endParaRPr lang="nb-NO"/>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D269A52-D53E-4F12-9E9C-D4C768419F81}" type="datetimeFigureOut">
              <a:rPr lang="nb-NO" smtClean="0"/>
              <a:t>26.11.2015</a:t>
            </a:fld>
            <a:endParaRPr lang="nb-NO"/>
          </a:p>
        </p:txBody>
      </p:sp>
      <p:sp>
        <p:nvSpPr>
          <p:cNvPr id="4" name="Footer Placeholder 3"/>
          <p:cNvSpPr>
            <a:spLocks noGrp="1"/>
          </p:cNvSpPr>
          <p:nvPr>
            <p:ph type="ftr" sz="quarter" idx="11"/>
          </p:nvPr>
        </p:nvSpPr>
        <p:spPr/>
        <p:txBody>
          <a:bodyPr/>
          <a:lstStyle/>
          <a:p>
            <a:endParaRPr lang="nb-NO"/>
          </a:p>
        </p:txBody>
      </p:sp>
      <p:sp>
        <p:nvSpPr>
          <p:cNvPr id="5" name="Slide Number Placeholder 4"/>
          <p:cNvSpPr>
            <a:spLocks noGrp="1"/>
          </p:cNvSpPr>
          <p:nvPr>
            <p:ph type="sldNum" sz="quarter" idx="12"/>
          </p:nvPr>
        </p:nvSpPr>
        <p:spPr/>
        <p:txBody>
          <a:bodyPr/>
          <a:lstStyle/>
          <a:p>
            <a:fld id="{9083A6BD-4398-42EB-8418-58F677D6B325}" type="slidenum">
              <a:rPr lang="nb-NO" smtClean="0"/>
              <a:t>‹#›</a:t>
            </a:fld>
            <a:endParaRPr lang="nb-NO"/>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1" name="Rounded Rectangle 10"/>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Date Placeholder 1"/>
          <p:cNvSpPr>
            <a:spLocks noGrp="1"/>
          </p:cNvSpPr>
          <p:nvPr>
            <p:ph type="dt" sz="half" idx="10"/>
          </p:nvPr>
        </p:nvSpPr>
        <p:spPr/>
        <p:txBody>
          <a:bodyPr/>
          <a:lstStyle/>
          <a:p>
            <a:fld id="{6D269A52-D53E-4F12-9E9C-D4C768419F81}" type="datetimeFigureOut">
              <a:rPr lang="nb-NO" smtClean="0"/>
              <a:t>26.11.2015</a:t>
            </a:fld>
            <a:endParaRPr lang="nb-NO"/>
          </a:p>
        </p:txBody>
      </p:sp>
      <p:sp>
        <p:nvSpPr>
          <p:cNvPr id="3" name="Footer Placeholder 2"/>
          <p:cNvSpPr>
            <a:spLocks noGrp="1"/>
          </p:cNvSpPr>
          <p:nvPr>
            <p:ph type="ftr" sz="quarter" idx="11"/>
          </p:nvPr>
        </p:nvSpPr>
        <p:spPr/>
        <p:txBody>
          <a:bodyPr/>
          <a:lstStyle/>
          <a:p>
            <a:endParaRPr lang="nb-NO"/>
          </a:p>
        </p:txBody>
      </p:sp>
      <p:sp>
        <p:nvSpPr>
          <p:cNvPr id="4" name="Slide Number Placeholder 3"/>
          <p:cNvSpPr>
            <a:spLocks noGrp="1"/>
          </p:cNvSpPr>
          <p:nvPr>
            <p:ph type="sldNum" sz="quarter" idx="12"/>
          </p:nvPr>
        </p:nvSpPr>
        <p:spPr/>
        <p:txBody>
          <a:bodyPr/>
          <a:lstStyle/>
          <a:p>
            <a:fld id="{9083A6BD-4398-42EB-8418-58F677D6B325}" type="slidenum">
              <a:rPr lang="nb-NO" smtClean="0"/>
              <a:t>‹#›</a:t>
            </a:fld>
            <a:endParaRPr lang="nb-NO"/>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1" name="Rectangle 10"/>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2" name="Rounded Rectangle 11"/>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3886200" y="685800"/>
            <a:ext cx="4572000" cy="525780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6D269A52-D53E-4F12-9E9C-D4C768419F81}" type="datetimeFigureOut">
              <a:rPr lang="nb-NO" smtClean="0"/>
              <a:t>26.11.2015</a:t>
            </a:fld>
            <a:endParaRPr lang="nb-NO"/>
          </a:p>
        </p:txBody>
      </p:sp>
      <p:sp>
        <p:nvSpPr>
          <p:cNvPr id="6" name="Footer Placeholder 5"/>
          <p:cNvSpPr>
            <a:spLocks noGrp="1"/>
          </p:cNvSpPr>
          <p:nvPr>
            <p:ph type="ftr" sz="quarter" idx="11"/>
          </p:nvPr>
        </p:nvSpPr>
        <p:spPr/>
        <p:txBody>
          <a:bodyPr/>
          <a:lstStyle/>
          <a:p>
            <a:endParaRPr lang="nb-NO"/>
          </a:p>
        </p:txBody>
      </p:sp>
      <p:sp>
        <p:nvSpPr>
          <p:cNvPr id="7" name="Slide Number Placeholder 6"/>
          <p:cNvSpPr>
            <a:spLocks noGrp="1"/>
          </p:cNvSpPr>
          <p:nvPr>
            <p:ph type="sldNum" sz="quarter" idx="12"/>
          </p:nvPr>
        </p:nvSpPr>
        <p:spPr/>
        <p:txBody>
          <a:bodyPr/>
          <a:lstStyle/>
          <a:p>
            <a:fld id="{9083A6BD-4398-42EB-8418-58F677D6B325}" type="slidenum">
              <a:rPr lang="nb-NO" smtClean="0"/>
              <a:t>‹#›</a:t>
            </a:fld>
            <a:endParaRPr lang="nb-NO"/>
          </a:p>
        </p:txBody>
      </p:sp>
      <p:sp>
        <p:nvSpPr>
          <p:cNvPr id="8" name="Rectangle 7"/>
          <p:cNvSpPr/>
          <p:nvPr/>
        </p:nvSpPr>
        <p:spPr>
          <a:xfrm>
            <a:off x="560034" y="1505712"/>
            <a:ext cx="2716566" cy="3523488"/>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676690" y="1642472"/>
            <a:ext cx="2483254" cy="3234328"/>
          </a:xfrm>
          <a:prstGeom prst="rect">
            <a:avLst/>
          </a:prstGeom>
          <a:solidFill>
            <a:srgbClr val="FFFFFF"/>
          </a:solidFill>
          <a:ln w="6350" cmpd="dbl">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3"/>
          <p:cNvSpPr>
            <a:spLocks noGrp="1"/>
          </p:cNvSpPr>
          <p:nvPr>
            <p:ph type="body" sz="half" idx="2"/>
          </p:nvPr>
        </p:nvSpPr>
        <p:spPr>
          <a:xfrm>
            <a:off x="769000" y="2971800"/>
            <a:ext cx="2298634" cy="1752600"/>
          </a:xfrm>
        </p:spPr>
        <p:txBody>
          <a:bodyPr/>
          <a:lstStyle>
            <a:lvl1pPr marL="0" indent="0">
              <a:spcBef>
                <a:spcPts val="400"/>
              </a:spcBef>
              <a:buNone/>
              <a:defRPr sz="1400">
                <a:solidFill>
                  <a:schemeClr val="accent1">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 name="Title 1"/>
          <p:cNvSpPr>
            <a:spLocks noGrp="1"/>
          </p:cNvSpPr>
          <p:nvPr>
            <p:ph type="title"/>
          </p:nvPr>
        </p:nvSpPr>
        <p:spPr>
          <a:xfrm>
            <a:off x="769000" y="1734312"/>
            <a:ext cx="2298634" cy="1191620"/>
          </a:xfrm>
        </p:spPr>
        <p:txBody>
          <a:bodyPr anchor="b">
            <a:normAutofit/>
          </a:bodyPr>
          <a:lstStyle>
            <a:lvl1pPr algn="l">
              <a:defRPr sz="2000" b="0">
                <a:solidFill>
                  <a:schemeClr val="accent1">
                    <a:lumMod val="75000"/>
                  </a:schemeClr>
                </a:solidFill>
              </a:defRPr>
            </a:lvl1pPr>
          </a:lstStyle>
          <a:p>
            <a:r>
              <a:rPr lang="en-US" smtClean="0"/>
              <a:t>Click to edit Master title style</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9" name="Rounded Rectangle 8"/>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idx="1"/>
          </p:nvPr>
        </p:nvSpPr>
        <p:spPr>
          <a:xfrm>
            <a:off x="685800" y="621437"/>
            <a:ext cx="7772400" cy="4331564"/>
          </a:xfrm>
          <a:solidFill>
            <a:schemeClr val="bg2"/>
          </a:solidFill>
          <a:ln>
            <a:noFill/>
          </a:ln>
          <a:effectLst>
            <a:softEdge rad="12700"/>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5" name="Date Placeholder 4"/>
          <p:cNvSpPr>
            <a:spLocks noGrp="1"/>
          </p:cNvSpPr>
          <p:nvPr>
            <p:ph type="dt" sz="half" idx="10"/>
          </p:nvPr>
        </p:nvSpPr>
        <p:spPr/>
        <p:txBody>
          <a:bodyPr/>
          <a:lstStyle/>
          <a:p>
            <a:fld id="{6D269A52-D53E-4F12-9E9C-D4C768419F81}" type="datetimeFigureOut">
              <a:rPr lang="nb-NO" smtClean="0"/>
              <a:t>26.11.2015</a:t>
            </a:fld>
            <a:endParaRPr lang="nb-NO"/>
          </a:p>
        </p:txBody>
      </p:sp>
      <p:sp>
        <p:nvSpPr>
          <p:cNvPr id="7" name="Slide Number Placeholder 6"/>
          <p:cNvSpPr>
            <a:spLocks noGrp="1"/>
          </p:cNvSpPr>
          <p:nvPr>
            <p:ph type="sldNum" sz="quarter" idx="12"/>
          </p:nvPr>
        </p:nvSpPr>
        <p:spPr/>
        <p:txBody>
          <a:bodyPr/>
          <a:lstStyle/>
          <a:p>
            <a:fld id="{9083A6BD-4398-42EB-8418-58F677D6B325}" type="slidenum">
              <a:rPr lang="nb-NO" smtClean="0"/>
              <a:t>‹#›</a:t>
            </a:fld>
            <a:endParaRPr lang="nb-NO"/>
          </a:p>
        </p:txBody>
      </p:sp>
      <p:sp>
        <p:nvSpPr>
          <p:cNvPr id="10" name="Rectangle 9"/>
          <p:cNvSpPr/>
          <p:nvPr/>
        </p:nvSpPr>
        <p:spPr>
          <a:xfrm>
            <a:off x="685800" y="4953000"/>
            <a:ext cx="7772400" cy="137160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761999" y="5029200"/>
            <a:ext cx="7600765" cy="1202924"/>
          </a:xfrm>
          <a:prstGeom prst="rect">
            <a:avLst/>
          </a:prstGeom>
          <a:solidFill>
            <a:srgbClr val="FFFFFF"/>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ooter Placeholder 5"/>
          <p:cNvSpPr>
            <a:spLocks noGrp="1"/>
          </p:cNvSpPr>
          <p:nvPr>
            <p:ph type="ftr" sz="quarter" idx="11"/>
          </p:nvPr>
        </p:nvSpPr>
        <p:spPr/>
        <p:txBody>
          <a:bodyPr/>
          <a:lstStyle/>
          <a:p>
            <a:endParaRPr lang="nb-NO"/>
          </a:p>
        </p:txBody>
      </p:sp>
      <p:sp>
        <p:nvSpPr>
          <p:cNvPr id="13" name="Rectangle 12"/>
          <p:cNvSpPr/>
          <p:nvPr/>
        </p:nvSpPr>
        <p:spPr>
          <a:xfrm>
            <a:off x="914400" y="5638800"/>
            <a:ext cx="7328514" cy="451696"/>
          </a:xfrm>
          <a:prstGeom prst="rect">
            <a:avLst/>
          </a:prstGeom>
          <a:solidFill>
            <a:schemeClr val="accent1"/>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605589" y="5074920"/>
            <a:ext cx="7946136" cy="1097280"/>
          </a:xfrm>
          <a:prstGeom prst="rect">
            <a:avLst/>
          </a:prstGeom>
          <a:no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3"/>
          <p:cNvSpPr>
            <a:spLocks noGrp="1"/>
          </p:cNvSpPr>
          <p:nvPr>
            <p:ph type="body" sz="half" idx="2"/>
          </p:nvPr>
        </p:nvSpPr>
        <p:spPr>
          <a:xfrm>
            <a:off x="956289" y="5656556"/>
            <a:ext cx="7244736" cy="401715"/>
          </a:xfrm>
        </p:spPr>
        <p:txBody>
          <a:bodyPr anchor="ctr">
            <a:normAutofit/>
          </a:bodyPr>
          <a:lstStyle>
            <a:lvl1pPr marL="0" indent="0" algn="ctr">
              <a:buNone/>
              <a:defRPr sz="1500" cap="all" spc="250" baseline="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 name="Title 1"/>
          <p:cNvSpPr>
            <a:spLocks noGrp="1"/>
          </p:cNvSpPr>
          <p:nvPr>
            <p:ph type="title"/>
          </p:nvPr>
        </p:nvSpPr>
        <p:spPr>
          <a:xfrm>
            <a:off x="914400" y="5105400"/>
            <a:ext cx="7328514" cy="523043"/>
          </a:xfrm>
        </p:spPr>
        <p:txBody>
          <a:bodyPr anchor="ctr" anchorCtr="0"/>
          <a:lstStyle>
            <a:lvl1pPr algn="ctr">
              <a:defRPr sz="2000" b="0">
                <a:solidFill>
                  <a:schemeClr val="accent1">
                    <a:lumMod val="75000"/>
                  </a:schemeClr>
                </a:solidFill>
              </a:defRPr>
            </a:lvl1pPr>
          </a:lstStyle>
          <a:p>
            <a:r>
              <a:rPr lang="en-US" smtClean="0"/>
              <a:t>Click to edit Master title style</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D269A52-D53E-4F12-9E9C-D4C768419F81}" type="datetimeFigureOut">
              <a:rPr lang="nb-NO" smtClean="0"/>
              <a:t>26.11.2015</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9083A6BD-4398-42EB-8418-58F677D6B325}" type="slidenum">
              <a:rPr lang="nb-NO" smtClean="0"/>
              <a:t>‹#›</a:t>
            </a:fld>
            <a:endParaRPr lang="nb-NO"/>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6861702" y="228600"/>
            <a:ext cx="1859280" cy="6122634"/>
          </a:xfrm>
          <a:prstGeom prst="rect">
            <a:avLst/>
          </a:prstGeom>
          <a:solidFill>
            <a:srgbClr val="FFFFFF">
              <a:alpha val="85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8" name="Rectangle 7"/>
          <p:cNvSpPr/>
          <p:nvPr/>
        </p:nvSpPr>
        <p:spPr>
          <a:xfrm>
            <a:off x="6955225" y="351409"/>
            <a:ext cx="1672235" cy="5877017"/>
          </a:xfrm>
          <a:prstGeom prst="rect">
            <a:avLst/>
          </a:prstGeom>
          <a:solidFill>
            <a:srgbClr val="FFFFFF"/>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Vertical Title 1"/>
          <p:cNvSpPr>
            <a:spLocks noGrp="1"/>
          </p:cNvSpPr>
          <p:nvPr>
            <p:ph type="title" orient="vert"/>
          </p:nvPr>
        </p:nvSpPr>
        <p:spPr>
          <a:xfrm>
            <a:off x="7048577" y="395427"/>
            <a:ext cx="1485531" cy="5788981"/>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380999"/>
            <a:ext cx="6172200" cy="5791201"/>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6D269A52-D53E-4F12-9E9C-D4C768419F81}" type="datetimeFigureOut">
              <a:rPr lang="nb-NO" smtClean="0"/>
              <a:t>26.11.2015</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9083A6BD-4398-42EB-8418-58F677D6B325}" type="slidenum">
              <a:rPr lang="nb-NO" smtClean="0"/>
              <a:t>‹#›</a:t>
            </a:fld>
            <a:endParaRPr lang="nb-NO"/>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7" name="Rounded Rectangle 6"/>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p:cNvSpPr>
            <a:spLocks noGrp="1"/>
          </p:cNvSpPr>
          <p:nvPr>
            <p:ph type="body" idx="1"/>
          </p:nvPr>
        </p:nvSpPr>
        <p:spPr>
          <a:xfrm>
            <a:off x="457200" y="1752600"/>
            <a:ext cx="8229600" cy="43735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2"/>
                </a:solidFill>
              </a:defRPr>
            </a:lvl1pPr>
          </a:lstStyle>
          <a:p>
            <a:fld id="{6D269A52-D53E-4F12-9E9C-D4C768419F81}" type="datetimeFigureOut">
              <a:rPr lang="nb-NO" smtClean="0"/>
              <a:t>26.11.2015</a:t>
            </a:fld>
            <a:endParaRPr lang="nb-NO"/>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2"/>
                </a:solidFill>
              </a:defRPr>
            </a:lvl1pPr>
          </a:lstStyle>
          <a:p>
            <a:endParaRPr lang="nb-NO"/>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2"/>
                </a:solidFill>
              </a:defRPr>
            </a:lvl1pPr>
          </a:lstStyle>
          <a:p>
            <a:fld id="{9083A6BD-4398-42EB-8418-58F677D6B325}" type="slidenum">
              <a:rPr lang="nb-NO" smtClean="0"/>
              <a:t>‹#›</a:t>
            </a:fld>
            <a:endParaRPr lang="nb-NO"/>
          </a:p>
        </p:txBody>
      </p:sp>
      <p:sp>
        <p:nvSpPr>
          <p:cNvPr id="9" name="Rectangle 8"/>
          <p:cNvSpPr/>
          <p:nvPr/>
        </p:nvSpPr>
        <p:spPr>
          <a:xfrm>
            <a:off x="274320" y="278166"/>
            <a:ext cx="8595360" cy="132588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10" name="Rectangle 9"/>
          <p:cNvSpPr/>
          <p:nvPr/>
        </p:nvSpPr>
        <p:spPr>
          <a:xfrm>
            <a:off x="372863" y="372862"/>
            <a:ext cx="8380520" cy="1118587"/>
          </a:xfrm>
          <a:prstGeom prst="rect">
            <a:avLst/>
          </a:prstGeom>
          <a:solidFill>
            <a:srgbClr val="FFFFFF"/>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426128" y="408372"/>
            <a:ext cx="8260672" cy="1039427"/>
          </a:xfrm>
          <a:prstGeom prst="rect">
            <a:avLst/>
          </a:prstGeom>
        </p:spPr>
        <p:txBody>
          <a:bodyPr vert="horz" lIns="91440" tIns="45720" rIns="91440" bIns="45720" rtlCol="0" anchor="ctr">
            <a:normAutofit/>
          </a:bodyPr>
          <a:lstStyle/>
          <a:p>
            <a:r>
              <a:rPr lang="en-US" smtClean="0"/>
              <a:t>Click to edit Master title style</a:t>
            </a:r>
            <a:endParaRPr lang="en-US" dirty="0"/>
          </a:p>
        </p:txBody>
      </p:sp>
    </p:spTree>
  </p:cSld>
  <p:clrMap bg1="lt1" tx1="dk1" bg2="lt2" tx2="dk2" accent1="accent1" accent2="accent2" accent3="accent3" accent4="accent4" accent5="accent5" accent6="accent6" hlink="hlink" folHlink="folHlink"/>
  <p:sldLayoutIdLst>
    <p:sldLayoutId id="2147483889" r:id="rId1"/>
    <p:sldLayoutId id="2147483890" r:id="rId2"/>
    <p:sldLayoutId id="2147483891" r:id="rId3"/>
    <p:sldLayoutId id="2147483892" r:id="rId4"/>
    <p:sldLayoutId id="2147483893" r:id="rId5"/>
    <p:sldLayoutId id="2147483894" r:id="rId6"/>
    <p:sldLayoutId id="2147483895" r:id="rId7"/>
    <p:sldLayoutId id="2147483896" r:id="rId8"/>
    <p:sldLayoutId id="2147483897" r:id="rId9"/>
    <p:sldLayoutId id="2147483898" r:id="rId10"/>
    <p:sldLayoutId id="2147483899" r:id="rId11"/>
  </p:sldLayoutIdLst>
  <p:txStyles>
    <p:titleStyle>
      <a:lvl1pPr algn="ctr" defTabSz="914400" rtl="0" eaLnBrk="1" latinLnBrk="0" hangingPunct="1">
        <a:spcBef>
          <a:spcPct val="0"/>
        </a:spcBef>
        <a:buNone/>
        <a:defRPr sz="3500" kern="1200" cap="all" baseline="0">
          <a:solidFill>
            <a:schemeClr val="accent1">
              <a:lumMod val="75000"/>
            </a:schemeClr>
          </a:solidFill>
          <a:latin typeface="+mj-lt"/>
          <a:ea typeface="+mj-ea"/>
          <a:cs typeface="+mj-cs"/>
        </a:defRPr>
      </a:lvl1pPr>
    </p:titleStyle>
    <p:bodyStyle>
      <a:lvl1pPr marL="342900" indent="-228600" algn="l" defTabSz="914400" rtl="0" eaLnBrk="1" latinLnBrk="0" hangingPunct="1">
        <a:spcBef>
          <a:spcPct val="20000"/>
        </a:spcBef>
        <a:buClr>
          <a:schemeClr val="accent1"/>
        </a:buClr>
        <a:buFont typeface="Arial" pitchFamily="34" charset="0"/>
        <a:buChar char="•"/>
        <a:defRPr sz="2400" kern="1200">
          <a:solidFill>
            <a:schemeClr val="tx2"/>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2"/>
          </a:solidFill>
          <a:latin typeface="+mn-lt"/>
          <a:ea typeface="+mn-ea"/>
          <a:cs typeface="+mn-cs"/>
        </a:defRPr>
      </a:lvl2pPr>
      <a:lvl3pPr marL="914400" indent="-228600" algn="l" defTabSz="914400" rtl="0" eaLnBrk="1" latinLnBrk="0" hangingPunct="1">
        <a:spcBef>
          <a:spcPct val="20000"/>
        </a:spcBef>
        <a:buClr>
          <a:schemeClr val="accent3"/>
        </a:buClr>
        <a:buFont typeface="Arial" pitchFamily="34" charset="0"/>
        <a:buChar char="•"/>
        <a:defRPr sz="1800" kern="1200">
          <a:solidFill>
            <a:schemeClr val="tx2"/>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2"/>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600" kern="1200" baseline="0">
          <a:solidFill>
            <a:schemeClr val="tx2"/>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a:solidFill>
            <a:schemeClr val="tx2"/>
          </a:solidFill>
          <a:latin typeface="+mn-lt"/>
          <a:ea typeface="+mn-ea"/>
          <a:cs typeface="+mn-cs"/>
        </a:defRPr>
      </a:lvl6pPr>
      <a:lvl7pPr marL="2011680" indent="-182880" algn="l" defTabSz="914400" rtl="0" eaLnBrk="1" latinLnBrk="0" hangingPunct="1">
        <a:spcBef>
          <a:spcPct val="20000"/>
        </a:spcBef>
        <a:buClr>
          <a:schemeClr val="accent2"/>
        </a:buClr>
        <a:buFont typeface="Arial" pitchFamily="34" charset="0"/>
        <a:buChar char="•"/>
        <a:defRPr sz="1400" kern="1200">
          <a:solidFill>
            <a:schemeClr val="tx2"/>
          </a:solidFill>
          <a:latin typeface="+mn-lt"/>
          <a:ea typeface="+mn-ea"/>
          <a:cs typeface="+mn-cs"/>
        </a:defRPr>
      </a:lvl7pPr>
      <a:lvl8pPr marL="2194560" indent="-182880" algn="l" defTabSz="914400" rtl="0" eaLnBrk="1" latinLnBrk="0" hangingPunct="1">
        <a:spcBef>
          <a:spcPct val="20000"/>
        </a:spcBef>
        <a:buClr>
          <a:schemeClr val="accent3"/>
        </a:buClr>
        <a:buFont typeface="Arial" pitchFamily="34" charset="0"/>
        <a:buChar char="•"/>
        <a:defRPr sz="1400" kern="1200">
          <a:solidFill>
            <a:schemeClr val="tx2"/>
          </a:solidFill>
          <a:latin typeface="+mn-lt"/>
          <a:ea typeface="+mn-ea"/>
          <a:cs typeface="+mn-cs"/>
        </a:defRPr>
      </a:lvl8pPr>
      <a:lvl9pPr marL="2377440" indent="-182880" algn="l" defTabSz="914400" rtl="0" eaLnBrk="1" latinLnBrk="0" hangingPunct="1">
        <a:spcBef>
          <a:spcPct val="20000"/>
        </a:spcBef>
        <a:buClr>
          <a:schemeClr val="accent4"/>
        </a:buClr>
        <a:buFont typeface="Arial" pitchFamily="34" charset="0"/>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normAutofit fontScale="85000" lnSpcReduction="20000"/>
          </a:bodyPr>
          <a:lstStyle/>
          <a:p>
            <a:r>
              <a:rPr lang="nb-NO" dirty="0" err="1" smtClean="0"/>
              <a:t>SpeciALIzATION</a:t>
            </a:r>
            <a:r>
              <a:rPr lang="nb-NO" dirty="0" smtClean="0"/>
              <a:t> </a:t>
            </a:r>
            <a:r>
              <a:rPr lang="nb-NO" dirty="0"/>
              <a:t>IN </a:t>
            </a:r>
            <a:r>
              <a:rPr lang="nb-NO" dirty="0" smtClean="0"/>
              <a:t>STS: The GOOD ECONOMY </a:t>
            </a:r>
            <a:r>
              <a:rPr lang="nb-NO" dirty="0"/>
              <a:t/>
            </a:r>
            <a:br>
              <a:rPr lang="nb-NO" dirty="0"/>
            </a:br>
            <a:r>
              <a:rPr lang="nb-NO" dirty="0"/>
              <a:t>Spring </a:t>
            </a:r>
            <a:r>
              <a:rPr lang="nb-NO" dirty="0" smtClean="0"/>
              <a:t>2016: </a:t>
            </a:r>
            <a:r>
              <a:rPr lang="nb-NO" dirty="0" err="1" smtClean="0"/>
              <a:t>Kristin.Asdal@tik.uio.No</a:t>
            </a:r>
            <a:endParaRPr lang="nb-NO" dirty="0" smtClean="0"/>
          </a:p>
          <a:p>
            <a:endParaRPr lang="nb-NO" dirty="0"/>
          </a:p>
        </p:txBody>
      </p:sp>
      <p:sp>
        <p:nvSpPr>
          <p:cNvPr id="2" name="Title 1"/>
          <p:cNvSpPr>
            <a:spLocks noGrp="1"/>
          </p:cNvSpPr>
          <p:nvPr>
            <p:ph type="ctrTitle"/>
          </p:nvPr>
        </p:nvSpPr>
        <p:spPr/>
        <p:txBody>
          <a:bodyPr/>
          <a:lstStyle/>
          <a:p>
            <a:r>
              <a:rPr lang="nb-NO" sz="3200" dirty="0" smtClean="0"/>
              <a:t>SCIENCE AND TECHNOLOGY IN POLITICS AND SOCIETY</a:t>
            </a:r>
            <a:endParaRPr lang="nb-NO" sz="3200" dirty="0"/>
          </a:p>
        </p:txBody>
      </p:sp>
    </p:spTree>
    <p:extLst>
      <p:ext uri="{BB962C8B-B14F-4D97-AF65-F5344CB8AC3E}">
        <p14:creationId xmlns:p14="http://schemas.microsoft.com/office/powerpoint/2010/main" val="130483766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smtClean="0"/>
              <a:t>Three THEMATIC THEMES</a:t>
            </a:r>
            <a:endParaRPr lang="nb-NO" dirty="0"/>
          </a:p>
        </p:txBody>
      </p:sp>
      <p:sp>
        <p:nvSpPr>
          <p:cNvPr id="3" name="Content Placeholder 2"/>
          <p:cNvSpPr>
            <a:spLocks noGrp="1"/>
          </p:cNvSpPr>
          <p:nvPr>
            <p:ph idx="1"/>
          </p:nvPr>
        </p:nvSpPr>
        <p:spPr/>
        <p:txBody>
          <a:bodyPr>
            <a:normAutofit lnSpcReduction="10000"/>
          </a:bodyPr>
          <a:lstStyle/>
          <a:p>
            <a:r>
              <a:rPr lang="nb-NO" dirty="0" smtClean="0"/>
              <a:t>1. The </a:t>
            </a:r>
            <a:r>
              <a:rPr lang="nb-NO" dirty="0" err="1" smtClean="0"/>
              <a:t>Climate</a:t>
            </a:r>
            <a:r>
              <a:rPr lang="nb-NO" dirty="0" smtClean="0"/>
              <a:t> </a:t>
            </a:r>
            <a:r>
              <a:rPr lang="nb-NO" dirty="0" err="1" smtClean="0"/>
              <a:t>Society</a:t>
            </a:r>
            <a:r>
              <a:rPr lang="nb-NO" dirty="0" smtClean="0"/>
              <a:t>: Knowledge, </a:t>
            </a:r>
            <a:r>
              <a:rPr lang="nb-NO" dirty="0"/>
              <a:t>P</a:t>
            </a:r>
            <a:r>
              <a:rPr lang="nb-NO" dirty="0" smtClean="0"/>
              <a:t>olitics and </a:t>
            </a:r>
            <a:r>
              <a:rPr lang="nb-NO" dirty="0" err="1"/>
              <a:t>P</a:t>
            </a:r>
            <a:r>
              <a:rPr lang="nb-NO" dirty="0" err="1" smtClean="0"/>
              <a:t>ractices</a:t>
            </a:r>
            <a:r>
              <a:rPr lang="nb-NO" dirty="0" smtClean="0"/>
              <a:t> </a:t>
            </a:r>
            <a:r>
              <a:rPr lang="nb-NO" dirty="0" err="1" smtClean="0"/>
              <a:t>of</a:t>
            </a:r>
            <a:r>
              <a:rPr lang="nb-NO" dirty="0" smtClean="0"/>
              <a:t> </a:t>
            </a:r>
            <a:r>
              <a:rPr lang="nb-NO" dirty="0" err="1" smtClean="0"/>
              <a:t>Transformations</a:t>
            </a:r>
            <a:r>
              <a:rPr lang="nb-NO" dirty="0" smtClean="0"/>
              <a:t> (Steven </a:t>
            </a:r>
            <a:r>
              <a:rPr lang="nb-NO" dirty="0" err="1" smtClean="0"/>
              <a:t>Yearley</a:t>
            </a:r>
            <a:r>
              <a:rPr lang="nb-NO" dirty="0" smtClean="0"/>
              <a:t>, Erlend Hermansen, Hilde Reinertsen)</a:t>
            </a:r>
          </a:p>
          <a:p>
            <a:endParaRPr lang="nb-NO" dirty="0"/>
          </a:p>
          <a:p>
            <a:r>
              <a:rPr lang="nb-NO" dirty="0" smtClean="0"/>
              <a:t>2. </a:t>
            </a:r>
            <a:r>
              <a:rPr lang="nb-NO" dirty="0" err="1" smtClean="0"/>
              <a:t>Valuation</a:t>
            </a:r>
            <a:r>
              <a:rPr lang="nb-NO" dirty="0" smtClean="0"/>
              <a:t> studies and «</a:t>
            </a:r>
            <a:r>
              <a:rPr lang="nb-NO" dirty="0"/>
              <a:t>T</a:t>
            </a:r>
            <a:r>
              <a:rPr lang="nb-NO" dirty="0" smtClean="0"/>
              <a:t>he </a:t>
            </a:r>
            <a:r>
              <a:rPr lang="nb-NO" dirty="0" err="1" smtClean="0"/>
              <a:t>Good</a:t>
            </a:r>
            <a:r>
              <a:rPr lang="nb-NO" dirty="0" smtClean="0"/>
              <a:t> </a:t>
            </a:r>
            <a:r>
              <a:rPr lang="nb-NO" dirty="0" err="1" smtClean="0"/>
              <a:t>Economy</a:t>
            </a:r>
            <a:r>
              <a:rPr lang="nb-NO" dirty="0" smtClean="0"/>
              <a:t>»: Values and </a:t>
            </a:r>
            <a:r>
              <a:rPr lang="nb-NO" dirty="0" err="1" smtClean="0"/>
              <a:t>Controversies</a:t>
            </a:r>
            <a:r>
              <a:rPr lang="nb-NO" dirty="0" smtClean="0"/>
              <a:t> in politics </a:t>
            </a:r>
            <a:r>
              <a:rPr lang="nb-NO" dirty="0" err="1" smtClean="0"/>
              <a:t>of</a:t>
            </a:r>
            <a:r>
              <a:rPr lang="nb-NO" dirty="0" smtClean="0"/>
              <a:t> </a:t>
            </a:r>
            <a:r>
              <a:rPr lang="nb-NO" dirty="0" err="1" smtClean="0"/>
              <a:t>the</a:t>
            </a:r>
            <a:r>
              <a:rPr lang="nb-NO" dirty="0" smtClean="0"/>
              <a:t> </a:t>
            </a:r>
            <a:r>
              <a:rPr lang="nb-NO" dirty="0" err="1" smtClean="0"/>
              <a:t>environment</a:t>
            </a:r>
            <a:r>
              <a:rPr lang="nb-NO" dirty="0" smtClean="0"/>
              <a:t>, </a:t>
            </a:r>
            <a:r>
              <a:rPr lang="nb-NO" dirty="0" err="1" smtClean="0"/>
              <a:t>politics</a:t>
            </a:r>
            <a:r>
              <a:rPr lang="nb-NO" dirty="0" smtClean="0"/>
              <a:t> </a:t>
            </a:r>
            <a:r>
              <a:rPr lang="nb-NO" dirty="0" err="1" smtClean="0"/>
              <a:t>of</a:t>
            </a:r>
            <a:r>
              <a:rPr lang="nb-NO" dirty="0" smtClean="0"/>
              <a:t> </a:t>
            </a:r>
            <a:r>
              <a:rPr lang="nb-NO" dirty="0" err="1" smtClean="0"/>
              <a:t>care</a:t>
            </a:r>
            <a:r>
              <a:rPr lang="nb-NO" dirty="0" smtClean="0"/>
              <a:t> and </a:t>
            </a:r>
            <a:r>
              <a:rPr lang="nb-NO" dirty="0" err="1" smtClean="0"/>
              <a:t>the</a:t>
            </a:r>
            <a:r>
              <a:rPr lang="nb-NO" dirty="0" smtClean="0"/>
              <a:t> </a:t>
            </a:r>
            <a:r>
              <a:rPr lang="nb-NO" dirty="0" err="1" smtClean="0"/>
              <a:t>life</a:t>
            </a:r>
            <a:r>
              <a:rPr lang="nb-NO" dirty="0" smtClean="0"/>
              <a:t> </a:t>
            </a:r>
            <a:r>
              <a:rPr lang="nb-NO" dirty="0" err="1" smtClean="0"/>
              <a:t>sciences</a:t>
            </a:r>
            <a:r>
              <a:rPr lang="nb-NO" dirty="0" smtClean="0"/>
              <a:t> (Kristin Asdal, Hilde Reinertsen)</a:t>
            </a:r>
          </a:p>
          <a:p>
            <a:endParaRPr lang="nb-NO" dirty="0" smtClean="0"/>
          </a:p>
          <a:p>
            <a:r>
              <a:rPr lang="nb-NO" dirty="0" smtClean="0"/>
              <a:t>3. </a:t>
            </a:r>
            <a:r>
              <a:rPr lang="nb-NO" dirty="0" err="1" smtClean="0"/>
              <a:t>Social</a:t>
            </a:r>
            <a:r>
              <a:rPr lang="nb-NO" dirty="0" smtClean="0"/>
              <a:t> Media, Digital STS, Market Research and The Public  (Susanne Bauer)</a:t>
            </a:r>
          </a:p>
          <a:p>
            <a:endParaRPr lang="nb-NO" dirty="0"/>
          </a:p>
        </p:txBody>
      </p:sp>
    </p:spTree>
    <p:extLst>
      <p:ext uri="{BB962C8B-B14F-4D97-AF65-F5344CB8AC3E}">
        <p14:creationId xmlns:p14="http://schemas.microsoft.com/office/powerpoint/2010/main" val="222976626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nb-NO" dirty="0"/>
              <a:t>1. </a:t>
            </a:r>
            <a:r>
              <a:rPr lang="nb-NO" sz="2700" dirty="0"/>
              <a:t>The </a:t>
            </a:r>
            <a:r>
              <a:rPr lang="nb-NO" sz="2700" dirty="0" err="1"/>
              <a:t>Climate</a:t>
            </a:r>
            <a:r>
              <a:rPr lang="nb-NO" sz="2700" dirty="0"/>
              <a:t> </a:t>
            </a:r>
            <a:r>
              <a:rPr lang="nb-NO" sz="2700" dirty="0" err="1"/>
              <a:t>Society</a:t>
            </a:r>
            <a:r>
              <a:rPr lang="nb-NO" sz="2700" dirty="0"/>
              <a:t>: Knowledge, Politics and </a:t>
            </a:r>
            <a:r>
              <a:rPr lang="nb-NO" sz="2700" dirty="0" err="1"/>
              <a:t>Practices</a:t>
            </a:r>
            <a:r>
              <a:rPr lang="nb-NO" sz="2700" dirty="0"/>
              <a:t> </a:t>
            </a:r>
            <a:r>
              <a:rPr lang="nb-NO" sz="2700" dirty="0" err="1"/>
              <a:t>of</a:t>
            </a:r>
            <a:r>
              <a:rPr lang="nb-NO" sz="2700" dirty="0"/>
              <a:t> </a:t>
            </a:r>
            <a:r>
              <a:rPr lang="nb-NO" sz="2700" dirty="0" err="1"/>
              <a:t>Transformation</a:t>
            </a:r>
            <a:r>
              <a:rPr lang="nb-NO" sz="2700" dirty="0"/>
              <a:t/>
            </a:r>
            <a:br>
              <a:rPr lang="nb-NO" sz="2700" dirty="0"/>
            </a:br>
            <a:endParaRPr lang="nb-NO" sz="2700" dirty="0"/>
          </a:p>
        </p:txBody>
      </p:sp>
      <p:sp>
        <p:nvSpPr>
          <p:cNvPr id="3" name="Content Placeholder 2"/>
          <p:cNvSpPr>
            <a:spLocks noGrp="1"/>
          </p:cNvSpPr>
          <p:nvPr>
            <p:ph idx="1"/>
          </p:nvPr>
        </p:nvSpPr>
        <p:spPr>
          <a:xfrm>
            <a:off x="457200" y="1556792"/>
            <a:ext cx="8229600" cy="4569371"/>
          </a:xfrm>
        </p:spPr>
        <p:txBody>
          <a:bodyPr>
            <a:noAutofit/>
          </a:bodyPr>
          <a:lstStyle/>
          <a:p>
            <a:r>
              <a:rPr lang="nb-NO" sz="1800" dirty="0" smtClean="0">
                <a:latin typeface="Calibri" panose="020F0502020204030204" pitchFamily="34" charset="0"/>
                <a:cs typeface="Aharoni" panose="02010803020104030203" pitchFamily="2" charset="-79"/>
              </a:rPr>
              <a:t>The </a:t>
            </a:r>
            <a:r>
              <a:rPr lang="nb-NO" sz="1800" dirty="0" err="1" smtClean="0">
                <a:latin typeface="Calibri" panose="020F0502020204030204" pitchFamily="34" charset="0"/>
                <a:cs typeface="Aharoni" panose="02010803020104030203" pitchFamily="2" charset="-79"/>
              </a:rPr>
              <a:t>public</a:t>
            </a:r>
            <a:r>
              <a:rPr lang="nb-NO" sz="1800" dirty="0" smtClean="0">
                <a:latin typeface="Calibri" panose="020F0502020204030204" pitchFamily="34" charset="0"/>
                <a:cs typeface="Aharoni" panose="02010803020104030203" pitchFamily="2" charset="-79"/>
              </a:rPr>
              <a:t> </a:t>
            </a:r>
            <a:r>
              <a:rPr lang="nb-NO" sz="1800" dirty="0" err="1" smtClean="0">
                <a:latin typeface="Calibri" panose="020F0502020204030204" pitchFamily="34" charset="0"/>
                <a:cs typeface="Aharoni" panose="02010803020104030203" pitchFamily="2" charset="-79"/>
              </a:rPr>
              <a:t>debate</a:t>
            </a:r>
            <a:r>
              <a:rPr lang="nb-NO" sz="1800" dirty="0" smtClean="0">
                <a:latin typeface="Calibri" panose="020F0502020204030204" pitchFamily="34" charset="0"/>
                <a:cs typeface="Aharoni" panose="02010803020104030203" pitchFamily="2" charset="-79"/>
              </a:rPr>
              <a:t> </a:t>
            </a:r>
            <a:r>
              <a:rPr lang="nb-NO" sz="1800" dirty="0" err="1" smtClean="0">
                <a:latin typeface="Calibri" panose="020F0502020204030204" pitchFamily="34" charset="0"/>
                <a:cs typeface="Aharoni" panose="02010803020104030203" pitchFamily="2" charset="-79"/>
              </a:rPr>
              <a:t>about</a:t>
            </a:r>
            <a:r>
              <a:rPr lang="nb-NO" sz="1800" dirty="0" smtClean="0">
                <a:latin typeface="Calibri" panose="020F0502020204030204" pitchFamily="34" charset="0"/>
                <a:cs typeface="Aharoni" panose="02010803020104030203" pitchFamily="2" charset="-79"/>
              </a:rPr>
              <a:t> </a:t>
            </a:r>
            <a:r>
              <a:rPr lang="nb-NO" sz="1800" dirty="0" err="1" smtClean="0">
                <a:latin typeface="Calibri" panose="020F0502020204030204" pitchFamily="34" charset="0"/>
                <a:cs typeface="Aharoni" panose="02010803020104030203" pitchFamily="2" charset="-79"/>
              </a:rPr>
              <a:t>the</a:t>
            </a:r>
            <a:r>
              <a:rPr lang="nb-NO" sz="1800" dirty="0" smtClean="0">
                <a:latin typeface="Calibri" panose="020F0502020204030204" pitchFamily="34" charset="0"/>
                <a:cs typeface="Aharoni" panose="02010803020104030203" pitchFamily="2" charset="-79"/>
              </a:rPr>
              <a:t> </a:t>
            </a:r>
            <a:r>
              <a:rPr lang="nb-NO" sz="1800" dirty="0" err="1" smtClean="0">
                <a:latin typeface="Calibri" panose="020F0502020204030204" pitchFamily="34" charset="0"/>
                <a:cs typeface="Aharoni" panose="02010803020104030203" pitchFamily="2" charset="-79"/>
              </a:rPr>
              <a:t>climate</a:t>
            </a:r>
            <a:r>
              <a:rPr lang="nb-NO" sz="1800" dirty="0" smtClean="0">
                <a:latin typeface="Calibri" panose="020F0502020204030204" pitchFamily="34" charset="0"/>
                <a:cs typeface="Aharoni" panose="02010803020104030203" pitchFamily="2" charset="-79"/>
              </a:rPr>
              <a:t> </a:t>
            </a:r>
            <a:r>
              <a:rPr lang="nb-NO" sz="1800" dirty="0" err="1" smtClean="0">
                <a:latin typeface="Calibri" panose="020F0502020204030204" pitchFamily="34" charset="0"/>
                <a:cs typeface="Aharoni" panose="02010803020104030203" pitchFamily="2" charset="-79"/>
              </a:rPr>
              <a:t>issue</a:t>
            </a:r>
            <a:r>
              <a:rPr lang="nb-NO" sz="1800" dirty="0" smtClean="0">
                <a:latin typeface="Calibri" panose="020F0502020204030204" pitchFamily="34" charset="0"/>
                <a:cs typeface="Aharoni" panose="02010803020104030203" pitchFamily="2" charset="-79"/>
              </a:rPr>
              <a:t> has </a:t>
            </a:r>
            <a:r>
              <a:rPr lang="nb-NO" sz="1800" dirty="0" err="1" smtClean="0">
                <a:latin typeface="Calibri" panose="020F0502020204030204" pitchFamily="34" charset="0"/>
                <a:cs typeface="Aharoni" panose="02010803020104030203" pitchFamily="2" charset="-79"/>
              </a:rPr>
              <a:t>changed</a:t>
            </a:r>
            <a:r>
              <a:rPr lang="nb-NO" sz="1800" dirty="0" smtClean="0">
                <a:latin typeface="Calibri" panose="020F0502020204030204" pitchFamily="34" charset="0"/>
                <a:cs typeface="Aharoni" panose="02010803020104030203" pitchFamily="2" charset="-79"/>
              </a:rPr>
              <a:t> </a:t>
            </a:r>
            <a:r>
              <a:rPr lang="nb-NO" sz="1800" dirty="0" err="1" smtClean="0">
                <a:latin typeface="Calibri" panose="020F0502020204030204" pitchFamily="34" charset="0"/>
                <a:cs typeface="Aharoni" panose="02010803020104030203" pitchFamily="2" charset="-79"/>
              </a:rPr>
              <a:t>character</a:t>
            </a:r>
            <a:r>
              <a:rPr lang="nb-NO" sz="1800" dirty="0" smtClean="0">
                <a:latin typeface="Calibri" panose="020F0502020204030204" pitchFamily="34" charset="0"/>
                <a:cs typeface="Aharoni" panose="02010803020104030203" pitchFamily="2" charset="-79"/>
              </a:rPr>
              <a:t>: The </a:t>
            </a:r>
            <a:r>
              <a:rPr lang="nb-NO" sz="1800" dirty="0" err="1" smtClean="0">
                <a:latin typeface="Calibri" panose="020F0502020204030204" pitchFamily="34" charset="0"/>
                <a:cs typeface="Aharoni" panose="02010803020104030203" pitchFamily="2" charset="-79"/>
              </a:rPr>
              <a:t>discussion</a:t>
            </a:r>
            <a:r>
              <a:rPr lang="nb-NO" sz="1800" dirty="0" smtClean="0">
                <a:latin typeface="Calibri" panose="020F0502020204030204" pitchFamily="34" charset="0"/>
                <a:cs typeface="Aharoni" panose="02010803020104030203" pitchFamily="2" charset="-79"/>
              </a:rPr>
              <a:t> </a:t>
            </a:r>
            <a:r>
              <a:rPr lang="nb-NO" sz="1800" dirty="0" err="1" smtClean="0">
                <a:latin typeface="Calibri" panose="020F0502020204030204" pitchFamily="34" charset="0"/>
                <a:cs typeface="Aharoni" panose="02010803020104030203" pitchFamily="2" charset="-79"/>
              </a:rPr>
              <a:t>now</a:t>
            </a:r>
            <a:r>
              <a:rPr lang="nb-NO" sz="1800" dirty="0" smtClean="0">
                <a:latin typeface="Calibri" panose="020F0502020204030204" pitchFamily="34" charset="0"/>
                <a:cs typeface="Aharoni" panose="02010803020104030203" pitchFamily="2" charset="-79"/>
              </a:rPr>
              <a:t> is not so </a:t>
            </a:r>
            <a:r>
              <a:rPr lang="nb-NO" sz="1800" dirty="0" err="1" smtClean="0">
                <a:latin typeface="Calibri" panose="020F0502020204030204" pitchFamily="34" charset="0"/>
                <a:cs typeface="Aharoni" panose="02010803020104030203" pitchFamily="2" charset="-79"/>
              </a:rPr>
              <a:t>much</a:t>
            </a:r>
            <a:r>
              <a:rPr lang="nb-NO" sz="1800" dirty="0" smtClean="0">
                <a:latin typeface="Calibri" panose="020F0502020204030204" pitchFamily="34" charset="0"/>
                <a:cs typeface="Aharoni" panose="02010803020104030203" pitchFamily="2" charset="-79"/>
              </a:rPr>
              <a:t> </a:t>
            </a:r>
            <a:r>
              <a:rPr lang="nb-NO" sz="1800" dirty="0" err="1" smtClean="0">
                <a:latin typeface="Calibri" panose="020F0502020204030204" pitchFamily="34" charset="0"/>
                <a:cs typeface="Aharoni" panose="02010803020104030203" pitchFamily="2" charset="-79"/>
              </a:rPr>
              <a:t>about</a:t>
            </a:r>
            <a:r>
              <a:rPr lang="nb-NO" sz="1800" dirty="0" smtClean="0">
                <a:latin typeface="Calibri" panose="020F0502020204030204" pitchFamily="34" charset="0"/>
                <a:cs typeface="Aharoni" panose="02010803020104030203" pitchFamily="2" charset="-79"/>
              </a:rPr>
              <a:t> </a:t>
            </a:r>
            <a:r>
              <a:rPr lang="nb-NO" sz="1800" i="1" dirty="0" err="1" smtClean="0">
                <a:latin typeface="Calibri" panose="020F0502020204030204" pitchFamily="34" charset="0"/>
                <a:cs typeface="Aharoni" panose="02010803020104030203" pitchFamily="2" charset="-79"/>
              </a:rPr>
              <a:t>if</a:t>
            </a:r>
            <a:r>
              <a:rPr lang="nb-NO" sz="1800" i="1" dirty="0" smtClean="0">
                <a:latin typeface="Calibri" panose="020F0502020204030204" pitchFamily="34" charset="0"/>
                <a:cs typeface="Aharoni" panose="02010803020104030203" pitchFamily="2" charset="-79"/>
              </a:rPr>
              <a:t> </a:t>
            </a:r>
            <a:r>
              <a:rPr lang="nb-NO" sz="1800" dirty="0" err="1" smtClean="0">
                <a:latin typeface="Calibri" panose="020F0502020204030204" pitchFamily="34" charset="0"/>
                <a:cs typeface="Aharoni" panose="02010803020104030203" pitchFamily="2" charset="-79"/>
              </a:rPr>
              <a:t>there</a:t>
            </a:r>
            <a:r>
              <a:rPr lang="nb-NO" sz="1800" dirty="0" smtClean="0">
                <a:latin typeface="Calibri" panose="020F0502020204030204" pitchFamily="34" charset="0"/>
                <a:cs typeface="Aharoni" panose="02010803020104030203" pitchFamily="2" charset="-79"/>
              </a:rPr>
              <a:t> is a human </a:t>
            </a:r>
            <a:r>
              <a:rPr lang="nb-NO" sz="1800" dirty="0" err="1" smtClean="0">
                <a:latin typeface="Calibri" panose="020F0502020204030204" pitchFamily="34" charset="0"/>
                <a:cs typeface="Aharoni" panose="02010803020104030203" pitchFamily="2" charset="-79"/>
              </a:rPr>
              <a:t>made</a:t>
            </a:r>
            <a:r>
              <a:rPr lang="nb-NO" sz="1800" dirty="0" smtClean="0">
                <a:latin typeface="Calibri" panose="020F0502020204030204" pitchFamily="34" charset="0"/>
                <a:cs typeface="Aharoni" panose="02010803020104030203" pitchFamily="2" charset="-79"/>
              </a:rPr>
              <a:t> </a:t>
            </a:r>
            <a:r>
              <a:rPr lang="nb-NO" sz="1800" dirty="0" err="1" smtClean="0">
                <a:latin typeface="Calibri" panose="020F0502020204030204" pitchFamily="34" charset="0"/>
                <a:cs typeface="Aharoni" panose="02010803020104030203" pitchFamily="2" charset="-79"/>
              </a:rPr>
              <a:t>climate</a:t>
            </a:r>
            <a:r>
              <a:rPr lang="nb-NO" sz="1800" dirty="0" smtClean="0">
                <a:latin typeface="Calibri" panose="020F0502020204030204" pitchFamily="34" charset="0"/>
                <a:cs typeface="Aharoni" panose="02010803020104030203" pitchFamily="2" charset="-79"/>
              </a:rPr>
              <a:t> problem. The </a:t>
            </a:r>
            <a:r>
              <a:rPr lang="nb-NO" sz="1800" dirty="0" err="1" smtClean="0">
                <a:latin typeface="Calibri" panose="020F0502020204030204" pitchFamily="34" charset="0"/>
                <a:cs typeface="Aharoni" panose="02010803020104030203" pitchFamily="2" charset="-79"/>
              </a:rPr>
              <a:t>discussion</a:t>
            </a:r>
            <a:r>
              <a:rPr lang="nb-NO" sz="1800" dirty="0" smtClean="0">
                <a:latin typeface="Calibri" panose="020F0502020204030204" pitchFamily="34" charset="0"/>
                <a:cs typeface="Aharoni" panose="02010803020104030203" pitchFamily="2" charset="-79"/>
              </a:rPr>
              <a:t> is more </a:t>
            </a:r>
            <a:r>
              <a:rPr lang="nb-NO" sz="1800" dirty="0" err="1" smtClean="0">
                <a:latin typeface="Calibri" panose="020F0502020204030204" pitchFamily="34" charset="0"/>
                <a:cs typeface="Aharoni" panose="02010803020104030203" pitchFamily="2" charset="-79"/>
              </a:rPr>
              <a:t>about</a:t>
            </a:r>
            <a:r>
              <a:rPr lang="nb-NO" sz="1800" dirty="0" smtClean="0">
                <a:latin typeface="Calibri" panose="020F0502020204030204" pitchFamily="34" charset="0"/>
                <a:cs typeface="Aharoni" panose="02010803020104030203" pitchFamily="2" charset="-79"/>
              </a:rPr>
              <a:t> </a:t>
            </a:r>
            <a:r>
              <a:rPr lang="nb-NO" sz="1800" i="1" dirty="0" err="1" smtClean="0">
                <a:latin typeface="Calibri" panose="020F0502020204030204" pitchFamily="34" charset="0"/>
                <a:cs typeface="Aharoni" panose="02010803020104030203" pitchFamily="2" charset="-79"/>
              </a:rPr>
              <a:t>how</a:t>
            </a:r>
            <a:r>
              <a:rPr lang="nb-NO" sz="1800" i="1" dirty="0" smtClean="0">
                <a:latin typeface="Calibri" panose="020F0502020204030204" pitchFamily="34" charset="0"/>
                <a:cs typeface="Aharoni" panose="02010803020104030203" pitchFamily="2" charset="-79"/>
              </a:rPr>
              <a:t> </a:t>
            </a:r>
            <a:r>
              <a:rPr lang="nb-NO" sz="1800" dirty="0" smtClean="0">
                <a:latin typeface="Calibri" panose="020F0502020204030204" pitchFamily="34" charset="0"/>
                <a:cs typeface="Aharoni" panose="02010803020104030203" pitchFamily="2" charset="-79"/>
              </a:rPr>
              <a:t>to</a:t>
            </a:r>
            <a:r>
              <a:rPr lang="nb-NO" sz="1800" i="1" dirty="0" smtClean="0">
                <a:latin typeface="Calibri" panose="020F0502020204030204" pitchFamily="34" charset="0"/>
                <a:cs typeface="Aharoni" panose="02010803020104030203" pitchFamily="2" charset="-79"/>
              </a:rPr>
              <a:t> </a:t>
            </a:r>
            <a:r>
              <a:rPr lang="nb-NO" sz="1800" dirty="0" err="1" smtClean="0">
                <a:latin typeface="Calibri" panose="020F0502020204030204" pitchFamily="34" charset="0"/>
                <a:cs typeface="Aharoni" panose="02010803020104030203" pitchFamily="2" charset="-79"/>
              </a:rPr>
              <a:t>enable</a:t>
            </a:r>
            <a:r>
              <a:rPr lang="nb-NO" sz="1800" i="1" dirty="0" smtClean="0">
                <a:latin typeface="Calibri" panose="020F0502020204030204" pitchFamily="34" charset="0"/>
                <a:cs typeface="Aharoni" panose="02010803020104030203" pitchFamily="2" charset="-79"/>
              </a:rPr>
              <a:t> </a:t>
            </a:r>
            <a:r>
              <a:rPr lang="nb-NO" sz="1800" dirty="0" err="1" smtClean="0">
                <a:latin typeface="Calibri" panose="020F0502020204030204" pitchFamily="34" charset="0"/>
                <a:cs typeface="Aharoni" panose="02010803020104030203" pitchFamily="2" charset="-79"/>
              </a:rPr>
              <a:t>the</a:t>
            </a:r>
            <a:r>
              <a:rPr lang="nb-NO" sz="1800" dirty="0" smtClean="0">
                <a:latin typeface="Calibri" panose="020F0502020204030204" pitchFamily="34" charset="0"/>
                <a:cs typeface="Aharoni" panose="02010803020104030203" pitchFamily="2" charset="-79"/>
              </a:rPr>
              <a:t> </a:t>
            </a:r>
            <a:r>
              <a:rPr lang="nb-NO" sz="1800" dirty="0" err="1" smtClean="0">
                <a:latin typeface="Calibri" panose="020F0502020204030204" pitchFamily="34" charset="0"/>
                <a:cs typeface="Aharoni" panose="02010803020104030203" pitchFamily="2" charset="-79"/>
              </a:rPr>
              <a:t>transformation</a:t>
            </a:r>
            <a:r>
              <a:rPr lang="nb-NO" sz="1800" dirty="0" smtClean="0">
                <a:latin typeface="Calibri" panose="020F0502020204030204" pitchFamily="34" charset="0"/>
                <a:cs typeface="Aharoni" panose="02010803020104030203" pitchFamily="2" charset="-79"/>
              </a:rPr>
              <a:t> to a </a:t>
            </a:r>
            <a:r>
              <a:rPr lang="nb-NO" sz="1800" dirty="0" err="1" smtClean="0">
                <a:latin typeface="Calibri" panose="020F0502020204030204" pitchFamily="34" charset="0"/>
                <a:cs typeface="Aharoni" panose="02010803020104030203" pitchFamily="2" charset="-79"/>
              </a:rPr>
              <a:t>climate</a:t>
            </a:r>
            <a:r>
              <a:rPr lang="nb-NO" sz="1800" dirty="0" smtClean="0">
                <a:latin typeface="Calibri" panose="020F0502020204030204" pitchFamily="34" charset="0"/>
                <a:cs typeface="Aharoni" panose="02010803020104030203" pitchFamily="2" charset="-79"/>
              </a:rPr>
              <a:t> </a:t>
            </a:r>
            <a:r>
              <a:rPr lang="nb-NO" sz="1800" dirty="0" err="1" smtClean="0">
                <a:latin typeface="Calibri" panose="020F0502020204030204" pitchFamily="34" charset="0"/>
                <a:cs typeface="Aharoni" panose="02010803020104030203" pitchFamily="2" charset="-79"/>
              </a:rPr>
              <a:t>friendly</a:t>
            </a:r>
            <a:r>
              <a:rPr lang="nb-NO" sz="1800" dirty="0" smtClean="0">
                <a:latin typeface="Calibri" panose="020F0502020204030204" pitchFamily="34" charset="0"/>
                <a:cs typeface="Aharoni" panose="02010803020104030203" pitchFamily="2" charset="-79"/>
              </a:rPr>
              <a:t> </a:t>
            </a:r>
            <a:r>
              <a:rPr lang="nb-NO" sz="1800" dirty="0" err="1" smtClean="0">
                <a:latin typeface="Calibri" panose="020F0502020204030204" pitchFamily="34" charset="0"/>
                <a:cs typeface="Aharoni" panose="02010803020104030203" pitchFamily="2" charset="-79"/>
              </a:rPr>
              <a:t>society</a:t>
            </a:r>
            <a:r>
              <a:rPr lang="nb-NO" sz="1800" dirty="0" smtClean="0">
                <a:latin typeface="Calibri" panose="020F0502020204030204" pitchFamily="34" charset="0"/>
                <a:cs typeface="Aharoni" panose="02010803020104030203" pitchFamily="2" charset="-79"/>
              </a:rPr>
              <a:t>. </a:t>
            </a:r>
            <a:r>
              <a:rPr lang="nb-NO" sz="1800" dirty="0" err="1" smtClean="0">
                <a:latin typeface="Calibri" panose="020F0502020204030204" pitchFamily="34" charset="0"/>
                <a:cs typeface="Aharoni" panose="02010803020104030203" pitchFamily="2" charset="-79"/>
              </a:rPr>
              <a:t>Science</a:t>
            </a:r>
            <a:r>
              <a:rPr lang="nb-NO" sz="1800" dirty="0" smtClean="0">
                <a:latin typeface="Calibri" panose="020F0502020204030204" pitchFamily="34" charset="0"/>
                <a:cs typeface="Aharoni" panose="02010803020104030203" pitchFamily="2" charset="-79"/>
              </a:rPr>
              <a:t>, </a:t>
            </a:r>
            <a:r>
              <a:rPr lang="nb-NO" sz="1800" dirty="0" err="1" smtClean="0">
                <a:latin typeface="Calibri" panose="020F0502020204030204" pitchFamily="34" charset="0"/>
                <a:cs typeface="Aharoni" panose="02010803020104030203" pitchFamily="2" charset="-79"/>
              </a:rPr>
              <a:t>the</a:t>
            </a:r>
            <a:r>
              <a:rPr lang="nb-NO" sz="1800" dirty="0" smtClean="0">
                <a:latin typeface="Calibri" panose="020F0502020204030204" pitchFamily="34" charset="0"/>
                <a:cs typeface="Aharoni" panose="02010803020104030203" pitchFamily="2" charset="-79"/>
              </a:rPr>
              <a:t> </a:t>
            </a:r>
            <a:r>
              <a:rPr lang="nb-NO" sz="1800" dirty="0" err="1" smtClean="0">
                <a:latin typeface="Calibri" panose="020F0502020204030204" pitchFamily="34" charset="0"/>
                <a:cs typeface="Aharoni" panose="02010803020104030203" pitchFamily="2" charset="-79"/>
              </a:rPr>
              <a:t>social</a:t>
            </a:r>
            <a:r>
              <a:rPr lang="nb-NO" sz="1800" dirty="0" smtClean="0">
                <a:latin typeface="Calibri" panose="020F0502020204030204" pitchFamily="34" charset="0"/>
                <a:cs typeface="Aharoni" panose="02010803020104030203" pitchFamily="2" charset="-79"/>
              </a:rPr>
              <a:t> </a:t>
            </a:r>
            <a:r>
              <a:rPr lang="nb-NO" sz="1800" dirty="0" err="1" smtClean="0">
                <a:latin typeface="Calibri" panose="020F0502020204030204" pitchFamily="34" charset="0"/>
                <a:cs typeface="Aharoni" panose="02010803020104030203" pitchFamily="2" charset="-79"/>
              </a:rPr>
              <a:t>sciences</a:t>
            </a:r>
            <a:r>
              <a:rPr lang="nb-NO" sz="1800" dirty="0" smtClean="0">
                <a:latin typeface="Calibri" panose="020F0502020204030204" pitchFamily="34" charset="0"/>
                <a:cs typeface="Aharoni" panose="02010803020104030203" pitchFamily="2" charset="-79"/>
              </a:rPr>
              <a:t> </a:t>
            </a:r>
            <a:r>
              <a:rPr lang="nb-NO" sz="1800" dirty="0" err="1" smtClean="0">
                <a:latin typeface="Calibri" panose="020F0502020204030204" pitchFamily="34" charset="0"/>
                <a:cs typeface="Aharoni" panose="02010803020104030203" pitchFamily="2" charset="-79"/>
              </a:rPr>
              <a:t>included</a:t>
            </a:r>
            <a:r>
              <a:rPr lang="nb-NO" sz="1800" dirty="0" smtClean="0">
                <a:latin typeface="Calibri" panose="020F0502020204030204" pitchFamily="34" charset="0"/>
                <a:cs typeface="Aharoni" panose="02010803020104030203" pitchFamily="2" charset="-79"/>
              </a:rPr>
              <a:t>, is </a:t>
            </a:r>
            <a:r>
              <a:rPr lang="nb-NO" sz="1800" dirty="0" err="1" smtClean="0">
                <a:latin typeface="Calibri" panose="020F0502020204030204" pitchFamily="34" charset="0"/>
                <a:cs typeface="Aharoni" panose="02010803020104030203" pitchFamily="2" charset="-79"/>
              </a:rPr>
              <a:t>expected</a:t>
            </a:r>
            <a:r>
              <a:rPr lang="nb-NO" sz="1800" dirty="0" smtClean="0">
                <a:latin typeface="Calibri" panose="020F0502020204030204" pitchFamily="34" charset="0"/>
                <a:cs typeface="Aharoni" panose="02010803020104030203" pitchFamily="2" charset="-79"/>
              </a:rPr>
              <a:t> to play a </a:t>
            </a:r>
            <a:r>
              <a:rPr lang="nb-NO" sz="1800" dirty="0" err="1" smtClean="0">
                <a:latin typeface="Calibri" panose="020F0502020204030204" pitchFamily="34" charset="0"/>
                <a:cs typeface="Aharoni" panose="02010803020104030203" pitchFamily="2" charset="-79"/>
              </a:rPr>
              <a:t>key</a:t>
            </a:r>
            <a:r>
              <a:rPr lang="nb-NO" sz="1800" dirty="0" smtClean="0">
                <a:latin typeface="Calibri" panose="020F0502020204030204" pitchFamily="34" charset="0"/>
                <a:cs typeface="Aharoni" panose="02010803020104030203" pitchFamily="2" charset="-79"/>
              </a:rPr>
              <a:t> </a:t>
            </a:r>
            <a:r>
              <a:rPr lang="nb-NO" sz="1800" dirty="0" err="1" smtClean="0">
                <a:latin typeface="Calibri" panose="020F0502020204030204" pitchFamily="34" charset="0"/>
                <a:cs typeface="Aharoni" panose="02010803020104030203" pitchFamily="2" charset="-79"/>
              </a:rPr>
              <a:t>role</a:t>
            </a:r>
            <a:r>
              <a:rPr lang="nb-NO" sz="1800" dirty="0" smtClean="0">
                <a:latin typeface="Calibri" panose="020F0502020204030204" pitchFamily="34" charset="0"/>
                <a:cs typeface="Aharoni" panose="02010803020104030203" pitchFamily="2" charset="-79"/>
              </a:rPr>
              <a:t> in </a:t>
            </a:r>
            <a:r>
              <a:rPr lang="nb-NO" sz="1800" dirty="0" err="1" smtClean="0">
                <a:latin typeface="Calibri" panose="020F0502020204030204" pitchFamily="34" charset="0"/>
                <a:cs typeface="Aharoni" panose="02010803020104030203" pitchFamily="2" charset="-79"/>
              </a:rPr>
              <a:t>this</a:t>
            </a:r>
            <a:r>
              <a:rPr lang="nb-NO" sz="1800" dirty="0" smtClean="0">
                <a:latin typeface="Calibri" panose="020F0502020204030204" pitchFamily="34" charset="0"/>
                <a:cs typeface="Aharoni" panose="02010803020104030203" pitchFamily="2" charset="-79"/>
              </a:rPr>
              <a:t> </a:t>
            </a:r>
            <a:r>
              <a:rPr lang="nb-NO" sz="1800" dirty="0" err="1" smtClean="0">
                <a:latin typeface="Calibri" panose="020F0502020204030204" pitchFamily="34" charset="0"/>
                <a:cs typeface="Aharoni" panose="02010803020104030203" pitchFamily="2" charset="-79"/>
              </a:rPr>
              <a:t>transformation</a:t>
            </a:r>
            <a:r>
              <a:rPr lang="nb-NO" sz="1800" dirty="0" smtClean="0">
                <a:latin typeface="Calibri" panose="020F0502020204030204" pitchFamily="34" charset="0"/>
                <a:cs typeface="Aharoni" panose="02010803020104030203" pitchFamily="2" charset="-79"/>
              </a:rPr>
              <a:t> </a:t>
            </a:r>
            <a:r>
              <a:rPr lang="nb-NO" sz="1800" dirty="0" err="1" smtClean="0">
                <a:latin typeface="Calibri" panose="020F0502020204030204" pitchFamily="34" charset="0"/>
                <a:cs typeface="Aharoni" panose="02010803020104030203" pitchFamily="2" charset="-79"/>
              </a:rPr>
              <a:t>process</a:t>
            </a:r>
            <a:r>
              <a:rPr lang="nb-NO" sz="1800" dirty="0" smtClean="0">
                <a:latin typeface="Calibri" panose="020F0502020204030204" pitchFamily="34" charset="0"/>
                <a:cs typeface="Aharoni" panose="02010803020104030203" pitchFamily="2" charset="-79"/>
              </a:rPr>
              <a:t>.  In order to </a:t>
            </a:r>
            <a:r>
              <a:rPr lang="nb-NO" sz="1800" dirty="0" err="1" smtClean="0">
                <a:latin typeface="Calibri" panose="020F0502020204030204" pitchFamily="34" charset="0"/>
                <a:cs typeface="Aharoni" panose="02010803020104030203" pitchFamily="2" charset="-79"/>
              </a:rPr>
              <a:t>manage</a:t>
            </a:r>
            <a:r>
              <a:rPr lang="nb-NO" sz="1800" dirty="0" smtClean="0">
                <a:latin typeface="Calibri" panose="020F0502020204030204" pitchFamily="34" charset="0"/>
                <a:cs typeface="Aharoni" panose="02010803020104030203" pitchFamily="2" charset="-79"/>
              </a:rPr>
              <a:t> </a:t>
            </a:r>
            <a:r>
              <a:rPr lang="nb-NO" sz="1800" dirty="0" err="1" smtClean="0">
                <a:latin typeface="Calibri" panose="020F0502020204030204" pitchFamily="34" charset="0"/>
                <a:cs typeface="Aharoni" panose="02010803020104030203" pitchFamily="2" charset="-79"/>
              </a:rPr>
              <a:t>this</a:t>
            </a:r>
            <a:r>
              <a:rPr lang="nb-NO" sz="1800" dirty="0" smtClean="0">
                <a:latin typeface="Calibri" panose="020F0502020204030204" pitchFamily="34" charset="0"/>
                <a:cs typeface="Aharoni" panose="02010803020104030203" pitchFamily="2" charset="-79"/>
              </a:rPr>
              <a:t> </a:t>
            </a:r>
            <a:r>
              <a:rPr lang="nb-NO" sz="1800" dirty="0" err="1" smtClean="0">
                <a:latin typeface="Calibri" panose="020F0502020204030204" pitchFamily="34" charset="0"/>
                <a:cs typeface="Aharoni" panose="02010803020104030203" pitchFamily="2" charset="-79"/>
              </a:rPr>
              <a:t>transformation</a:t>
            </a:r>
            <a:r>
              <a:rPr lang="nb-NO" sz="1800" dirty="0" smtClean="0">
                <a:latin typeface="Calibri" panose="020F0502020204030204" pitchFamily="34" charset="0"/>
                <a:cs typeface="Aharoni" panose="02010803020104030203" pitchFamily="2" charset="-79"/>
              </a:rPr>
              <a:t> </a:t>
            </a:r>
            <a:r>
              <a:rPr lang="nb-NO" sz="1800" dirty="0" err="1" smtClean="0">
                <a:latin typeface="Calibri" panose="020F0502020204030204" pitchFamily="34" charset="0"/>
                <a:cs typeface="Aharoni" panose="02010803020104030203" pitchFamily="2" charset="-79"/>
              </a:rPr>
              <a:t>well</a:t>
            </a:r>
            <a:r>
              <a:rPr lang="nb-NO" sz="1800" dirty="0" smtClean="0">
                <a:latin typeface="Calibri" panose="020F0502020204030204" pitchFamily="34" charset="0"/>
                <a:cs typeface="Aharoni" panose="02010803020104030203" pitchFamily="2" charset="-79"/>
              </a:rPr>
              <a:t>, it is </a:t>
            </a:r>
            <a:r>
              <a:rPr lang="nb-NO" sz="1800" dirty="0" err="1" smtClean="0">
                <a:latin typeface="Calibri" panose="020F0502020204030204" pitchFamily="34" charset="0"/>
                <a:cs typeface="Aharoni" panose="02010803020104030203" pitchFamily="2" charset="-79"/>
              </a:rPr>
              <a:t>crucial</a:t>
            </a:r>
            <a:r>
              <a:rPr lang="nb-NO" sz="1800" dirty="0" smtClean="0">
                <a:latin typeface="Calibri" panose="020F0502020204030204" pitchFamily="34" charset="0"/>
                <a:cs typeface="Aharoni" panose="02010803020104030203" pitchFamily="2" charset="-79"/>
              </a:rPr>
              <a:t> </a:t>
            </a:r>
            <a:r>
              <a:rPr lang="nb-NO" sz="1800" dirty="0" err="1" smtClean="0">
                <a:latin typeface="Calibri" panose="020F0502020204030204" pitchFamily="34" charset="0"/>
                <a:cs typeface="Aharoni" panose="02010803020104030203" pitchFamily="2" charset="-79"/>
              </a:rPr>
              <a:t>that</a:t>
            </a:r>
            <a:r>
              <a:rPr lang="nb-NO" sz="1800" dirty="0" smtClean="0">
                <a:latin typeface="Calibri" panose="020F0502020204030204" pitchFamily="34" charset="0"/>
                <a:cs typeface="Aharoni" panose="02010803020104030203" pitchFamily="2" charset="-79"/>
              </a:rPr>
              <a:t> </a:t>
            </a:r>
            <a:r>
              <a:rPr lang="nb-NO" sz="1800" dirty="0" err="1" smtClean="0">
                <a:latin typeface="Calibri" panose="020F0502020204030204" pitchFamily="34" charset="0"/>
                <a:cs typeface="Aharoni" panose="02010803020104030203" pitchFamily="2" charset="-79"/>
              </a:rPr>
              <a:t>we</a:t>
            </a:r>
            <a:r>
              <a:rPr lang="nb-NO" sz="1800" dirty="0" smtClean="0">
                <a:latin typeface="Calibri" panose="020F0502020204030204" pitchFamily="34" charset="0"/>
                <a:cs typeface="Aharoni" panose="02010803020104030203" pitchFamily="2" charset="-79"/>
              </a:rPr>
              <a:t> understand </a:t>
            </a:r>
            <a:r>
              <a:rPr lang="nb-NO" sz="1800" dirty="0" err="1" smtClean="0">
                <a:latin typeface="Calibri" panose="020F0502020204030204" pitchFamily="34" charset="0"/>
                <a:cs typeface="Aharoni" panose="02010803020104030203" pitchFamily="2" charset="-79"/>
              </a:rPr>
              <a:t>the</a:t>
            </a:r>
            <a:r>
              <a:rPr lang="nb-NO" sz="1800" dirty="0" smtClean="0">
                <a:latin typeface="Calibri" panose="020F0502020204030204" pitchFamily="34" charset="0"/>
                <a:cs typeface="Aharoni" panose="02010803020104030203" pitchFamily="2" charset="-79"/>
              </a:rPr>
              <a:t> </a:t>
            </a:r>
            <a:r>
              <a:rPr lang="nb-NO" sz="1800" dirty="0" err="1" smtClean="0">
                <a:latin typeface="Calibri" panose="020F0502020204030204" pitchFamily="34" charset="0"/>
                <a:cs typeface="Aharoni" panose="02010803020104030203" pitchFamily="2" charset="-79"/>
              </a:rPr>
              <a:t>role</a:t>
            </a:r>
            <a:r>
              <a:rPr lang="nb-NO" sz="1800" dirty="0" smtClean="0">
                <a:latin typeface="Calibri" panose="020F0502020204030204" pitchFamily="34" charset="0"/>
                <a:cs typeface="Aharoni" panose="02010803020104030203" pitchFamily="2" charset="-79"/>
              </a:rPr>
              <a:t> </a:t>
            </a:r>
            <a:r>
              <a:rPr lang="nb-NO" sz="1800" dirty="0" err="1" smtClean="0">
                <a:latin typeface="Calibri" panose="020F0502020204030204" pitchFamily="34" charset="0"/>
                <a:cs typeface="Aharoni" panose="02010803020104030203" pitchFamily="2" charset="-79"/>
              </a:rPr>
              <a:t>of</a:t>
            </a:r>
            <a:r>
              <a:rPr lang="nb-NO" sz="1800" dirty="0" smtClean="0">
                <a:latin typeface="Calibri" panose="020F0502020204030204" pitchFamily="34" charset="0"/>
                <a:cs typeface="Aharoni" panose="02010803020104030203" pitchFamily="2" charset="-79"/>
              </a:rPr>
              <a:t> </a:t>
            </a:r>
            <a:r>
              <a:rPr lang="nb-NO" sz="1800" dirty="0" err="1" smtClean="0">
                <a:latin typeface="Calibri" panose="020F0502020204030204" pitchFamily="34" charset="0"/>
                <a:cs typeface="Aharoni" panose="02010803020104030203" pitchFamily="2" charset="-79"/>
              </a:rPr>
              <a:t>science</a:t>
            </a:r>
            <a:r>
              <a:rPr lang="nb-NO" sz="1800" dirty="0" smtClean="0">
                <a:latin typeface="Calibri" panose="020F0502020204030204" pitchFamily="34" charset="0"/>
                <a:cs typeface="Aharoni" panose="02010803020104030203" pitchFamily="2" charset="-79"/>
              </a:rPr>
              <a:t> and </a:t>
            </a:r>
            <a:r>
              <a:rPr lang="nb-NO" sz="1800" dirty="0" err="1" smtClean="0">
                <a:latin typeface="Calibri" panose="020F0502020204030204" pitchFamily="34" charset="0"/>
                <a:cs typeface="Aharoni" panose="02010803020104030203" pitchFamily="2" charset="-79"/>
              </a:rPr>
              <a:t>technology</a:t>
            </a:r>
            <a:r>
              <a:rPr lang="nb-NO" sz="1800" dirty="0" smtClean="0">
                <a:latin typeface="Calibri" panose="020F0502020204030204" pitchFamily="34" charset="0"/>
                <a:cs typeface="Aharoni" panose="02010803020104030203" pitchFamily="2" charset="-79"/>
              </a:rPr>
              <a:t> in </a:t>
            </a:r>
            <a:r>
              <a:rPr lang="nb-NO" sz="1800" dirty="0" err="1" smtClean="0">
                <a:latin typeface="Calibri" panose="020F0502020204030204" pitchFamily="34" charset="0"/>
                <a:cs typeface="Aharoni" panose="02010803020104030203" pitchFamily="2" charset="-79"/>
              </a:rPr>
              <a:t>society</a:t>
            </a:r>
            <a:r>
              <a:rPr lang="nb-NO" sz="1800" dirty="0" smtClean="0">
                <a:latin typeface="Calibri" panose="020F0502020204030204" pitchFamily="34" charset="0"/>
                <a:cs typeface="Aharoni" panose="02010803020104030203" pitchFamily="2" charset="-79"/>
              </a:rPr>
              <a:t>. </a:t>
            </a:r>
            <a:r>
              <a:rPr lang="nb-NO" sz="1800" dirty="0" err="1" smtClean="0">
                <a:latin typeface="Calibri" panose="020F0502020204030204" pitchFamily="34" charset="0"/>
                <a:cs typeface="Aharoni" panose="02010803020104030203" pitchFamily="2" charset="-79"/>
              </a:rPr>
              <a:t>But</a:t>
            </a:r>
            <a:r>
              <a:rPr lang="nb-NO" sz="1800" dirty="0" smtClean="0">
                <a:latin typeface="Calibri" panose="020F0502020204030204" pitchFamily="34" charset="0"/>
                <a:cs typeface="Aharoni" panose="02010803020104030203" pitchFamily="2" charset="-79"/>
              </a:rPr>
              <a:t> </a:t>
            </a:r>
            <a:r>
              <a:rPr lang="nb-NO" sz="1800" dirty="0" err="1" smtClean="0">
                <a:latin typeface="Calibri" panose="020F0502020204030204" pitchFamily="34" charset="0"/>
                <a:cs typeface="Aharoni" panose="02010803020104030203" pitchFamily="2" charset="-79"/>
              </a:rPr>
              <a:t>what</a:t>
            </a:r>
            <a:r>
              <a:rPr lang="nb-NO" sz="1800" dirty="0" smtClean="0">
                <a:latin typeface="Calibri" panose="020F0502020204030204" pitchFamily="34" charset="0"/>
                <a:cs typeface="Aharoni" panose="02010803020104030203" pitchFamily="2" charset="-79"/>
              </a:rPr>
              <a:t> </a:t>
            </a:r>
            <a:r>
              <a:rPr lang="nb-NO" sz="1800" dirty="0" err="1" smtClean="0">
                <a:latin typeface="Calibri" panose="020F0502020204030204" pitchFamily="34" charset="0"/>
                <a:cs typeface="Aharoni" panose="02010803020104030203" pitchFamily="2" charset="-79"/>
              </a:rPr>
              <a:t>kind</a:t>
            </a:r>
            <a:r>
              <a:rPr lang="nb-NO" sz="1800" dirty="0" smtClean="0">
                <a:latin typeface="Calibri" panose="020F0502020204030204" pitchFamily="34" charset="0"/>
                <a:cs typeface="Aharoni" panose="02010803020104030203" pitchFamily="2" charset="-79"/>
              </a:rPr>
              <a:t> </a:t>
            </a:r>
            <a:r>
              <a:rPr lang="nb-NO" sz="1800" dirty="0" err="1" smtClean="0">
                <a:latin typeface="Calibri" panose="020F0502020204030204" pitchFamily="34" charset="0"/>
                <a:cs typeface="Aharoni" panose="02010803020104030203" pitchFamily="2" charset="-79"/>
              </a:rPr>
              <a:t>of</a:t>
            </a:r>
            <a:r>
              <a:rPr lang="nb-NO" sz="1800" dirty="0" smtClean="0">
                <a:latin typeface="Calibri" panose="020F0502020204030204" pitchFamily="34" charset="0"/>
                <a:cs typeface="Aharoni" panose="02010803020104030203" pitchFamily="2" charset="-79"/>
              </a:rPr>
              <a:t> </a:t>
            </a:r>
            <a:r>
              <a:rPr lang="nb-NO" sz="1800" dirty="0" err="1" smtClean="0">
                <a:latin typeface="Calibri" panose="020F0502020204030204" pitchFamily="34" charset="0"/>
                <a:cs typeface="Aharoni" panose="02010803020104030203" pitchFamily="2" charset="-79"/>
              </a:rPr>
              <a:t>role</a:t>
            </a:r>
            <a:r>
              <a:rPr lang="nb-NO" sz="1800" dirty="0" smtClean="0">
                <a:latin typeface="Calibri" panose="020F0502020204030204" pitchFamily="34" charset="0"/>
                <a:cs typeface="Aharoni" panose="02010803020104030203" pitchFamily="2" charset="-79"/>
              </a:rPr>
              <a:t> </a:t>
            </a:r>
            <a:r>
              <a:rPr lang="nb-NO" sz="1800" dirty="0" err="1" smtClean="0">
                <a:latin typeface="Calibri" panose="020F0502020204030204" pitchFamily="34" charset="0"/>
                <a:cs typeface="Aharoni" panose="02010803020104030203" pitchFamily="2" charset="-79"/>
              </a:rPr>
              <a:t>does</a:t>
            </a:r>
            <a:r>
              <a:rPr lang="nb-NO" sz="1800" dirty="0" smtClean="0">
                <a:latin typeface="Calibri" panose="020F0502020204030204" pitchFamily="34" charset="0"/>
                <a:cs typeface="Aharoni" panose="02010803020104030203" pitchFamily="2" charset="-79"/>
              </a:rPr>
              <a:t> </a:t>
            </a:r>
            <a:r>
              <a:rPr lang="nb-NO" sz="1800" dirty="0" err="1" smtClean="0">
                <a:latin typeface="Calibri" panose="020F0502020204030204" pitchFamily="34" charset="0"/>
                <a:cs typeface="Aharoni" panose="02010803020104030203" pitchFamily="2" charset="-79"/>
              </a:rPr>
              <a:t>knowledge</a:t>
            </a:r>
            <a:r>
              <a:rPr lang="nb-NO" sz="1800" dirty="0" smtClean="0">
                <a:latin typeface="Calibri" panose="020F0502020204030204" pitchFamily="34" charset="0"/>
                <a:cs typeface="Aharoni" panose="02010803020104030203" pitchFamily="2" charset="-79"/>
              </a:rPr>
              <a:t> play? How </a:t>
            </a:r>
            <a:r>
              <a:rPr lang="nb-NO" sz="1800" dirty="0" err="1" smtClean="0">
                <a:latin typeface="Calibri" panose="020F0502020204030204" pitchFamily="34" charset="0"/>
                <a:cs typeface="Aharoni" panose="02010803020104030203" pitchFamily="2" charset="-79"/>
              </a:rPr>
              <a:t>does</a:t>
            </a:r>
            <a:r>
              <a:rPr lang="nb-NO" sz="1800" dirty="0" smtClean="0">
                <a:latin typeface="Calibri" panose="020F0502020204030204" pitchFamily="34" charset="0"/>
                <a:cs typeface="Aharoni" panose="02010803020104030203" pitchFamily="2" charset="-79"/>
              </a:rPr>
              <a:t> </a:t>
            </a:r>
            <a:r>
              <a:rPr lang="nb-NO" sz="1800" dirty="0" err="1" smtClean="0">
                <a:latin typeface="Calibri" panose="020F0502020204030204" pitchFamily="34" charset="0"/>
                <a:cs typeface="Aharoni" panose="02010803020104030203" pitchFamily="2" charset="-79"/>
              </a:rPr>
              <a:t>science</a:t>
            </a:r>
            <a:r>
              <a:rPr lang="nb-NO" sz="1800" dirty="0" smtClean="0">
                <a:latin typeface="Calibri" panose="020F0502020204030204" pitchFamily="34" charset="0"/>
                <a:cs typeface="Aharoni" panose="02010803020104030203" pitchFamily="2" charset="-79"/>
              </a:rPr>
              <a:t> </a:t>
            </a:r>
            <a:r>
              <a:rPr lang="nb-NO" sz="1800" dirty="0" err="1" smtClean="0">
                <a:latin typeface="Calibri" panose="020F0502020204030204" pitchFamily="34" charset="0"/>
                <a:cs typeface="Aharoni" panose="02010803020104030203" pitchFamily="2" charset="-79"/>
              </a:rPr>
              <a:t>take</a:t>
            </a:r>
            <a:r>
              <a:rPr lang="nb-NO" sz="1800" dirty="0" smtClean="0">
                <a:latin typeface="Calibri" panose="020F0502020204030204" pitchFamily="34" charset="0"/>
                <a:cs typeface="Aharoni" panose="02010803020104030203" pitchFamily="2" charset="-79"/>
              </a:rPr>
              <a:t> part in politics and </a:t>
            </a:r>
            <a:r>
              <a:rPr lang="nb-NO" sz="1800" dirty="0" err="1" smtClean="0">
                <a:latin typeface="Calibri" panose="020F0502020204030204" pitchFamily="34" charset="0"/>
                <a:cs typeface="Aharoni" panose="02010803020104030203" pitchFamily="2" charset="-79"/>
              </a:rPr>
              <a:t>bureaucratic</a:t>
            </a:r>
            <a:r>
              <a:rPr lang="nb-NO" sz="1800" dirty="0" smtClean="0">
                <a:latin typeface="Calibri" panose="020F0502020204030204" pitchFamily="34" charset="0"/>
                <a:cs typeface="Aharoni" panose="02010803020104030203" pitchFamily="2" charset="-79"/>
              </a:rPr>
              <a:t> </a:t>
            </a:r>
            <a:r>
              <a:rPr lang="nb-NO" sz="1800" dirty="0" err="1" smtClean="0">
                <a:latin typeface="Calibri" panose="020F0502020204030204" pitchFamily="34" charset="0"/>
                <a:cs typeface="Aharoni" panose="02010803020104030203" pitchFamily="2" charset="-79"/>
              </a:rPr>
              <a:t>practices</a:t>
            </a:r>
            <a:r>
              <a:rPr lang="nb-NO" sz="1800" dirty="0" smtClean="0">
                <a:latin typeface="Calibri" panose="020F0502020204030204" pitchFamily="34" charset="0"/>
                <a:cs typeface="Aharoni" panose="02010803020104030203" pitchFamily="2" charset="-79"/>
              </a:rPr>
              <a:t>? </a:t>
            </a:r>
            <a:r>
              <a:rPr lang="nb-NO" sz="1800" dirty="0" err="1" smtClean="0">
                <a:latin typeface="Calibri" panose="020F0502020204030204" pitchFamily="34" charset="0"/>
                <a:cs typeface="Aharoni" panose="02010803020104030203" pitchFamily="2" charset="-79"/>
              </a:rPr>
              <a:t>What</a:t>
            </a:r>
            <a:r>
              <a:rPr lang="nb-NO" sz="1800" dirty="0" smtClean="0">
                <a:latin typeface="Calibri" panose="020F0502020204030204" pitchFamily="34" charset="0"/>
                <a:cs typeface="Aharoni" panose="02010803020104030203" pitchFamily="2" charset="-79"/>
              </a:rPr>
              <a:t> </a:t>
            </a:r>
            <a:r>
              <a:rPr lang="nb-NO" sz="1800" dirty="0" err="1" smtClean="0">
                <a:latin typeface="Calibri" panose="020F0502020204030204" pitchFamily="34" charset="0"/>
                <a:cs typeface="Aharoni" panose="02010803020104030203" pitchFamily="2" charset="-79"/>
              </a:rPr>
              <a:t>happens</a:t>
            </a:r>
            <a:r>
              <a:rPr lang="nb-NO" sz="1800" dirty="0" smtClean="0">
                <a:latin typeface="Calibri" panose="020F0502020204030204" pitchFamily="34" charset="0"/>
                <a:cs typeface="Aharoni" panose="02010803020104030203" pitchFamily="2" charset="-79"/>
              </a:rPr>
              <a:t> </a:t>
            </a:r>
            <a:r>
              <a:rPr lang="nb-NO" sz="1800" dirty="0" err="1" smtClean="0">
                <a:latin typeface="Calibri" panose="020F0502020204030204" pitchFamily="34" charset="0"/>
                <a:cs typeface="Aharoni" panose="02010803020104030203" pitchFamily="2" charset="-79"/>
              </a:rPr>
              <a:t>when</a:t>
            </a:r>
            <a:r>
              <a:rPr lang="nb-NO" sz="1800" dirty="0" smtClean="0">
                <a:latin typeface="Calibri" panose="020F0502020204030204" pitchFamily="34" charset="0"/>
                <a:cs typeface="Aharoni" panose="02010803020104030203" pitchFamily="2" charset="-79"/>
              </a:rPr>
              <a:t> </a:t>
            </a:r>
            <a:r>
              <a:rPr lang="nb-NO" sz="1800" dirty="0" err="1" smtClean="0">
                <a:latin typeface="Calibri" panose="020F0502020204030204" pitchFamily="34" charset="0"/>
                <a:cs typeface="Aharoni" panose="02010803020104030203" pitchFamily="2" charset="-79"/>
              </a:rPr>
              <a:t>science</a:t>
            </a:r>
            <a:r>
              <a:rPr lang="nb-NO" sz="1800" dirty="0" smtClean="0">
                <a:latin typeface="Calibri" panose="020F0502020204030204" pitchFamily="34" charset="0"/>
                <a:cs typeface="Aharoni" panose="02010803020104030203" pitchFamily="2" charset="-79"/>
              </a:rPr>
              <a:t> </a:t>
            </a:r>
            <a:r>
              <a:rPr lang="nb-NO" sz="1800" dirty="0" err="1" smtClean="0">
                <a:latin typeface="Calibri" panose="020F0502020204030204" pitchFamily="34" charset="0"/>
                <a:cs typeface="Aharoni" panose="02010803020104030203" pitchFamily="2" charset="-79"/>
              </a:rPr>
              <a:t>become</a:t>
            </a:r>
            <a:r>
              <a:rPr lang="nb-NO" sz="1800" dirty="0" smtClean="0">
                <a:latin typeface="Calibri" panose="020F0502020204030204" pitchFamily="34" charset="0"/>
                <a:cs typeface="Aharoni" panose="02010803020104030203" pitchFamily="2" charset="-79"/>
              </a:rPr>
              <a:t> part </a:t>
            </a:r>
            <a:r>
              <a:rPr lang="nb-NO" sz="1800" dirty="0" err="1" smtClean="0">
                <a:latin typeface="Calibri" panose="020F0502020204030204" pitchFamily="34" charset="0"/>
                <a:cs typeface="Aharoni" panose="02010803020104030203" pitchFamily="2" charset="-79"/>
              </a:rPr>
              <a:t>of</a:t>
            </a:r>
            <a:r>
              <a:rPr lang="nb-NO" sz="1800" dirty="0" smtClean="0">
                <a:latin typeface="Calibri" panose="020F0502020204030204" pitchFamily="34" charset="0"/>
                <a:cs typeface="Aharoni" panose="02010803020104030203" pitchFamily="2" charset="-79"/>
              </a:rPr>
              <a:t> </a:t>
            </a:r>
            <a:r>
              <a:rPr lang="nb-NO" sz="1800" dirty="0" err="1" smtClean="0">
                <a:latin typeface="Calibri" panose="020F0502020204030204" pitchFamily="34" charset="0"/>
                <a:cs typeface="Aharoni" panose="02010803020104030203" pitchFamily="2" charset="-79"/>
              </a:rPr>
              <a:t>political</a:t>
            </a:r>
            <a:r>
              <a:rPr lang="nb-NO" sz="1800" dirty="0" smtClean="0">
                <a:latin typeface="Calibri" panose="020F0502020204030204" pitchFamily="34" charset="0"/>
                <a:cs typeface="Aharoni" panose="02010803020104030203" pitchFamily="2" charset="-79"/>
              </a:rPr>
              <a:t> </a:t>
            </a:r>
            <a:r>
              <a:rPr lang="nb-NO" sz="1800" dirty="0" err="1" smtClean="0">
                <a:latin typeface="Calibri" panose="020F0502020204030204" pitchFamily="34" charset="0"/>
                <a:cs typeface="Aharoni" panose="02010803020104030203" pitchFamily="2" charset="-79"/>
              </a:rPr>
              <a:t>practices</a:t>
            </a:r>
            <a:r>
              <a:rPr lang="nb-NO" sz="1800" dirty="0" smtClean="0">
                <a:latin typeface="Calibri" panose="020F0502020204030204" pitchFamily="34" charset="0"/>
                <a:cs typeface="Aharoni" panose="02010803020104030203" pitchFamily="2" charset="-79"/>
              </a:rPr>
              <a:t>? How is </a:t>
            </a:r>
            <a:r>
              <a:rPr lang="nb-NO" sz="1800" dirty="0" err="1" smtClean="0">
                <a:latin typeface="Calibri" panose="020F0502020204030204" pitchFamily="34" charset="0"/>
                <a:cs typeface="Aharoni" panose="02010803020104030203" pitchFamily="2" charset="-79"/>
              </a:rPr>
              <a:t>knowledge</a:t>
            </a:r>
            <a:r>
              <a:rPr lang="nb-NO" sz="1800" dirty="0" smtClean="0">
                <a:latin typeface="Calibri" panose="020F0502020204030204" pitchFamily="34" charset="0"/>
                <a:cs typeface="Aharoni" panose="02010803020104030203" pitchFamily="2" charset="-79"/>
              </a:rPr>
              <a:t> </a:t>
            </a:r>
            <a:r>
              <a:rPr lang="nb-NO" sz="1800" dirty="0" err="1" smtClean="0">
                <a:latin typeface="Calibri" panose="020F0502020204030204" pitchFamily="34" charset="0"/>
                <a:cs typeface="Aharoni" panose="02010803020104030203" pitchFamily="2" charset="-79"/>
              </a:rPr>
              <a:t>taken</a:t>
            </a:r>
            <a:r>
              <a:rPr lang="nb-NO" sz="1800" dirty="0" smtClean="0">
                <a:latin typeface="Calibri" panose="020F0502020204030204" pitchFamily="34" charset="0"/>
                <a:cs typeface="Aharoni" panose="02010803020104030203" pitchFamily="2" charset="-79"/>
              </a:rPr>
              <a:t> </a:t>
            </a:r>
            <a:r>
              <a:rPr lang="nb-NO" sz="1800" dirty="0" err="1" smtClean="0">
                <a:latin typeface="Calibri" panose="020F0502020204030204" pitchFamily="34" charset="0"/>
                <a:cs typeface="Aharoni" panose="02010803020104030203" pitchFamily="2" charset="-79"/>
              </a:rPr>
              <a:t>into</a:t>
            </a:r>
            <a:r>
              <a:rPr lang="nb-NO" sz="1800" dirty="0" smtClean="0">
                <a:latin typeface="Calibri" panose="020F0502020204030204" pitchFamily="34" charset="0"/>
                <a:cs typeface="Aharoni" panose="02010803020104030203" pitchFamily="2" charset="-79"/>
              </a:rPr>
              <a:t> </a:t>
            </a:r>
            <a:r>
              <a:rPr lang="nb-NO" sz="1800" dirty="0" err="1" smtClean="0">
                <a:latin typeface="Calibri" panose="020F0502020204030204" pitchFamily="34" charset="0"/>
                <a:cs typeface="Aharoni" panose="02010803020104030203" pitchFamily="2" charset="-79"/>
              </a:rPr>
              <a:t>account</a:t>
            </a:r>
            <a:r>
              <a:rPr lang="nb-NO" sz="1800" dirty="0" smtClean="0">
                <a:latin typeface="Calibri" panose="020F0502020204030204" pitchFamily="34" charset="0"/>
                <a:cs typeface="Aharoni" panose="02010803020104030203" pitchFamily="2" charset="-79"/>
              </a:rPr>
              <a:t>? </a:t>
            </a:r>
            <a:r>
              <a:rPr lang="nb-NO" sz="1800" dirty="0" err="1" smtClean="0">
                <a:latin typeface="Calibri" panose="020F0502020204030204" pitchFamily="34" charset="0"/>
                <a:cs typeface="Aharoni" panose="02010803020104030203" pitchFamily="2" charset="-79"/>
              </a:rPr>
              <a:t>What</a:t>
            </a:r>
            <a:r>
              <a:rPr lang="nb-NO" sz="1800" dirty="0" smtClean="0">
                <a:latin typeface="Calibri" panose="020F0502020204030204" pitchFamily="34" charset="0"/>
                <a:cs typeface="Aharoni" panose="02010803020104030203" pitchFamily="2" charset="-79"/>
              </a:rPr>
              <a:t> </a:t>
            </a:r>
            <a:r>
              <a:rPr lang="nb-NO" sz="1800" dirty="0" err="1" smtClean="0">
                <a:latin typeface="Calibri" panose="020F0502020204030204" pitchFamily="34" charset="0"/>
                <a:cs typeface="Aharoni" panose="02010803020104030203" pitchFamily="2" charset="-79"/>
              </a:rPr>
              <a:t>happens</a:t>
            </a:r>
            <a:r>
              <a:rPr lang="nb-NO" sz="1800" dirty="0" smtClean="0">
                <a:latin typeface="Calibri" panose="020F0502020204030204" pitchFamily="34" charset="0"/>
                <a:cs typeface="Aharoni" panose="02010803020104030203" pitchFamily="2" charset="-79"/>
              </a:rPr>
              <a:t> </a:t>
            </a:r>
            <a:r>
              <a:rPr lang="nb-NO" sz="1800" dirty="0" err="1" smtClean="0">
                <a:latin typeface="Calibri" panose="020F0502020204030204" pitchFamily="34" charset="0"/>
                <a:cs typeface="Aharoni" panose="02010803020104030203" pitchFamily="2" charset="-79"/>
              </a:rPr>
              <a:t>when</a:t>
            </a:r>
            <a:r>
              <a:rPr lang="nb-NO" sz="1800" dirty="0" smtClean="0">
                <a:latin typeface="Calibri" panose="020F0502020204030204" pitchFamily="34" charset="0"/>
                <a:cs typeface="Aharoni" panose="02010803020104030203" pitchFamily="2" charset="-79"/>
              </a:rPr>
              <a:t> different versions </a:t>
            </a:r>
            <a:r>
              <a:rPr lang="nb-NO" sz="1800" dirty="0" err="1" smtClean="0">
                <a:latin typeface="Calibri" panose="020F0502020204030204" pitchFamily="34" charset="0"/>
                <a:cs typeface="Aharoni" panose="02010803020104030203" pitchFamily="2" charset="-79"/>
              </a:rPr>
              <a:t>of</a:t>
            </a:r>
            <a:r>
              <a:rPr lang="nb-NO" sz="1800" dirty="0" smtClean="0">
                <a:latin typeface="Calibri" panose="020F0502020204030204" pitchFamily="34" charset="0"/>
                <a:cs typeface="Aharoni" panose="02010803020104030203" pitchFamily="2" charset="-79"/>
              </a:rPr>
              <a:t> </a:t>
            </a:r>
            <a:r>
              <a:rPr lang="nb-NO" sz="1800" dirty="0" err="1" smtClean="0">
                <a:latin typeface="Calibri" panose="020F0502020204030204" pitchFamily="34" charset="0"/>
                <a:cs typeface="Aharoni" panose="02010803020104030203" pitchFamily="2" charset="-79"/>
              </a:rPr>
              <a:t>expertise</a:t>
            </a:r>
            <a:r>
              <a:rPr lang="nb-NO" sz="1800" dirty="0" smtClean="0">
                <a:latin typeface="Calibri" panose="020F0502020204030204" pitchFamily="34" charset="0"/>
                <a:cs typeface="Aharoni" panose="02010803020104030203" pitchFamily="2" charset="-79"/>
              </a:rPr>
              <a:t> and </a:t>
            </a:r>
            <a:r>
              <a:rPr lang="nb-NO" sz="1800" dirty="0" err="1" smtClean="0">
                <a:latin typeface="Calibri" panose="020F0502020204030204" pitchFamily="34" charset="0"/>
                <a:cs typeface="Aharoni" panose="02010803020104030203" pitchFamily="2" charset="-79"/>
              </a:rPr>
              <a:t>knowledge</a:t>
            </a:r>
            <a:r>
              <a:rPr lang="nb-NO" sz="1800" dirty="0" smtClean="0">
                <a:latin typeface="Calibri" panose="020F0502020204030204" pitchFamily="34" charset="0"/>
                <a:cs typeface="Aharoni" panose="02010803020104030203" pitchFamily="2" charset="-79"/>
              </a:rPr>
              <a:t> </a:t>
            </a:r>
            <a:r>
              <a:rPr lang="nb-NO" sz="1800" dirty="0" err="1" smtClean="0">
                <a:latin typeface="Calibri" panose="020F0502020204030204" pitchFamily="34" charset="0"/>
                <a:cs typeface="Aharoni" panose="02010803020104030203" pitchFamily="2" charset="-79"/>
              </a:rPr>
              <a:t>encounter</a:t>
            </a:r>
            <a:r>
              <a:rPr lang="nb-NO" sz="1800" dirty="0" smtClean="0">
                <a:latin typeface="Calibri" panose="020F0502020204030204" pitchFamily="34" charset="0"/>
                <a:cs typeface="Aharoni" panose="02010803020104030203" pitchFamily="2" charset="-79"/>
              </a:rPr>
              <a:t> </a:t>
            </a:r>
            <a:r>
              <a:rPr lang="nb-NO" sz="1800" dirty="0" err="1" smtClean="0">
                <a:latin typeface="Calibri" panose="020F0502020204030204" pitchFamily="34" charset="0"/>
                <a:cs typeface="Aharoni" panose="02010803020104030203" pitchFamily="2" charset="-79"/>
              </a:rPr>
              <a:t>one</a:t>
            </a:r>
            <a:r>
              <a:rPr lang="nb-NO" sz="1800" dirty="0" smtClean="0">
                <a:latin typeface="Calibri" panose="020F0502020204030204" pitchFamily="34" charset="0"/>
                <a:cs typeface="Aharoni" panose="02010803020104030203" pitchFamily="2" charset="-79"/>
              </a:rPr>
              <a:t> </a:t>
            </a:r>
            <a:r>
              <a:rPr lang="nb-NO" sz="1800" dirty="0" err="1" smtClean="0">
                <a:latin typeface="Calibri" panose="020F0502020204030204" pitchFamily="34" charset="0"/>
                <a:cs typeface="Aharoni" panose="02010803020104030203" pitchFamily="2" charset="-79"/>
              </a:rPr>
              <a:t>another</a:t>
            </a:r>
            <a:r>
              <a:rPr lang="nb-NO" sz="1800" dirty="0" smtClean="0">
                <a:latin typeface="Calibri" panose="020F0502020204030204" pitchFamily="34" charset="0"/>
                <a:cs typeface="Aharoni" panose="02010803020104030203" pitchFamily="2" charset="-79"/>
              </a:rPr>
              <a:t>? </a:t>
            </a:r>
            <a:r>
              <a:rPr lang="nb-NO" sz="1800" dirty="0" err="1" smtClean="0">
                <a:latin typeface="Calibri" panose="020F0502020204030204" pitchFamily="34" charset="0"/>
                <a:cs typeface="Aharoni" panose="02010803020104030203" pitchFamily="2" charset="-79"/>
              </a:rPr>
              <a:t>What</a:t>
            </a:r>
            <a:r>
              <a:rPr lang="nb-NO" sz="1800" dirty="0" smtClean="0">
                <a:latin typeface="Calibri" panose="020F0502020204030204" pitchFamily="34" charset="0"/>
                <a:cs typeface="Aharoni" panose="02010803020104030203" pitchFamily="2" charset="-79"/>
              </a:rPr>
              <a:t> </a:t>
            </a:r>
            <a:r>
              <a:rPr lang="nb-NO" sz="1800" dirty="0" err="1" smtClean="0">
                <a:latin typeface="Calibri" panose="020F0502020204030204" pitchFamily="34" charset="0"/>
                <a:cs typeface="Aharoni" panose="02010803020104030203" pitchFamily="2" charset="-79"/>
              </a:rPr>
              <a:t>are</a:t>
            </a:r>
            <a:r>
              <a:rPr lang="nb-NO" sz="1800" dirty="0" smtClean="0">
                <a:latin typeface="Calibri" panose="020F0502020204030204" pitchFamily="34" charset="0"/>
                <a:cs typeface="Aharoni" panose="02010803020104030203" pitchFamily="2" charset="-79"/>
              </a:rPr>
              <a:t> </a:t>
            </a:r>
            <a:r>
              <a:rPr lang="nb-NO" sz="1800" dirty="0" err="1" smtClean="0">
                <a:latin typeface="Calibri" panose="020F0502020204030204" pitchFamily="34" charset="0"/>
                <a:cs typeface="Aharoni" panose="02010803020104030203" pitchFamily="2" charset="-79"/>
              </a:rPr>
              <a:t>the</a:t>
            </a:r>
            <a:r>
              <a:rPr lang="nb-NO" sz="1800" dirty="0" smtClean="0">
                <a:latin typeface="Calibri" panose="020F0502020204030204" pitchFamily="34" charset="0"/>
                <a:cs typeface="Aharoni" panose="02010803020104030203" pitchFamily="2" charset="-79"/>
              </a:rPr>
              <a:t> </a:t>
            </a:r>
            <a:r>
              <a:rPr lang="nb-NO" sz="1800" dirty="0" err="1" smtClean="0">
                <a:latin typeface="Calibri" panose="020F0502020204030204" pitchFamily="34" charset="0"/>
                <a:cs typeface="Aharoni" panose="02010803020104030203" pitchFamily="2" charset="-79"/>
              </a:rPr>
              <a:t>relations</a:t>
            </a:r>
            <a:r>
              <a:rPr lang="nb-NO" sz="1800" dirty="0" smtClean="0">
                <a:latin typeface="Calibri" panose="020F0502020204030204" pitchFamily="34" charset="0"/>
                <a:cs typeface="Aharoni" panose="02010803020104030203" pitchFamily="2" charset="-79"/>
              </a:rPr>
              <a:t> </a:t>
            </a:r>
            <a:r>
              <a:rPr lang="nb-NO" sz="1800" dirty="0" err="1" smtClean="0">
                <a:latin typeface="Calibri" panose="020F0502020204030204" pitchFamily="34" charset="0"/>
                <a:cs typeface="Aharoni" panose="02010803020104030203" pitchFamily="2" charset="-79"/>
              </a:rPr>
              <a:t>between</a:t>
            </a:r>
            <a:r>
              <a:rPr lang="nb-NO" sz="1800" dirty="0" smtClean="0">
                <a:latin typeface="Calibri" panose="020F0502020204030204" pitchFamily="34" charset="0"/>
                <a:cs typeface="Aharoni" panose="02010803020104030203" pitchFamily="2" charset="-79"/>
              </a:rPr>
              <a:t> </a:t>
            </a:r>
            <a:r>
              <a:rPr lang="nb-NO" sz="1800" dirty="0" err="1" smtClean="0">
                <a:latin typeface="Calibri" panose="020F0502020204030204" pitchFamily="34" charset="0"/>
                <a:cs typeface="Aharoni" panose="02010803020104030203" pitchFamily="2" charset="-79"/>
              </a:rPr>
              <a:t>science</a:t>
            </a:r>
            <a:r>
              <a:rPr lang="nb-NO" sz="1800" dirty="0" smtClean="0">
                <a:latin typeface="Calibri" panose="020F0502020204030204" pitchFamily="34" charset="0"/>
                <a:cs typeface="Aharoni" panose="02010803020104030203" pitchFamily="2" charset="-79"/>
              </a:rPr>
              <a:t> and </a:t>
            </a:r>
            <a:r>
              <a:rPr lang="nb-NO" sz="1800" dirty="0" err="1" smtClean="0">
                <a:latin typeface="Calibri" panose="020F0502020204030204" pitchFamily="34" charset="0"/>
                <a:cs typeface="Aharoni" panose="02010803020104030203" pitchFamily="2" charset="-79"/>
              </a:rPr>
              <a:t>the</a:t>
            </a:r>
            <a:r>
              <a:rPr lang="nb-NO" sz="1800" dirty="0" smtClean="0">
                <a:latin typeface="Calibri" panose="020F0502020204030204" pitchFamily="34" charset="0"/>
                <a:cs typeface="Aharoni" panose="02010803020104030203" pitchFamily="2" charset="-79"/>
              </a:rPr>
              <a:t> </a:t>
            </a:r>
            <a:r>
              <a:rPr lang="nb-NO" sz="1800" dirty="0" err="1" smtClean="0">
                <a:latin typeface="Calibri" panose="020F0502020204030204" pitchFamily="34" charset="0"/>
                <a:cs typeface="Aharoni" panose="02010803020104030203" pitchFamily="2" charset="-79"/>
              </a:rPr>
              <a:t>technologies</a:t>
            </a:r>
            <a:r>
              <a:rPr lang="nb-NO" sz="1800" dirty="0" smtClean="0">
                <a:latin typeface="Calibri" panose="020F0502020204030204" pitchFamily="34" charset="0"/>
                <a:cs typeface="Aharoni" panose="02010803020104030203" pitchFamily="2" charset="-79"/>
              </a:rPr>
              <a:t> and </a:t>
            </a:r>
            <a:r>
              <a:rPr lang="nb-NO" sz="1800" dirty="0" err="1" smtClean="0">
                <a:latin typeface="Calibri" panose="020F0502020204030204" pitchFamily="34" charset="0"/>
                <a:cs typeface="Aharoni" panose="02010803020104030203" pitchFamily="2" charset="-79"/>
              </a:rPr>
              <a:t>practices</a:t>
            </a:r>
            <a:r>
              <a:rPr lang="nb-NO" sz="1800" dirty="0" smtClean="0">
                <a:latin typeface="Calibri" panose="020F0502020204030204" pitchFamily="34" charset="0"/>
                <a:cs typeface="Aharoni" panose="02010803020104030203" pitchFamily="2" charset="-79"/>
              </a:rPr>
              <a:t> </a:t>
            </a:r>
            <a:r>
              <a:rPr lang="nb-NO" sz="1800" dirty="0" err="1" smtClean="0">
                <a:latin typeface="Calibri" panose="020F0502020204030204" pitchFamily="34" charset="0"/>
                <a:cs typeface="Aharoni" panose="02010803020104030203" pitchFamily="2" charset="-79"/>
              </a:rPr>
              <a:t>of</a:t>
            </a:r>
            <a:r>
              <a:rPr lang="nb-NO" sz="1800" dirty="0" smtClean="0">
                <a:latin typeface="Calibri" panose="020F0502020204030204" pitchFamily="34" charset="0"/>
                <a:cs typeface="Aharoni" panose="02010803020104030203" pitchFamily="2" charset="-79"/>
              </a:rPr>
              <a:t> politics and </a:t>
            </a:r>
            <a:r>
              <a:rPr lang="nb-NO" sz="1800" dirty="0" err="1" smtClean="0">
                <a:latin typeface="Calibri" panose="020F0502020204030204" pitchFamily="34" charset="0"/>
                <a:cs typeface="Aharoni" panose="02010803020104030203" pitchFamily="2" charset="-79"/>
              </a:rPr>
              <a:t>administration</a:t>
            </a:r>
            <a:r>
              <a:rPr lang="nb-NO" sz="1800" dirty="0" smtClean="0">
                <a:latin typeface="Calibri" panose="020F0502020204030204" pitchFamily="34" charset="0"/>
                <a:cs typeface="Aharoni" panose="02010803020104030203" pitchFamily="2" charset="-79"/>
              </a:rPr>
              <a:t>? </a:t>
            </a:r>
          </a:p>
          <a:p>
            <a:endParaRPr lang="nb-NO" sz="1800" dirty="0" smtClean="0">
              <a:latin typeface="Calibri" panose="020F0502020204030204" pitchFamily="34" charset="0"/>
              <a:cs typeface="Aharoni" panose="02010803020104030203" pitchFamily="2" charset="-79"/>
            </a:endParaRPr>
          </a:p>
          <a:p>
            <a:r>
              <a:rPr lang="nb-NO" sz="1800" dirty="0" err="1" smtClean="0">
                <a:latin typeface="Calibri" panose="020F0502020204030204" pitchFamily="34" charset="0"/>
                <a:cs typeface="Aharoni" panose="02010803020104030203" pitchFamily="2" charset="-79"/>
              </a:rPr>
              <a:t>Empirically</a:t>
            </a:r>
            <a:r>
              <a:rPr lang="nb-NO" sz="1800" dirty="0" smtClean="0">
                <a:latin typeface="Calibri" panose="020F0502020204030204" pitchFamily="34" charset="0"/>
                <a:cs typeface="Aharoni" panose="02010803020104030203" pitchFamily="2" charset="-79"/>
              </a:rPr>
              <a:t> </a:t>
            </a:r>
            <a:r>
              <a:rPr lang="nb-NO" sz="1800" dirty="0" err="1" smtClean="0">
                <a:latin typeface="Calibri" panose="020F0502020204030204" pitchFamily="34" charset="0"/>
                <a:cs typeface="Aharoni" panose="02010803020104030203" pitchFamily="2" charset="-79"/>
              </a:rPr>
              <a:t>this</a:t>
            </a:r>
            <a:r>
              <a:rPr lang="nb-NO" sz="1800" dirty="0" smtClean="0">
                <a:latin typeface="Calibri" panose="020F0502020204030204" pitchFamily="34" charset="0"/>
                <a:cs typeface="Aharoni" panose="02010803020104030203" pitchFamily="2" charset="-79"/>
              </a:rPr>
              <a:t> </a:t>
            </a:r>
            <a:r>
              <a:rPr lang="nb-NO" sz="1800" dirty="0" err="1" smtClean="0">
                <a:latin typeface="Calibri" panose="020F0502020204030204" pitchFamily="34" charset="0"/>
                <a:cs typeface="Aharoni" panose="02010803020104030203" pitchFamily="2" charset="-79"/>
              </a:rPr>
              <a:t>thematic</a:t>
            </a:r>
            <a:r>
              <a:rPr lang="nb-NO" sz="1800" dirty="0" smtClean="0">
                <a:latin typeface="Calibri" panose="020F0502020204030204" pitchFamily="34" charset="0"/>
                <a:cs typeface="Aharoni" panose="02010803020104030203" pitchFamily="2" charset="-79"/>
              </a:rPr>
              <a:t> </a:t>
            </a:r>
            <a:r>
              <a:rPr lang="nb-NO" sz="1800" dirty="0" err="1" smtClean="0">
                <a:latin typeface="Calibri" panose="020F0502020204030204" pitchFamily="34" charset="0"/>
                <a:cs typeface="Aharoni" panose="02010803020104030203" pitchFamily="2" charset="-79"/>
              </a:rPr>
              <a:t>theme</a:t>
            </a:r>
            <a:r>
              <a:rPr lang="nb-NO" sz="1800" dirty="0" smtClean="0">
                <a:latin typeface="Calibri" panose="020F0502020204030204" pitchFamily="34" charset="0"/>
                <a:cs typeface="Aharoni" panose="02010803020104030203" pitchFamily="2" charset="-79"/>
              </a:rPr>
              <a:t> </a:t>
            </a:r>
            <a:r>
              <a:rPr lang="nb-NO" sz="1800" dirty="0" err="1" smtClean="0">
                <a:latin typeface="Calibri" panose="020F0502020204030204" pitchFamily="34" charset="0"/>
                <a:cs typeface="Aharoni" panose="02010803020104030203" pitchFamily="2" charset="-79"/>
              </a:rPr>
              <a:t>will</a:t>
            </a:r>
            <a:r>
              <a:rPr lang="nb-NO" sz="1800" dirty="0" smtClean="0">
                <a:latin typeface="Calibri" panose="020F0502020204030204" pitchFamily="34" charset="0"/>
                <a:cs typeface="Aharoni" panose="02010803020104030203" pitchFamily="2" charset="-79"/>
              </a:rPr>
              <a:t> </a:t>
            </a:r>
            <a:r>
              <a:rPr lang="nb-NO" sz="1800" dirty="0" err="1" smtClean="0">
                <a:latin typeface="Calibri" panose="020F0502020204030204" pitchFamily="34" charset="0"/>
                <a:cs typeface="Aharoni" panose="02010803020104030203" pitchFamily="2" charset="-79"/>
              </a:rPr>
              <a:t>explore</a:t>
            </a:r>
            <a:r>
              <a:rPr lang="nb-NO" sz="1800" dirty="0" smtClean="0">
                <a:latin typeface="Calibri" panose="020F0502020204030204" pitchFamily="34" charset="0"/>
                <a:cs typeface="Aharoni" panose="02010803020104030203" pitchFamily="2" charset="-79"/>
              </a:rPr>
              <a:t> </a:t>
            </a:r>
            <a:r>
              <a:rPr lang="nb-NO" sz="1800" dirty="0" err="1" smtClean="0">
                <a:latin typeface="Calibri" panose="020F0502020204030204" pitchFamily="34" charset="0"/>
                <a:cs typeface="Aharoni" panose="02010803020104030203" pitchFamily="2" charset="-79"/>
              </a:rPr>
              <a:t>efforts</a:t>
            </a:r>
            <a:r>
              <a:rPr lang="nb-NO" sz="1800" dirty="0" smtClean="0">
                <a:latin typeface="Calibri" panose="020F0502020204030204" pitchFamily="34" charset="0"/>
                <a:cs typeface="Aharoni" panose="02010803020104030203" pitchFamily="2" charset="-79"/>
              </a:rPr>
              <a:t> at </a:t>
            </a:r>
            <a:r>
              <a:rPr lang="nb-NO" sz="1800" dirty="0" err="1" smtClean="0">
                <a:latin typeface="Calibri" panose="020F0502020204030204" pitchFamily="34" charset="0"/>
                <a:cs typeface="Aharoni" panose="02010803020104030203" pitchFamily="2" charset="-79"/>
              </a:rPr>
              <a:t>enabling</a:t>
            </a:r>
            <a:r>
              <a:rPr lang="nb-NO" sz="1800" dirty="0" smtClean="0">
                <a:latin typeface="Calibri" panose="020F0502020204030204" pitchFamily="34" charset="0"/>
                <a:cs typeface="Aharoni" panose="02010803020104030203" pitchFamily="2" charset="-79"/>
              </a:rPr>
              <a:t> a </a:t>
            </a:r>
            <a:r>
              <a:rPr lang="nb-NO" sz="1800" dirty="0" err="1" smtClean="0">
                <a:latin typeface="Calibri" panose="020F0502020204030204" pitchFamily="34" charset="0"/>
                <a:cs typeface="Aharoni" panose="02010803020104030203" pitchFamily="2" charset="-79"/>
              </a:rPr>
              <a:t>climate</a:t>
            </a:r>
            <a:r>
              <a:rPr lang="nb-NO" sz="1800" dirty="0" smtClean="0">
                <a:latin typeface="Calibri" panose="020F0502020204030204" pitchFamily="34" charset="0"/>
                <a:cs typeface="Aharoni" panose="02010803020104030203" pitchFamily="2" charset="-79"/>
              </a:rPr>
              <a:t> </a:t>
            </a:r>
            <a:r>
              <a:rPr lang="nb-NO" sz="1800" dirty="0" err="1" smtClean="0">
                <a:latin typeface="Calibri" panose="020F0502020204030204" pitchFamily="34" charset="0"/>
                <a:cs typeface="Aharoni" panose="02010803020104030203" pitchFamily="2" charset="-79"/>
              </a:rPr>
              <a:t>friendly</a:t>
            </a:r>
            <a:r>
              <a:rPr lang="nb-NO" sz="1800" dirty="0" smtClean="0">
                <a:latin typeface="Calibri" panose="020F0502020204030204" pitchFamily="34" charset="0"/>
                <a:cs typeface="Aharoni" panose="02010803020104030203" pitchFamily="2" charset="-79"/>
              </a:rPr>
              <a:t> </a:t>
            </a:r>
            <a:r>
              <a:rPr lang="nb-NO" sz="1800" dirty="0" err="1" smtClean="0">
                <a:latin typeface="Calibri" panose="020F0502020204030204" pitchFamily="34" charset="0"/>
                <a:cs typeface="Aharoni" panose="02010803020104030203" pitchFamily="2" charset="-79"/>
              </a:rPr>
              <a:t>society</a:t>
            </a:r>
            <a:r>
              <a:rPr lang="nb-NO" sz="1800" dirty="0" smtClean="0">
                <a:latin typeface="Calibri" panose="020F0502020204030204" pitchFamily="34" charset="0"/>
                <a:cs typeface="Aharoni" panose="02010803020104030203" pitchFamily="2" charset="-79"/>
              </a:rPr>
              <a:t> at </a:t>
            </a:r>
            <a:r>
              <a:rPr lang="nb-NO" sz="1800" dirty="0" err="1" smtClean="0">
                <a:latin typeface="Calibri" panose="020F0502020204030204" pitchFamily="34" charset="0"/>
                <a:cs typeface="Aharoni" panose="02010803020104030203" pitchFamily="2" charset="-79"/>
              </a:rPr>
              <a:t>key</a:t>
            </a:r>
            <a:r>
              <a:rPr lang="nb-NO" sz="1800" dirty="0" smtClean="0">
                <a:latin typeface="Calibri" panose="020F0502020204030204" pitchFamily="34" charset="0"/>
                <a:cs typeface="Aharoni" panose="02010803020104030203" pitchFamily="2" charset="-79"/>
              </a:rPr>
              <a:t> </a:t>
            </a:r>
            <a:r>
              <a:rPr lang="nb-NO" sz="1800" dirty="0" err="1" smtClean="0">
                <a:latin typeface="Calibri" panose="020F0502020204030204" pitchFamily="34" charset="0"/>
                <a:cs typeface="Aharoni" panose="02010803020104030203" pitchFamily="2" charset="-79"/>
              </a:rPr>
              <a:t>sites</a:t>
            </a:r>
            <a:r>
              <a:rPr lang="nb-NO" sz="1800" dirty="0" smtClean="0">
                <a:latin typeface="Calibri" panose="020F0502020204030204" pitchFamily="34" charset="0"/>
                <a:cs typeface="Aharoni" panose="02010803020104030203" pitchFamily="2" charset="-79"/>
              </a:rPr>
              <a:t> in </a:t>
            </a:r>
            <a:r>
              <a:rPr lang="nb-NO" sz="1800" dirty="0" err="1" smtClean="0">
                <a:latin typeface="Calibri" panose="020F0502020204030204" pitchFamily="34" charset="0"/>
                <a:cs typeface="Aharoni" panose="02010803020104030203" pitchFamily="2" charset="-79"/>
              </a:rPr>
              <a:t>society</a:t>
            </a:r>
            <a:r>
              <a:rPr lang="nb-NO" sz="1800" dirty="0" smtClean="0">
                <a:latin typeface="Calibri" panose="020F0502020204030204" pitchFamily="34" charset="0"/>
                <a:cs typeface="Aharoni" panose="02010803020104030203" pitchFamily="2" charset="-79"/>
              </a:rPr>
              <a:t>. </a:t>
            </a:r>
            <a:r>
              <a:rPr lang="nb-NO" sz="1800" dirty="0" err="1" smtClean="0">
                <a:latin typeface="Calibri" panose="020F0502020204030204" pitchFamily="34" charset="0"/>
                <a:cs typeface="Aharoni" panose="02010803020104030203" pitchFamily="2" charset="-79"/>
              </a:rPr>
              <a:t>Theoretically</a:t>
            </a:r>
            <a:r>
              <a:rPr lang="nb-NO" sz="1800" dirty="0" smtClean="0">
                <a:latin typeface="Calibri" panose="020F0502020204030204" pitchFamily="34" charset="0"/>
                <a:cs typeface="Aharoni" panose="02010803020104030203" pitchFamily="2" charset="-79"/>
              </a:rPr>
              <a:t> It </a:t>
            </a:r>
            <a:r>
              <a:rPr lang="nb-NO" sz="1800" dirty="0" err="1" smtClean="0">
                <a:latin typeface="Calibri" panose="020F0502020204030204" pitchFamily="34" charset="0"/>
                <a:cs typeface="Aharoni" panose="02010803020104030203" pitchFamily="2" charset="-79"/>
              </a:rPr>
              <a:t>will</a:t>
            </a:r>
            <a:r>
              <a:rPr lang="nb-NO" sz="1800" dirty="0" smtClean="0">
                <a:latin typeface="Calibri" panose="020F0502020204030204" pitchFamily="34" charset="0"/>
                <a:cs typeface="Aharoni" panose="02010803020104030203" pitchFamily="2" charset="-79"/>
              </a:rPr>
              <a:t> </a:t>
            </a:r>
            <a:r>
              <a:rPr lang="nb-NO" sz="1800" dirty="0" err="1" smtClean="0">
                <a:latin typeface="Calibri" panose="020F0502020204030204" pitchFamily="34" charset="0"/>
                <a:cs typeface="Aharoni" panose="02010803020104030203" pitchFamily="2" charset="-79"/>
              </a:rPr>
              <a:t>use</a:t>
            </a:r>
            <a:r>
              <a:rPr lang="nb-NO" sz="1800" dirty="0" smtClean="0">
                <a:latin typeface="Calibri" panose="020F0502020204030204" pitchFamily="34" charset="0"/>
                <a:cs typeface="Aharoni" panose="02010803020104030203" pitchFamily="2" charset="-79"/>
              </a:rPr>
              <a:t> </a:t>
            </a:r>
            <a:r>
              <a:rPr lang="nb-NO" sz="1800" dirty="0" err="1" smtClean="0">
                <a:latin typeface="Calibri" panose="020F0502020204030204" pitchFamily="34" charset="0"/>
                <a:cs typeface="Aharoni" panose="02010803020104030203" pitchFamily="2" charset="-79"/>
              </a:rPr>
              <a:t>the</a:t>
            </a:r>
            <a:r>
              <a:rPr lang="nb-NO" sz="1800" dirty="0" smtClean="0">
                <a:latin typeface="Calibri" panose="020F0502020204030204" pitchFamily="34" charset="0"/>
                <a:cs typeface="Aharoni" panose="02010803020104030203" pitchFamily="2" charset="-79"/>
              </a:rPr>
              <a:t> </a:t>
            </a:r>
            <a:r>
              <a:rPr lang="nb-NO" sz="1800" dirty="0" err="1" smtClean="0">
                <a:latin typeface="Calibri" panose="020F0502020204030204" pitchFamily="34" charset="0"/>
                <a:cs typeface="Aharoni" panose="02010803020104030203" pitchFamily="2" charset="-79"/>
              </a:rPr>
              <a:t>climate</a:t>
            </a:r>
            <a:r>
              <a:rPr lang="nb-NO" sz="1800" dirty="0" smtClean="0">
                <a:latin typeface="Calibri" panose="020F0502020204030204" pitchFamily="34" charset="0"/>
                <a:cs typeface="Aharoni" panose="02010803020104030203" pitchFamily="2" charset="-79"/>
              </a:rPr>
              <a:t> </a:t>
            </a:r>
            <a:r>
              <a:rPr lang="nb-NO" sz="1800" dirty="0" err="1" smtClean="0">
                <a:latin typeface="Calibri" panose="020F0502020204030204" pitchFamily="34" charset="0"/>
                <a:cs typeface="Aharoni" panose="02010803020104030203" pitchFamily="2" charset="-79"/>
              </a:rPr>
              <a:t>issue</a:t>
            </a:r>
            <a:r>
              <a:rPr lang="nb-NO" sz="1800" dirty="0" smtClean="0">
                <a:latin typeface="Calibri" panose="020F0502020204030204" pitchFamily="34" charset="0"/>
                <a:cs typeface="Aharoni" panose="02010803020104030203" pitchFamily="2" charset="-79"/>
              </a:rPr>
              <a:t> as a </a:t>
            </a:r>
            <a:r>
              <a:rPr lang="nb-NO" sz="1800" dirty="0" err="1" smtClean="0">
                <a:latin typeface="Calibri" panose="020F0502020204030204" pitchFamily="34" charset="0"/>
                <a:cs typeface="Aharoni" panose="02010803020104030203" pitchFamily="2" charset="-79"/>
              </a:rPr>
              <a:t>key</a:t>
            </a:r>
            <a:r>
              <a:rPr lang="nb-NO" sz="1800" dirty="0" smtClean="0">
                <a:latin typeface="Calibri" panose="020F0502020204030204" pitchFamily="34" charset="0"/>
                <a:cs typeface="Aharoni" panose="02010803020104030203" pitchFamily="2" charset="-79"/>
              </a:rPr>
              <a:t> case for </a:t>
            </a:r>
            <a:r>
              <a:rPr lang="nb-NO" sz="1800" dirty="0" err="1" smtClean="0">
                <a:latin typeface="Calibri" panose="020F0502020204030204" pitchFamily="34" charset="0"/>
                <a:cs typeface="Aharoni" panose="02010803020104030203" pitchFamily="2" charset="-79"/>
              </a:rPr>
              <a:t>exploring</a:t>
            </a:r>
            <a:r>
              <a:rPr lang="nb-NO" sz="1800" dirty="0" smtClean="0">
                <a:latin typeface="Calibri" panose="020F0502020204030204" pitchFamily="34" charset="0"/>
                <a:cs typeface="Aharoni" panose="02010803020104030203" pitchFamily="2" charset="-79"/>
              </a:rPr>
              <a:t> </a:t>
            </a:r>
            <a:r>
              <a:rPr lang="nb-NO" sz="1800" dirty="0" err="1" smtClean="0">
                <a:latin typeface="Calibri" panose="020F0502020204030204" pitchFamily="34" charset="0"/>
                <a:cs typeface="Aharoni" panose="02010803020104030203" pitchFamily="2" charset="-79"/>
              </a:rPr>
              <a:t>the</a:t>
            </a:r>
            <a:r>
              <a:rPr lang="nb-NO" sz="1800" dirty="0" smtClean="0">
                <a:latin typeface="Calibri" panose="020F0502020204030204" pitchFamily="34" charset="0"/>
                <a:cs typeface="Aharoni" panose="02010803020104030203" pitchFamily="2" charset="-79"/>
              </a:rPr>
              <a:t> </a:t>
            </a:r>
            <a:r>
              <a:rPr lang="nb-NO" sz="1800" dirty="0" err="1" smtClean="0">
                <a:latin typeface="Calibri" panose="020F0502020204030204" pitchFamily="34" charset="0"/>
                <a:cs typeface="Aharoni" panose="02010803020104030203" pitchFamily="2" charset="-79"/>
              </a:rPr>
              <a:t>role</a:t>
            </a:r>
            <a:r>
              <a:rPr lang="nb-NO" sz="1800" dirty="0" smtClean="0">
                <a:latin typeface="Calibri" panose="020F0502020204030204" pitchFamily="34" charset="0"/>
                <a:cs typeface="Aharoni" panose="02010803020104030203" pitchFamily="2" charset="-79"/>
              </a:rPr>
              <a:t> </a:t>
            </a:r>
            <a:r>
              <a:rPr lang="nb-NO" sz="1800" dirty="0" err="1" smtClean="0">
                <a:latin typeface="Calibri" panose="020F0502020204030204" pitchFamily="34" charset="0"/>
                <a:cs typeface="Aharoni" panose="02010803020104030203" pitchFamily="2" charset="-79"/>
              </a:rPr>
              <a:t>of</a:t>
            </a:r>
            <a:r>
              <a:rPr lang="nb-NO" sz="1800" dirty="0" smtClean="0">
                <a:latin typeface="Calibri" panose="020F0502020204030204" pitchFamily="34" charset="0"/>
                <a:cs typeface="Aharoni" panose="02010803020104030203" pitchFamily="2" charset="-79"/>
              </a:rPr>
              <a:t> </a:t>
            </a:r>
            <a:r>
              <a:rPr lang="nb-NO" sz="1800" dirty="0" err="1" smtClean="0">
                <a:latin typeface="Calibri" panose="020F0502020204030204" pitchFamily="34" charset="0"/>
                <a:cs typeface="Aharoni" panose="02010803020104030203" pitchFamily="2" charset="-79"/>
              </a:rPr>
              <a:t>science</a:t>
            </a:r>
            <a:r>
              <a:rPr lang="nb-NO" sz="1800" dirty="0" smtClean="0">
                <a:latin typeface="Calibri" panose="020F0502020204030204" pitchFamily="34" charset="0"/>
                <a:cs typeface="Aharoni" panose="02010803020104030203" pitchFamily="2" charset="-79"/>
              </a:rPr>
              <a:t> and </a:t>
            </a:r>
            <a:r>
              <a:rPr lang="nb-NO" sz="1800" dirty="0" err="1" smtClean="0">
                <a:latin typeface="Calibri" panose="020F0502020204030204" pitchFamily="34" charset="0"/>
                <a:cs typeface="Aharoni" panose="02010803020104030203" pitchFamily="2" charset="-79"/>
              </a:rPr>
              <a:t>technology</a:t>
            </a:r>
            <a:r>
              <a:rPr lang="nb-NO" sz="1800" dirty="0" smtClean="0">
                <a:latin typeface="Calibri" panose="020F0502020204030204" pitchFamily="34" charset="0"/>
                <a:cs typeface="Aharoni" panose="02010803020104030203" pitchFamily="2" charset="-79"/>
              </a:rPr>
              <a:t> in </a:t>
            </a:r>
            <a:r>
              <a:rPr lang="nb-NO" sz="1800" dirty="0" err="1" smtClean="0">
                <a:latin typeface="Calibri" panose="020F0502020204030204" pitchFamily="34" charset="0"/>
                <a:cs typeface="Aharoni" panose="02010803020104030203" pitchFamily="2" charset="-79"/>
              </a:rPr>
              <a:t>society</a:t>
            </a:r>
            <a:r>
              <a:rPr lang="nb-NO" sz="1800" dirty="0">
                <a:latin typeface="Calibri" panose="020F0502020204030204" pitchFamily="34" charset="0"/>
                <a:cs typeface="Aharoni" panose="02010803020104030203" pitchFamily="2" charset="-79"/>
              </a:rPr>
              <a:t>.</a:t>
            </a:r>
            <a:r>
              <a:rPr lang="nb-NO" sz="1800" dirty="0" smtClean="0">
                <a:latin typeface="Calibri" panose="020F0502020204030204" pitchFamily="34" charset="0"/>
                <a:cs typeface="Aharoni" panose="02010803020104030203" pitchFamily="2" charset="-79"/>
              </a:rPr>
              <a:t>  </a:t>
            </a:r>
            <a:r>
              <a:rPr lang="nb-NO" sz="1800" dirty="0" err="1" smtClean="0">
                <a:latin typeface="Calibri" panose="020F0502020204030204" pitchFamily="34" charset="0"/>
                <a:cs typeface="Aharoni" panose="02010803020104030203" pitchFamily="2" charset="-79"/>
              </a:rPr>
              <a:t>Excursions</a:t>
            </a:r>
            <a:r>
              <a:rPr lang="nb-NO" sz="1800" dirty="0" smtClean="0">
                <a:latin typeface="Calibri" panose="020F0502020204030204" pitchFamily="34" charset="0"/>
                <a:cs typeface="Aharoni" panose="02010803020104030203" pitchFamily="2" charset="-79"/>
              </a:rPr>
              <a:t> to Miljødirektoratet and Cicero.</a:t>
            </a:r>
            <a:endParaRPr lang="nb-NO" sz="1800" i="1" dirty="0">
              <a:latin typeface="Calibri" panose="020F0502020204030204" pitchFamily="34" charset="0"/>
              <a:cs typeface="Aharoni" panose="02010803020104030203" pitchFamily="2" charset="-79"/>
            </a:endParaRPr>
          </a:p>
        </p:txBody>
      </p:sp>
    </p:spTree>
    <p:extLst>
      <p:ext uri="{BB962C8B-B14F-4D97-AF65-F5344CB8AC3E}">
        <p14:creationId xmlns:p14="http://schemas.microsoft.com/office/powerpoint/2010/main" val="413038787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6128" y="260648"/>
            <a:ext cx="8260672" cy="1187151"/>
          </a:xfrm>
        </p:spPr>
        <p:txBody>
          <a:bodyPr>
            <a:normAutofit fontScale="90000"/>
          </a:bodyPr>
          <a:lstStyle/>
          <a:p>
            <a:r>
              <a:rPr lang="nb-NO" sz="2400" dirty="0" smtClean="0"/>
              <a:t>2. The GOOD ECONOMY: </a:t>
            </a:r>
            <a:br>
              <a:rPr lang="nb-NO" sz="2400" dirty="0" smtClean="0"/>
            </a:br>
            <a:r>
              <a:rPr lang="nb-NO" sz="2400" dirty="0" err="1" smtClean="0"/>
              <a:t>VaLUATIONS</a:t>
            </a:r>
            <a:r>
              <a:rPr lang="nb-NO" sz="2400" dirty="0" smtClean="0"/>
              <a:t> and CONTROVERSIES IN THE BIOECONOMY, POLITICS OF THE ENVIRONMENT AND MEDICINE</a:t>
            </a:r>
            <a:endParaRPr lang="nb-NO" sz="2400" dirty="0"/>
          </a:p>
        </p:txBody>
      </p:sp>
      <p:sp>
        <p:nvSpPr>
          <p:cNvPr id="3" name="Content Placeholder 2"/>
          <p:cNvSpPr>
            <a:spLocks noGrp="1"/>
          </p:cNvSpPr>
          <p:nvPr>
            <p:ph idx="1"/>
          </p:nvPr>
        </p:nvSpPr>
        <p:spPr>
          <a:xfrm>
            <a:off x="457200" y="1752600"/>
            <a:ext cx="8229600" cy="4988768"/>
          </a:xfrm>
        </p:spPr>
        <p:txBody>
          <a:bodyPr>
            <a:normAutofit fontScale="25000" lnSpcReduction="20000"/>
          </a:bodyPr>
          <a:lstStyle/>
          <a:p>
            <a:r>
              <a:rPr lang="en-GB" sz="6400" dirty="0" smtClean="0">
                <a:latin typeface="Calibri" panose="020F0502020204030204" pitchFamily="34" charset="0"/>
              </a:rPr>
              <a:t>The </a:t>
            </a:r>
            <a:r>
              <a:rPr lang="en-GB" sz="6400" dirty="0">
                <a:latin typeface="Calibri" panose="020F0502020204030204" pitchFamily="34" charset="0"/>
              </a:rPr>
              <a:t>European economy is undergoing </a:t>
            </a:r>
            <a:r>
              <a:rPr lang="en-GB" sz="6400" dirty="0" smtClean="0">
                <a:latin typeface="Calibri" panose="020F0502020204030204" pitchFamily="34" charset="0"/>
              </a:rPr>
              <a:t>an </a:t>
            </a:r>
            <a:r>
              <a:rPr lang="en-GB" sz="6400" dirty="0">
                <a:latin typeface="Calibri" panose="020F0502020204030204" pitchFamily="34" charset="0"/>
              </a:rPr>
              <a:t>important experiment: A series of strategies, plans, and efforts are being put forward in order to realize </a:t>
            </a:r>
            <a:r>
              <a:rPr lang="en-GB" sz="6400" dirty="0" smtClean="0">
                <a:latin typeface="Calibri" panose="020F0502020204030204" pitchFamily="34" charset="0"/>
              </a:rPr>
              <a:t> a </a:t>
            </a:r>
            <a:r>
              <a:rPr lang="en-GB" sz="6400" i="1" dirty="0" err="1" smtClean="0">
                <a:latin typeface="Calibri" panose="020F0502020204030204" pitchFamily="34" charset="0"/>
              </a:rPr>
              <a:t>Bioeconomy</a:t>
            </a:r>
            <a:r>
              <a:rPr lang="en-GB" sz="6400" dirty="0">
                <a:latin typeface="Calibri" panose="020F0502020204030204" pitchFamily="34" charset="0"/>
              </a:rPr>
              <a:t>; this is an </a:t>
            </a:r>
            <a:r>
              <a:rPr lang="en-US" sz="6400" dirty="0">
                <a:latin typeface="Calibri" panose="020F0502020204030204" pitchFamily="34" charset="0"/>
              </a:rPr>
              <a:t>economy that seeks to produce value from life and the living in new and innovative ways. </a:t>
            </a:r>
            <a:r>
              <a:rPr lang="en-US" sz="6400" dirty="0" smtClean="0">
                <a:latin typeface="Calibri" panose="020F0502020204030204" pitchFamily="34" charset="0"/>
              </a:rPr>
              <a:t>The </a:t>
            </a:r>
            <a:r>
              <a:rPr lang="en-GB" sz="6400" dirty="0" err="1">
                <a:latin typeface="Calibri" panose="020F0502020204030204" pitchFamily="34" charset="0"/>
              </a:rPr>
              <a:t>Bioeconomy</a:t>
            </a:r>
            <a:r>
              <a:rPr lang="en-GB" sz="6400" dirty="0">
                <a:latin typeface="Calibri" panose="020F0502020204030204" pitchFamily="34" charset="0"/>
              </a:rPr>
              <a:t> is closely integrated with the vision that this economy also will have other virtues: That it will solve environmental problems, produce welfare, be responsible, and take care so that the European economy acts within limits. </a:t>
            </a:r>
            <a:r>
              <a:rPr lang="en-GB" sz="6400" dirty="0" smtClean="0">
                <a:latin typeface="Calibri" panose="020F0502020204030204" pitchFamily="34" charset="0"/>
              </a:rPr>
              <a:t>This </a:t>
            </a:r>
            <a:r>
              <a:rPr lang="en-GB" sz="6400" dirty="0">
                <a:latin typeface="Calibri" panose="020F0502020204030204" pitchFamily="34" charset="0"/>
              </a:rPr>
              <a:t>integrated complex is what </a:t>
            </a:r>
            <a:r>
              <a:rPr lang="en-GB" sz="6400" dirty="0" smtClean="0">
                <a:latin typeface="Calibri" panose="020F0502020204030204" pitchFamily="34" charset="0"/>
              </a:rPr>
              <a:t>this thematic theme names </a:t>
            </a:r>
            <a:r>
              <a:rPr lang="en-GB" sz="6400" dirty="0">
                <a:latin typeface="Calibri" panose="020F0502020204030204" pitchFamily="34" charset="0"/>
              </a:rPr>
              <a:t>“the good economy”. </a:t>
            </a:r>
            <a:endParaRPr lang="en-GB" sz="6400" dirty="0" smtClean="0">
              <a:latin typeface="Calibri" panose="020F0502020204030204" pitchFamily="34" charset="0"/>
            </a:endParaRPr>
          </a:p>
          <a:p>
            <a:r>
              <a:rPr lang="en-GB" sz="6400" dirty="0" smtClean="0">
                <a:latin typeface="Calibri" panose="020F0502020204030204" pitchFamily="34" charset="0"/>
              </a:rPr>
              <a:t>This thematic theme will explore key aspects of the </a:t>
            </a:r>
            <a:r>
              <a:rPr lang="en-GB" sz="6400" dirty="0" err="1" smtClean="0">
                <a:latin typeface="Calibri" panose="020F0502020204030204" pitchFamily="34" charset="0"/>
              </a:rPr>
              <a:t>bioeconomy</a:t>
            </a:r>
            <a:r>
              <a:rPr lang="en-GB" sz="6400" dirty="0" smtClean="0">
                <a:latin typeface="Calibri" panose="020F0502020204030204" pitchFamily="34" charset="0"/>
              </a:rPr>
              <a:t> and its problems and challenges.  But the notion “the good economy” will also be employed as an analytical resource more broadly: How to realize an economy that does not only produce economic growth but which is environmental friendly, provides care and good health, for humans as well as non-humans? How to </a:t>
            </a:r>
            <a:r>
              <a:rPr lang="en-GB" sz="6400" dirty="0">
                <a:latin typeface="Calibri" panose="020F0502020204030204" pitchFamily="34" charset="0"/>
              </a:rPr>
              <a:t>realize such an integrated complex, a “good” economy”  – in practice? </a:t>
            </a:r>
            <a:r>
              <a:rPr lang="en-GB" sz="6400" dirty="0" smtClean="0">
                <a:latin typeface="Calibri" panose="020F0502020204030204" pitchFamily="34" charset="0"/>
              </a:rPr>
              <a:t>What are the relations between the economy, politics of health and care, and the life sciences? What are the tools, devices or technologies of politics that are involved and take part in such efforts? </a:t>
            </a:r>
          </a:p>
          <a:p>
            <a:r>
              <a:rPr lang="en-GB" sz="6400" dirty="0" smtClean="0">
                <a:latin typeface="Calibri" panose="020F0502020204030204" pitchFamily="34" charset="0"/>
              </a:rPr>
              <a:t>The notion “the good economy” does not imply that the economy </a:t>
            </a:r>
            <a:r>
              <a:rPr lang="en-GB" sz="6400" i="1" dirty="0" smtClean="0">
                <a:latin typeface="Calibri" panose="020F0502020204030204" pitchFamily="34" charset="0"/>
              </a:rPr>
              <a:t>is </a:t>
            </a:r>
            <a:r>
              <a:rPr lang="en-GB" sz="6400" dirty="0" smtClean="0">
                <a:latin typeface="Calibri" panose="020F0502020204030204" pitchFamily="34" charset="0"/>
              </a:rPr>
              <a:t>good</a:t>
            </a:r>
            <a:r>
              <a:rPr lang="en-GB" sz="6400" dirty="0">
                <a:latin typeface="Calibri" panose="020F0502020204030204" pitchFamily="34" charset="0"/>
              </a:rPr>
              <a:t>. </a:t>
            </a:r>
            <a:r>
              <a:rPr lang="en-GB" sz="6400" dirty="0" smtClean="0">
                <a:latin typeface="Calibri" panose="020F0502020204030204" pitchFamily="34" charset="0"/>
              </a:rPr>
              <a:t>It points to that values </a:t>
            </a:r>
            <a:r>
              <a:rPr lang="en-GB" sz="6400" dirty="0">
                <a:latin typeface="Calibri" panose="020F0502020204030204" pitchFamily="34" charset="0"/>
              </a:rPr>
              <a:t>and practices of valuations </a:t>
            </a:r>
            <a:r>
              <a:rPr lang="en-GB" sz="6400" dirty="0" smtClean="0">
                <a:latin typeface="Calibri" panose="020F0502020204030204" pitchFamily="34" charset="0"/>
              </a:rPr>
              <a:t>must be included in studies of the economy. The aim is to explore how different forms of valuations (</a:t>
            </a:r>
            <a:r>
              <a:rPr lang="en-GB" sz="6400" dirty="0" err="1" smtClean="0">
                <a:latin typeface="Calibri" panose="020F0502020204030204" pitchFamily="34" charset="0"/>
              </a:rPr>
              <a:t>verdsettingspraksiser</a:t>
            </a:r>
            <a:r>
              <a:rPr lang="en-GB" sz="6400" dirty="0" smtClean="0">
                <a:latin typeface="Calibri" panose="020F0502020204030204" pitchFamily="34" charset="0"/>
              </a:rPr>
              <a:t>) are played out and with which means. Empirically the theme will address key sites and issues relevant to the good economy, for instance  animal welfare, the aquaculture industry, elderly and end of life care - in everyday practices, policy visions and innovation strategies. Theoretically it will address key theoretical resources in STS, most notably valuation studies, and studies of the </a:t>
            </a:r>
            <a:r>
              <a:rPr lang="en-GB" sz="6400" dirty="0" err="1" smtClean="0">
                <a:latin typeface="Calibri" panose="020F0502020204030204" pitchFamily="34" charset="0"/>
              </a:rPr>
              <a:t>bioeconomy</a:t>
            </a:r>
            <a:r>
              <a:rPr lang="en-GB" sz="6400" dirty="0" smtClean="0">
                <a:latin typeface="Calibri" panose="020F0502020204030204" pitchFamily="34" charset="0"/>
              </a:rPr>
              <a:t>.   </a:t>
            </a:r>
            <a:r>
              <a:rPr lang="en-GB" sz="6400" dirty="0">
                <a:latin typeface="Calibri" panose="020F0502020204030204" pitchFamily="34" charset="0"/>
              </a:rPr>
              <a:t> </a:t>
            </a:r>
            <a:endParaRPr lang="nb-NO" sz="6400" dirty="0">
              <a:latin typeface="Calibri" panose="020F0502020204030204" pitchFamily="34" charset="0"/>
            </a:endParaRPr>
          </a:p>
          <a:p>
            <a:endParaRPr lang="nb-NO" dirty="0">
              <a:latin typeface="Calibri" panose="020F0502020204030204" pitchFamily="34" charset="0"/>
            </a:endParaRPr>
          </a:p>
        </p:txBody>
      </p:sp>
    </p:spTree>
    <p:extLst>
      <p:ext uri="{BB962C8B-B14F-4D97-AF65-F5344CB8AC3E}">
        <p14:creationId xmlns:p14="http://schemas.microsoft.com/office/powerpoint/2010/main" val="297003877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55576" y="260648"/>
            <a:ext cx="8260672" cy="1160958"/>
          </a:xfrm>
        </p:spPr>
        <p:txBody>
          <a:bodyPr>
            <a:noAutofit/>
          </a:bodyPr>
          <a:lstStyle/>
          <a:p>
            <a:r>
              <a:rPr lang="nb-NO" sz="2800" dirty="0" smtClean="0"/>
              <a:t> </a:t>
            </a:r>
            <a:r>
              <a:rPr lang="nb-NO" sz="2800" dirty="0" err="1" smtClean="0"/>
              <a:t>Social</a:t>
            </a:r>
            <a:r>
              <a:rPr lang="nb-NO" sz="2800" dirty="0" smtClean="0"/>
              <a:t> Media</a:t>
            </a:r>
            <a:r>
              <a:rPr lang="nb-NO" sz="2800" dirty="0"/>
              <a:t>, </a:t>
            </a:r>
            <a:r>
              <a:rPr lang="nb-NO" sz="2800" dirty="0" smtClean="0"/>
              <a:t>DIGITAL STS, Market </a:t>
            </a:r>
            <a:r>
              <a:rPr lang="nb-NO" sz="2800" dirty="0"/>
              <a:t>Research and The Public </a:t>
            </a:r>
            <a:br>
              <a:rPr lang="nb-NO" sz="2800" dirty="0"/>
            </a:br>
            <a:endParaRPr lang="nb-NO" sz="2800" dirty="0"/>
          </a:p>
        </p:txBody>
      </p:sp>
      <p:sp>
        <p:nvSpPr>
          <p:cNvPr id="3" name="Content Placeholder 2"/>
          <p:cNvSpPr>
            <a:spLocks noGrp="1"/>
          </p:cNvSpPr>
          <p:nvPr>
            <p:ph idx="1"/>
          </p:nvPr>
        </p:nvSpPr>
        <p:spPr/>
        <p:txBody>
          <a:bodyPr>
            <a:noAutofit/>
          </a:bodyPr>
          <a:lstStyle/>
          <a:p>
            <a:r>
              <a:rPr lang="nb-NO" sz="1600" dirty="0" smtClean="0"/>
              <a:t>New </a:t>
            </a:r>
            <a:r>
              <a:rPr lang="nb-NO" sz="1600" dirty="0" err="1" smtClean="0"/>
              <a:t>social</a:t>
            </a:r>
            <a:r>
              <a:rPr lang="nb-NO" sz="1600" dirty="0" smtClean="0"/>
              <a:t> media and «</a:t>
            </a:r>
            <a:r>
              <a:rPr lang="nb-NO" sz="1600" dirty="0" err="1" smtClean="0"/>
              <a:t>the</a:t>
            </a:r>
            <a:r>
              <a:rPr lang="nb-NO" sz="1600" dirty="0" smtClean="0"/>
              <a:t> digital» have </a:t>
            </a:r>
            <a:r>
              <a:rPr lang="nb-NO" sz="1600" dirty="0" err="1" smtClean="0"/>
              <a:t>become</a:t>
            </a:r>
            <a:r>
              <a:rPr lang="nb-NO" sz="1600" dirty="0" smtClean="0"/>
              <a:t> </a:t>
            </a:r>
            <a:r>
              <a:rPr lang="nb-NO" sz="1600" dirty="0" err="1" smtClean="0"/>
              <a:t>core</a:t>
            </a:r>
            <a:r>
              <a:rPr lang="nb-NO" sz="1600" dirty="0" smtClean="0"/>
              <a:t> to </a:t>
            </a:r>
            <a:r>
              <a:rPr lang="nb-NO" sz="1600" dirty="0" err="1" smtClean="0"/>
              <a:t>everyday</a:t>
            </a:r>
            <a:r>
              <a:rPr lang="nb-NO" sz="1600" dirty="0" smtClean="0"/>
              <a:t> </a:t>
            </a:r>
            <a:r>
              <a:rPr lang="nb-NO" sz="1600" dirty="0" err="1" smtClean="0"/>
              <a:t>interactions</a:t>
            </a:r>
            <a:r>
              <a:rPr lang="nb-NO" sz="1600" dirty="0" smtClean="0"/>
              <a:t>, for </a:t>
            </a:r>
            <a:r>
              <a:rPr lang="nb-NO" sz="1600" dirty="0" err="1" smtClean="0"/>
              <a:t>the</a:t>
            </a:r>
            <a:r>
              <a:rPr lang="nb-NO" sz="1600" dirty="0" smtClean="0"/>
              <a:t> shaping </a:t>
            </a:r>
            <a:r>
              <a:rPr lang="nb-NO" sz="1600" dirty="0" err="1" smtClean="0"/>
              <a:t>of</a:t>
            </a:r>
            <a:r>
              <a:rPr lang="nb-NO" sz="1600" dirty="0" smtClean="0"/>
              <a:t> </a:t>
            </a:r>
            <a:r>
              <a:rPr lang="nb-NO" sz="1600" dirty="0" err="1" smtClean="0"/>
              <a:t>individual</a:t>
            </a:r>
            <a:r>
              <a:rPr lang="nb-NO" sz="1600" dirty="0" smtClean="0"/>
              <a:t> </a:t>
            </a:r>
            <a:r>
              <a:rPr lang="nb-NO" sz="1600" dirty="0" err="1" smtClean="0"/>
              <a:t>identities</a:t>
            </a:r>
            <a:r>
              <a:rPr lang="nb-NO" sz="1600" dirty="0" smtClean="0"/>
              <a:t> and for </a:t>
            </a:r>
            <a:r>
              <a:rPr lang="nb-NO" sz="1600" dirty="0" err="1" smtClean="0"/>
              <a:t>the</a:t>
            </a:r>
            <a:r>
              <a:rPr lang="nb-NO" sz="1600" dirty="0" smtClean="0"/>
              <a:t> </a:t>
            </a:r>
            <a:r>
              <a:rPr lang="nb-NO" sz="1600" dirty="0" err="1" smtClean="0"/>
              <a:t>making</a:t>
            </a:r>
            <a:r>
              <a:rPr lang="nb-NO" sz="1600" dirty="0" smtClean="0"/>
              <a:t> </a:t>
            </a:r>
            <a:r>
              <a:rPr lang="nb-NO" sz="1600" dirty="0" err="1" smtClean="0"/>
              <a:t>of</a:t>
            </a:r>
            <a:r>
              <a:rPr lang="nb-NO" sz="1600" dirty="0" smtClean="0"/>
              <a:t> </a:t>
            </a:r>
            <a:r>
              <a:rPr lang="nb-NO" sz="1600" dirty="0" err="1" smtClean="0"/>
              <a:t>new</a:t>
            </a:r>
            <a:r>
              <a:rPr lang="nb-NO" sz="1600" dirty="0" smtClean="0"/>
              <a:t> forms </a:t>
            </a:r>
            <a:r>
              <a:rPr lang="nb-NO" sz="1600" dirty="0" err="1" smtClean="0"/>
              <a:t>of</a:t>
            </a:r>
            <a:r>
              <a:rPr lang="nb-NO" sz="1600" dirty="0" smtClean="0"/>
              <a:t> </a:t>
            </a:r>
            <a:r>
              <a:rPr lang="nb-NO" sz="1600" dirty="0" err="1" smtClean="0"/>
              <a:t>the</a:t>
            </a:r>
            <a:r>
              <a:rPr lang="nb-NO" sz="1600" dirty="0" smtClean="0"/>
              <a:t> </a:t>
            </a:r>
            <a:r>
              <a:rPr lang="nb-NO" sz="1600" dirty="0" err="1" smtClean="0"/>
              <a:t>social</a:t>
            </a:r>
            <a:r>
              <a:rPr lang="nb-NO" sz="1600" dirty="0" smtClean="0"/>
              <a:t> and </a:t>
            </a:r>
            <a:r>
              <a:rPr lang="nb-NO" sz="1600" dirty="0" err="1" smtClean="0"/>
              <a:t>the</a:t>
            </a:r>
            <a:r>
              <a:rPr lang="nb-NO" sz="1600" dirty="0" smtClean="0"/>
              <a:t> </a:t>
            </a:r>
            <a:r>
              <a:rPr lang="nb-NO" sz="1600" dirty="0" err="1" smtClean="0"/>
              <a:t>public</a:t>
            </a:r>
            <a:r>
              <a:rPr lang="nb-NO" sz="1600" dirty="0" smtClean="0"/>
              <a:t>. </a:t>
            </a:r>
            <a:r>
              <a:rPr lang="nb-NO" sz="1600" dirty="0" err="1" smtClean="0"/>
              <a:t>But</a:t>
            </a:r>
            <a:r>
              <a:rPr lang="nb-NO" sz="1600" dirty="0" smtClean="0"/>
              <a:t> </a:t>
            </a:r>
            <a:r>
              <a:rPr lang="nb-NO" sz="1600" dirty="0" err="1" smtClean="0"/>
              <a:t>they</a:t>
            </a:r>
            <a:r>
              <a:rPr lang="nb-NO" sz="1600" dirty="0" smtClean="0"/>
              <a:t> </a:t>
            </a:r>
            <a:r>
              <a:rPr lang="nb-NO" sz="1600" dirty="0" err="1" smtClean="0"/>
              <a:t>are</a:t>
            </a:r>
            <a:r>
              <a:rPr lang="nb-NO" sz="1600" dirty="0" smtClean="0"/>
              <a:t> </a:t>
            </a:r>
            <a:r>
              <a:rPr lang="nb-NO" sz="1600" dirty="0" err="1" smtClean="0"/>
              <a:t>also</a:t>
            </a:r>
            <a:r>
              <a:rPr lang="nb-NO" sz="1600" dirty="0" smtClean="0"/>
              <a:t> </a:t>
            </a:r>
            <a:r>
              <a:rPr lang="nb-NO" sz="1600" dirty="0" err="1" smtClean="0"/>
              <a:t>increasingly</a:t>
            </a:r>
            <a:r>
              <a:rPr lang="nb-NO" sz="1600" dirty="0" smtClean="0"/>
              <a:t> </a:t>
            </a:r>
            <a:r>
              <a:rPr lang="nb-NO" sz="1600" dirty="0" err="1" smtClean="0"/>
              <a:t>becoming</a:t>
            </a:r>
            <a:r>
              <a:rPr lang="nb-NO" sz="1600" dirty="0" smtClean="0"/>
              <a:t> </a:t>
            </a:r>
            <a:r>
              <a:rPr lang="nb-NO" sz="1600" dirty="0" err="1" smtClean="0"/>
              <a:t>core</a:t>
            </a:r>
            <a:r>
              <a:rPr lang="nb-NO" sz="1600" dirty="0" smtClean="0"/>
              <a:t> </a:t>
            </a:r>
            <a:r>
              <a:rPr lang="nb-NO" sz="1600" dirty="0" err="1" smtClean="0"/>
              <a:t>sites</a:t>
            </a:r>
            <a:r>
              <a:rPr lang="nb-NO" sz="1600" dirty="0" smtClean="0"/>
              <a:t> for </a:t>
            </a:r>
            <a:r>
              <a:rPr lang="nb-NO" sz="1600" dirty="0" err="1" smtClean="0"/>
              <a:t>tracking</a:t>
            </a:r>
            <a:r>
              <a:rPr lang="nb-NO" sz="1600" dirty="0" smtClean="0"/>
              <a:t> </a:t>
            </a:r>
            <a:r>
              <a:rPr lang="nb-NO" sz="1600" dirty="0" err="1" smtClean="0"/>
              <a:t>behavior</a:t>
            </a:r>
            <a:r>
              <a:rPr lang="nb-NO" sz="1600" dirty="0" smtClean="0"/>
              <a:t>, for </a:t>
            </a:r>
            <a:r>
              <a:rPr lang="nb-NO" sz="1600" dirty="0" err="1" smtClean="0"/>
              <a:t>gathering</a:t>
            </a:r>
            <a:r>
              <a:rPr lang="nb-NO" sz="1600" dirty="0" smtClean="0"/>
              <a:t> data and for </a:t>
            </a:r>
            <a:r>
              <a:rPr lang="nb-NO" sz="1600" dirty="0" err="1" smtClean="0"/>
              <a:t>the</a:t>
            </a:r>
            <a:r>
              <a:rPr lang="nb-NO" sz="1600" dirty="0" smtClean="0"/>
              <a:t> </a:t>
            </a:r>
            <a:r>
              <a:rPr lang="nb-NO" sz="1600" dirty="0" err="1" smtClean="0"/>
              <a:t>making</a:t>
            </a:r>
            <a:r>
              <a:rPr lang="nb-NO" sz="1600" dirty="0" smtClean="0"/>
              <a:t> </a:t>
            </a:r>
            <a:r>
              <a:rPr lang="nb-NO" sz="1600" dirty="0" err="1" smtClean="0"/>
              <a:t>of</a:t>
            </a:r>
            <a:r>
              <a:rPr lang="nb-NO" sz="1600" dirty="0" smtClean="0"/>
              <a:t> </a:t>
            </a:r>
            <a:r>
              <a:rPr lang="nb-NO" sz="1600" dirty="0" err="1" smtClean="0"/>
              <a:t>markets</a:t>
            </a:r>
            <a:r>
              <a:rPr lang="nb-NO" sz="1600" dirty="0" smtClean="0"/>
              <a:t>. </a:t>
            </a:r>
          </a:p>
          <a:p>
            <a:r>
              <a:rPr lang="nb-NO" sz="1600" dirty="0" err="1" smtClean="0"/>
              <a:t>Which</a:t>
            </a:r>
            <a:r>
              <a:rPr lang="nb-NO" sz="1600" dirty="0" smtClean="0"/>
              <a:t> </a:t>
            </a:r>
            <a:r>
              <a:rPr lang="nb-NO" sz="1600" dirty="0" err="1" smtClean="0"/>
              <a:t>versions</a:t>
            </a:r>
            <a:r>
              <a:rPr lang="nb-NO" sz="1600" dirty="0" smtClean="0"/>
              <a:t> </a:t>
            </a:r>
            <a:r>
              <a:rPr lang="nb-NO" sz="1600" dirty="0" err="1" smtClean="0"/>
              <a:t>of</a:t>
            </a:r>
            <a:r>
              <a:rPr lang="nb-NO" sz="1600" dirty="0" smtClean="0"/>
              <a:t> </a:t>
            </a:r>
            <a:r>
              <a:rPr lang="nb-NO" sz="1600" dirty="0" err="1" smtClean="0"/>
              <a:t>the</a:t>
            </a:r>
            <a:r>
              <a:rPr lang="nb-NO" sz="1600" dirty="0" smtClean="0"/>
              <a:t> ‘</a:t>
            </a:r>
            <a:r>
              <a:rPr lang="nb-NO" sz="1600" dirty="0" err="1" smtClean="0"/>
              <a:t>the</a:t>
            </a:r>
            <a:r>
              <a:rPr lang="nb-NO" sz="1600" dirty="0" smtClean="0"/>
              <a:t> </a:t>
            </a:r>
            <a:r>
              <a:rPr lang="nb-NO" sz="1600" dirty="0" err="1" smtClean="0"/>
              <a:t>social</a:t>
            </a:r>
            <a:r>
              <a:rPr lang="nb-NO" sz="1600" dirty="0" smtClean="0"/>
              <a:t>’ and ‘</a:t>
            </a:r>
            <a:r>
              <a:rPr lang="nb-NO" sz="1600" dirty="0" err="1" smtClean="0"/>
              <a:t>the</a:t>
            </a:r>
            <a:r>
              <a:rPr lang="nb-NO" sz="1600" dirty="0" smtClean="0"/>
              <a:t> </a:t>
            </a:r>
            <a:r>
              <a:rPr lang="nb-NO" sz="1600" dirty="0" err="1" smtClean="0"/>
              <a:t>public</a:t>
            </a:r>
            <a:r>
              <a:rPr lang="nb-NO" sz="1600" dirty="0" smtClean="0"/>
              <a:t>’ </a:t>
            </a:r>
            <a:r>
              <a:rPr lang="nb-NO" sz="1600" dirty="0" err="1" smtClean="0"/>
              <a:t>are</a:t>
            </a:r>
            <a:r>
              <a:rPr lang="nb-NO" sz="1600" dirty="0" smtClean="0"/>
              <a:t> </a:t>
            </a:r>
            <a:r>
              <a:rPr lang="nb-NO" sz="1600" dirty="0" err="1" smtClean="0"/>
              <a:t>enacted</a:t>
            </a:r>
            <a:r>
              <a:rPr lang="nb-NO" sz="1600" dirty="0" smtClean="0"/>
              <a:t> by </a:t>
            </a:r>
            <a:r>
              <a:rPr lang="nb-NO" sz="1600" dirty="0" err="1" smtClean="0"/>
              <a:t>way</a:t>
            </a:r>
            <a:r>
              <a:rPr lang="nb-NO" sz="1600" dirty="0" smtClean="0"/>
              <a:t> </a:t>
            </a:r>
            <a:r>
              <a:rPr lang="nb-NO" sz="1600" dirty="0" err="1" smtClean="0"/>
              <a:t>of</a:t>
            </a:r>
            <a:r>
              <a:rPr lang="nb-NO" sz="1600" dirty="0" smtClean="0"/>
              <a:t> </a:t>
            </a:r>
            <a:r>
              <a:rPr lang="nb-NO" sz="1600" dirty="0" err="1" smtClean="0"/>
              <a:t>new</a:t>
            </a:r>
            <a:r>
              <a:rPr lang="nb-NO" sz="1600" dirty="0" smtClean="0"/>
              <a:t> </a:t>
            </a:r>
            <a:r>
              <a:rPr lang="nb-NO" sz="1600" dirty="0" err="1" smtClean="0"/>
              <a:t>social</a:t>
            </a:r>
            <a:r>
              <a:rPr lang="nb-NO" sz="1600" dirty="0" smtClean="0"/>
              <a:t> media and ‘</a:t>
            </a:r>
            <a:r>
              <a:rPr lang="nb-NO" sz="1600" dirty="0" err="1" smtClean="0"/>
              <a:t>the</a:t>
            </a:r>
            <a:r>
              <a:rPr lang="nb-NO" sz="1600" dirty="0" smtClean="0"/>
              <a:t> digital’? How </a:t>
            </a:r>
            <a:r>
              <a:rPr lang="nb-NO" sz="1600" dirty="0" err="1" smtClean="0"/>
              <a:t>can</a:t>
            </a:r>
            <a:r>
              <a:rPr lang="nb-NO" sz="1600" dirty="0" smtClean="0"/>
              <a:t> </a:t>
            </a:r>
            <a:r>
              <a:rPr lang="nb-NO" sz="1600" dirty="0" err="1" smtClean="0"/>
              <a:t>we</a:t>
            </a:r>
            <a:r>
              <a:rPr lang="nb-NO" sz="1600" dirty="0" smtClean="0"/>
              <a:t> understand </a:t>
            </a:r>
            <a:r>
              <a:rPr lang="nb-NO" sz="1600" dirty="0" err="1" smtClean="0"/>
              <a:t>new</a:t>
            </a:r>
            <a:r>
              <a:rPr lang="nb-NO" sz="1600" dirty="0" smtClean="0"/>
              <a:t> </a:t>
            </a:r>
            <a:r>
              <a:rPr lang="nb-NO" sz="1600" dirty="0" err="1" smtClean="0"/>
              <a:t>social</a:t>
            </a:r>
            <a:r>
              <a:rPr lang="nb-NO" sz="1600" dirty="0" smtClean="0"/>
              <a:t> media </a:t>
            </a:r>
            <a:r>
              <a:rPr lang="nb-NO" sz="1600" dirty="0" err="1" smtClean="0"/>
              <a:t>compared</a:t>
            </a:r>
            <a:r>
              <a:rPr lang="nb-NO" sz="1600" dirty="0" smtClean="0"/>
              <a:t> to </a:t>
            </a:r>
            <a:r>
              <a:rPr lang="nb-NO" sz="1600" dirty="0" err="1" smtClean="0"/>
              <a:t>other</a:t>
            </a:r>
            <a:r>
              <a:rPr lang="nb-NO" sz="1600" dirty="0" smtClean="0"/>
              <a:t> </a:t>
            </a:r>
            <a:r>
              <a:rPr lang="nb-NO" sz="1600" dirty="0" err="1" smtClean="0"/>
              <a:t>versions</a:t>
            </a:r>
            <a:r>
              <a:rPr lang="nb-NO" sz="1600" dirty="0" smtClean="0"/>
              <a:t> </a:t>
            </a:r>
            <a:r>
              <a:rPr lang="nb-NO" sz="1600" dirty="0" err="1" smtClean="0"/>
              <a:t>of</a:t>
            </a:r>
            <a:r>
              <a:rPr lang="nb-NO" sz="1600" dirty="0" smtClean="0"/>
              <a:t> </a:t>
            </a:r>
            <a:r>
              <a:rPr lang="nb-NO" sz="1600" dirty="0" err="1" smtClean="0"/>
              <a:t>publics</a:t>
            </a:r>
            <a:r>
              <a:rPr lang="nb-NO" sz="1600" dirty="0" smtClean="0"/>
              <a:t> and </a:t>
            </a:r>
            <a:r>
              <a:rPr lang="nb-NO" sz="1600" dirty="0" err="1" smtClean="0"/>
              <a:t>the</a:t>
            </a:r>
            <a:r>
              <a:rPr lang="nb-NO" sz="1600" dirty="0" smtClean="0"/>
              <a:t> </a:t>
            </a:r>
            <a:r>
              <a:rPr lang="nb-NO" sz="1600" dirty="0" err="1" smtClean="0"/>
              <a:t>social</a:t>
            </a:r>
            <a:r>
              <a:rPr lang="nb-NO" sz="1600" dirty="0" smtClean="0"/>
              <a:t>? How do </a:t>
            </a:r>
            <a:r>
              <a:rPr lang="nb-NO" sz="1600" dirty="0" err="1" smtClean="0"/>
              <a:t>publics</a:t>
            </a:r>
            <a:r>
              <a:rPr lang="nb-NO" sz="1600" dirty="0" smtClean="0"/>
              <a:t> and </a:t>
            </a:r>
            <a:r>
              <a:rPr lang="nb-NO" sz="1600" dirty="0" err="1" smtClean="0"/>
              <a:t>public</a:t>
            </a:r>
            <a:r>
              <a:rPr lang="nb-NO" sz="1600" dirty="0" smtClean="0"/>
              <a:t> opinion </a:t>
            </a:r>
            <a:r>
              <a:rPr lang="nb-NO" sz="1600" dirty="0" err="1" smtClean="0"/>
              <a:t>take</a:t>
            </a:r>
            <a:r>
              <a:rPr lang="nb-NO" sz="1600" dirty="0" smtClean="0"/>
              <a:t> part in shaping </a:t>
            </a:r>
            <a:r>
              <a:rPr lang="nb-NO" sz="1600" dirty="0" err="1" smtClean="0"/>
              <a:t>social</a:t>
            </a:r>
            <a:r>
              <a:rPr lang="nb-NO" sz="1600" dirty="0" smtClean="0"/>
              <a:t> and </a:t>
            </a:r>
            <a:r>
              <a:rPr lang="nb-NO" sz="1600" dirty="0" err="1" smtClean="0"/>
              <a:t>political</a:t>
            </a:r>
            <a:r>
              <a:rPr lang="nb-NO" sz="1600" dirty="0" smtClean="0"/>
              <a:t> </a:t>
            </a:r>
            <a:r>
              <a:rPr lang="nb-NO" sz="1600" dirty="0" err="1" smtClean="0"/>
              <a:t>issues</a:t>
            </a:r>
            <a:r>
              <a:rPr lang="nb-NO" sz="1600" dirty="0" smtClean="0"/>
              <a:t>? How </a:t>
            </a:r>
            <a:r>
              <a:rPr lang="nb-NO" sz="1600" dirty="0" err="1" smtClean="0"/>
              <a:t>are</a:t>
            </a:r>
            <a:r>
              <a:rPr lang="nb-NO" sz="1600" dirty="0" smtClean="0"/>
              <a:t> </a:t>
            </a:r>
            <a:r>
              <a:rPr lang="nb-NO" sz="1600" dirty="0" err="1" smtClean="0"/>
              <a:t>participation</a:t>
            </a:r>
            <a:r>
              <a:rPr lang="nb-NO" sz="1600" dirty="0" smtClean="0"/>
              <a:t> co-</a:t>
            </a:r>
            <a:r>
              <a:rPr lang="nb-NO" sz="1600" dirty="0" err="1" smtClean="0"/>
              <a:t>produced</a:t>
            </a:r>
            <a:r>
              <a:rPr lang="nb-NO" sz="1600" dirty="0" smtClean="0"/>
              <a:t> </a:t>
            </a:r>
            <a:r>
              <a:rPr lang="nb-NO" sz="1600" dirty="0" err="1" smtClean="0"/>
              <a:t>with</a:t>
            </a:r>
            <a:r>
              <a:rPr lang="nb-NO" sz="1600" dirty="0" smtClean="0"/>
              <a:t> </a:t>
            </a:r>
            <a:r>
              <a:rPr lang="nb-NO" sz="1600" dirty="0" err="1" smtClean="0"/>
              <a:t>market</a:t>
            </a:r>
            <a:r>
              <a:rPr lang="nb-NO" sz="1600" dirty="0" smtClean="0"/>
              <a:t> </a:t>
            </a:r>
            <a:r>
              <a:rPr lang="nb-NO" sz="1600" dirty="0" err="1" smtClean="0"/>
              <a:t>devices</a:t>
            </a:r>
            <a:r>
              <a:rPr lang="nb-NO" sz="1600" dirty="0" smtClean="0"/>
              <a:t>, </a:t>
            </a:r>
            <a:r>
              <a:rPr lang="nb-NO" sz="1600" dirty="0" err="1" smtClean="0"/>
              <a:t>objects</a:t>
            </a:r>
            <a:r>
              <a:rPr lang="nb-NO" sz="1600" dirty="0" smtClean="0"/>
              <a:t> and </a:t>
            </a:r>
            <a:r>
              <a:rPr lang="nb-NO" sz="1600" dirty="0" err="1" smtClean="0"/>
              <a:t>technological</a:t>
            </a:r>
            <a:r>
              <a:rPr lang="nb-NO" sz="1600" dirty="0" smtClean="0"/>
              <a:t> </a:t>
            </a:r>
            <a:r>
              <a:rPr lang="nb-NO" sz="1600" dirty="0" err="1" smtClean="0"/>
              <a:t>devices</a:t>
            </a:r>
            <a:r>
              <a:rPr lang="nb-NO" sz="1600" dirty="0" smtClean="0"/>
              <a:t>? </a:t>
            </a:r>
          </a:p>
          <a:p>
            <a:r>
              <a:rPr lang="nb-NO" sz="1600" dirty="0" err="1" smtClean="0"/>
              <a:t>Science</a:t>
            </a:r>
            <a:r>
              <a:rPr lang="nb-NO" sz="1600" dirty="0" smtClean="0"/>
              <a:t> and Technology Studies (STS) has </a:t>
            </a:r>
            <a:r>
              <a:rPr lang="nb-NO" sz="1600" dirty="0" err="1" smtClean="0"/>
              <a:t>always</a:t>
            </a:r>
            <a:r>
              <a:rPr lang="nb-NO" sz="1600" dirty="0" smtClean="0"/>
              <a:t> </a:t>
            </a:r>
            <a:r>
              <a:rPr lang="nb-NO" sz="1600" dirty="0" err="1" smtClean="0"/>
              <a:t>been</a:t>
            </a:r>
            <a:r>
              <a:rPr lang="nb-NO" sz="1600" dirty="0" smtClean="0"/>
              <a:t> </a:t>
            </a:r>
            <a:r>
              <a:rPr lang="nb-NO" sz="1600" dirty="0" err="1" smtClean="0"/>
              <a:t>concerned</a:t>
            </a:r>
            <a:r>
              <a:rPr lang="nb-NO" sz="1600" dirty="0" smtClean="0"/>
              <a:t> </a:t>
            </a:r>
            <a:r>
              <a:rPr lang="nb-NO" sz="1600" dirty="0" err="1" smtClean="0"/>
              <a:t>with</a:t>
            </a:r>
            <a:r>
              <a:rPr lang="nb-NO" sz="1600" dirty="0" smtClean="0"/>
              <a:t> </a:t>
            </a:r>
            <a:r>
              <a:rPr lang="nb-NO" sz="1600" dirty="0" err="1" smtClean="0"/>
              <a:t>how</a:t>
            </a:r>
            <a:r>
              <a:rPr lang="nb-NO" sz="1600" dirty="0" smtClean="0"/>
              <a:t> </a:t>
            </a:r>
            <a:r>
              <a:rPr lang="nb-NO" sz="1600" dirty="0" err="1" smtClean="0"/>
              <a:t>science</a:t>
            </a:r>
            <a:r>
              <a:rPr lang="nb-NO" sz="1600" dirty="0" smtClean="0"/>
              <a:t> and </a:t>
            </a:r>
            <a:r>
              <a:rPr lang="nb-NO" sz="1600" dirty="0" err="1" smtClean="0"/>
              <a:t>technology</a:t>
            </a:r>
            <a:r>
              <a:rPr lang="nb-NO" sz="1600" dirty="0" smtClean="0"/>
              <a:t> </a:t>
            </a:r>
            <a:r>
              <a:rPr lang="nb-NO" sz="1600" dirty="0" err="1" smtClean="0"/>
              <a:t>take</a:t>
            </a:r>
            <a:r>
              <a:rPr lang="nb-NO" sz="1600" dirty="0" smtClean="0"/>
              <a:t> part in </a:t>
            </a:r>
            <a:r>
              <a:rPr lang="nb-NO" sz="1600" dirty="0" err="1" smtClean="0"/>
              <a:t>producing</a:t>
            </a:r>
            <a:r>
              <a:rPr lang="nb-NO" sz="1600" dirty="0" smtClean="0"/>
              <a:t> </a:t>
            </a:r>
            <a:r>
              <a:rPr lang="nb-NO" sz="1600" dirty="0" err="1" smtClean="0"/>
              <a:t>the</a:t>
            </a:r>
            <a:r>
              <a:rPr lang="nb-NO" sz="1600" dirty="0" smtClean="0"/>
              <a:t> </a:t>
            </a:r>
            <a:r>
              <a:rPr lang="nb-NO" sz="1600" dirty="0" err="1" smtClean="0"/>
              <a:t>social</a:t>
            </a:r>
            <a:r>
              <a:rPr lang="nb-NO" sz="1600" dirty="0" smtClean="0"/>
              <a:t>.  The </a:t>
            </a:r>
            <a:r>
              <a:rPr lang="nb-NO" sz="1600" dirty="0" err="1" smtClean="0"/>
              <a:t>objective</a:t>
            </a:r>
            <a:r>
              <a:rPr lang="nb-NO" sz="1600" dirty="0" smtClean="0"/>
              <a:t> </a:t>
            </a:r>
            <a:r>
              <a:rPr lang="nb-NO" sz="1600" dirty="0" err="1" smtClean="0"/>
              <a:t>of</a:t>
            </a:r>
            <a:r>
              <a:rPr lang="nb-NO" sz="1600" dirty="0" smtClean="0"/>
              <a:t> </a:t>
            </a:r>
            <a:r>
              <a:rPr lang="nb-NO" sz="1600" dirty="0" err="1" smtClean="0"/>
              <a:t>this</a:t>
            </a:r>
            <a:r>
              <a:rPr lang="nb-NO" sz="1600" dirty="0" smtClean="0"/>
              <a:t> </a:t>
            </a:r>
            <a:r>
              <a:rPr lang="nb-NO" sz="1600" dirty="0" err="1" smtClean="0"/>
              <a:t>theme</a:t>
            </a:r>
            <a:r>
              <a:rPr lang="nb-NO" sz="1600" dirty="0" smtClean="0"/>
              <a:t> is to </a:t>
            </a:r>
            <a:r>
              <a:rPr lang="nb-NO" sz="1600" dirty="0" err="1" smtClean="0"/>
              <a:t>explore</a:t>
            </a:r>
            <a:r>
              <a:rPr lang="nb-NO" sz="1600" dirty="0"/>
              <a:t> </a:t>
            </a:r>
            <a:r>
              <a:rPr lang="nb-NO" sz="1600" dirty="0" err="1" smtClean="0"/>
              <a:t>this</a:t>
            </a:r>
            <a:r>
              <a:rPr lang="nb-NO" sz="1600" dirty="0" smtClean="0"/>
              <a:t> </a:t>
            </a:r>
            <a:r>
              <a:rPr lang="nb-NO" sz="1600" dirty="0" err="1" smtClean="0"/>
              <a:t>topic</a:t>
            </a:r>
            <a:r>
              <a:rPr lang="nb-NO" sz="1600" dirty="0" smtClean="0"/>
              <a:t> </a:t>
            </a:r>
            <a:r>
              <a:rPr lang="nb-NO" sz="1600" dirty="0" err="1" smtClean="0"/>
              <a:t>further</a:t>
            </a:r>
            <a:r>
              <a:rPr lang="nb-NO" sz="1600" dirty="0" smtClean="0"/>
              <a:t> in </a:t>
            </a:r>
            <a:r>
              <a:rPr lang="nb-NO" sz="1600" dirty="0" err="1" smtClean="0"/>
              <a:t>relation</a:t>
            </a:r>
            <a:r>
              <a:rPr lang="nb-NO" sz="1600" dirty="0" smtClean="0"/>
              <a:t> to </a:t>
            </a:r>
            <a:r>
              <a:rPr lang="nb-NO" sz="1600" dirty="0" err="1" smtClean="0"/>
              <a:t>the</a:t>
            </a:r>
            <a:r>
              <a:rPr lang="nb-NO" sz="1600" dirty="0" smtClean="0"/>
              <a:t> digital and </a:t>
            </a:r>
            <a:r>
              <a:rPr lang="nb-NO" sz="1600" dirty="0" err="1" smtClean="0"/>
              <a:t>new</a:t>
            </a:r>
            <a:r>
              <a:rPr lang="nb-NO" sz="1600" dirty="0" smtClean="0"/>
              <a:t> </a:t>
            </a:r>
            <a:r>
              <a:rPr lang="nb-NO" sz="1600" dirty="0" err="1" smtClean="0"/>
              <a:t>social</a:t>
            </a:r>
            <a:r>
              <a:rPr lang="nb-NO" sz="1600" dirty="0" smtClean="0"/>
              <a:t> media. This </a:t>
            </a:r>
            <a:r>
              <a:rPr lang="nb-NO" sz="1600" dirty="0" err="1" smtClean="0"/>
              <a:t>theme</a:t>
            </a:r>
            <a:r>
              <a:rPr lang="nb-NO" sz="1600" dirty="0" smtClean="0"/>
              <a:t> </a:t>
            </a:r>
            <a:r>
              <a:rPr lang="nb-NO" sz="1600" dirty="0" err="1" smtClean="0"/>
              <a:t>will</a:t>
            </a:r>
            <a:r>
              <a:rPr lang="nb-NO" sz="1600" dirty="0" smtClean="0"/>
              <a:t> </a:t>
            </a:r>
            <a:r>
              <a:rPr lang="nb-NO" sz="1600" dirty="0" err="1" smtClean="0"/>
              <a:t>also</a:t>
            </a:r>
            <a:r>
              <a:rPr lang="nb-NO" sz="1600" dirty="0" smtClean="0"/>
              <a:t> </a:t>
            </a:r>
            <a:r>
              <a:rPr lang="nb-NO" sz="1600" dirty="0" err="1" smtClean="0"/>
              <a:t>explore</a:t>
            </a:r>
            <a:r>
              <a:rPr lang="nb-NO" sz="1600" dirty="0" smtClean="0"/>
              <a:t> </a:t>
            </a:r>
            <a:r>
              <a:rPr lang="nb-NO" sz="1600" dirty="0" err="1" smtClean="0"/>
              <a:t>how</a:t>
            </a:r>
            <a:r>
              <a:rPr lang="nb-NO" sz="1600" dirty="0" smtClean="0"/>
              <a:t> </a:t>
            </a:r>
            <a:r>
              <a:rPr lang="nb-NO" sz="1600" dirty="0" err="1" smtClean="0"/>
              <a:t>technologies</a:t>
            </a:r>
            <a:r>
              <a:rPr lang="nb-NO" sz="1600" dirty="0" smtClean="0"/>
              <a:t> </a:t>
            </a:r>
            <a:r>
              <a:rPr lang="nb-NO" sz="1600" dirty="0" err="1" smtClean="0"/>
              <a:t>take</a:t>
            </a:r>
            <a:r>
              <a:rPr lang="nb-NO" sz="1600" dirty="0" smtClean="0"/>
              <a:t> part in </a:t>
            </a:r>
            <a:r>
              <a:rPr lang="nb-NO" sz="1600" dirty="0" err="1" smtClean="0"/>
              <a:t>producing</a:t>
            </a:r>
            <a:r>
              <a:rPr lang="nb-NO" sz="1600" dirty="0" smtClean="0"/>
              <a:t> </a:t>
            </a:r>
            <a:r>
              <a:rPr lang="nb-NO" sz="1600" dirty="0" err="1" smtClean="0"/>
              <a:t>both</a:t>
            </a:r>
            <a:r>
              <a:rPr lang="nb-NO" sz="1600" dirty="0" smtClean="0"/>
              <a:t> </a:t>
            </a:r>
            <a:r>
              <a:rPr lang="nb-NO" sz="1600" dirty="0" err="1" smtClean="0"/>
              <a:t>issues</a:t>
            </a:r>
            <a:r>
              <a:rPr lang="nb-NO" sz="1600" dirty="0" smtClean="0"/>
              <a:t> and </a:t>
            </a:r>
            <a:r>
              <a:rPr lang="nb-NO" sz="1600" dirty="0" err="1" smtClean="0"/>
              <a:t>new</a:t>
            </a:r>
            <a:r>
              <a:rPr lang="nb-NO" sz="1600" dirty="0" smtClean="0"/>
              <a:t> </a:t>
            </a:r>
            <a:r>
              <a:rPr lang="nb-NO" sz="1600" dirty="0" err="1" smtClean="0"/>
              <a:t>publics</a:t>
            </a:r>
            <a:r>
              <a:rPr lang="nb-NO" sz="1600" dirty="0" smtClean="0"/>
              <a:t>. STS </a:t>
            </a:r>
            <a:r>
              <a:rPr lang="nb-NO" sz="1600" dirty="0" err="1" smtClean="0"/>
              <a:t>research</a:t>
            </a:r>
            <a:r>
              <a:rPr lang="nb-NO" sz="1600" dirty="0" smtClean="0"/>
              <a:t> </a:t>
            </a:r>
            <a:r>
              <a:rPr lang="nb-NO" sz="1600" dirty="0" err="1" smtClean="0"/>
              <a:t>will</a:t>
            </a:r>
            <a:r>
              <a:rPr lang="nb-NO" sz="1600" dirty="0" smtClean="0"/>
              <a:t> be </a:t>
            </a:r>
            <a:r>
              <a:rPr lang="nb-NO" sz="1600" dirty="0" err="1" smtClean="0"/>
              <a:t>drawn</a:t>
            </a:r>
            <a:r>
              <a:rPr lang="nb-NO" sz="1600" dirty="0" smtClean="0"/>
              <a:t> </a:t>
            </a:r>
            <a:r>
              <a:rPr lang="nb-NO" sz="1600" dirty="0" err="1" smtClean="0"/>
              <a:t>together</a:t>
            </a:r>
            <a:r>
              <a:rPr lang="nb-NO" sz="1600" dirty="0" smtClean="0"/>
              <a:t> </a:t>
            </a:r>
            <a:r>
              <a:rPr lang="nb-NO" sz="1600" dirty="0" err="1" smtClean="0"/>
              <a:t>with</a:t>
            </a:r>
            <a:r>
              <a:rPr lang="nb-NO" sz="1600" dirty="0" smtClean="0"/>
              <a:t> media studies and </a:t>
            </a:r>
            <a:r>
              <a:rPr lang="nb-NO" sz="1600" dirty="0" err="1" smtClean="0"/>
              <a:t>market</a:t>
            </a:r>
            <a:r>
              <a:rPr lang="nb-NO" sz="1600" dirty="0" smtClean="0"/>
              <a:t> </a:t>
            </a:r>
            <a:r>
              <a:rPr lang="nb-NO" sz="1600" dirty="0" err="1" smtClean="0"/>
              <a:t>research</a:t>
            </a:r>
            <a:r>
              <a:rPr lang="nb-NO" sz="1600" dirty="0" smtClean="0"/>
              <a:t>.    </a:t>
            </a:r>
          </a:p>
        </p:txBody>
      </p:sp>
    </p:spTree>
    <p:extLst>
      <p:ext uri="{BB962C8B-B14F-4D97-AF65-F5344CB8AC3E}">
        <p14:creationId xmlns:p14="http://schemas.microsoft.com/office/powerpoint/2010/main" val="392127322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nb-NO" sz="2800" dirty="0" smtClean="0"/>
              <a:t>TIK </a:t>
            </a:r>
            <a:r>
              <a:rPr lang="nb-NO" sz="2800" dirty="0" err="1" smtClean="0"/>
              <a:t>PrOJECTS</a:t>
            </a:r>
            <a:r>
              <a:rPr lang="nb-NO" sz="2800" dirty="0" smtClean="0"/>
              <a:t> </a:t>
            </a:r>
            <a:br>
              <a:rPr lang="nb-NO" sz="2800" dirty="0" smtClean="0"/>
            </a:br>
            <a:r>
              <a:rPr lang="nb-NO" sz="2800" dirty="0" smtClean="0"/>
              <a:t>TO WHICH THE THEMES ARE ATTACHED</a:t>
            </a:r>
            <a:endParaRPr lang="nb-NO" sz="2800" dirty="0"/>
          </a:p>
        </p:txBody>
      </p:sp>
      <p:sp>
        <p:nvSpPr>
          <p:cNvPr id="3" name="Content Placeholder 2"/>
          <p:cNvSpPr>
            <a:spLocks noGrp="1"/>
          </p:cNvSpPr>
          <p:nvPr>
            <p:ph idx="1"/>
          </p:nvPr>
        </p:nvSpPr>
        <p:spPr/>
        <p:txBody>
          <a:bodyPr>
            <a:normAutofit lnSpcReduction="10000"/>
          </a:bodyPr>
          <a:lstStyle/>
          <a:p>
            <a:r>
              <a:rPr lang="nb-NO" dirty="0" smtClean="0"/>
              <a:t>IPCC </a:t>
            </a:r>
            <a:r>
              <a:rPr lang="nb-NO" dirty="0" err="1" smtClean="0"/>
              <a:t>Assessment</a:t>
            </a:r>
            <a:r>
              <a:rPr lang="nb-NO" dirty="0" smtClean="0"/>
              <a:t> Reports 5 in Europe, </a:t>
            </a:r>
            <a:r>
              <a:rPr lang="nb-NO" dirty="0" err="1" smtClean="0"/>
              <a:t>with</a:t>
            </a:r>
            <a:r>
              <a:rPr lang="nb-NO" dirty="0" smtClean="0"/>
              <a:t> Cicero, Center for International </a:t>
            </a:r>
            <a:r>
              <a:rPr lang="nb-NO" dirty="0" err="1" smtClean="0"/>
              <a:t>Climate</a:t>
            </a:r>
            <a:r>
              <a:rPr lang="nb-NO" dirty="0" smtClean="0"/>
              <a:t> and </a:t>
            </a:r>
            <a:r>
              <a:rPr lang="nb-NO" dirty="0" err="1" smtClean="0"/>
              <a:t>Environmental</a:t>
            </a:r>
            <a:r>
              <a:rPr lang="nb-NO" dirty="0" smtClean="0"/>
              <a:t> Research</a:t>
            </a:r>
          </a:p>
          <a:p>
            <a:r>
              <a:rPr lang="nb-NO" dirty="0" smtClean="0"/>
              <a:t>The </a:t>
            </a:r>
            <a:r>
              <a:rPr lang="nb-NO" dirty="0" err="1" smtClean="0"/>
              <a:t>Good</a:t>
            </a:r>
            <a:r>
              <a:rPr lang="nb-NO" dirty="0" smtClean="0"/>
              <a:t> </a:t>
            </a:r>
            <a:r>
              <a:rPr lang="nb-NO" dirty="0" err="1" smtClean="0"/>
              <a:t>Economy</a:t>
            </a:r>
            <a:r>
              <a:rPr lang="nb-NO" dirty="0" smtClean="0"/>
              <a:t>: </a:t>
            </a:r>
            <a:r>
              <a:rPr lang="nb-NO" dirty="0" err="1" smtClean="0"/>
              <a:t>Biocapitalization</a:t>
            </a:r>
            <a:r>
              <a:rPr lang="nb-NO" dirty="0" smtClean="0"/>
              <a:t> and </a:t>
            </a:r>
            <a:r>
              <a:rPr lang="nb-NO" dirty="0" err="1" smtClean="0"/>
              <a:t>the</a:t>
            </a:r>
            <a:r>
              <a:rPr lang="nb-NO" dirty="0" smtClean="0"/>
              <a:t> </a:t>
            </a:r>
            <a:r>
              <a:rPr lang="nb-NO" dirty="0" err="1" smtClean="0"/>
              <a:t>little</a:t>
            </a:r>
            <a:r>
              <a:rPr lang="nb-NO" dirty="0" smtClean="0"/>
              <a:t> </a:t>
            </a:r>
            <a:r>
              <a:rPr lang="nb-NO" dirty="0" err="1" smtClean="0"/>
              <a:t>tools</a:t>
            </a:r>
            <a:r>
              <a:rPr lang="nb-NO" dirty="0" smtClean="0"/>
              <a:t> </a:t>
            </a:r>
            <a:r>
              <a:rPr lang="nb-NO" dirty="0" err="1" smtClean="0"/>
              <a:t>of</a:t>
            </a:r>
            <a:r>
              <a:rPr lang="nb-NO" dirty="0" smtClean="0"/>
              <a:t> </a:t>
            </a:r>
            <a:r>
              <a:rPr lang="nb-NO" dirty="0" err="1" smtClean="0"/>
              <a:t>valuation</a:t>
            </a:r>
            <a:endParaRPr lang="nb-NO" dirty="0" smtClean="0"/>
          </a:p>
          <a:p>
            <a:r>
              <a:rPr lang="nb-NO" dirty="0" smtClean="0"/>
              <a:t>The </a:t>
            </a:r>
            <a:r>
              <a:rPr lang="nb-NO" dirty="0" err="1" smtClean="0"/>
              <a:t>Aquagenome</a:t>
            </a:r>
            <a:r>
              <a:rPr lang="nb-NO" dirty="0" smtClean="0"/>
              <a:t> </a:t>
            </a:r>
            <a:r>
              <a:rPr lang="nb-NO" dirty="0" err="1" smtClean="0"/>
              <a:t>project</a:t>
            </a:r>
            <a:r>
              <a:rPr lang="nb-NO" dirty="0"/>
              <a:t> http://www.aquagenome.uio.no/</a:t>
            </a:r>
            <a:endParaRPr lang="nb-NO" dirty="0" smtClean="0"/>
          </a:p>
          <a:p>
            <a:r>
              <a:rPr lang="nb-NO" dirty="0" err="1" smtClean="0"/>
              <a:t>When</a:t>
            </a:r>
            <a:r>
              <a:rPr lang="nb-NO" dirty="0" smtClean="0"/>
              <a:t> </a:t>
            </a:r>
            <a:r>
              <a:rPr lang="nb-NO" dirty="0" err="1" smtClean="0"/>
              <a:t>authorities</a:t>
            </a:r>
            <a:r>
              <a:rPr lang="nb-NO" dirty="0" smtClean="0"/>
              <a:t> </a:t>
            </a:r>
            <a:r>
              <a:rPr lang="nb-NO" dirty="0" err="1" smtClean="0"/>
              <a:t>meet</a:t>
            </a:r>
            <a:r>
              <a:rPr lang="nb-NO" dirty="0" smtClean="0"/>
              <a:t>, </a:t>
            </a:r>
            <a:r>
              <a:rPr lang="nb-NO" dirty="0" err="1" smtClean="0"/>
              <a:t>with</a:t>
            </a:r>
            <a:r>
              <a:rPr lang="nb-NO" dirty="0" smtClean="0"/>
              <a:t> (</a:t>
            </a:r>
            <a:r>
              <a:rPr lang="nb-NO" dirty="0" err="1" smtClean="0"/>
              <a:t>among</a:t>
            </a:r>
            <a:r>
              <a:rPr lang="nb-NO" dirty="0" smtClean="0"/>
              <a:t> </a:t>
            </a:r>
            <a:r>
              <a:rPr lang="nb-NO" dirty="0" err="1" smtClean="0"/>
              <a:t>others</a:t>
            </a:r>
            <a:r>
              <a:rPr lang="nb-NO" dirty="0" smtClean="0"/>
              <a:t>) John Law and Ingunn Moser</a:t>
            </a:r>
          </a:p>
          <a:p>
            <a:r>
              <a:rPr lang="nb-NO" dirty="0" smtClean="0"/>
              <a:t>Care at a </a:t>
            </a:r>
            <a:r>
              <a:rPr lang="nb-NO" dirty="0" err="1" smtClean="0"/>
              <a:t>distance</a:t>
            </a:r>
            <a:r>
              <a:rPr lang="nb-NO" dirty="0" smtClean="0"/>
              <a:t>, </a:t>
            </a:r>
            <a:r>
              <a:rPr lang="nb-NO" dirty="0" err="1" smtClean="0"/>
              <a:t>with</a:t>
            </a:r>
            <a:r>
              <a:rPr lang="nb-NO" dirty="0" smtClean="0"/>
              <a:t> Diakonhjemmet</a:t>
            </a:r>
          </a:p>
          <a:p>
            <a:r>
              <a:rPr lang="nb-NO" dirty="0" smtClean="0"/>
              <a:t>The Oslo-Berkeley </a:t>
            </a:r>
            <a:r>
              <a:rPr lang="nb-NO" dirty="0" err="1" smtClean="0"/>
              <a:t>initiative</a:t>
            </a:r>
            <a:r>
              <a:rPr lang="nb-NO" dirty="0" smtClean="0"/>
              <a:t> </a:t>
            </a:r>
            <a:r>
              <a:rPr lang="nb-NO" dirty="0" err="1" smtClean="0"/>
              <a:t>on</a:t>
            </a:r>
            <a:r>
              <a:rPr lang="nb-NO" dirty="0" smtClean="0"/>
              <a:t> </a:t>
            </a:r>
            <a:r>
              <a:rPr lang="nb-NO" dirty="0" err="1" smtClean="0"/>
              <a:t>valuation</a:t>
            </a:r>
            <a:r>
              <a:rPr lang="nb-NO" dirty="0" smtClean="0"/>
              <a:t> studies.</a:t>
            </a:r>
          </a:p>
          <a:p>
            <a:pPr marL="114300" indent="0">
              <a:buNone/>
            </a:pPr>
            <a:endParaRPr lang="nb-NO" sz="2000" dirty="0"/>
          </a:p>
        </p:txBody>
      </p:sp>
    </p:spTree>
    <p:extLst>
      <p:ext uri="{BB962C8B-B14F-4D97-AF65-F5344CB8AC3E}">
        <p14:creationId xmlns:p14="http://schemas.microsoft.com/office/powerpoint/2010/main" val="3174714155"/>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pothecary">
  <a:themeElements>
    <a:clrScheme name="Apothecary">
      <a:dk1>
        <a:sysClr val="windowText" lastClr="000000"/>
      </a:dk1>
      <a:lt1>
        <a:sysClr val="window" lastClr="FFFFFF"/>
      </a:lt1>
      <a:dk2>
        <a:srgbClr val="564B3C"/>
      </a:dk2>
      <a:lt2>
        <a:srgbClr val="ECEDD1"/>
      </a:lt2>
      <a:accent1>
        <a:srgbClr val="93A299"/>
      </a:accent1>
      <a:accent2>
        <a:srgbClr val="CF543F"/>
      </a:accent2>
      <a:accent3>
        <a:srgbClr val="B5AE53"/>
      </a:accent3>
      <a:accent4>
        <a:srgbClr val="848058"/>
      </a:accent4>
      <a:accent5>
        <a:srgbClr val="E8B54D"/>
      </a:accent5>
      <a:accent6>
        <a:srgbClr val="786C71"/>
      </a:accent6>
      <a:hlink>
        <a:srgbClr val="CCCC00"/>
      </a:hlink>
      <a:folHlink>
        <a:srgbClr val="B2B2B2"/>
      </a:folHlink>
    </a:clrScheme>
    <a:fontScheme name="Apothecary">
      <a:majorFont>
        <a:latin typeface="Book Antiqua"/>
        <a:ea typeface=""/>
        <a:cs typeface=""/>
        <a:font script="Jpan" typeface="HGS明朝B"/>
        <a:font script="Hang" typeface="HY견명조"/>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a:ea typeface=""/>
        <a:cs typeface=""/>
        <a:font script="Jpan" typeface="ＭＳ ゴシック"/>
        <a:font script="Hang" typeface="HY견명조"/>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Apothecary">
      <a:fillStyleLst>
        <a:solidFill>
          <a:schemeClr val="phClr"/>
        </a:solidFill>
        <a:gradFill rotWithShape="1">
          <a:gsLst>
            <a:gs pos="0">
              <a:schemeClr val="phClr">
                <a:tint val="1000"/>
                <a:satMod val="100000"/>
              </a:schemeClr>
            </a:gs>
            <a:gs pos="68000">
              <a:schemeClr val="phClr">
                <a:tint val="77000"/>
                <a:satMod val="100000"/>
              </a:schemeClr>
            </a:gs>
            <a:gs pos="81000">
              <a:schemeClr val="phClr">
                <a:tint val="79000"/>
                <a:satMod val="100000"/>
              </a:schemeClr>
            </a:gs>
            <a:gs pos="86000">
              <a:schemeClr val="phClr">
                <a:tint val="73000"/>
                <a:satMod val="100000"/>
              </a:schemeClr>
            </a:gs>
            <a:gs pos="100000">
              <a:schemeClr val="phClr">
                <a:tint val="35000"/>
                <a:satMod val="100000"/>
              </a:schemeClr>
            </a:gs>
          </a:gsLst>
          <a:lin ang="5400000" scaled="0"/>
        </a:gradFill>
        <a:gradFill rotWithShape="1">
          <a:gsLst>
            <a:gs pos="0">
              <a:schemeClr val="phClr">
                <a:tint val="73000"/>
                <a:shade val="100000"/>
                <a:satMod val="150000"/>
              </a:schemeClr>
            </a:gs>
            <a:gs pos="25000">
              <a:schemeClr val="phClr">
                <a:tint val="96000"/>
                <a:shade val="80000"/>
                <a:satMod val="105000"/>
              </a:schemeClr>
            </a:gs>
            <a:gs pos="38000">
              <a:schemeClr val="phClr">
                <a:tint val="96000"/>
                <a:shade val="59000"/>
                <a:satMod val="120000"/>
              </a:schemeClr>
            </a:gs>
            <a:gs pos="55000">
              <a:schemeClr val="phClr">
                <a:tint val="100000"/>
                <a:shade val="57000"/>
                <a:satMod val="120000"/>
              </a:schemeClr>
            </a:gs>
            <a:gs pos="80000">
              <a:schemeClr val="phClr">
                <a:tint val="100000"/>
                <a:shade val="56000"/>
                <a:satMod val="145000"/>
              </a:schemeClr>
            </a:gs>
            <a:gs pos="88000">
              <a:schemeClr val="phClr">
                <a:tint val="100000"/>
                <a:shade val="63000"/>
                <a:satMod val="160000"/>
              </a:schemeClr>
            </a:gs>
            <a:gs pos="100000">
              <a:schemeClr val="phClr">
                <a:tint val="99000"/>
                <a:shade val="100000"/>
                <a:satMod val="155000"/>
              </a:schemeClr>
            </a:gs>
          </a:gsLst>
          <a:lin ang="54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scene3d>
            <a:camera prst="orthographicFront">
              <a:rot lat="0" lon="0" rev="0"/>
            </a:camera>
            <a:lightRig rig="glow" dir="tl">
              <a:rot lat="0" lon="0" rev="1800000"/>
            </a:lightRig>
          </a:scene3d>
          <a:sp3d contourW="10160" prstMaterial="dkEdge">
            <a:bevelT w="0" h="0" prst="angle"/>
            <a:contourClr>
              <a:schemeClr val="phClr">
                <a:shade val="30000"/>
                <a:satMod val="150000"/>
              </a:schemeClr>
            </a:contourClr>
          </a:sp3d>
        </a:effectStyle>
        <a:effectStyle>
          <a:effectLst>
            <a:glow rad="50800">
              <a:schemeClr val="phClr">
                <a:tint val="68000"/>
                <a:shade val="93000"/>
                <a:alpha val="37000"/>
                <a:satMod val="250000"/>
              </a:schemeClr>
            </a:glow>
          </a:effectLst>
          <a:scene3d>
            <a:camera prst="orthographicFront">
              <a:rot lat="0" lon="0" rev="0"/>
            </a:camera>
            <a:lightRig rig="glow" dir="t">
              <a:rot lat="0" lon="0" rev="1800000"/>
            </a:lightRig>
          </a:scene3d>
          <a:sp3d contourW="10160" prstMaterial="dkEdge">
            <a:bevelT w="20320" h="19050" prst="angle"/>
            <a:contourClr>
              <a:schemeClr val="phClr">
                <a:shade val="30000"/>
                <a:satMod val="150000"/>
              </a:schemeClr>
            </a:contourClr>
          </a:sp3d>
        </a:effectStyle>
      </a:effectStyleLst>
      <a:bgFillStyleLst>
        <a:solidFill>
          <a:schemeClr val="phClr"/>
        </a:solidFill>
        <a:solidFill>
          <a:schemeClr val="phClr">
            <a:tint val="93000"/>
            <a:satMod val="140000"/>
          </a:schemeClr>
        </a:solidFill>
        <a:blipFill rotWithShape="1">
          <a:blip xmlns:r="http://schemas.openxmlformats.org/officeDocument/2006/relationships" r:embed="rId1">
            <a:duotone>
              <a:schemeClr val="phClr">
                <a:tint val="70000"/>
                <a:satMod val="170000"/>
              </a:schemeClr>
              <a:schemeClr val="phClr">
                <a:shade val="70000"/>
                <a:satMod val="13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Apothecary</Template>
  <TotalTime>943</TotalTime>
  <Words>932</Words>
  <Application>Microsoft Office PowerPoint</Application>
  <PresentationFormat>Skjermfremvisning (4:3)</PresentationFormat>
  <Paragraphs>27</Paragraphs>
  <Slides>6</Slides>
  <Notes>0</Notes>
  <HiddenSlides>0</HiddenSlides>
  <MMClips>0</MMClips>
  <ScaleCrop>false</ScaleCrop>
  <HeadingPairs>
    <vt:vector size="4" baseType="variant">
      <vt:variant>
        <vt:lpstr>Tema</vt:lpstr>
      </vt:variant>
      <vt:variant>
        <vt:i4>1</vt:i4>
      </vt:variant>
      <vt:variant>
        <vt:lpstr>Lysbildetitler</vt:lpstr>
      </vt:variant>
      <vt:variant>
        <vt:i4>6</vt:i4>
      </vt:variant>
    </vt:vector>
  </HeadingPairs>
  <TitlesOfParts>
    <vt:vector size="7" baseType="lpstr">
      <vt:lpstr>Apothecary</vt:lpstr>
      <vt:lpstr>SCIENCE AND TECHNOLOGY IN POLITICS AND SOCIETY</vt:lpstr>
      <vt:lpstr>Three THEMATIC THEMES</vt:lpstr>
      <vt:lpstr>1. The Climate Society: Knowledge, Politics and Practices of Transformation </vt:lpstr>
      <vt:lpstr>2. The GOOD ECONOMY:  VaLUATIONS and CONTROVERSIES IN THE BIOECONOMY, POLITICS OF THE ENVIRONMENT AND MEDICINE</vt:lpstr>
      <vt:lpstr> Social Media, DIGITAL STS, Market Research and The Public  </vt:lpstr>
      <vt:lpstr>TIK PrOJECTS  TO WHICH THE THEMES ARE ATTACHED</vt:lpstr>
    </vt:vector>
  </TitlesOfParts>
  <Company>Universitetet i Oslo</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SCIENCE AND TECHNOLOGY IN POLITICS AND SOCIETY</dc:title>
  <dc:creator>Kristin Asdal</dc:creator>
  <cp:lastModifiedBy>Lene Angelskår</cp:lastModifiedBy>
  <cp:revision>47</cp:revision>
  <cp:lastPrinted>2014-11-26T11:27:20Z</cp:lastPrinted>
  <dcterms:created xsi:type="dcterms:W3CDTF">2014-11-25T13:28:57Z</dcterms:created>
  <dcterms:modified xsi:type="dcterms:W3CDTF">2015-11-26T07:53:40Z</dcterms:modified>
</cp:coreProperties>
</file>