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92" r:id="rId4"/>
    <p:sldId id="307" r:id="rId5"/>
    <p:sldId id="293" r:id="rId6"/>
    <p:sldId id="294" r:id="rId7"/>
    <p:sldId id="304" r:id="rId8"/>
    <p:sldId id="306" r:id="rId9"/>
    <p:sldId id="305" r:id="rId10"/>
    <p:sldId id="308" r:id="rId11"/>
    <p:sldId id="303" r:id="rId12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946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sv/tik/TIK4021/index.html" TargetMode="External"/><Relationship Id="rId2" Type="http://schemas.openxmlformats.org/officeDocument/2006/relationships/hyperlink" Target="http://www.uio.no/studier/emner/sv/tik/TIK4093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sv/tik/TIK4001/index.html" TargetMode="External"/><Relationship Id="rId5" Type="http://schemas.openxmlformats.org/officeDocument/2006/relationships/hyperlink" Target="http://www.uio.no/studier/emner/sv/tik/TIK4040/index.html" TargetMode="External"/><Relationship Id="rId4" Type="http://schemas.openxmlformats.org/officeDocument/2006/relationships/hyperlink" Target="http://www.uio.no/studier/emner/sv/tik/TIK4011/index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382000" cy="1470025"/>
          </a:xfrm>
        </p:spPr>
        <p:txBody>
          <a:bodyPr>
            <a:normAutofit/>
          </a:bodyPr>
          <a:lstStyle/>
          <a:p>
            <a:r>
              <a:rPr lang="nb-NO" sz="3800" b="1" dirty="0">
                <a:latin typeface="Times New Roman" pitchFamily="18" charset="0"/>
                <a:cs typeface="Times New Roman" pitchFamily="18" charset="0"/>
              </a:rPr>
              <a:t>Velkomstmøte for nye masterstudenter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038600"/>
            <a:ext cx="6400800" cy="1752600"/>
          </a:xfrm>
        </p:spPr>
        <p:txBody>
          <a:bodyPr>
            <a:normAutofit/>
          </a:bodyPr>
          <a:lstStyle/>
          <a:p>
            <a:r>
              <a:rPr lang="nb-NO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Fulvio Castellacci, senterleder</a:t>
            </a:r>
          </a:p>
          <a:p>
            <a:endParaRPr lang="nb-NO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nb-NO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TIK senter, 17. August 2015</a:t>
            </a:r>
            <a:endParaRPr lang="nb-NO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85800"/>
            <a:ext cx="6102350" cy="72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8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TIK senter: bakgrunn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953000"/>
          </a:xfrm>
        </p:spPr>
        <p:txBody>
          <a:bodyPr>
            <a:normAutofit/>
          </a:bodyPr>
          <a:lstStyle/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Etablert i 1999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Tverrfaglig mandat og to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ulike forskningstradisjoner:</a:t>
            </a:r>
          </a:p>
          <a:p>
            <a:endParaRPr lang="nb-NO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>
                <a:latin typeface="Times New Roman" pitchFamily="18" charset="0"/>
                <a:cs typeface="Times New Roman" pitchFamily="18" charset="0"/>
              </a:rPr>
              <a:t>Innovasjonsstudier: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nb-NO" sz="2400" i="1" dirty="0">
                <a:latin typeface="Times New Roman" pitchFamily="18" charset="0"/>
                <a:cs typeface="Times New Roman" pitchFamily="18" charset="0"/>
              </a:rPr>
              <a:t>en økonomisk-organisatorisk orientering som er opptatt av sammenhenger mellom teknologi/vitenskap og innovasjon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endParaRPr lang="nb-NO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err="1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nb-NO" sz="2400" b="1" dirty="0">
                <a:latin typeface="Times New Roman" pitchFamily="18" charset="0"/>
                <a:cs typeface="Times New Roman" pitchFamily="18" charset="0"/>
              </a:rPr>
              <a:t> and Technology Studies (STS):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nb-NO" sz="2400" i="1" dirty="0">
                <a:latin typeface="Times New Roman" pitchFamily="18" charset="0"/>
                <a:cs typeface="Times New Roman" pitchFamily="18" charset="0"/>
              </a:rPr>
              <a:t>en historisk og kulturanalytisk orientering som er innrettet mot meningsdannelse og normer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9599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Organisering og stab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15400" cy="4953000"/>
          </a:xfrm>
        </p:spPr>
        <p:txBody>
          <a:bodyPr>
            <a:normAutofit/>
          </a:bodyPr>
          <a:lstStyle/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Til sammen ca. 50 ansatte</a:t>
            </a:r>
          </a:p>
          <a:p>
            <a:endParaRPr lang="nb-NO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Forskningsstab: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8 Professorer, 3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II, 6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postdoc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, ca. 20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studenter, 4 vit.ass.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Adminstab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personer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Ledergruppa: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Senterleder (Fulvio Castellacci), kontorsjef (Frode Løvik), innovasjonsgruppeleder (Magnus Gulbrandsen), STS gruppeleder (Kristin Asdal)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4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Noen forskningsspørsmål og temaer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981200"/>
            <a:ext cx="8915400" cy="4953000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Hvordan vitenskapelige og teknologiske gjenstander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produseres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Hvordan vitenskapelig kunnskap blir brukt i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samfunnet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Hvilken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rolle læring og kunnskap spiller i forhold til innovasjon</a:t>
            </a: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Hvordan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økonomisk vekst og konkurranse er drevet av innovasjon og teknologisk endring</a:t>
            </a: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Hvordan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nye teknologier skapes og spres</a:t>
            </a: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Hvordan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innovasjon er et systemisk fenomen som er avhengig av samhandling mellom organisasjoner,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institusjoner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og politikk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51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Utdanningsprogrammer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915400" cy="4953000"/>
          </a:xfrm>
        </p:spPr>
        <p:txBody>
          <a:bodyPr>
            <a:normAutofit/>
          </a:bodyPr>
          <a:lstStyle/>
          <a:p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 program: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studenter (ca. 30% er eksterne)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Masterprogram European </a:t>
            </a:r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, and Technology (ESST):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1,5 år (90 studiepoeng). Del av EU-nettverk ESST.</a:t>
            </a:r>
            <a:endParaRPr lang="nb-NO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Masterprogram Teknologi, Innovasjon og Kunnskap (TIK):     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2 år (120 studiepoeng).</a:t>
            </a:r>
          </a:p>
          <a:p>
            <a:endParaRPr lang="nb-NO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ESST og TIK Masterprogrammer har felles kurs. Forskjellen er at: (1) ESST studenter kan ta utveksling i 2. semester; (2) ESST Master er litt kortere enn TIK Master. </a:t>
            </a:r>
          </a:p>
        </p:txBody>
      </p:sp>
    </p:spTree>
    <p:extLst>
      <p:ext uri="{BB962C8B-B14F-4D97-AF65-F5344CB8AC3E}">
        <p14:creationId xmlns:p14="http://schemas.microsoft.com/office/powerpoint/2010/main" val="303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TIK Master programmer: Struktur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127259"/>
              </p:ext>
            </p:extLst>
          </p:nvPr>
        </p:nvGraphicFramePr>
        <p:xfrm>
          <a:off x="257175" y="1752600"/>
          <a:ext cx="89154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382"/>
                <a:gridCol w="2684318"/>
                <a:gridCol w="2228850"/>
                <a:gridCol w="222885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5960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 semester</a:t>
                      </a: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(oppgave)</a:t>
                      </a:r>
                      <a:endParaRPr lang="es-E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hlinkClick r:id="rId2"/>
                      </a:endParaRPr>
                    </a:p>
                    <a:p>
                      <a:pPr algn="ctr"/>
                      <a:r>
                        <a:rPr lang="es-E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TIK4093 - </a:t>
                      </a:r>
                      <a:r>
                        <a:rPr lang="es-E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Masteroppgave</a:t>
                      </a:r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semester</a:t>
                      </a: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(oppgave)</a:t>
                      </a:r>
                      <a:endParaRPr lang="es-E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hlinkClick r:id="rId2"/>
                      </a:endParaRPr>
                    </a:p>
                    <a:p>
                      <a:pPr algn="ctr"/>
                      <a:r>
                        <a:rPr lang="es-E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TIK4093 – </a:t>
                      </a:r>
                      <a:r>
                        <a:rPr lang="es-E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Masteroppgave</a:t>
                      </a:r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semester</a:t>
                      </a: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(spesialisering)</a:t>
                      </a:r>
                      <a:endParaRPr lang="es-E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TIK4021 - Innovation and global challenges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eller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TIK4011 - Science and Technology in Politics and Society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hlinkClick r:id="rId5"/>
                      </a:endParaRPr>
                    </a:p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TIK4040 - Research and Design Seminar</a:t>
                      </a:r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s-E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400" u="sng" dirty="0" err="1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Metodeemner</a:t>
                      </a:r>
                      <a:endParaRPr lang="es-ES" sz="1400" u="sng" dirty="0" smtClean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semester</a:t>
                      </a: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(felles innføring)</a:t>
                      </a:r>
                      <a:endParaRPr lang="es-E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TIK4001 - </a:t>
                      </a:r>
                      <a:r>
                        <a:rPr lang="es-E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Teknologi</a:t>
                      </a:r>
                      <a:r>
                        <a:rPr lang="es-E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, </a:t>
                      </a:r>
                      <a:r>
                        <a:rPr lang="es-E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innovasjon</a:t>
                      </a:r>
                      <a:r>
                        <a:rPr lang="es-E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 </a:t>
                      </a:r>
                      <a:r>
                        <a:rPr lang="es-E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og</a:t>
                      </a:r>
                      <a:r>
                        <a:rPr lang="es-E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 </a:t>
                      </a:r>
                      <a:r>
                        <a:rPr lang="es-E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kunnskap</a:t>
                      </a:r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1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Arbeidslivsrelevans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" y="1752600"/>
            <a:ext cx="9067800" cy="4953000"/>
          </a:xfrm>
        </p:spPr>
        <p:txBody>
          <a:bodyPr>
            <a:normAutofit/>
          </a:bodyPr>
          <a:lstStyle/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Akademisk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fokus, men også innsats på arbeidslivsrelevans (gruppearbeid, seminarer, praksis / case studier, organiserte besøk)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Vitenskapbutikken</a:t>
            </a:r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Teknovatøren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“Student Publication of the Year”,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UiO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2013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Bra tilbakemelding fra studenter (årlig kursevaluering; kandidatundersøkelse 2014)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9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19050"/>
            <a:ext cx="8705445" cy="127635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Veldig bra jobbmarked for TIK/ESST studenter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9067800" cy="4953000"/>
          </a:xfrm>
        </p:spPr>
        <p:txBody>
          <a:bodyPr>
            <a:normAutofit/>
          </a:bodyPr>
          <a:lstStyle/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Hvilke type jobb skal du få?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I hvilke organisasjoner får                                                                TIK/ESST studenter jobb? 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m:\pc\desktop\kake_arbeidsomrade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694" y="914400"/>
            <a:ext cx="4589251" cy="28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:\pc\desktop\arbeidssteder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810000"/>
            <a:ext cx="4285845" cy="228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02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4" y="28575"/>
            <a:ext cx="87630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Noen </a:t>
            </a:r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eksempler: Tidligere innovasjonsstudenter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83451"/>
            <a:ext cx="9067800" cy="5638800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Jarle Hildrum (ESST 2000),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Vice President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Head of Service Innovation,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Telenor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Lars Coenen (ESST 2002), Professor i Innovasjonsstudier       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Martin Blom (ESST 2010), EU Commission, Security and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Defence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Policy  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Stefan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Jøines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(TIK 2012),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Analyst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Simen Enger (TIK 2012), Rådgiver KD og stipendiat på TIK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131304"/>
            <a:ext cx="1381124" cy="9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714875"/>
            <a:ext cx="1847850" cy="80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2116143"/>
            <a:ext cx="1028700" cy="12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58562"/>
            <a:ext cx="1754981" cy="78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519233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54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4" y="28575"/>
            <a:ext cx="8763000" cy="1143000"/>
          </a:xfrm>
        </p:spPr>
        <p:txBody>
          <a:bodyPr>
            <a:normAutofit/>
          </a:bodyPr>
          <a:lstStyle/>
          <a:p>
            <a:r>
              <a:rPr lang="nb-NO" sz="3200" b="1" dirty="0" smtClean="0">
                <a:latin typeface="Times New Roman" pitchFamily="18" charset="0"/>
                <a:cs typeface="Times New Roman" pitchFamily="18" charset="0"/>
              </a:rPr>
              <a:t>… og tidligere STS studenter</a:t>
            </a:r>
            <a:endParaRPr lang="nb-NO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85414"/>
            <a:ext cx="9067800" cy="5638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Tennøe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Direktør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Teknologirådet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Vidar Enebakk,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Sekretariatsleder, Etikkomiteen </a:t>
            </a:r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Beate Elvebakk,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Researcher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, Transportøkonomisk institutt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Irene Olaussen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, Seniorrådgiver, Helsedirektoratet,</a:t>
            </a:r>
          </a:p>
          <a:p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fulvioca_adm\Desktop\jubileumslogo_25_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92324"/>
            <a:ext cx="1828800" cy="44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ulvioca_adm\Desktop\logo-oran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40" y="1219200"/>
            <a:ext cx="1203960" cy="65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fulvioca_adm\Desktop\toi-logo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90" y="4104814"/>
            <a:ext cx="2776819" cy="3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fulvioca_adm\Desktop\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334000"/>
            <a:ext cx="2301240" cy="3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6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514600"/>
            <a:ext cx="8382000" cy="1470025"/>
          </a:xfrm>
        </p:spPr>
        <p:txBody>
          <a:bodyPr>
            <a:normAutofit/>
          </a:bodyPr>
          <a:lstStyle/>
          <a:p>
            <a:r>
              <a:rPr lang="nb-NO" sz="3800" b="1" dirty="0" smtClean="0">
                <a:latin typeface="Times New Roman" pitchFamily="18" charset="0"/>
                <a:cs typeface="Times New Roman" pitchFamily="18" charset="0"/>
              </a:rPr>
              <a:t>Velkommen og lykke til!</a:t>
            </a:r>
            <a:endParaRPr lang="nb-NO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nb-NO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3400"/>
            <a:ext cx="6102350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32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509</Words>
  <Application>Microsoft Office PowerPoint</Application>
  <PresentationFormat>On-screen Show (4:3)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Velkomstmøte for nye masterstudenter</vt:lpstr>
      <vt:lpstr>TIK senter: bakgrunn</vt:lpstr>
      <vt:lpstr>Organisering og stab</vt:lpstr>
      <vt:lpstr>Noen forskningsspørsmål og temaer</vt:lpstr>
      <vt:lpstr>Utdanningsprogrammer</vt:lpstr>
      <vt:lpstr>TIK Master programmer: Struktur</vt:lpstr>
      <vt:lpstr>Arbeidslivsrelevans</vt:lpstr>
      <vt:lpstr>Veldig bra jobbmarked for TIK/ESST studenter</vt:lpstr>
      <vt:lpstr>Noen eksempler: Tidligere innovasjonsstudenter</vt:lpstr>
      <vt:lpstr>… og tidligere STS studenter</vt:lpstr>
      <vt:lpstr>Velkommen og lykke til!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Sectoral patterns of innovation  (Check title)</dc:title>
  <dc:creator>Fulvio Castellacci</dc:creator>
  <cp:lastModifiedBy>fulvioca_adm</cp:lastModifiedBy>
  <cp:revision>317</cp:revision>
  <cp:lastPrinted>2015-02-23T12:19:33Z</cp:lastPrinted>
  <dcterms:created xsi:type="dcterms:W3CDTF">2006-08-16T00:00:00Z</dcterms:created>
  <dcterms:modified xsi:type="dcterms:W3CDTF">2015-08-15T20:20:20Z</dcterms:modified>
</cp:coreProperties>
</file>