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257" r:id="rId2"/>
    <p:sldId id="258" r:id="rId3"/>
    <p:sldId id="318" r:id="rId4"/>
    <p:sldId id="319" r:id="rId5"/>
    <p:sldId id="320" r:id="rId6"/>
    <p:sldId id="317" r:id="rId7"/>
    <p:sldId id="286" r:id="rId8"/>
    <p:sldId id="299" r:id="rId9"/>
    <p:sldId id="285" r:id="rId10"/>
    <p:sldId id="261" r:id="rId11"/>
    <p:sldId id="262" r:id="rId12"/>
    <p:sldId id="263" r:id="rId13"/>
    <p:sldId id="287" r:id="rId14"/>
    <p:sldId id="288" r:id="rId15"/>
    <p:sldId id="289" r:id="rId16"/>
    <p:sldId id="290" r:id="rId17"/>
    <p:sldId id="326" r:id="rId18"/>
    <p:sldId id="291" r:id="rId19"/>
    <p:sldId id="295" r:id="rId20"/>
    <p:sldId id="294" r:id="rId21"/>
    <p:sldId id="298" r:id="rId22"/>
    <p:sldId id="312" r:id="rId23"/>
    <p:sldId id="314" r:id="rId24"/>
    <p:sldId id="315" r:id="rId25"/>
    <p:sldId id="313" r:id="rId26"/>
    <p:sldId id="264" r:id="rId27"/>
    <p:sldId id="306" r:id="rId28"/>
    <p:sldId id="303" r:id="rId29"/>
    <p:sldId id="304" r:id="rId30"/>
    <p:sldId id="305" r:id="rId31"/>
    <p:sldId id="327" r:id="rId32"/>
    <p:sldId id="307" r:id="rId33"/>
    <p:sldId id="266" r:id="rId34"/>
    <p:sldId id="268" r:id="rId35"/>
    <p:sldId id="308" r:id="rId36"/>
    <p:sldId id="311" r:id="rId37"/>
    <p:sldId id="271" r:id="rId38"/>
    <p:sldId id="272" r:id="rId39"/>
    <p:sldId id="277" r:id="rId40"/>
    <p:sldId id="276" r:id="rId41"/>
    <p:sldId id="278" r:id="rId42"/>
    <p:sldId id="274" r:id="rId43"/>
    <p:sldId id="279" r:id="rId44"/>
    <p:sldId id="328" r:id="rId45"/>
    <p:sldId id="280" r:id="rId46"/>
    <p:sldId id="281" r:id="rId47"/>
    <p:sldId id="275" r:id="rId48"/>
    <p:sldId id="283" r:id="rId49"/>
    <p:sldId id="330" r:id="rId50"/>
    <p:sldId id="282" r:id="rId51"/>
    <p:sldId id="316" r:id="rId52"/>
    <p:sldId id="321" r:id="rId53"/>
    <p:sldId id="322" r:id="rId54"/>
    <p:sldId id="323" r:id="rId55"/>
    <p:sldId id="324" r:id="rId56"/>
    <p:sldId id="325" r:id="rId57"/>
  </p:sldIdLst>
  <p:sldSz cx="9144000" cy="6858000" type="screen4x3"/>
  <p:notesSz cx="6723063" cy="9853613"/>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9" d="100"/>
          <a:sy n="89" d="100"/>
        </p:scale>
        <p:origin x="-498"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3063" cy="492125"/>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08413" y="0"/>
            <a:ext cx="2913062" cy="492125"/>
          </a:xfrm>
          <a:prstGeom prst="rect">
            <a:avLst/>
          </a:prstGeom>
        </p:spPr>
        <p:txBody>
          <a:bodyPr vert="horz" lIns="91440" tIns="45720" rIns="91440" bIns="45720" rtlCol="0"/>
          <a:lstStyle>
            <a:lvl1pPr algn="r">
              <a:defRPr sz="1200" smtClean="0"/>
            </a:lvl1pPr>
          </a:lstStyle>
          <a:p>
            <a:pPr>
              <a:defRPr/>
            </a:pPr>
            <a:fld id="{E1C9311C-0C08-4680-9A01-DEB1A230A235}" type="datetimeFigureOut">
              <a:rPr lang="en-US"/>
              <a:pPr>
                <a:defRPr/>
              </a:pPr>
              <a:t>3/3/2013</a:t>
            </a:fld>
            <a:endParaRPr lang="en-US"/>
          </a:p>
        </p:txBody>
      </p:sp>
      <p:sp>
        <p:nvSpPr>
          <p:cNvPr id="4" name="Footer Placeholder 3"/>
          <p:cNvSpPr>
            <a:spLocks noGrp="1"/>
          </p:cNvSpPr>
          <p:nvPr>
            <p:ph type="ftr" sz="quarter" idx="2"/>
          </p:nvPr>
        </p:nvSpPr>
        <p:spPr>
          <a:xfrm>
            <a:off x="0" y="9359900"/>
            <a:ext cx="2913063" cy="492125"/>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08413" y="9359900"/>
            <a:ext cx="2913062" cy="492125"/>
          </a:xfrm>
          <a:prstGeom prst="rect">
            <a:avLst/>
          </a:prstGeom>
        </p:spPr>
        <p:txBody>
          <a:bodyPr vert="horz" lIns="91440" tIns="45720" rIns="91440" bIns="45720" rtlCol="0" anchor="b"/>
          <a:lstStyle>
            <a:lvl1pPr algn="r">
              <a:defRPr sz="1200" smtClean="0"/>
            </a:lvl1pPr>
          </a:lstStyle>
          <a:p>
            <a:pPr>
              <a:defRPr/>
            </a:pPr>
            <a:fld id="{D4008BC2-A7DF-4803-9767-EBB140E71AD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13063" cy="492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nb-NO"/>
          </a:p>
        </p:txBody>
      </p:sp>
      <p:sp>
        <p:nvSpPr>
          <p:cNvPr id="60419" name="Rectangle 3"/>
          <p:cNvSpPr>
            <a:spLocks noGrp="1" noChangeArrowheads="1"/>
          </p:cNvSpPr>
          <p:nvPr>
            <p:ph type="dt" idx="1"/>
          </p:nvPr>
        </p:nvSpPr>
        <p:spPr bwMode="auto">
          <a:xfrm>
            <a:off x="3808413" y="0"/>
            <a:ext cx="2913062" cy="492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3457CD33-006F-4B66-A103-108EAD27066B}" type="datetimeFigureOut">
              <a:rPr lang="nb-NO"/>
              <a:pPr>
                <a:defRPr/>
              </a:pPr>
              <a:t>03.03.2013</a:t>
            </a:fld>
            <a:endParaRPr lang="nb-NO"/>
          </a:p>
        </p:txBody>
      </p:sp>
      <p:sp>
        <p:nvSpPr>
          <p:cNvPr id="13316" name="Rectangle 4"/>
          <p:cNvSpPr>
            <a:spLocks noGrp="1" noRot="1" noChangeAspect="1" noChangeArrowheads="1" noTextEdit="1"/>
          </p:cNvSpPr>
          <p:nvPr>
            <p:ph type="sldImg" idx="2"/>
          </p:nvPr>
        </p:nvSpPr>
        <p:spPr bwMode="auto">
          <a:xfrm>
            <a:off x="900113" y="739775"/>
            <a:ext cx="4922837" cy="3694113"/>
          </a:xfrm>
          <a:prstGeom prst="rect">
            <a:avLst/>
          </a:prstGeom>
          <a:noFill/>
          <a:ln w="9525">
            <a:solidFill>
              <a:srgbClr val="000000"/>
            </a:solidFill>
            <a:miter lim="800000"/>
            <a:headEnd/>
            <a:tailEnd/>
          </a:ln>
        </p:spPr>
      </p:sp>
      <p:sp>
        <p:nvSpPr>
          <p:cNvPr id="60421" name="Rectangle 5"/>
          <p:cNvSpPr>
            <a:spLocks noGrp="1" noChangeArrowheads="1"/>
          </p:cNvSpPr>
          <p:nvPr>
            <p:ph type="body" sz="quarter" idx="3"/>
          </p:nvPr>
        </p:nvSpPr>
        <p:spPr bwMode="auto">
          <a:xfrm>
            <a:off x="673100" y="4679950"/>
            <a:ext cx="5378450" cy="4433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p>
        </p:txBody>
      </p:sp>
      <p:sp>
        <p:nvSpPr>
          <p:cNvPr id="60422" name="Rectangle 6"/>
          <p:cNvSpPr>
            <a:spLocks noGrp="1" noChangeArrowheads="1"/>
          </p:cNvSpPr>
          <p:nvPr>
            <p:ph type="ftr" sz="quarter" idx="4"/>
          </p:nvPr>
        </p:nvSpPr>
        <p:spPr bwMode="auto">
          <a:xfrm>
            <a:off x="0" y="9359900"/>
            <a:ext cx="2913063" cy="492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nb-NO"/>
          </a:p>
        </p:txBody>
      </p:sp>
      <p:sp>
        <p:nvSpPr>
          <p:cNvPr id="60423" name="Rectangle 7"/>
          <p:cNvSpPr>
            <a:spLocks noGrp="1" noChangeArrowheads="1"/>
          </p:cNvSpPr>
          <p:nvPr>
            <p:ph type="sldNum" sz="quarter" idx="5"/>
          </p:nvPr>
        </p:nvSpPr>
        <p:spPr bwMode="auto">
          <a:xfrm>
            <a:off x="3808413" y="9359900"/>
            <a:ext cx="2913062" cy="492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E2B06A77-FC9B-4234-B62F-B3CCA700D004}" type="slidenum">
              <a:rPr lang="nb-NO"/>
              <a:pPr>
                <a:defRPr/>
              </a:pPr>
              <a:t>‹#›</a:t>
            </a:fld>
            <a:endParaRPr lang="nb-N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2EB8481-9CFA-4F0B-9C56-886B80F6EB19}" type="datetimeFigureOut">
              <a:rPr lang="en-US"/>
              <a:pPr>
                <a:defRPr/>
              </a:pPr>
              <a:t>3/3/2013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1D130A-BD83-4256-A5A3-DA256D63A0F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C98AF46-4307-4573-A252-E058E350CA27}" type="datetimeFigureOut">
              <a:rPr lang="en-US"/>
              <a:pPr>
                <a:defRPr/>
              </a:pPr>
              <a:t>3/3/2013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57A1019-BD5D-41D0-9C33-8F05669B85E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76255C3-EE36-4B47-881E-92724E9EE725}" type="datetimeFigureOut">
              <a:rPr lang="en-US"/>
              <a:pPr>
                <a:defRPr/>
              </a:pPr>
              <a:t>3/3/2013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1385F60-EEFF-4AE7-A762-0EBB5D8EE50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6552604-71A6-4DC6-9E8E-DBFAEA89802D}" type="datetimeFigureOut">
              <a:rPr lang="en-US"/>
              <a:pPr>
                <a:defRPr/>
              </a:pPr>
              <a:t>3/3/2013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EADBDA4-2BE8-462B-8E24-399A726C844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25DC126-626A-42FB-9400-00751B075C62}" type="datetimeFigureOut">
              <a:rPr lang="en-US"/>
              <a:pPr>
                <a:defRPr/>
              </a:pPr>
              <a:t>3/3/2013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F22E53F-5A4C-41D0-97DD-230C6D3DB9C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68EECE2-8809-4807-A920-468704148B84}" type="datetimeFigureOut">
              <a:rPr lang="en-US"/>
              <a:pPr>
                <a:defRPr/>
              </a:pPr>
              <a:t>3/3/2013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770CCDC-A647-46C6-83CE-0B685308DA4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0A582D8-88B1-4105-84B4-6FBF1BA5A05D}" type="datetimeFigureOut">
              <a:rPr lang="en-US"/>
              <a:pPr>
                <a:defRPr/>
              </a:pPr>
              <a:t>3/3/2013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C6B748C-3CEF-4E21-979F-4F94DF199FC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7C93732-87EE-4295-9A08-283AB5E3EE3E}" type="datetimeFigureOut">
              <a:rPr lang="en-US"/>
              <a:pPr>
                <a:defRPr/>
              </a:pPr>
              <a:t>3/3/2013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6BDFEFF-8FAC-47BB-8529-1A1748FE255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592A5F3-DCEE-478B-99ED-FCA1B41907F9}" type="datetimeFigureOut">
              <a:rPr lang="en-US"/>
              <a:pPr>
                <a:defRPr/>
              </a:pPr>
              <a:t>3/3/2013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C58EF67-5AAD-4EF4-981A-A42093A12B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564C238-7985-45B5-8ED8-FECFF49983D9}" type="datetimeFigureOut">
              <a:rPr lang="en-US"/>
              <a:pPr>
                <a:defRPr/>
              </a:pPr>
              <a:t>3/3/2013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955E8EE-4BF7-4173-B87D-71F5304BACA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049D77B-1FB1-48DE-AFE6-52FAC8764237}" type="datetimeFigureOut">
              <a:rPr lang="en-US"/>
              <a:pPr>
                <a:defRPr/>
              </a:pPr>
              <a:t>3/3/2013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5E36EE-56AB-4C0C-AFA1-3D266C044E1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44978CE-EF75-4FAA-ADCF-A72F73C79973}" type="datetimeFigureOut">
              <a:rPr lang="en-US"/>
              <a:pPr>
                <a:defRPr/>
              </a:pPr>
              <a:t>3/3/2013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F4BE68C-D2A2-4FD6-8C8F-1BDE216042C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sv-SE" dirty="0" smtClean="0"/>
              <a:t>Development Economics </a:t>
            </a:r>
            <a:br>
              <a:rPr lang="sv-SE" dirty="0" smtClean="0"/>
            </a:br>
            <a:r>
              <a:rPr lang="sv-SE" dirty="0" smtClean="0"/>
              <a:t>ECON 4915 </a:t>
            </a:r>
            <a:br>
              <a:rPr lang="sv-SE" dirty="0" smtClean="0"/>
            </a:br>
            <a:r>
              <a:rPr lang="sv-SE" dirty="0" smtClean="0"/>
              <a:t>Lecture 7</a:t>
            </a:r>
            <a:br>
              <a:rPr lang="sv-SE" dirty="0" smtClean="0"/>
            </a:br>
            <a:endParaRPr lang="en-US" dirty="0"/>
          </a:p>
        </p:txBody>
      </p:sp>
      <p:sp>
        <p:nvSpPr>
          <p:cNvPr id="15362" name="Subtitle 2"/>
          <p:cNvSpPr>
            <a:spLocks noGrp="1"/>
          </p:cNvSpPr>
          <p:nvPr>
            <p:ph type="subTitle" idx="1"/>
          </p:nvPr>
        </p:nvSpPr>
        <p:spPr>
          <a:xfrm>
            <a:off x="1403350" y="3500438"/>
            <a:ext cx="6400800" cy="1752600"/>
          </a:xfrm>
        </p:spPr>
        <p:txBody>
          <a:bodyPr/>
          <a:lstStyle/>
          <a:p>
            <a:pPr eaLnBrk="1" hangingPunct="1"/>
            <a:endParaRPr lang="sv-SE" smtClean="0">
              <a:solidFill>
                <a:srgbClr val="898989"/>
              </a:solidFill>
            </a:endParaRPr>
          </a:p>
          <a:p>
            <a:pPr eaLnBrk="1" hangingPunct="1"/>
            <a:r>
              <a:rPr lang="sv-SE" smtClean="0">
                <a:solidFill>
                  <a:srgbClr val="898989"/>
                </a:solidFill>
              </a:rPr>
              <a:t>Andreas Kotsadam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sv-SE" smtClean="0"/>
              <a:t>Outline</a:t>
            </a:r>
            <a:endParaRPr lang="en-US" smtClean="0"/>
          </a:p>
        </p:txBody>
      </p:sp>
      <p:sp>
        <p:nvSpPr>
          <p:cNvPr id="3" name="Content Placeholder 2"/>
          <p:cNvSpPr>
            <a:spLocks noGrp="1"/>
          </p:cNvSpPr>
          <p:nvPr>
            <p:ph idx="1"/>
          </p:nvPr>
        </p:nvSpPr>
        <p:spPr/>
        <p:txBody>
          <a:bodyPr>
            <a:normAutofit/>
          </a:bodyPr>
          <a:lstStyle/>
          <a:p>
            <a:pPr eaLnBrk="1" hangingPunct="1"/>
            <a:r>
              <a:rPr lang="sv-SE" smtClean="0"/>
              <a:t>Typical exam questions and a recap.</a:t>
            </a:r>
          </a:p>
          <a:p>
            <a:pPr eaLnBrk="1" hangingPunct="1">
              <a:buFont typeface="Arial" charset="0"/>
              <a:buNone/>
            </a:pPr>
            <a:endParaRPr lang="sv-SE" smtClean="0"/>
          </a:p>
          <a:p>
            <a:pPr eaLnBrk="1" hangingPunct="1"/>
            <a:r>
              <a:rPr lang="sv-SE" smtClean="0"/>
              <a:t>Gender and development economics</a:t>
            </a:r>
          </a:p>
          <a:p>
            <a:pPr eaLnBrk="1" hangingPunct="1"/>
            <a:endParaRPr lang="sv-SE" smtClean="0"/>
          </a:p>
          <a:p>
            <a:pPr lvl="2" eaLnBrk="1" hangingPunct="1">
              <a:lnSpc>
                <a:spcPct val="90000"/>
              </a:lnSpc>
              <a:spcBef>
                <a:spcPct val="0"/>
              </a:spcBef>
              <a:spcAft>
                <a:spcPts val="600"/>
              </a:spcAft>
              <a:buFont typeface="Wingdings" pitchFamily="2" charset="2"/>
              <a:buChar char="Ø"/>
            </a:pPr>
            <a:r>
              <a:rPr lang="sv-SE" smtClean="0"/>
              <a:t> </a:t>
            </a:r>
            <a:r>
              <a:rPr lang="en-US" altLang="zh-CN" smtClean="0"/>
              <a:t>Overview (Duflo 2012) WDR (2012)</a:t>
            </a:r>
            <a:r>
              <a:rPr lang="sv-SE" smtClean="0"/>
              <a:t>.</a:t>
            </a:r>
          </a:p>
          <a:p>
            <a:pPr lvl="2" eaLnBrk="1" hangingPunct="1">
              <a:lnSpc>
                <a:spcPct val="90000"/>
              </a:lnSpc>
              <a:spcBef>
                <a:spcPct val="0"/>
              </a:spcBef>
              <a:spcAft>
                <a:spcPts val="600"/>
              </a:spcAft>
              <a:buFont typeface="Wingdings" pitchFamily="2" charset="2"/>
              <a:buChar char="Ø"/>
            </a:pPr>
            <a:endParaRPr lang="sv-SE" smtClean="0"/>
          </a:p>
          <a:p>
            <a:pPr lvl="2" eaLnBrk="1" hangingPunct="1">
              <a:lnSpc>
                <a:spcPct val="90000"/>
              </a:lnSpc>
              <a:spcBef>
                <a:spcPct val="0"/>
              </a:spcBef>
              <a:spcAft>
                <a:spcPts val="600"/>
              </a:spcAft>
              <a:buFont typeface="Wingdings" pitchFamily="2" charset="2"/>
              <a:buChar char="Ø"/>
            </a:pPr>
            <a:r>
              <a:rPr lang="sv-SE" smtClean="0"/>
              <a:t> </a:t>
            </a:r>
            <a:r>
              <a:rPr lang="en-US" smtClean="0"/>
              <a:t>The e</a:t>
            </a:r>
            <a:r>
              <a:rPr lang="en-US" altLang="zh-CN" smtClean="0"/>
              <a:t>conomics of gendercide (WDR 2012 and Qian 2008)</a:t>
            </a:r>
            <a:r>
              <a:rPr lang="sv-SE" smtClean="0"/>
              <a:t>.</a:t>
            </a:r>
          </a:p>
          <a:p>
            <a:pPr eaLnBrk="1" hangingPunct="1"/>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idx="4294967295"/>
          </p:nvPr>
        </p:nvSpPr>
        <p:spPr/>
        <p:txBody>
          <a:bodyPr/>
          <a:lstStyle/>
          <a:p>
            <a:r>
              <a:rPr lang="sv-SE" smtClean="0"/>
              <a:t>Typical exam question</a:t>
            </a:r>
            <a:endParaRPr lang="en-US" smtClean="0"/>
          </a:p>
        </p:txBody>
      </p:sp>
      <p:sp>
        <p:nvSpPr>
          <p:cNvPr id="15362" name="Content Placeholder 2"/>
          <p:cNvSpPr>
            <a:spLocks noGrp="1"/>
          </p:cNvSpPr>
          <p:nvPr>
            <p:ph idx="4294967295"/>
          </p:nvPr>
        </p:nvSpPr>
        <p:spPr/>
        <p:txBody>
          <a:bodyPr>
            <a:normAutofit/>
          </a:bodyPr>
          <a:lstStyle/>
          <a:p>
            <a:r>
              <a:rPr lang="en-US" smtClean="0"/>
              <a:t>3a) Banarjee and Duflo (2010) define microcredit as innovations that lower the administrative cost of making small loans. Describe these innovations and discuss their advantages and disadvantages (10 points). </a:t>
            </a:r>
          </a:p>
          <a:p>
            <a:pPr>
              <a:buFont typeface="Arial" charset="0"/>
              <a:buNone/>
            </a:pPr>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idx="4294967295"/>
          </p:nvPr>
        </p:nvSpPr>
        <p:spPr/>
        <p:txBody>
          <a:bodyPr/>
          <a:lstStyle/>
          <a:p>
            <a:r>
              <a:rPr lang="sv-SE" smtClean="0"/>
              <a:t>Innovations</a:t>
            </a:r>
            <a:endParaRPr lang="en-US" smtClean="0"/>
          </a:p>
        </p:txBody>
      </p:sp>
      <p:sp>
        <p:nvSpPr>
          <p:cNvPr id="62467" name="Content Placeholder 2"/>
          <p:cNvSpPr>
            <a:spLocks noGrp="1"/>
          </p:cNvSpPr>
          <p:nvPr>
            <p:ph idx="4294967295"/>
          </p:nvPr>
        </p:nvSpPr>
        <p:spPr/>
        <p:txBody>
          <a:bodyPr/>
          <a:lstStyle/>
          <a:p>
            <a:r>
              <a:rPr lang="en-US" smtClean="0"/>
              <a:t>Dynamic incentives.</a:t>
            </a:r>
          </a:p>
          <a:p>
            <a:endParaRPr lang="en-US" smtClean="0"/>
          </a:p>
          <a:p>
            <a:r>
              <a:rPr lang="en-US" smtClean="0"/>
              <a:t>Group liability.</a:t>
            </a:r>
          </a:p>
          <a:p>
            <a:endParaRPr lang="en-US" smtClean="0"/>
          </a:p>
          <a:p>
            <a:r>
              <a:rPr lang="en-US" smtClean="0"/>
              <a:t>Repayment frequency and social interactions.</a:t>
            </a:r>
          </a:p>
          <a:p>
            <a:endParaRPr lang="en-US" smtClean="0"/>
          </a:p>
          <a:p>
            <a:r>
              <a:rPr lang="en-US" smtClean="0"/>
              <a:t>Simplified collection technology.</a:t>
            </a:r>
          </a:p>
          <a:p>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idx="4294967295"/>
          </p:nvPr>
        </p:nvSpPr>
        <p:spPr/>
        <p:txBody>
          <a:bodyPr/>
          <a:lstStyle/>
          <a:p>
            <a:r>
              <a:rPr lang="sv-SE" smtClean="0"/>
              <a:t>Typical exam question</a:t>
            </a:r>
            <a:endParaRPr lang="en-US" smtClean="0"/>
          </a:p>
        </p:txBody>
      </p:sp>
      <p:sp>
        <p:nvSpPr>
          <p:cNvPr id="63491" name="Content Placeholder 2"/>
          <p:cNvSpPr>
            <a:spLocks noGrp="1"/>
          </p:cNvSpPr>
          <p:nvPr>
            <p:ph idx="4294967295"/>
          </p:nvPr>
        </p:nvSpPr>
        <p:spPr/>
        <p:txBody>
          <a:bodyPr/>
          <a:lstStyle/>
          <a:p>
            <a:r>
              <a:rPr lang="en-US" smtClean="0"/>
              <a:t>3b) Evidence from behavioral economics suggests that people are not always rational. Discuss microcredit with reference to problems of temptation and self-control (5 points).</a:t>
            </a:r>
          </a:p>
          <a:p>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smtClean="0"/>
              <a:t>Gender and development</a:t>
            </a:r>
          </a:p>
        </p:txBody>
      </p:sp>
      <p:sp>
        <p:nvSpPr>
          <p:cNvPr id="18434" name="Content Placeholder 2"/>
          <p:cNvSpPr>
            <a:spLocks noGrp="1"/>
          </p:cNvSpPr>
          <p:nvPr>
            <p:ph idx="1"/>
          </p:nvPr>
        </p:nvSpPr>
        <p:spPr/>
        <p:txBody>
          <a:bodyPr/>
          <a:lstStyle/>
          <a:p>
            <a:r>
              <a:rPr lang="en-US" smtClean="0"/>
              <a:t>An active research area in economics, partly due to the way the world looks like:</a:t>
            </a:r>
          </a:p>
          <a:p>
            <a:endParaRPr lang="en-US" smtClean="0"/>
          </a:p>
          <a:p>
            <a:pPr lvl="2" eaLnBrk="1" hangingPunct="1">
              <a:lnSpc>
                <a:spcPct val="90000"/>
              </a:lnSpc>
              <a:spcBef>
                <a:spcPct val="0"/>
              </a:spcBef>
              <a:spcAft>
                <a:spcPts val="600"/>
              </a:spcAft>
              <a:buFont typeface="Wingdings" pitchFamily="2" charset="2"/>
              <a:buChar char="Ø"/>
            </a:pPr>
            <a:r>
              <a:rPr lang="sv-SE" smtClean="0"/>
              <a:t> </a:t>
            </a:r>
            <a:r>
              <a:rPr lang="en-US" smtClean="0"/>
              <a:t>6 million women a year go missing</a:t>
            </a:r>
            <a:r>
              <a:rPr lang="sv-SE" smtClean="0"/>
              <a:t>.</a:t>
            </a:r>
          </a:p>
          <a:p>
            <a:pPr lvl="2" eaLnBrk="1" hangingPunct="1">
              <a:lnSpc>
                <a:spcPct val="90000"/>
              </a:lnSpc>
              <a:spcBef>
                <a:spcPct val="0"/>
              </a:spcBef>
              <a:spcAft>
                <a:spcPts val="600"/>
              </a:spcAft>
              <a:buFont typeface="Wingdings" pitchFamily="2" charset="2"/>
              <a:buChar char="Ø"/>
            </a:pPr>
            <a:endParaRPr lang="sv-SE" smtClean="0"/>
          </a:p>
          <a:p>
            <a:pPr lvl="2" eaLnBrk="1" hangingPunct="1">
              <a:lnSpc>
                <a:spcPct val="90000"/>
              </a:lnSpc>
              <a:spcBef>
                <a:spcPct val="0"/>
              </a:spcBef>
              <a:spcAft>
                <a:spcPts val="600"/>
              </a:spcAft>
              <a:buFont typeface="Wingdings" pitchFamily="2" charset="2"/>
              <a:buChar char="Ø"/>
            </a:pPr>
            <a:r>
              <a:rPr lang="sv-SE" smtClean="0"/>
              <a:t> </a:t>
            </a:r>
            <a:r>
              <a:rPr lang="en-US" smtClean="0"/>
              <a:t>Labor market opportunities</a:t>
            </a:r>
            <a:r>
              <a:rPr lang="sv-SE" smtClean="0"/>
              <a:t>.</a:t>
            </a:r>
          </a:p>
          <a:p>
            <a:pPr lvl="2" eaLnBrk="1" hangingPunct="1">
              <a:lnSpc>
                <a:spcPct val="90000"/>
              </a:lnSpc>
              <a:spcBef>
                <a:spcPct val="0"/>
              </a:spcBef>
              <a:spcAft>
                <a:spcPts val="600"/>
              </a:spcAft>
              <a:buFont typeface="Wingdings" pitchFamily="2" charset="2"/>
              <a:buChar char="Ø"/>
            </a:pPr>
            <a:endParaRPr lang="sv-SE" smtClean="0"/>
          </a:p>
          <a:p>
            <a:pPr lvl="2" eaLnBrk="1" hangingPunct="1">
              <a:lnSpc>
                <a:spcPct val="90000"/>
              </a:lnSpc>
              <a:spcBef>
                <a:spcPct val="0"/>
              </a:spcBef>
              <a:spcAft>
                <a:spcPts val="600"/>
              </a:spcAft>
              <a:buFont typeface="Wingdings" pitchFamily="2" charset="2"/>
              <a:buChar char="Ø"/>
            </a:pPr>
            <a:r>
              <a:rPr lang="en-US" smtClean="0"/>
              <a:t> Political representation.</a:t>
            </a:r>
          </a:p>
          <a:p>
            <a:pPr lvl="2" eaLnBrk="1" hangingPunct="1">
              <a:lnSpc>
                <a:spcPct val="90000"/>
              </a:lnSpc>
              <a:spcBef>
                <a:spcPct val="0"/>
              </a:spcBef>
              <a:spcAft>
                <a:spcPts val="600"/>
              </a:spcAft>
              <a:buFont typeface="Wingdings" pitchFamily="2" charset="2"/>
              <a:buChar char="Ø"/>
            </a:pPr>
            <a:endParaRPr lang="en-US" smtClean="0"/>
          </a:p>
          <a:p>
            <a:pPr lvl="2" eaLnBrk="1" hangingPunct="1">
              <a:lnSpc>
                <a:spcPct val="90000"/>
              </a:lnSpc>
              <a:spcBef>
                <a:spcPct val="0"/>
              </a:spcBef>
              <a:spcAft>
                <a:spcPts val="600"/>
              </a:spcAft>
              <a:buFont typeface="Wingdings" pitchFamily="2" charset="2"/>
              <a:buChar char="Ø"/>
            </a:pPr>
            <a:r>
              <a:rPr lang="sv-SE" smtClean="0"/>
              <a:t> Legal rights.</a:t>
            </a:r>
          </a:p>
          <a:p>
            <a:endParaRPr lang="en-US" smtClean="0"/>
          </a:p>
          <a:p>
            <a:endParaRPr 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
          <p:cNvPicPr>
            <a:picLocks noChangeAspect="1" noChangeArrowheads="1"/>
          </p:cNvPicPr>
          <p:nvPr/>
        </p:nvPicPr>
        <p:blipFill>
          <a:blip r:embed="rId2"/>
          <a:srcRect/>
          <a:stretch>
            <a:fillRect/>
          </a:stretch>
        </p:blipFill>
        <p:spPr bwMode="auto">
          <a:xfrm>
            <a:off x="611188" y="385763"/>
            <a:ext cx="7993062" cy="596423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p:cNvPicPr>
            <a:picLocks noChangeAspect="1" noChangeArrowheads="1"/>
          </p:cNvPicPr>
          <p:nvPr/>
        </p:nvPicPr>
        <p:blipFill>
          <a:blip r:embed="rId2"/>
          <a:srcRect/>
          <a:stretch>
            <a:fillRect/>
          </a:stretch>
        </p:blipFill>
        <p:spPr bwMode="auto">
          <a:xfrm>
            <a:off x="1476375" y="692150"/>
            <a:ext cx="5900738" cy="4897438"/>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sv-SE" smtClean="0"/>
              <a:t>Duflo 2012</a:t>
            </a:r>
            <a:endParaRPr lang="en-US" smtClean="0"/>
          </a:p>
        </p:txBody>
      </p:sp>
      <p:sp>
        <p:nvSpPr>
          <p:cNvPr id="21506" name="Content Placeholder 2"/>
          <p:cNvSpPr>
            <a:spLocks noGrp="1"/>
          </p:cNvSpPr>
          <p:nvPr>
            <p:ph idx="1"/>
          </p:nvPr>
        </p:nvSpPr>
        <p:spPr/>
        <p:txBody>
          <a:bodyPr/>
          <a:lstStyle/>
          <a:p>
            <a:pPr eaLnBrk="1" hangingPunct="1"/>
            <a:r>
              <a:rPr lang="sv-SE" smtClean="0"/>
              <a:t>How is women’s empowerment related with economic development?</a:t>
            </a:r>
          </a:p>
          <a:p>
            <a:pPr eaLnBrk="1" hangingPunct="1"/>
            <a:r>
              <a:rPr lang="sv-SE" smtClean="0"/>
              <a:t>Gender inequality is often greater among the poor, both within and across countries.</a:t>
            </a:r>
          </a:p>
          <a:p>
            <a:pPr eaLnBrk="1" hangingPunct="1"/>
            <a:r>
              <a:rPr lang="sv-SE" smtClean="0"/>
              <a:t>Ok, fine, but we also want to know:</a:t>
            </a:r>
          </a:p>
          <a:p>
            <a:pPr lvl="2" eaLnBrk="1" hangingPunct="1">
              <a:lnSpc>
                <a:spcPct val="90000"/>
              </a:lnSpc>
              <a:spcBef>
                <a:spcPct val="0"/>
              </a:spcBef>
              <a:spcAft>
                <a:spcPts val="600"/>
              </a:spcAft>
              <a:buFont typeface="Wingdings" pitchFamily="2" charset="2"/>
              <a:buChar char="Ø"/>
            </a:pPr>
            <a:r>
              <a:rPr lang="en-US" smtClean="0"/>
              <a:t> Does development cause empowerment?</a:t>
            </a:r>
            <a:endParaRPr lang="sv-SE" smtClean="0"/>
          </a:p>
          <a:p>
            <a:pPr lvl="2" eaLnBrk="1" hangingPunct="1">
              <a:lnSpc>
                <a:spcPct val="90000"/>
              </a:lnSpc>
              <a:spcBef>
                <a:spcPct val="0"/>
              </a:spcBef>
              <a:spcAft>
                <a:spcPts val="600"/>
              </a:spcAft>
              <a:buFont typeface="Wingdings" pitchFamily="2" charset="2"/>
              <a:buChar char="Ø"/>
            </a:pPr>
            <a:r>
              <a:rPr lang="en-US" smtClean="0"/>
              <a:t> Does empowerment cause development?</a:t>
            </a:r>
          </a:p>
          <a:p>
            <a:pPr lvl="2" eaLnBrk="1" hangingPunct="1">
              <a:lnSpc>
                <a:spcPct val="90000"/>
              </a:lnSpc>
              <a:spcBef>
                <a:spcPct val="0"/>
              </a:spcBef>
              <a:spcAft>
                <a:spcPts val="600"/>
              </a:spcAft>
              <a:buFont typeface="Wingdings" pitchFamily="2" charset="2"/>
              <a:buChar char="Ø"/>
            </a:pPr>
            <a:r>
              <a:rPr lang="sv-SE" smtClean="0"/>
              <a:t> If both are true and/or there are other factors affecting both a virtious cycle could be started. </a:t>
            </a:r>
          </a:p>
          <a:p>
            <a:pPr eaLnBrk="1" hangingPunct="1"/>
            <a:endParaRPr lang="en-US"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lvl="2" eaLnBrk="1" fontAlgn="auto" hangingPunct="1">
              <a:spcAft>
                <a:spcPts val="0"/>
              </a:spcAft>
              <a:defRPr/>
            </a:pPr>
            <a:r>
              <a:rPr lang="en-US" dirty="0">
                <a:solidFill>
                  <a:sysClr val="windowText" lastClr="000000"/>
                </a:solidFill>
                <a:latin typeface="+mj-lt"/>
              </a:rPr>
              <a:t>Does development cause empowerment?</a:t>
            </a:r>
            <a:endParaRPr lang="nb-NO" dirty="0">
              <a:solidFill>
                <a:sysClr val="windowText" lastClr="000000"/>
              </a:solidFill>
              <a:latin typeface="+mj-lt"/>
            </a:endParaRPr>
          </a:p>
        </p:txBody>
      </p:sp>
      <p:sp>
        <p:nvSpPr>
          <p:cNvPr id="22530" name="Content Placeholder 2"/>
          <p:cNvSpPr>
            <a:spLocks noGrp="1"/>
          </p:cNvSpPr>
          <p:nvPr>
            <p:ph idx="1"/>
          </p:nvPr>
        </p:nvSpPr>
        <p:spPr/>
        <p:txBody>
          <a:bodyPr/>
          <a:lstStyle/>
          <a:p>
            <a:pPr eaLnBrk="1" hangingPunct="1"/>
            <a:r>
              <a:rPr lang="nb-NO" smtClean="0"/>
              <a:t>Common arguments:</a:t>
            </a:r>
          </a:p>
          <a:p>
            <a:pPr eaLnBrk="1" hangingPunct="1"/>
            <a:endParaRPr lang="nb-NO" smtClean="0"/>
          </a:p>
          <a:p>
            <a:pPr lvl="2" eaLnBrk="1" hangingPunct="1">
              <a:lnSpc>
                <a:spcPct val="90000"/>
              </a:lnSpc>
              <a:spcBef>
                <a:spcPct val="0"/>
              </a:spcBef>
              <a:spcAft>
                <a:spcPts val="600"/>
              </a:spcAft>
              <a:buFont typeface="Wingdings" pitchFamily="2" charset="2"/>
              <a:buChar char="Ø"/>
            </a:pPr>
            <a:r>
              <a:rPr lang="en-US" altLang="zh-CN" smtClean="0"/>
              <a:t> Reduces discrimination</a:t>
            </a:r>
            <a:r>
              <a:rPr lang="sv-SE" smtClean="0"/>
              <a:t>.</a:t>
            </a:r>
          </a:p>
          <a:p>
            <a:pPr lvl="2" eaLnBrk="1" hangingPunct="1">
              <a:lnSpc>
                <a:spcPct val="90000"/>
              </a:lnSpc>
              <a:spcBef>
                <a:spcPct val="0"/>
              </a:spcBef>
              <a:spcAft>
                <a:spcPts val="600"/>
              </a:spcAft>
              <a:buFont typeface="Wingdings" pitchFamily="2" charset="2"/>
              <a:buChar char="Ø"/>
            </a:pPr>
            <a:endParaRPr lang="sv-SE" smtClean="0"/>
          </a:p>
          <a:p>
            <a:pPr lvl="2" eaLnBrk="1" hangingPunct="1">
              <a:lnSpc>
                <a:spcPct val="90000"/>
              </a:lnSpc>
              <a:spcBef>
                <a:spcPct val="0"/>
              </a:spcBef>
              <a:spcAft>
                <a:spcPts val="600"/>
              </a:spcAft>
              <a:buFont typeface="Wingdings" pitchFamily="2" charset="2"/>
              <a:buChar char="Ø"/>
            </a:pPr>
            <a:r>
              <a:rPr lang="sv-SE" smtClean="0"/>
              <a:t> Frees up women’s time.</a:t>
            </a:r>
          </a:p>
          <a:p>
            <a:pPr lvl="2" eaLnBrk="1" hangingPunct="1">
              <a:lnSpc>
                <a:spcPct val="90000"/>
              </a:lnSpc>
              <a:spcBef>
                <a:spcPct val="0"/>
              </a:spcBef>
              <a:spcAft>
                <a:spcPts val="600"/>
              </a:spcAft>
              <a:buFont typeface="Wingdings" pitchFamily="2" charset="2"/>
              <a:buChar char="Ø"/>
            </a:pPr>
            <a:endParaRPr lang="sv-SE" smtClean="0"/>
          </a:p>
          <a:p>
            <a:pPr lvl="2" eaLnBrk="1" hangingPunct="1">
              <a:lnSpc>
                <a:spcPct val="90000"/>
              </a:lnSpc>
              <a:spcBef>
                <a:spcPct val="0"/>
              </a:spcBef>
              <a:spcAft>
                <a:spcPts val="600"/>
              </a:spcAft>
              <a:buFont typeface="Wingdings" pitchFamily="2" charset="2"/>
              <a:buChar char="Ø"/>
            </a:pPr>
            <a:r>
              <a:rPr lang="en-US" smtClean="0"/>
              <a:t> Changes expectations</a:t>
            </a:r>
            <a:r>
              <a:rPr lang="sv-SE" smtClean="0"/>
              <a:t>.</a:t>
            </a:r>
          </a:p>
          <a:p>
            <a:pPr lvl="2" eaLnBrk="1" hangingPunct="1">
              <a:lnSpc>
                <a:spcPct val="90000"/>
              </a:lnSpc>
              <a:spcBef>
                <a:spcPct val="0"/>
              </a:spcBef>
              <a:spcAft>
                <a:spcPts val="600"/>
              </a:spcAft>
              <a:buFont typeface="Wingdings" pitchFamily="2" charset="2"/>
              <a:buChar char="Ø"/>
            </a:pPr>
            <a:endParaRPr lang="sv-SE" smtClean="0"/>
          </a:p>
          <a:p>
            <a:pPr lvl="2" eaLnBrk="1" hangingPunct="1">
              <a:lnSpc>
                <a:spcPct val="90000"/>
              </a:lnSpc>
              <a:spcBef>
                <a:spcPct val="0"/>
              </a:spcBef>
              <a:spcAft>
                <a:spcPts val="600"/>
              </a:spcAft>
              <a:buFont typeface="Wingdings" pitchFamily="2" charset="2"/>
              <a:buChar char="Ø"/>
            </a:pPr>
            <a:r>
              <a:rPr lang="sv-SE" smtClean="0"/>
              <a:t> Technological changes (maternal health, washing machines etc.).</a:t>
            </a:r>
          </a:p>
          <a:p>
            <a:pPr eaLnBrk="1" hangingPunct="1"/>
            <a:endParaRPr lang="nb-NO"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nb-NO" smtClean="0"/>
              <a:t>Discrimination in everyday life</a:t>
            </a:r>
          </a:p>
        </p:txBody>
      </p:sp>
      <p:sp>
        <p:nvSpPr>
          <p:cNvPr id="3" name="Content Placeholder 2"/>
          <p:cNvSpPr>
            <a:spLocks noGrp="1"/>
          </p:cNvSpPr>
          <p:nvPr>
            <p:ph idx="1"/>
          </p:nvPr>
        </p:nvSpPr>
        <p:spPr>
          <a:xfrm>
            <a:off x="457200" y="1600200"/>
            <a:ext cx="8229600" cy="5068888"/>
          </a:xfrm>
        </p:spPr>
        <p:txBody>
          <a:bodyPr rtlCol="0">
            <a:normAutofit/>
          </a:bodyPr>
          <a:lstStyle/>
          <a:p>
            <a:pPr eaLnBrk="1" fontAlgn="auto" hangingPunct="1">
              <a:spcAft>
                <a:spcPts val="0"/>
              </a:spcAft>
              <a:buFont typeface="Arial" pitchFamily="34" charset="0"/>
              <a:buChar char="•"/>
              <a:defRPr/>
            </a:pPr>
            <a:r>
              <a:rPr lang="nb-NO" dirty="0" err="1" smtClean="0"/>
              <a:t>Deaton</a:t>
            </a:r>
            <a:r>
              <a:rPr lang="nb-NO" dirty="0" smtClean="0"/>
              <a:t> </a:t>
            </a:r>
            <a:r>
              <a:rPr lang="nb-NO" dirty="0" err="1" smtClean="0"/>
              <a:t>compares</a:t>
            </a:r>
            <a:r>
              <a:rPr lang="nb-NO" dirty="0" smtClean="0"/>
              <a:t> </a:t>
            </a:r>
            <a:r>
              <a:rPr lang="el-GR" dirty="0" smtClean="0"/>
              <a:t>π</a:t>
            </a:r>
            <a:r>
              <a:rPr lang="sv-SE" dirty="0" smtClean="0"/>
              <a:t> –</a:t>
            </a:r>
            <a:r>
              <a:rPr lang="sv-SE" dirty="0" err="1" smtClean="0"/>
              <a:t>ratios</a:t>
            </a:r>
            <a:r>
              <a:rPr lang="sv-SE" dirty="0" smtClean="0"/>
              <a:t> for boys and </a:t>
            </a:r>
            <a:r>
              <a:rPr lang="sv-SE" dirty="0" err="1" smtClean="0"/>
              <a:t>girls</a:t>
            </a:r>
            <a:r>
              <a:rPr lang="nb-NO" dirty="0" smtClean="0"/>
              <a:t>:</a:t>
            </a:r>
          </a:p>
          <a:p>
            <a:pPr marL="0" indent="0" eaLnBrk="1" fontAlgn="auto" hangingPunct="1">
              <a:spcAft>
                <a:spcPts val="0"/>
              </a:spcAft>
              <a:buFont typeface="Arial" pitchFamily="34" charset="0"/>
              <a:buNone/>
              <a:defRPr/>
            </a:pPr>
            <a:endParaRPr lang="nb-NO" dirty="0" smtClean="0"/>
          </a:p>
          <a:p>
            <a:pPr eaLnBrk="1" fontAlgn="auto" hangingPunct="1">
              <a:spcAft>
                <a:spcPts val="0"/>
              </a:spcAft>
              <a:buFont typeface="Arial" pitchFamily="34" charset="0"/>
              <a:buChar char="•"/>
              <a:defRPr/>
            </a:pPr>
            <a:endParaRPr lang="nb-NO" dirty="0"/>
          </a:p>
        </p:txBody>
      </p:sp>
      <p:pic>
        <p:nvPicPr>
          <p:cNvPr id="23555" name="Picture 3"/>
          <p:cNvPicPr>
            <a:picLocks noChangeAspect="1" noChangeArrowheads="1"/>
          </p:cNvPicPr>
          <p:nvPr/>
        </p:nvPicPr>
        <p:blipFill>
          <a:blip r:embed="rId2"/>
          <a:srcRect/>
          <a:stretch>
            <a:fillRect/>
          </a:stretch>
        </p:blipFill>
        <p:spPr bwMode="auto">
          <a:xfrm>
            <a:off x="827088" y="2100263"/>
            <a:ext cx="6985000" cy="451485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nb-NO" dirty="0" err="1" smtClean="0"/>
              <a:t>Discrimination</a:t>
            </a:r>
            <a:r>
              <a:rPr lang="nb-NO" dirty="0" smtClean="0"/>
              <a:t> under </a:t>
            </a:r>
            <a:r>
              <a:rPr lang="nb-NO" dirty="0" err="1" smtClean="0"/>
              <a:t>extreme</a:t>
            </a:r>
            <a:r>
              <a:rPr lang="nb-NO" dirty="0" smtClean="0"/>
              <a:t> </a:t>
            </a:r>
            <a:r>
              <a:rPr lang="nb-NO" dirty="0" err="1" smtClean="0"/>
              <a:t>circumstances</a:t>
            </a:r>
            <a:endParaRPr lang="nb-NO" dirty="0"/>
          </a:p>
        </p:txBody>
      </p:sp>
      <p:sp>
        <p:nvSpPr>
          <p:cNvPr id="24578" name="Content Placeholder 2"/>
          <p:cNvSpPr>
            <a:spLocks noGrp="1"/>
          </p:cNvSpPr>
          <p:nvPr>
            <p:ph idx="1"/>
          </p:nvPr>
        </p:nvSpPr>
        <p:spPr/>
        <p:txBody>
          <a:bodyPr/>
          <a:lstStyle/>
          <a:p>
            <a:pPr eaLnBrk="1" hangingPunct="1"/>
            <a:r>
              <a:rPr lang="en-US" smtClean="0"/>
              <a:t>Girls are treated differently when ill, e.g. more than twice as likely to die of diarrhea in India.</a:t>
            </a:r>
          </a:p>
          <a:p>
            <a:pPr eaLnBrk="1" hangingPunct="1"/>
            <a:r>
              <a:rPr lang="en-US" smtClean="0"/>
              <a:t>The excessive mortality rate of girls, relative to boys, spikes during droughts.</a:t>
            </a:r>
          </a:p>
          <a:p>
            <a:pPr eaLnBrk="1" hangingPunct="1"/>
            <a:r>
              <a:rPr lang="en-US" smtClean="0"/>
              <a:t>When the harvest is bad, due to droughts or floods, and food is scarce, the murder of “witches” is twice as likely to occur as in normal years in rural Tanzania.</a:t>
            </a:r>
            <a:endParaRPr lang="nb-NO"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eaLnBrk="1" hangingPunct="1"/>
            <a:r>
              <a:rPr lang="en-US" smtClean="0"/>
              <a:t>Policy implications</a:t>
            </a:r>
          </a:p>
        </p:txBody>
      </p:sp>
      <p:sp>
        <p:nvSpPr>
          <p:cNvPr id="25602" name="Content Placeholder 2"/>
          <p:cNvSpPr>
            <a:spLocks noGrp="1"/>
          </p:cNvSpPr>
          <p:nvPr>
            <p:ph idx="1"/>
          </p:nvPr>
        </p:nvSpPr>
        <p:spPr/>
        <p:txBody>
          <a:bodyPr/>
          <a:lstStyle/>
          <a:p>
            <a:pPr eaLnBrk="1" hangingPunct="1"/>
            <a:r>
              <a:rPr lang="sv-SE" smtClean="0"/>
              <a:t>General interventions to reduce poverty may help women more.</a:t>
            </a:r>
          </a:p>
          <a:p>
            <a:pPr eaLnBrk="1" hangingPunct="1"/>
            <a:endParaRPr lang="sv-SE" smtClean="0"/>
          </a:p>
          <a:p>
            <a:pPr eaLnBrk="1" hangingPunct="1"/>
            <a:r>
              <a:rPr lang="sv-SE" smtClean="0"/>
              <a:t>Access to health services (health insurance or free medical care).</a:t>
            </a:r>
          </a:p>
          <a:p>
            <a:pPr eaLnBrk="1" hangingPunct="1"/>
            <a:endParaRPr lang="sv-SE" smtClean="0"/>
          </a:p>
          <a:p>
            <a:pPr eaLnBrk="1" hangingPunct="1"/>
            <a:r>
              <a:rPr lang="sv-SE" smtClean="0"/>
              <a:t>Weather insurance and credit. </a:t>
            </a:r>
            <a:endParaRPr lang="en-US"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sv-SE" dirty="0" smtClean="0"/>
              <a:t>Rose (1999) makes </a:t>
            </a:r>
            <a:r>
              <a:rPr lang="sv-SE" dirty="0" err="1" smtClean="0"/>
              <a:t>these</a:t>
            </a:r>
            <a:r>
              <a:rPr lang="sv-SE" dirty="0" smtClean="0"/>
              <a:t> </a:t>
            </a:r>
            <a:r>
              <a:rPr lang="sv-SE" dirty="0" err="1" smtClean="0"/>
              <a:t>points</a:t>
            </a:r>
            <a:r>
              <a:rPr lang="sv-SE" dirty="0" smtClean="0"/>
              <a:t> </a:t>
            </a:r>
            <a:r>
              <a:rPr lang="sv-SE" dirty="0" err="1" smtClean="0"/>
              <a:t>clear</a:t>
            </a:r>
            <a:endParaRPr lang="en-US" dirty="0"/>
          </a:p>
        </p:txBody>
      </p:sp>
      <p:sp>
        <p:nvSpPr>
          <p:cNvPr id="26626" name="Content Placeholder 2"/>
          <p:cNvSpPr>
            <a:spLocks noGrp="1"/>
          </p:cNvSpPr>
          <p:nvPr>
            <p:ph idx="1"/>
          </p:nvPr>
        </p:nvSpPr>
        <p:spPr/>
        <p:txBody>
          <a:bodyPr/>
          <a:lstStyle/>
          <a:p>
            <a:pPr eaLnBrk="1" hangingPunct="1"/>
            <a:r>
              <a:rPr lang="en-US" smtClean="0"/>
              <a:t>In India, the excessive mortality rate of girls, relative to boys, spikes during droughts.</a:t>
            </a:r>
          </a:p>
          <a:p>
            <a:pPr eaLnBrk="1" hangingPunct="1"/>
            <a:endParaRPr lang="en-US" smtClean="0"/>
          </a:p>
          <a:p>
            <a:pPr eaLnBrk="1" hangingPunct="1"/>
            <a:r>
              <a:rPr lang="en-US" smtClean="0"/>
              <a:t>Households that can buffer their consumption in a bad year do not show a dramatic increase in relative mortality of girls during droughts.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sv-SE" smtClean="0"/>
              <a:t>Summary of general development</a:t>
            </a:r>
            <a:endParaRPr lang="en-US" smtClean="0"/>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Economic development reduces inequality </a:t>
            </a:r>
            <a:r>
              <a:rPr lang="en-US" dirty="0" smtClean="0"/>
              <a:t>by </a:t>
            </a:r>
            <a:r>
              <a:rPr lang="en-US" dirty="0"/>
              <a:t>relaxing the constraints poor households face, thus reducing the frequency at which they are placed in the position to make life or death choices. </a:t>
            </a:r>
            <a:endParaRPr lang="en-US" dirty="0" smtClean="0"/>
          </a:p>
          <a:p>
            <a:pPr eaLnBrk="1" fontAlgn="auto" hangingPunct="1">
              <a:spcAft>
                <a:spcPts val="0"/>
              </a:spcAft>
              <a:buFont typeface="Arial" pitchFamily="34" charset="0"/>
              <a:buChar char="•"/>
              <a:defRPr/>
            </a:pPr>
            <a:r>
              <a:rPr lang="en-US" dirty="0"/>
              <a:t>B</a:t>
            </a:r>
            <a:r>
              <a:rPr lang="en-US" dirty="0" smtClean="0"/>
              <a:t>y </a:t>
            </a:r>
            <a:r>
              <a:rPr lang="en-US" dirty="0"/>
              <a:t>reducing the vulnerability of poor households to risk, economic development, even without specifically targeting women, disproportionately improves their </a:t>
            </a:r>
            <a:r>
              <a:rPr lang="en-US" dirty="0" smtClean="0"/>
              <a:t>well-being.</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sv-SE" smtClean="0"/>
              <a:t>Expanding women’s opportunities</a:t>
            </a:r>
            <a:endParaRPr lang="en-US" smtClean="0"/>
          </a:p>
        </p:txBody>
      </p:sp>
      <p:sp>
        <p:nvSpPr>
          <p:cNvPr id="28674" name="Content Placeholder 2"/>
          <p:cNvSpPr>
            <a:spLocks noGrp="1"/>
          </p:cNvSpPr>
          <p:nvPr>
            <p:ph idx="1"/>
          </p:nvPr>
        </p:nvSpPr>
        <p:spPr/>
        <p:txBody>
          <a:bodyPr/>
          <a:lstStyle/>
          <a:p>
            <a:pPr eaLnBrk="1" hangingPunct="1"/>
            <a:r>
              <a:rPr lang="en-US" smtClean="0"/>
              <a:t>Parents have lower aspirations for their daughters than for their sons due to women’s fewer opportunities.</a:t>
            </a:r>
          </a:p>
          <a:p>
            <a:pPr eaLnBrk="1" hangingPunct="1"/>
            <a:endParaRPr lang="en-US" smtClean="0"/>
          </a:p>
          <a:p>
            <a:pPr eaLnBrk="1" hangingPunct="1"/>
            <a:r>
              <a:rPr lang="sv-SE" smtClean="0"/>
              <a:t>Jensen (2012) did an experiment in India where young women’s increased employment increased schooling and weight of girls. </a:t>
            </a:r>
            <a:endParaRPr lang="en-US"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p:nvPr>
        </p:nvSpPr>
        <p:spPr/>
        <p:txBody>
          <a:bodyPr/>
          <a:lstStyle/>
          <a:p>
            <a:r>
              <a:rPr lang="sv-SE" sz="4000" smtClean="0"/>
              <a:t>Maternal mortality also affects expectations</a:t>
            </a:r>
            <a:endParaRPr lang="nb-NO" sz="4000" smtClean="0"/>
          </a:p>
        </p:txBody>
      </p:sp>
      <p:sp>
        <p:nvSpPr>
          <p:cNvPr id="69635" name="Rectangle 3"/>
          <p:cNvSpPr>
            <a:spLocks noGrp="1"/>
          </p:cNvSpPr>
          <p:nvPr>
            <p:ph type="body" idx="1"/>
          </p:nvPr>
        </p:nvSpPr>
        <p:spPr/>
        <p:txBody>
          <a:bodyPr/>
          <a:lstStyle/>
          <a:p>
            <a:r>
              <a:rPr lang="sv-SE" smtClean="0"/>
              <a:t>Maternal mortality is also a source of lower parental investment. </a:t>
            </a:r>
          </a:p>
          <a:p>
            <a:endParaRPr lang="sv-SE" smtClean="0"/>
          </a:p>
          <a:p>
            <a:r>
              <a:rPr lang="sv-SE" smtClean="0"/>
              <a:t>Since girls are more likely to die young, parents may choose to invest more in boys.</a:t>
            </a:r>
          </a:p>
          <a:p>
            <a:endParaRPr lang="sv-SE" smtClean="0"/>
          </a:p>
          <a:p>
            <a:r>
              <a:rPr lang="sv-SE" smtClean="0"/>
              <a:t>Reduction in MMR in Sri Lanka led to convergence in education levels. </a:t>
            </a:r>
            <a:endParaRPr lang="nb-NO"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sv-SE" dirty="0" err="1" smtClean="0"/>
              <a:t>But</a:t>
            </a:r>
            <a:r>
              <a:rPr lang="sv-SE" dirty="0" smtClean="0"/>
              <a:t> </a:t>
            </a:r>
            <a:r>
              <a:rPr lang="sv-SE" dirty="0" err="1" smtClean="0"/>
              <a:t>economic</a:t>
            </a:r>
            <a:r>
              <a:rPr lang="sv-SE" dirty="0" smtClean="0"/>
              <a:t> </a:t>
            </a:r>
            <a:r>
              <a:rPr lang="sv-SE" dirty="0" err="1"/>
              <a:t>growth</a:t>
            </a:r>
            <a:r>
              <a:rPr lang="sv-SE" dirty="0"/>
              <a:t> </a:t>
            </a:r>
            <a:r>
              <a:rPr lang="sv-SE" dirty="0" smtClean="0"/>
              <a:t>is not </a:t>
            </a:r>
            <a:r>
              <a:rPr lang="sv-SE" dirty="0" err="1" smtClean="0"/>
              <a:t>enough</a:t>
            </a:r>
            <a:endParaRPr lang="en-US" dirty="0"/>
          </a:p>
        </p:txBody>
      </p:sp>
      <p:sp>
        <p:nvSpPr>
          <p:cNvPr id="29698" name="Content Placeholder 2"/>
          <p:cNvSpPr>
            <a:spLocks noGrp="1"/>
          </p:cNvSpPr>
          <p:nvPr>
            <p:ph idx="1"/>
          </p:nvPr>
        </p:nvSpPr>
        <p:spPr/>
        <p:txBody>
          <a:bodyPr/>
          <a:lstStyle/>
          <a:p>
            <a:pPr eaLnBrk="1" hangingPunct="1"/>
            <a:r>
              <a:rPr lang="sv-SE" smtClean="0"/>
              <a:t>Sex ratios in China worsened despite growth.</a:t>
            </a:r>
          </a:p>
          <a:p>
            <a:pPr eaLnBrk="1" hangingPunct="1"/>
            <a:r>
              <a:rPr lang="sv-SE" smtClean="0"/>
              <a:t>Women earn less than men in all countries.</a:t>
            </a:r>
          </a:p>
          <a:p>
            <a:pPr eaLnBrk="1" hangingPunct="1"/>
            <a:r>
              <a:rPr lang="sv-SE" smtClean="0"/>
              <a:t>Legal rights are still worse for women and does not seem to follow economic development.</a:t>
            </a:r>
          </a:p>
          <a:p>
            <a:pPr eaLnBrk="1" hangingPunct="1"/>
            <a:r>
              <a:rPr lang="sv-SE" smtClean="0"/>
              <a:t>Huge gender gap in political participation and power.</a:t>
            </a:r>
            <a:endParaRPr lang="en-US"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sv-SE" smtClean="0"/>
              <a:t>Other crucial aspects</a:t>
            </a:r>
            <a:endParaRPr lang="en-US" smtClean="0"/>
          </a:p>
        </p:txBody>
      </p:sp>
      <p:sp>
        <p:nvSpPr>
          <p:cNvPr id="30722" name="Content Placeholder 2"/>
          <p:cNvSpPr>
            <a:spLocks noGrp="1"/>
          </p:cNvSpPr>
          <p:nvPr>
            <p:ph idx="1"/>
          </p:nvPr>
        </p:nvSpPr>
        <p:spPr/>
        <p:txBody>
          <a:bodyPr/>
          <a:lstStyle/>
          <a:p>
            <a:pPr eaLnBrk="1" hangingPunct="1"/>
            <a:r>
              <a:rPr lang="sv-SE" smtClean="0"/>
              <a:t>Implicit biases (See lecture 8).</a:t>
            </a:r>
          </a:p>
          <a:p>
            <a:pPr eaLnBrk="1" hangingPunct="1"/>
            <a:r>
              <a:rPr lang="sv-SE" smtClean="0"/>
              <a:t>Stereotype threats.</a:t>
            </a:r>
          </a:p>
          <a:p>
            <a:pPr eaLnBrk="1" hangingPunct="1"/>
            <a:r>
              <a:rPr lang="sv-SE" smtClean="0"/>
              <a:t>Attitudes toward risk and competition.</a:t>
            </a:r>
          </a:p>
          <a:p>
            <a:pPr eaLnBrk="1" hangingPunct="1"/>
            <a:r>
              <a:rPr lang="sv-SE" smtClean="0"/>
              <a:t>Informal care.</a:t>
            </a:r>
          </a:p>
          <a:p>
            <a:pPr eaLnBrk="1" hangingPunct="1"/>
            <a:r>
              <a:rPr lang="sv-SE" smtClean="0"/>
              <a:t>Rigid power structures.</a:t>
            </a:r>
            <a:endParaRPr lang="en-US"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lvl="2" eaLnBrk="1" fontAlgn="auto" hangingPunct="1">
              <a:spcAft>
                <a:spcPts val="0"/>
              </a:spcAft>
              <a:defRPr/>
            </a:pPr>
            <a:r>
              <a:rPr lang="en-US" dirty="0">
                <a:solidFill>
                  <a:sysClr val="windowText" lastClr="000000"/>
                </a:solidFill>
                <a:latin typeface="+mj-lt"/>
              </a:rPr>
              <a:t>Does empowerment cause development?</a:t>
            </a:r>
            <a:endParaRPr lang="nb-NO" dirty="0">
              <a:solidFill>
                <a:sysClr val="windowText" lastClr="000000"/>
              </a:solidFill>
              <a:latin typeface="+mj-lt"/>
            </a:endParaRP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nb-NO" dirty="0" err="1"/>
              <a:t>Common</a:t>
            </a:r>
            <a:r>
              <a:rPr lang="nb-NO" dirty="0"/>
              <a:t> </a:t>
            </a:r>
            <a:r>
              <a:rPr lang="nb-NO" dirty="0" smtClean="0"/>
              <a:t>arguments:</a:t>
            </a:r>
          </a:p>
          <a:p>
            <a:pPr eaLnBrk="1" fontAlgn="auto" hangingPunct="1">
              <a:spcAft>
                <a:spcPts val="0"/>
              </a:spcAft>
              <a:buFont typeface="Arial" pitchFamily="34" charset="0"/>
              <a:buChar char="•"/>
              <a:defRPr/>
            </a:pPr>
            <a:endParaRPr lang="nb-NO" dirty="0"/>
          </a:p>
          <a:p>
            <a:pPr lvl="2" eaLnBrk="1" fontAlgn="auto" hangingPunct="1">
              <a:lnSpc>
                <a:spcPct val="90000"/>
              </a:lnSpc>
              <a:spcBef>
                <a:spcPct val="0"/>
              </a:spcBef>
              <a:spcAft>
                <a:spcPts val="600"/>
              </a:spcAft>
              <a:buFont typeface="Wingdings" pitchFamily="2" charset="2"/>
              <a:buChar char="Ø"/>
              <a:defRPr/>
            </a:pPr>
            <a:r>
              <a:rPr lang="nb-NO" dirty="0" smtClean="0"/>
              <a:t> </a:t>
            </a:r>
            <a:r>
              <a:rPr lang="nb-NO" dirty="0" err="1" smtClean="0"/>
              <a:t>Effects</a:t>
            </a:r>
            <a:r>
              <a:rPr lang="nb-NO" dirty="0" smtClean="0"/>
              <a:t> </a:t>
            </a:r>
            <a:r>
              <a:rPr lang="nb-NO" dirty="0" err="1"/>
              <a:t>of</a:t>
            </a:r>
            <a:r>
              <a:rPr lang="nb-NO" dirty="0"/>
              <a:t> </a:t>
            </a:r>
            <a:r>
              <a:rPr lang="nb-NO" dirty="0" err="1"/>
              <a:t>female</a:t>
            </a:r>
            <a:r>
              <a:rPr lang="nb-NO" dirty="0"/>
              <a:t> </a:t>
            </a:r>
            <a:r>
              <a:rPr lang="nb-NO" dirty="0" err="1"/>
              <a:t>education</a:t>
            </a:r>
            <a:r>
              <a:rPr lang="sv-SE" dirty="0" smtClean="0"/>
              <a:t>.</a:t>
            </a:r>
          </a:p>
          <a:p>
            <a:pPr lvl="2" eaLnBrk="1" fontAlgn="auto" hangingPunct="1">
              <a:lnSpc>
                <a:spcPct val="90000"/>
              </a:lnSpc>
              <a:spcBef>
                <a:spcPct val="0"/>
              </a:spcBef>
              <a:spcAft>
                <a:spcPts val="600"/>
              </a:spcAft>
              <a:buFont typeface="Wingdings" pitchFamily="2" charset="2"/>
              <a:buChar char="Ø"/>
              <a:defRPr/>
            </a:pPr>
            <a:endParaRPr lang="sv-SE" dirty="0" smtClean="0"/>
          </a:p>
          <a:p>
            <a:pPr lvl="2" eaLnBrk="1" fontAlgn="auto" hangingPunct="1">
              <a:lnSpc>
                <a:spcPct val="90000"/>
              </a:lnSpc>
              <a:spcBef>
                <a:spcPct val="0"/>
              </a:spcBef>
              <a:spcAft>
                <a:spcPts val="600"/>
              </a:spcAft>
              <a:buFont typeface="Wingdings" pitchFamily="2" charset="2"/>
              <a:buChar char="Ø"/>
              <a:defRPr/>
            </a:pPr>
            <a:r>
              <a:rPr lang="sv-SE" dirty="0" smtClean="0"/>
              <a:t> </a:t>
            </a:r>
            <a:r>
              <a:rPr lang="nb-NO" dirty="0" err="1" smtClean="0"/>
              <a:t>Effects</a:t>
            </a:r>
            <a:r>
              <a:rPr lang="nb-NO" dirty="0" smtClean="0"/>
              <a:t> </a:t>
            </a:r>
            <a:r>
              <a:rPr lang="nb-NO" dirty="0" err="1"/>
              <a:t>of</a:t>
            </a:r>
            <a:r>
              <a:rPr lang="nb-NO" dirty="0"/>
              <a:t> </a:t>
            </a:r>
            <a:r>
              <a:rPr lang="nb-NO" dirty="0" err="1"/>
              <a:t>female</a:t>
            </a:r>
            <a:r>
              <a:rPr lang="nb-NO" dirty="0"/>
              <a:t> </a:t>
            </a:r>
            <a:r>
              <a:rPr lang="nb-NO" dirty="0" err="1"/>
              <a:t>decision</a:t>
            </a:r>
            <a:r>
              <a:rPr lang="nb-NO" dirty="0"/>
              <a:t> </a:t>
            </a:r>
            <a:r>
              <a:rPr lang="nb-NO" dirty="0" err="1"/>
              <a:t>making</a:t>
            </a:r>
            <a:r>
              <a:rPr lang="nb-NO" dirty="0"/>
              <a:t> in </a:t>
            </a:r>
            <a:r>
              <a:rPr lang="nb-NO" dirty="0" err="1"/>
              <a:t>the</a:t>
            </a:r>
            <a:r>
              <a:rPr lang="nb-NO" dirty="0"/>
              <a:t> </a:t>
            </a:r>
            <a:r>
              <a:rPr lang="nb-NO" dirty="0" err="1" smtClean="0"/>
              <a:t>hh</a:t>
            </a:r>
            <a:r>
              <a:rPr lang="sv-SE" dirty="0" smtClean="0"/>
              <a:t>.</a:t>
            </a:r>
            <a:r>
              <a:rPr lang="nb-NO" dirty="0"/>
              <a:t> (</a:t>
            </a:r>
            <a:r>
              <a:rPr lang="nb-NO" dirty="0" err="1"/>
              <a:t>Unitary</a:t>
            </a:r>
            <a:r>
              <a:rPr lang="nb-NO" dirty="0"/>
              <a:t> vs. </a:t>
            </a:r>
            <a:r>
              <a:rPr lang="nb-NO" dirty="0" err="1"/>
              <a:t>Collective</a:t>
            </a:r>
            <a:r>
              <a:rPr lang="nb-NO" dirty="0"/>
              <a:t> </a:t>
            </a:r>
            <a:r>
              <a:rPr lang="nb-NO" dirty="0" err="1"/>
              <a:t>models</a:t>
            </a:r>
            <a:r>
              <a:rPr lang="nb-NO" dirty="0"/>
              <a:t>, </a:t>
            </a:r>
            <a:r>
              <a:rPr lang="nb-NO" dirty="0" err="1"/>
              <a:t>see</a:t>
            </a:r>
            <a:r>
              <a:rPr lang="nb-NO" dirty="0"/>
              <a:t> </a:t>
            </a:r>
            <a:r>
              <a:rPr lang="nb-NO" dirty="0" err="1"/>
              <a:t>Qian</a:t>
            </a:r>
            <a:r>
              <a:rPr lang="nb-NO" dirty="0"/>
              <a:t>).</a:t>
            </a:r>
          </a:p>
          <a:p>
            <a:pPr marL="914400" lvl="2" indent="0" eaLnBrk="1" fontAlgn="auto" hangingPunct="1">
              <a:lnSpc>
                <a:spcPct val="90000"/>
              </a:lnSpc>
              <a:spcBef>
                <a:spcPct val="0"/>
              </a:spcBef>
              <a:spcAft>
                <a:spcPts val="600"/>
              </a:spcAft>
              <a:buFont typeface="Arial" pitchFamily="34" charset="0"/>
              <a:buNone/>
              <a:defRPr/>
            </a:pPr>
            <a:endParaRPr lang="sv-SE" dirty="0" smtClean="0"/>
          </a:p>
          <a:p>
            <a:pPr lvl="2" eaLnBrk="1" fontAlgn="auto" hangingPunct="1">
              <a:lnSpc>
                <a:spcPct val="90000"/>
              </a:lnSpc>
              <a:spcBef>
                <a:spcPct val="0"/>
              </a:spcBef>
              <a:spcAft>
                <a:spcPts val="600"/>
              </a:spcAft>
              <a:buFont typeface="Wingdings" pitchFamily="2" charset="2"/>
              <a:buChar char="Ø"/>
              <a:defRPr/>
            </a:pPr>
            <a:r>
              <a:rPr lang="nb-NO" dirty="0" smtClean="0"/>
              <a:t> Productivity </a:t>
            </a:r>
            <a:r>
              <a:rPr lang="nb-NO" dirty="0" err="1"/>
              <a:t>effects</a:t>
            </a:r>
            <a:r>
              <a:rPr lang="nb-NO" dirty="0"/>
              <a:t> in </a:t>
            </a:r>
            <a:r>
              <a:rPr lang="nb-NO" dirty="0" err="1"/>
              <a:t>agriculture</a:t>
            </a:r>
            <a:r>
              <a:rPr lang="nb-NO" dirty="0" smtClean="0"/>
              <a:t>.</a:t>
            </a:r>
            <a:r>
              <a:rPr lang="nb-NO" dirty="0"/>
              <a:t> (</a:t>
            </a:r>
            <a:r>
              <a:rPr lang="nb-NO" dirty="0" err="1"/>
              <a:t>Unitary</a:t>
            </a:r>
            <a:r>
              <a:rPr lang="nb-NO" dirty="0"/>
              <a:t> vs. </a:t>
            </a:r>
            <a:r>
              <a:rPr lang="nb-NO" dirty="0" err="1"/>
              <a:t>Collective</a:t>
            </a:r>
            <a:r>
              <a:rPr lang="nb-NO" dirty="0"/>
              <a:t> </a:t>
            </a:r>
            <a:r>
              <a:rPr lang="nb-NO" dirty="0" err="1"/>
              <a:t>models</a:t>
            </a:r>
            <a:r>
              <a:rPr lang="nb-NO" dirty="0"/>
              <a:t>, </a:t>
            </a:r>
            <a:r>
              <a:rPr lang="nb-NO" dirty="0" err="1"/>
              <a:t>see</a:t>
            </a:r>
            <a:r>
              <a:rPr lang="nb-NO" dirty="0"/>
              <a:t> </a:t>
            </a:r>
            <a:r>
              <a:rPr lang="nb-NO" dirty="0" err="1"/>
              <a:t>Qian</a:t>
            </a:r>
            <a:r>
              <a:rPr lang="nb-NO" dirty="0" smtClean="0"/>
              <a:t>).</a:t>
            </a:r>
          </a:p>
          <a:p>
            <a:pPr lvl="2" eaLnBrk="1" fontAlgn="auto" hangingPunct="1">
              <a:lnSpc>
                <a:spcPct val="90000"/>
              </a:lnSpc>
              <a:spcBef>
                <a:spcPct val="0"/>
              </a:spcBef>
              <a:spcAft>
                <a:spcPts val="600"/>
              </a:spcAft>
              <a:buFont typeface="Wingdings" pitchFamily="2" charset="2"/>
              <a:buChar char="Ø"/>
              <a:defRPr/>
            </a:pPr>
            <a:endParaRPr lang="nb-NO" dirty="0"/>
          </a:p>
          <a:p>
            <a:pPr lvl="2" eaLnBrk="1" fontAlgn="auto" hangingPunct="1">
              <a:lnSpc>
                <a:spcPct val="90000"/>
              </a:lnSpc>
              <a:spcBef>
                <a:spcPct val="0"/>
              </a:spcBef>
              <a:spcAft>
                <a:spcPts val="600"/>
              </a:spcAft>
              <a:buFont typeface="Wingdings" pitchFamily="2" charset="2"/>
              <a:buChar char="Ø"/>
              <a:defRPr/>
            </a:pPr>
            <a:r>
              <a:rPr lang="sv-SE" dirty="0"/>
              <a:t> </a:t>
            </a:r>
            <a:r>
              <a:rPr lang="nb-NO" dirty="0" err="1" smtClean="0"/>
              <a:t>Effects</a:t>
            </a:r>
            <a:r>
              <a:rPr lang="nb-NO" dirty="0" smtClean="0"/>
              <a:t> </a:t>
            </a:r>
            <a:r>
              <a:rPr lang="nb-NO" dirty="0" err="1"/>
              <a:t>of</a:t>
            </a:r>
            <a:r>
              <a:rPr lang="nb-NO" dirty="0"/>
              <a:t> </a:t>
            </a:r>
            <a:r>
              <a:rPr lang="nb-NO" dirty="0" err="1"/>
              <a:t>female</a:t>
            </a:r>
            <a:r>
              <a:rPr lang="nb-NO" dirty="0"/>
              <a:t> </a:t>
            </a:r>
            <a:r>
              <a:rPr lang="nb-NO" dirty="0" err="1"/>
              <a:t>political</a:t>
            </a:r>
            <a:r>
              <a:rPr lang="nb-NO" dirty="0"/>
              <a:t> leaders </a:t>
            </a:r>
            <a:r>
              <a:rPr lang="nb-NO" dirty="0" smtClean="0"/>
              <a:t>(See </a:t>
            </a:r>
            <a:r>
              <a:rPr lang="nb-NO" dirty="0" err="1" smtClean="0"/>
              <a:t>lecture</a:t>
            </a:r>
            <a:r>
              <a:rPr lang="nb-NO" dirty="0" smtClean="0"/>
              <a:t> </a:t>
            </a:r>
            <a:r>
              <a:rPr lang="nb-NO" dirty="0"/>
              <a:t>9</a:t>
            </a:r>
            <a:r>
              <a:rPr lang="nb-NO" dirty="0" smtClean="0"/>
              <a:t>)</a:t>
            </a:r>
            <a:endParaRPr lang="nb-NO"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sv-SE" smtClean="0"/>
              <a:t>Effects of female education</a:t>
            </a:r>
            <a:endParaRPr lang="en-US" smtClean="0"/>
          </a:p>
        </p:txBody>
      </p:sp>
      <p:sp>
        <p:nvSpPr>
          <p:cNvPr id="32770" name="Content Placeholder 2"/>
          <p:cNvSpPr>
            <a:spLocks noGrp="1"/>
          </p:cNvSpPr>
          <p:nvPr>
            <p:ph idx="1"/>
          </p:nvPr>
        </p:nvSpPr>
        <p:spPr/>
        <p:txBody>
          <a:bodyPr/>
          <a:lstStyle/>
          <a:p>
            <a:pPr eaLnBrk="1" hangingPunct="1"/>
            <a:r>
              <a:rPr lang="sv-SE" smtClean="0"/>
              <a:t>There is a clear correlation between mother’s education and e.g. child health. </a:t>
            </a:r>
          </a:p>
          <a:p>
            <a:pPr eaLnBrk="1" hangingPunct="1"/>
            <a:r>
              <a:rPr lang="sv-SE" b="1" smtClean="0"/>
              <a:t>Potential empirical problems? </a:t>
            </a:r>
          </a:p>
          <a:p>
            <a:pPr eaLnBrk="1" hangingPunct="1"/>
            <a:r>
              <a:rPr lang="sv-SE" smtClean="0"/>
              <a:t>Some </a:t>
            </a:r>
            <a:r>
              <a:rPr lang="sv-SE" i="1" smtClean="0"/>
              <a:t>effects</a:t>
            </a:r>
            <a:r>
              <a:rPr lang="sv-SE" smtClean="0"/>
              <a:t> are found on fertility but the claim that increasing women’s education, rather than men’s, affects child health is shaky. </a:t>
            </a:r>
            <a:endParaRPr lang="en-US"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p:txBody>
          <a:bodyPr/>
          <a:lstStyle/>
          <a:p>
            <a:pPr eaLnBrk="1" hangingPunct="1"/>
            <a:r>
              <a:rPr lang="sv-SE" smtClean="0"/>
              <a:t>Things we do not know yet</a:t>
            </a:r>
            <a:endParaRPr lang="en-US" smtClean="0"/>
          </a:p>
        </p:txBody>
      </p:sp>
      <p:sp>
        <p:nvSpPr>
          <p:cNvPr id="33794" name="Content Placeholder 2"/>
          <p:cNvSpPr>
            <a:spLocks noGrp="1"/>
          </p:cNvSpPr>
          <p:nvPr>
            <p:ph idx="4294967295"/>
          </p:nvPr>
        </p:nvSpPr>
        <p:spPr/>
        <p:txBody>
          <a:bodyPr/>
          <a:lstStyle/>
          <a:p>
            <a:pPr eaLnBrk="1" hangingPunct="1"/>
            <a:r>
              <a:rPr lang="sv-SE" smtClean="0"/>
              <a:t>Effects of legal rules on inheritance, marriage, and divorce.</a:t>
            </a:r>
          </a:p>
          <a:p>
            <a:pPr eaLnBrk="1" hangingPunct="1"/>
            <a:endParaRPr lang="sv-SE" smtClean="0"/>
          </a:p>
          <a:p>
            <a:pPr eaLnBrk="1" hangingPunct="1"/>
            <a:r>
              <a:rPr lang="sv-SE" smtClean="0"/>
              <a:t>”Surprisingly little research”. </a:t>
            </a:r>
          </a:p>
          <a:p>
            <a:pPr eaLnBrk="1" hangingPunct="1"/>
            <a:endParaRPr lang="sv-SE" smtClean="0"/>
          </a:p>
          <a:p>
            <a:pPr eaLnBrk="1" hangingPunct="1"/>
            <a:r>
              <a:rPr lang="sv-SE" smtClean="0"/>
              <a:t>Even though there is a lot of variation to be exploited and even though it is likely intimately related to women’s agency.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4"/>
          <p:cNvPicPr>
            <a:picLocks noGrp="1" noChangeAspect="1" noChangeArrowheads="1"/>
          </p:cNvPicPr>
          <p:nvPr>
            <p:ph type="body" idx="1"/>
          </p:nvPr>
        </p:nvPicPr>
        <p:blipFill>
          <a:blip r:embed="rId2"/>
          <a:srcRect/>
          <a:stretch>
            <a:fillRect/>
          </a:stretch>
        </p:blipFill>
        <p:spPr>
          <a:xfrm>
            <a:off x="2195513" y="260350"/>
            <a:ext cx="4124325" cy="6408738"/>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4"/>
          <p:cNvPicPr>
            <a:picLocks noGrp="1" noChangeAspect="1" noChangeArrowheads="1"/>
          </p:cNvPicPr>
          <p:nvPr>
            <p:ph type="body" idx="1"/>
          </p:nvPr>
        </p:nvPicPr>
        <p:blipFill>
          <a:blip r:embed="rId2"/>
          <a:srcRect/>
          <a:stretch>
            <a:fillRect/>
          </a:stretch>
        </p:blipFill>
        <p:spPr>
          <a:xfrm>
            <a:off x="1484313" y="188913"/>
            <a:ext cx="6015037" cy="616585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idx="4294967295"/>
          </p:nvPr>
        </p:nvSpPr>
        <p:spPr/>
        <p:txBody>
          <a:bodyPr/>
          <a:lstStyle/>
          <a:p>
            <a:pPr eaLnBrk="1" hangingPunct="1"/>
            <a:r>
              <a:rPr lang="sv-SE" smtClean="0"/>
              <a:t>More things we do not know yet</a:t>
            </a:r>
            <a:endParaRPr lang="en-US" smtClean="0"/>
          </a:p>
        </p:txBody>
      </p:sp>
      <p:sp>
        <p:nvSpPr>
          <p:cNvPr id="36866" name="Content Placeholder 2"/>
          <p:cNvSpPr>
            <a:spLocks noGrp="1"/>
          </p:cNvSpPr>
          <p:nvPr>
            <p:ph idx="4294967295"/>
          </p:nvPr>
        </p:nvSpPr>
        <p:spPr/>
        <p:txBody>
          <a:bodyPr/>
          <a:lstStyle/>
          <a:p>
            <a:pPr eaLnBrk="1" hangingPunct="1"/>
            <a:r>
              <a:rPr lang="sv-SE" smtClean="0"/>
              <a:t>CCT - Should they target women?</a:t>
            </a:r>
          </a:p>
          <a:p>
            <a:pPr eaLnBrk="1" hangingPunct="1"/>
            <a:endParaRPr lang="sv-SE" smtClean="0"/>
          </a:p>
          <a:p>
            <a:pPr eaLnBrk="1" hangingPunct="1"/>
            <a:r>
              <a:rPr lang="sv-SE" smtClean="0"/>
              <a:t>Microfinance – if anything the research suggests that targeting women may be bad. </a:t>
            </a:r>
          </a:p>
          <a:p>
            <a:pPr eaLnBrk="1" hangingPunct="1"/>
            <a:endParaRPr lang="sv-SE" smtClean="0"/>
          </a:p>
          <a:p>
            <a:pPr eaLnBrk="1" hangingPunct="1"/>
            <a:r>
              <a:rPr lang="sv-SE" smtClean="0"/>
              <a:t>Why? Multiple constraints? </a:t>
            </a:r>
            <a:endParaRPr lang="en-US"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sv-SE" smtClean="0"/>
              <a:t>Qian 2008</a:t>
            </a:r>
            <a:endParaRPr lang="en-US" smtClean="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smtClean="0"/>
              <a:t>Research question: The effects of sex-specific earnings on </a:t>
            </a:r>
            <a:r>
              <a:rPr lang="en-US" dirty="0" err="1" smtClean="0"/>
              <a:t>gendercide</a:t>
            </a:r>
            <a:r>
              <a:rPr lang="en-US" dirty="0" smtClean="0"/>
              <a:t>.</a:t>
            </a:r>
          </a:p>
          <a:p>
            <a:pPr eaLnBrk="1" fontAlgn="auto" hangingPunct="1">
              <a:spcAft>
                <a:spcPts val="0"/>
              </a:spcAft>
              <a:buFont typeface="Arial" pitchFamily="34" charset="0"/>
              <a:buChar char="•"/>
              <a:defRPr/>
            </a:pPr>
            <a:endParaRPr lang="en-US" dirty="0" smtClean="0"/>
          </a:p>
          <a:p>
            <a:pPr lvl="2" eaLnBrk="1" fontAlgn="auto" hangingPunct="1">
              <a:lnSpc>
                <a:spcPct val="90000"/>
              </a:lnSpc>
              <a:spcBef>
                <a:spcPct val="0"/>
              </a:spcBef>
              <a:spcAft>
                <a:spcPts val="600"/>
              </a:spcAft>
              <a:buFont typeface="Wingdings" pitchFamily="2" charset="2"/>
              <a:buChar char="Ø"/>
              <a:defRPr/>
            </a:pPr>
            <a:r>
              <a:rPr lang="sv-SE" dirty="0" smtClean="0"/>
              <a:t> Interesting? Yes: Important topic (missing women, especially in China), also important topic in household/labor economics. </a:t>
            </a:r>
          </a:p>
          <a:p>
            <a:pPr lvl="2" eaLnBrk="1" fontAlgn="auto" hangingPunct="1">
              <a:lnSpc>
                <a:spcPct val="90000"/>
              </a:lnSpc>
              <a:spcBef>
                <a:spcPct val="0"/>
              </a:spcBef>
              <a:spcAft>
                <a:spcPts val="600"/>
              </a:spcAft>
              <a:buFont typeface="Wingdings" pitchFamily="2" charset="2"/>
              <a:buChar char="Ø"/>
              <a:defRPr/>
            </a:pPr>
            <a:endParaRPr lang="sv-SE" dirty="0" smtClean="0"/>
          </a:p>
          <a:p>
            <a:pPr lvl="2" eaLnBrk="1" fontAlgn="auto" hangingPunct="1">
              <a:lnSpc>
                <a:spcPct val="90000"/>
              </a:lnSpc>
              <a:spcBef>
                <a:spcPct val="0"/>
              </a:spcBef>
              <a:spcAft>
                <a:spcPts val="600"/>
              </a:spcAft>
              <a:buFont typeface="Wingdings" pitchFamily="2" charset="2"/>
              <a:buChar char="Ø"/>
              <a:defRPr/>
            </a:pPr>
            <a:r>
              <a:rPr lang="sv-SE" altLang="zh-CN" dirty="0" smtClean="0"/>
              <a:t>Original? </a:t>
            </a:r>
            <a:r>
              <a:rPr lang="en-US" dirty="0" smtClean="0"/>
              <a:t>Yes: previous empirical studies have faced severe identification problems.</a:t>
            </a:r>
            <a:endParaRPr lang="sv-SE" dirty="0" smtClean="0"/>
          </a:p>
          <a:p>
            <a:pPr marL="0" indent="0" eaLnBrk="1" fontAlgn="auto" hangingPunct="1">
              <a:spcAft>
                <a:spcPts val="0"/>
              </a:spcAft>
              <a:buFont typeface="Arial" pitchFamily="34" charset="0"/>
              <a:buNone/>
              <a:defRPr/>
            </a:pPr>
            <a:endParaRPr lang="sv-SE" dirty="0" smtClean="0"/>
          </a:p>
          <a:p>
            <a:pPr lvl="2" eaLnBrk="1" fontAlgn="auto" hangingPunct="1">
              <a:lnSpc>
                <a:spcPct val="90000"/>
              </a:lnSpc>
              <a:spcBef>
                <a:spcPct val="0"/>
              </a:spcBef>
              <a:spcAft>
                <a:spcPts val="600"/>
              </a:spcAft>
              <a:buFont typeface="Wingdings" pitchFamily="2" charset="2"/>
              <a:buChar char="Ø"/>
              <a:defRPr/>
            </a:pPr>
            <a:r>
              <a:rPr lang="sv-SE" dirty="0" smtClean="0"/>
              <a:t> </a:t>
            </a:r>
            <a:r>
              <a:rPr lang="sv-SE" dirty="0" err="1" smtClean="0"/>
              <a:t>Feasible</a:t>
            </a:r>
            <a:r>
              <a:rPr lang="sv-SE" dirty="0" smtClean="0"/>
              <a:t>? </a:t>
            </a:r>
            <a:r>
              <a:rPr lang="en-US" dirty="0" smtClean="0"/>
              <a:t>Yes: By exploiting two post-Mao reforms, DD, and IV.</a:t>
            </a:r>
            <a:endParaRPr lang="sv-SE" dirty="0" smtClean="0"/>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p:cNvSpPr>
          <p:nvPr>
            <p:ph type="title"/>
          </p:nvPr>
        </p:nvSpPr>
        <p:spPr/>
        <p:txBody>
          <a:bodyPr/>
          <a:lstStyle/>
          <a:p>
            <a:pPr eaLnBrk="1" hangingPunct="1"/>
            <a:r>
              <a:rPr lang="sv-SE" smtClean="0"/>
              <a:t>A detour on missing women</a:t>
            </a:r>
            <a:endParaRPr lang="nb-NO" smtClean="0"/>
          </a:p>
        </p:txBody>
      </p:sp>
      <p:sp>
        <p:nvSpPr>
          <p:cNvPr id="38914" name="Rectangle 3"/>
          <p:cNvSpPr>
            <a:spLocks noGrp="1"/>
          </p:cNvSpPr>
          <p:nvPr>
            <p:ph type="body" idx="1"/>
          </p:nvPr>
        </p:nvSpPr>
        <p:spPr/>
        <p:txBody>
          <a:bodyPr/>
          <a:lstStyle/>
          <a:p>
            <a:pPr eaLnBrk="1" hangingPunct="1">
              <a:lnSpc>
                <a:spcPct val="90000"/>
              </a:lnSpc>
            </a:pPr>
            <a:r>
              <a:rPr lang="sv-SE" smtClean="0"/>
              <a:t>Women who ”should be alive” but are not.</a:t>
            </a:r>
          </a:p>
          <a:p>
            <a:pPr eaLnBrk="1" hangingPunct="1">
              <a:lnSpc>
                <a:spcPct val="90000"/>
              </a:lnSpc>
            </a:pPr>
            <a:r>
              <a:rPr lang="sv-SE" smtClean="0"/>
              <a:t>MW= (Current population*share of females in reference category) – Current number of women.</a:t>
            </a:r>
          </a:p>
          <a:p>
            <a:pPr eaLnBrk="1" hangingPunct="1">
              <a:lnSpc>
                <a:spcPct val="90000"/>
              </a:lnSpc>
            </a:pPr>
            <a:r>
              <a:rPr lang="en-US" altLang="zh-CN" smtClean="0"/>
              <a:t>Globally, 6 million women a year become missing.</a:t>
            </a:r>
          </a:p>
          <a:p>
            <a:pPr eaLnBrk="1" hangingPunct="1">
              <a:lnSpc>
                <a:spcPct val="90000"/>
              </a:lnSpc>
            </a:pPr>
            <a:r>
              <a:rPr lang="en-US" altLang="zh-CN" smtClean="0"/>
              <a:t>1/5 is never born, 1/10 dies in early childhood, 1/5 in the reproductive years, and 2/5 at older ages. </a:t>
            </a:r>
            <a:endParaRPr lang="nb-NO"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r>
              <a:rPr lang="sv-SE" smtClean="0"/>
              <a:t>Missing girls at birth</a:t>
            </a:r>
            <a:endParaRPr lang="en-US" smtClean="0"/>
          </a:p>
        </p:txBody>
      </p:sp>
      <p:pic>
        <p:nvPicPr>
          <p:cNvPr id="39938" name="Picture 2"/>
          <p:cNvPicPr>
            <a:picLocks noChangeAspect="1" noChangeArrowheads="1"/>
          </p:cNvPicPr>
          <p:nvPr/>
        </p:nvPicPr>
        <p:blipFill>
          <a:blip r:embed="rId2"/>
          <a:srcRect/>
          <a:stretch>
            <a:fillRect/>
          </a:stretch>
        </p:blipFill>
        <p:spPr bwMode="auto">
          <a:xfrm>
            <a:off x="971550" y="1484313"/>
            <a:ext cx="7366000" cy="43180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sv-SE" smtClean="0"/>
              <a:t>After birth</a:t>
            </a:r>
            <a:endParaRPr lang="en-US" smtClean="0"/>
          </a:p>
        </p:txBody>
      </p:sp>
      <p:pic>
        <p:nvPicPr>
          <p:cNvPr id="40962" name="Picture 2"/>
          <p:cNvPicPr>
            <a:picLocks noChangeAspect="1" noChangeArrowheads="1"/>
          </p:cNvPicPr>
          <p:nvPr/>
        </p:nvPicPr>
        <p:blipFill>
          <a:blip r:embed="rId2"/>
          <a:srcRect/>
          <a:stretch>
            <a:fillRect/>
          </a:stretch>
        </p:blipFill>
        <p:spPr bwMode="auto">
          <a:xfrm>
            <a:off x="1042988" y="1341438"/>
            <a:ext cx="7602537" cy="4524375"/>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50" y="274638"/>
            <a:ext cx="8856663" cy="1143000"/>
          </a:xfrm>
        </p:spPr>
        <p:txBody>
          <a:bodyPr rtlCol="0">
            <a:normAutofit fontScale="90000"/>
          </a:bodyPr>
          <a:lstStyle/>
          <a:p>
            <a:pPr eaLnBrk="1" fontAlgn="auto" hangingPunct="1">
              <a:spcAft>
                <a:spcPts val="0"/>
              </a:spcAft>
              <a:defRPr/>
            </a:pPr>
            <a:r>
              <a:rPr lang="sv-SE" dirty="0" smtClean="0"/>
              <a:t>Sex </a:t>
            </a:r>
            <a:r>
              <a:rPr lang="sv-SE" dirty="0" err="1" smtClean="0"/>
              <a:t>ratio</a:t>
            </a:r>
            <a:r>
              <a:rPr lang="sv-SE" dirty="0" smtClean="0"/>
              <a:t> </a:t>
            </a:r>
            <a:r>
              <a:rPr lang="sv-SE" dirty="0" err="1" smtClean="0"/>
              <a:t>of</a:t>
            </a:r>
            <a:r>
              <a:rPr lang="sv-SE" dirty="0" smtClean="0"/>
              <a:t> </a:t>
            </a:r>
            <a:r>
              <a:rPr lang="sv-SE" dirty="0" err="1" smtClean="0"/>
              <a:t>deaths</a:t>
            </a:r>
            <a:r>
              <a:rPr lang="sv-SE" dirty="0" smtClean="0"/>
              <a:t> and </a:t>
            </a:r>
            <a:r>
              <a:rPr lang="sv-SE" dirty="0" err="1" smtClean="0"/>
              <a:t>changes</a:t>
            </a:r>
            <a:r>
              <a:rPr lang="sv-SE" dirty="0" smtClean="0"/>
              <a:t> over </a:t>
            </a:r>
            <a:r>
              <a:rPr lang="sv-SE" dirty="0" err="1" smtClean="0"/>
              <a:t>time</a:t>
            </a:r>
            <a:endParaRPr lang="en-US" dirty="0"/>
          </a:p>
        </p:txBody>
      </p:sp>
      <p:pic>
        <p:nvPicPr>
          <p:cNvPr id="41986" name="Picture 2"/>
          <p:cNvPicPr>
            <a:picLocks noChangeAspect="1" noChangeArrowheads="1"/>
          </p:cNvPicPr>
          <p:nvPr/>
        </p:nvPicPr>
        <p:blipFill>
          <a:blip r:embed="rId2"/>
          <a:srcRect/>
          <a:stretch>
            <a:fillRect/>
          </a:stretch>
        </p:blipFill>
        <p:spPr bwMode="auto">
          <a:xfrm>
            <a:off x="1619250" y="1209675"/>
            <a:ext cx="5473700" cy="515937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8" name="Picture 4"/>
          <p:cNvPicPr>
            <a:picLocks noChangeAspect="1" noChangeArrowheads="1"/>
          </p:cNvPicPr>
          <p:nvPr/>
        </p:nvPicPr>
        <p:blipFill>
          <a:blip r:embed="rId2"/>
          <a:srcRect/>
          <a:stretch>
            <a:fillRect/>
          </a:stretch>
        </p:blipFill>
        <p:spPr bwMode="auto">
          <a:xfrm>
            <a:off x="395288" y="476250"/>
            <a:ext cx="8027987" cy="55753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p:cNvSpPr>
          <p:nvPr>
            <p:ph type="title"/>
          </p:nvPr>
        </p:nvSpPr>
        <p:spPr/>
        <p:txBody>
          <a:bodyPr/>
          <a:lstStyle/>
          <a:p>
            <a:pPr eaLnBrk="1" hangingPunct="1"/>
            <a:r>
              <a:rPr lang="sv-SE" smtClean="0"/>
              <a:t>The emplirical problem</a:t>
            </a:r>
            <a:endParaRPr lang="nb-NO" smtClean="0"/>
          </a:p>
        </p:txBody>
      </p:sp>
      <p:sp>
        <p:nvSpPr>
          <p:cNvPr id="43010" name="Rectangle 3"/>
          <p:cNvSpPr>
            <a:spLocks noGrp="1"/>
          </p:cNvSpPr>
          <p:nvPr>
            <p:ph type="body" idx="1"/>
          </p:nvPr>
        </p:nvSpPr>
        <p:spPr/>
        <p:txBody>
          <a:bodyPr/>
          <a:lstStyle/>
          <a:p>
            <a:pPr eaLnBrk="1" hangingPunct="1"/>
            <a:r>
              <a:rPr lang="sv-SE" sz="2800" smtClean="0"/>
              <a:t>In linking female share of income with gendercide there is a fundamental identification problem:</a:t>
            </a:r>
          </a:p>
          <a:p>
            <a:pPr eaLnBrk="1" hangingPunct="1"/>
            <a:r>
              <a:rPr lang="en-US" sz="2800" smtClean="0"/>
              <a:t>Areas with higher female income may have higher income precisely because women’s status is higher for other reasons.</a:t>
            </a:r>
          </a:p>
          <a:p>
            <a:pPr eaLnBrk="1" hangingPunct="1"/>
            <a:r>
              <a:rPr lang="en-US" sz="2800" smtClean="0"/>
              <a:t>Only looking at tea areas vs non tea areas is not enough either: regions that </a:t>
            </a:r>
            <a:r>
              <a:rPr lang="en-US" sz="2800" i="1" smtClean="0"/>
              <a:t>choose</a:t>
            </a:r>
            <a:r>
              <a:rPr lang="en-US" sz="2800" smtClean="0"/>
              <a:t> to plant tea may be regions with weaker boy preference.</a:t>
            </a:r>
            <a:r>
              <a:rPr lang="nb-NO" sz="2800" smtClean="0"/>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nb-NO" smtClean="0"/>
              <a:t>The story</a:t>
            </a:r>
          </a:p>
        </p:txBody>
      </p:sp>
      <p:sp>
        <p:nvSpPr>
          <p:cNvPr id="44034" name="Content Placeholder 2"/>
          <p:cNvSpPr>
            <a:spLocks noGrp="1"/>
          </p:cNvSpPr>
          <p:nvPr>
            <p:ph idx="1"/>
          </p:nvPr>
        </p:nvSpPr>
        <p:spPr/>
        <p:txBody>
          <a:bodyPr/>
          <a:lstStyle/>
          <a:p>
            <a:pPr eaLnBrk="1" hangingPunct="1"/>
            <a:r>
              <a:rPr lang="nb-NO" smtClean="0"/>
              <a:t>Women have a comparative advantage in producing tea.</a:t>
            </a:r>
          </a:p>
          <a:p>
            <a:pPr eaLnBrk="1" hangingPunct="1"/>
            <a:r>
              <a:rPr lang="nb-NO" smtClean="0"/>
              <a:t>Men have a comparative advantage in producing orchard fruits.</a:t>
            </a:r>
          </a:p>
          <a:p>
            <a:pPr eaLnBrk="1" hangingPunct="1"/>
            <a:r>
              <a:rPr lang="nb-NO" smtClean="0"/>
              <a:t>Reforms increased the price dramatically.</a:t>
            </a:r>
          </a:p>
          <a:p>
            <a:pPr eaLnBrk="1" hangingPunct="1"/>
            <a:r>
              <a:rPr lang="nb-NO" smtClean="0"/>
              <a:t>Areas suitable for tea production receive a shock in female incomes.</a:t>
            </a:r>
          </a:p>
          <a:p>
            <a:pPr eaLnBrk="1" hangingPunct="1"/>
            <a:r>
              <a:rPr lang="nb-NO" smtClean="0"/>
              <a:t>More girls survive. </a:t>
            </a:r>
          </a:p>
          <a:p>
            <a:pPr eaLnBrk="1" hangingPunct="1"/>
            <a:endParaRPr lang="nb-NO"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nb-NO" smtClean="0"/>
              <a:t>Empirical strategy</a:t>
            </a:r>
          </a:p>
        </p:txBody>
      </p:sp>
      <p:sp>
        <p:nvSpPr>
          <p:cNvPr id="45058" name="Content Placeholder 2"/>
          <p:cNvSpPr>
            <a:spLocks noGrp="1"/>
          </p:cNvSpPr>
          <p:nvPr>
            <p:ph idx="1"/>
          </p:nvPr>
        </p:nvSpPr>
        <p:spPr/>
        <p:txBody>
          <a:bodyPr/>
          <a:lstStyle/>
          <a:p>
            <a:pPr eaLnBrk="1" hangingPunct="1"/>
            <a:r>
              <a:rPr lang="en-US" smtClean="0"/>
              <a:t>“… compare sex imbalance for cohorts born before and after the reforms (</a:t>
            </a:r>
            <a:r>
              <a:rPr lang="en-US" smtClean="0">
                <a:solidFill>
                  <a:srgbClr val="FF0000"/>
                </a:solidFill>
              </a:rPr>
              <a:t>1</a:t>
            </a:r>
            <a:r>
              <a:rPr lang="en-US" baseline="30000" smtClean="0">
                <a:solidFill>
                  <a:srgbClr val="FF0000"/>
                </a:solidFill>
              </a:rPr>
              <a:t>st</a:t>
            </a:r>
            <a:r>
              <a:rPr lang="en-US" smtClean="0">
                <a:solidFill>
                  <a:srgbClr val="FF0000"/>
                </a:solidFill>
              </a:rPr>
              <a:t> diff</a:t>
            </a:r>
            <a:r>
              <a:rPr lang="en-US" smtClean="0"/>
              <a:t>), between counties that plant and do not plant sex-specific crops (</a:t>
            </a:r>
            <a:r>
              <a:rPr lang="en-US" smtClean="0">
                <a:solidFill>
                  <a:srgbClr val="FF0000"/>
                </a:solidFill>
              </a:rPr>
              <a:t>2</a:t>
            </a:r>
            <a:r>
              <a:rPr lang="en-US" baseline="30000" smtClean="0">
                <a:solidFill>
                  <a:srgbClr val="FF0000"/>
                </a:solidFill>
              </a:rPr>
              <a:t>nd</a:t>
            </a:r>
            <a:r>
              <a:rPr lang="en-US" smtClean="0">
                <a:solidFill>
                  <a:srgbClr val="FF0000"/>
                </a:solidFill>
              </a:rPr>
              <a:t> diff</a:t>
            </a:r>
            <a:r>
              <a:rPr lang="en-US" smtClean="0"/>
              <a:t>), where the value of those crops increased because of the reform.”</a:t>
            </a:r>
          </a:p>
          <a:p>
            <a:pPr eaLnBrk="1" hangingPunct="1"/>
            <a:endParaRPr lang="sv-SE" smtClean="0"/>
          </a:p>
          <a:p>
            <a:pPr eaLnBrk="1" hangingPunct="1">
              <a:buFont typeface="Arial" charset="0"/>
              <a:buNone/>
            </a:pPr>
            <a:r>
              <a:rPr lang="sv-SE" smtClean="0"/>
              <a:t>	= Difference in differences (DD).</a:t>
            </a:r>
            <a:endParaRPr lang="en-US" smtClean="0"/>
          </a:p>
          <a:p>
            <a:pPr eaLnBrk="1" hangingPunct="1">
              <a:buFont typeface="Arial" charset="0"/>
              <a:buNone/>
            </a:pPr>
            <a:endParaRPr lang="nb-NO" smtClean="0"/>
          </a:p>
          <a:p>
            <a:pPr eaLnBrk="1" hangingPunct="1"/>
            <a:endParaRPr lang="nb-NO"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idx="4294967295"/>
          </p:nvPr>
        </p:nvSpPr>
        <p:spPr>
          <a:xfrm>
            <a:off x="468313" y="260350"/>
            <a:ext cx="8229600" cy="1143000"/>
          </a:xfrm>
        </p:spPr>
        <p:txBody>
          <a:bodyPr/>
          <a:lstStyle/>
          <a:p>
            <a:pPr eaLnBrk="1" hangingPunct="1"/>
            <a:r>
              <a:rPr lang="sv-SE" sz="4000" smtClean="0"/>
              <a:t>Recap difference in differences (DD)</a:t>
            </a:r>
            <a:endParaRPr lang="nb-NO" sz="4000" smtClean="0"/>
          </a:p>
        </p:txBody>
      </p:sp>
      <p:sp>
        <p:nvSpPr>
          <p:cNvPr id="46082" name="Rectangle 3"/>
          <p:cNvSpPr>
            <a:spLocks noGrp="1" noChangeArrowheads="1"/>
          </p:cNvSpPr>
          <p:nvPr>
            <p:ph type="body" idx="4294967295"/>
          </p:nvPr>
        </p:nvSpPr>
        <p:spPr/>
        <p:txBody>
          <a:bodyPr/>
          <a:lstStyle/>
          <a:p>
            <a:pPr eaLnBrk="1" hangingPunct="1">
              <a:lnSpc>
                <a:spcPct val="90000"/>
              </a:lnSpc>
            </a:pPr>
            <a:r>
              <a:rPr lang="en-US" smtClean="0"/>
              <a:t>Requires that data is available both before and after treatment. </a:t>
            </a:r>
          </a:p>
          <a:p>
            <a:pPr eaLnBrk="1" hangingPunct="1">
              <a:lnSpc>
                <a:spcPct val="90000"/>
              </a:lnSpc>
            </a:pPr>
            <a:r>
              <a:rPr lang="en-US" smtClean="0"/>
              <a:t>Basic idea: Control for pre-period differences in outcomes between T and C.</a:t>
            </a:r>
          </a:p>
          <a:p>
            <a:pPr eaLnBrk="1" hangingPunct="1">
              <a:lnSpc>
                <a:spcPct val="90000"/>
              </a:lnSpc>
            </a:pPr>
            <a:r>
              <a:rPr lang="en-US" smtClean="0"/>
              <a:t>Crucial assumption. Absent the treatment, the outcomes would have followed the same trend.</a:t>
            </a:r>
            <a:r>
              <a:rPr lang="nb-NO" smtClean="0"/>
              <a:t> </a:t>
            </a:r>
          </a:p>
          <a:p>
            <a:pPr eaLnBrk="1" hangingPunct="1">
              <a:lnSpc>
                <a:spcPct val="90000"/>
              </a:lnSpc>
            </a:pPr>
            <a:r>
              <a:rPr lang="en-US" smtClean="0"/>
              <a:t>Main practical issue: Omitted variable… you must argue your case strongly! </a:t>
            </a:r>
            <a:endParaRPr lang="nb-NO"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idx="4294967295"/>
          </p:nvPr>
        </p:nvSpPr>
        <p:spPr/>
        <p:txBody>
          <a:bodyPr/>
          <a:lstStyle/>
          <a:p>
            <a:pPr eaLnBrk="1" hangingPunct="1"/>
            <a:r>
              <a:rPr lang="sv-SE" smtClean="0"/>
              <a:t>Problems</a:t>
            </a:r>
            <a:endParaRPr lang="nb-NO" smtClean="0"/>
          </a:p>
        </p:txBody>
      </p:sp>
      <p:sp>
        <p:nvSpPr>
          <p:cNvPr id="47106" name="Rectangle 3"/>
          <p:cNvSpPr>
            <a:spLocks noGrp="1" noChangeArrowheads="1"/>
          </p:cNvSpPr>
          <p:nvPr>
            <p:ph type="body" idx="4294967295"/>
          </p:nvPr>
        </p:nvSpPr>
        <p:spPr>
          <a:xfrm>
            <a:off x="468313" y="1628775"/>
            <a:ext cx="8229600" cy="4525963"/>
          </a:xfrm>
        </p:spPr>
        <p:txBody>
          <a:bodyPr/>
          <a:lstStyle/>
          <a:p>
            <a:pPr eaLnBrk="1" hangingPunct="1"/>
            <a:r>
              <a:rPr lang="sv-SE" smtClean="0"/>
              <a:t>The main problem is that something else may have happened at the same time.</a:t>
            </a:r>
          </a:p>
          <a:p>
            <a:pPr eaLnBrk="1" hangingPunct="1"/>
            <a:endParaRPr lang="sv-SE" smtClean="0"/>
          </a:p>
          <a:p>
            <a:pPr eaLnBrk="1" hangingPunct="1"/>
            <a:r>
              <a:rPr lang="sv-SE" smtClean="0"/>
              <a:t>Or that the </a:t>
            </a:r>
            <a:r>
              <a:rPr lang="sv-SE" i="1" smtClean="0"/>
              <a:t>trends</a:t>
            </a:r>
            <a:r>
              <a:rPr lang="sv-SE" smtClean="0"/>
              <a:t> are different.</a:t>
            </a:r>
          </a:p>
          <a:p>
            <a:pPr eaLnBrk="1" hangingPunct="1"/>
            <a:endParaRPr lang="sv-SE" smtClean="0"/>
          </a:p>
          <a:p>
            <a:pPr eaLnBrk="1" hangingPunct="1"/>
            <a:r>
              <a:rPr lang="sv-SE" smtClean="0"/>
              <a:t>More periods is better.</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nb-NO" dirty="0" smtClean="0"/>
              <a:t>Three </a:t>
            </a:r>
            <a:r>
              <a:rPr lang="nb-NO" dirty="0" err="1" smtClean="0"/>
              <a:t>effects</a:t>
            </a:r>
            <a:r>
              <a:rPr lang="nb-NO" dirty="0" smtClean="0"/>
              <a:t> </a:t>
            </a:r>
            <a:r>
              <a:rPr lang="nb-NO" dirty="0" err="1" smtClean="0"/>
              <a:t>of</a:t>
            </a:r>
            <a:r>
              <a:rPr lang="nb-NO" dirty="0" smtClean="0"/>
              <a:t> </a:t>
            </a:r>
            <a:r>
              <a:rPr lang="nb-NO" dirty="0" err="1" smtClean="0"/>
              <a:t>the</a:t>
            </a:r>
            <a:r>
              <a:rPr lang="nb-NO" dirty="0" smtClean="0"/>
              <a:t> reforms </a:t>
            </a:r>
            <a:r>
              <a:rPr lang="nb-NO" dirty="0" err="1" smtClean="0"/>
              <a:t>are</a:t>
            </a:r>
            <a:r>
              <a:rPr lang="nb-NO" dirty="0" smtClean="0"/>
              <a:t> </a:t>
            </a:r>
            <a:r>
              <a:rPr lang="nb-NO" dirty="0" err="1" smtClean="0"/>
              <a:t>exploited</a:t>
            </a:r>
            <a:endParaRPr lang="nb-NO" dirty="0"/>
          </a:p>
        </p:txBody>
      </p:sp>
      <p:sp>
        <p:nvSpPr>
          <p:cNvPr id="48130" name="Content Placeholder 2"/>
          <p:cNvSpPr>
            <a:spLocks noGrp="1"/>
          </p:cNvSpPr>
          <p:nvPr>
            <p:ph idx="1"/>
          </p:nvPr>
        </p:nvSpPr>
        <p:spPr/>
        <p:txBody>
          <a:bodyPr/>
          <a:lstStyle/>
          <a:p>
            <a:pPr marL="514350" indent="-514350" eaLnBrk="1" hangingPunct="1">
              <a:buFont typeface="Arial" charset="0"/>
              <a:buAutoNum type="arabicParenR"/>
            </a:pPr>
            <a:r>
              <a:rPr lang="en-US" smtClean="0"/>
              <a:t>The reform increased the value of adult female labor in tea-producing regions. </a:t>
            </a:r>
          </a:p>
          <a:p>
            <a:pPr marL="514350" indent="-514350" eaLnBrk="1" hangingPunct="1">
              <a:buFont typeface="Arial" charset="0"/>
              <a:buAutoNum type="arabicParenR"/>
            </a:pPr>
            <a:r>
              <a:rPr lang="en-US" smtClean="0"/>
              <a:t>The reform increased the value of adult male labor in orchard-producing regions. </a:t>
            </a:r>
          </a:p>
          <a:p>
            <a:pPr marL="514350" indent="-514350" eaLnBrk="1" hangingPunct="1">
              <a:buFont typeface="Arial" charset="0"/>
              <a:buAutoNum type="arabicParenR"/>
            </a:pPr>
            <a:r>
              <a:rPr lang="en-US" smtClean="0"/>
              <a:t>The reform increased total household income in regions with other cash crops which favor neither male nor female labor.</a:t>
            </a:r>
          </a:p>
          <a:p>
            <a:pPr marL="514350" indent="-514350" eaLnBrk="1" hangingPunct="1">
              <a:buFont typeface="Arial" charset="0"/>
              <a:buAutoNum type="arabicParenR"/>
            </a:pPr>
            <a:endParaRPr lang="nb-NO"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nb-NO" smtClean="0"/>
              <a:t>Data</a:t>
            </a:r>
          </a:p>
        </p:txBody>
      </p:sp>
      <p:sp>
        <p:nvSpPr>
          <p:cNvPr id="49154" name="Content Placeholder 2"/>
          <p:cNvSpPr>
            <a:spLocks noGrp="1"/>
          </p:cNvSpPr>
          <p:nvPr>
            <p:ph idx="1"/>
          </p:nvPr>
        </p:nvSpPr>
        <p:spPr/>
        <p:txBody>
          <a:bodyPr/>
          <a:lstStyle/>
          <a:p>
            <a:pPr eaLnBrk="1" hangingPunct="1"/>
            <a:r>
              <a:rPr lang="nb-NO" smtClean="0"/>
              <a:t>Censuses from 1990 and 1997.</a:t>
            </a:r>
          </a:p>
          <a:p>
            <a:pPr marL="342900" lvl="2" indent="-342900" eaLnBrk="1" hangingPunct="1"/>
            <a:r>
              <a:rPr lang="en-US" altLang="zh-CN" smtClean="0"/>
              <a:t>Used to get historical fertility and to see which regions plant tea</a:t>
            </a:r>
            <a:r>
              <a:rPr lang="sv-SE" smtClean="0"/>
              <a:t>.</a:t>
            </a:r>
          </a:p>
          <a:p>
            <a:pPr marL="342900" lvl="2" indent="-342900" eaLnBrk="1" hangingPunct="1"/>
            <a:endParaRPr lang="sv-SE" smtClean="0"/>
          </a:p>
          <a:p>
            <a:pPr marL="342900" lvl="2" indent="-342900" eaLnBrk="1" hangingPunct="1"/>
            <a:endParaRPr lang="nb-NO" smtClean="0"/>
          </a:p>
          <a:p>
            <a:pPr eaLnBrk="1" hangingPunct="1"/>
            <a:r>
              <a:rPr lang="nb-NO" smtClean="0"/>
              <a:t>ArcGIS data on hilliness.</a:t>
            </a:r>
          </a:p>
          <a:p>
            <a:pPr marL="342900" lvl="2" indent="-342900" eaLnBrk="1" hangingPunct="1"/>
            <a:r>
              <a:rPr lang="sv-SE" smtClean="0"/>
              <a:t>Increasingly popular to use GIS data in economics.</a:t>
            </a:r>
            <a:endParaRPr lang="nb-NO" smtClean="0"/>
          </a:p>
          <a:p>
            <a:pPr eaLnBrk="1" hangingPunct="1"/>
            <a:endParaRPr lang="nb-NO"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eaLnBrk="1" hangingPunct="1"/>
            <a:r>
              <a:rPr lang="nb-NO" smtClean="0"/>
              <a:t>Main equation of interest</a:t>
            </a:r>
          </a:p>
        </p:txBody>
      </p:sp>
      <p:pic>
        <p:nvPicPr>
          <p:cNvPr id="50178" name="Picture 2"/>
          <p:cNvPicPr>
            <a:picLocks noChangeAspect="1" noChangeArrowheads="1"/>
          </p:cNvPicPr>
          <p:nvPr/>
        </p:nvPicPr>
        <p:blipFill>
          <a:blip r:embed="rId2"/>
          <a:srcRect/>
          <a:stretch>
            <a:fillRect/>
          </a:stretch>
        </p:blipFill>
        <p:spPr bwMode="auto">
          <a:xfrm>
            <a:off x="395288" y="2492375"/>
            <a:ext cx="8607425" cy="88265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sv-SE" smtClean="0"/>
              <a:t>Basic results</a:t>
            </a:r>
            <a:endParaRPr lang="en-US" smtClean="0"/>
          </a:p>
        </p:txBody>
      </p:sp>
      <p:pic>
        <p:nvPicPr>
          <p:cNvPr id="51202" name="Picture 2"/>
          <p:cNvPicPr>
            <a:picLocks noChangeAspect="1" noChangeArrowheads="1"/>
          </p:cNvPicPr>
          <p:nvPr/>
        </p:nvPicPr>
        <p:blipFill>
          <a:blip r:embed="rId2"/>
          <a:srcRect/>
          <a:stretch>
            <a:fillRect/>
          </a:stretch>
        </p:blipFill>
        <p:spPr bwMode="auto">
          <a:xfrm>
            <a:off x="2149475" y="1773238"/>
            <a:ext cx="4592638" cy="3095625"/>
          </a:xfrm>
          <a:prstGeom prst="rect">
            <a:avLst/>
          </a:prstGeom>
          <a:noFill/>
          <a:ln w="9525">
            <a:noFill/>
            <a:miter lim="800000"/>
            <a:headEnd/>
            <a:tailEnd/>
          </a:ln>
        </p:spPr>
      </p:pic>
      <p:sp>
        <p:nvSpPr>
          <p:cNvPr id="4" name="Rectangle 3"/>
          <p:cNvSpPr/>
          <p:nvPr/>
        </p:nvSpPr>
        <p:spPr>
          <a:xfrm>
            <a:off x="1763713" y="3716338"/>
            <a:ext cx="1079500" cy="2889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sv-SE" dirty="0" err="1"/>
              <a:t>Cashcrop</a:t>
            </a:r>
            <a:endParaRPr lang="en-US" dirty="0"/>
          </a:p>
        </p:txBody>
      </p:sp>
      <p:sp>
        <p:nvSpPr>
          <p:cNvPr id="51204" name="TextBox 5"/>
          <p:cNvSpPr txBox="1">
            <a:spLocks noChangeArrowheads="1"/>
          </p:cNvSpPr>
          <p:nvPr/>
        </p:nvSpPr>
        <p:spPr bwMode="auto">
          <a:xfrm>
            <a:off x="468313" y="5084763"/>
            <a:ext cx="5040312" cy="369887"/>
          </a:xfrm>
          <a:prstGeom prst="rect">
            <a:avLst/>
          </a:prstGeom>
          <a:noFill/>
          <a:ln w="9525">
            <a:noFill/>
            <a:miter lim="800000"/>
            <a:headEnd/>
            <a:tailEnd/>
          </a:ln>
        </p:spPr>
        <p:txBody>
          <a:bodyPr wrap="none">
            <a:spAutoFit/>
          </a:bodyPr>
          <a:lstStyle/>
          <a:p>
            <a:r>
              <a:rPr lang="en-US">
                <a:solidFill>
                  <a:srgbClr val="FF0000"/>
                </a:solidFill>
                <a:latin typeface="Calibri" pitchFamily="34" charset="0"/>
              </a:rPr>
              <a:t>Control for varying cohort trends between counties </a:t>
            </a:r>
          </a:p>
        </p:txBody>
      </p:sp>
      <p:cxnSp>
        <p:nvCxnSpPr>
          <p:cNvPr id="8" name="Elbow Connector 7"/>
          <p:cNvCxnSpPr/>
          <p:nvPr/>
        </p:nvCxnSpPr>
        <p:spPr>
          <a:xfrm rot="5400000" flipH="1" flipV="1">
            <a:off x="1692275" y="4365625"/>
            <a:ext cx="719138" cy="719138"/>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sv-SE" smtClean="0"/>
              <a:t>Main worries in DD</a:t>
            </a:r>
            <a:endParaRPr lang="en-US" smtClean="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a:t>The effects may be driven by changes in the control crops. (</a:t>
            </a:r>
            <a:r>
              <a:rPr lang="en-US" dirty="0">
                <a:solidFill>
                  <a:srgbClr val="FF0000"/>
                </a:solidFill>
              </a:rPr>
              <a:t>Testable</a:t>
            </a:r>
            <a:r>
              <a:rPr lang="en-US" dirty="0"/>
              <a:t>)</a:t>
            </a:r>
          </a:p>
          <a:p>
            <a:pPr eaLnBrk="1" fontAlgn="auto" hangingPunct="1">
              <a:spcAft>
                <a:spcPts val="0"/>
              </a:spcAft>
              <a:buFont typeface="Arial" pitchFamily="34" charset="0"/>
              <a:buChar char="•"/>
              <a:defRPr/>
            </a:pPr>
            <a:r>
              <a:rPr lang="en-US" dirty="0"/>
              <a:t>There may have been different pre-trends in sex ratios.  (</a:t>
            </a:r>
            <a:r>
              <a:rPr lang="en-US" dirty="0">
                <a:solidFill>
                  <a:srgbClr val="FF0000"/>
                </a:solidFill>
              </a:rPr>
              <a:t>Testable</a:t>
            </a:r>
            <a:r>
              <a:rPr lang="en-US" dirty="0" smtClean="0"/>
              <a:t>)</a:t>
            </a:r>
          </a:p>
          <a:p>
            <a:pPr eaLnBrk="1" fontAlgn="auto" hangingPunct="1">
              <a:spcAft>
                <a:spcPts val="0"/>
              </a:spcAft>
              <a:buFont typeface="Arial" pitchFamily="34" charset="0"/>
              <a:buChar char="•"/>
              <a:defRPr/>
            </a:pPr>
            <a:r>
              <a:rPr lang="sv-SE" dirty="0" err="1" smtClean="0"/>
              <a:t>Increased</a:t>
            </a:r>
            <a:r>
              <a:rPr lang="sv-SE" dirty="0" smtClean="0"/>
              <a:t> </a:t>
            </a:r>
            <a:r>
              <a:rPr lang="sv-SE" dirty="0" err="1" smtClean="0"/>
              <a:t>price</a:t>
            </a:r>
            <a:r>
              <a:rPr lang="sv-SE" dirty="0" smtClean="0"/>
              <a:t> </a:t>
            </a:r>
            <a:r>
              <a:rPr lang="sv-SE" dirty="0" err="1" smtClean="0"/>
              <a:t>may</a:t>
            </a:r>
            <a:r>
              <a:rPr lang="sv-SE" dirty="0" smtClean="0"/>
              <a:t> </a:t>
            </a:r>
            <a:r>
              <a:rPr lang="sv-SE" dirty="0" err="1" smtClean="0"/>
              <a:t>change</a:t>
            </a:r>
            <a:r>
              <a:rPr lang="sv-SE" dirty="0" smtClean="0"/>
              <a:t> the </a:t>
            </a:r>
            <a:r>
              <a:rPr lang="sv-SE" dirty="0" err="1" smtClean="0"/>
              <a:t>reason</a:t>
            </a:r>
            <a:r>
              <a:rPr lang="sv-SE" dirty="0" smtClean="0"/>
              <a:t> </a:t>
            </a:r>
            <a:r>
              <a:rPr lang="sv-SE" dirty="0" err="1" smtClean="0"/>
              <a:t>people</a:t>
            </a:r>
            <a:r>
              <a:rPr lang="sv-SE" dirty="0" smtClean="0"/>
              <a:t> pick </a:t>
            </a:r>
            <a:r>
              <a:rPr lang="sv-SE" dirty="0" err="1" smtClean="0"/>
              <a:t>tea</a:t>
            </a:r>
            <a:r>
              <a:rPr lang="sv-SE" dirty="0" smtClean="0"/>
              <a:t> so </a:t>
            </a:r>
            <a:r>
              <a:rPr lang="sv-SE" dirty="0" err="1" smtClean="0"/>
              <a:t>that</a:t>
            </a:r>
            <a:r>
              <a:rPr lang="sv-SE" dirty="0" smtClean="0"/>
              <a:t> the prereform </a:t>
            </a:r>
            <a:r>
              <a:rPr lang="sv-SE" dirty="0" err="1" smtClean="0"/>
              <a:t>cohort</a:t>
            </a:r>
            <a:r>
              <a:rPr lang="sv-SE" dirty="0" smtClean="0"/>
              <a:t> is not a valid </a:t>
            </a:r>
            <a:r>
              <a:rPr lang="sv-SE" dirty="0" err="1" smtClean="0"/>
              <a:t>counterfactual</a:t>
            </a:r>
            <a:r>
              <a:rPr lang="sv-SE" dirty="0" smtClean="0"/>
              <a:t>. (</a:t>
            </a:r>
            <a:r>
              <a:rPr lang="sv-SE" dirty="0" err="1" smtClean="0">
                <a:solidFill>
                  <a:srgbClr val="FF0000"/>
                </a:solidFill>
              </a:rPr>
              <a:t>Use</a:t>
            </a:r>
            <a:r>
              <a:rPr lang="sv-SE" dirty="0" smtClean="0">
                <a:solidFill>
                  <a:srgbClr val="FF0000"/>
                </a:solidFill>
              </a:rPr>
              <a:t> IV</a:t>
            </a:r>
            <a:r>
              <a:rPr lang="sv-SE" dirty="0" smtClean="0"/>
              <a:t>)</a:t>
            </a:r>
            <a:endParaRPr lang="en-US" dirty="0"/>
          </a:p>
          <a:p>
            <a:pPr eaLnBrk="1" fontAlgn="auto" hangingPunct="1">
              <a:spcAft>
                <a:spcPts val="0"/>
              </a:spcAft>
              <a:buFont typeface="Arial" pitchFamily="34" charset="0"/>
              <a:buChar char="•"/>
              <a:defRPr/>
            </a:pPr>
            <a:r>
              <a:rPr lang="en-US" dirty="0"/>
              <a:t>In, general, we may confound the effects of the reform with effects of other things that </a:t>
            </a:r>
            <a:r>
              <a:rPr lang="en-US" dirty="0" smtClean="0"/>
              <a:t>happened. </a:t>
            </a:r>
            <a:r>
              <a:rPr lang="en-US" dirty="0"/>
              <a:t>(</a:t>
            </a:r>
            <a:r>
              <a:rPr lang="en-US" dirty="0">
                <a:solidFill>
                  <a:srgbClr val="FF0000"/>
                </a:solidFill>
              </a:rPr>
              <a:t>Non-testable</a:t>
            </a:r>
            <a:r>
              <a:rPr lang="en-US" dirty="0"/>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sv-SE" smtClean="0"/>
              <a:t>Changes in effects of control crops</a:t>
            </a:r>
            <a:endParaRPr lang="en-US" smtClean="0"/>
          </a:p>
        </p:txBody>
      </p:sp>
      <p:pic>
        <p:nvPicPr>
          <p:cNvPr id="53250" name="Picture 2"/>
          <p:cNvPicPr>
            <a:picLocks noChangeAspect="1" noChangeArrowheads="1"/>
          </p:cNvPicPr>
          <p:nvPr/>
        </p:nvPicPr>
        <p:blipFill>
          <a:blip r:embed="rId2"/>
          <a:srcRect/>
          <a:stretch>
            <a:fillRect/>
          </a:stretch>
        </p:blipFill>
        <p:spPr bwMode="auto">
          <a:xfrm>
            <a:off x="2147888" y="1885950"/>
            <a:ext cx="4848225" cy="3086100"/>
          </a:xfrm>
          <a:prstGeom prst="rect">
            <a:avLst/>
          </a:prstGeom>
          <a:noFill/>
          <a:ln w="9525">
            <a:noFill/>
            <a:miter lim="800000"/>
            <a:headEnd/>
            <a:tailEnd/>
          </a:ln>
        </p:spPr>
      </p:pic>
      <p:sp>
        <p:nvSpPr>
          <p:cNvPr id="53251" name="TextBox 3"/>
          <p:cNvSpPr txBox="1">
            <a:spLocks noChangeArrowheads="1"/>
          </p:cNvSpPr>
          <p:nvPr/>
        </p:nvSpPr>
        <p:spPr bwMode="auto">
          <a:xfrm>
            <a:off x="6804025" y="2997200"/>
            <a:ext cx="1703388" cy="646113"/>
          </a:xfrm>
          <a:prstGeom prst="rect">
            <a:avLst/>
          </a:prstGeom>
          <a:noFill/>
          <a:ln w="9525">
            <a:noFill/>
            <a:miter lim="800000"/>
            <a:headEnd/>
            <a:tailEnd/>
          </a:ln>
        </p:spPr>
        <p:txBody>
          <a:bodyPr wrap="none">
            <a:spAutoFit/>
          </a:bodyPr>
          <a:lstStyle/>
          <a:p>
            <a:r>
              <a:rPr lang="sv-SE">
                <a:solidFill>
                  <a:srgbClr val="FF0000"/>
                </a:solidFill>
                <a:latin typeface="Calibri" pitchFamily="34" charset="0"/>
              </a:rPr>
              <a:t>Stable and close</a:t>
            </a:r>
          </a:p>
          <a:p>
            <a:r>
              <a:rPr lang="sv-SE">
                <a:solidFill>
                  <a:srgbClr val="FF0000"/>
                </a:solidFill>
                <a:latin typeface="Calibri" pitchFamily="34" charset="0"/>
              </a:rPr>
              <a:t>to zero.</a:t>
            </a:r>
            <a:endParaRPr lang="en-US">
              <a:solidFill>
                <a:srgbClr val="FF0000"/>
              </a:solidFill>
              <a:latin typeface="Calibri"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pPr eaLnBrk="1" hangingPunct="1"/>
            <a:r>
              <a:rPr lang="sv-SE" smtClean="0"/>
              <a:t>Pre-and post trends</a:t>
            </a:r>
            <a:endParaRPr lang="en-US" smtClean="0"/>
          </a:p>
        </p:txBody>
      </p:sp>
      <p:pic>
        <p:nvPicPr>
          <p:cNvPr id="54274" name="Picture 2"/>
          <p:cNvPicPr>
            <a:picLocks noChangeAspect="1" noChangeArrowheads="1"/>
          </p:cNvPicPr>
          <p:nvPr/>
        </p:nvPicPr>
        <p:blipFill>
          <a:blip r:embed="rId2"/>
          <a:srcRect/>
          <a:stretch>
            <a:fillRect/>
          </a:stretch>
        </p:blipFill>
        <p:spPr bwMode="auto">
          <a:xfrm>
            <a:off x="2038350" y="1905000"/>
            <a:ext cx="5067300" cy="30480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p:nvPr>
        </p:nvSpPr>
        <p:spPr/>
        <p:txBody>
          <a:bodyPr/>
          <a:lstStyle/>
          <a:p>
            <a:r>
              <a:rPr lang="sv-SE" smtClean="0"/>
              <a:t>Timing of the effects</a:t>
            </a:r>
            <a:endParaRPr lang="nb-NO" smtClean="0"/>
          </a:p>
        </p:txBody>
      </p:sp>
      <p:pic>
        <p:nvPicPr>
          <p:cNvPr id="73732" name="Picture 4"/>
          <p:cNvPicPr>
            <a:picLocks noChangeAspect="1" noChangeArrowheads="1"/>
          </p:cNvPicPr>
          <p:nvPr/>
        </p:nvPicPr>
        <p:blipFill>
          <a:blip r:embed="rId2"/>
          <a:srcRect/>
          <a:stretch>
            <a:fillRect/>
          </a:stretch>
        </p:blipFill>
        <p:spPr bwMode="auto">
          <a:xfrm>
            <a:off x="755650" y="1306513"/>
            <a:ext cx="7208838" cy="5016500"/>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sv-SE" smtClean="0"/>
              <a:t>Instrumental variables approach</a:t>
            </a:r>
            <a:endParaRPr lang="en-US" smtClean="0"/>
          </a:p>
        </p:txBody>
      </p:sp>
      <p:sp>
        <p:nvSpPr>
          <p:cNvPr id="55298" name="Content Placeholder 2"/>
          <p:cNvSpPr>
            <a:spLocks noGrp="1"/>
          </p:cNvSpPr>
          <p:nvPr>
            <p:ph idx="1"/>
          </p:nvPr>
        </p:nvSpPr>
        <p:spPr/>
        <p:txBody>
          <a:bodyPr/>
          <a:lstStyle/>
          <a:p>
            <a:pPr eaLnBrk="1" hangingPunct="1"/>
            <a:r>
              <a:rPr lang="sv-SE" smtClean="0"/>
              <a:t>Tea grows only under particular conditions: on warm and semihumid hilltops.</a:t>
            </a:r>
          </a:p>
          <a:p>
            <a:pPr eaLnBrk="1" hangingPunct="1"/>
            <a:r>
              <a:rPr lang="sv-SE" smtClean="0"/>
              <a:t>Use slope of land (i.e. hilliness) as an instrument for tea planting.</a:t>
            </a:r>
          </a:p>
          <a:p>
            <a:pPr eaLnBrk="1" hangingPunct="1"/>
            <a:r>
              <a:rPr lang="sv-SE" smtClean="0"/>
              <a:t>Condition 1: Relevance, easily tested.</a:t>
            </a:r>
          </a:p>
          <a:p>
            <a:pPr eaLnBrk="1" hangingPunct="1"/>
            <a:r>
              <a:rPr lang="sv-SE" smtClean="0"/>
              <a:t>Condition 2: Validity, not testable.</a:t>
            </a:r>
          </a:p>
          <a:p>
            <a:pPr eaLnBrk="1" hangingPunct="1"/>
            <a:endParaRPr lang="en-US"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sv-SE" smtClean="0"/>
              <a:t>Arguments for validity</a:t>
            </a:r>
            <a:endParaRPr lang="en-US" smtClean="0"/>
          </a:p>
        </p:txBody>
      </p:sp>
      <p:sp>
        <p:nvSpPr>
          <p:cNvPr id="56322" name="Content Placeholder 2"/>
          <p:cNvSpPr>
            <a:spLocks noGrp="1"/>
          </p:cNvSpPr>
          <p:nvPr>
            <p:ph idx="1"/>
          </p:nvPr>
        </p:nvSpPr>
        <p:spPr/>
        <p:txBody>
          <a:bodyPr/>
          <a:lstStyle/>
          <a:p>
            <a:pPr eaLnBrk="1" hangingPunct="1"/>
            <a:r>
              <a:rPr lang="sv-SE" smtClean="0"/>
              <a:t>Hilliness varies gradually while county boundaries are straight lines.</a:t>
            </a:r>
          </a:p>
          <a:p>
            <a:pPr eaLnBrk="1" hangingPunct="1"/>
            <a:r>
              <a:rPr lang="sv-SE" smtClean="0"/>
              <a:t>Estimation with a sample including only adjacent counties gives similar results.</a:t>
            </a:r>
          </a:p>
          <a:p>
            <a:pPr eaLnBrk="1" hangingPunct="1"/>
            <a:r>
              <a:rPr lang="en-US" smtClean="0"/>
              <a:t>Unless potentially confounding factors change discretely across county boundaries, this increases our belief in the validity.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sv-SE" smtClean="0"/>
              <a:t>IV Results</a:t>
            </a:r>
            <a:endParaRPr lang="en-US" smtClean="0"/>
          </a:p>
        </p:txBody>
      </p:sp>
      <p:pic>
        <p:nvPicPr>
          <p:cNvPr id="57346" name="Picture 2"/>
          <p:cNvPicPr>
            <a:picLocks noChangeAspect="1" noChangeArrowheads="1"/>
          </p:cNvPicPr>
          <p:nvPr/>
        </p:nvPicPr>
        <p:blipFill>
          <a:blip r:embed="rId2"/>
          <a:srcRect/>
          <a:stretch>
            <a:fillRect/>
          </a:stretch>
        </p:blipFill>
        <p:spPr bwMode="auto">
          <a:xfrm>
            <a:off x="1547813" y="1557338"/>
            <a:ext cx="6192837" cy="3678237"/>
          </a:xfrm>
          <a:prstGeom prst="rect">
            <a:avLst/>
          </a:prstGeom>
          <a:noFill/>
          <a:ln w="9525">
            <a:noFill/>
            <a:miter lim="800000"/>
            <a:headEnd/>
            <a:tailEnd/>
          </a:ln>
        </p:spPr>
      </p:pic>
      <p:sp>
        <p:nvSpPr>
          <p:cNvPr id="13" name="Rectangle 12"/>
          <p:cNvSpPr/>
          <p:nvPr/>
        </p:nvSpPr>
        <p:spPr>
          <a:xfrm>
            <a:off x="5795963" y="3429000"/>
            <a:ext cx="1800225" cy="60007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pPr eaLnBrk="1" hangingPunct="1"/>
            <a:r>
              <a:rPr lang="sv-SE" smtClean="0"/>
              <a:t>Education</a:t>
            </a:r>
            <a:endParaRPr lang="en-US" smtClean="0"/>
          </a:p>
        </p:txBody>
      </p:sp>
      <p:sp>
        <p:nvSpPr>
          <p:cNvPr id="58370" name="Content Placeholder 2"/>
          <p:cNvSpPr>
            <a:spLocks noGrp="1"/>
          </p:cNvSpPr>
          <p:nvPr>
            <p:ph idx="1"/>
          </p:nvPr>
        </p:nvSpPr>
        <p:spPr/>
        <p:txBody>
          <a:bodyPr/>
          <a:lstStyle/>
          <a:p>
            <a:pPr eaLnBrk="1" hangingPunct="1"/>
            <a:r>
              <a:rPr lang="en-US" smtClean="0"/>
              <a:t>Planting tea increased female and male educational attainment.</a:t>
            </a:r>
          </a:p>
          <a:p>
            <a:pPr eaLnBrk="1" hangingPunct="1"/>
            <a:endParaRPr lang="en-US" smtClean="0"/>
          </a:p>
          <a:p>
            <a:pPr eaLnBrk="1" hangingPunct="1"/>
            <a:r>
              <a:rPr lang="en-US" smtClean="0"/>
              <a:t>On the other hand, planting orchards decreased female educational attainment and had no effect on male educational attainment. </a:t>
            </a:r>
          </a:p>
          <a:p>
            <a:pPr eaLnBrk="1" hangingPunct="1"/>
            <a:endParaRPr lang="nb-NO"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p:nvPr>
        </p:nvSpPr>
        <p:spPr/>
        <p:txBody>
          <a:bodyPr/>
          <a:lstStyle/>
          <a:p>
            <a:r>
              <a:rPr lang="sv-SE" smtClean="0"/>
              <a:t>Timing of the education effects</a:t>
            </a:r>
            <a:endParaRPr lang="nb-NO" smtClean="0"/>
          </a:p>
        </p:txBody>
      </p:sp>
      <p:pic>
        <p:nvPicPr>
          <p:cNvPr id="75780" name="Picture 4"/>
          <p:cNvPicPr>
            <a:picLocks noChangeAspect="1" noChangeArrowheads="1"/>
          </p:cNvPicPr>
          <p:nvPr/>
        </p:nvPicPr>
        <p:blipFill>
          <a:blip r:embed="rId2"/>
          <a:srcRect/>
          <a:stretch>
            <a:fillRect/>
          </a:stretch>
        </p:blipFill>
        <p:spPr bwMode="auto">
          <a:xfrm>
            <a:off x="900113" y="1362075"/>
            <a:ext cx="7343775" cy="5268913"/>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sv-SE" smtClean="0"/>
              <a:t>Mechanisms: 4 potential channels</a:t>
            </a:r>
            <a:endParaRPr lang="en-US" smtClean="0"/>
          </a:p>
        </p:txBody>
      </p:sp>
      <p:sp>
        <p:nvSpPr>
          <p:cNvPr id="59394" name="Content Placeholder 2"/>
          <p:cNvSpPr>
            <a:spLocks noGrp="1"/>
          </p:cNvSpPr>
          <p:nvPr>
            <p:ph idx="1"/>
          </p:nvPr>
        </p:nvSpPr>
        <p:spPr/>
        <p:txBody>
          <a:bodyPr/>
          <a:lstStyle/>
          <a:p>
            <a:pPr eaLnBrk="1" hangingPunct="1"/>
            <a:r>
              <a:rPr lang="sv-SE" smtClean="0"/>
              <a:t>Changed </a:t>
            </a:r>
            <a:r>
              <a:rPr lang="en-US" smtClean="0"/>
              <a:t>perceptions of daughters’ future earnings.</a:t>
            </a:r>
          </a:p>
          <a:p>
            <a:pPr eaLnBrk="1" hangingPunct="1"/>
            <a:r>
              <a:rPr lang="sv-SE" smtClean="0"/>
              <a:t>Girls may be luxury goods. (</a:t>
            </a:r>
            <a:r>
              <a:rPr lang="sv-SE" smtClean="0">
                <a:solidFill>
                  <a:srgbClr val="FF0000"/>
                </a:solidFill>
              </a:rPr>
              <a:t>ruled out by orchard results</a:t>
            </a:r>
            <a:r>
              <a:rPr lang="sv-SE" smtClean="0"/>
              <a:t>)</a:t>
            </a:r>
          </a:p>
          <a:p>
            <a:pPr eaLnBrk="1" hangingPunct="1"/>
            <a:r>
              <a:rPr lang="sv-SE" smtClean="0"/>
              <a:t>If </a:t>
            </a:r>
            <a:r>
              <a:rPr lang="en-US" smtClean="0"/>
              <a:t>mothers prefer girls and if it improves mothers’ bargaining power.</a:t>
            </a:r>
          </a:p>
          <a:p>
            <a:pPr eaLnBrk="1" hangingPunct="1"/>
            <a:r>
              <a:rPr lang="sv-SE" smtClean="0"/>
              <a:t>Pregnancies are costlier as womens labor is valued more. (</a:t>
            </a:r>
            <a:r>
              <a:rPr lang="sv-SE" smtClean="0">
                <a:solidFill>
                  <a:srgbClr val="FF0000"/>
                </a:solidFill>
              </a:rPr>
              <a:t>ruled out by education results</a:t>
            </a:r>
            <a:r>
              <a:rPr lang="sv-SE" smtClean="0"/>
              <a:t>)</a:t>
            </a:r>
            <a:endParaRPr lang="en-US"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smtClean="0"/>
              <a:t>Interpretation</a:t>
            </a:r>
          </a:p>
        </p:txBody>
      </p:sp>
      <p:sp>
        <p:nvSpPr>
          <p:cNvPr id="60418" name="Content Placeholder 2"/>
          <p:cNvSpPr>
            <a:spLocks noGrp="1"/>
          </p:cNvSpPr>
          <p:nvPr>
            <p:ph idx="1"/>
          </p:nvPr>
        </p:nvSpPr>
        <p:spPr/>
        <p:txBody>
          <a:bodyPr/>
          <a:lstStyle/>
          <a:p>
            <a:r>
              <a:rPr lang="en-US" smtClean="0"/>
              <a:t>Introduction: “The results show that an increase in relative adult female income has an immediate and positive effect on the survival rate of girls” (</a:t>
            </a:r>
            <a:r>
              <a:rPr lang="en-US" b="1" smtClean="0">
                <a:solidFill>
                  <a:srgbClr val="FF0000"/>
                </a:solidFill>
              </a:rPr>
              <a:t>OK</a:t>
            </a:r>
            <a:r>
              <a:rPr lang="en-US" smtClean="0"/>
              <a:t>). </a:t>
            </a:r>
          </a:p>
          <a:p>
            <a:r>
              <a:rPr lang="en-US" smtClean="0"/>
              <a:t>“… increasing annual adult female income by US$7.70… increased the fraction of surviving girls by one percentage point …  (</a:t>
            </a:r>
            <a:r>
              <a:rPr lang="en-US" b="1" smtClean="0">
                <a:solidFill>
                  <a:srgbClr val="FF0000"/>
                </a:solidFill>
              </a:rPr>
              <a:t>OK??</a:t>
            </a:r>
            <a:r>
              <a:rPr lang="en-US" smtClean="0"/>
              <a:t>). </a:t>
            </a:r>
          </a:p>
          <a:p>
            <a:endParaRPr lang="en-US"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pPr eaLnBrk="1" hangingPunct="1"/>
            <a:r>
              <a:rPr lang="sv-SE" sz="4000" smtClean="0"/>
              <a:t>Magnitudes, ITT, and Qian again.</a:t>
            </a:r>
            <a:br>
              <a:rPr lang="sv-SE" sz="4000" smtClean="0"/>
            </a:br>
            <a:endParaRPr lang="nb-NO" sz="4000" smtClean="0"/>
          </a:p>
        </p:txBody>
      </p:sp>
      <p:sp>
        <p:nvSpPr>
          <p:cNvPr id="64515" name="Rectangle 3"/>
          <p:cNvSpPr>
            <a:spLocks noGrp="1" noChangeArrowheads="1"/>
          </p:cNvSpPr>
          <p:nvPr>
            <p:ph type="body" idx="4294967295"/>
          </p:nvPr>
        </p:nvSpPr>
        <p:spPr/>
        <p:txBody>
          <a:bodyPr/>
          <a:lstStyle/>
          <a:p>
            <a:pPr eaLnBrk="1" hangingPunct="1"/>
            <a:r>
              <a:rPr lang="en-US" smtClean="0"/>
              <a:t>We randomize an intervention whereby students are allocated 10 hours extra teaching time. We have 100 in the treatment group and 100 in the control group. </a:t>
            </a:r>
          </a:p>
          <a:p>
            <a:pPr eaLnBrk="1" hangingPunct="1"/>
            <a:r>
              <a:rPr lang="en-US" smtClean="0"/>
              <a:t>The treatment group gets 100 points on the exam on average and the control group gets 90 points.</a:t>
            </a:r>
          </a:p>
          <a:p>
            <a:pPr eaLnBrk="1" hangingPunct="1"/>
            <a:endParaRPr lang="en-US"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idx="4294967295"/>
          </p:nvPr>
        </p:nvSpPr>
        <p:spPr/>
        <p:txBody>
          <a:bodyPr/>
          <a:lstStyle/>
          <a:p>
            <a:pPr eaLnBrk="1" hangingPunct="1"/>
            <a:r>
              <a:rPr lang="sv-SE" smtClean="0"/>
              <a:t>Statements</a:t>
            </a:r>
            <a:endParaRPr lang="en-US" smtClean="0"/>
          </a:p>
        </p:txBody>
      </p:sp>
      <p:sp>
        <p:nvSpPr>
          <p:cNvPr id="65539" name="Content Placeholder 2"/>
          <p:cNvSpPr>
            <a:spLocks noGrp="1"/>
          </p:cNvSpPr>
          <p:nvPr>
            <p:ph idx="4294967295"/>
          </p:nvPr>
        </p:nvSpPr>
        <p:spPr/>
        <p:txBody>
          <a:bodyPr/>
          <a:lstStyle/>
          <a:p>
            <a:pPr eaLnBrk="1" hangingPunct="1"/>
            <a:r>
              <a:rPr lang="en-US" smtClean="0"/>
              <a:t>“The effect of the program was to raise the exam score by 10 points on average.”</a:t>
            </a:r>
          </a:p>
          <a:p>
            <a:pPr eaLnBrk="1" hangingPunct="1"/>
            <a:endParaRPr lang="sv-SE" smtClean="0"/>
          </a:p>
          <a:p>
            <a:pPr eaLnBrk="1" hangingPunct="1"/>
            <a:endParaRPr lang="en-US" smtClean="0"/>
          </a:p>
          <a:p>
            <a:pPr eaLnBrk="1" hangingPunct="1"/>
            <a:r>
              <a:rPr lang="en-US" smtClean="0"/>
              <a:t>“One hour of teaching raises the score by 1 point”</a:t>
            </a:r>
          </a:p>
          <a:p>
            <a:pPr eaLnBrk="1" hangingPunct="1"/>
            <a:endParaRPr lang="en-US"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260350"/>
            <a:ext cx="8229600" cy="5865813"/>
          </a:xfrm>
        </p:spPr>
        <p:txBody>
          <a:bodyPr/>
          <a:lstStyle/>
          <a:p>
            <a:pPr eaLnBrk="1" hangingPunct="1"/>
            <a:r>
              <a:rPr lang="en-US" smtClean="0"/>
              <a:t>Assume only 50 of the hundred actually went to the extra class. </a:t>
            </a:r>
          </a:p>
          <a:p>
            <a:pPr eaLnBrk="1" hangingPunct="1">
              <a:buFont typeface="Arial" charset="0"/>
              <a:buNone/>
            </a:pPr>
            <a:r>
              <a:rPr lang="en-US" smtClean="0"/>
              <a:t>“The effect of the program was to raise the exam score by 10 points on average”.</a:t>
            </a:r>
          </a:p>
          <a:p>
            <a:pPr eaLnBrk="1" hangingPunct="1">
              <a:buFont typeface="Arial" charset="0"/>
              <a:buNone/>
            </a:pPr>
            <a:endParaRPr lang="sv-SE" smtClean="0"/>
          </a:p>
          <a:p>
            <a:pPr eaLnBrk="1" hangingPunct="1">
              <a:buFont typeface="Arial" charset="0"/>
              <a:buNone/>
            </a:pPr>
            <a:r>
              <a:rPr lang="en-US" smtClean="0"/>
              <a:t> “One hour of teaching raises the score by 1 point”. </a:t>
            </a:r>
          </a:p>
          <a:p>
            <a:pPr eaLnBrk="1" hangingPunct="1">
              <a:buFont typeface="Arial" charset="0"/>
              <a:buNone/>
            </a:pPr>
            <a:endParaRPr lang="sv-SE" smtClean="0"/>
          </a:p>
          <a:p>
            <a:pPr eaLnBrk="1" hangingPunct="1">
              <a:buFont typeface="Arial" charset="0"/>
              <a:buNone/>
            </a:pPr>
            <a:r>
              <a:rPr lang="en-US" smtClean="0"/>
              <a:t>“One hour of teaching raises the score by 2 points”. </a:t>
            </a:r>
          </a:p>
          <a:p>
            <a:pPr eaLnBrk="1" hangingPunct="1"/>
            <a:endParaRPr lang="en-US"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idx="4294967295"/>
          </p:nvPr>
        </p:nvSpPr>
        <p:spPr/>
        <p:txBody>
          <a:bodyPr/>
          <a:lstStyle/>
          <a:p>
            <a:pPr eaLnBrk="1" hangingPunct="1"/>
            <a:r>
              <a:rPr lang="sv-SE" smtClean="0"/>
              <a:t>IV vs ITT</a:t>
            </a:r>
            <a:endParaRPr lang="en-US" smtClean="0"/>
          </a:p>
        </p:txBody>
      </p:sp>
      <p:sp>
        <p:nvSpPr>
          <p:cNvPr id="67587" name="Content Placeholder 2"/>
          <p:cNvSpPr>
            <a:spLocks noGrp="1"/>
          </p:cNvSpPr>
          <p:nvPr>
            <p:ph idx="4294967295"/>
          </p:nvPr>
        </p:nvSpPr>
        <p:spPr/>
        <p:txBody>
          <a:bodyPr/>
          <a:lstStyle/>
          <a:p>
            <a:pPr eaLnBrk="1" hangingPunct="1"/>
            <a:r>
              <a:rPr lang="sv-SE" sz="2800" smtClean="0"/>
              <a:t>ITT = Take program assignment as the mechanism, don’t care about what happens afterwards.</a:t>
            </a:r>
          </a:p>
          <a:p>
            <a:pPr eaLnBrk="1" hangingPunct="1"/>
            <a:r>
              <a:rPr lang="sv-SE" sz="2800" smtClean="0"/>
              <a:t>Reduced form argument (total derivative).</a:t>
            </a:r>
          </a:p>
          <a:p>
            <a:pPr eaLnBrk="1" hangingPunct="1"/>
            <a:r>
              <a:rPr lang="sv-SE" sz="2800" smtClean="0"/>
              <a:t>IV: Use the program assignment as an instrument for teaching.</a:t>
            </a:r>
          </a:p>
          <a:p>
            <a:pPr eaLnBrk="1" hangingPunct="1"/>
            <a:r>
              <a:rPr lang="sv-SE" sz="2800" smtClean="0"/>
              <a:t>More assumptions (especially homogenous treatment effects) but if plausible it provides more precise conclusions.</a:t>
            </a:r>
            <a:endParaRPr lang="en-US" sz="280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idx="4294967295"/>
          </p:nvPr>
        </p:nvSpPr>
        <p:spPr/>
        <p:txBody>
          <a:bodyPr/>
          <a:lstStyle/>
          <a:p>
            <a:pPr eaLnBrk="1" hangingPunct="1"/>
            <a:r>
              <a:rPr lang="en-US" smtClean="0"/>
              <a:t>Interpretation in Qian</a:t>
            </a:r>
          </a:p>
        </p:txBody>
      </p:sp>
      <p:sp>
        <p:nvSpPr>
          <p:cNvPr id="68611" name="Content Placeholder 2"/>
          <p:cNvSpPr>
            <a:spLocks noGrp="1"/>
          </p:cNvSpPr>
          <p:nvPr>
            <p:ph idx="4294967295"/>
          </p:nvPr>
        </p:nvSpPr>
        <p:spPr/>
        <p:txBody>
          <a:bodyPr/>
          <a:lstStyle/>
          <a:p>
            <a:pPr eaLnBrk="1" hangingPunct="1"/>
            <a:r>
              <a:rPr lang="en-US" smtClean="0"/>
              <a:t>“The results show that an increase in relative adult female income has an immediate and positive effect on the survival rate of girls” (</a:t>
            </a:r>
            <a:r>
              <a:rPr lang="en-US" b="1" smtClean="0">
                <a:solidFill>
                  <a:srgbClr val="FF0000"/>
                </a:solidFill>
              </a:rPr>
              <a:t>OK</a:t>
            </a:r>
            <a:r>
              <a:rPr lang="en-US" smtClean="0"/>
              <a:t>). </a:t>
            </a:r>
          </a:p>
          <a:p>
            <a:pPr eaLnBrk="1" hangingPunct="1"/>
            <a:r>
              <a:rPr lang="en-US" smtClean="0"/>
              <a:t>“… increasing annual adult female income by US$7.70… increased the fraction of surviving girls by one percentage point …  (</a:t>
            </a:r>
            <a:r>
              <a:rPr lang="en-US" b="1" smtClean="0">
                <a:solidFill>
                  <a:srgbClr val="FF0000"/>
                </a:solidFill>
              </a:rPr>
              <a:t>OK??</a:t>
            </a:r>
            <a:r>
              <a:rPr lang="en-US" smtClean="0"/>
              <a:t>). </a:t>
            </a:r>
          </a:p>
          <a:p>
            <a:pPr eaLnBrk="1" hangingPunct="1"/>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1881</TotalTime>
  <Words>1623</Words>
  <Application>Microsoft Office PowerPoint</Application>
  <PresentationFormat>On-screen Show (4:3)</PresentationFormat>
  <Paragraphs>227</Paragraphs>
  <Slides>56</Slides>
  <Notes>0</Notes>
  <HiddenSlides>0</HiddenSlides>
  <MMClips>0</MMClips>
  <ScaleCrop>false</ScaleCrop>
  <HeadingPairs>
    <vt:vector size="6" baseType="variant">
      <vt:variant>
        <vt:lpstr>Brukte skrifter</vt:lpstr>
      </vt:variant>
      <vt:variant>
        <vt:i4>4</vt:i4>
      </vt:variant>
      <vt:variant>
        <vt:lpstr>Utformingsmal</vt:lpstr>
      </vt:variant>
      <vt:variant>
        <vt:i4>1</vt:i4>
      </vt:variant>
      <vt:variant>
        <vt:lpstr>Lysbildetitler</vt:lpstr>
      </vt:variant>
      <vt:variant>
        <vt:i4>56</vt:i4>
      </vt:variant>
    </vt:vector>
  </HeadingPairs>
  <TitlesOfParts>
    <vt:vector size="61" baseType="lpstr">
      <vt:lpstr>Arial</vt:lpstr>
      <vt:lpstr>Calibri</vt:lpstr>
      <vt:lpstr>宋体</vt:lpstr>
      <vt:lpstr>Wingdings</vt:lpstr>
      <vt:lpstr>Office Theme</vt:lpstr>
      <vt:lpstr>Development Economics  ECON 4915  Lecture 7 </vt:lpstr>
      <vt:lpstr>Outline</vt:lpstr>
      <vt:lpstr>Typical exam question</vt:lpstr>
      <vt:lpstr>Innovations</vt:lpstr>
      <vt:lpstr>Typical exam question</vt:lpstr>
      <vt:lpstr>Gender and development</vt:lpstr>
      <vt:lpstr>Lysbilde 7</vt:lpstr>
      <vt:lpstr>Lysbilde 8</vt:lpstr>
      <vt:lpstr>Duflo 2012</vt:lpstr>
      <vt:lpstr>Does development cause empowerment?</vt:lpstr>
      <vt:lpstr>Discrimination in everyday life</vt:lpstr>
      <vt:lpstr>Discrimination under extreme circumstances</vt:lpstr>
      <vt:lpstr>Policy implications</vt:lpstr>
      <vt:lpstr>Rose (1999) makes these points clear</vt:lpstr>
      <vt:lpstr>Summary of general development</vt:lpstr>
      <vt:lpstr>Expanding women’s opportunities</vt:lpstr>
      <vt:lpstr>Maternal mortality also affects expectations</vt:lpstr>
      <vt:lpstr>But economic growth is not enough</vt:lpstr>
      <vt:lpstr>Other crucial aspects</vt:lpstr>
      <vt:lpstr>Does empowerment cause development?</vt:lpstr>
      <vt:lpstr>Effects of female education</vt:lpstr>
      <vt:lpstr>Things we do not know yet</vt:lpstr>
      <vt:lpstr>Lysbilde 23</vt:lpstr>
      <vt:lpstr>Lysbilde 24</vt:lpstr>
      <vt:lpstr>More things we do not know yet</vt:lpstr>
      <vt:lpstr>Qian 2008</vt:lpstr>
      <vt:lpstr>A detour on missing women</vt:lpstr>
      <vt:lpstr>Missing girls at birth</vt:lpstr>
      <vt:lpstr>After birth</vt:lpstr>
      <vt:lpstr>Sex ratio of deaths and changes over time</vt:lpstr>
      <vt:lpstr>Lysbilde 31</vt:lpstr>
      <vt:lpstr>The emplirical problem</vt:lpstr>
      <vt:lpstr>The story</vt:lpstr>
      <vt:lpstr>Empirical strategy</vt:lpstr>
      <vt:lpstr>Recap difference in differences (DD)</vt:lpstr>
      <vt:lpstr>Problems</vt:lpstr>
      <vt:lpstr>Three effects of the reforms are exploited</vt:lpstr>
      <vt:lpstr>Data</vt:lpstr>
      <vt:lpstr>Main equation of interest</vt:lpstr>
      <vt:lpstr>Basic results</vt:lpstr>
      <vt:lpstr>Main worries in DD</vt:lpstr>
      <vt:lpstr>Changes in effects of control crops</vt:lpstr>
      <vt:lpstr>Pre-and post trends</vt:lpstr>
      <vt:lpstr>Timing of the effects</vt:lpstr>
      <vt:lpstr>Instrumental variables approach</vt:lpstr>
      <vt:lpstr>Arguments for validity</vt:lpstr>
      <vt:lpstr>IV Results</vt:lpstr>
      <vt:lpstr>Education</vt:lpstr>
      <vt:lpstr>Timing of the education effects</vt:lpstr>
      <vt:lpstr>Mechanisms: 4 potential channels</vt:lpstr>
      <vt:lpstr>Interpretation</vt:lpstr>
      <vt:lpstr>Magnitudes, ITT, and Qian again. </vt:lpstr>
      <vt:lpstr>Statements</vt:lpstr>
      <vt:lpstr>Lysbilde 54</vt:lpstr>
      <vt:lpstr>IV vs ITT</vt:lpstr>
      <vt:lpstr>Interpretation in Qian</vt:lpstr>
    </vt:vector>
  </TitlesOfParts>
  <Company>Universitetet i Oslo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Economics  ECON 4915  Lecture 7</dc:title>
  <dc:creator>Andreas Kotsadam</dc:creator>
  <cp:lastModifiedBy>Andreas Kotsadam</cp:lastModifiedBy>
  <cp:revision>71</cp:revision>
  <cp:lastPrinted>2012-03-14T15:32:33Z</cp:lastPrinted>
  <dcterms:created xsi:type="dcterms:W3CDTF">2012-02-27T06:37:45Z</dcterms:created>
  <dcterms:modified xsi:type="dcterms:W3CDTF">2013-03-03T20:42:31Z</dcterms:modified>
</cp:coreProperties>
</file>