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01" r:id="rId4"/>
    <p:sldId id="259" r:id="rId5"/>
    <p:sldId id="260" r:id="rId6"/>
    <p:sldId id="267" r:id="rId7"/>
    <p:sldId id="268" r:id="rId8"/>
    <p:sldId id="271" r:id="rId9"/>
    <p:sldId id="269" r:id="rId10"/>
    <p:sldId id="270" r:id="rId11"/>
    <p:sldId id="272" r:id="rId12"/>
    <p:sldId id="273" r:id="rId13"/>
    <p:sldId id="308" r:id="rId14"/>
    <p:sldId id="309" r:id="rId15"/>
    <p:sldId id="310" r:id="rId16"/>
    <p:sldId id="274" r:id="rId17"/>
    <p:sldId id="311" r:id="rId18"/>
    <p:sldId id="275" r:id="rId19"/>
    <p:sldId id="276" r:id="rId20"/>
    <p:sldId id="277" r:id="rId21"/>
    <p:sldId id="278" r:id="rId22"/>
    <p:sldId id="279" r:id="rId23"/>
    <p:sldId id="280" r:id="rId24"/>
    <p:sldId id="282" r:id="rId25"/>
    <p:sldId id="283" r:id="rId26"/>
    <p:sldId id="286" r:id="rId27"/>
    <p:sldId id="287" r:id="rId28"/>
    <p:sldId id="285" r:id="rId29"/>
    <p:sldId id="288" r:id="rId30"/>
    <p:sldId id="289" r:id="rId31"/>
    <p:sldId id="290" r:id="rId32"/>
    <p:sldId id="291" r:id="rId33"/>
    <p:sldId id="293" r:id="rId34"/>
    <p:sldId id="294" r:id="rId35"/>
    <p:sldId id="292" r:id="rId36"/>
    <p:sldId id="295" r:id="rId37"/>
    <p:sldId id="302" r:id="rId38"/>
    <p:sldId id="303" r:id="rId39"/>
    <p:sldId id="304" r:id="rId40"/>
    <p:sldId id="307" r:id="rId41"/>
  </p:sldIdLst>
  <p:sldSz cx="9144000" cy="6858000" type="screen4x3"/>
  <p:notesSz cx="6858000" cy="9144000"/>
  <p:defaultTextStyle>
    <a:defPPr>
      <a:defRPr lang="nb-N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6" d="100"/>
          <a:sy n="126" d="100"/>
        </p:scale>
        <p:origin x="-35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A84A9589-76AF-4A1E-81E4-8B0B5086FE98}" type="slidenum">
              <a:rPr lang="nb-NO"/>
              <a:pPr>
                <a:defRPr/>
              </a:pPr>
              <a:t>‹#›</a:t>
            </a:fld>
            <a:endParaRPr lang="nb-NO"/>
          </a:p>
        </p:txBody>
      </p:sp>
    </p:spTree>
    <p:extLst>
      <p:ext uri="{BB962C8B-B14F-4D97-AF65-F5344CB8AC3E}">
        <p14:creationId xmlns:p14="http://schemas.microsoft.com/office/powerpoint/2010/main" val="38689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ABDBF7FA-6824-4426-B762-BC9EA86559B6}" type="slidenum">
              <a:rPr lang="nb-NO"/>
              <a:pPr>
                <a:defRPr/>
              </a:pPr>
              <a:t>‹#›</a:t>
            </a:fld>
            <a:endParaRPr lang="nb-NO"/>
          </a:p>
        </p:txBody>
      </p:sp>
    </p:spTree>
    <p:extLst>
      <p:ext uri="{BB962C8B-B14F-4D97-AF65-F5344CB8AC3E}">
        <p14:creationId xmlns:p14="http://schemas.microsoft.com/office/powerpoint/2010/main" val="349179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BBF7EE1F-5AFC-446B-A1B6-43E81F9F92EA}" type="slidenum">
              <a:rPr lang="nb-NO"/>
              <a:pPr>
                <a:defRPr/>
              </a:pPr>
              <a:t>‹#›</a:t>
            </a:fld>
            <a:endParaRPr lang="nb-NO"/>
          </a:p>
        </p:txBody>
      </p:sp>
    </p:spTree>
    <p:extLst>
      <p:ext uri="{BB962C8B-B14F-4D97-AF65-F5344CB8AC3E}">
        <p14:creationId xmlns:p14="http://schemas.microsoft.com/office/powerpoint/2010/main" val="3151857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06FE5BD3-8D7C-4C68-B2D9-B785B6A4BA76}" type="slidenum">
              <a:rPr lang="nb-NO"/>
              <a:pPr>
                <a:defRPr/>
              </a:pPr>
              <a:t>‹#›</a:t>
            </a:fld>
            <a:endParaRPr lang="nb-NO"/>
          </a:p>
        </p:txBody>
      </p:sp>
    </p:spTree>
    <p:extLst>
      <p:ext uri="{BB962C8B-B14F-4D97-AF65-F5344CB8AC3E}">
        <p14:creationId xmlns:p14="http://schemas.microsoft.com/office/powerpoint/2010/main" val="24263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42B8499F-7631-4F14-A833-A1F44A80A10C}" type="slidenum">
              <a:rPr lang="nb-NO"/>
              <a:pPr>
                <a:defRPr/>
              </a:pPr>
              <a:t>‹#›</a:t>
            </a:fld>
            <a:endParaRPr lang="nb-NO"/>
          </a:p>
        </p:txBody>
      </p:sp>
    </p:spTree>
    <p:extLst>
      <p:ext uri="{BB962C8B-B14F-4D97-AF65-F5344CB8AC3E}">
        <p14:creationId xmlns:p14="http://schemas.microsoft.com/office/powerpoint/2010/main" val="334698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5F1D977C-1D0C-4C5B-9932-D52C14080E2C}" type="slidenum">
              <a:rPr lang="nb-NO"/>
              <a:pPr>
                <a:defRPr/>
              </a:pPr>
              <a:t>‹#›</a:t>
            </a:fld>
            <a:endParaRPr lang="nb-NO"/>
          </a:p>
        </p:txBody>
      </p:sp>
    </p:spTree>
    <p:extLst>
      <p:ext uri="{BB962C8B-B14F-4D97-AF65-F5344CB8AC3E}">
        <p14:creationId xmlns:p14="http://schemas.microsoft.com/office/powerpoint/2010/main" val="2879611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8DE76C83-FE3A-401D-9442-40ABA2A2C10C}" type="slidenum">
              <a:rPr lang="nb-NO"/>
              <a:pPr>
                <a:defRPr/>
              </a:pPr>
              <a:t>‹#›</a:t>
            </a:fld>
            <a:endParaRPr lang="nb-NO"/>
          </a:p>
        </p:txBody>
      </p:sp>
    </p:spTree>
    <p:extLst>
      <p:ext uri="{BB962C8B-B14F-4D97-AF65-F5344CB8AC3E}">
        <p14:creationId xmlns:p14="http://schemas.microsoft.com/office/powerpoint/2010/main" val="933918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99509EE8-5EFD-4EC3-AC66-09E63E20C1C2}" type="slidenum">
              <a:rPr lang="nb-NO"/>
              <a:pPr>
                <a:defRPr/>
              </a:pPr>
              <a:t>‹#›</a:t>
            </a:fld>
            <a:endParaRPr lang="nb-NO"/>
          </a:p>
        </p:txBody>
      </p:sp>
    </p:spTree>
    <p:extLst>
      <p:ext uri="{BB962C8B-B14F-4D97-AF65-F5344CB8AC3E}">
        <p14:creationId xmlns:p14="http://schemas.microsoft.com/office/powerpoint/2010/main" val="1346521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6769EA54-7ECA-49DC-8459-1138D6C7F41E}" type="slidenum">
              <a:rPr lang="nb-NO"/>
              <a:pPr>
                <a:defRPr/>
              </a:pPr>
              <a:t>‹#›</a:t>
            </a:fld>
            <a:endParaRPr lang="nb-NO"/>
          </a:p>
        </p:txBody>
      </p:sp>
    </p:spTree>
    <p:extLst>
      <p:ext uri="{BB962C8B-B14F-4D97-AF65-F5344CB8AC3E}">
        <p14:creationId xmlns:p14="http://schemas.microsoft.com/office/powerpoint/2010/main" val="1589123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88AACC78-6E90-4B02-ACAA-B56322A81442}" type="slidenum">
              <a:rPr lang="nb-NO"/>
              <a:pPr>
                <a:defRPr/>
              </a:pPr>
              <a:t>‹#›</a:t>
            </a:fld>
            <a:endParaRPr lang="nb-NO"/>
          </a:p>
        </p:txBody>
      </p:sp>
    </p:spTree>
    <p:extLst>
      <p:ext uri="{BB962C8B-B14F-4D97-AF65-F5344CB8AC3E}">
        <p14:creationId xmlns:p14="http://schemas.microsoft.com/office/powerpoint/2010/main" val="2828764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43B18FD-BC70-4F33-97B6-BF9EACDACF00}" type="slidenum">
              <a:rPr lang="nb-NO"/>
              <a:pPr>
                <a:defRPr/>
              </a:pPr>
              <a:t>‹#›</a:t>
            </a:fld>
            <a:endParaRPr lang="nb-NO"/>
          </a:p>
        </p:txBody>
      </p:sp>
    </p:spTree>
    <p:extLst>
      <p:ext uri="{BB962C8B-B14F-4D97-AF65-F5344CB8AC3E}">
        <p14:creationId xmlns:p14="http://schemas.microsoft.com/office/powerpoint/2010/main" val="2546411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F1B96FEF-D20F-4BA0-A45E-D66228910530}"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amazon.com/gp/reader/0691134545/ref=sib_dp_pt#reader-lin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filipspagnoli.files.wordpress.com/2008/08/gdp-corruption.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130425"/>
            <a:ext cx="7772400" cy="1470025"/>
          </a:xfrm>
        </p:spPr>
        <p:txBody>
          <a:bodyPr>
            <a:normAutofit fontScale="90000"/>
          </a:bodyPr>
          <a:lstStyle/>
          <a:p>
            <a:pPr eaLnBrk="1" hangingPunct="1">
              <a:defRPr/>
            </a:pPr>
            <a:r>
              <a:rPr lang="sv-SE" sz="4000" smtClean="0"/>
              <a:t>Development Economics </a:t>
            </a:r>
            <a:br>
              <a:rPr lang="sv-SE" sz="4000" smtClean="0"/>
            </a:br>
            <a:r>
              <a:rPr lang="sv-SE" sz="4000" smtClean="0"/>
              <a:t>ECON 4915 </a:t>
            </a:r>
            <a:br>
              <a:rPr lang="sv-SE" sz="4000" smtClean="0"/>
            </a:br>
            <a:r>
              <a:rPr lang="sv-SE" sz="4000" smtClean="0"/>
              <a:t>Lecture 10</a:t>
            </a:r>
            <a:br>
              <a:rPr lang="sv-SE" sz="4000" smtClean="0"/>
            </a:br>
            <a:endParaRPr lang="en-US" sz="4000" smtClean="0"/>
          </a:p>
        </p:txBody>
      </p:sp>
      <p:sp>
        <p:nvSpPr>
          <p:cNvPr id="2051" name="Subtitle 2"/>
          <p:cNvSpPr>
            <a:spLocks noGrp="1"/>
          </p:cNvSpPr>
          <p:nvPr>
            <p:ph type="subTitle" idx="4294967295"/>
          </p:nvPr>
        </p:nvSpPr>
        <p:spPr>
          <a:xfrm>
            <a:off x="1403350" y="3500438"/>
            <a:ext cx="6400800" cy="1752600"/>
          </a:xfrm>
        </p:spPr>
        <p:txBody>
          <a:bodyPr/>
          <a:lstStyle/>
          <a:p>
            <a:pPr marL="0" indent="0" algn="ctr" eaLnBrk="1" hangingPunct="1">
              <a:buFontTx/>
              <a:buNone/>
            </a:pPr>
            <a:endParaRPr lang="sv-SE" smtClean="0">
              <a:solidFill>
                <a:srgbClr val="898989"/>
              </a:solidFill>
            </a:endParaRPr>
          </a:p>
          <a:p>
            <a:pPr marL="0" indent="0" algn="ctr" eaLnBrk="1" hangingPunct="1">
              <a:buFontTx/>
              <a:buNone/>
            </a:pPr>
            <a:r>
              <a:rPr lang="sv-SE" smtClean="0">
                <a:solidFill>
                  <a:srgbClr val="898989"/>
                </a:solidFill>
              </a:rPr>
              <a:t>Andreas Kotsadam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p:txBody>
          <a:bodyPr/>
          <a:lstStyle/>
          <a:p>
            <a:pPr eaLnBrk="1" hangingPunct="1"/>
            <a:r>
              <a:rPr lang="sv-SE" smtClean="0"/>
              <a:t>Outline</a:t>
            </a:r>
            <a:endParaRPr lang="en-US" smtClean="0"/>
          </a:p>
        </p:txBody>
      </p:sp>
      <p:sp>
        <p:nvSpPr>
          <p:cNvPr id="4099" name="Content Placeholder 2"/>
          <p:cNvSpPr>
            <a:spLocks noGrp="1"/>
          </p:cNvSpPr>
          <p:nvPr>
            <p:ph idx="4294967295"/>
          </p:nvPr>
        </p:nvSpPr>
        <p:spPr/>
        <p:txBody>
          <a:bodyPr/>
          <a:lstStyle/>
          <a:p>
            <a:pPr eaLnBrk="1" hangingPunct="1"/>
            <a:r>
              <a:rPr lang="sv-SE" dirty="0" smtClean="0"/>
              <a:t>Possible exam question and a recap.</a:t>
            </a:r>
          </a:p>
          <a:p>
            <a:pPr eaLnBrk="1" hangingPunct="1"/>
            <a:endParaRPr lang="sv-SE" dirty="0" smtClean="0"/>
          </a:p>
          <a:p>
            <a:pPr eaLnBrk="1" hangingPunct="1"/>
            <a:r>
              <a:rPr lang="sv-SE" dirty="0" smtClean="0"/>
              <a:t>Corruption.</a:t>
            </a:r>
          </a:p>
          <a:p>
            <a:pPr eaLnBrk="1" hangingPunct="1"/>
            <a:endParaRPr lang="sv-SE" dirty="0" smtClean="0"/>
          </a:p>
          <a:p>
            <a:pPr eaLnBrk="1" hangingPunct="1"/>
            <a:r>
              <a:rPr lang="sv-SE" dirty="0" smtClean="0"/>
              <a:t>Questions from you.</a:t>
            </a:r>
          </a:p>
          <a:p>
            <a:pPr eaLnBrk="1" hangingPunct="1"/>
            <a:endParaRPr lang="sv-SE" dirty="0" smtClean="0"/>
          </a:p>
          <a:p>
            <a:pPr eaLnBrk="1" hangingPunct="1">
              <a:buFontTx/>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sv-SE" smtClean="0"/>
              <a:t>Questions from you</a:t>
            </a:r>
            <a:endParaRPr lang="nb-NO" smtClean="0"/>
          </a:p>
        </p:txBody>
      </p:sp>
      <p:sp>
        <p:nvSpPr>
          <p:cNvPr id="5123" name="Rectangle 3"/>
          <p:cNvSpPr>
            <a:spLocks noGrp="1" noChangeArrowheads="1"/>
          </p:cNvSpPr>
          <p:nvPr>
            <p:ph type="body" idx="1"/>
          </p:nvPr>
        </p:nvSpPr>
        <p:spPr/>
        <p:txBody>
          <a:bodyPr/>
          <a:lstStyle/>
          <a:p>
            <a:pPr eaLnBrk="1" hangingPunct="1"/>
            <a:r>
              <a:rPr lang="sv-SE" dirty="0" smtClean="0"/>
              <a:t>What is the relationship between democracy and economic development (next lecture</a:t>
            </a:r>
            <a:r>
              <a:rPr lang="sv-SE" dirty="0" smtClean="0"/>
              <a:t>).</a:t>
            </a:r>
            <a:endParaRPr lang="sv-SE" dirty="0" smtClean="0"/>
          </a:p>
          <a:p>
            <a:pPr eaLnBrk="1" hangingPunct="1"/>
            <a:r>
              <a:rPr lang="sv-SE" dirty="0" smtClean="0"/>
              <a:t>What is the role of the WB in development and does it matter who runs it? (Today</a:t>
            </a:r>
            <a:r>
              <a:rPr lang="sv-SE" dirty="0" smtClean="0"/>
              <a:t>).</a:t>
            </a:r>
            <a:endParaRPr lang="sv-SE" dirty="0"/>
          </a:p>
          <a:p>
            <a:pPr eaLnBrk="1" hangingPunct="1"/>
            <a:r>
              <a:rPr lang="sv-SE" dirty="0" smtClean="0"/>
              <a:t>Discrimination in Norwegian labor market (Not in this course).</a:t>
            </a:r>
            <a:endParaRPr lang="sv-SE" dirty="0" smtClean="0"/>
          </a:p>
          <a:p>
            <a:pPr marL="0" indent="0" eaLnBrk="1" hangingPunct="1">
              <a:buNone/>
            </a:pPr>
            <a:endParaRPr lang="nb-NO"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p:txBody>
          <a:bodyPr/>
          <a:lstStyle/>
          <a:p>
            <a:pPr eaLnBrk="1" hangingPunct="1"/>
            <a:r>
              <a:rPr lang="sv-SE" sz="4000" smtClean="0"/>
              <a:t>Possible exam questions</a:t>
            </a:r>
            <a:endParaRPr lang="en-US" sz="4000" smtClean="0"/>
          </a:p>
        </p:txBody>
      </p:sp>
      <p:sp>
        <p:nvSpPr>
          <p:cNvPr id="11267" name="Content Placeholder 2"/>
          <p:cNvSpPr>
            <a:spLocks noGrp="1"/>
          </p:cNvSpPr>
          <p:nvPr>
            <p:ph idx="4294967295"/>
          </p:nvPr>
        </p:nvSpPr>
        <p:spPr/>
        <p:txBody>
          <a:bodyPr/>
          <a:lstStyle/>
          <a:p>
            <a:pPr eaLnBrk="1" hangingPunct="1"/>
            <a:r>
              <a:rPr lang="en-US" altLang="zh-CN" dirty="0" smtClean="0">
                <a:ea typeface="宋体" pitchFamily="2" charset="-122"/>
              </a:rPr>
              <a:t>Jensen and Oster (2009) analyze whether cable TV affects women’s status. Why should economists care about cable TV? Why would TV have an effect on women’s status? How do they analyze the question and what do they find? Answer briefly. </a:t>
            </a:r>
            <a:endParaRPr lang="sv-SE"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pPr eaLnBrk="1" hangingPunct="1"/>
            <a:r>
              <a:rPr lang="sv-SE" sz="4000" smtClean="0"/>
              <a:t>Possible exam questions</a:t>
            </a:r>
            <a:endParaRPr lang="en-US" sz="4000" smtClean="0"/>
          </a:p>
        </p:txBody>
      </p:sp>
      <p:sp>
        <p:nvSpPr>
          <p:cNvPr id="12291" name="Content Placeholder 2"/>
          <p:cNvSpPr>
            <a:spLocks noGrp="1"/>
          </p:cNvSpPr>
          <p:nvPr>
            <p:ph idx="4294967295"/>
          </p:nvPr>
        </p:nvSpPr>
        <p:spPr/>
        <p:txBody>
          <a:bodyPr/>
          <a:lstStyle/>
          <a:p>
            <a:pPr eaLnBrk="1" hangingPunct="1"/>
            <a:r>
              <a:rPr lang="en-US" altLang="zh-CN" dirty="0" err="1" smtClean="0">
                <a:ea typeface="宋体" pitchFamily="2" charset="-122"/>
              </a:rPr>
              <a:t>Beaman</a:t>
            </a:r>
            <a:r>
              <a:rPr lang="en-US" altLang="zh-CN" dirty="0" smtClean="0">
                <a:ea typeface="宋体" pitchFamily="2" charset="-122"/>
              </a:rPr>
              <a:t> et al. (2009) investigate whether quotas for women in politics affect bias against women. How do they investigate this? What are their main findings and do you think they are generalizable? Answer briefly. </a:t>
            </a:r>
            <a:endParaRPr lang="sv-SE" smtClean="0"/>
          </a:p>
          <a:p>
            <a:pPr eaLnBrk="1" hangingPunct="1"/>
            <a:endParaRPr lang="sv-SE"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sv-SE" smtClean="0"/>
              <a:t>Corruption</a:t>
            </a:r>
            <a:endParaRPr lang="nb-NO" smtClean="0"/>
          </a:p>
        </p:txBody>
      </p:sp>
      <p:pic>
        <p:nvPicPr>
          <p:cNvPr id="13315" name="Picture 5" descr="Economic Gangsters: Corruption, Violence, and the Poverty of Nation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1196975"/>
            <a:ext cx="4897437"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sv-SE" smtClean="0"/>
              <a:t>Today we will cover</a:t>
            </a:r>
            <a:endParaRPr lang="nb-NO" smtClean="0"/>
          </a:p>
        </p:txBody>
      </p:sp>
      <p:sp>
        <p:nvSpPr>
          <p:cNvPr id="14339" name="Rectangle 3"/>
          <p:cNvSpPr>
            <a:spLocks noGrp="1" noChangeArrowheads="1"/>
          </p:cNvSpPr>
          <p:nvPr>
            <p:ph type="body" idx="1"/>
          </p:nvPr>
        </p:nvSpPr>
        <p:spPr/>
        <p:txBody>
          <a:bodyPr/>
          <a:lstStyle/>
          <a:p>
            <a:pPr eaLnBrk="1" hangingPunct="1"/>
            <a:r>
              <a:rPr lang="sv-SE" dirty="0" smtClean="0"/>
              <a:t>Olken and Pande (2011, forthcoming in Ann. Rev. Econ. in September).</a:t>
            </a:r>
          </a:p>
          <a:p>
            <a:pPr eaLnBrk="1" hangingPunct="1"/>
            <a:r>
              <a:rPr lang="sv-SE" dirty="0" smtClean="0"/>
              <a:t>Overwiev paper asking: How much corruption is there? What are the consequences and determinants?</a:t>
            </a:r>
          </a:p>
          <a:p>
            <a:pPr eaLnBrk="1" hangingPunct="1"/>
            <a:r>
              <a:rPr lang="sv-SE" dirty="0" smtClean="0"/>
              <a:t>Will be complemented with a new study (</a:t>
            </a:r>
            <a:r>
              <a:rPr lang="sv-SE" altLang="zh-CN" dirty="0" smtClean="0">
                <a:ea typeface="宋体" pitchFamily="2" charset="-122"/>
              </a:rPr>
              <a:t>Chong et al. 2012) on transparency and a discussion of culture and corruption. </a:t>
            </a:r>
            <a:endParaRPr lang="nb-NO"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sv-SE" smtClean="0"/>
              <a:t>Corruption</a:t>
            </a:r>
            <a:endParaRPr lang="nb-NO" smtClean="0"/>
          </a:p>
        </p:txBody>
      </p:sp>
      <p:sp>
        <p:nvSpPr>
          <p:cNvPr id="15363" name="Rectangle 3"/>
          <p:cNvSpPr>
            <a:spLocks noGrp="1" noChangeArrowheads="1"/>
          </p:cNvSpPr>
          <p:nvPr>
            <p:ph type="body" idx="1"/>
          </p:nvPr>
        </p:nvSpPr>
        <p:spPr/>
        <p:txBody>
          <a:bodyPr/>
          <a:lstStyle/>
          <a:p>
            <a:pPr eaLnBrk="1" hangingPunct="1"/>
            <a:r>
              <a:rPr lang="en-US" smtClean="0"/>
              <a:t>”Abuse of entrusted power for private gain”</a:t>
            </a:r>
          </a:p>
          <a:p>
            <a:pPr eaLnBrk="1" hangingPunct="1"/>
            <a:endParaRPr lang="en-US" smtClean="0"/>
          </a:p>
          <a:p>
            <a:pPr eaLnBrk="1" hangingPunct="1"/>
            <a:r>
              <a:rPr lang="en-US" smtClean="0"/>
              <a:t>Can theoretically be argued to be extremely harmful, not that important, or even good.</a:t>
            </a:r>
          </a:p>
          <a:p>
            <a:pPr eaLnBrk="1" hangingPunct="1"/>
            <a:endParaRPr lang="en-US" smtClean="0"/>
          </a:p>
          <a:p>
            <a:pPr eaLnBrk="1" hangingPunct="1"/>
            <a:r>
              <a:rPr lang="en-US" smtClean="0"/>
              <a:t>Hence we need empirical evidence.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gdp and corrupti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549275"/>
            <a:ext cx="5126038"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sv-SE" smtClean="0"/>
              <a:t>Less corruption in rich countries</a:t>
            </a:r>
            <a:endParaRPr lang="nb-NO" smtClean="0"/>
          </a:p>
        </p:txBody>
      </p:sp>
      <p:sp>
        <p:nvSpPr>
          <p:cNvPr id="17411" name="Rectangle 3"/>
          <p:cNvSpPr>
            <a:spLocks noGrp="1" noChangeArrowheads="1"/>
          </p:cNvSpPr>
          <p:nvPr>
            <p:ph type="body" idx="1"/>
          </p:nvPr>
        </p:nvSpPr>
        <p:spPr/>
        <p:txBody>
          <a:bodyPr/>
          <a:lstStyle/>
          <a:p>
            <a:pPr eaLnBrk="1" hangingPunct="1"/>
            <a:r>
              <a:rPr lang="sv-SE" smtClean="0"/>
              <a:t>Problems of causality of course.</a:t>
            </a:r>
          </a:p>
          <a:p>
            <a:pPr eaLnBrk="1" hangingPunct="1"/>
            <a:r>
              <a:rPr lang="sv-SE" smtClean="0"/>
              <a:t>In addition, very few reliable estimates of corruption.</a:t>
            </a:r>
          </a:p>
          <a:p>
            <a:pPr lvl="2" eaLnBrk="1" hangingPunct="1">
              <a:lnSpc>
                <a:spcPct val="90000"/>
              </a:lnSpc>
              <a:spcBef>
                <a:spcPct val="0"/>
              </a:spcBef>
              <a:spcAft>
                <a:spcPts val="600"/>
              </a:spcAft>
              <a:buFont typeface="Wingdings" pitchFamily="2" charset="2"/>
              <a:buChar char="Ø"/>
            </a:pPr>
            <a:r>
              <a:rPr lang="sv-SE" smtClean="0"/>
              <a:t> Hidden activity by nature</a:t>
            </a:r>
          </a:p>
          <a:p>
            <a:pPr lvl="2" eaLnBrk="1" hangingPunct="1">
              <a:lnSpc>
                <a:spcPct val="90000"/>
              </a:lnSpc>
              <a:spcBef>
                <a:spcPct val="0"/>
              </a:spcBef>
              <a:spcAft>
                <a:spcPts val="600"/>
              </a:spcAft>
              <a:buFont typeface="Wingdings" pitchFamily="2" charset="2"/>
              <a:buChar char="Ø"/>
            </a:pPr>
            <a:endParaRPr lang="en-US" smtClean="0">
              <a:solidFill>
                <a:srgbClr val="FF0000"/>
              </a:solidFill>
            </a:endParaRPr>
          </a:p>
          <a:p>
            <a:pPr lvl="2" eaLnBrk="1" hangingPunct="1">
              <a:lnSpc>
                <a:spcPct val="90000"/>
              </a:lnSpc>
              <a:spcBef>
                <a:spcPct val="0"/>
              </a:spcBef>
              <a:spcAft>
                <a:spcPts val="600"/>
              </a:spcAft>
              <a:buFont typeface="Wingdings" pitchFamily="2" charset="2"/>
              <a:buChar char="Ø"/>
            </a:pPr>
            <a:r>
              <a:rPr lang="nb-NO" smtClean="0"/>
              <a:t> Measuring corruption may alter behavior.</a:t>
            </a:r>
            <a:endParaRPr lang="sv-SE" smtClean="0"/>
          </a:p>
          <a:p>
            <a:pPr eaLnBrk="1" hangingPunct="1"/>
            <a:r>
              <a:rPr lang="sv-SE" smtClean="0"/>
              <a:t>Should we then only analyze corruption theoretically? </a:t>
            </a:r>
          </a:p>
          <a:p>
            <a:pPr eaLnBrk="1" hangingPunct="1"/>
            <a:endParaRPr lang="nb-NO"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nb-NO" smtClean="0"/>
              <a:t>Measuring corruption (1)</a:t>
            </a:r>
          </a:p>
        </p:txBody>
      </p:sp>
      <p:sp>
        <p:nvSpPr>
          <p:cNvPr id="18435" name="Rectangle 3"/>
          <p:cNvSpPr>
            <a:spLocks noGrp="1" noChangeArrowheads="1"/>
          </p:cNvSpPr>
          <p:nvPr>
            <p:ph type="body" idx="1"/>
          </p:nvPr>
        </p:nvSpPr>
        <p:spPr/>
        <p:txBody>
          <a:bodyPr/>
          <a:lstStyle/>
          <a:p>
            <a:pPr eaLnBrk="1" hangingPunct="1"/>
            <a:r>
              <a:rPr lang="sv-SE" smtClean="0"/>
              <a:t>Perceptions</a:t>
            </a:r>
          </a:p>
          <a:p>
            <a:pPr lvl="2" eaLnBrk="1" hangingPunct="1">
              <a:lnSpc>
                <a:spcPct val="90000"/>
              </a:lnSpc>
              <a:spcBef>
                <a:spcPct val="0"/>
              </a:spcBef>
              <a:spcAft>
                <a:spcPts val="600"/>
              </a:spcAft>
              <a:buFont typeface="Wingdings" pitchFamily="2" charset="2"/>
              <a:buChar char="Ø"/>
            </a:pPr>
            <a:r>
              <a:rPr lang="sv-SE" smtClean="0"/>
              <a:t> Advantage: Easy to collect and good coverage.</a:t>
            </a:r>
          </a:p>
          <a:p>
            <a:pPr lvl="2" eaLnBrk="1" hangingPunct="1">
              <a:lnSpc>
                <a:spcPct val="90000"/>
              </a:lnSpc>
              <a:spcBef>
                <a:spcPct val="0"/>
              </a:spcBef>
              <a:spcAft>
                <a:spcPts val="600"/>
              </a:spcAft>
              <a:buFont typeface="Wingdings" pitchFamily="2" charset="2"/>
              <a:buChar char="Ø"/>
            </a:pPr>
            <a:endParaRPr lang="sv-SE" smtClean="0">
              <a:solidFill>
                <a:srgbClr val="FF0000"/>
              </a:solidFill>
            </a:endParaRPr>
          </a:p>
          <a:p>
            <a:pPr lvl="2" eaLnBrk="1" hangingPunct="1">
              <a:lnSpc>
                <a:spcPct val="90000"/>
              </a:lnSpc>
              <a:spcBef>
                <a:spcPct val="0"/>
              </a:spcBef>
              <a:spcAft>
                <a:spcPts val="600"/>
              </a:spcAft>
              <a:buFont typeface="Wingdings" pitchFamily="2" charset="2"/>
              <a:buChar char="Ø"/>
            </a:pPr>
            <a:r>
              <a:rPr lang="nb-NO" smtClean="0"/>
              <a:t> Main disadvantage: May be biased by endogenous institutions such as free media. </a:t>
            </a:r>
          </a:p>
          <a:p>
            <a:pPr eaLnBrk="1" hangingPunct="1"/>
            <a:r>
              <a:rPr lang="sv-SE" smtClean="0"/>
              <a:t>Surveys of bribe payers</a:t>
            </a:r>
          </a:p>
          <a:p>
            <a:pPr eaLnBrk="1" hangingPunct="1"/>
            <a:r>
              <a:rPr lang="sv-SE" smtClean="0"/>
              <a:t>Low stigma of paying bribes and easily replicable.</a:t>
            </a:r>
          </a:p>
          <a:p>
            <a:pPr lvl="2" eaLnBrk="1" hangingPunct="1">
              <a:lnSpc>
                <a:spcPct val="90000"/>
              </a:lnSpc>
              <a:spcBef>
                <a:spcPct val="0"/>
              </a:spcBef>
              <a:spcAft>
                <a:spcPts val="600"/>
              </a:spcAft>
              <a:buFont typeface="Wingdings" pitchFamily="2" charset="2"/>
              <a:buNone/>
            </a:pPr>
            <a:endParaRPr lang="nb-NO"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nb-NO" smtClean="0"/>
              <a:t>Measuring corruption (2)</a:t>
            </a:r>
          </a:p>
        </p:txBody>
      </p:sp>
      <p:sp>
        <p:nvSpPr>
          <p:cNvPr id="19459" name="Rectangle 3"/>
          <p:cNvSpPr>
            <a:spLocks noGrp="1" noChangeArrowheads="1"/>
          </p:cNvSpPr>
          <p:nvPr>
            <p:ph type="body" idx="1"/>
          </p:nvPr>
        </p:nvSpPr>
        <p:spPr/>
        <p:txBody>
          <a:bodyPr/>
          <a:lstStyle/>
          <a:p>
            <a:pPr eaLnBrk="1" hangingPunct="1"/>
            <a:r>
              <a:rPr lang="sv-SE" dirty="0" smtClean="0"/>
              <a:t>Direct observation: Example of truck drivers in Indonesia. </a:t>
            </a:r>
            <a:endParaRPr lang="sv-SE" dirty="0" smtClean="0"/>
          </a:p>
          <a:p>
            <a:pPr eaLnBrk="1" hangingPunct="1"/>
            <a:r>
              <a:rPr lang="sv-SE" dirty="0" smtClean="0"/>
              <a:t>During 9 months, RA’s were dressed as truck assistants and recorded 6000 payments on over 300 trips.</a:t>
            </a:r>
          </a:p>
          <a:p>
            <a:pPr eaLnBrk="1" hangingPunct="1"/>
            <a:r>
              <a:rPr lang="sv-SE" dirty="0" smtClean="0"/>
              <a:t>13 % of MC (Driver wage 10%).</a:t>
            </a:r>
          </a:p>
          <a:p>
            <a:pPr eaLnBrk="1" hangingPunct="1"/>
            <a:r>
              <a:rPr lang="sv-SE" dirty="0" smtClean="0"/>
              <a:t>Survey over report incidence.</a:t>
            </a:r>
            <a:endParaRPr lang="sv-SE" dirty="0" smtClean="0"/>
          </a:p>
          <a:p>
            <a:pPr eaLnBrk="1" hangingPunct="1"/>
            <a:endParaRPr lang="sv-SE" dirty="0" smtClean="0"/>
          </a:p>
          <a:p>
            <a:pPr lvl="2" eaLnBrk="1" hangingPunct="1">
              <a:lnSpc>
                <a:spcPct val="90000"/>
              </a:lnSpc>
              <a:spcBef>
                <a:spcPct val="0"/>
              </a:spcBef>
              <a:spcAft>
                <a:spcPts val="600"/>
              </a:spcAft>
              <a:buFont typeface="Wingdings" pitchFamily="2" charset="2"/>
              <a:buNone/>
            </a:pPr>
            <a:endParaRPr lang="nb-NO"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nb-NO" dirty="0" err="1" smtClean="0"/>
              <a:t>Measuring</a:t>
            </a:r>
            <a:r>
              <a:rPr lang="nb-NO" dirty="0" smtClean="0"/>
              <a:t> </a:t>
            </a:r>
            <a:r>
              <a:rPr lang="nb-NO" dirty="0" err="1" smtClean="0"/>
              <a:t>corruption</a:t>
            </a:r>
            <a:r>
              <a:rPr lang="nb-NO" dirty="0" smtClean="0"/>
              <a:t> </a:t>
            </a:r>
            <a:r>
              <a:rPr lang="nb-NO" dirty="0" smtClean="0"/>
              <a:t>(3)</a:t>
            </a:r>
            <a:endParaRPr lang="nb-NO" dirty="0" smtClean="0"/>
          </a:p>
        </p:txBody>
      </p:sp>
      <p:sp>
        <p:nvSpPr>
          <p:cNvPr id="19459" name="Rectangle 3"/>
          <p:cNvSpPr>
            <a:spLocks noGrp="1" noChangeArrowheads="1"/>
          </p:cNvSpPr>
          <p:nvPr>
            <p:ph type="body" idx="1"/>
          </p:nvPr>
        </p:nvSpPr>
        <p:spPr/>
        <p:txBody>
          <a:bodyPr/>
          <a:lstStyle/>
          <a:p>
            <a:pPr eaLnBrk="1" hangingPunct="1"/>
            <a:r>
              <a:rPr lang="sv-SE" dirty="0" smtClean="0"/>
              <a:t>Estimation </a:t>
            </a:r>
            <a:r>
              <a:rPr lang="sv-SE" dirty="0" smtClean="0"/>
              <a:t>by subtraction: Good to measure </a:t>
            </a:r>
            <a:r>
              <a:rPr lang="sv-SE" dirty="0" smtClean="0"/>
              <a:t>theft: </a:t>
            </a:r>
            <a:endParaRPr lang="sv-SE" dirty="0" smtClean="0"/>
          </a:p>
          <a:p>
            <a:pPr eaLnBrk="1" hangingPunct="1">
              <a:buFontTx/>
              <a:buNone/>
            </a:pPr>
            <a:r>
              <a:rPr lang="sv-SE" dirty="0" smtClean="0"/>
              <a:t>Corruption = Measure before – Measure after</a:t>
            </a:r>
            <a:r>
              <a:rPr lang="sv-SE" dirty="0" smtClean="0"/>
              <a:t>.</a:t>
            </a:r>
          </a:p>
          <a:p>
            <a:pPr eaLnBrk="1" hangingPunct="1">
              <a:buFontTx/>
              <a:buNone/>
            </a:pPr>
            <a:r>
              <a:rPr lang="sv-SE" dirty="0" smtClean="0"/>
              <a:t>Fisman and Wei (2004) compare Hong Kong exports to China to China’s imports from HK: Large difference, most for goods with high taxes.</a:t>
            </a:r>
          </a:p>
          <a:p>
            <a:pPr eaLnBrk="1" hangingPunct="1">
              <a:buFontTx/>
              <a:buNone/>
            </a:pPr>
            <a:endParaRPr lang="sv-SE" dirty="0" smtClean="0"/>
          </a:p>
          <a:p>
            <a:pPr lvl="2" eaLnBrk="1" hangingPunct="1">
              <a:lnSpc>
                <a:spcPct val="90000"/>
              </a:lnSpc>
              <a:spcBef>
                <a:spcPct val="0"/>
              </a:spcBef>
              <a:spcAft>
                <a:spcPts val="600"/>
              </a:spcAft>
              <a:buFont typeface="Wingdings" pitchFamily="2" charset="2"/>
              <a:buNone/>
            </a:pPr>
            <a:endParaRPr lang="nb-NO" dirty="0" smtClean="0"/>
          </a:p>
        </p:txBody>
      </p:sp>
    </p:spTree>
    <p:extLst>
      <p:ext uri="{BB962C8B-B14F-4D97-AF65-F5344CB8AC3E}">
        <p14:creationId xmlns:p14="http://schemas.microsoft.com/office/powerpoint/2010/main" val="803889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sv-SE" dirty="0"/>
              <a:t>Estimation by </a:t>
            </a:r>
            <a:r>
              <a:rPr lang="sv-SE" dirty="0" smtClean="0"/>
              <a:t>subtraction (2)</a:t>
            </a:r>
            <a:endParaRPr lang="nb-NO" dirty="0" smtClean="0"/>
          </a:p>
        </p:txBody>
      </p:sp>
      <p:sp>
        <p:nvSpPr>
          <p:cNvPr id="19459" name="Rectangle 3"/>
          <p:cNvSpPr>
            <a:spLocks noGrp="1" noChangeArrowheads="1"/>
          </p:cNvSpPr>
          <p:nvPr>
            <p:ph type="body" idx="1"/>
          </p:nvPr>
        </p:nvSpPr>
        <p:spPr/>
        <p:txBody>
          <a:bodyPr/>
          <a:lstStyle/>
          <a:p>
            <a:pPr eaLnBrk="1" hangingPunct="1"/>
            <a:r>
              <a:rPr lang="sv-SE" dirty="0" smtClean="0"/>
              <a:t>Renikka and Svensson (2004) compare grants to local level education in Uganda to the grants recieved by schools. </a:t>
            </a:r>
          </a:p>
          <a:p>
            <a:pPr eaLnBrk="1" hangingPunct="1"/>
            <a:r>
              <a:rPr lang="sv-SE" dirty="0" smtClean="0"/>
              <a:t>Leakage rate of 87 %.</a:t>
            </a:r>
          </a:p>
          <a:p>
            <a:pPr eaLnBrk="1" hangingPunct="1"/>
            <a:r>
              <a:rPr lang="sv-SE" dirty="0" smtClean="0"/>
              <a:t>Once publicized it fell to less than 20 %.</a:t>
            </a:r>
          </a:p>
          <a:p>
            <a:pPr eaLnBrk="1" hangingPunct="1">
              <a:buFontTx/>
              <a:buNone/>
            </a:pPr>
            <a:endParaRPr lang="sv-SE" dirty="0" smtClean="0"/>
          </a:p>
          <a:p>
            <a:pPr lvl="2" eaLnBrk="1" hangingPunct="1">
              <a:lnSpc>
                <a:spcPct val="90000"/>
              </a:lnSpc>
              <a:spcBef>
                <a:spcPct val="0"/>
              </a:spcBef>
              <a:spcAft>
                <a:spcPts val="600"/>
              </a:spcAft>
              <a:buFont typeface="Wingdings" pitchFamily="2" charset="2"/>
              <a:buNone/>
            </a:pPr>
            <a:endParaRPr lang="nb-NO" dirty="0" smtClean="0"/>
          </a:p>
        </p:txBody>
      </p:sp>
    </p:spTree>
    <p:extLst>
      <p:ext uri="{BB962C8B-B14F-4D97-AF65-F5344CB8AC3E}">
        <p14:creationId xmlns:p14="http://schemas.microsoft.com/office/powerpoint/2010/main" val="485084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sv-SE" dirty="0"/>
              <a:t>Estimation by </a:t>
            </a:r>
            <a:r>
              <a:rPr lang="sv-SE" dirty="0" smtClean="0"/>
              <a:t>subtraction (3)</a:t>
            </a:r>
            <a:endParaRPr lang="nb-NO" dirty="0" smtClean="0"/>
          </a:p>
        </p:txBody>
      </p:sp>
      <p:sp>
        <p:nvSpPr>
          <p:cNvPr id="19459" name="Rectangle 3"/>
          <p:cNvSpPr>
            <a:spLocks noGrp="1" noChangeArrowheads="1"/>
          </p:cNvSpPr>
          <p:nvPr>
            <p:ph type="body" idx="1"/>
          </p:nvPr>
        </p:nvSpPr>
        <p:spPr/>
        <p:txBody>
          <a:bodyPr/>
          <a:lstStyle/>
          <a:p>
            <a:pPr eaLnBrk="1" hangingPunct="1"/>
            <a:r>
              <a:rPr lang="sv-SE" dirty="0" smtClean="0"/>
              <a:t>Olken (2007) compares amount spent on roads to their actual cost.</a:t>
            </a:r>
          </a:p>
          <a:p>
            <a:pPr eaLnBrk="1" hangingPunct="1"/>
            <a:r>
              <a:rPr lang="sv-SE" dirty="0" smtClean="0"/>
              <a:t>Dug samples to estimate material, collected data on wages, built test roads.</a:t>
            </a:r>
          </a:p>
          <a:p>
            <a:pPr eaLnBrk="1" hangingPunct="1"/>
            <a:r>
              <a:rPr lang="sv-SE" dirty="0" smtClean="0"/>
              <a:t>24 % difference in cost.</a:t>
            </a:r>
          </a:p>
          <a:p>
            <a:pPr eaLnBrk="1" hangingPunct="1"/>
            <a:r>
              <a:rPr lang="sv-SE" dirty="0" smtClean="0"/>
              <a:t>Olken (2006) finds 18 % of rice from food programs disappears in Indonesia by using survey data.</a:t>
            </a:r>
            <a:endParaRPr lang="sv-SE" dirty="0" smtClean="0"/>
          </a:p>
          <a:p>
            <a:pPr eaLnBrk="1" hangingPunct="1">
              <a:buFontTx/>
              <a:buNone/>
            </a:pPr>
            <a:endParaRPr lang="sv-SE" dirty="0" smtClean="0"/>
          </a:p>
          <a:p>
            <a:pPr lvl="2" eaLnBrk="1" hangingPunct="1">
              <a:lnSpc>
                <a:spcPct val="90000"/>
              </a:lnSpc>
              <a:spcBef>
                <a:spcPct val="0"/>
              </a:spcBef>
              <a:spcAft>
                <a:spcPts val="600"/>
              </a:spcAft>
              <a:buFont typeface="Wingdings" pitchFamily="2" charset="2"/>
              <a:buNone/>
            </a:pPr>
            <a:endParaRPr lang="nb-NO" dirty="0" smtClean="0"/>
          </a:p>
        </p:txBody>
      </p:sp>
    </p:spTree>
    <p:extLst>
      <p:ext uri="{BB962C8B-B14F-4D97-AF65-F5344CB8AC3E}">
        <p14:creationId xmlns:p14="http://schemas.microsoft.com/office/powerpoint/2010/main" val="10980930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nb-NO" dirty="0" err="1" smtClean="0"/>
              <a:t>Measuring</a:t>
            </a:r>
            <a:r>
              <a:rPr lang="nb-NO" dirty="0" smtClean="0"/>
              <a:t> </a:t>
            </a:r>
            <a:r>
              <a:rPr lang="nb-NO" dirty="0" err="1" smtClean="0"/>
              <a:t>corruption</a:t>
            </a:r>
            <a:r>
              <a:rPr lang="nb-NO" dirty="0" smtClean="0"/>
              <a:t> </a:t>
            </a:r>
            <a:r>
              <a:rPr lang="nb-NO" dirty="0" smtClean="0"/>
              <a:t>(4)</a:t>
            </a:r>
            <a:endParaRPr lang="nb-NO" dirty="0" smtClean="0"/>
          </a:p>
        </p:txBody>
      </p:sp>
      <p:sp>
        <p:nvSpPr>
          <p:cNvPr id="20483" name="Rectangle 3"/>
          <p:cNvSpPr>
            <a:spLocks noGrp="1" noChangeArrowheads="1"/>
          </p:cNvSpPr>
          <p:nvPr>
            <p:ph type="body" idx="1"/>
          </p:nvPr>
        </p:nvSpPr>
        <p:spPr/>
        <p:txBody>
          <a:bodyPr/>
          <a:lstStyle/>
          <a:p>
            <a:pPr eaLnBrk="1" hangingPunct="1"/>
            <a:r>
              <a:rPr lang="sv-SE" dirty="0" smtClean="0"/>
              <a:t>Estimates from market </a:t>
            </a:r>
            <a:r>
              <a:rPr lang="sv-SE" dirty="0" smtClean="0"/>
              <a:t>inference.</a:t>
            </a:r>
            <a:endParaRPr lang="sv-SE" dirty="0" smtClean="0"/>
          </a:p>
          <a:p>
            <a:pPr eaLnBrk="1" hangingPunct="1"/>
            <a:r>
              <a:rPr lang="sv-SE" dirty="0" smtClean="0"/>
              <a:t>Fisman (2001) uses this approach in Indonesia and finds lots of corruption</a:t>
            </a:r>
            <a:r>
              <a:rPr lang="sv-SE" dirty="0" smtClean="0"/>
              <a:t>.</a:t>
            </a:r>
          </a:p>
          <a:p>
            <a:pPr eaLnBrk="1" hangingPunct="1"/>
            <a:r>
              <a:rPr lang="sv-SE" dirty="0" smtClean="0"/>
              <a:t>Connection data from a consulting firm.</a:t>
            </a:r>
          </a:p>
          <a:p>
            <a:pPr eaLnBrk="1" hangingPunct="1"/>
            <a:r>
              <a:rPr lang="sv-SE" dirty="0" smtClean="0"/>
              <a:t>See how sjhare prices move with president’s health.</a:t>
            </a:r>
            <a:endParaRPr lang="sv-SE" dirty="0" smtClean="0"/>
          </a:p>
          <a:p>
            <a:pPr eaLnBrk="1" hangingPunct="1"/>
            <a:r>
              <a:rPr lang="sv-SE" dirty="0" smtClean="0"/>
              <a:t>Up 2 23 % of firm value due to political connections.</a:t>
            </a:r>
            <a:endParaRPr lang="sv-SE" dirty="0" smtClean="0"/>
          </a:p>
          <a:p>
            <a:pPr lvl="2" eaLnBrk="1" hangingPunct="1">
              <a:lnSpc>
                <a:spcPct val="90000"/>
              </a:lnSpc>
              <a:spcBef>
                <a:spcPct val="0"/>
              </a:spcBef>
              <a:spcAft>
                <a:spcPts val="600"/>
              </a:spcAft>
              <a:buFont typeface="Wingdings" pitchFamily="2" charset="2"/>
              <a:buNone/>
            </a:pPr>
            <a:endParaRPr lang="nb-NO"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sv-SE" dirty="0"/>
              <a:t>Estimates from market </a:t>
            </a:r>
            <a:r>
              <a:rPr lang="sv-SE" dirty="0" smtClean="0"/>
              <a:t>inference (2)</a:t>
            </a:r>
            <a:endParaRPr lang="sv-SE" dirty="0"/>
          </a:p>
        </p:txBody>
      </p:sp>
      <p:sp>
        <p:nvSpPr>
          <p:cNvPr id="20483" name="Rectangle 3"/>
          <p:cNvSpPr>
            <a:spLocks noGrp="1" noChangeArrowheads="1"/>
          </p:cNvSpPr>
          <p:nvPr>
            <p:ph type="body" idx="1"/>
          </p:nvPr>
        </p:nvSpPr>
        <p:spPr/>
        <p:txBody>
          <a:bodyPr/>
          <a:lstStyle/>
          <a:p>
            <a:pPr eaLnBrk="1" hangingPunct="1"/>
            <a:r>
              <a:rPr lang="sv-SE" dirty="0" smtClean="0"/>
              <a:t>The approach is </a:t>
            </a:r>
            <a:r>
              <a:rPr lang="en-US" dirty="0"/>
              <a:t>replicable in any case where one has data on firms’ connections to prominent politicians and when the politician experiences health shocks. </a:t>
            </a:r>
            <a:endParaRPr lang="en-US" dirty="0" smtClean="0"/>
          </a:p>
          <a:p>
            <a:pPr eaLnBrk="1" hangingPunct="1"/>
            <a:r>
              <a:rPr lang="sv-SE" dirty="0" smtClean="0"/>
              <a:t>Fisman replicates </a:t>
            </a:r>
            <a:r>
              <a:rPr lang="sv-SE" dirty="0" smtClean="0"/>
              <a:t>it in 2006 in the US and finds no </a:t>
            </a:r>
            <a:r>
              <a:rPr lang="sv-SE" dirty="0" smtClean="0"/>
              <a:t>relation between VP Cheney heart attacks (as a candidate and in office) on connected stocks</a:t>
            </a:r>
            <a:r>
              <a:rPr lang="sv-SE" dirty="0" smtClean="0"/>
              <a:t>.</a:t>
            </a:r>
            <a:endParaRPr lang="sv-SE" dirty="0" smtClean="0"/>
          </a:p>
          <a:p>
            <a:pPr lvl="2" eaLnBrk="1" hangingPunct="1">
              <a:lnSpc>
                <a:spcPct val="90000"/>
              </a:lnSpc>
              <a:spcBef>
                <a:spcPct val="0"/>
              </a:spcBef>
              <a:spcAft>
                <a:spcPts val="600"/>
              </a:spcAft>
              <a:buFont typeface="Wingdings" pitchFamily="2" charset="2"/>
              <a:buNone/>
            </a:pPr>
            <a:endParaRPr lang="nb-NO" dirty="0" smtClean="0"/>
          </a:p>
        </p:txBody>
      </p:sp>
    </p:spTree>
    <p:extLst>
      <p:ext uri="{BB962C8B-B14F-4D97-AF65-F5344CB8AC3E}">
        <p14:creationId xmlns:p14="http://schemas.microsoft.com/office/powerpoint/2010/main" val="36468337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sv-SE" sz="4000" smtClean="0"/>
              <a:t>What do we learn from these studies?</a:t>
            </a:r>
            <a:endParaRPr lang="nb-NO" sz="4000" smtClean="0"/>
          </a:p>
        </p:txBody>
      </p:sp>
      <p:sp>
        <p:nvSpPr>
          <p:cNvPr id="21507" name="Rectangle 3"/>
          <p:cNvSpPr>
            <a:spLocks noGrp="1" noChangeArrowheads="1"/>
          </p:cNvSpPr>
          <p:nvPr>
            <p:ph type="body" idx="1"/>
          </p:nvPr>
        </p:nvSpPr>
        <p:spPr/>
        <p:txBody>
          <a:bodyPr/>
          <a:lstStyle/>
          <a:p>
            <a:pPr eaLnBrk="1" hangingPunct="1"/>
            <a:r>
              <a:rPr lang="sv-SE" smtClean="0"/>
              <a:t>We still find a strong negative relationship between income and corruption. But note that as this question is not asked in the good studies, causality is not settled.</a:t>
            </a:r>
          </a:p>
          <a:p>
            <a:pPr eaLnBrk="1" hangingPunct="1">
              <a:buFontTx/>
              <a:buNone/>
            </a:pPr>
            <a:endParaRPr lang="sv-SE" smtClean="0"/>
          </a:p>
          <a:p>
            <a:pPr eaLnBrk="1" hangingPunct="1"/>
            <a:r>
              <a:rPr lang="sv-SE" smtClean="0"/>
              <a:t>There is a lot of heterogeneity in corruption levels, even among similarly rich countries.</a:t>
            </a:r>
          </a:p>
          <a:p>
            <a:pPr eaLnBrk="1" hangingPunct="1"/>
            <a:endParaRPr lang="nb-NO"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nb-NO" smtClean="0"/>
              <a:t>Does corruption matter? </a:t>
            </a:r>
          </a:p>
        </p:txBody>
      </p:sp>
      <p:sp>
        <p:nvSpPr>
          <p:cNvPr id="22531" name="Rectangle 3"/>
          <p:cNvSpPr>
            <a:spLocks noGrp="1" noChangeArrowheads="1"/>
          </p:cNvSpPr>
          <p:nvPr>
            <p:ph type="body" idx="1"/>
          </p:nvPr>
        </p:nvSpPr>
        <p:spPr/>
        <p:txBody>
          <a:bodyPr/>
          <a:lstStyle/>
          <a:p>
            <a:pPr eaLnBrk="1" hangingPunct="1"/>
            <a:r>
              <a:rPr lang="sv-SE" smtClean="0"/>
              <a:t>Again, in theory </a:t>
            </a:r>
            <a:r>
              <a:rPr lang="nb-NO" smtClean="0"/>
              <a:t>corruption could have either efficiency costs or lead to efficiency gains.</a:t>
            </a:r>
          </a:p>
          <a:p>
            <a:pPr eaLnBrk="1" hangingPunct="1"/>
            <a:r>
              <a:rPr lang="nb-NO" smtClean="0"/>
              <a:t>The endogenous nature of corruption makes finding credible instruments for corruption at the macro level difficult.</a:t>
            </a:r>
          </a:p>
          <a:p>
            <a:pPr eaLnBrk="1" hangingPunct="1"/>
            <a:r>
              <a:rPr lang="sv-SE" smtClean="0"/>
              <a:t>But there is some </a:t>
            </a:r>
            <a:r>
              <a:rPr lang="nb-NO" smtClean="0"/>
              <a:t>micro evidence.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nb-NO" smtClean="0"/>
              <a:t>Impact on firms </a:t>
            </a:r>
          </a:p>
        </p:txBody>
      </p:sp>
      <p:sp>
        <p:nvSpPr>
          <p:cNvPr id="23555" name="Rectangle 3"/>
          <p:cNvSpPr>
            <a:spLocks noGrp="1" noChangeArrowheads="1"/>
          </p:cNvSpPr>
          <p:nvPr>
            <p:ph type="body" idx="1"/>
          </p:nvPr>
        </p:nvSpPr>
        <p:spPr/>
        <p:txBody>
          <a:bodyPr/>
          <a:lstStyle/>
          <a:p>
            <a:pPr eaLnBrk="1" hangingPunct="1"/>
            <a:r>
              <a:rPr lang="nb-NO" dirty="0" smtClean="0"/>
              <a:t>Marginal </a:t>
            </a:r>
            <a:r>
              <a:rPr lang="nb-NO" dirty="0" err="1" smtClean="0"/>
              <a:t>tax</a:t>
            </a:r>
            <a:r>
              <a:rPr lang="nb-NO" dirty="0" smtClean="0"/>
              <a:t> rate: </a:t>
            </a:r>
            <a:r>
              <a:rPr lang="nb-NO" dirty="0" smtClean="0"/>
              <a:t>May </a:t>
            </a:r>
            <a:r>
              <a:rPr lang="nb-NO" dirty="0" err="1" smtClean="0"/>
              <a:t>increase</a:t>
            </a:r>
            <a:r>
              <a:rPr lang="nb-NO" dirty="0" smtClean="0"/>
              <a:t> or </a:t>
            </a:r>
            <a:r>
              <a:rPr lang="nb-NO" dirty="0" err="1" smtClean="0"/>
              <a:t>decrease</a:t>
            </a:r>
            <a:r>
              <a:rPr lang="nb-NO" dirty="0" smtClean="0"/>
              <a:t>.</a:t>
            </a:r>
            <a:endParaRPr lang="nb-NO" dirty="0" smtClean="0"/>
          </a:p>
          <a:p>
            <a:pPr eaLnBrk="1" hangingPunct="1"/>
            <a:r>
              <a:rPr lang="nb-NO" dirty="0" smtClean="0"/>
              <a:t>More </a:t>
            </a:r>
            <a:r>
              <a:rPr lang="nb-NO" dirty="0" err="1" smtClean="0"/>
              <a:t>uncertainty</a:t>
            </a:r>
            <a:r>
              <a:rPr lang="nb-NO" dirty="0" smtClean="0"/>
              <a:t> </a:t>
            </a:r>
            <a:r>
              <a:rPr lang="nb-NO" dirty="0" err="1" smtClean="0"/>
              <a:t>with</a:t>
            </a:r>
            <a:r>
              <a:rPr lang="nb-NO" dirty="0" smtClean="0"/>
              <a:t> </a:t>
            </a:r>
            <a:r>
              <a:rPr lang="nb-NO" dirty="0" err="1" smtClean="0"/>
              <a:t>corruption</a:t>
            </a:r>
            <a:r>
              <a:rPr lang="nb-NO" dirty="0" smtClean="0"/>
              <a:t> </a:t>
            </a:r>
            <a:r>
              <a:rPr lang="nb-NO" dirty="0" err="1" smtClean="0"/>
              <a:t>than</a:t>
            </a:r>
            <a:r>
              <a:rPr lang="nb-NO" dirty="0" smtClean="0"/>
              <a:t> </a:t>
            </a:r>
            <a:r>
              <a:rPr lang="nb-NO" dirty="0" err="1" smtClean="0"/>
              <a:t>with</a:t>
            </a:r>
            <a:r>
              <a:rPr lang="nb-NO" dirty="0" smtClean="0"/>
              <a:t> </a:t>
            </a:r>
            <a:r>
              <a:rPr lang="nb-NO" dirty="0" err="1" smtClean="0"/>
              <a:t>tax</a:t>
            </a:r>
            <a:r>
              <a:rPr lang="nb-NO" dirty="0" smtClean="0"/>
              <a:t>: Svensson (2003) </a:t>
            </a:r>
            <a:r>
              <a:rPr lang="nb-NO" dirty="0" err="1" smtClean="0"/>
              <a:t>finds</a:t>
            </a:r>
            <a:r>
              <a:rPr lang="nb-NO" dirty="0" smtClean="0"/>
              <a:t> </a:t>
            </a:r>
            <a:r>
              <a:rPr lang="nb-NO" dirty="0" err="1" smtClean="0"/>
              <a:t>larger</a:t>
            </a:r>
            <a:r>
              <a:rPr lang="nb-NO" dirty="0" smtClean="0"/>
              <a:t> negative </a:t>
            </a:r>
            <a:r>
              <a:rPr lang="nb-NO" dirty="0" err="1" smtClean="0"/>
              <a:t>impact</a:t>
            </a:r>
            <a:r>
              <a:rPr lang="nb-NO" dirty="0" smtClean="0"/>
              <a:t> </a:t>
            </a:r>
            <a:r>
              <a:rPr lang="nb-NO" dirty="0" err="1" smtClean="0"/>
              <a:t>of</a:t>
            </a:r>
            <a:r>
              <a:rPr lang="nb-NO" dirty="0" smtClean="0"/>
              <a:t> </a:t>
            </a:r>
            <a:r>
              <a:rPr lang="nb-NO" dirty="0" err="1" smtClean="0"/>
              <a:t>bribes</a:t>
            </a:r>
            <a:r>
              <a:rPr lang="nb-NO" dirty="0" smtClean="0"/>
              <a:t> </a:t>
            </a:r>
            <a:r>
              <a:rPr lang="nb-NO" dirty="0" err="1" smtClean="0"/>
              <a:t>on</a:t>
            </a:r>
            <a:r>
              <a:rPr lang="nb-NO" dirty="0" smtClean="0"/>
              <a:t> </a:t>
            </a:r>
            <a:r>
              <a:rPr lang="nb-NO" dirty="0" err="1" smtClean="0"/>
              <a:t>firm</a:t>
            </a:r>
            <a:r>
              <a:rPr lang="nb-NO" dirty="0" smtClean="0"/>
              <a:t> </a:t>
            </a:r>
            <a:r>
              <a:rPr lang="nb-NO" dirty="0" err="1" smtClean="0"/>
              <a:t>activity</a:t>
            </a:r>
            <a:r>
              <a:rPr lang="nb-NO" dirty="0" smtClean="0"/>
              <a:t> </a:t>
            </a:r>
            <a:r>
              <a:rPr lang="nb-NO" dirty="0" err="1" smtClean="0"/>
              <a:t>than</a:t>
            </a:r>
            <a:r>
              <a:rPr lang="nb-NO" dirty="0" smtClean="0"/>
              <a:t> </a:t>
            </a:r>
            <a:r>
              <a:rPr lang="nb-NO" dirty="0" err="1" smtClean="0"/>
              <a:t>of</a:t>
            </a:r>
            <a:r>
              <a:rPr lang="nb-NO" dirty="0" smtClean="0"/>
              <a:t> </a:t>
            </a:r>
            <a:r>
              <a:rPr lang="nb-NO" dirty="0" err="1" smtClean="0"/>
              <a:t>taxes</a:t>
            </a:r>
            <a:r>
              <a:rPr lang="nb-NO" dirty="0" smtClean="0"/>
              <a:t>. </a:t>
            </a:r>
            <a:endParaRPr lang="nb-NO" dirty="0" smtClean="0"/>
          </a:p>
          <a:p>
            <a:pPr eaLnBrk="1" hangingPunct="1"/>
            <a:r>
              <a:rPr lang="nb-NO" dirty="0" err="1" smtClean="0"/>
              <a:t>Corruption</a:t>
            </a:r>
            <a:r>
              <a:rPr lang="nb-NO" dirty="0" smtClean="0"/>
              <a:t> </a:t>
            </a:r>
            <a:r>
              <a:rPr lang="nb-NO" dirty="0" err="1" smtClean="0"/>
              <a:t>may</a:t>
            </a:r>
            <a:r>
              <a:rPr lang="nb-NO" dirty="0" smtClean="0"/>
              <a:t> </a:t>
            </a:r>
            <a:r>
              <a:rPr lang="nb-NO" dirty="0" err="1" smtClean="0"/>
              <a:t>affect</a:t>
            </a:r>
            <a:r>
              <a:rPr lang="nb-NO" dirty="0" smtClean="0"/>
              <a:t> </a:t>
            </a:r>
            <a:r>
              <a:rPr lang="nb-NO" dirty="0" err="1" smtClean="0"/>
              <a:t>production</a:t>
            </a:r>
            <a:r>
              <a:rPr lang="nb-NO" dirty="0" smtClean="0"/>
              <a:t> </a:t>
            </a:r>
            <a:r>
              <a:rPr lang="nb-NO" dirty="0" err="1" smtClean="0"/>
              <a:t>choices</a:t>
            </a:r>
            <a:r>
              <a:rPr lang="nb-NO" dirty="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nb-NO" smtClean="0"/>
              <a:t>Impact on government provision </a:t>
            </a:r>
          </a:p>
        </p:txBody>
      </p:sp>
      <p:sp>
        <p:nvSpPr>
          <p:cNvPr id="24579" name="Rectangle 3"/>
          <p:cNvSpPr>
            <a:spLocks noGrp="1" noChangeArrowheads="1"/>
          </p:cNvSpPr>
          <p:nvPr>
            <p:ph type="body" idx="1"/>
          </p:nvPr>
        </p:nvSpPr>
        <p:spPr/>
        <p:txBody>
          <a:bodyPr/>
          <a:lstStyle/>
          <a:p>
            <a:pPr eaLnBrk="1" hangingPunct="1">
              <a:lnSpc>
                <a:spcPct val="90000"/>
              </a:lnSpc>
            </a:pPr>
            <a:r>
              <a:rPr lang="nb-NO" smtClean="0"/>
              <a:t>May increase the cost of government goods and services. Projects that would be cost effective at the true costs are no longer cost effective once the costs of corruption are included, and hence are not done. (More research needed!)</a:t>
            </a:r>
          </a:p>
          <a:p>
            <a:pPr eaLnBrk="1" hangingPunct="1">
              <a:lnSpc>
                <a:spcPct val="90000"/>
              </a:lnSpc>
            </a:pPr>
            <a:r>
              <a:rPr lang="nb-NO" smtClean="0"/>
              <a:t>Corruption may create additional efficiency costs through distortions, evidence for this exist. </a:t>
            </a:r>
          </a:p>
          <a:p>
            <a:pPr eaLnBrk="1" hangingPunct="1">
              <a:lnSpc>
                <a:spcPct val="90000"/>
              </a:lnSpc>
            </a:pPr>
            <a:endParaRPr lang="nb-NO"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nb-NO" sz="4000" smtClean="0"/>
              <a:t>Impact on correcting externalities </a:t>
            </a:r>
          </a:p>
        </p:txBody>
      </p:sp>
      <p:sp>
        <p:nvSpPr>
          <p:cNvPr id="25603" name="Rectangle 3"/>
          <p:cNvSpPr>
            <a:spLocks noGrp="1" noChangeArrowheads="1"/>
          </p:cNvSpPr>
          <p:nvPr>
            <p:ph type="body" idx="1"/>
          </p:nvPr>
        </p:nvSpPr>
        <p:spPr/>
        <p:txBody>
          <a:bodyPr/>
          <a:lstStyle/>
          <a:p>
            <a:pPr eaLnBrk="1" hangingPunct="1"/>
            <a:r>
              <a:rPr lang="en-US" sz="2800" smtClean="0"/>
              <a:t>The marginal cost of breaking the law is reduced from the official fine to the amount of the bribe. </a:t>
            </a:r>
          </a:p>
          <a:p>
            <a:pPr eaLnBrk="1" hangingPunct="1"/>
            <a:r>
              <a:rPr lang="en-US" sz="2800" smtClean="0"/>
              <a:t>Or if the police extracts the same bribe regardless of whether the person has broken the law, so that the marginal cost of breaking the law falls to zero.  </a:t>
            </a:r>
          </a:p>
          <a:p>
            <a:pPr eaLnBrk="1" hangingPunct="1"/>
            <a:r>
              <a:rPr lang="en-US" sz="2800" smtClean="0"/>
              <a:t>Evidence from truck drivers in Indonesia: Flat relationship between overweight trucks leading to reduced marginal costs.</a:t>
            </a:r>
          </a:p>
          <a:p>
            <a:pPr eaLnBrk="1" hangingPunct="1"/>
            <a:endParaRPr lang="en-US" sz="28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sv-SE" smtClean="0"/>
              <a:t>Determinants of corruption</a:t>
            </a:r>
            <a:endParaRPr lang="nb-NO" smtClean="0"/>
          </a:p>
        </p:txBody>
      </p:sp>
      <p:sp>
        <p:nvSpPr>
          <p:cNvPr id="26627" name="Rectangle 3"/>
          <p:cNvSpPr>
            <a:spLocks noGrp="1" noChangeArrowheads="1"/>
          </p:cNvSpPr>
          <p:nvPr>
            <p:ph type="body" idx="1"/>
          </p:nvPr>
        </p:nvSpPr>
        <p:spPr/>
        <p:txBody>
          <a:bodyPr/>
          <a:lstStyle/>
          <a:p>
            <a:pPr eaLnBrk="1" hangingPunct="1"/>
            <a:r>
              <a:rPr lang="sv-SE" smtClean="0"/>
              <a:t>Compensation: More evidence needed.</a:t>
            </a:r>
          </a:p>
          <a:p>
            <a:pPr eaLnBrk="1" hangingPunct="1"/>
            <a:r>
              <a:rPr lang="sv-SE" smtClean="0"/>
              <a:t>Monitoring and punishment: Randomized experiment from Indonesia on reduced corruption and on electoral punishment from information. </a:t>
            </a:r>
          </a:p>
          <a:p>
            <a:pPr eaLnBrk="1" hangingPunct="1"/>
            <a:r>
              <a:rPr lang="sv-SE" smtClean="0"/>
              <a:t>Selection: More evidence needed.</a:t>
            </a:r>
          </a:p>
          <a:p>
            <a:pPr eaLnBrk="1" hangingPunct="1"/>
            <a:r>
              <a:rPr lang="sv-SE" smtClean="0"/>
              <a:t>Incentives: Evidence is largely lacking but some exist on education and health. </a:t>
            </a:r>
          </a:p>
          <a:p>
            <a:pPr eaLnBrk="1" hangingPunct="1"/>
            <a:endParaRPr lang="nb-NO"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sv-SE" smtClean="0"/>
              <a:t>What to do about it?</a:t>
            </a:r>
            <a:endParaRPr lang="nb-NO" smtClean="0"/>
          </a:p>
        </p:txBody>
      </p:sp>
      <p:sp>
        <p:nvSpPr>
          <p:cNvPr id="27651" name="Rectangle 3"/>
          <p:cNvSpPr>
            <a:spLocks noGrp="1" noChangeArrowheads="1"/>
          </p:cNvSpPr>
          <p:nvPr>
            <p:ph type="body" idx="1"/>
          </p:nvPr>
        </p:nvSpPr>
        <p:spPr/>
        <p:txBody>
          <a:bodyPr/>
          <a:lstStyle/>
          <a:p>
            <a:pPr eaLnBrk="1" hangingPunct="1"/>
            <a:r>
              <a:rPr lang="sv-SE" sz="2800" smtClean="0"/>
              <a:t>Transparency: Should enable monitoring but may worsen the candidate pool. </a:t>
            </a:r>
          </a:p>
          <a:p>
            <a:pPr eaLnBrk="1" hangingPunct="1"/>
            <a:r>
              <a:rPr lang="sv-SE" sz="2800" smtClean="0"/>
              <a:t>Cross sectional evidence suggests it reduces corruption, but watch out for reversed causality.</a:t>
            </a:r>
          </a:p>
          <a:p>
            <a:pPr eaLnBrk="1" hangingPunct="1"/>
            <a:r>
              <a:rPr lang="sv-SE" sz="2800" smtClean="0"/>
              <a:t>Randomized experiments from Dehli suggests providing information helps as well. </a:t>
            </a:r>
          </a:p>
          <a:p>
            <a:pPr eaLnBrk="1" hangingPunct="1"/>
            <a:r>
              <a:rPr lang="sv-SE" sz="2800" smtClean="0"/>
              <a:t>But Chong et al. (2012) show it may even damage the political system.</a:t>
            </a:r>
            <a:endParaRPr lang="nb-NO" sz="28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sv-SE" smtClean="0"/>
              <a:t>Short term vs long term</a:t>
            </a:r>
            <a:endParaRPr lang="nb-NO" smtClean="0"/>
          </a:p>
        </p:txBody>
      </p:sp>
      <p:sp>
        <p:nvSpPr>
          <p:cNvPr id="28675" name="Rectangle 3"/>
          <p:cNvSpPr>
            <a:spLocks noGrp="1" noChangeArrowheads="1"/>
          </p:cNvSpPr>
          <p:nvPr>
            <p:ph type="body" idx="1"/>
          </p:nvPr>
        </p:nvSpPr>
        <p:spPr/>
        <p:txBody>
          <a:bodyPr/>
          <a:lstStyle/>
          <a:p>
            <a:pPr eaLnBrk="1" hangingPunct="1"/>
            <a:r>
              <a:rPr lang="sv-SE" smtClean="0"/>
              <a:t>Corrupt officials change behavior in response to laws and measurement.</a:t>
            </a:r>
          </a:p>
          <a:p>
            <a:pPr eaLnBrk="1" hangingPunct="1"/>
            <a:r>
              <a:rPr lang="sv-SE" smtClean="0"/>
              <a:t>When we start knowing about one mechanism, another may start. </a:t>
            </a:r>
          </a:p>
          <a:p>
            <a:pPr eaLnBrk="1" hangingPunct="1"/>
            <a:r>
              <a:rPr lang="sv-SE" smtClean="0"/>
              <a:t>Better institutions (transparency, checks and balances, etc.) are needed. Of course, but not easy to solve as we will see in coming lectures.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sv-SE" smtClean="0"/>
              <a:t>Cultural change</a:t>
            </a:r>
            <a:endParaRPr lang="en-US" smtClean="0"/>
          </a:p>
        </p:txBody>
      </p:sp>
      <p:sp>
        <p:nvSpPr>
          <p:cNvPr id="29699" name="Content Placeholder 2"/>
          <p:cNvSpPr>
            <a:spLocks noGrp="1"/>
          </p:cNvSpPr>
          <p:nvPr>
            <p:ph idx="1"/>
          </p:nvPr>
        </p:nvSpPr>
        <p:spPr/>
        <p:txBody>
          <a:bodyPr/>
          <a:lstStyle/>
          <a:p>
            <a:pPr eaLnBrk="1" hangingPunct="1"/>
            <a:r>
              <a:rPr lang="en-US" smtClean="0"/>
              <a:t>Another approach that is not covered in the overview is cultural change. </a:t>
            </a:r>
          </a:p>
          <a:p>
            <a:pPr eaLnBrk="1" hangingPunct="1"/>
            <a:r>
              <a:rPr lang="en-US" smtClean="0"/>
              <a:t>The idea is that corruption is partly a cultural phenomenon and that it can or has to be tackled as such as well. </a:t>
            </a:r>
          </a:p>
          <a:p>
            <a:pPr eaLnBrk="1" hangingPunct="1"/>
            <a:r>
              <a:rPr lang="sv-SE" smtClean="0"/>
              <a:t>We will look at the case of Bogota and at diplomats in New York.</a:t>
            </a:r>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sv-SE" smtClean="0"/>
              <a:t>Bogota</a:t>
            </a:r>
            <a:endParaRPr lang="en-US" smtClean="0"/>
          </a:p>
        </p:txBody>
      </p:sp>
      <p:sp>
        <p:nvSpPr>
          <p:cNvPr id="30723" name="Content Placeholder 2"/>
          <p:cNvSpPr>
            <a:spLocks noGrp="1"/>
          </p:cNvSpPr>
          <p:nvPr>
            <p:ph idx="1"/>
          </p:nvPr>
        </p:nvSpPr>
        <p:spPr/>
        <p:txBody>
          <a:bodyPr/>
          <a:lstStyle/>
          <a:p>
            <a:pPr eaLnBrk="1" hangingPunct="1"/>
            <a:r>
              <a:rPr lang="sv-SE" smtClean="0"/>
              <a:t>Murder capital of the world.</a:t>
            </a:r>
          </a:p>
          <a:p>
            <a:pPr eaLnBrk="1" hangingPunct="1"/>
            <a:r>
              <a:rPr lang="sv-SE" smtClean="0"/>
              <a:t>More than 4000 murders per year.</a:t>
            </a:r>
          </a:p>
          <a:p>
            <a:pPr eaLnBrk="1" hangingPunct="1"/>
            <a:r>
              <a:rPr lang="sv-SE" smtClean="0"/>
              <a:t>Other related crimes, in particular kidnapping, as well.</a:t>
            </a:r>
          </a:p>
          <a:p>
            <a:pPr eaLnBrk="1" hangingPunct="1"/>
            <a:endParaRPr lang="sv-SE" smtClean="0"/>
          </a:p>
          <a:p>
            <a:pPr eaLnBrk="1" hangingPunct="1"/>
            <a:r>
              <a:rPr lang="sv-SE" smtClean="0"/>
              <a:t>Enter Antanas Mockus</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sv-SE" smtClean="0"/>
              <a:t>Cultural change in Bogota</a:t>
            </a:r>
            <a:endParaRPr lang="en-US" smtClean="0"/>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6288" y="1341438"/>
            <a:ext cx="3760787"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8" y="3656013"/>
            <a:ext cx="3894137" cy="291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sv-SE" smtClean="0"/>
              <a:t>But how separate culture from economics or institutions?</a:t>
            </a:r>
            <a:endParaRPr lang="en-US" smtClean="0"/>
          </a:p>
        </p:txBody>
      </p:sp>
      <p:sp>
        <p:nvSpPr>
          <p:cNvPr id="32771" name="Content Placeholder 2"/>
          <p:cNvSpPr>
            <a:spLocks noGrp="1"/>
          </p:cNvSpPr>
          <p:nvPr>
            <p:ph idx="1"/>
          </p:nvPr>
        </p:nvSpPr>
        <p:spPr/>
        <p:txBody>
          <a:bodyPr/>
          <a:lstStyle/>
          <a:p>
            <a:pPr eaLnBrk="1" hangingPunct="1"/>
            <a:r>
              <a:rPr lang="sv-SE" smtClean="0"/>
              <a:t>Mockus did lot of different things.</a:t>
            </a:r>
          </a:p>
          <a:p>
            <a:pPr eaLnBrk="1" hangingPunct="1"/>
            <a:r>
              <a:rPr lang="sv-SE" smtClean="0"/>
              <a:t>Cross nationally the different things often go hand in hand.</a:t>
            </a:r>
            <a:endParaRPr lang="en-US" smtClean="0"/>
          </a:p>
          <a:p>
            <a:pPr eaLnBrk="1" hangingPunct="1"/>
            <a:r>
              <a:rPr lang="en-US" smtClean="0"/>
              <a:t>Nigeria vs Norway: There are other differences than simply Norwegians being more law abiding.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mtClean="0"/>
              <a:t>The perfect experiment </a:t>
            </a:r>
          </a:p>
        </p:txBody>
      </p:sp>
      <p:sp>
        <p:nvSpPr>
          <p:cNvPr id="33795" name="Content Placeholder 2"/>
          <p:cNvSpPr>
            <a:spLocks noGrp="1"/>
          </p:cNvSpPr>
          <p:nvPr>
            <p:ph idx="1"/>
          </p:nvPr>
        </p:nvSpPr>
        <p:spPr/>
        <p:txBody>
          <a:bodyPr/>
          <a:lstStyle/>
          <a:p>
            <a:pPr eaLnBrk="1" hangingPunct="1"/>
            <a:r>
              <a:rPr lang="sv-SE" smtClean="0"/>
              <a:t>Take government officials from all countries.</a:t>
            </a:r>
          </a:p>
          <a:p>
            <a:pPr eaLnBrk="1" hangingPunct="1"/>
            <a:r>
              <a:rPr lang="sv-SE" smtClean="0"/>
              <a:t>Put them in the same environment without any formal law enforcement, like a anarchy fantasy land. </a:t>
            </a:r>
          </a:p>
          <a:p>
            <a:pPr eaLnBrk="1" hangingPunct="1"/>
            <a:r>
              <a:rPr lang="sv-SE" smtClean="0"/>
              <a:t>Compare their behavior under these similar institutions. </a:t>
            </a: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sv-SE" smtClean="0"/>
              <a:t>Diplomats at the UN headquarter</a:t>
            </a:r>
            <a:endParaRPr lang="en-US" smtClean="0"/>
          </a:p>
        </p:txBody>
      </p:sp>
      <p:sp>
        <p:nvSpPr>
          <p:cNvPr id="34819" name="Content Placeholder 2"/>
          <p:cNvSpPr>
            <a:spLocks noGrp="1"/>
          </p:cNvSpPr>
          <p:nvPr>
            <p:ph idx="1"/>
          </p:nvPr>
        </p:nvSpPr>
        <p:spPr/>
        <p:txBody>
          <a:bodyPr/>
          <a:lstStyle/>
          <a:p>
            <a:pPr eaLnBrk="1" hangingPunct="1"/>
            <a:r>
              <a:rPr lang="sv-SE" dirty="0" smtClean="0"/>
              <a:t>They are from all countries and they have diplomatic immunity.</a:t>
            </a:r>
          </a:p>
          <a:p>
            <a:pPr eaLnBrk="1" hangingPunct="1"/>
            <a:r>
              <a:rPr lang="sv-SE" dirty="0" smtClean="0"/>
              <a:t>Fisman and Miguel (2007) use this setting to look at parking tickets.</a:t>
            </a:r>
          </a:p>
          <a:p>
            <a:pPr eaLnBrk="1" hangingPunct="1"/>
            <a:r>
              <a:rPr lang="sv-SE" dirty="0" smtClean="0"/>
              <a:t>They find a strong effect of curruption norms.</a:t>
            </a:r>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20638"/>
            <a:ext cx="8839200" cy="671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sv-SE" smtClean="0"/>
              <a:t>Interpretation</a:t>
            </a:r>
            <a:endParaRPr lang="en-US" smtClean="0"/>
          </a:p>
        </p:txBody>
      </p:sp>
      <p:sp>
        <p:nvSpPr>
          <p:cNvPr id="36867" name="Content Placeholder 2"/>
          <p:cNvSpPr>
            <a:spLocks noGrp="1"/>
          </p:cNvSpPr>
          <p:nvPr>
            <p:ph idx="1"/>
          </p:nvPr>
        </p:nvSpPr>
        <p:spPr/>
        <p:txBody>
          <a:bodyPr/>
          <a:lstStyle/>
          <a:p>
            <a:pPr eaLnBrk="1" hangingPunct="1"/>
            <a:r>
              <a:rPr lang="sv-SE" sz="2400" smtClean="0"/>
              <a:t>”</a:t>
            </a:r>
            <a:r>
              <a:rPr lang="en-US" sz="2400" smtClean="0"/>
              <a:t>We find that the number of diplomatic parking violations is strongly correlated with existing measures of home country corruption. This finding suggests that cultural or social norms related to corruption are quite persistent: even when stationed thousands of miles away, diplomats behave in a manner highly reminiscent of government officials in the home country. Norms related to corruption are apparently deeply ingrained, and factors other than legal enforcement are important determinants of corruption behavior.</a:t>
            </a:r>
            <a:r>
              <a:rPr lang="sv-SE" sz="2400" smtClean="0"/>
              <a:t>”</a:t>
            </a:r>
            <a:endParaRPr lang="en-US" sz="24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sv-SE" smtClean="0"/>
              <a:t>Law enforcement also matters</a:t>
            </a:r>
            <a:endParaRPr lang="en-US" smtClean="0"/>
          </a:p>
        </p:txBody>
      </p:sp>
      <p:sp>
        <p:nvSpPr>
          <p:cNvPr id="37891" name="Content Placeholder 2"/>
          <p:cNvSpPr>
            <a:spLocks noGrp="1"/>
          </p:cNvSpPr>
          <p:nvPr>
            <p:ph idx="1"/>
          </p:nvPr>
        </p:nvSpPr>
        <p:spPr/>
        <p:txBody>
          <a:bodyPr/>
          <a:lstStyle/>
          <a:p>
            <a:pPr eaLnBrk="1" hangingPunct="1"/>
            <a:r>
              <a:rPr lang="sv-SE" smtClean="0"/>
              <a:t>A new rule came in November 2002 with increased enforcement.</a:t>
            </a:r>
          </a:p>
          <a:p>
            <a:pPr eaLnBrk="1" hangingPunct="1"/>
            <a:r>
              <a:rPr lang="en-US" smtClean="0"/>
              <a:t>New York City began stripping the official diplomatic license plates from vehicles that accumulated more than three unpaid parking violations.</a:t>
            </a:r>
          </a:p>
          <a:p>
            <a:pPr eaLnBrk="1" hangingPunct="1"/>
            <a:r>
              <a:rPr lang="sv-SE" smtClean="0"/>
              <a:t>What happened?</a:t>
            </a:r>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314325"/>
            <a:ext cx="8201025"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sv-SE" smtClean="0"/>
              <a:t>Discussion</a:t>
            </a:r>
            <a:endParaRPr lang="en-US" smtClean="0"/>
          </a:p>
        </p:txBody>
      </p:sp>
      <p:sp>
        <p:nvSpPr>
          <p:cNvPr id="39939" name="Content Placeholder 2"/>
          <p:cNvSpPr>
            <a:spLocks noGrp="1"/>
          </p:cNvSpPr>
          <p:nvPr>
            <p:ph idx="1"/>
          </p:nvPr>
        </p:nvSpPr>
        <p:spPr/>
        <p:txBody>
          <a:bodyPr/>
          <a:lstStyle/>
          <a:p>
            <a:pPr eaLnBrk="1" hangingPunct="1"/>
            <a:r>
              <a:rPr lang="en-US" smtClean="0"/>
              <a:t>Obviously very smart to use this epidemiological approach but:</a:t>
            </a:r>
          </a:p>
          <a:p>
            <a:pPr eaLnBrk="1" hangingPunct="1"/>
            <a:r>
              <a:rPr lang="sv-SE" smtClean="0"/>
              <a:t>How do we know the diplomats are not punished once home again, e.g. by media? (i.e. institutions still drive it)</a:t>
            </a:r>
          </a:p>
          <a:p>
            <a:pPr eaLnBrk="1" hangingPunct="1"/>
            <a:r>
              <a:rPr lang="sv-SE" smtClean="0"/>
              <a:t>How do we know it is not entirely driven by selection </a:t>
            </a:r>
            <a:r>
              <a:rPr lang="sv-SE" i="1" smtClean="0"/>
              <a:t>because of institutions </a:t>
            </a:r>
            <a:r>
              <a:rPr lang="sv-SE" smtClean="0"/>
              <a:t>in the home country?</a:t>
            </a:r>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8313" y="260350"/>
            <a:ext cx="8229600" cy="1143000"/>
          </a:xfrm>
        </p:spPr>
        <p:txBody>
          <a:bodyPr/>
          <a:lstStyle/>
          <a:p>
            <a:pPr eaLnBrk="1" hangingPunct="1"/>
            <a:r>
              <a:rPr lang="sv-SE" sz="4000" dirty="0" smtClean="0"/>
              <a:t>The world bank elected a new leader</a:t>
            </a:r>
            <a:endParaRPr lang="nb-NO" sz="4000" dirty="0" smtClean="0"/>
          </a:p>
        </p:txBody>
      </p:sp>
      <p:sp>
        <p:nvSpPr>
          <p:cNvPr id="40963" name="Rectangle 3"/>
          <p:cNvSpPr>
            <a:spLocks noGrp="1" noChangeArrowheads="1"/>
          </p:cNvSpPr>
          <p:nvPr>
            <p:ph type="body" idx="1"/>
          </p:nvPr>
        </p:nvSpPr>
        <p:spPr>
          <a:xfrm>
            <a:off x="457200" y="1585913"/>
            <a:ext cx="8229600" cy="4525962"/>
          </a:xfrm>
        </p:spPr>
        <p:txBody>
          <a:bodyPr/>
          <a:lstStyle/>
          <a:p>
            <a:pPr eaLnBrk="1" hangingPunct="1"/>
            <a:r>
              <a:rPr lang="sv-SE" dirty="0" smtClean="0"/>
              <a:t>There was a lot of discussion in the media and on blogs about the election of </a:t>
            </a:r>
            <a:r>
              <a:rPr lang="nb-NO" dirty="0" smtClean="0"/>
              <a:t>Jim </a:t>
            </a:r>
            <a:r>
              <a:rPr lang="nb-NO" dirty="0" err="1" smtClean="0"/>
              <a:t>Yong</a:t>
            </a:r>
            <a:r>
              <a:rPr lang="nb-NO" dirty="0" smtClean="0"/>
              <a:t> Kim as president for </a:t>
            </a:r>
            <a:r>
              <a:rPr lang="nb-NO" dirty="0" err="1" smtClean="0"/>
              <a:t>the</a:t>
            </a:r>
            <a:r>
              <a:rPr lang="nb-NO" dirty="0" smtClean="0"/>
              <a:t> WB.</a:t>
            </a:r>
          </a:p>
          <a:p>
            <a:pPr eaLnBrk="1" hangingPunct="1"/>
            <a:r>
              <a:rPr lang="sv-SE" dirty="0" smtClean="0"/>
              <a:t>He was nominated by president Obama, which has made some people protest.</a:t>
            </a:r>
          </a:p>
          <a:p>
            <a:pPr eaLnBrk="1" hangingPunct="1"/>
            <a:r>
              <a:rPr lang="en-US" dirty="0" err="1" smtClean="0"/>
              <a:t>Ngozi</a:t>
            </a:r>
            <a:r>
              <a:rPr lang="en-US" dirty="0" smtClean="0"/>
              <a:t> </a:t>
            </a:r>
            <a:r>
              <a:rPr lang="en-US" dirty="0" err="1" smtClean="0"/>
              <a:t>Okonjo-Iweala</a:t>
            </a:r>
            <a:r>
              <a:rPr lang="en-US" dirty="0" smtClean="0"/>
              <a:t>, economist from Nigeria was the second candidate.</a:t>
            </a:r>
            <a:endParaRPr lang="sv-SE" dirty="0" smtClean="0"/>
          </a:p>
          <a:p>
            <a:pPr eaLnBrk="1" hangingPunct="1"/>
            <a:r>
              <a:rPr lang="sv-SE" dirty="0" smtClean="0"/>
              <a:t>Should we be angry and why?</a:t>
            </a:r>
            <a:endParaRPr lang="nb-NO"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sv-SE" smtClean="0"/>
              <a:t>The world bank</a:t>
            </a:r>
            <a:endParaRPr lang="nb-NO" smtClean="0"/>
          </a:p>
        </p:txBody>
      </p:sp>
      <p:sp>
        <p:nvSpPr>
          <p:cNvPr id="43011" name="Rectangle 3"/>
          <p:cNvSpPr>
            <a:spLocks noGrp="1" noChangeArrowheads="1"/>
          </p:cNvSpPr>
          <p:nvPr>
            <p:ph type="body" idx="1"/>
          </p:nvPr>
        </p:nvSpPr>
        <p:spPr/>
        <p:txBody>
          <a:bodyPr/>
          <a:lstStyle/>
          <a:p>
            <a:pPr eaLnBrk="1" hangingPunct="1"/>
            <a:r>
              <a:rPr lang="sv-SE" smtClean="0"/>
              <a:t>What is it? A Bank, a charitable organization, a think-tank, research organization, data collector? </a:t>
            </a:r>
          </a:p>
          <a:p>
            <a:pPr eaLnBrk="1" hangingPunct="1"/>
            <a:r>
              <a:rPr lang="sv-SE" smtClean="0"/>
              <a:t>What has it done historically? Tried to save the world or reproducing hegemonic power?</a:t>
            </a:r>
          </a:p>
          <a:p>
            <a:pPr eaLnBrk="1" hangingPunct="1"/>
            <a:endParaRPr lang="sv-SE" smtClean="0"/>
          </a:p>
          <a:p>
            <a:pPr eaLnBrk="1" hangingPunct="1"/>
            <a:r>
              <a:rPr lang="sv-SE" smtClean="0"/>
              <a:t>What should it do? </a:t>
            </a:r>
            <a:endParaRPr lang="nb-NO"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sv-SE" smtClean="0"/>
              <a:t>Be angry?</a:t>
            </a:r>
            <a:endParaRPr lang="nb-NO" smtClean="0"/>
          </a:p>
        </p:txBody>
      </p:sp>
      <p:sp>
        <p:nvSpPr>
          <p:cNvPr id="11267" name="Rectangle 3"/>
          <p:cNvSpPr>
            <a:spLocks noGrp="1" noChangeArrowheads="1"/>
          </p:cNvSpPr>
          <p:nvPr>
            <p:ph type="body" idx="1"/>
          </p:nvPr>
        </p:nvSpPr>
        <p:spPr/>
        <p:txBody>
          <a:bodyPr/>
          <a:lstStyle/>
          <a:p>
            <a:pPr eaLnBrk="1" hangingPunct="1">
              <a:defRPr/>
            </a:pPr>
            <a:r>
              <a:rPr lang="sv-SE" dirty="0" err="1" smtClean="0"/>
              <a:t>Depending</a:t>
            </a:r>
            <a:r>
              <a:rPr lang="sv-SE" dirty="0" smtClean="0"/>
              <a:t> on the </a:t>
            </a:r>
            <a:r>
              <a:rPr lang="sv-SE" dirty="0" err="1" smtClean="0"/>
              <a:t>answers</a:t>
            </a:r>
            <a:r>
              <a:rPr lang="sv-SE" dirty="0" smtClean="0"/>
              <a:t> </a:t>
            </a:r>
            <a:r>
              <a:rPr lang="sv-SE" dirty="0" err="1" smtClean="0"/>
              <a:t>to</a:t>
            </a:r>
            <a:r>
              <a:rPr lang="sv-SE" dirty="0" smtClean="0"/>
              <a:t> the </a:t>
            </a:r>
            <a:r>
              <a:rPr lang="sv-SE" dirty="0" err="1" smtClean="0"/>
              <a:t>questions</a:t>
            </a:r>
            <a:r>
              <a:rPr lang="sv-SE" dirty="0" smtClean="0"/>
              <a:t> </a:t>
            </a:r>
            <a:r>
              <a:rPr lang="sv-SE" dirty="0" err="1" smtClean="0"/>
              <a:t>before</a:t>
            </a:r>
            <a:r>
              <a:rPr lang="sv-SE" dirty="0" smtClean="0"/>
              <a:t> </a:t>
            </a:r>
            <a:r>
              <a:rPr lang="sv-SE" dirty="0" err="1" smtClean="0"/>
              <a:t>you</a:t>
            </a:r>
            <a:r>
              <a:rPr lang="sv-SE" dirty="0" smtClean="0"/>
              <a:t> </a:t>
            </a:r>
            <a:r>
              <a:rPr lang="sv-SE" dirty="0" err="1" smtClean="0"/>
              <a:t>can</a:t>
            </a:r>
            <a:r>
              <a:rPr lang="sv-SE" dirty="0" smtClean="0"/>
              <a:t> be </a:t>
            </a:r>
            <a:r>
              <a:rPr lang="sv-SE" dirty="0" err="1" smtClean="0"/>
              <a:t>angry</a:t>
            </a:r>
            <a:r>
              <a:rPr lang="sv-SE" dirty="0" smtClean="0"/>
              <a:t> for </a:t>
            </a:r>
            <a:r>
              <a:rPr lang="sv-SE" dirty="0" err="1" smtClean="0"/>
              <a:t>several</a:t>
            </a:r>
            <a:r>
              <a:rPr lang="sv-SE" dirty="0" smtClean="0"/>
              <a:t> </a:t>
            </a:r>
            <a:r>
              <a:rPr lang="sv-SE" dirty="0" err="1" smtClean="0"/>
              <a:t>reasons</a:t>
            </a:r>
            <a:r>
              <a:rPr lang="sv-SE" dirty="0" smtClean="0"/>
              <a:t>. </a:t>
            </a:r>
          </a:p>
          <a:p>
            <a:pPr eaLnBrk="1" hangingPunct="1">
              <a:defRPr/>
            </a:pPr>
            <a:r>
              <a:rPr lang="sv-SE" dirty="0" smtClean="0"/>
              <a:t>My </a:t>
            </a:r>
            <a:r>
              <a:rPr lang="sv-SE" dirty="0" err="1" smtClean="0"/>
              <a:t>take</a:t>
            </a:r>
            <a:r>
              <a:rPr lang="sv-SE" dirty="0" smtClean="0"/>
              <a:t>: The US </a:t>
            </a:r>
            <a:r>
              <a:rPr lang="sv-SE" dirty="0" err="1" smtClean="0"/>
              <a:t>always</a:t>
            </a:r>
            <a:r>
              <a:rPr lang="sv-SE" dirty="0" smtClean="0"/>
              <a:t> gets the WB and Kim is not </a:t>
            </a:r>
            <a:r>
              <a:rPr lang="sv-SE" dirty="0" err="1" smtClean="0"/>
              <a:t>that</a:t>
            </a:r>
            <a:r>
              <a:rPr lang="sv-SE" dirty="0" smtClean="0"/>
              <a:t> bad. The </a:t>
            </a:r>
            <a:r>
              <a:rPr lang="sv-SE" dirty="0" err="1" smtClean="0"/>
              <a:t>discussion</a:t>
            </a:r>
            <a:r>
              <a:rPr lang="sv-SE" dirty="0" smtClean="0"/>
              <a:t> has </a:t>
            </a:r>
            <a:r>
              <a:rPr lang="sv-SE" dirty="0" err="1" smtClean="0"/>
              <a:t>started</a:t>
            </a:r>
            <a:r>
              <a:rPr lang="sv-SE" dirty="0" smtClean="0"/>
              <a:t> and </a:t>
            </a:r>
            <a:r>
              <a:rPr lang="sv-SE" dirty="0" err="1" smtClean="0"/>
              <a:t>will</a:t>
            </a:r>
            <a:r>
              <a:rPr lang="sv-SE" dirty="0" smtClean="0"/>
              <a:t> </a:t>
            </a:r>
            <a:r>
              <a:rPr lang="sv-SE" dirty="0" err="1" smtClean="0"/>
              <a:t>hopefully</a:t>
            </a:r>
            <a:r>
              <a:rPr lang="sv-SE" dirty="0" smtClean="0"/>
              <a:t> </a:t>
            </a:r>
            <a:r>
              <a:rPr lang="sv-SE" dirty="0" err="1" smtClean="0"/>
              <a:t>spread</a:t>
            </a:r>
            <a:r>
              <a:rPr lang="sv-SE" dirty="0" smtClean="0"/>
              <a:t> </a:t>
            </a:r>
            <a:r>
              <a:rPr lang="sv-SE" dirty="0" err="1" smtClean="0"/>
              <a:t>to</a:t>
            </a:r>
            <a:r>
              <a:rPr lang="sv-SE" dirty="0" smtClean="0"/>
              <a:t> </a:t>
            </a:r>
            <a:r>
              <a:rPr lang="sv-SE" dirty="0" err="1" smtClean="0"/>
              <a:t>more</a:t>
            </a:r>
            <a:r>
              <a:rPr lang="sv-SE" dirty="0" smtClean="0"/>
              <a:t> </a:t>
            </a:r>
            <a:r>
              <a:rPr lang="sv-SE" dirty="0" err="1" smtClean="0"/>
              <a:t>substantive</a:t>
            </a:r>
            <a:r>
              <a:rPr lang="sv-SE" dirty="0" smtClean="0"/>
              <a:t> areas.</a:t>
            </a:r>
          </a:p>
          <a:p>
            <a:pPr eaLnBrk="1" hangingPunct="1">
              <a:defRPr/>
            </a:pPr>
            <a:endParaRPr lang="sv-SE" dirty="0" smtClean="0"/>
          </a:p>
          <a:p>
            <a:pPr marL="0" indent="0" eaLnBrk="1" hangingPunct="1">
              <a:buFontTx/>
              <a:buNone/>
              <a:defRPr/>
            </a:pPr>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sv-SE" smtClean="0"/>
              <a:t>Why does the US get the WB and Europe the IMF?</a:t>
            </a:r>
            <a:endParaRPr lang="en-US" smtClean="0"/>
          </a:p>
        </p:txBody>
      </p:sp>
      <p:sp>
        <p:nvSpPr>
          <p:cNvPr id="3" name="Content Placeholder 2"/>
          <p:cNvSpPr>
            <a:spLocks noGrp="1"/>
          </p:cNvSpPr>
          <p:nvPr>
            <p:ph idx="1"/>
          </p:nvPr>
        </p:nvSpPr>
        <p:spPr/>
        <p:txBody>
          <a:bodyPr/>
          <a:lstStyle/>
          <a:p>
            <a:pPr eaLnBrk="1" hangingPunct="1">
              <a:defRPr/>
            </a:pPr>
            <a:r>
              <a:rPr lang="sv-SE" sz="2800" dirty="0" smtClean="0"/>
              <a:t>Illuminating article by Benn Steil in The New York Times (April 8th last year).</a:t>
            </a:r>
          </a:p>
          <a:p>
            <a:pPr eaLnBrk="1" hangingPunct="1">
              <a:defRPr/>
            </a:pPr>
            <a:r>
              <a:rPr lang="sv-SE" sz="2800" dirty="0" smtClean="0"/>
              <a:t>The US </a:t>
            </a:r>
            <a:r>
              <a:rPr lang="sv-SE" sz="2800" dirty="0" err="1" smtClean="0"/>
              <a:t>was</a:t>
            </a:r>
            <a:r>
              <a:rPr lang="sv-SE" sz="2800" dirty="0" smtClean="0"/>
              <a:t> </a:t>
            </a:r>
            <a:r>
              <a:rPr lang="sv-SE" sz="2800" dirty="0" err="1" smtClean="0"/>
              <a:t>worried</a:t>
            </a:r>
            <a:r>
              <a:rPr lang="sv-SE" sz="2800" dirty="0" smtClean="0"/>
              <a:t> </a:t>
            </a:r>
            <a:r>
              <a:rPr lang="sv-SE" sz="2800" dirty="0" err="1" smtClean="0"/>
              <a:t>that</a:t>
            </a:r>
            <a:r>
              <a:rPr lang="sv-SE" sz="2800" dirty="0" smtClean="0"/>
              <a:t> </a:t>
            </a:r>
            <a:r>
              <a:rPr lang="sv-SE" sz="2800" dirty="0" err="1" smtClean="0"/>
              <a:t>their</a:t>
            </a:r>
            <a:r>
              <a:rPr lang="sv-SE" sz="2800" dirty="0" smtClean="0"/>
              <a:t> </a:t>
            </a:r>
            <a:r>
              <a:rPr lang="sv-SE" sz="2800" dirty="0" err="1" smtClean="0"/>
              <a:t>own</a:t>
            </a:r>
            <a:r>
              <a:rPr lang="sv-SE" sz="2800" dirty="0" smtClean="0"/>
              <a:t> </a:t>
            </a:r>
            <a:r>
              <a:rPr lang="sv-SE" sz="2800" dirty="0" err="1" smtClean="0"/>
              <a:t>candidate</a:t>
            </a:r>
            <a:r>
              <a:rPr lang="sv-SE" sz="2800" dirty="0" smtClean="0"/>
              <a:t> at the </a:t>
            </a:r>
            <a:r>
              <a:rPr lang="sv-SE" sz="2800" dirty="0" err="1" smtClean="0"/>
              <a:t>time</a:t>
            </a:r>
            <a:r>
              <a:rPr lang="sv-SE" sz="2800" dirty="0" smtClean="0"/>
              <a:t> (in 1946) </a:t>
            </a:r>
            <a:r>
              <a:rPr lang="sv-SE" sz="2800" dirty="0" err="1" smtClean="0"/>
              <a:t>was</a:t>
            </a:r>
            <a:r>
              <a:rPr lang="sv-SE" sz="2800" dirty="0" smtClean="0"/>
              <a:t> a </a:t>
            </a:r>
            <a:r>
              <a:rPr lang="sv-SE" sz="2800" dirty="0" err="1" smtClean="0"/>
              <a:t>Soviet</a:t>
            </a:r>
            <a:r>
              <a:rPr lang="sv-SE" sz="2800" dirty="0" smtClean="0"/>
              <a:t> spy.</a:t>
            </a:r>
          </a:p>
          <a:p>
            <a:pPr eaLnBrk="1" hangingPunct="1">
              <a:defRPr/>
            </a:pPr>
            <a:r>
              <a:rPr lang="sv-SE" sz="2800" dirty="0" err="1" smtClean="0"/>
              <a:t>They</a:t>
            </a:r>
            <a:r>
              <a:rPr lang="sv-SE" sz="2800" dirty="0" smtClean="0"/>
              <a:t> </a:t>
            </a:r>
            <a:r>
              <a:rPr lang="sv-SE" sz="2800" dirty="0" err="1" smtClean="0"/>
              <a:t>gave</a:t>
            </a:r>
            <a:r>
              <a:rPr lang="sv-SE" sz="2800" dirty="0" smtClean="0"/>
              <a:t> </a:t>
            </a:r>
            <a:r>
              <a:rPr lang="sv-SE" sz="2800" dirty="0" err="1" smtClean="0"/>
              <a:t>away</a:t>
            </a:r>
            <a:r>
              <a:rPr lang="sv-SE" sz="2800" dirty="0" smtClean="0"/>
              <a:t> the IMF </a:t>
            </a:r>
            <a:r>
              <a:rPr lang="sv-SE" sz="2800" dirty="0" err="1" smtClean="0"/>
              <a:t>seat</a:t>
            </a:r>
            <a:r>
              <a:rPr lang="sv-SE" sz="2800" dirty="0" smtClean="0"/>
              <a:t> and </a:t>
            </a:r>
            <a:r>
              <a:rPr lang="sv-SE" sz="2800" dirty="0" err="1" smtClean="0"/>
              <a:t>took</a:t>
            </a:r>
            <a:r>
              <a:rPr lang="sv-SE" sz="2800" dirty="0" smtClean="0"/>
              <a:t> the WB </a:t>
            </a:r>
            <a:r>
              <a:rPr lang="sv-SE" sz="2800" dirty="0" err="1" smtClean="0"/>
              <a:t>instead</a:t>
            </a:r>
            <a:r>
              <a:rPr lang="sv-SE" sz="2800" dirty="0" smtClean="0"/>
              <a:t>. </a:t>
            </a:r>
          </a:p>
          <a:p>
            <a:pPr marL="0" indent="0" eaLnBrk="1" hangingPunct="1">
              <a:buFontTx/>
              <a:buNone/>
              <a:defRPr/>
            </a:pPr>
            <a:r>
              <a:rPr lang="sv-SE" sz="2800" dirty="0" smtClean="0"/>
              <a:t>”</a:t>
            </a:r>
            <a:r>
              <a:rPr lang="en-US" sz="2800" dirty="0" smtClean="0"/>
              <a:t>Instead of treating the World Bank presidency as a sacred American birthright, we should remember that it was never more than a consolation prize for an administration trying to dodge a spy scandal.</a:t>
            </a:r>
            <a:r>
              <a:rPr lang="sv-SE" sz="2800" dirty="0" smtClean="0"/>
              <a:t>”</a:t>
            </a:r>
            <a:endParaRPr lang="en-US" sz="2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858</TotalTime>
  <Words>1734</Words>
  <Application>Microsoft Office PowerPoint</Application>
  <PresentationFormat>On-screen Show (4:3)</PresentationFormat>
  <Paragraphs>153</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Standard utforming</vt:lpstr>
      <vt:lpstr>Development Economics  ECON 4915  Lecture 10 </vt:lpstr>
      <vt:lpstr>Outline</vt:lpstr>
      <vt:lpstr>Questions from you</vt:lpstr>
      <vt:lpstr>Possible exam questions</vt:lpstr>
      <vt:lpstr>Possible exam questions</vt:lpstr>
      <vt:lpstr>Corruption</vt:lpstr>
      <vt:lpstr>Today we will cover</vt:lpstr>
      <vt:lpstr>Corruption</vt:lpstr>
      <vt:lpstr>PowerPoint Presentation</vt:lpstr>
      <vt:lpstr>Less corruption in rich countries</vt:lpstr>
      <vt:lpstr>Measuring corruption (1)</vt:lpstr>
      <vt:lpstr>Measuring corruption (2)</vt:lpstr>
      <vt:lpstr>Measuring corruption (3)</vt:lpstr>
      <vt:lpstr>Estimation by subtraction (2)</vt:lpstr>
      <vt:lpstr>Estimation by subtraction (3)</vt:lpstr>
      <vt:lpstr>Measuring corruption (4)</vt:lpstr>
      <vt:lpstr>Estimates from market inference (2)</vt:lpstr>
      <vt:lpstr>What do we learn from these studies?</vt:lpstr>
      <vt:lpstr>Does corruption matter? </vt:lpstr>
      <vt:lpstr>Impact on firms </vt:lpstr>
      <vt:lpstr>Impact on government provision </vt:lpstr>
      <vt:lpstr>Impact on correcting externalities </vt:lpstr>
      <vt:lpstr>Determinants of corruption</vt:lpstr>
      <vt:lpstr>What to do about it?</vt:lpstr>
      <vt:lpstr>Short term vs long term</vt:lpstr>
      <vt:lpstr>Cultural change</vt:lpstr>
      <vt:lpstr>Bogota</vt:lpstr>
      <vt:lpstr>Cultural change in Bogota</vt:lpstr>
      <vt:lpstr>But how separate culture from economics or institutions?</vt:lpstr>
      <vt:lpstr>The perfect experiment </vt:lpstr>
      <vt:lpstr>Diplomats at the UN headquarter</vt:lpstr>
      <vt:lpstr>PowerPoint Presentation</vt:lpstr>
      <vt:lpstr>Interpretation</vt:lpstr>
      <vt:lpstr>Law enforcement also matters</vt:lpstr>
      <vt:lpstr>PowerPoint Presentation</vt:lpstr>
      <vt:lpstr>Discussion</vt:lpstr>
      <vt:lpstr>The world bank elected a new leader</vt:lpstr>
      <vt:lpstr>The world bank</vt:lpstr>
      <vt:lpstr>Be angry?</vt:lpstr>
      <vt:lpstr>Why does the US get the WB and Europe the IMF?</vt:lpstr>
    </vt:vector>
  </TitlesOfParts>
  <Company>NOVA, Munthesg. 29, 0260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10</dc:title>
  <dc:creator>Andreas Kotsadam</dc:creator>
  <cp:lastModifiedBy>Andreas Kotsadam</cp:lastModifiedBy>
  <cp:revision>52</cp:revision>
  <dcterms:created xsi:type="dcterms:W3CDTF">2012-04-17T07:08:09Z</dcterms:created>
  <dcterms:modified xsi:type="dcterms:W3CDTF">2013-04-08T07:04:43Z</dcterms:modified>
</cp:coreProperties>
</file>