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62" r:id="rId7"/>
    <p:sldId id="273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66" r:id="rId17"/>
    <p:sldId id="274" r:id="rId18"/>
    <p:sldId id="275" r:id="rId19"/>
    <p:sldId id="276" r:id="rId20"/>
    <p:sldId id="277" r:id="rId21"/>
    <p:sldId id="282" r:id="rId22"/>
    <p:sldId id="283" r:id="rId23"/>
    <p:sldId id="284" r:id="rId24"/>
    <p:sldId id="278" r:id="rId25"/>
    <p:sldId id="279" r:id="rId26"/>
    <p:sldId id="280" r:id="rId27"/>
    <p:sldId id="301" r:id="rId28"/>
    <p:sldId id="281" r:id="rId29"/>
    <p:sldId id="285" r:id="rId30"/>
    <p:sldId id="286" r:id="rId31"/>
    <p:sldId id="300" r:id="rId32"/>
    <p:sldId id="287" r:id="rId33"/>
    <p:sldId id="288" r:id="rId34"/>
    <p:sldId id="289" r:id="rId35"/>
    <p:sldId id="290" r:id="rId36"/>
    <p:sldId id="291" r:id="rId37"/>
    <p:sldId id="292" r:id="rId38"/>
    <p:sldId id="296" r:id="rId39"/>
    <p:sldId id="298" r:id="rId40"/>
    <p:sldId id="299" r:id="rId41"/>
    <p:sldId id="294" r:id="rId42"/>
    <p:sldId id="295" r:id="rId43"/>
    <p:sldId id="293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5" autoAdjust="0"/>
    <p:restoredTop sz="94660"/>
  </p:normalViewPr>
  <p:slideViewPr>
    <p:cSldViewPr>
      <p:cViewPr>
        <p:scale>
          <a:sx n="100" d="100"/>
          <a:sy n="100" d="100"/>
        </p:scale>
        <p:origin x="-1062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73790-F108-4699-AD05-126D5098A4D4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C078F-B3F0-43D9-8B0E-A0CC57C6E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82F14-C8C5-494D-9D6C-85AE004D84FF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0E610-2756-44AF-A274-495B92F9C5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4489D-18D6-42C9-A3DE-365A110893CF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A5180-5F5D-4AA1-9D88-0357A4322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9547-A169-4DF1-A0E5-0B56BF924D76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82C70-EB96-48FB-A856-3205A2355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01804-74D4-4F06-A4C0-50F0404839AD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7714-6599-4F86-8691-31E3C6ED5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FFE53-6E2B-4D9D-817C-F139FCAA4AB4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4F2D0-25E8-461C-AF9E-4F4CE3BFE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43983-7825-4780-B081-6FA90A0ACB80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24FC0-F9BF-49B3-BF2D-539B138F0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820A8-8B96-4950-A33D-7C14EE2201A8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4A933-636A-42AF-B7B9-DCB554A07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1CA0E-C653-41FC-BAF0-3D81D9DF3C4D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6F8C2-7AE0-4973-AEC7-5E473E860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07CA1-7E63-4D68-B423-EC1D6A10419E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833CD-EC5D-495E-A0F1-03FB30B68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44F19-9CE1-4A9C-8464-524FA0EC7E23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488FA-24EB-408A-9C38-67FDB315A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E4F03C-BB15-4494-9AC3-2F368745D954}" type="datetimeFigureOut">
              <a:rPr lang="en-US"/>
              <a:pPr>
                <a:defRPr/>
              </a:pPr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8E7224-AC36-4A15-8F92-7603BABE7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amazon.com/gp/reader/0143036580/ref=sib_dp_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mazon.com/gp/reader/1594200378/ref=sib_dp_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amazon.com/gp/reader/0374532125/ref=sib_dp_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mazon.com/gp/reader/1586487981/ref=sib_dp_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Development</a:t>
            </a:r>
            <a:r>
              <a:rPr lang="sv-SE" dirty="0" smtClean="0"/>
              <a:t> </a:t>
            </a:r>
            <a:r>
              <a:rPr lang="sv-SE" dirty="0" err="1" smtClean="0"/>
              <a:t>Economics</a:t>
            </a:r>
            <a:r>
              <a:rPr lang="sv-SE" dirty="0" smtClean="0"/>
              <a:t> </a:t>
            </a:r>
            <a:br>
              <a:rPr lang="sv-SE" dirty="0" smtClean="0"/>
            </a:br>
            <a:r>
              <a:rPr lang="sv-SE" dirty="0" smtClean="0"/>
              <a:t>ECON </a:t>
            </a:r>
            <a:r>
              <a:rPr lang="sv-SE" smtClean="0"/>
              <a:t>4915 </a:t>
            </a:r>
            <a:br>
              <a:rPr lang="sv-SE" smtClean="0"/>
            </a:br>
            <a:r>
              <a:rPr lang="sv-SE" smtClean="0"/>
              <a:t>Lecture</a:t>
            </a:r>
            <a:r>
              <a:rPr lang="sv-SE" dirty="0" smtClean="0"/>
              <a:t> 1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Andreas Kotsadam</a:t>
            </a:r>
          </a:p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Room 1038 </a:t>
            </a:r>
            <a:endParaRPr lang="sv-SE" smtClean="0">
              <a:solidFill>
                <a:schemeClr val="accent2"/>
              </a:solidFill>
            </a:endParaRPr>
          </a:p>
          <a:p>
            <a:pPr eaLnBrk="1" hangingPunct="1"/>
            <a:r>
              <a:rPr lang="sv-SE" smtClean="0">
                <a:solidFill>
                  <a:srgbClr val="898989"/>
                </a:solidFill>
              </a:rPr>
              <a:t>Andreas.Kotsadam@econ.uio.no</a:t>
            </a:r>
            <a:endParaRPr lang="en-US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Why is this course important?</a:t>
            </a:r>
            <a:endParaRPr lang="nb-NO" smtClean="0"/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mtClean="0"/>
              <a:t>It concerns topics of high relevance...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</a:t>
            </a:r>
            <a:r>
              <a:rPr lang="en-US" altLang="zh-CN" smtClean="0"/>
              <a:t>9 million children below age 5 die every year</a:t>
            </a:r>
            <a:r>
              <a:rPr lang="sv-SE" smtClean="0"/>
              <a:t>.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</a:t>
            </a:r>
            <a:r>
              <a:rPr lang="en-US" altLang="zh-CN" smtClean="0"/>
              <a:t>Malaria alone caused almost 1 million deaths in 2008</a:t>
            </a:r>
            <a:r>
              <a:rPr lang="sv-SE" smtClean="0"/>
              <a:t>.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</a:t>
            </a:r>
            <a:r>
              <a:rPr lang="en-US" altLang="zh-CN" smtClean="0"/>
              <a:t>In SSA, one of every 30 women dies giving birth</a:t>
            </a:r>
            <a:r>
              <a:rPr lang="sv-SE" smtClean="0"/>
              <a:t>.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nb-NO" smtClean="0"/>
              <a:t>70% of the world population have 16% of world income.</a:t>
            </a:r>
            <a:endParaRPr lang="sv-SE" smtClean="0"/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...that we should be able to solve.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smtClean="0"/>
              <a:t>But very smart people disagree on the possible solutions.</a:t>
            </a:r>
            <a:endParaRPr lang="nb-NO" sz="4000" smtClean="0"/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Should the government give away mosquito nets for free?</a:t>
            </a:r>
          </a:p>
          <a:p>
            <a:pPr eaLnBrk="1" hangingPunct="1"/>
            <a:r>
              <a:rPr lang="sv-SE" smtClean="0"/>
              <a:t>How can we make more people go to school?</a:t>
            </a:r>
          </a:p>
          <a:p>
            <a:pPr eaLnBrk="1" hangingPunct="1"/>
            <a:r>
              <a:rPr lang="sv-SE" smtClean="0"/>
              <a:t>Why don’t farmers buy fertilizers, and should they?</a:t>
            </a:r>
          </a:p>
          <a:p>
            <a:pPr eaLnBrk="1" hangingPunct="1"/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Is foreign aid good? </a:t>
            </a:r>
            <a:endParaRPr lang="nb-NO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Jeffrey Sachs: YES</a:t>
            </a:r>
          </a:p>
          <a:p>
            <a:endParaRPr lang="nb-NO" smtClean="0"/>
          </a:p>
        </p:txBody>
      </p:sp>
      <p:pic>
        <p:nvPicPr>
          <p:cNvPr id="16387" name="Picture 5" descr="The End of Poverty: Economic Possibilities for Our Tim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060575"/>
            <a:ext cx="439261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Is foreign aid good? </a:t>
            </a:r>
            <a:endParaRPr lang="nb-NO" smtClean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William </a:t>
            </a:r>
            <a:r>
              <a:rPr lang="sv-SE" dirty="0" err="1" smtClean="0"/>
              <a:t>Eastery</a:t>
            </a:r>
            <a:r>
              <a:rPr lang="sv-SE" dirty="0" smtClean="0"/>
              <a:t> and </a:t>
            </a:r>
            <a:r>
              <a:rPr lang="sv-SE" dirty="0" err="1" smtClean="0"/>
              <a:t>Dambisa</a:t>
            </a:r>
            <a:r>
              <a:rPr lang="sv-SE" dirty="0" smtClean="0"/>
              <a:t> </a:t>
            </a:r>
            <a:r>
              <a:rPr lang="sv-SE" dirty="0" err="1" smtClean="0"/>
              <a:t>Moyo</a:t>
            </a:r>
            <a:r>
              <a:rPr lang="sv-SE" dirty="0" smtClean="0"/>
              <a:t>: NO</a:t>
            </a:r>
          </a:p>
          <a:p>
            <a:endParaRPr lang="nb-NO" dirty="0" smtClean="0"/>
          </a:p>
        </p:txBody>
      </p:sp>
      <p:pic>
        <p:nvPicPr>
          <p:cNvPr id="17411" name="prodImage" descr="The White Man's Burden: Why the West's Efforts to Aid the Rest Have Done So Much Ill and So Little Good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420938"/>
            <a:ext cx="3744912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9" descr="Dead Aid: Why Aid Is Not Working and How There Is a Better Way for Afric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2276475"/>
            <a:ext cx="39592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Poverty traps</a:t>
            </a:r>
            <a:endParaRPr lang="nb-NO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A fundamental difference between the camps is the view on poverty traps.</a:t>
            </a:r>
          </a:p>
          <a:p>
            <a:endParaRPr lang="sv-SE" smtClean="0"/>
          </a:p>
          <a:p>
            <a:r>
              <a:rPr lang="sv-SE" smtClean="0"/>
              <a:t>If a poverty trap exists, a big push (of for instance foreign aid) can move countries to a path leading to a better equilibrium.</a:t>
            </a:r>
          </a:p>
          <a:p>
            <a:endParaRPr lang="sv-SE" smtClean="0"/>
          </a:p>
          <a:p>
            <a:r>
              <a:rPr lang="sv-SE" smtClean="0"/>
              <a:t>Discuss the graphs in class.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S-shape and inverted L</a:t>
            </a:r>
            <a:endParaRPr lang="nb-NO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The role of multiple equilibria in the S curve.</a:t>
            </a:r>
          </a:p>
          <a:p>
            <a:r>
              <a:rPr lang="sv-SE" smtClean="0"/>
              <a:t>Does the L curve imply that there is no problem?</a:t>
            </a:r>
          </a:p>
          <a:p>
            <a:r>
              <a:rPr lang="sv-SE" smtClean="0"/>
              <a:t>What is the effect on permanent income of a big push in the S curve?</a:t>
            </a:r>
          </a:p>
          <a:p>
            <a:r>
              <a:rPr lang="sv-SE" smtClean="0"/>
              <a:t>In the L curve?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Do poverty traps exist?</a:t>
            </a:r>
            <a:endParaRPr lang="nb-NO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Banarjee and Duflo: Depends on context</a:t>
            </a:r>
          </a:p>
          <a:p>
            <a:endParaRPr lang="nb-NO" smtClean="0"/>
          </a:p>
        </p:txBody>
      </p:sp>
      <p:pic>
        <p:nvPicPr>
          <p:cNvPr id="20483" name="Picture 7" descr="Poor Economics: A Radical Rethinking of the Way to Fight Global Poverty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2276475"/>
            <a:ext cx="4176713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The debate is ongoing  </a:t>
            </a:r>
            <a:endParaRPr lang="nb-NO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Two blogs that you should read regularly if you want to keep up with the latest papers and trends in development:</a:t>
            </a:r>
          </a:p>
          <a:p>
            <a:r>
              <a:rPr lang="sv-SE" smtClean="0"/>
              <a:t>Chris Blattman:</a:t>
            </a:r>
          </a:p>
          <a:p>
            <a:pPr>
              <a:buFont typeface="Arial" charset="0"/>
              <a:buNone/>
            </a:pPr>
            <a:r>
              <a:rPr lang="sv-SE" smtClean="0"/>
              <a:t>http://chrisblattman.com</a:t>
            </a:r>
          </a:p>
          <a:p>
            <a:r>
              <a:rPr lang="sv-SE" smtClean="0"/>
              <a:t>Development impact:</a:t>
            </a:r>
          </a:p>
          <a:p>
            <a:pPr>
              <a:buFont typeface="Arial" charset="0"/>
              <a:buNone/>
            </a:pPr>
            <a:r>
              <a:rPr lang="nb-NO" smtClean="0"/>
              <a:t>http://blogs.worldbank.org/impactevaluations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This course</a:t>
            </a:r>
            <a:endParaRPr lang="nb-NO" smtClean="0"/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About half of the course consists of theory.</a:t>
            </a:r>
          </a:p>
          <a:p>
            <a:endParaRPr lang="sv-SE" smtClean="0"/>
          </a:p>
          <a:p>
            <a:r>
              <a:rPr lang="sv-SE" smtClean="0"/>
              <a:t>It is expected from you that you understand the models, that you can derive the most important results, and discuss the implications.</a:t>
            </a:r>
          </a:p>
          <a:p>
            <a:pPr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Be critical!</a:t>
            </a:r>
            <a:endParaRPr lang="nb-NO" smtClean="0"/>
          </a:p>
        </p:txBody>
      </p:sp>
      <p:pic>
        <p:nvPicPr>
          <p:cNvPr id="23554" name="Picture 8" descr="Proof that Girls are Evil - Proof that Girls are Evil 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1268413"/>
            <a:ext cx="5413375" cy="51450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This course</a:t>
            </a:r>
            <a:endParaRPr lang="nb-NO" smtClean="0"/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The other half of the course consists of empirical papers.</a:t>
            </a:r>
          </a:p>
          <a:p>
            <a:endParaRPr lang="sv-SE" smtClean="0"/>
          </a:p>
          <a:p>
            <a:r>
              <a:rPr lang="sv-SE" smtClean="0"/>
              <a:t>It is expected from you that you understand how the results are obtained, that you can assess the identification strategy, and discuss the implications of the results.</a:t>
            </a:r>
          </a:p>
          <a:p>
            <a:pPr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Be critical!</a:t>
            </a:r>
            <a:endParaRPr lang="nb-NO" smtClean="0"/>
          </a:p>
        </p:txBody>
      </p:sp>
      <p:pic>
        <p:nvPicPr>
          <p:cNvPr id="25602" name="Picture 4" descr="infant-mortality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412875"/>
            <a:ext cx="6840537" cy="4913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Correlation is not causation</a:t>
            </a:r>
            <a:endParaRPr lang="nb-NO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Are there some other variables that cause both less death and low income inequality?</a:t>
            </a:r>
          </a:p>
          <a:p>
            <a:endParaRPr lang="sv-SE" smtClean="0"/>
          </a:p>
          <a:p>
            <a:r>
              <a:rPr lang="sv-SE" smtClean="0"/>
              <a:t> What is causing what?</a:t>
            </a:r>
          </a:p>
          <a:p>
            <a:endParaRPr lang="sv-SE" smtClean="0"/>
          </a:p>
          <a:p>
            <a:r>
              <a:rPr lang="sv-SE" smtClean="0"/>
              <a:t> Are there outliers?</a:t>
            </a:r>
          </a:p>
          <a:p>
            <a:endParaRPr lang="sv-SE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Techniques to be discussed in class</a:t>
            </a:r>
            <a:endParaRPr lang="nb-NO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Randomization.</a:t>
            </a:r>
          </a:p>
          <a:p>
            <a:endParaRPr lang="sv-SE" smtClean="0"/>
          </a:p>
          <a:p>
            <a:r>
              <a:rPr lang="sv-SE" smtClean="0"/>
              <a:t>Instrumental variables.</a:t>
            </a:r>
          </a:p>
          <a:p>
            <a:endParaRPr lang="sv-SE" smtClean="0"/>
          </a:p>
          <a:p>
            <a:r>
              <a:rPr lang="sv-SE" smtClean="0"/>
              <a:t>Panel data and difference in differences.</a:t>
            </a:r>
          </a:p>
          <a:p>
            <a:endParaRPr lang="sv-SE" smtClean="0"/>
          </a:p>
          <a:p>
            <a:r>
              <a:rPr lang="sv-SE" smtClean="0"/>
              <a:t>Regression discontinuity.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850900"/>
          </a:xfrm>
        </p:spPr>
        <p:txBody>
          <a:bodyPr/>
          <a:lstStyle/>
          <a:p>
            <a:r>
              <a:rPr lang="sv-SE" sz="3200" smtClean="0"/>
              <a:t>Lecture plan</a:t>
            </a:r>
            <a:endParaRPr lang="nb-NO" sz="3200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395288" y="908050"/>
            <a:ext cx="8229600" cy="58340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1600" b="1" smtClean="0"/>
              <a:t>Lectures 1-2: Introduction and rural credit markets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(BU Ch. 7); Ray Ch. 14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Lecture3: Credit markets for the poor, what do we know?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Burgess and Pande; Banarjee and Duflo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4: Insurance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Ray Ch. 15 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5 Empirical methods in development economics</a:t>
            </a:r>
            <a:endParaRPr lang="fr-FR" altLang="zh-CN" sz="1600" smtClean="0"/>
          </a:p>
          <a:p>
            <a:pPr>
              <a:lnSpc>
                <a:spcPct val="80000"/>
              </a:lnSpc>
            </a:pPr>
            <a:r>
              <a:rPr lang="fr-FR" altLang="zh-CN" sz="1600" smtClean="0"/>
              <a:t>(Cohen and Dupas); Duflo et al.</a:t>
            </a:r>
            <a:r>
              <a:rPr lang="en-US" altLang="zh-CN" sz="1600" smtClean="0"/>
              <a:t>(selected pages)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6: Migration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Ray Ch. 10; Mishra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7: Gender and Development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Duflo; Qian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8: Political and cultural change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Beaman et al.; Jensen and Oster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9: Development and inequality 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Ray Ch 7; Fujiwara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10: Empirical evidence on the extent, causes, and effects of corruption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Olken and Pande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11: Institutions and long run growth 1</a:t>
            </a:r>
            <a:endParaRPr lang="da-DK" altLang="zh-CN" sz="1600" smtClean="0"/>
          </a:p>
          <a:p>
            <a:pPr>
              <a:lnSpc>
                <a:spcPct val="80000"/>
              </a:lnSpc>
            </a:pPr>
            <a:r>
              <a:rPr lang="da-DK" altLang="zh-CN" sz="1600" smtClean="0"/>
              <a:t>Acemoglu et al; Gleaser et al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12: Long run effects of the slave trade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Nunn and Wantchekon</a:t>
            </a:r>
            <a:endParaRPr lang="en-US" altLang="zh-CN" sz="1600" b="1" smtClean="0"/>
          </a:p>
          <a:p>
            <a:pPr>
              <a:lnSpc>
                <a:spcPct val="80000"/>
              </a:lnSpc>
            </a:pPr>
            <a:r>
              <a:rPr lang="en-US" altLang="zh-CN" sz="1600" b="1" smtClean="0"/>
              <a:t>Lecture 13: Institutions and long run growth 2</a:t>
            </a:r>
            <a:endParaRPr lang="en-US" altLang="zh-CN" sz="1600" smtClean="0"/>
          </a:p>
          <a:p>
            <a:pPr>
              <a:lnSpc>
                <a:spcPct val="80000"/>
              </a:lnSpc>
            </a:pPr>
            <a:r>
              <a:rPr lang="en-US" altLang="zh-CN" sz="1600" smtClean="0"/>
              <a:t>Michalopoulos and Papaioannou</a:t>
            </a:r>
            <a:endParaRPr lang="sv-SE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Seminars</a:t>
            </a:r>
            <a:endParaRPr lang="nb-NO" smtClean="0"/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There will be six seminars during the course.</a:t>
            </a:r>
          </a:p>
          <a:p>
            <a:r>
              <a:rPr lang="sv-SE" smtClean="0"/>
              <a:t>You will be divided into groups and the seminar questions will be posted on the homepage. </a:t>
            </a:r>
          </a:p>
          <a:p>
            <a:r>
              <a:rPr lang="sv-SE" smtClean="0"/>
              <a:t>During the seminars, </a:t>
            </a:r>
            <a:r>
              <a:rPr lang="sv-SE" b="1" smtClean="0"/>
              <a:t>YOU (!)</a:t>
            </a:r>
            <a:r>
              <a:rPr lang="sv-SE" smtClean="0"/>
              <a:t> will present the answers to the questions.</a:t>
            </a:r>
          </a:p>
          <a:p>
            <a:pPr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Rural credit markets</a:t>
            </a:r>
            <a:endParaRPr lang="nb-NO" smtClean="0"/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We shall seek to explain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Why the poor often cannot borrow on the formal market.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Why the poor pay so much interest on their loans, if they are able to borrow.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The role of institutions.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What can be done to improve the situation.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is credit important?</a:t>
            </a:r>
            <a:endParaRPr lang="nb-NO" smtClean="0"/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Credit is needed for efficient production as well as smoothing out consumption.</a:t>
            </a:r>
          </a:p>
          <a:p>
            <a:endParaRPr lang="en-US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Production requires investments.</a:t>
            </a:r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smtClean="0"/>
          </a:p>
          <a:p>
            <a:pPr lvl="2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smtClean="0"/>
              <a:t> Income streams often fluctuate.</a:t>
            </a:r>
          </a:p>
          <a:p>
            <a:pPr>
              <a:buFont typeface="Arial" charset="0"/>
              <a:buNone/>
            </a:pPr>
            <a:endParaRPr lang="sv-SE" smtClean="0"/>
          </a:p>
          <a:p>
            <a:endParaRPr lang="sv-SE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There are two basic (and related) problems</a:t>
            </a:r>
            <a:endParaRPr lang="nb-NO" sz="4000" smtClean="0"/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mtClean="0"/>
          </a:p>
          <a:p>
            <a:r>
              <a:rPr lang="sv-SE" smtClean="0"/>
              <a:t>Moral hazard: Lenders cannot monitor the actions of the borrowers.</a:t>
            </a:r>
          </a:p>
          <a:p>
            <a:endParaRPr lang="sv-SE" smtClean="0"/>
          </a:p>
          <a:p>
            <a:r>
              <a:rPr lang="sv-SE" smtClean="0"/>
              <a:t>Adverse selection: Lenders cannot distinguish between borrowers with different characteristics. 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These problems are severe for formal lenders </a:t>
            </a:r>
            <a:endParaRPr lang="nb-NO" sz="4000" smtClean="0"/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They don´t have personal knowledge regarding the clients.</a:t>
            </a:r>
          </a:p>
          <a:p>
            <a:r>
              <a:rPr lang="sv-SE" smtClean="0"/>
              <a:t>They cannot monitor how the loans are used.</a:t>
            </a:r>
          </a:p>
          <a:p>
            <a:r>
              <a:rPr lang="sv-SE" smtClean="0"/>
              <a:t>Limited liability implies that borrowers take to much risk or default voluntarily.</a:t>
            </a:r>
          </a:p>
          <a:p>
            <a:r>
              <a:rPr lang="sv-SE" smtClean="0"/>
              <a:t>Collaterals may solve this problem, but this is </a:t>
            </a:r>
            <a:r>
              <a:rPr lang="en-US" smtClean="0"/>
              <a:t>infeasible </a:t>
            </a:r>
            <a:r>
              <a:rPr lang="sv-SE" smtClean="0"/>
              <a:t>for the poorest. 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Informal lenders</a:t>
            </a:r>
            <a:endParaRPr lang="nb-NO" smtClean="0"/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Often have more information about the clients.</a:t>
            </a:r>
          </a:p>
          <a:p>
            <a:r>
              <a:rPr lang="sv-SE" smtClean="0"/>
              <a:t>Are often able to monitor the clients.</a:t>
            </a:r>
          </a:p>
          <a:p>
            <a:r>
              <a:rPr lang="sv-SE" smtClean="0"/>
              <a:t>Often accepts different types of collateral (including labor).</a:t>
            </a:r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Characteristics of rural credit markets</a:t>
            </a:r>
            <a:endParaRPr lang="nb-NO" sz="4000" smtClean="0"/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v-SE" smtClean="0"/>
              <a:t>Information problems (also for informal lenders) leading to:</a:t>
            </a:r>
          </a:p>
          <a:p>
            <a:pPr>
              <a:lnSpc>
                <a:spcPct val="90000"/>
              </a:lnSpc>
            </a:pPr>
            <a:r>
              <a:rPr lang="sv-SE" smtClean="0"/>
              <a:t>High interest rates.</a:t>
            </a:r>
          </a:p>
          <a:p>
            <a:pPr>
              <a:lnSpc>
                <a:spcPct val="90000"/>
              </a:lnSpc>
            </a:pPr>
            <a:r>
              <a:rPr lang="sv-SE" smtClean="0"/>
              <a:t>Segmentation.</a:t>
            </a:r>
          </a:p>
          <a:p>
            <a:pPr>
              <a:lnSpc>
                <a:spcPct val="90000"/>
              </a:lnSpc>
            </a:pPr>
            <a:r>
              <a:rPr lang="sv-SE" smtClean="0"/>
              <a:t>Interlinkage.</a:t>
            </a:r>
          </a:p>
          <a:p>
            <a:pPr>
              <a:lnSpc>
                <a:spcPct val="90000"/>
              </a:lnSpc>
            </a:pPr>
            <a:r>
              <a:rPr lang="sv-SE" smtClean="0"/>
              <a:t>Interest rate variation.</a:t>
            </a:r>
          </a:p>
          <a:p>
            <a:pPr>
              <a:lnSpc>
                <a:spcPct val="90000"/>
              </a:lnSpc>
            </a:pPr>
            <a:r>
              <a:rPr lang="sv-SE" smtClean="0"/>
              <a:t>Rationing.</a:t>
            </a:r>
          </a:p>
          <a:p>
            <a:pPr>
              <a:lnSpc>
                <a:spcPct val="90000"/>
              </a:lnSpc>
            </a:pPr>
            <a:r>
              <a:rPr lang="sv-SE" smtClean="0"/>
              <a:t>Exclusivity.</a:t>
            </a:r>
          </a:p>
          <a:p>
            <a:pPr>
              <a:lnSpc>
                <a:spcPct val="90000"/>
              </a:lnSpc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smtClean="0"/>
              <a:t>Lender’s risk hypothesis for informal lending</a:t>
            </a:r>
            <a:endParaRPr lang="nb-NO" sz="4000" smtClean="0"/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altLang="zh-CN" smtClean="0"/>
          </a:p>
          <a:p>
            <a:pPr>
              <a:buFont typeface="Arial" charset="0"/>
              <a:buNone/>
            </a:pPr>
            <a:r>
              <a:rPr lang="en-US" altLang="zh-CN" smtClean="0"/>
              <a:t>Assume perfect competition.</a:t>
            </a:r>
          </a:p>
          <a:p>
            <a:pPr>
              <a:buFont typeface="Arial" charset="0"/>
              <a:buNone/>
            </a:pPr>
            <a:endParaRPr lang="en-US" altLang="zh-CN" smtClean="0"/>
          </a:p>
          <a:p>
            <a:pPr>
              <a:buFont typeface="Arial" charset="0"/>
              <a:buNone/>
            </a:pPr>
            <a:r>
              <a:rPr lang="en-US" altLang="zh-CN" smtClean="0"/>
              <a:t>Let L= Loan amount,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r= Lender’s opportunity cost,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p= Fraction of loans repaid, and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i= Interest rate.</a:t>
            </a:r>
          </a:p>
          <a:p>
            <a:pPr>
              <a:buFont typeface="Arial" charset="0"/>
              <a:buNone/>
            </a:pPr>
            <a:endParaRPr lang="en-US" altLang="zh-CN" smtClean="0"/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smtClean="0"/>
              <a:t>The expected profit of the lender is therefore:</a:t>
            </a:r>
            <a:endParaRPr lang="nb-NO" sz="4000" smtClean="0"/>
          </a:p>
        </p:txBody>
      </p:sp>
      <p:graphicFrame>
        <p:nvGraphicFramePr>
          <p:cNvPr id="35859" name="Object 19"/>
          <p:cNvGraphicFramePr>
            <a:graphicFrameLocks noGrp="1" noChangeAspect="1"/>
          </p:cNvGraphicFramePr>
          <p:nvPr>
            <p:ph idx="1"/>
          </p:nvPr>
        </p:nvGraphicFramePr>
        <p:xfrm>
          <a:off x="1835150" y="2133600"/>
          <a:ext cx="504031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Formel" r:id="rId3" imgW="1129810" imgH="203112" progId="Equation.3">
                  <p:embed/>
                </p:oleObj>
              </mc:Choice>
              <mc:Fallback>
                <p:oleObj name="Formel" r:id="rId3" imgW="1129810" imgH="203112" progId="Equation.3">
                  <p:embed/>
                  <p:pic>
                    <p:nvPicPr>
                      <p:cNvPr id="0" name="Picture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133600"/>
                        <a:ext cx="5040313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2" name="Rectangle 7"/>
          <p:cNvSpPr>
            <a:spLocks noChangeArrowheads="1"/>
          </p:cNvSpPr>
          <p:nvPr/>
        </p:nvSpPr>
        <p:spPr bwMode="auto">
          <a:xfrm>
            <a:off x="663575" y="3079750"/>
            <a:ext cx="8012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000" b="1"/>
              <a:t>Setting expected profits equal to zero (why?) </a:t>
            </a:r>
          </a:p>
          <a:p>
            <a:r>
              <a:rPr lang="en-US" altLang="zh-CN" sz="2000" b="1"/>
              <a:t>and solving for the interest rate gives</a:t>
            </a:r>
            <a:r>
              <a:rPr lang="nb-NO" altLang="zh-CN" sz="2000" b="1"/>
              <a:t>:</a:t>
            </a:r>
          </a:p>
        </p:txBody>
      </p:sp>
      <p:sp>
        <p:nvSpPr>
          <p:cNvPr id="3586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35860" name="Object 20"/>
          <p:cNvGraphicFramePr>
            <a:graphicFrameLocks noChangeAspect="1"/>
          </p:cNvGraphicFramePr>
          <p:nvPr/>
        </p:nvGraphicFramePr>
        <p:xfrm>
          <a:off x="2843213" y="3933825"/>
          <a:ext cx="3529012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0" name="Formel" r:id="rId5" imgW="723586" imgH="418918" progId="Equation.3">
                  <p:embed/>
                </p:oleObj>
              </mc:Choice>
              <mc:Fallback>
                <p:oleObj name="Formel" r:id="rId5" imgW="723586" imgH="418918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933825"/>
                        <a:ext cx="3529012" cy="204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endParaRPr lang="en-US" altLang="zh-CN" smtClean="0"/>
          </a:p>
          <a:p>
            <a:endParaRPr lang="en-US" altLang="zh-CN" smtClean="0"/>
          </a:p>
          <a:p>
            <a:r>
              <a:rPr lang="en-US" altLang="zh-CN" smtClean="0"/>
              <a:t>What happens when there is no default risk?</a:t>
            </a:r>
          </a:p>
          <a:p>
            <a:endParaRPr lang="en-US" altLang="zh-CN" smtClean="0"/>
          </a:p>
          <a:p>
            <a:endParaRPr lang="en-US" altLang="zh-CN" smtClean="0"/>
          </a:p>
          <a:p>
            <a:r>
              <a:rPr lang="en-US" altLang="zh-CN" smtClean="0"/>
              <a:t>How high is i if there is a 50-50 chance of default and the formal rate is 10 %?</a:t>
            </a:r>
          </a:p>
          <a:p>
            <a:endParaRPr lang="en-US" altLang="zh-CN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Main </a:t>
            </a:r>
            <a:r>
              <a:rPr lang="sv-SE" dirty="0" err="1" smtClean="0"/>
              <a:t>lesson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model</a:t>
            </a:r>
            <a:endParaRPr lang="nb-NO" dirty="0" smtClean="0"/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dirty="0" smtClean="0"/>
              <a:t>Hence, even under competition informal sector interest rates are very sensitive to the default risk.</a:t>
            </a:r>
          </a:p>
          <a:p>
            <a:pPr>
              <a:lnSpc>
                <a:spcPct val="90000"/>
              </a:lnSpc>
            </a:pPr>
            <a:endParaRPr lang="en-US" altLang="zh-CN" sz="2800" dirty="0"/>
          </a:p>
          <a:p>
            <a:pPr>
              <a:lnSpc>
                <a:spcPct val="90000"/>
              </a:lnSpc>
            </a:pPr>
            <a:endParaRPr lang="en-US" altLang="zh-CN" sz="2800" dirty="0" smtClean="0"/>
          </a:p>
          <a:p>
            <a:pPr>
              <a:lnSpc>
                <a:spcPct val="90000"/>
              </a:lnSpc>
            </a:pPr>
            <a:endParaRPr lang="en-US" altLang="zh-CN" sz="2800" dirty="0"/>
          </a:p>
          <a:p>
            <a:pPr>
              <a:lnSpc>
                <a:spcPct val="90000"/>
              </a:lnSpc>
            </a:pPr>
            <a:r>
              <a:rPr lang="sv-SE" altLang="zh-CN" sz="2800" dirty="0" err="1" smtClean="0"/>
              <a:t>But</a:t>
            </a:r>
            <a:r>
              <a:rPr lang="sv-SE" altLang="zh-CN" sz="2800" dirty="0" smtClean="0"/>
              <a:t> is it </a:t>
            </a:r>
            <a:r>
              <a:rPr lang="sv-SE" altLang="zh-CN" sz="2800" dirty="0" err="1" smtClean="0"/>
              <a:t>true</a:t>
            </a:r>
            <a:r>
              <a:rPr lang="sv-SE" altLang="zh-CN" sz="2800" dirty="0" smtClean="0"/>
              <a:t>?</a:t>
            </a:r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33477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True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an </a:t>
            </a:r>
            <a:r>
              <a:rPr lang="sv-SE" dirty="0" err="1" smtClean="0"/>
              <a:t>important</a:t>
            </a:r>
            <a:r>
              <a:rPr lang="sv-SE" dirty="0" smtClean="0"/>
              <a:t> twist</a:t>
            </a:r>
            <a:endParaRPr lang="nb-NO" dirty="0" smtClean="0"/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dirty="0"/>
              <a:t>L</a:t>
            </a:r>
            <a:r>
              <a:rPr lang="en-US" altLang="zh-CN" sz="2800" dirty="0" smtClean="0"/>
              <a:t>ooking at data it is obvious that defaults are quite rare in rural credit markets. 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So, this mechanism of potential default is largely circumvented but this is costly.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This cost is basically what drives the observed high interest rates. </a:t>
            </a:r>
          </a:p>
          <a:p>
            <a:pPr>
              <a:lnSpc>
                <a:spcPct val="90000"/>
              </a:lnSpc>
            </a:pPr>
            <a:r>
              <a:rPr lang="sv-SE" sz="2800" dirty="0" smtClean="0"/>
              <a:t>And </a:t>
            </a:r>
            <a:r>
              <a:rPr lang="sv-SE" sz="2800" dirty="0" err="1" smtClean="0"/>
              <a:t>since</a:t>
            </a:r>
            <a:r>
              <a:rPr lang="sv-SE" sz="2800" dirty="0" smtClean="0"/>
              <a:t> </a:t>
            </a:r>
            <a:r>
              <a:rPr lang="sv-SE" sz="2800" dirty="0" err="1" smtClean="0"/>
              <a:t>some</a:t>
            </a:r>
            <a:r>
              <a:rPr lang="sv-SE" sz="2800" dirty="0" smtClean="0"/>
              <a:t> </a:t>
            </a:r>
            <a:r>
              <a:rPr lang="sv-SE" sz="2800" dirty="0" err="1" smtClean="0"/>
              <a:t>of</a:t>
            </a:r>
            <a:r>
              <a:rPr lang="sv-SE" sz="2800" dirty="0" smtClean="0"/>
              <a:t> </a:t>
            </a:r>
            <a:r>
              <a:rPr lang="sv-SE" sz="2800" dirty="0" err="1" smtClean="0"/>
              <a:t>these</a:t>
            </a:r>
            <a:r>
              <a:rPr lang="sv-SE" sz="2800" dirty="0" smtClean="0"/>
              <a:t> </a:t>
            </a:r>
            <a:r>
              <a:rPr lang="sv-SE" sz="2800" dirty="0" err="1" smtClean="0"/>
              <a:t>costs</a:t>
            </a:r>
            <a:r>
              <a:rPr lang="sv-SE" sz="2800" dirty="0" smtClean="0"/>
              <a:t> </a:t>
            </a:r>
            <a:r>
              <a:rPr lang="sv-SE" sz="2800" dirty="0" err="1" smtClean="0"/>
              <a:t>are</a:t>
            </a:r>
            <a:r>
              <a:rPr lang="sv-SE" sz="2800" dirty="0" smtClean="0"/>
              <a:t> </a:t>
            </a:r>
            <a:r>
              <a:rPr lang="sv-SE" sz="2800" dirty="0" err="1" smtClean="0"/>
              <a:t>fixed</a:t>
            </a:r>
            <a:r>
              <a:rPr lang="sv-SE" sz="2800" dirty="0" smtClean="0"/>
              <a:t>, small </a:t>
            </a:r>
            <a:r>
              <a:rPr lang="sv-SE" sz="2800" dirty="0" err="1" smtClean="0"/>
              <a:t>loans</a:t>
            </a:r>
            <a:r>
              <a:rPr lang="sv-SE" sz="2800" dirty="0" smtClean="0"/>
              <a:t> </a:t>
            </a:r>
            <a:r>
              <a:rPr lang="sv-SE" sz="2800" dirty="0" err="1" smtClean="0"/>
              <a:t>demand</a:t>
            </a:r>
            <a:r>
              <a:rPr lang="sv-SE" sz="2800" dirty="0" smtClean="0"/>
              <a:t> a </a:t>
            </a:r>
            <a:r>
              <a:rPr lang="sv-SE" sz="2800" dirty="0" err="1" smtClean="0"/>
              <a:t>higher</a:t>
            </a:r>
            <a:r>
              <a:rPr lang="sv-SE" sz="2800" dirty="0" smtClean="0"/>
              <a:t> </a:t>
            </a:r>
            <a:r>
              <a:rPr lang="sv-SE" sz="2800" dirty="0" err="1" smtClean="0"/>
              <a:t>interest</a:t>
            </a:r>
            <a:r>
              <a:rPr lang="sv-SE" sz="2800" dirty="0" smtClean="0"/>
              <a:t> rate.</a:t>
            </a:r>
            <a:endParaRPr 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Credit rationing</a:t>
            </a:r>
            <a:endParaRPr lang="nb-NO" smtClean="0"/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Why are people not allowed to borrow as much as they want at the going rate of interest?</a:t>
            </a:r>
          </a:p>
          <a:p>
            <a:r>
              <a:rPr lang="sv-SE" smtClean="0"/>
              <a:t>This is also linked to the risk of default.</a:t>
            </a:r>
          </a:p>
          <a:p>
            <a:r>
              <a:rPr lang="sv-SE" smtClean="0"/>
              <a:t>Let us show this in a simple model.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zh-CN" smtClean="0"/>
              <a:t>Assume a large number of potential borrowers.</a:t>
            </a:r>
            <a:r>
              <a:rPr lang="nb-NO" altLang="zh-CN" smtClean="0"/>
              <a:t> </a:t>
            </a:r>
            <a:endParaRPr lang="en-US" altLang="zh-CN" smtClean="0"/>
          </a:p>
          <a:p>
            <a:pPr>
              <a:buFont typeface="Arial" charset="0"/>
              <a:buNone/>
            </a:pPr>
            <a:r>
              <a:rPr lang="en-US" altLang="zh-CN" smtClean="0"/>
              <a:t>Let L= Loan amount,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i= Interest rate,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A= opportunity cost of borrower</a:t>
            </a:r>
          </a:p>
          <a:p>
            <a:pPr>
              <a:buFont typeface="Arial" charset="0"/>
              <a:buNone/>
            </a:pPr>
            <a:r>
              <a:rPr lang="sv-SE" smtClean="0"/>
              <a:t>f(L) = production function,</a:t>
            </a:r>
          </a:p>
          <a:p>
            <a:pPr>
              <a:buFont typeface="Arial" charset="0"/>
              <a:buNone/>
            </a:pPr>
            <a:r>
              <a:rPr lang="sv-SE" smtClean="0"/>
              <a:t>f’(L)&gt;0 </a:t>
            </a:r>
          </a:p>
          <a:p>
            <a:pPr>
              <a:buFont typeface="Arial" charset="0"/>
              <a:buNone/>
            </a:pPr>
            <a:r>
              <a:rPr lang="sv-SE" smtClean="0"/>
              <a:t>f’’(L)&lt;0</a:t>
            </a:r>
          </a:p>
          <a:p>
            <a:pPr>
              <a:buFont typeface="Arial" charset="0"/>
              <a:buNone/>
            </a:pPr>
            <a:endParaRPr lang="sv-SE" smtClean="0"/>
          </a:p>
          <a:p>
            <a:pPr>
              <a:buFont typeface="Arial" charset="0"/>
              <a:buNone/>
            </a:pP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b="1" smtClean="0"/>
              <a:t>Farmers maximize profits:</a:t>
            </a:r>
            <a:endParaRPr lang="nb-NO" b="1" smtClean="0"/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4221163"/>
            <a:ext cx="8229600" cy="19050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sv-SE" smtClean="0"/>
              <a:t>This gives: ??</a:t>
            </a: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423863" y="1484313"/>
          <a:ext cx="3397250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3" name="Formel" r:id="rId3" imgW="1460160" imgH="914400" progId="Equation.3">
                  <p:embed/>
                </p:oleObj>
              </mc:Choice>
              <mc:Fallback>
                <p:oleObj name="Formel" r:id="rId3" imgW="1460160" imgH="914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484313"/>
                        <a:ext cx="3397250" cy="212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Farmers maximize profits:</a:t>
            </a:r>
            <a:endParaRPr lang="nb-NO" b="1" smtClean="0"/>
          </a:p>
        </p:txBody>
      </p:sp>
      <p:sp>
        <p:nvSpPr>
          <p:cNvPr id="46094" name="Rectangle 3"/>
          <p:cNvSpPr>
            <a:spLocks noGrp="1"/>
          </p:cNvSpPr>
          <p:nvPr>
            <p:ph type="body" idx="1"/>
          </p:nvPr>
        </p:nvSpPr>
        <p:spPr>
          <a:xfrm>
            <a:off x="468313" y="4221163"/>
            <a:ext cx="8229600" cy="1905000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sv-SE" sz="2800" smtClean="0"/>
              <a:t>This gives: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sv-SE" sz="2800" smtClean="0"/>
              <a:t>f’(L)=1+i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sv-SE" sz="2800" smtClean="0"/>
              <a:t>And the profits at this rate must exceed A.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sv-SE" sz="2800" smtClean="0"/>
              <a:t>(a.k.a. ”Participation constraint”)</a:t>
            </a:r>
            <a:endParaRPr lang="nb-NO" sz="2800" smtClean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sv-SE" sz="2800" smtClean="0"/>
          </a:p>
        </p:txBody>
      </p:sp>
      <p:sp>
        <p:nvSpPr>
          <p:cNvPr id="4609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46096" name="Rectangle 7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46092" name="Object 12"/>
          <p:cNvGraphicFramePr>
            <a:graphicFrameLocks noChangeAspect="1"/>
          </p:cNvGraphicFramePr>
          <p:nvPr/>
        </p:nvGraphicFramePr>
        <p:xfrm>
          <a:off x="423863" y="1484313"/>
          <a:ext cx="3397250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Formel" r:id="rId3" imgW="1460160" imgH="914400" progId="Equation.3">
                  <p:embed/>
                </p:oleObj>
              </mc:Choice>
              <mc:Fallback>
                <p:oleObj name="Formel" r:id="rId3" imgW="1460160" imgH="9144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484313"/>
                        <a:ext cx="3397250" cy="212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The lender’s problem</a:t>
            </a:r>
            <a:endParaRPr lang="nb-NO" smtClean="0"/>
          </a:p>
        </p:txBody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The lender simply sets i=i* such that the farmers maximized surplus equals A.</a:t>
            </a:r>
          </a:p>
          <a:p>
            <a:r>
              <a:rPr lang="sv-SE" smtClean="0"/>
              <a:t>Let us look at this graphically.</a:t>
            </a:r>
          </a:p>
          <a:p>
            <a:r>
              <a:rPr lang="sv-SE" smtClean="0"/>
              <a:t>But note that so far there is no credit rationing: The farmer gets the desired loan given the interest rate. 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Let’s add risk of strategic default</a:t>
            </a:r>
            <a:endParaRPr lang="nb-NO" smtClean="0"/>
          </a:p>
        </p:txBody>
      </p:sp>
      <p:sp>
        <p:nvSpPr>
          <p:cNvPr id="4814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Assume that the punishment for default is not being able to borrow again, and hence earn A for all remaining periods.</a:t>
            </a:r>
          </a:p>
          <a:p>
            <a:r>
              <a:rPr lang="sv-SE" smtClean="0"/>
              <a:t>Let N&gt;1 be the number of periods. </a:t>
            </a:r>
          </a:p>
          <a:p>
            <a:r>
              <a:rPr lang="sv-SE" smtClean="0"/>
              <a:t>For default not to occur it must be that:</a:t>
            </a:r>
            <a:endParaRPr lang="nb-NO" smtClean="0"/>
          </a:p>
        </p:txBody>
      </p:sp>
      <p:sp>
        <p:nvSpPr>
          <p:cNvPr id="481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684213" y="4508500"/>
          <a:ext cx="619283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3" name="Formel" r:id="rId3" imgW="2197100" imgH="215900" progId="Equation.3">
                  <p:embed/>
                </p:oleObj>
              </mc:Choice>
              <mc:Fallback>
                <p:oleObj name="Formel" r:id="rId3" imgW="2197100" imgH="2159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508500"/>
                        <a:ext cx="6192837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Rearranging gives</a:t>
            </a:r>
            <a:endParaRPr lang="nb-NO" smtClean="0"/>
          </a:p>
        </p:txBody>
      </p:sp>
      <p:sp>
        <p:nvSpPr>
          <p:cNvPr id="49164" name="Rectangle 3"/>
          <p:cNvSpPr>
            <a:spLocks noGrp="1"/>
          </p:cNvSpPr>
          <p:nvPr>
            <p:ph type="body" idx="1"/>
          </p:nvPr>
        </p:nvSpPr>
        <p:spPr>
          <a:xfrm>
            <a:off x="457200" y="2565400"/>
            <a:ext cx="8229600" cy="3560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smtClean="0"/>
              <a:t>This is the no-default constraint.</a:t>
            </a:r>
          </a:p>
          <a:p>
            <a:pPr>
              <a:lnSpc>
                <a:spcPct val="90000"/>
              </a:lnSpc>
            </a:pPr>
            <a:r>
              <a:rPr lang="sv-SE" smtClean="0"/>
              <a:t>Since N&gt;1, this constraint is tighter than the participation constraint.</a:t>
            </a:r>
          </a:p>
          <a:p>
            <a:pPr>
              <a:lnSpc>
                <a:spcPct val="90000"/>
              </a:lnSpc>
            </a:pPr>
            <a:r>
              <a:rPr lang="sv-SE" smtClean="0"/>
              <a:t>You should be able to show that the F.O.C. For the farmer implies that: f’(L)=N/(N-1)(1+i)</a:t>
            </a:r>
          </a:p>
          <a:p>
            <a:pPr>
              <a:lnSpc>
                <a:spcPct val="90000"/>
              </a:lnSpc>
            </a:pPr>
            <a:r>
              <a:rPr lang="sv-SE" smtClean="0"/>
              <a:t>See figure 14.3 in Ray for a graphical examination.</a:t>
            </a:r>
          </a:p>
          <a:p>
            <a:pPr>
              <a:lnSpc>
                <a:spcPct val="90000"/>
              </a:lnSpc>
            </a:pPr>
            <a:endParaRPr lang="sv-SE" smtClean="0"/>
          </a:p>
        </p:txBody>
      </p:sp>
      <p:sp>
        <p:nvSpPr>
          <p:cNvPr id="49165" name="Rectangle 5"/>
          <p:cNvSpPr>
            <a:spLocks noChangeArrowheads="1"/>
          </p:cNvSpPr>
          <p:nvPr/>
        </p:nvSpPr>
        <p:spPr bwMode="auto">
          <a:xfrm>
            <a:off x="0" y="2708275"/>
            <a:ext cx="9144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nb-NO"/>
          </a:p>
        </p:txBody>
      </p:sp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539750" y="1484313"/>
          <a:ext cx="40338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name="Formel" r:id="rId3" imgW="1524000" imgH="393700" progId="Equation.3">
                  <p:embed/>
                </p:oleObj>
              </mc:Choice>
              <mc:Fallback>
                <p:oleObj name="Formel" r:id="rId3" imgW="1524000" imgH="3937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84313"/>
                        <a:ext cx="4033838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This gives credit rationing</a:t>
            </a:r>
            <a:endParaRPr lang="nb-NO" smtClean="0"/>
          </a:p>
        </p:txBody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Why?</a:t>
            </a:r>
          </a:p>
          <a:p>
            <a:r>
              <a:rPr lang="sv-SE" smtClean="0"/>
              <a:t>Because the MC of borrowing is still 1+i so the borrower would like to borrow more.</a:t>
            </a:r>
          </a:p>
          <a:p>
            <a:r>
              <a:rPr lang="sv-SE" smtClean="0"/>
              <a:t>Why doesn’t the lender raise the interest to lend out more?</a:t>
            </a:r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Information assymetries and rationing</a:t>
            </a:r>
            <a:endParaRPr lang="nb-NO" sz="4000" smtClean="0"/>
          </a:p>
        </p:txBody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Information assymetries may also cause credit rationing as lenders are not able to fully observe if a borrower is of high or low risk.</a:t>
            </a:r>
          </a:p>
          <a:p>
            <a:r>
              <a:rPr lang="sv-SE" smtClean="0"/>
              <a:t>Too high interest rates may drive away the low risk type of borrowers.</a:t>
            </a:r>
          </a:p>
          <a:p>
            <a:r>
              <a:rPr lang="sv-SE" smtClean="0"/>
              <a:t>It may therefore be optimal to have a lower interest rate and a higher probability of recieving the money back.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r>
              <a:rPr lang="sv-SE" smtClean="0"/>
              <a:t>Two types of borrowers:</a:t>
            </a:r>
          </a:p>
          <a:p>
            <a:pPr>
              <a:buFont typeface="Arial" charset="0"/>
              <a:buNone/>
            </a:pPr>
            <a:r>
              <a:rPr lang="sv-SE" smtClean="0"/>
              <a:t>Type 1: safe type, earns R, R&gt;L</a:t>
            </a:r>
          </a:p>
          <a:p>
            <a:pPr>
              <a:buFont typeface="Arial" charset="0"/>
              <a:buNone/>
            </a:pPr>
            <a:endParaRPr lang="sv-SE" smtClean="0"/>
          </a:p>
          <a:p>
            <a:pPr>
              <a:buFont typeface="Arial" charset="0"/>
              <a:buNone/>
            </a:pPr>
            <a:r>
              <a:rPr lang="sv-SE" smtClean="0"/>
              <a:t>Type 2: risky type, earns R’ with probability p, R’&gt;R, but zero otherwise.</a:t>
            </a:r>
          </a:p>
          <a:p>
            <a:pPr>
              <a:buFont typeface="Arial" charset="0"/>
              <a:buNone/>
            </a:pPr>
            <a:endParaRPr lang="sv-SE" smtClean="0"/>
          </a:p>
          <a:p>
            <a:pPr>
              <a:buFont typeface="Arial" charset="0"/>
              <a:buNone/>
            </a:pPr>
            <a:r>
              <a:rPr lang="en-US" altLang="zh-CN" smtClean="0"/>
              <a:t>Assume that the lender only has a capital of L.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 </a:t>
            </a:r>
          </a:p>
          <a:p>
            <a:pPr>
              <a:buFont typeface="Arial" charset="0"/>
              <a:buNone/>
            </a:pPr>
            <a:r>
              <a:rPr lang="en-US" altLang="zh-CN" smtClean="0"/>
              <a:t>What interest rate should the lender charge?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Returns and participation constraints:</a:t>
            </a:r>
            <a:endParaRPr lang="nb-NO" sz="4000" smtClean="0"/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Expected return of type 1=</a:t>
            </a:r>
            <a:r>
              <a:rPr lang="en-US" altLang="zh-CN" smtClean="0"/>
              <a:t>R-(1+i)L</a:t>
            </a:r>
            <a:r>
              <a:rPr lang="nb-NO" altLang="zh-CN" smtClean="0"/>
              <a:t> </a:t>
            </a:r>
          </a:p>
          <a:p>
            <a:r>
              <a:rPr lang="sv-SE" altLang="zh-CN" smtClean="0"/>
              <a:t>PC for type 1: </a:t>
            </a:r>
            <a:r>
              <a:rPr lang="en-US" altLang="zh-CN" smtClean="0"/>
              <a:t>i must be lower than or equal to R/L-1 </a:t>
            </a:r>
          </a:p>
          <a:p>
            <a:r>
              <a:rPr lang="sv-SE" smtClean="0"/>
              <a:t>Expected return of type 2=</a:t>
            </a:r>
            <a:r>
              <a:rPr lang="en-US" altLang="zh-CN" smtClean="0"/>
              <a:t>p[R’-(1+i)L]</a:t>
            </a:r>
            <a:r>
              <a:rPr lang="nb-NO" altLang="zh-CN" smtClean="0"/>
              <a:t> </a:t>
            </a:r>
          </a:p>
          <a:p>
            <a:r>
              <a:rPr lang="sv-SE" altLang="zh-CN" smtClean="0"/>
              <a:t>PC for type 2: </a:t>
            </a:r>
            <a:r>
              <a:rPr lang="en-US" altLang="zh-CN" smtClean="0"/>
              <a:t>i must be lower than or equal to R’/L-1 </a:t>
            </a:r>
          </a:p>
          <a:p>
            <a:r>
              <a:rPr lang="en-US" altLang="zh-CN" smtClean="0"/>
              <a:t>Since R’&gt;R, i</a:t>
            </a:r>
            <a:r>
              <a:rPr lang="en-US" altLang="zh-CN" sz="1800" smtClean="0"/>
              <a:t>2</a:t>
            </a:r>
            <a:r>
              <a:rPr lang="en-US" altLang="zh-CN" smtClean="0"/>
              <a:t>&gt;i</a:t>
            </a:r>
            <a:r>
              <a:rPr lang="en-US" altLang="zh-CN" sz="1800" smtClean="0"/>
              <a:t>1</a:t>
            </a:r>
            <a:endParaRPr lang="nb-NO" sz="1800" smtClean="0"/>
          </a:p>
          <a:p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zh-CN" sz="4000" smtClean="0"/>
              <a:t>What interest rate should the lender set? </a:t>
            </a:r>
            <a:endParaRPr lang="nb-NO" sz="4000" smtClean="0"/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I</a:t>
            </a:r>
            <a:r>
              <a:rPr lang="en-US" altLang="zh-CN" sz="1800" smtClean="0"/>
              <a:t>2 </a:t>
            </a:r>
            <a:r>
              <a:rPr lang="nb-NO" altLang="zh-CN" smtClean="0"/>
              <a:t>gives expected profits of </a:t>
            </a:r>
          </a:p>
          <a:p>
            <a:endParaRPr lang="nb-NO" altLang="zh-CN" smtClean="0"/>
          </a:p>
          <a:p>
            <a:r>
              <a:rPr lang="en-US" altLang="zh-CN" smtClean="0"/>
              <a:t>i</a:t>
            </a:r>
            <a:r>
              <a:rPr lang="en-US" altLang="zh-CN" sz="1800" smtClean="0"/>
              <a:t>1 </a:t>
            </a:r>
            <a:r>
              <a:rPr lang="nb-NO" altLang="zh-CN" smtClean="0"/>
              <a:t>gives expected profits of </a:t>
            </a:r>
          </a:p>
          <a:p>
            <a:endParaRPr lang="sv-SE" altLang="zh-CN" smtClean="0"/>
          </a:p>
          <a:p>
            <a:endParaRPr lang="sv-SE" altLang="zh-CN" smtClean="0"/>
          </a:p>
          <a:p>
            <a:endParaRPr lang="nb-NO" sz="2800" smtClean="0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5435600" y="1700213"/>
          <a:ext cx="316865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3" name="Formel" r:id="rId3" imgW="1244060" imgH="215806" progId="Equation.3">
                  <p:embed/>
                </p:oleObj>
              </mc:Choice>
              <mc:Fallback>
                <p:oleObj name="Formel" r:id="rId3" imgW="1244060" imgH="215806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1700213"/>
                        <a:ext cx="3168650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5508625" y="2781300"/>
          <a:ext cx="32258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4" name="Formel" r:id="rId5" imgW="1854200" imgH="393700" progId="Equation.3">
                  <p:embed/>
                </p:oleObj>
              </mc:Choice>
              <mc:Fallback>
                <p:oleObj name="Formel" r:id="rId5" imgW="18542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781300"/>
                        <a:ext cx="322580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The lender will charge i</a:t>
            </a:r>
            <a:r>
              <a:rPr lang="en-US" altLang="zh-CN" sz="2800" smtClean="0"/>
              <a:t>1</a:t>
            </a:r>
            <a:endParaRPr lang="nb-NO" sz="2800" smtClean="0"/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nb-NO" smtClean="0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600200" y="2420938"/>
          <a:ext cx="4627563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Formel" r:id="rId3" imgW="1688760" imgH="634680" progId="Equation.3">
                  <p:embed/>
                </p:oleObj>
              </mc:Choice>
              <mc:Fallback>
                <p:oleObj name="Formel" r:id="rId3" imgW="1688760" imgH="634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420938"/>
                        <a:ext cx="4627563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Now we know the theory behind: </a:t>
            </a:r>
            <a:endParaRPr lang="nb-NO" smtClean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zh-CN" smtClean="0"/>
              <a:t>Why interest rates are high.</a:t>
            </a:r>
          </a:p>
          <a:p>
            <a:pPr marL="609600" indent="-609600"/>
            <a:endParaRPr lang="en-US" altLang="zh-CN" smtClean="0"/>
          </a:p>
          <a:p>
            <a:pPr marL="609600" indent="-609600"/>
            <a:r>
              <a:rPr lang="en-US" altLang="zh-CN" smtClean="0"/>
              <a:t>Why there is credit rationing.</a:t>
            </a:r>
          </a:p>
          <a:p>
            <a:pPr marL="609600" indent="-609600"/>
            <a:endParaRPr lang="en-US" altLang="zh-CN" smtClean="0"/>
          </a:p>
          <a:p>
            <a:pPr marL="609600" indent="-609600"/>
            <a:endParaRPr lang="en-US" altLang="zh-CN" smtClean="0"/>
          </a:p>
          <a:p>
            <a:pPr marL="609600" indent="-609600"/>
            <a:r>
              <a:rPr lang="en-US" altLang="zh-CN" smtClean="0"/>
              <a:t>It all has to do with information asymmetries in the following way: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smtClean="0"/>
              <a:t>Adverse selection and moral hazard</a:t>
            </a:r>
            <a:endParaRPr lang="nb-NO" sz="4000" smtClean="0"/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mtClean="0"/>
          </a:p>
          <a:p>
            <a:r>
              <a:rPr lang="sv-SE" smtClean="0"/>
              <a:t>Adverse selection: If banks raise interest rates the project mix will become riskier.</a:t>
            </a:r>
          </a:p>
          <a:p>
            <a:endParaRPr lang="sv-SE" smtClean="0"/>
          </a:p>
          <a:p>
            <a:r>
              <a:rPr lang="sv-SE" smtClean="0"/>
              <a:t>Moral hazard: If interest rates increase, borrowers themselves choose more risky projects and/or put in less effort to repay.</a:t>
            </a:r>
            <a:endParaRPr lang="nb-N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1616</Words>
  <Application>Microsoft Office PowerPoint</Application>
  <PresentationFormat>On-screen Show (4:3)</PresentationFormat>
  <Paragraphs>232</Paragraphs>
  <Slides>43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Formel</vt:lpstr>
      <vt:lpstr>Development Economics  ECON 4915  Lecture 1</vt:lpstr>
      <vt:lpstr>Why is this course important?</vt:lpstr>
      <vt:lpstr>But very smart people disagree on the possible solutions.</vt:lpstr>
      <vt:lpstr>Is foreign aid good? </vt:lpstr>
      <vt:lpstr>Is foreign aid good? </vt:lpstr>
      <vt:lpstr>Poverty traps</vt:lpstr>
      <vt:lpstr>S-shape and inverted L</vt:lpstr>
      <vt:lpstr>Do poverty traps exist?</vt:lpstr>
      <vt:lpstr>The debate is ongoing  </vt:lpstr>
      <vt:lpstr>This course</vt:lpstr>
      <vt:lpstr>Be critical!</vt:lpstr>
      <vt:lpstr>This course</vt:lpstr>
      <vt:lpstr>Be critical!</vt:lpstr>
      <vt:lpstr>Correlation is not causation</vt:lpstr>
      <vt:lpstr>Techniques to be discussed in class</vt:lpstr>
      <vt:lpstr>Lecture plan</vt:lpstr>
      <vt:lpstr>Seminars</vt:lpstr>
      <vt:lpstr>Rural credit markets</vt:lpstr>
      <vt:lpstr>Why is credit important?</vt:lpstr>
      <vt:lpstr>There are two basic (and related) problems</vt:lpstr>
      <vt:lpstr>These problems are severe for formal lenders </vt:lpstr>
      <vt:lpstr>Informal lenders</vt:lpstr>
      <vt:lpstr>Characteristics of rural credit markets</vt:lpstr>
      <vt:lpstr>Lender’s risk hypothesis for informal lending</vt:lpstr>
      <vt:lpstr>The expected profit of the lender is therefore:</vt:lpstr>
      <vt:lpstr>PowerPoint Presentation</vt:lpstr>
      <vt:lpstr>Main lesson of the model</vt:lpstr>
      <vt:lpstr>True with an important twist</vt:lpstr>
      <vt:lpstr>Credit rationing</vt:lpstr>
      <vt:lpstr>PowerPoint Presentation</vt:lpstr>
      <vt:lpstr>Farmers maximize profits:</vt:lpstr>
      <vt:lpstr>Farmers maximize profits:</vt:lpstr>
      <vt:lpstr>The lender’s problem</vt:lpstr>
      <vt:lpstr>Let’s add risk of strategic default</vt:lpstr>
      <vt:lpstr>Rearranging gives</vt:lpstr>
      <vt:lpstr>This gives credit rationing</vt:lpstr>
      <vt:lpstr>Information assymetries and rationing</vt:lpstr>
      <vt:lpstr>PowerPoint Presentation</vt:lpstr>
      <vt:lpstr>Returns and participation constraints:</vt:lpstr>
      <vt:lpstr>What interest rate should the lender set? </vt:lpstr>
      <vt:lpstr>The lender will charge i1</vt:lpstr>
      <vt:lpstr>Now we know the theory behind: </vt:lpstr>
      <vt:lpstr>Adverse selection and moral hazard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Kotsadam</dc:creator>
  <cp:lastModifiedBy>Andreas Kotsadam</cp:lastModifiedBy>
  <cp:revision>47</cp:revision>
  <dcterms:created xsi:type="dcterms:W3CDTF">2012-01-12T08:51:49Z</dcterms:created>
  <dcterms:modified xsi:type="dcterms:W3CDTF">2012-01-19T13:29:53Z</dcterms:modified>
</cp:coreProperties>
</file>