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9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6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5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8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5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4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5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6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8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B3F0B-1D99-432F-B3DB-BFC32586F97D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0A271-125A-4EC9-BBBE-026D22A91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b="1" dirty="0" smtClean="0"/>
              <a:t>ECON 3912/4912: </a:t>
            </a:r>
            <a:br>
              <a:rPr lang="nb-NO" sz="4400" b="1" dirty="0" smtClean="0"/>
            </a:br>
            <a:r>
              <a:rPr lang="nb-NO" sz="4400" b="1" dirty="0" smtClean="0"/>
              <a:t>Course </a:t>
            </a:r>
            <a:r>
              <a:rPr lang="nb-NO" sz="4400" b="1" dirty="0" err="1" smtClean="0"/>
              <a:t>Summary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Jon Strand</a:t>
            </a:r>
          </a:p>
          <a:p>
            <a:r>
              <a:rPr lang="nb-NO" dirty="0" smtClean="0"/>
              <a:t>November 15,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0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b="1" dirty="0" smtClean="0"/>
              <a:t>Course </a:t>
            </a:r>
            <a:r>
              <a:rPr lang="nb-NO" sz="4000" b="1" dirty="0" err="1" smtClean="0"/>
              <a:t>content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Lectures</a:t>
            </a:r>
            <a:r>
              <a:rPr lang="nb-NO" dirty="0" smtClean="0"/>
              <a:t> and </a:t>
            </a:r>
            <a:r>
              <a:rPr lang="nb-NO" dirty="0" err="1" smtClean="0"/>
              <a:t>lecture</a:t>
            </a:r>
            <a:r>
              <a:rPr lang="nb-NO" dirty="0" smtClean="0"/>
              <a:t> notes (14)</a:t>
            </a:r>
          </a:p>
          <a:p>
            <a:r>
              <a:rPr lang="nb-NO" dirty="0" smtClean="0"/>
              <a:t>Seminars (8+2)</a:t>
            </a:r>
          </a:p>
          <a:p>
            <a:r>
              <a:rPr lang="nb-NO" dirty="0" smtClean="0"/>
              <a:t>Notes to seminars </a:t>
            </a:r>
            <a:r>
              <a:rPr lang="nb-NO" dirty="0" err="1" smtClean="0"/>
              <a:t>published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website</a:t>
            </a:r>
            <a:endParaRPr lang="nb-NO" dirty="0" smtClean="0"/>
          </a:p>
          <a:p>
            <a:r>
              <a:rPr lang="nb-NO" dirty="0" smtClean="0"/>
              <a:t>Reading list</a:t>
            </a:r>
          </a:p>
          <a:p>
            <a:r>
              <a:rPr lang="nb-NO" sz="2400" dirty="0" err="1" smtClean="0"/>
              <a:t>Guidance</a:t>
            </a:r>
            <a:r>
              <a:rPr lang="nb-NO" sz="2400" dirty="0" smtClean="0"/>
              <a:t> to </a:t>
            </a:r>
            <a:r>
              <a:rPr lang="nb-NO" sz="2400" dirty="0" err="1" smtClean="0"/>
              <a:t>exam</a:t>
            </a:r>
            <a:r>
              <a:rPr lang="nb-NO" sz="2400" dirty="0" smtClean="0"/>
              <a:t>: </a:t>
            </a:r>
            <a:r>
              <a:rPr lang="nb-NO" sz="2400" dirty="0" err="1"/>
              <a:t>Y</a:t>
            </a:r>
            <a:r>
              <a:rPr lang="nb-NO" sz="2400" dirty="0" err="1" smtClean="0"/>
              <a:t>ou</a:t>
            </a:r>
            <a:r>
              <a:rPr lang="nb-NO" sz="2400" dirty="0" smtClean="0"/>
              <a:t> </a:t>
            </a:r>
            <a:r>
              <a:rPr lang="nb-NO" sz="2400" dirty="0" err="1" smtClean="0"/>
              <a:t>can</a:t>
            </a:r>
            <a:r>
              <a:rPr lang="nb-NO" sz="2400" dirty="0" smtClean="0"/>
              <a:t> </a:t>
            </a:r>
            <a:r>
              <a:rPr lang="nb-NO" sz="2400" dirty="0" err="1" smtClean="0"/>
              <a:t>generally</a:t>
            </a:r>
            <a:r>
              <a:rPr lang="nb-NO" sz="2400" dirty="0" smtClean="0"/>
              <a:t> </a:t>
            </a:r>
            <a:r>
              <a:rPr lang="nb-NO" sz="2400" dirty="0" err="1" smtClean="0"/>
              <a:t>consider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material </a:t>
            </a:r>
            <a:r>
              <a:rPr lang="nb-NO" sz="2400" dirty="0" err="1" smtClean="0"/>
              <a:t>mentioned</a:t>
            </a:r>
            <a:r>
              <a:rPr lang="nb-NO" sz="2400" dirty="0" smtClean="0"/>
              <a:t> in </a:t>
            </a:r>
            <a:r>
              <a:rPr lang="nb-NO" sz="2400" dirty="0" err="1" smtClean="0"/>
              <a:t>this</a:t>
            </a:r>
            <a:r>
              <a:rPr lang="nb-NO" sz="2400" dirty="0" smtClean="0"/>
              <a:t> </a:t>
            </a:r>
            <a:r>
              <a:rPr lang="nb-NO" sz="2400" dirty="0" err="1" smtClean="0"/>
              <a:t>presentation</a:t>
            </a:r>
            <a:r>
              <a:rPr lang="nb-NO" sz="2400" dirty="0" smtClean="0"/>
              <a:t> as </a:t>
            </a:r>
            <a:r>
              <a:rPr lang="nb-NO" sz="2400" dirty="0" err="1" smtClean="0"/>
              <a:t>the</a:t>
            </a:r>
            <a:r>
              <a:rPr lang="nb-NO" sz="2400" dirty="0" smtClean="0"/>
              <a:t> «</a:t>
            </a:r>
            <a:r>
              <a:rPr lang="nb-NO" sz="2400" dirty="0" err="1" smtClean="0"/>
              <a:t>core</a:t>
            </a:r>
            <a:r>
              <a:rPr lang="nb-NO" sz="2400" dirty="0" smtClean="0"/>
              <a:t>» material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you</a:t>
            </a:r>
            <a:r>
              <a:rPr lang="nb-NO" sz="2400" dirty="0" smtClean="0"/>
              <a:t> </a:t>
            </a:r>
            <a:r>
              <a:rPr lang="nb-NO" sz="2400" dirty="0" err="1" smtClean="0"/>
              <a:t>need</a:t>
            </a:r>
            <a:r>
              <a:rPr lang="nb-NO" sz="2400" dirty="0" smtClean="0"/>
              <a:t> to </a:t>
            </a:r>
            <a:r>
              <a:rPr lang="nb-NO" sz="2400" dirty="0" err="1" smtClean="0"/>
              <a:t>prepare</a:t>
            </a:r>
            <a:r>
              <a:rPr lang="nb-NO" sz="2400" dirty="0" smtClean="0"/>
              <a:t> for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exam</a:t>
            </a:r>
            <a:r>
              <a:rPr lang="nb-NO" sz="2400" dirty="0" smtClean="0"/>
              <a:t>. The </a:t>
            </a:r>
            <a:r>
              <a:rPr lang="nb-NO" sz="2400" dirty="0" err="1" smtClean="0"/>
              <a:t>other</a:t>
            </a:r>
            <a:r>
              <a:rPr lang="nb-NO" sz="2400" dirty="0" smtClean="0"/>
              <a:t> </a:t>
            </a:r>
            <a:r>
              <a:rPr lang="nb-NO" sz="2400" dirty="0" err="1" smtClean="0"/>
              <a:t>items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reading</a:t>
            </a:r>
            <a:r>
              <a:rPr lang="nb-NO" sz="2400" dirty="0" smtClean="0"/>
              <a:t> list/curriculum is </a:t>
            </a:r>
            <a:r>
              <a:rPr lang="nb-NO" sz="2400" dirty="0" err="1" smtClean="0"/>
              <a:t>background</a:t>
            </a:r>
            <a:r>
              <a:rPr lang="nb-NO" sz="2400" dirty="0" smtClean="0"/>
              <a:t> material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you</a:t>
            </a:r>
            <a:r>
              <a:rPr lang="nb-NO" sz="2400" dirty="0" smtClean="0"/>
              <a:t> </a:t>
            </a:r>
            <a:r>
              <a:rPr lang="nb-NO" sz="2400" dirty="0" err="1" smtClean="0"/>
              <a:t>also</a:t>
            </a:r>
            <a:r>
              <a:rPr lang="nb-NO" sz="2400" dirty="0" smtClean="0"/>
              <a:t> </a:t>
            </a:r>
            <a:r>
              <a:rPr lang="nb-NO" sz="2400" dirty="0" err="1" smtClean="0"/>
              <a:t>ought</a:t>
            </a:r>
            <a:r>
              <a:rPr lang="nb-NO" sz="2400" dirty="0" smtClean="0"/>
              <a:t> to </a:t>
            </a:r>
            <a:r>
              <a:rPr lang="nb-NO" sz="2400" dirty="0" err="1" smtClean="0"/>
              <a:t>know</a:t>
            </a:r>
            <a:r>
              <a:rPr lang="nb-NO" sz="2400" dirty="0" smtClean="0"/>
              <a:t>, and </a:t>
            </a:r>
            <a:r>
              <a:rPr lang="nb-NO" sz="2400" dirty="0" err="1" smtClean="0"/>
              <a:t>that</a:t>
            </a:r>
            <a:r>
              <a:rPr lang="nb-NO" sz="2400" dirty="0" smtClean="0"/>
              <a:t> </a:t>
            </a:r>
            <a:r>
              <a:rPr lang="nb-NO" sz="2400" dirty="0" err="1" smtClean="0"/>
              <a:t>will</a:t>
            </a:r>
            <a:r>
              <a:rPr lang="nb-NO" sz="2400" dirty="0" smtClean="0"/>
              <a:t> supplement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core</a:t>
            </a:r>
            <a:r>
              <a:rPr lang="nb-NO" sz="2400" dirty="0" smtClean="0"/>
              <a:t> material.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938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600" b="1" dirty="0" err="1" smtClean="0"/>
              <a:t>Summary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of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content</a:t>
            </a:r>
            <a:r>
              <a:rPr lang="nb-NO" sz="3600" b="1" dirty="0" smtClean="0"/>
              <a:t> from </a:t>
            </a:r>
            <a:r>
              <a:rPr lang="nb-NO" sz="3600" b="1" dirty="0" err="1" smtClean="0"/>
              <a:t>lectures</a:t>
            </a:r>
            <a:r>
              <a:rPr lang="nb-NO" sz="3600" b="1" dirty="0" smtClean="0"/>
              <a:t> and seminars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Lecture</a:t>
            </a:r>
            <a:r>
              <a:rPr lang="nb-NO" b="1" dirty="0" smtClean="0"/>
              <a:t> 1: </a:t>
            </a:r>
            <a:r>
              <a:rPr lang="nb-NO" b="1" dirty="0" err="1" smtClean="0"/>
              <a:t>Introduction</a:t>
            </a:r>
            <a:r>
              <a:rPr lang="nb-NO" b="1" dirty="0" smtClean="0"/>
              <a:t> to </a:t>
            </a:r>
            <a:r>
              <a:rPr lang="nb-NO" b="1" dirty="0" err="1" smtClean="0"/>
              <a:t>the</a:t>
            </a:r>
            <a:r>
              <a:rPr lang="nb-NO" b="1" dirty="0" smtClean="0"/>
              <a:t> </a:t>
            </a:r>
            <a:r>
              <a:rPr lang="nb-NO" b="1" dirty="0" err="1" smtClean="0"/>
              <a:t>course</a:t>
            </a:r>
            <a:endParaRPr lang="nb-NO" b="1" dirty="0" smtClean="0"/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2: Basic relationships </a:t>
            </a:r>
            <a:r>
              <a:rPr lang="nb-NO" b="1" dirty="0" err="1" smtClean="0"/>
              <a:t>between</a:t>
            </a:r>
            <a:r>
              <a:rPr lang="nb-NO" b="1" dirty="0" smtClean="0"/>
              <a:t> </a:t>
            </a:r>
            <a:r>
              <a:rPr lang="nb-NO" b="1" dirty="0" err="1" smtClean="0"/>
              <a:t>environmental</a:t>
            </a:r>
            <a:r>
              <a:rPr lang="nb-NO" b="1" dirty="0" smtClean="0"/>
              <a:t> </a:t>
            </a:r>
            <a:r>
              <a:rPr lang="nb-NO" b="1" dirty="0" err="1" smtClean="0"/>
              <a:t>quality</a:t>
            </a:r>
            <a:r>
              <a:rPr lang="nb-NO" b="1" dirty="0" smtClean="0"/>
              <a:t> and </a:t>
            </a:r>
            <a:r>
              <a:rPr lang="nb-NO" b="1" dirty="0" err="1" smtClean="0"/>
              <a:t>income</a:t>
            </a:r>
            <a:r>
              <a:rPr lang="nb-NO" b="1" dirty="0" smtClean="0"/>
              <a:t> </a:t>
            </a:r>
            <a:r>
              <a:rPr lang="nb-NO" b="1" dirty="0" err="1" smtClean="0"/>
              <a:t>along</a:t>
            </a:r>
            <a:r>
              <a:rPr lang="nb-NO" b="1" dirty="0" smtClean="0"/>
              <a:t> a normal </a:t>
            </a:r>
            <a:r>
              <a:rPr lang="nb-NO" b="1" dirty="0" err="1" smtClean="0"/>
              <a:t>growth</a:t>
            </a:r>
            <a:r>
              <a:rPr lang="nb-NO" b="1" dirty="0" smtClean="0"/>
              <a:t> </a:t>
            </a:r>
            <a:r>
              <a:rPr lang="nb-NO" b="1" dirty="0" err="1" smtClean="0"/>
              <a:t>path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1</a:t>
            </a:r>
          </a:p>
          <a:p>
            <a:r>
              <a:rPr lang="nb-NO" dirty="0" err="1" smtClean="0"/>
              <a:t>Also</a:t>
            </a:r>
            <a:r>
              <a:rPr lang="nb-NO" dirty="0" smtClean="0"/>
              <a:t>, note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environment</a:t>
            </a:r>
            <a:r>
              <a:rPr lang="nb-NO" dirty="0" smtClean="0"/>
              <a:t> and </a:t>
            </a:r>
            <a:r>
              <a:rPr lang="nb-NO" dirty="0" err="1" smtClean="0"/>
              <a:t>growth</a:t>
            </a:r>
            <a:endParaRPr lang="nb-NO" dirty="0" smtClean="0"/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3: Air and water </a:t>
            </a:r>
            <a:r>
              <a:rPr lang="nb-NO" b="1" dirty="0" err="1" smtClean="0"/>
              <a:t>pollution</a:t>
            </a:r>
            <a:r>
              <a:rPr lang="nb-NO" b="1" dirty="0" smtClean="0"/>
              <a:t> in </a:t>
            </a:r>
            <a:r>
              <a:rPr lang="nb-NO" b="1" dirty="0" err="1" smtClean="0"/>
              <a:t>LICs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2</a:t>
            </a:r>
          </a:p>
          <a:p>
            <a:r>
              <a:rPr lang="nb-NO" dirty="0" err="1" smtClean="0"/>
              <a:t>Also</a:t>
            </a:r>
            <a:r>
              <a:rPr lang="nb-NO" dirty="0" smtClean="0"/>
              <a:t> to note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value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life</a:t>
            </a:r>
            <a:r>
              <a:rPr lang="nb-NO" dirty="0" smtClean="0"/>
              <a:t> ( </a:t>
            </a:r>
            <a:r>
              <a:rPr lang="nb-NO" dirty="0" err="1" smtClean="0"/>
              <a:t>valuation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VSL versus QALY)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6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b="1" dirty="0" smtClean="0"/>
              <a:t>Content </a:t>
            </a:r>
            <a:r>
              <a:rPr lang="nb-NO" sz="4000" b="1" dirty="0" err="1" smtClean="0"/>
              <a:t>of</a:t>
            </a:r>
            <a:r>
              <a:rPr lang="nb-NO" sz="4000" b="1" dirty="0" smtClean="0"/>
              <a:t> </a:t>
            </a:r>
            <a:r>
              <a:rPr lang="nb-NO" sz="4000" b="1" dirty="0" err="1" smtClean="0"/>
              <a:t>course</a:t>
            </a:r>
            <a:r>
              <a:rPr lang="nb-NO" sz="4000" b="1" dirty="0" smtClean="0"/>
              <a:t> (</a:t>
            </a:r>
            <a:r>
              <a:rPr lang="nb-NO" sz="4000" b="1" dirty="0" err="1" smtClean="0"/>
              <a:t>cont</a:t>
            </a:r>
            <a:r>
              <a:rPr lang="nb-NO" sz="4000" b="1" dirty="0" smtClean="0"/>
              <a:t>.)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Lecture</a:t>
            </a:r>
            <a:r>
              <a:rPr lang="nb-NO" b="1" dirty="0" smtClean="0"/>
              <a:t> 4: Energy subsidies</a:t>
            </a:r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3</a:t>
            </a:r>
          </a:p>
          <a:p>
            <a:r>
              <a:rPr lang="nb-NO" dirty="0" err="1" smtClean="0"/>
              <a:t>Refers</a:t>
            </a:r>
            <a:r>
              <a:rPr lang="nb-NO" dirty="0" smtClean="0"/>
              <a:t> </a:t>
            </a:r>
            <a:r>
              <a:rPr lang="nb-NO" dirty="0" err="1" smtClean="0"/>
              <a:t>specifically</a:t>
            </a:r>
            <a:r>
              <a:rPr lang="nb-NO" dirty="0" smtClean="0"/>
              <a:t> to </a:t>
            </a:r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r>
              <a:rPr lang="nb-NO" dirty="0" smtClean="0"/>
              <a:t> from de Beers and Strand</a:t>
            </a:r>
          </a:p>
          <a:p>
            <a:r>
              <a:rPr lang="nb-NO" dirty="0" err="1" smtClean="0"/>
              <a:t>Also</a:t>
            </a:r>
            <a:r>
              <a:rPr lang="nb-NO" dirty="0" smtClean="0"/>
              <a:t>, to </a:t>
            </a:r>
            <a:r>
              <a:rPr lang="nb-NO" dirty="0" err="1" smtClean="0"/>
              <a:t>analytical</a:t>
            </a:r>
            <a:r>
              <a:rPr lang="nb-NO" dirty="0" smtClean="0"/>
              <a:t> (</a:t>
            </a:r>
            <a:r>
              <a:rPr lang="nb-NO" dirty="0" err="1" smtClean="0"/>
              <a:t>political</a:t>
            </a:r>
            <a:r>
              <a:rPr lang="nb-NO" dirty="0" smtClean="0"/>
              <a:t> </a:t>
            </a:r>
            <a:r>
              <a:rPr lang="nb-NO" dirty="0" err="1" smtClean="0"/>
              <a:t>economy</a:t>
            </a:r>
            <a:r>
              <a:rPr lang="nb-NO" dirty="0" smtClean="0"/>
              <a:t>)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corruption</a:t>
            </a:r>
            <a:r>
              <a:rPr lang="nb-NO" dirty="0" smtClean="0"/>
              <a:t> (Strand)</a:t>
            </a:r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5: Relationships </a:t>
            </a:r>
            <a:r>
              <a:rPr lang="nb-NO" b="1" dirty="0" err="1" smtClean="0"/>
              <a:t>between</a:t>
            </a:r>
            <a:r>
              <a:rPr lang="nb-NO" b="1" dirty="0" smtClean="0"/>
              <a:t> </a:t>
            </a:r>
            <a:r>
              <a:rPr lang="nb-NO" b="1" dirty="0" err="1" smtClean="0"/>
              <a:t>mitigation</a:t>
            </a:r>
            <a:r>
              <a:rPr lang="nb-NO" b="1" dirty="0" smtClean="0"/>
              <a:t> and </a:t>
            </a:r>
            <a:r>
              <a:rPr lang="nb-NO" b="1" dirty="0" err="1" smtClean="0"/>
              <a:t>adaptation</a:t>
            </a:r>
            <a:r>
              <a:rPr lang="nb-NO" b="1" dirty="0" smtClean="0"/>
              <a:t> in </a:t>
            </a:r>
            <a:r>
              <a:rPr lang="nb-NO" b="1" dirty="0" err="1" smtClean="0"/>
              <a:t>LICs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4</a:t>
            </a:r>
          </a:p>
          <a:p>
            <a:r>
              <a:rPr lang="nb-NO" dirty="0" err="1" smtClean="0"/>
              <a:t>Also</a:t>
            </a:r>
            <a:r>
              <a:rPr lang="nb-NO" dirty="0" smtClean="0"/>
              <a:t> to </a:t>
            </a:r>
            <a:r>
              <a:rPr lang="nb-NO" dirty="0" err="1" smtClean="0"/>
              <a:t>analytical</a:t>
            </a:r>
            <a:r>
              <a:rPr lang="nb-NO" dirty="0" smtClean="0"/>
              <a:t> seminar 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60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b="1" dirty="0" smtClean="0"/>
              <a:t>Content </a:t>
            </a:r>
            <a:r>
              <a:rPr lang="nb-NO" sz="4000" b="1" dirty="0" err="1" smtClean="0"/>
              <a:t>of</a:t>
            </a:r>
            <a:r>
              <a:rPr lang="nb-NO" sz="4000" b="1" dirty="0" smtClean="0"/>
              <a:t> </a:t>
            </a:r>
            <a:r>
              <a:rPr lang="nb-NO" sz="4000" b="1" dirty="0" err="1" smtClean="0"/>
              <a:t>course</a:t>
            </a:r>
            <a:r>
              <a:rPr lang="nb-NO" sz="4000" b="1" dirty="0" smtClean="0"/>
              <a:t> (</a:t>
            </a:r>
            <a:r>
              <a:rPr lang="nb-NO" sz="4000" b="1" dirty="0" err="1" smtClean="0"/>
              <a:t>cont</a:t>
            </a:r>
            <a:r>
              <a:rPr lang="nb-NO" sz="4000" b="1" dirty="0" smtClean="0"/>
              <a:t>.)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Lecture</a:t>
            </a:r>
            <a:r>
              <a:rPr lang="nb-NO" b="1" dirty="0" smtClean="0"/>
              <a:t> 6: </a:t>
            </a:r>
            <a:r>
              <a:rPr lang="nb-NO" b="1" dirty="0" err="1" smtClean="0"/>
              <a:t>Mitigation</a:t>
            </a:r>
            <a:r>
              <a:rPr lang="nb-NO" b="1" dirty="0" smtClean="0"/>
              <a:t> in </a:t>
            </a:r>
            <a:r>
              <a:rPr lang="nb-NO" b="1" dirty="0" err="1" smtClean="0"/>
              <a:t>LICs</a:t>
            </a:r>
            <a:r>
              <a:rPr lang="nb-NO" b="1" dirty="0" smtClean="0"/>
              <a:t> (</a:t>
            </a:r>
            <a:r>
              <a:rPr lang="nb-NO" b="1" dirty="0" err="1" smtClean="0"/>
              <a:t>focusing</a:t>
            </a:r>
            <a:r>
              <a:rPr lang="nb-NO" b="1" dirty="0" smtClean="0"/>
              <a:t> </a:t>
            </a:r>
            <a:r>
              <a:rPr lang="nb-NO" b="1" dirty="0" err="1" smtClean="0"/>
              <a:t>on</a:t>
            </a:r>
            <a:r>
              <a:rPr lang="nb-NO" b="1" dirty="0" smtClean="0"/>
              <a:t> CDM, </a:t>
            </a:r>
            <a:r>
              <a:rPr lang="nb-NO" b="1" dirty="0" err="1" smtClean="0"/>
              <a:t>tax</a:t>
            </a:r>
            <a:r>
              <a:rPr lang="nb-NO" b="1" dirty="0" smtClean="0"/>
              <a:t> </a:t>
            </a:r>
            <a:r>
              <a:rPr lang="nb-NO" b="1" dirty="0" err="1" smtClean="0"/>
              <a:t>vs</a:t>
            </a:r>
            <a:r>
              <a:rPr lang="nb-NO" b="1" dirty="0" smtClean="0"/>
              <a:t> </a:t>
            </a:r>
            <a:r>
              <a:rPr lang="nb-NO" b="1" dirty="0" err="1" smtClean="0"/>
              <a:t>caps</a:t>
            </a:r>
            <a:r>
              <a:rPr lang="nb-NO" b="1" dirty="0" smtClean="0"/>
              <a:t> </a:t>
            </a:r>
            <a:r>
              <a:rPr lang="nb-NO" b="1" dirty="0" err="1" smtClean="0"/>
              <a:t>polities</a:t>
            </a:r>
            <a:r>
              <a:rPr lang="nb-NO" b="1" dirty="0" smtClean="0"/>
              <a:t>)</a:t>
            </a:r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7: Paris Agreement</a:t>
            </a:r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5</a:t>
            </a:r>
          </a:p>
          <a:p>
            <a:r>
              <a:rPr lang="nb-NO" dirty="0" err="1" smtClean="0"/>
              <a:t>Also</a:t>
            </a:r>
            <a:r>
              <a:rPr lang="nb-NO" dirty="0" smtClean="0"/>
              <a:t>, </a:t>
            </a:r>
            <a:r>
              <a:rPr lang="nb-NO" dirty="0" err="1" smtClean="0"/>
              <a:t>model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unconditional</a:t>
            </a:r>
            <a:r>
              <a:rPr lang="nb-NO" dirty="0" smtClean="0"/>
              <a:t> and </a:t>
            </a:r>
            <a:r>
              <a:rPr lang="nb-NO" dirty="0" err="1" smtClean="0"/>
              <a:t>conditional</a:t>
            </a:r>
            <a:r>
              <a:rPr lang="nb-NO" dirty="0" smtClean="0"/>
              <a:t> NDC (</a:t>
            </a:r>
            <a:r>
              <a:rPr lang="nb-NO" dirty="0" err="1" smtClean="0"/>
              <a:t>published</a:t>
            </a:r>
            <a:r>
              <a:rPr lang="nb-NO" dirty="0" smtClean="0"/>
              <a:t>)</a:t>
            </a:r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8: </a:t>
            </a:r>
            <a:r>
              <a:rPr lang="nb-NO" b="1" dirty="0" err="1" smtClean="0"/>
              <a:t>Aviation</a:t>
            </a:r>
            <a:r>
              <a:rPr lang="nb-NO" b="1" dirty="0" smtClean="0"/>
              <a:t> and shipping in a </a:t>
            </a:r>
            <a:r>
              <a:rPr lang="nb-NO" b="1" dirty="0" err="1" smtClean="0"/>
              <a:t>climate</a:t>
            </a:r>
            <a:r>
              <a:rPr lang="nb-NO" b="1" dirty="0" smtClean="0"/>
              <a:t> policy </a:t>
            </a:r>
            <a:r>
              <a:rPr lang="nb-NO" b="1" dirty="0" err="1" smtClean="0"/>
              <a:t>context</a:t>
            </a:r>
            <a:endParaRPr lang="nb-NO" b="1" dirty="0" smtClean="0"/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9: Rainforest </a:t>
            </a:r>
            <a:r>
              <a:rPr lang="nb-NO" b="1" dirty="0" err="1" smtClean="0"/>
              <a:t>preservation</a:t>
            </a:r>
            <a:r>
              <a:rPr lang="nb-NO" b="1" dirty="0" smtClean="0"/>
              <a:t> </a:t>
            </a:r>
            <a:r>
              <a:rPr lang="nb-NO" b="1" dirty="0" err="1" smtClean="0"/>
              <a:t>policies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8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b="1" dirty="0" smtClean="0"/>
              <a:t>Course </a:t>
            </a:r>
            <a:r>
              <a:rPr lang="nb-NO" sz="4000" b="1" dirty="0" err="1" smtClean="0"/>
              <a:t>overview</a:t>
            </a:r>
            <a:r>
              <a:rPr lang="nb-NO" sz="4000" b="1" dirty="0" smtClean="0"/>
              <a:t> (</a:t>
            </a:r>
            <a:r>
              <a:rPr lang="nb-NO" sz="4000" b="1" dirty="0" err="1" smtClean="0"/>
              <a:t>cont</a:t>
            </a:r>
            <a:r>
              <a:rPr lang="nb-NO" sz="4000" b="1" dirty="0" smtClean="0"/>
              <a:t>.)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Lecture</a:t>
            </a:r>
            <a:r>
              <a:rPr lang="nb-NO" b="1" dirty="0" smtClean="0"/>
              <a:t> 10: Rainforest </a:t>
            </a:r>
            <a:r>
              <a:rPr lang="nb-NO" b="1" dirty="0" err="1" smtClean="0"/>
              <a:t>value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7</a:t>
            </a:r>
          </a:p>
          <a:p>
            <a:r>
              <a:rPr lang="nb-NO" dirty="0" err="1" smtClean="0"/>
              <a:t>Analytical</a:t>
            </a:r>
            <a:r>
              <a:rPr lang="nb-NO" dirty="0" smtClean="0"/>
              <a:t> note </a:t>
            </a:r>
            <a:r>
              <a:rPr lang="nb-NO" dirty="0" err="1" smtClean="0"/>
              <a:t>on</a:t>
            </a:r>
            <a:r>
              <a:rPr lang="nb-NO" dirty="0" smtClean="0"/>
              <a:t> marginal and </a:t>
            </a:r>
            <a:r>
              <a:rPr lang="nb-NO" dirty="0" err="1" smtClean="0"/>
              <a:t>average</a:t>
            </a:r>
            <a:r>
              <a:rPr lang="nb-NO" dirty="0" smtClean="0"/>
              <a:t> </a:t>
            </a:r>
            <a:r>
              <a:rPr lang="nb-NO" dirty="0" err="1" smtClean="0"/>
              <a:t>forest</a:t>
            </a:r>
            <a:r>
              <a:rPr lang="nb-NO" dirty="0" smtClean="0"/>
              <a:t> </a:t>
            </a:r>
            <a:r>
              <a:rPr lang="nb-NO" dirty="0" err="1" smtClean="0"/>
              <a:t>values</a:t>
            </a:r>
            <a:endParaRPr lang="nb-NO" dirty="0" smtClean="0"/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11: </a:t>
            </a:r>
            <a:r>
              <a:rPr lang="nb-NO" b="1" dirty="0" err="1" smtClean="0"/>
              <a:t>Infrastructure</a:t>
            </a:r>
            <a:r>
              <a:rPr lang="nb-NO" b="1" dirty="0" smtClean="0"/>
              <a:t> </a:t>
            </a:r>
            <a:r>
              <a:rPr lang="nb-NO" b="1" dirty="0" err="1" smtClean="0"/>
              <a:t>supply</a:t>
            </a:r>
            <a:r>
              <a:rPr lang="nb-NO" b="1" dirty="0" smtClean="0"/>
              <a:t>, and </a:t>
            </a:r>
            <a:r>
              <a:rPr lang="nb-NO" b="1" dirty="0" err="1" smtClean="0"/>
              <a:t>growth</a:t>
            </a:r>
            <a:r>
              <a:rPr lang="nb-NO" b="1" dirty="0" smtClean="0"/>
              <a:t> </a:t>
            </a:r>
            <a:r>
              <a:rPr lang="nb-NO" b="1" dirty="0" err="1" smtClean="0"/>
              <a:t>impacts</a:t>
            </a:r>
            <a:r>
              <a:rPr lang="nb-NO" b="1" dirty="0" smtClean="0"/>
              <a:t> via </a:t>
            </a:r>
            <a:r>
              <a:rPr lang="nb-NO" b="1" dirty="0" err="1" smtClean="0"/>
              <a:t>energy</a:t>
            </a:r>
            <a:r>
              <a:rPr lang="nb-NO" b="1" dirty="0" smtClean="0"/>
              <a:t> subsidies</a:t>
            </a:r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12: Urban transport in </a:t>
            </a:r>
            <a:r>
              <a:rPr lang="nb-NO" b="1" dirty="0" err="1" smtClean="0"/>
              <a:t>LICs</a:t>
            </a:r>
            <a:endParaRPr lang="nb-NO" b="1" dirty="0" smtClean="0"/>
          </a:p>
          <a:p>
            <a:r>
              <a:rPr lang="nb-NO" dirty="0" err="1" smtClean="0"/>
              <a:t>Relates</a:t>
            </a:r>
            <a:r>
              <a:rPr lang="nb-NO" dirty="0" smtClean="0"/>
              <a:t> to seminar 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70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b="1" dirty="0" smtClean="0"/>
              <a:t>Course </a:t>
            </a:r>
            <a:r>
              <a:rPr lang="nb-NO" sz="4000" b="1" dirty="0" err="1" smtClean="0"/>
              <a:t>overview</a:t>
            </a:r>
            <a:r>
              <a:rPr lang="nb-NO" sz="4000" b="1" dirty="0" smtClean="0"/>
              <a:t> (</a:t>
            </a:r>
            <a:r>
              <a:rPr lang="nb-NO" sz="4000" b="1" dirty="0" err="1" smtClean="0"/>
              <a:t>cont</a:t>
            </a:r>
            <a:r>
              <a:rPr lang="nb-NO" sz="4000" b="1" dirty="0" smtClean="0"/>
              <a:t>.)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Lecture</a:t>
            </a:r>
            <a:r>
              <a:rPr lang="nb-NO" b="1" dirty="0" smtClean="0"/>
              <a:t> 13: </a:t>
            </a:r>
            <a:r>
              <a:rPr lang="nb-NO" b="1" dirty="0" err="1" smtClean="0"/>
              <a:t>Electricity-agriculture-groundwater</a:t>
            </a:r>
            <a:r>
              <a:rPr lang="nb-NO" b="1" dirty="0" smtClean="0"/>
              <a:t> </a:t>
            </a:r>
            <a:r>
              <a:rPr lang="nb-NO" b="1" dirty="0" err="1" smtClean="0"/>
              <a:t>nexus</a:t>
            </a:r>
            <a:r>
              <a:rPr lang="nb-NO" b="1" dirty="0" smtClean="0"/>
              <a:t> in India</a:t>
            </a:r>
          </a:p>
          <a:p>
            <a:r>
              <a:rPr lang="nb-NO" b="1" dirty="0" err="1" smtClean="0"/>
              <a:t>Lecture</a:t>
            </a:r>
            <a:r>
              <a:rPr lang="nb-NO" b="1" dirty="0" smtClean="0"/>
              <a:t> 14: Mining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86498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334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ECON 3912/4912:  Course Summary</vt:lpstr>
      <vt:lpstr>Course content</vt:lpstr>
      <vt:lpstr>Summary of content from lectures and seminars</vt:lpstr>
      <vt:lpstr>Content of course (cont.)</vt:lpstr>
      <vt:lpstr>Content of course (cont.)</vt:lpstr>
      <vt:lpstr>Course overview (cont.)</vt:lpstr>
      <vt:lpstr>Course overview (cont.)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 3912/4912:  Course Summary</dc:title>
  <dc:creator>Jon Strand</dc:creator>
  <cp:lastModifiedBy>Jon Strand</cp:lastModifiedBy>
  <cp:revision>5</cp:revision>
  <dcterms:created xsi:type="dcterms:W3CDTF">2017-11-15T10:56:22Z</dcterms:created>
  <dcterms:modified xsi:type="dcterms:W3CDTF">2017-11-15T12:39:02Z</dcterms:modified>
</cp:coreProperties>
</file>