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4" r:id="rId3"/>
    <p:sldId id="266" r:id="rId4"/>
    <p:sldId id="263" r:id="rId5"/>
    <p:sldId id="258" r:id="rId6"/>
    <p:sldId id="260" r:id="rId7"/>
    <p:sldId id="261" r:id="rId8"/>
    <p:sldId id="262" r:id="rId9"/>
    <p:sldId id="268" r:id="rId10"/>
    <p:sldId id="267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0" r:id="rId20"/>
    <p:sldId id="278" r:id="rId21"/>
    <p:sldId id="281" r:id="rId22"/>
    <p:sldId id="283" r:id="rId23"/>
    <p:sldId id="284" r:id="rId24"/>
    <p:sldId id="286" r:id="rId25"/>
    <p:sldId id="287" r:id="rId26"/>
    <p:sldId id="289" r:id="rId27"/>
    <p:sldId id="290" r:id="rId28"/>
    <p:sldId id="291" r:id="rId29"/>
    <p:sldId id="292" r:id="rId30"/>
    <p:sldId id="293" r:id="rId31"/>
    <p:sldId id="294" r:id="rId3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45F19-26F0-4C38-818F-1ABEFEEC6C30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BAF0F-D931-405D-8971-CFBE5E4CD7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789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606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117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75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228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168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AD341-3CDD-42DE-A0BD-A8247E6947C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745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AF0F-D931-405D-8971-CFBE5E4CD72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089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AF0F-D931-405D-8971-CFBE5E4CD72A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6647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AF0F-D931-405D-8971-CFBE5E4CD72A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17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AF0F-D931-405D-8971-CFBE5E4CD72A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40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23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03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82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37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4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83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62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577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466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37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42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9AD5C-5BC3-403C-843F-F53E6DE3923B}" type="datetimeFigureOut">
              <a:rPr lang="nb-NO" smtClean="0"/>
              <a:t>19.09.2012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28623-7DA7-4F38-B3D8-C4A4671EF1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29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Forelesning </a:t>
            </a:r>
            <a:r>
              <a:rPr lang="nb-NO" dirty="0" smtClean="0"/>
              <a:t>5</a:t>
            </a:r>
            <a:br>
              <a:rPr lang="nb-NO" dirty="0" smtClean="0"/>
            </a:br>
            <a:r>
              <a:rPr lang="nb-NO" dirty="0" smtClean="0"/>
              <a:t>19.09.2012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Mer om etterspørsel etter arbeidskraft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295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Markedets etterspørselskurve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Markedets etterspørselskurve er brattere enn den enkelte bedrifts </a:t>
            </a:r>
            <a:r>
              <a:rPr lang="nb-NO" dirty="0" err="1" smtClean="0"/>
              <a:t>pga</a:t>
            </a:r>
            <a:r>
              <a:rPr lang="nb-NO" dirty="0" smtClean="0"/>
              <a:t> feedback fra produktmarkedet. Effekten av endret lønn på etterspørselen etter arbeidskraft dempes av at produsert mengde påvirker produktprisen som igjen påvirker antall ansatte.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260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Fra forrige gang:</a:t>
                </a:r>
              </a:p>
              <a:p>
                <a:pPr marL="0" indent="0">
                  <a:buNone/>
                </a:pPr>
                <a:r>
                  <a:rPr lang="nb-NO" dirty="0" smtClean="0"/>
                  <a:t>N like bedrifter som produserer samme vare q</a:t>
                </a:r>
              </a:p>
              <a:p>
                <a:pPr marL="0" indent="0">
                  <a:buNone/>
                </a:pPr>
                <a:r>
                  <a:rPr lang="nb-NO" dirty="0" smtClean="0"/>
                  <a:t>Kort sikt</a:t>
                </a:r>
              </a:p>
              <a:p>
                <a:pPr marL="0" indent="0">
                  <a:buNone/>
                </a:pPr>
                <a:r>
                  <a:rPr lang="nb-NO" dirty="0" smtClean="0"/>
                  <a:t>Profittmaksimerende</a:t>
                </a:r>
              </a:p>
              <a:p>
                <a:pPr marL="0" indent="0">
                  <a:buNone/>
                </a:pPr>
                <a:r>
                  <a:rPr lang="nb-NO" dirty="0" smtClean="0"/>
                  <a:t>Fullkommen konkurranse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Markedets </a:t>
                </a:r>
                <a:r>
                  <a:rPr lang="nb-NO" dirty="0"/>
                  <a:t>produktfunksjon: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𝑁𝑞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i="1">
                        <a:latin typeface="Cambria Math"/>
                      </a:rPr>
                      <m:t>𝑁𝑓</m:t>
                    </m:r>
                    <m:r>
                      <a:rPr lang="nb-NO" i="1">
                        <a:latin typeface="Cambria Math"/>
                      </a:rPr>
                      <m:t>(</m:t>
                    </m:r>
                    <m:r>
                      <a:rPr lang="nb-NO" i="1">
                        <a:latin typeface="Cambria Math"/>
                      </a:rPr>
                      <m:t>𝐸</m:t>
                    </m:r>
                    <m:r>
                      <a:rPr lang="nb-NO" i="1">
                        <a:latin typeface="Cambria Math"/>
                      </a:rPr>
                      <m:t>)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Selv om hver </a:t>
                </a:r>
                <a:r>
                  <a:rPr lang="nb-NO" dirty="0" smtClean="0"/>
                  <a:t>enkelt </a:t>
                </a:r>
                <a:r>
                  <a:rPr lang="nb-NO" dirty="0"/>
                  <a:t>bedrift ikke kan påvirke produktprisen, vil mange bedrifter kunne påvirke den</a:t>
                </a:r>
                <a:r>
                  <a:rPr lang="nb-NO" dirty="0" smtClean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𝑁𝑞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i produktmarkedet, 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/>
                      </a:rPr>
                      <m:t>&lt;0</m:t>
                    </m:r>
                  </m:oMath>
                </a14:m>
                <a:r>
                  <a:rPr lang="nb-NO" dirty="0"/>
                  <a:t> </a:t>
                </a: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Hver enkelt bedrift tilpasser seg etter FOB: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nb-NO" dirty="0" smtClean="0"/>
                  <a:t>.</a:t>
                </a:r>
              </a:p>
              <a:p>
                <a:pPr marL="0" indent="0">
                  <a:buNone/>
                </a:pPr>
                <a:r>
                  <a:rPr lang="nb-NO" dirty="0" smtClean="0"/>
                  <a:t>Med feedback fra markedet: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𝑁𝑞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</m:oMath>
                </a14:m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  <a:blipFill rotWithShape="1">
                <a:blip r:embed="rId3"/>
                <a:stretch>
                  <a:fillRect l="-1333" t="-16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712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Rett linje 15"/>
          <p:cNvCxnSpPr>
            <a:endCxn id="18" idx="1"/>
          </p:cNvCxnSpPr>
          <p:nvPr/>
        </p:nvCxnSpPr>
        <p:spPr>
          <a:xfrm>
            <a:off x="1434239" y="2907002"/>
            <a:ext cx="2993745" cy="1063914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" name="Gruppe 20"/>
          <p:cNvGrpSpPr/>
          <p:nvPr/>
        </p:nvGrpSpPr>
        <p:grpSpPr>
          <a:xfrm>
            <a:off x="1044377" y="1436814"/>
            <a:ext cx="7308179" cy="3862335"/>
            <a:chOff x="1044377" y="1781175"/>
            <a:chExt cx="7308179" cy="3552825"/>
          </a:xfrm>
        </p:grpSpPr>
        <p:grpSp>
          <p:nvGrpSpPr>
            <p:cNvPr id="4" name="Lerret 4"/>
            <p:cNvGrpSpPr/>
            <p:nvPr/>
          </p:nvGrpSpPr>
          <p:grpSpPr>
            <a:xfrm>
              <a:off x="1044377" y="1781175"/>
              <a:ext cx="4000500" cy="3552825"/>
              <a:chOff x="504825" y="485775"/>
              <a:chExt cx="4000500" cy="3552825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684825" y="798490"/>
                <a:ext cx="0" cy="2980690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684825" y="3779815"/>
                <a:ext cx="3228975" cy="0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boks 7"/>
              <p:cNvSpPr txBox="1"/>
              <p:nvPr/>
            </p:nvSpPr>
            <p:spPr>
              <a:xfrm>
                <a:off x="3924300" y="3600450"/>
                <a:ext cx="581025" cy="43815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400">
                    <a:effectLst/>
                    <a:ea typeface="Calibri"/>
                    <a:cs typeface="Times New Roman"/>
                  </a:rPr>
                  <a:t>E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" name="Tekstboks 15"/>
              <p:cNvSpPr txBox="1"/>
              <p:nvPr/>
            </p:nvSpPr>
            <p:spPr>
              <a:xfrm>
                <a:off x="504825" y="485775"/>
                <a:ext cx="838200" cy="31271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400">
                    <a:effectLst/>
                    <a:ea typeface="Calibri"/>
                    <a:cs typeface="Times New Roman"/>
                  </a:rPr>
                  <a:t>w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>
                <a:off x="952500" y="1143000"/>
                <a:ext cx="2571750" cy="2238375"/>
              </a:xfrm>
              <a:prstGeom prst="line">
                <a:avLst/>
              </a:prstGeom>
              <a:ln w="158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TekstSylinder 17"/>
            <p:cNvSpPr txBox="1"/>
            <p:nvPr/>
          </p:nvSpPr>
          <p:spPr>
            <a:xfrm>
              <a:off x="4427984" y="3789040"/>
              <a:ext cx="3924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Horisontal sum av alle bedrifters tilpasning når p er gitt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4118900" y="4415210"/>
              <a:ext cx="39245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Markedets etterspørselskurve</a:t>
              </a:r>
              <a:endParaRPr lang="nb-NO" dirty="0"/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1488768" y="494153"/>
            <a:ext cx="590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Markedets etterspørselskurve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411109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Differensiering av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𝑁𝑞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′ =</m:t>
                    </m:r>
                    <m:r>
                      <a:rPr lang="nb-NO" i="1">
                        <a:latin typeface="Cambria Math"/>
                      </a:rPr>
                      <m:t>𝑤</m:t>
                    </m:r>
                  </m:oMath>
                </a14:m>
                <a:r>
                  <a:rPr lang="nb-NO" dirty="0"/>
                  <a:t> gir: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′=</m:t>
                      </m:r>
                      <m:r>
                        <a:rPr lang="nb-NO" i="1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′+</m:t>
                      </m:r>
                      <m:r>
                        <a:rPr lang="nb-NO" b="0" i="1" smtClean="0">
                          <a:latin typeface="Cambria Math"/>
                        </a:rPr>
                        <m:t>𝑝𝑓</m:t>
                      </m:r>
                      <m:r>
                        <a:rPr lang="nb-NO" b="0" i="1" smtClean="0">
                          <a:latin typeface="Cambria Math"/>
                        </a:rPr>
                        <m:t>′′</m:t>
                      </m:r>
                      <m:r>
                        <a:rPr lang="nb-NO" b="0" i="1" smtClean="0">
                          <a:latin typeface="Cambria Math"/>
                        </a:rPr>
                        <m:t>𝑑𝐸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𝑑</m:t>
                      </m:r>
                      <m:r>
                        <a:rPr lang="nb-NO" i="1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𝑑𝐸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′</m:t>
                    </m:r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nb-NO" dirty="0"/>
                      <m:t>+</m:t>
                    </m:r>
                    <m:r>
                      <a:rPr lang="nb-NO" i="1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′′</m:t>
                    </m:r>
                  </m:oMath>
                </a14:m>
                <a:r>
                  <a:rPr lang="nb-NO" dirty="0" smtClean="0"/>
                  <a:t>) =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𝑑𝑤</m:t>
                    </m:r>
                  </m:oMath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𝑑𝐸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𝑑𝑤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/>
                            </a:rPr>
                            <m:t>𝑝</m:t>
                          </m:r>
                          <m:r>
                            <a:rPr lang="nb-NO" i="1">
                              <a:latin typeface="Cambria Math"/>
                            </a:rPr>
                            <m:t>′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nb-NO" dirty="0"/>
                            <m:t>+</m:t>
                          </m:r>
                          <m:r>
                            <a:rPr lang="nb-NO" i="1">
                              <a:latin typeface="Cambria Math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𝑝𝑓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Brattere helning på etterspørselskurven =&gt; mindre prisfølsom (mindre elastisk)</a:t>
                </a:r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  <a:blipFill rotWithShape="1">
                <a:blip r:embed="rId3"/>
                <a:stretch>
                  <a:fillRect l="-1852" t="-12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37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Etterspørselselastisiteten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Viser prosentvis endring i etterspørselen hvis lønna endres med 1 prosent.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𝑃𝑟𝑜𝑠𝑒𝑛𝑡𝑣𝑖𝑠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𝑒𝑛𝑑𝑟𝑖𝑛𝑔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𝑃𝑟𝑜𝑠𝑒𝑛𝑡𝑣𝑖𝑠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𝑒𝑛𝑑𝑟𝑖𝑛𝑔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𝑤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𝑑𝐸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𝑑𝑤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𝑤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Alltid negativ, siden etterspørselskurven er fallende.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&gt;1</m:t>
                    </m:r>
                  </m:oMath>
                </a14:m>
                <a:r>
                  <a:rPr lang="nb-NO" dirty="0" smtClean="0"/>
                  <a:t> 	Elastisk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nb-NO" dirty="0" smtClean="0"/>
                  <a:t>	Uelastisk</a:t>
                </a:r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84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Elastisitetspåvirket kvantumstilpasser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Målsetning: Profittmaksimering</a:t>
                </a:r>
              </a:p>
              <a:p>
                <a:pPr marL="0" indent="0">
                  <a:buNone/>
                </a:pPr>
                <a:r>
                  <a:rPr lang="nb-NO" dirty="0" smtClean="0"/>
                  <a:t>Markedsforhold: Monopol i produktmarkedet og fullkommen konkurranse i arbeidsmarkedet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Produktprisen er nå en funksjon av q: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𝑞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, og tar hensyn til at prisen faller når mer produseres: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&lt;0</m:t>
                    </m:r>
                  </m:oMath>
                </a14:m>
                <a:endParaRPr lang="nb-NO" b="0" dirty="0" smtClean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Profittfunksjon:  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𝑤𝐸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𝑟𝐾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𝑤𝐸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𝑟𝐾</m:t>
                    </m:r>
                  </m:oMath>
                </a14:m>
                <a:r>
                  <a:rPr lang="nb-NO" dirty="0" smtClean="0"/>
                  <a:t> </a:t>
                </a:r>
              </a:p>
              <a:p>
                <a:pPr marL="0" indent="0">
                  <a:buNone/>
                </a:pPr>
                <a:r>
                  <a:rPr lang="nb-NO" dirty="0" smtClean="0"/>
                  <a:t>Profittmaksimering: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𝑚𝑎𝑥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</a:rPr>
                        <m:t>𝑟𝐾</m:t>
                      </m:r>
                    </m:oMath>
                  </m:oMathPara>
                </a14:m>
                <a:endParaRPr lang="nb-NO" b="0" dirty="0" smtClean="0"/>
              </a:p>
              <a:p>
                <a:pPr marL="0" indent="0">
                  <a:buNone/>
                </a:pPr>
                <a:r>
                  <a:rPr lang="nb-NO" dirty="0" smtClean="0"/>
                  <a:t>FOB: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𝑞</m:t>
                        </m:r>
                      </m:e>
                    </m:d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+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𝑞</m:t>
                        </m:r>
                      </m:e>
                    </m:d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  <m:r>
                      <a:rPr lang="nb-NO" b="0" i="1" smtClean="0">
                        <a:latin typeface="Cambria Math"/>
                      </a:rPr>
                      <m:t>=0</m:t>
                    </m:r>
                  </m:oMath>
                </a14:m>
                <a:endParaRPr lang="nb-NO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𝑝</m:t>
                      </m:r>
                      <m:sSup>
                        <m:sSup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d>
                          <m:f>
                            <m:f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𝑤</m:t>
                      </m:r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41" t="-18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Venstre klammeparentes 4"/>
          <p:cNvSpPr/>
          <p:nvPr/>
        </p:nvSpPr>
        <p:spPr>
          <a:xfrm rot="16200000">
            <a:off x="2198777" y="5269585"/>
            <a:ext cx="201554" cy="7855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1038386" y="5795452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Priselastisiteten: hvor mye etterspørselen etter produktet endres hvis produktpris endres med 1 prosent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288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boks 23"/>
              <p:cNvSpPr txBox="1"/>
              <p:nvPr/>
            </p:nvSpPr>
            <p:spPr>
              <a:xfrm>
                <a:off x="2539080" y="4473785"/>
                <a:ext cx="1368152" cy="310013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pf</m:t>
                          </m:r>
                          <m: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E</m:t>
                          </m:r>
                        </m:sub>
                      </m:sSub>
                      <m:r>
                        <a:rPr lang="nb-NO" sz="1400" b="0" i="1" smtClean="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(1+</m:t>
                      </m:r>
                      <m:sSub>
                        <m:sSubPr>
                          <m:ctrlPr>
                            <a:rPr lang="nb-NO" sz="1400" b="0" i="1" smtClean="0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effectLst/>
                              <a:latin typeface="Cambria Math"/>
                              <a:cs typeface="Times New Roman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effectLst/>
                              <a:latin typeface="Cambria Math"/>
                              <a:cs typeface="Times New Roman"/>
                            </a:rPr>
                            <m:t>p</m:t>
                          </m:r>
                        </m:sub>
                      </m:sSub>
                      <m:r>
                        <a:rPr lang="nb-NO" sz="1400" b="0" i="0" smtClean="0">
                          <a:effectLst/>
                          <a:latin typeface="Cambria Math"/>
                          <a:cs typeface="Times New Roman"/>
                        </a:rPr>
                        <m:t>)</m:t>
                      </m:r>
                    </m:oMath>
                  </m:oMathPara>
                </a14:m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0" name="Tekstboks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080" y="4473785"/>
                <a:ext cx="1368152" cy="31001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Lerret 4"/>
          <p:cNvGrpSpPr/>
          <p:nvPr/>
        </p:nvGrpSpPr>
        <p:grpSpPr>
          <a:xfrm>
            <a:off x="-161220" y="404664"/>
            <a:ext cx="6768752" cy="5329386"/>
            <a:chOff x="0" y="0"/>
            <a:chExt cx="5486400" cy="44386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kstboks 23"/>
                <p:cNvSpPr txBox="1"/>
                <p:nvPr/>
              </p:nvSpPr>
              <p:spPr>
                <a:xfrm>
                  <a:off x="3906850" y="2875585"/>
                  <a:ext cx="381251" cy="4381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pf</m:t>
                            </m:r>
                            <m: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’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40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E</m:t>
                            </m:r>
                          </m:sub>
                        </m:sSub>
                      </m:oMath>
                    </m:oMathPara>
                  </a14:m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13" name="Tekstboks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6850" y="2875585"/>
                  <a:ext cx="381251" cy="43815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ktangel 4"/>
            <p:cNvSpPr/>
            <p:nvPr/>
          </p:nvSpPr>
          <p:spPr>
            <a:xfrm>
              <a:off x="0" y="0"/>
              <a:ext cx="5486400" cy="4438650"/>
            </a:xfrm>
            <a:prstGeom prst="rect">
              <a:avLst/>
            </a:prstGeom>
          </p:spPr>
        </p:sp>
        <p:sp>
          <p:nvSpPr>
            <p:cNvPr id="6" name="Tekstboks 22"/>
            <p:cNvSpPr txBox="1"/>
            <p:nvPr/>
          </p:nvSpPr>
          <p:spPr>
            <a:xfrm>
              <a:off x="429618" y="2340639"/>
              <a:ext cx="488864" cy="4286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smtClean="0">
                  <a:effectLst/>
                  <a:ea typeface="Calibri"/>
                  <a:cs typeface="Times New Roman"/>
                </a:rPr>
                <a:t>w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7" name="Rett linje 6"/>
            <p:cNvCxnSpPr/>
            <p:nvPr/>
          </p:nvCxnSpPr>
          <p:spPr>
            <a:xfrm>
              <a:off x="684825" y="798490"/>
              <a:ext cx="0" cy="298069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684825" y="3779815"/>
              <a:ext cx="32289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boks 7"/>
            <p:cNvSpPr txBox="1"/>
            <p:nvPr/>
          </p:nvSpPr>
          <p:spPr>
            <a:xfrm>
              <a:off x="3924300" y="3600450"/>
              <a:ext cx="581025" cy="4381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E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Tekstboks 15"/>
            <p:cNvSpPr txBox="1"/>
            <p:nvPr/>
          </p:nvSpPr>
          <p:spPr>
            <a:xfrm>
              <a:off x="504825" y="485775"/>
              <a:ext cx="838200" cy="31271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>
                  <a:effectLst/>
                  <a:ea typeface="Calibri"/>
                  <a:cs typeface="Times New Roman"/>
                </a:rPr>
                <a:t>w</a:t>
              </a:r>
              <a:endParaRPr lang="nb-NO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Rett linje 10"/>
            <p:cNvCxnSpPr/>
            <p:nvPr/>
          </p:nvCxnSpPr>
          <p:spPr>
            <a:xfrm>
              <a:off x="952500" y="1143000"/>
              <a:ext cx="2183611" cy="2238375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11"/>
            <p:cNvCxnSpPr/>
            <p:nvPr/>
          </p:nvCxnSpPr>
          <p:spPr>
            <a:xfrm>
              <a:off x="684825" y="2495550"/>
              <a:ext cx="3125175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ett linje 13"/>
            <p:cNvCxnSpPr/>
            <p:nvPr/>
          </p:nvCxnSpPr>
          <p:spPr>
            <a:xfrm>
              <a:off x="2280813" y="2495550"/>
              <a:ext cx="0" cy="128363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boks 30"/>
            <p:cNvSpPr txBox="1"/>
            <p:nvPr/>
          </p:nvSpPr>
          <p:spPr>
            <a:xfrm>
              <a:off x="2137071" y="3800475"/>
              <a:ext cx="361950" cy="29527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nb-NO" sz="1400" dirty="0" smtClean="0">
                  <a:ea typeface="Calibri"/>
                  <a:cs typeface="Times New Roman"/>
                </a:rPr>
                <a:t>L</a:t>
              </a:r>
              <a:r>
                <a:rPr lang="nb-NO" sz="1400" baseline="-25000" dirty="0" smtClean="0">
                  <a:ea typeface="Calibri"/>
                  <a:cs typeface="Times New Roman"/>
                </a:rPr>
                <a:t>M</a:t>
              </a:r>
              <a:endParaRPr lang="nb-NO" sz="1100" dirty="0">
                <a:effectLst/>
                <a:ea typeface="Calibri"/>
                <a:cs typeface="Times New Roman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/>
              <p:cNvSpPr txBox="1"/>
              <p:nvPr/>
            </p:nvSpPr>
            <p:spPr>
              <a:xfrm>
                <a:off x="5364088" y="476672"/>
                <a:ext cx="3456384" cy="5797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Antar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−1&lt;</m:t>
                        </m:r>
                        <m:r>
                          <a:rPr lang="nb-NO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nb-NO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nb-NO" i="1">
                            <a:latin typeface="Cambria Math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𝑞</m:t>
                        </m:r>
                      </m:e>
                    </m:d>
                    <m:f>
                      <m:fPr>
                        <m:ctrlPr>
                          <a:rPr lang="nb-NO" i="1">
                            <a:latin typeface="Cambria Math"/>
                          </a:rPr>
                        </m:ctrlPr>
                      </m:fPr>
                      <m:num>
                        <m:r>
                          <a:rPr lang="nb-NO" i="1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den>
                    </m:f>
                    <m:r>
                      <a:rPr lang="nb-NO" i="1">
                        <a:latin typeface="Cambria Math"/>
                      </a:rPr>
                      <m:t>&lt;0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Da vil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sSup>
                      <m:sSupPr>
                        <m:ctrlPr>
                          <a:rPr lang="nb-NO" i="1">
                            <a:latin typeface="Cambria Math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𝐸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1+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/>
                      </a:rPr>
                      <m:t>&lt;</m:t>
                    </m:r>
                    <m:r>
                      <a:rPr lang="nb-NO" i="1">
                        <a:latin typeface="Cambria Math"/>
                      </a:rPr>
                      <m:t>𝑝𝑓</m:t>
                    </m:r>
                    <m:r>
                      <a:rPr lang="nb-NO" i="1">
                        <a:latin typeface="Cambria Math"/>
                      </a:rPr>
                      <m:t>′(</m:t>
                    </m:r>
                    <m:r>
                      <a:rPr lang="nb-NO" i="1">
                        <a:latin typeface="Cambria Math"/>
                      </a:rPr>
                      <m:t>𝐸</m:t>
                    </m:r>
                    <m:r>
                      <a:rPr lang="nb-NO" i="1">
                        <a:latin typeface="Cambria Math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Verdien av grenseinntekten &lt; verdien av grenseproduktiviteten</a:t>
                </a:r>
                <a:r>
                  <a:rPr lang="nb-NO" dirty="0" smtClean="0"/>
                  <a:t>.</a:t>
                </a:r>
              </a:p>
              <a:p>
                <a:endParaRPr lang="nb-NO" dirty="0"/>
              </a:p>
              <a:p>
                <a:r>
                  <a:rPr lang="nb-NO" dirty="0" smtClean="0"/>
                  <a:t>Monopolistens etterspørselskurve etter arbeidskraft er mindre elastisk (jf. markedets etterspørselskurve).</a:t>
                </a:r>
              </a:p>
              <a:p>
                <a:r>
                  <a:rPr lang="nb-NO" dirty="0" smtClean="0"/>
                  <a:t>Etterspør mindre arbeidskraft enn under FK til samme lønn og samme pris. Årsaken er at monopolisten tar hensyn til at produktprisen synker når tilbudet av q øker.</a:t>
                </a:r>
              </a:p>
              <a:p>
                <a:endParaRPr lang="nb-NO" dirty="0"/>
              </a:p>
              <a:p>
                <a:r>
                  <a:rPr lang="nb-NO" dirty="0" smtClean="0"/>
                  <a:t>NB! w er lavere enn arbeidskraftens marginale produktivitet =&gt; gir et velferdstap!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6" name="TekstSylinder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76672"/>
                <a:ext cx="3456384" cy="5797549"/>
              </a:xfrm>
              <a:prstGeom prst="rect">
                <a:avLst/>
              </a:prstGeom>
              <a:blipFill rotWithShape="1">
                <a:blip r:embed="rId5"/>
                <a:stretch>
                  <a:fillRect l="-1587" r="-28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tt linje 16"/>
          <p:cNvCxnSpPr/>
          <p:nvPr/>
        </p:nvCxnSpPr>
        <p:spPr>
          <a:xfrm>
            <a:off x="1187624" y="1777038"/>
            <a:ext cx="3551999" cy="215530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kstboks 30"/>
          <p:cNvSpPr txBox="1"/>
          <p:nvPr/>
        </p:nvSpPr>
        <p:spPr>
          <a:xfrm>
            <a:off x="3670367" y="4983472"/>
            <a:ext cx="446550" cy="35453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 smtClean="0">
                <a:effectLst/>
                <a:ea typeface="Calibri"/>
                <a:cs typeface="Times New Roman"/>
              </a:rPr>
              <a:t>L</a:t>
            </a:r>
            <a:r>
              <a:rPr lang="nb-NO" sz="1400" baseline="-25000" dirty="0" smtClean="0">
                <a:effectLst/>
                <a:ea typeface="Calibri"/>
                <a:cs typeface="Times New Roman"/>
              </a:rPr>
              <a:t>FK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23" name="Rett linje 22"/>
          <p:cNvCxnSpPr/>
          <p:nvPr/>
        </p:nvCxnSpPr>
        <p:spPr>
          <a:xfrm>
            <a:off x="3873344" y="3416678"/>
            <a:ext cx="0" cy="154122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461599" y="5445224"/>
            <a:ext cx="5334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Også for monopolet vil redusert lønn, økt grenseproduktivitet og økt etterspørsel etter produktet føre til økt etterspørsel etter arbeidskraft fra bedriften.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561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Hva med kostnadsminimering i </a:t>
                </a:r>
                <a:r>
                  <a:rPr lang="nb-NO" dirty="0" err="1" smtClean="0"/>
                  <a:t>enfaktor</a:t>
                </a:r>
                <a:r>
                  <a:rPr lang="nb-NO" dirty="0" smtClean="0"/>
                  <a:t>-tilfellet?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Målsetning: Kostnadsminimering, produsere en gitt mengde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 smtClean="0"/>
                  <a:t> på billigst mulig måte</a:t>
                </a:r>
              </a:p>
              <a:p>
                <a:pPr marL="0" indent="0">
                  <a:buNone/>
                </a:pPr>
                <a:r>
                  <a:rPr lang="nb-NO" dirty="0" smtClean="0"/>
                  <a:t>Markedsforhold: Fullkommen konkurranse i både produkt- og arbeidsmarked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𝑚𝑖𝑛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𝐶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r>
                        <a:rPr lang="nb-NO" b="0" i="1" smtClean="0">
                          <a:latin typeface="Cambria Math"/>
                        </a:rPr>
                        <m:t>𝑔𝑖𝑡𝑡</m:t>
                      </m:r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𝐸</m:t>
                      </m:r>
                      <m:r>
                        <a:rPr lang="nb-NO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Siden E er eneste innsatsfaktor, vil E bli entydig bestemt av produksjonsnivået. Alt annet er fast. 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Endring i lønn får ingen konsekvenser for E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Økt produktpris får ingen konsekvenser for E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Mer effektiv teknologi gir redusert etterspørsel etter E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  <a:blipFill rotWithShape="1">
                <a:blip r:embed="rId2"/>
                <a:stretch>
                  <a:fillRect l="-1407" t="-1597" b="-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603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Etterspørsel etter arbeidskraft </a:t>
            </a:r>
            <a:br>
              <a:rPr lang="nb-NO" dirty="0" smtClean="0"/>
            </a:br>
            <a:r>
              <a:rPr lang="nb-NO" dirty="0" smtClean="0"/>
              <a:t>på lang 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Både kapital og arbeidskraft er nå variable.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Bedriften må nå bestemme både hvor mange den ønsker å ansette og størrelsen på kapitalen.</a:t>
            </a:r>
          </a:p>
          <a:p>
            <a:pPr marL="0" indent="0">
              <a:buNone/>
            </a:pPr>
            <a:r>
              <a:rPr lang="nb-NO" dirty="0" smtClean="0"/>
              <a:t>Antar </a:t>
            </a:r>
            <a:r>
              <a:rPr lang="nb-NO" dirty="0" err="1" smtClean="0"/>
              <a:t>substituerbarhet</a:t>
            </a:r>
            <a:r>
              <a:rPr lang="nb-NO" dirty="0" smtClean="0"/>
              <a:t> mellom arbeidskraft og kapital, slik at samme mengde produkt kan produseres </a:t>
            </a:r>
            <a:r>
              <a:rPr lang="nb-NO" dirty="0" err="1" smtClean="0"/>
              <a:t>vha</a:t>
            </a:r>
            <a:r>
              <a:rPr lang="nb-NO" dirty="0" smtClean="0"/>
              <a:t> ulike kombinasjoner av E og K.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822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Målsetning: Profittmaksimering</a:t>
                </a:r>
              </a:p>
              <a:p>
                <a:pPr marL="0" indent="0">
                  <a:buNone/>
                </a:pPr>
                <a:r>
                  <a:rPr lang="nb-NO" dirty="0" smtClean="0"/>
                  <a:t>Markedsforhold: Fullkommen konkurranse i begge markeder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Produktfunksjon: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𝑞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𝐸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r>
                          <a:rPr lang="nb-NO" b="0" i="1" smtClean="0">
                            <a:latin typeface="Cambria Math"/>
                          </a:rPr>
                          <m:t>𝐾</m:t>
                        </m:r>
                      </m:e>
                    </m:d>
                  </m:oMath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&gt;0,</m:t>
                      </m:r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&gt;0,</m:t>
                      </m:r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&lt;0,</m:t>
                      </m:r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𝐾𝐾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&lt;0,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𝑓</m:t>
                          </m:r>
                          <m:r>
                            <a:rPr lang="nb-NO" i="1">
                              <a:latin typeface="Cambria Math"/>
                            </a:rPr>
                            <m:t>′′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i="1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&gt;</m:t>
                      </m:r>
                      <m:r>
                        <a:rPr lang="nb-NO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Problem:</a:t>
                </a: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𝑚𝑎𝑥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𝐸</m:t>
                          </m:r>
                          <m:r>
                            <a:rPr lang="nb-NO" i="1">
                              <a:latin typeface="Cambria Math"/>
                            </a:rPr>
                            <m:t>,</m:t>
                          </m:r>
                          <m:r>
                            <a:rPr lang="nb-NO" i="1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</a:rPr>
                        <m:t>𝑝𝑞</m:t>
                      </m:r>
                      <m:r>
                        <a:rPr lang="nb-NO" i="1">
                          <a:latin typeface="Cambria Math"/>
                        </a:rPr>
                        <m:t>−</m:t>
                      </m:r>
                      <m:r>
                        <a:rPr lang="nb-NO" i="1">
                          <a:latin typeface="Cambria Math"/>
                        </a:rPr>
                        <m:t>𝑤𝐸</m:t>
                      </m:r>
                      <m:r>
                        <a:rPr lang="nb-NO" i="1">
                          <a:latin typeface="Cambria Math"/>
                        </a:rPr>
                        <m:t>−</m:t>
                      </m:r>
                      <m:r>
                        <a:rPr lang="nb-NO" i="1">
                          <a:latin typeface="Cambria Math"/>
                        </a:rPr>
                        <m:t>𝑟𝐾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FOB.</a:t>
                </a:r>
                <a:r>
                  <a:rPr lang="nb-NO" dirty="0"/>
                  <a:t> </a:t>
                </a:r>
                <a:r>
                  <a:rPr lang="nb-NO" dirty="0" smtClean="0"/>
                  <a:t>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𝑝</m:t>
                    </m:r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𝐸</m:t>
                        </m:r>
                      </m:sub>
                    </m:sSub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𝑤</m:t>
                    </m:r>
                  </m:oMath>
                </a14:m>
                <a:endParaRPr lang="nb-NO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nb-NO" dirty="0" smtClean="0"/>
                  <a:t>          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𝑓</m:t>
                        </m:r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𝑟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dirty="0" smtClean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6672"/>
                <a:ext cx="8229600" cy="5649491"/>
              </a:xfrm>
              <a:blipFill rotWithShape="1">
                <a:blip r:embed="rId2"/>
                <a:stretch>
                  <a:fillRect l="-1704" t="-28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5281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Lønner seg å dekomponere bedriftens profittmaksimerende tilpasning i to steg:</a:t>
            </a:r>
          </a:p>
          <a:p>
            <a:pPr marL="514350" indent="-514350">
              <a:buAutoNum type="arabicPeriod"/>
            </a:pPr>
            <a:r>
              <a:rPr lang="nb-NO" dirty="0" smtClean="0"/>
              <a:t>Hvordan kan bedriften produsere en gitt mengde på billigst mulig måte (kostnadsminimering)</a:t>
            </a:r>
          </a:p>
          <a:p>
            <a:pPr marL="514350" indent="-514350">
              <a:buAutoNum type="arabicPeriod"/>
            </a:pPr>
            <a:r>
              <a:rPr lang="nb-NO" dirty="0" smtClean="0"/>
              <a:t>Gitt at bedriften produserer på billigst mulig måte, hvor mye burde bedriften produsere?</a:t>
            </a:r>
          </a:p>
          <a:p>
            <a:pPr marL="514350" indent="-514350"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Profittmaksimering impliserer kostnadsminimering, men kostnadsminimering impliserer ikke profittmaksimering!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8782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/>
          <p:cNvGrpSpPr/>
          <p:nvPr/>
        </p:nvGrpSpPr>
        <p:grpSpPr>
          <a:xfrm>
            <a:off x="1041234" y="1158928"/>
            <a:ext cx="4019550" cy="4085284"/>
            <a:chOff x="1041234" y="1158928"/>
            <a:chExt cx="4019550" cy="4085284"/>
          </a:xfrm>
        </p:grpSpPr>
        <p:cxnSp>
          <p:nvCxnSpPr>
            <p:cNvPr id="5" name="Rett linje 4"/>
            <p:cNvCxnSpPr/>
            <p:nvPr/>
          </p:nvCxnSpPr>
          <p:spPr>
            <a:xfrm>
              <a:off x="1187624" y="1484784"/>
              <a:ext cx="0" cy="36004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1187624" y="5085184"/>
              <a:ext cx="345638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kstSylinder 8"/>
            <p:cNvSpPr txBox="1"/>
            <p:nvPr/>
          </p:nvSpPr>
          <p:spPr>
            <a:xfrm>
              <a:off x="1041234" y="1158928"/>
              <a:ext cx="396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</a:t>
              </a:r>
              <a:endParaRPr lang="nb-NO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4664740" y="4874880"/>
              <a:ext cx="396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E</a:t>
              </a:r>
            </a:p>
          </p:txBody>
        </p:sp>
        <p:sp>
          <p:nvSpPr>
            <p:cNvPr id="13" name="Frihåndsform 12"/>
            <p:cNvSpPr/>
            <p:nvPr/>
          </p:nvSpPr>
          <p:spPr>
            <a:xfrm>
              <a:off x="1367327" y="2170638"/>
              <a:ext cx="3059394" cy="2350093"/>
            </a:xfrm>
            <a:custGeom>
              <a:avLst/>
              <a:gdLst>
                <a:gd name="connsiteX0" fmla="*/ 0 w 3059394"/>
                <a:gd name="connsiteY0" fmla="*/ 0 h 2350093"/>
                <a:gd name="connsiteX1" fmla="*/ 1068224 w 3059394"/>
                <a:gd name="connsiteY1" fmla="*/ 1768979 h 2350093"/>
                <a:gd name="connsiteX2" fmla="*/ 3059394 w 3059394"/>
                <a:gd name="connsiteY2" fmla="*/ 2350093 h 2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9394" h="2350093">
                  <a:moveTo>
                    <a:pt x="0" y="0"/>
                  </a:moveTo>
                  <a:cubicBezTo>
                    <a:pt x="279162" y="688648"/>
                    <a:pt x="558325" y="1377297"/>
                    <a:pt x="1068224" y="1768979"/>
                  </a:cubicBezTo>
                  <a:cubicBezTo>
                    <a:pt x="1578123" y="2160661"/>
                    <a:pt x="2318758" y="2255377"/>
                    <a:pt x="3059394" y="2350093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Frihåndsform 13"/>
          <p:cNvSpPr/>
          <p:nvPr/>
        </p:nvSpPr>
        <p:spPr>
          <a:xfrm>
            <a:off x="1793199" y="1511168"/>
            <a:ext cx="3059394" cy="2350093"/>
          </a:xfrm>
          <a:custGeom>
            <a:avLst/>
            <a:gdLst>
              <a:gd name="connsiteX0" fmla="*/ 0 w 3059394"/>
              <a:gd name="connsiteY0" fmla="*/ 0 h 2350093"/>
              <a:gd name="connsiteX1" fmla="*/ 1068224 w 3059394"/>
              <a:gd name="connsiteY1" fmla="*/ 1768979 h 2350093"/>
              <a:gd name="connsiteX2" fmla="*/ 3059394 w 3059394"/>
              <a:gd name="connsiteY2" fmla="*/ 2350093 h 235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394" h="2350093">
                <a:moveTo>
                  <a:pt x="0" y="0"/>
                </a:moveTo>
                <a:cubicBezTo>
                  <a:pt x="279162" y="688648"/>
                  <a:pt x="558325" y="1377297"/>
                  <a:pt x="1068224" y="1768979"/>
                </a:cubicBezTo>
                <a:cubicBezTo>
                  <a:pt x="1578123" y="2160661"/>
                  <a:pt x="2318758" y="2255377"/>
                  <a:pt x="3059394" y="235009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/>
          <p:cNvSpPr txBox="1"/>
          <p:nvPr/>
        </p:nvSpPr>
        <p:spPr>
          <a:xfrm>
            <a:off x="4452356" y="4339466"/>
            <a:ext cx="48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881527" y="3676595"/>
            <a:ext cx="48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/>
              <a:t>1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/>
              <p:cNvSpPr txBox="1"/>
              <p:nvPr/>
            </p:nvSpPr>
            <p:spPr>
              <a:xfrm>
                <a:off x="5220072" y="1281807"/>
                <a:ext cx="3600400" cy="4006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Viktige egenskaper:</a:t>
                </a:r>
              </a:p>
              <a:p>
                <a:pPr marL="285750" indent="-285750">
                  <a:buFontTx/>
                  <a:buChar char="-"/>
                </a:pPr>
                <a:r>
                  <a:rPr lang="nb-NO" dirty="0" smtClean="0"/>
                  <a:t>Heller nedover</a:t>
                </a:r>
              </a:p>
              <a:p>
                <a:pPr marL="285750" indent="-285750">
                  <a:buFontTx/>
                  <a:buChar char="-"/>
                </a:pPr>
                <a:r>
                  <a:rPr lang="nb-NO" dirty="0" smtClean="0"/>
                  <a:t>Høyere </a:t>
                </a:r>
                <a:r>
                  <a:rPr lang="nb-NO" dirty="0" err="1" smtClean="0"/>
                  <a:t>isokvanter</a:t>
                </a:r>
                <a:r>
                  <a:rPr lang="nb-NO" dirty="0" smtClean="0"/>
                  <a:t> er forbundet med høyere produksjon</a:t>
                </a:r>
              </a:p>
              <a:p>
                <a:pPr marL="285750" indent="-285750">
                  <a:buFontTx/>
                  <a:buChar char="-"/>
                </a:pPr>
                <a:r>
                  <a:rPr lang="nb-NO" dirty="0" smtClean="0"/>
                  <a:t>Konvekse til origo</a:t>
                </a:r>
              </a:p>
              <a:p>
                <a:pPr marL="285750" indent="-285750">
                  <a:buFontTx/>
                  <a:buChar char="-"/>
                </a:pPr>
                <a:r>
                  <a:rPr lang="nb-NO" dirty="0" smtClean="0"/>
                  <a:t>Krysser ikke</a:t>
                </a:r>
              </a:p>
              <a:p>
                <a:pPr marL="285750" indent="-285750">
                  <a:buFontTx/>
                  <a:buChar char="-"/>
                </a:pPr>
                <a:endParaRPr lang="nb-NO" dirty="0"/>
              </a:p>
              <a:p>
                <a:r>
                  <a:rPr lang="nb-NO" dirty="0" smtClean="0"/>
                  <a:t>Helning: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𝑑𝐸</m:t>
                      </m:r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𝑑𝐾</m:t>
                      </m:r>
                      <m:r>
                        <a:rPr lang="nb-NO" b="0" i="1" smtClean="0">
                          <a:latin typeface="Cambria Math"/>
                        </a:rPr>
                        <m:t>=0→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𝑑𝐾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𝑑𝐸</m:t>
                          </m:r>
                        </m:den>
                      </m:f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 smtClean="0"/>
              </a:p>
              <a:p>
                <a:r>
                  <a:rPr lang="nb-NO" dirty="0" smtClean="0"/>
                  <a:t>Kalles den marginale tekniske substitusjonsbrøk (MTB). </a:t>
                </a:r>
              </a:p>
              <a:p>
                <a:r>
                  <a:rPr lang="nb-NO" dirty="0" smtClean="0"/>
                  <a:t>Viser det tekniske bytteforholdet mellom E og K.</a:t>
                </a:r>
                <a:endParaRPr lang="nb-NO" dirty="0"/>
              </a:p>
            </p:txBody>
          </p:sp>
        </mc:Choice>
        <mc:Fallback xmlns="">
          <p:sp>
            <p:nvSpPr>
              <p:cNvPr id="18" name="TekstSylinder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281807"/>
                <a:ext cx="3600400" cy="4006353"/>
              </a:xfrm>
              <a:prstGeom prst="rect">
                <a:avLst/>
              </a:prstGeom>
              <a:blipFill rotWithShape="1">
                <a:blip r:embed="rId2"/>
                <a:stretch>
                  <a:fillRect l="-1354" t="-761" b="-1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kstSylinder 1"/>
          <p:cNvSpPr txBox="1"/>
          <p:nvPr/>
        </p:nvSpPr>
        <p:spPr>
          <a:xfrm>
            <a:off x="1115616" y="332656"/>
            <a:ext cx="7488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/>
              <a:t>Isokvant</a:t>
            </a:r>
            <a:r>
              <a:rPr lang="nb-NO" sz="2000" dirty="0" smtClean="0"/>
              <a:t>: alle kombinasjoner av E og K som gir samme q </a:t>
            </a:r>
            <a:endParaRPr lang="nb-NO" sz="20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322896" y="250154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1</a:t>
            </a:r>
            <a:r>
              <a:rPr lang="nb-NO" dirty="0" smtClean="0"/>
              <a:t>&gt;</a:t>
            </a:r>
            <a:r>
              <a:rPr lang="nb-NO" dirty="0"/>
              <a:t> </a:t>
            </a:r>
            <a:r>
              <a:rPr lang="nb-NO" dirty="0" smtClean="0"/>
              <a:t>q</a:t>
            </a:r>
            <a:r>
              <a:rPr lang="nb-NO" baseline="-25000" dirty="0" smtClean="0"/>
              <a:t>0</a:t>
            </a:r>
            <a:endParaRPr lang="nb-NO" dirty="0"/>
          </a:p>
        </p:txBody>
      </p:sp>
      <p:cxnSp>
        <p:nvCxnSpPr>
          <p:cNvPr id="20" name="Rett linje 19"/>
          <p:cNvCxnSpPr/>
          <p:nvPr/>
        </p:nvCxnSpPr>
        <p:spPr>
          <a:xfrm>
            <a:off x="1201628" y="4292333"/>
            <a:ext cx="18976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3103666" y="4297252"/>
            <a:ext cx="0" cy="773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1194742" y="3221360"/>
            <a:ext cx="6409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/>
          <p:nvPr/>
        </p:nvCxnSpPr>
        <p:spPr>
          <a:xfrm>
            <a:off x="1868685" y="3252535"/>
            <a:ext cx="0" cy="1819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Sylinder 28"/>
          <p:cNvSpPr txBox="1"/>
          <p:nvPr/>
        </p:nvSpPr>
        <p:spPr>
          <a:xfrm>
            <a:off x="2781450" y="50265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</a:t>
            </a:r>
            <a:r>
              <a:rPr lang="nb-NO" dirty="0"/>
              <a:t>E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1548376" y="501803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</a:t>
            </a:r>
            <a:r>
              <a:rPr lang="nb-NO" dirty="0"/>
              <a:t>E</a:t>
            </a:r>
          </a:p>
        </p:txBody>
      </p:sp>
      <p:sp>
        <p:nvSpPr>
          <p:cNvPr id="36" name="Ellipse 35"/>
          <p:cNvSpPr/>
          <p:nvPr/>
        </p:nvSpPr>
        <p:spPr>
          <a:xfrm>
            <a:off x="3086574" y="4236072"/>
            <a:ext cx="45719" cy="7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/>
          <p:cNvSpPr/>
          <p:nvPr/>
        </p:nvSpPr>
        <p:spPr>
          <a:xfrm>
            <a:off x="1854522" y="3200578"/>
            <a:ext cx="45719" cy="7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8" name="Rett linje 37"/>
          <p:cNvCxnSpPr/>
          <p:nvPr/>
        </p:nvCxnSpPr>
        <p:spPr>
          <a:xfrm>
            <a:off x="2922772" y="4231504"/>
            <a:ext cx="0" cy="851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/>
          <p:cNvCxnSpPr/>
          <p:nvPr/>
        </p:nvCxnSpPr>
        <p:spPr>
          <a:xfrm>
            <a:off x="1200999" y="4222537"/>
            <a:ext cx="1725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/>
          <p:cNvCxnSpPr/>
          <p:nvPr/>
        </p:nvCxnSpPr>
        <p:spPr>
          <a:xfrm>
            <a:off x="1679245" y="2880548"/>
            <a:ext cx="0" cy="2202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/>
          <p:cNvCxnSpPr/>
          <p:nvPr/>
        </p:nvCxnSpPr>
        <p:spPr>
          <a:xfrm>
            <a:off x="1193009" y="2889094"/>
            <a:ext cx="4815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 42"/>
          <p:cNvCxnSpPr/>
          <p:nvPr/>
        </p:nvCxnSpPr>
        <p:spPr>
          <a:xfrm flipV="1">
            <a:off x="1115616" y="2889094"/>
            <a:ext cx="0" cy="311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 44"/>
          <p:cNvCxnSpPr/>
          <p:nvPr/>
        </p:nvCxnSpPr>
        <p:spPr>
          <a:xfrm flipV="1">
            <a:off x="1115616" y="4162504"/>
            <a:ext cx="0" cy="112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/>
          <p:cNvSpPr txBox="1"/>
          <p:nvPr/>
        </p:nvSpPr>
        <p:spPr>
          <a:xfrm>
            <a:off x="1900241" y="2870880"/>
            <a:ext cx="655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MTB stor</a:t>
            </a:r>
            <a:endParaRPr lang="nb-NO" sz="1400" dirty="0"/>
          </a:p>
        </p:txBody>
      </p:sp>
      <p:sp>
        <p:nvSpPr>
          <p:cNvPr id="47" name="TekstSylinder 46"/>
          <p:cNvSpPr txBox="1"/>
          <p:nvPr/>
        </p:nvSpPr>
        <p:spPr>
          <a:xfrm>
            <a:off x="3087157" y="3785198"/>
            <a:ext cx="655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MTB liten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724266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 smtClean="0"/>
              <a:t>Isokost: alle kombinasjoner av E og K som koster like mye</a:t>
            </a:r>
          </a:p>
          <a:p>
            <a:pPr marL="0" indent="0">
              <a:buNone/>
            </a:pPr>
            <a:r>
              <a:rPr lang="nb-NO" sz="2000" dirty="0" smtClean="0"/>
              <a:t> </a:t>
            </a:r>
            <a:endParaRPr lang="nb-NO" sz="2000" dirty="0"/>
          </a:p>
        </p:txBody>
      </p:sp>
      <p:cxnSp>
        <p:nvCxnSpPr>
          <p:cNvPr id="5" name="Rett linje 4"/>
          <p:cNvCxnSpPr/>
          <p:nvPr/>
        </p:nvCxnSpPr>
        <p:spPr>
          <a:xfrm>
            <a:off x="1115616" y="1814438"/>
            <a:ext cx="0" cy="34563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1122896" y="5268889"/>
            <a:ext cx="372281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1122896" y="3140968"/>
            <a:ext cx="2224968" cy="21298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>
            <a:off x="1115616" y="2348880"/>
            <a:ext cx="3024336" cy="292000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Sylinder 12"/>
          <p:cNvSpPr txBox="1"/>
          <p:nvPr/>
        </p:nvSpPr>
        <p:spPr>
          <a:xfrm>
            <a:off x="4932040" y="50851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985052" y="145171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42104" y="2924944"/>
            <a:ext cx="445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C/r</a:t>
            </a:r>
            <a:endParaRPr lang="nb-NO" sz="16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125114" y="5285239"/>
            <a:ext cx="582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C/w</a:t>
            </a:r>
            <a:endParaRPr lang="nb-NO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/>
              <p:cNvSpPr txBox="1"/>
              <p:nvPr/>
            </p:nvSpPr>
            <p:spPr>
              <a:xfrm>
                <a:off x="5364088" y="1196752"/>
                <a:ext cx="3312368" cy="159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/>
                        </a:rPr>
                        <m:t>𝐶</m:t>
                      </m:r>
                      <m:r>
                        <a:rPr lang="nb-NO" i="1" smtClean="0">
                          <a:latin typeface="Cambria Math"/>
                        </a:rPr>
                        <m:t>=</m:t>
                      </m:r>
                      <m:r>
                        <a:rPr lang="nb-NO" i="1" smtClean="0">
                          <a:latin typeface="Cambria Math"/>
                        </a:rPr>
                        <m:t>𝑤𝐸</m:t>
                      </m:r>
                      <m:r>
                        <a:rPr lang="nb-NO" i="1" smtClean="0">
                          <a:latin typeface="Cambria Math"/>
                        </a:rPr>
                        <m:t>+</m:t>
                      </m:r>
                      <m:r>
                        <a:rPr lang="nb-NO" i="1" smtClean="0">
                          <a:latin typeface="Cambria Math"/>
                        </a:rPr>
                        <m:t>𝑟𝐾</m:t>
                      </m:r>
                    </m:oMath>
                  </m:oMathPara>
                </a14:m>
                <a:endParaRPr lang="nb-NO" dirty="0" smtClean="0"/>
              </a:p>
              <a:p>
                <a:endParaRPr lang="nb-NO" dirty="0" smtClean="0"/>
              </a:p>
              <a:p>
                <a:r>
                  <a:rPr lang="nb-NO" dirty="0" smtClean="0"/>
                  <a:t>Helning: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𝐾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nb-NO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𝑤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𝐸</m:t>
                    </m:r>
                  </m:oMath>
                </a14:m>
                <a:endParaRPr lang="nb-NO" dirty="0"/>
              </a:p>
              <a:p>
                <a:endParaRPr lang="nb-NO" dirty="0" smtClean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8" name="TekstSylinder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96752"/>
                <a:ext cx="3312368" cy="1593770"/>
              </a:xfrm>
              <a:prstGeom prst="rect">
                <a:avLst/>
              </a:prstGeom>
              <a:blipFill rotWithShape="1">
                <a:blip r:embed="rId2"/>
                <a:stretch>
                  <a:fillRect l="-16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9816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Kostnadsminimering:</a:t>
            </a:r>
          </a:p>
          <a:p>
            <a:pPr marL="514350" indent="-514350">
              <a:buAutoNum type="arabicParenBoth"/>
            </a:pPr>
            <a:r>
              <a:rPr lang="nb-NO" dirty="0" smtClean="0"/>
              <a:t>Hvordan produsere en gitt mengde på billigst mulig måte?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624458" y="2170638"/>
            <a:ext cx="4019550" cy="4085284"/>
            <a:chOff x="624458" y="2170638"/>
            <a:chExt cx="4019550" cy="4085284"/>
          </a:xfrm>
        </p:grpSpPr>
        <p:grpSp>
          <p:nvGrpSpPr>
            <p:cNvPr id="6" name="Gruppe 5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</a:t>
                </a:r>
                <a:endParaRPr lang="nb-NO" dirty="0"/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  <p:sp>
            <p:nvSpPr>
              <p:cNvPr id="11" name="Frihåndsform 10"/>
              <p:cNvSpPr/>
              <p:nvPr/>
            </p:nvSpPr>
            <p:spPr>
              <a:xfrm>
                <a:off x="1367327" y="2170638"/>
                <a:ext cx="3059394" cy="2350093"/>
              </a:xfrm>
              <a:custGeom>
                <a:avLst/>
                <a:gdLst>
                  <a:gd name="connsiteX0" fmla="*/ 0 w 3059394"/>
                  <a:gd name="connsiteY0" fmla="*/ 0 h 2350093"/>
                  <a:gd name="connsiteX1" fmla="*/ 1068224 w 3059394"/>
                  <a:gd name="connsiteY1" fmla="*/ 1768979 h 2350093"/>
                  <a:gd name="connsiteX2" fmla="*/ 3059394 w 3059394"/>
                  <a:gd name="connsiteY2" fmla="*/ 2350093 h 235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9394" h="2350093">
                    <a:moveTo>
                      <a:pt x="0" y="0"/>
                    </a:moveTo>
                    <a:cubicBezTo>
                      <a:pt x="279162" y="688648"/>
                      <a:pt x="558325" y="1377297"/>
                      <a:pt x="1068224" y="1768979"/>
                    </a:cubicBezTo>
                    <a:cubicBezTo>
                      <a:pt x="1578123" y="2160661"/>
                      <a:pt x="2318758" y="2255377"/>
                      <a:pt x="3059394" y="2350093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13" name="Rett linje 12"/>
            <p:cNvCxnSpPr/>
            <p:nvPr/>
          </p:nvCxnSpPr>
          <p:spPr>
            <a:xfrm>
              <a:off x="770848" y="3861048"/>
              <a:ext cx="2505008" cy="22358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kstSylinder 13"/>
          <p:cNvSpPr txBox="1"/>
          <p:nvPr/>
        </p:nvSpPr>
        <p:spPr>
          <a:xfrm>
            <a:off x="4788024" y="1844824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Bedriften produserer q</a:t>
            </a:r>
            <a:r>
              <a:rPr lang="nb-NO" baseline="-25000" dirty="0" smtClean="0"/>
              <a:t>0</a:t>
            </a:r>
            <a:r>
              <a:rPr lang="nb-NO" dirty="0" smtClean="0"/>
              <a:t>.</a:t>
            </a:r>
          </a:p>
          <a:p>
            <a:r>
              <a:rPr lang="nb-NO" dirty="0" smtClean="0"/>
              <a:t>Den kostnadsminimerende kombinasjonen av E og K er der </a:t>
            </a:r>
            <a:r>
              <a:rPr lang="nb-NO" dirty="0" err="1" smtClean="0"/>
              <a:t>isokosten</a:t>
            </a:r>
            <a:r>
              <a:rPr lang="nb-NO" dirty="0" smtClean="0"/>
              <a:t> tangerer </a:t>
            </a:r>
            <a:r>
              <a:rPr lang="nb-NO" dirty="0" err="1" smtClean="0"/>
              <a:t>isokvanten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I A er bedriften på en høyere isokost-kurve. Kan velge en annen innsatsfaktor-kombinasjon som gir lavere kostnader, men like mye produkt.</a:t>
            </a:r>
          </a:p>
          <a:p>
            <a:endParaRPr lang="nb-NO" dirty="0" smtClean="0"/>
          </a:p>
          <a:p>
            <a:endParaRPr lang="nb-NO" dirty="0"/>
          </a:p>
        </p:txBody>
      </p:sp>
      <p:cxnSp>
        <p:nvCxnSpPr>
          <p:cNvPr id="15" name="Rett linje 14"/>
          <p:cNvCxnSpPr/>
          <p:nvPr/>
        </p:nvCxnSpPr>
        <p:spPr>
          <a:xfrm>
            <a:off x="770848" y="3182348"/>
            <a:ext cx="3239097" cy="291454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770848" y="4869160"/>
            <a:ext cx="113685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/>
          <p:cNvCxnSpPr/>
          <p:nvPr/>
        </p:nvCxnSpPr>
        <p:spPr>
          <a:xfrm>
            <a:off x="1907704" y="4869160"/>
            <a:ext cx="0" cy="1227734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3982484" y="532065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1763688" y="60764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402126" y="4657554"/>
            <a:ext cx="475253" cy="491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</a:t>
            </a:r>
            <a:r>
              <a:rPr lang="nb-NO" baseline="-25000" dirty="0" smtClean="0"/>
              <a:t>0</a:t>
            </a:r>
            <a:endParaRPr lang="nb-NO" dirty="0"/>
          </a:p>
        </p:txBody>
      </p:sp>
      <p:cxnSp>
        <p:nvCxnSpPr>
          <p:cNvPr id="32" name="Rett pil 31"/>
          <p:cNvCxnSpPr/>
          <p:nvPr/>
        </p:nvCxnSpPr>
        <p:spPr>
          <a:xfrm flipH="1">
            <a:off x="2023352" y="4221088"/>
            <a:ext cx="74844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/>
              <p:cNvSpPr txBox="1"/>
              <p:nvPr/>
            </p:nvSpPr>
            <p:spPr>
              <a:xfrm>
                <a:off x="2677794" y="3830504"/>
                <a:ext cx="1238145" cy="727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𝑤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794" y="3830504"/>
                <a:ext cx="1238145" cy="72795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kstSylinder 34"/>
          <p:cNvSpPr txBox="1"/>
          <p:nvPr/>
        </p:nvSpPr>
        <p:spPr>
          <a:xfrm>
            <a:off x="1034901" y="3176097"/>
            <a:ext cx="393119" cy="27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1715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Analytisk løsning: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𝑚𝑖𝑛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𝐶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r>
                        <a:rPr lang="nb-NO" b="0" i="1" smtClean="0">
                          <a:latin typeface="Cambria Math"/>
                        </a:rPr>
                        <m:t>𝑟𝐾</m:t>
                      </m:r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r>
                        <a:rPr lang="nb-NO" b="0" i="1" smtClean="0">
                          <a:latin typeface="Cambria Math"/>
                        </a:rPr>
                        <m:t>𝑔𝑖𝑡𝑡</m:t>
                      </m:r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𝐸</m:t>
                      </m:r>
                      <m:r>
                        <a:rPr lang="nb-NO" b="0" i="1" smtClean="0">
                          <a:latin typeface="Cambria Math"/>
                        </a:rPr>
                        <m:t>,</m:t>
                      </m:r>
                      <m:r>
                        <a:rPr lang="nb-NO" b="0" i="1" smtClean="0">
                          <a:latin typeface="Cambria Math"/>
                        </a:rPr>
                        <m:t>𝐾</m:t>
                      </m:r>
                      <m:r>
                        <a:rPr lang="nb-NO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/>
                          <a:ea typeface="Cambria Math"/>
                        </a:rPr>
                        <m:t>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𝑤𝐸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𝑟𝐾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ℒ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𝑤</m:t>
                      </m:r>
                      <m:r>
                        <a:rPr lang="nb-NO" b="0" i="1" smtClean="0">
                          <a:latin typeface="Cambria Math"/>
                        </a:rPr>
                        <m:t>−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𝜆</m:t>
                      </m:r>
                      <m:sSub>
                        <m:sSubPr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nb-NO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nb-NO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ℒ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𝑟</m:t>
                      </m:r>
                      <m:r>
                        <a:rPr lang="nb-NO" i="1">
                          <a:latin typeface="Cambria Math"/>
                        </a:rPr>
                        <m:t>−</m:t>
                      </m:r>
                      <m:r>
                        <a:rPr lang="nb-NO" i="1">
                          <a:latin typeface="Cambria Math"/>
                          <a:ea typeface="Cambria Math"/>
                        </a:rPr>
                        <m:t>𝜆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nb-NO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nb-NO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nb-NO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3</m:t>
                          </m:r>
                        </m:e>
                      </m:d>
                      <m:sSub>
                        <m:sSubPr>
                          <m:ctrlPr>
                            <a:rPr lang="nb-NO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𝐾</m:t>
                          </m:r>
                        </m:e>
                      </m:d>
                    </m:oMath>
                  </m:oMathPara>
                </a14:m>
                <a:endParaRPr lang="nb-NO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nb-NO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  <a:ea typeface="Cambria Math"/>
                      </a:rPr>
                      <m:t>→ </m:t>
                    </m:r>
                    <m:f>
                      <m:fPr>
                        <m:ctrlPr>
                          <a:rPr lang="nb-NO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nb-NO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nb-NO" i="1">
                            <a:latin typeface="Cambria Math"/>
                            <a:ea typeface="Cambria Math"/>
                          </a:rPr>
                          <m:t>𝑤</m:t>
                        </m:r>
                      </m:num>
                      <m:den>
                        <m:r>
                          <a:rPr lang="nb-NO" i="1">
                            <a:latin typeface="Cambria Math"/>
                            <a:ea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nb-NO" b="0" i="1" dirty="0" smtClean="0">
                    <a:latin typeface="Cambria Math"/>
                  </a:rPr>
                  <a:t>      </a:t>
                </a:r>
                <a:r>
                  <a:rPr lang="nb-NO" b="0" dirty="0" smtClean="0"/>
                  <a:t>Nødvendig betingelse</a:t>
                </a:r>
                <a:endParaRPr lang="nb-NO" b="0" i="1" dirty="0" smtClean="0"/>
              </a:p>
              <a:p>
                <a:pPr marL="0" indent="0">
                  <a:buNone/>
                </a:pPr>
                <a:endParaRPr lang="nb-NO" i="1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nb-NO" dirty="0" smtClean="0"/>
                  <a:t>Den kostnadsminimerende faktorkombinasjonen er der MTB = relative faktorpriser.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5721499"/>
              </a:xfrm>
              <a:blipFill rotWithShape="1">
                <a:blip r:embed="rId2"/>
                <a:stretch>
                  <a:fillRect l="-1704" t="-2130" r="-1407" b="-13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9476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nb-NO" dirty="0" smtClean="0"/>
                  <a:t>(2) Gitt at bedriften produserer kostnadseffektivt, hvor mye bør den produsere?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Ta utgangspunkt i profittmaksimeringsbetingelsene: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𝑝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𝑓</m:t>
                          </m:r>
                          <m:r>
                            <a:rPr lang="nb-NO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nb-NO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𝑝</m:t>
                      </m:r>
                      <m:sSub>
                        <m:sSubPr>
                          <m:ctrlPr>
                            <a:rPr lang="nb-NO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𝑓</m:t>
                          </m:r>
                          <m:r>
                            <a:rPr lang="nb-NO" i="1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Gitt den kostnadsminimerende faktorkombinasjon, vil det profittmaksimerende produksjonsnivået være der verdien av </a:t>
                </a:r>
                <a:r>
                  <a:rPr lang="nb-NO" dirty="0" err="1" smtClean="0"/>
                  <a:t>grenseproduktivitene</a:t>
                </a:r>
                <a:r>
                  <a:rPr lang="nb-NO" dirty="0" smtClean="0"/>
                  <a:t> er lik faktorprisene, eller uttrykt på en annen måte: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𝑤</m:t>
                        </m:r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𝑓</m:t>
                            </m:r>
                            <m:r>
                              <a:rPr lang="nb-NO" i="1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</a:rPr>
                              <m:t>𝐸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i="1" dirty="0" smtClean="0">
                    <a:latin typeface="Cambria Math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𝑝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𝑓</m:t>
                            </m:r>
                            <m:r>
                              <a:rPr lang="nb-NO" i="1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i="1" dirty="0">
                    <a:latin typeface="Cambria Math"/>
                  </a:rPr>
                  <a:t> 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2"/>
                <a:stretch>
                  <a:fillRect l="-1333" t="-2186" r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/>
          <p:cNvSpPr txBox="1"/>
          <p:nvPr/>
        </p:nvSpPr>
        <p:spPr>
          <a:xfrm>
            <a:off x="2884594" y="5173528"/>
            <a:ext cx="391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Grenseinntekt = grensekostnad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7064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Etterspørselskurven på lang 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Hva skjer med E hvis w endres?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24458" y="2170638"/>
            <a:ext cx="4019550" cy="4085284"/>
            <a:chOff x="624458" y="2170638"/>
            <a:chExt cx="4019550" cy="4085284"/>
          </a:xfrm>
        </p:grpSpPr>
        <p:grpSp>
          <p:nvGrpSpPr>
            <p:cNvPr id="5" name="Gruppe 4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</a:t>
                </a:r>
                <a:endParaRPr lang="nb-NO" dirty="0"/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  <p:sp>
            <p:nvSpPr>
              <p:cNvPr id="11" name="Frihåndsform 10"/>
              <p:cNvSpPr/>
              <p:nvPr/>
            </p:nvSpPr>
            <p:spPr>
              <a:xfrm>
                <a:off x="1609784" y="2633313"/>
                <a:ext cx="2379863" cy="1734651"/>
              </a:xfrm>
              <a:custGeom>
                <a:avLst/>
                <a:gdLst>
                  <a:gd name="connsiteX0" fmla="*/ 0 w 3059394"/>
                  <a:gd name="connsiteY0" fmla="*/ 0 h 2350093"/>
                  <a:gd name="connsiteX1" fmla="*/ 1068224 w 3059394"/>
                  <a:gd name="connsiteY1" fmla="*/ 1768979 h 2350093"/>
                  <a:gd name="connsiteX2" fmla="*/ 3059394 w 3059394"/>
                  <a:gd name="connsiteY2" fmla="*/ 2350093 h 235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9394" h="2350093">
                    <a:moveTo>
                      <a:pt x="0" y="0"/>
                    </a:moveTo>
                    <a:cubicBezTo>
                      <a:pt x="279162" y="688648"/>
                      <a:pt x="558325" y="1377297"/>
                      <a:pt x="1068224" y="1768979"/>
                    </a:cubicBezTo>
                    <a:cubicBezTo>
                      <a:pt x="1578123" y="2160661"/>
                      <a:pt x="2318758" y="2255377"/>
                      <a:pt x="3059394" y="2350093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6" name="Rett linje 5"/>
            <p:cNvCxnSpPr/>
            <p:nvPr/>
          </p:nvCxnSpPr>
          <p:spPr>
            <a:xfrm>
              <a:off x="770848" y="4042888"/>
              <a:ext cx="2793040" cy="205400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" name="Rett linje 14"/>
          <p:cNvCxnSpPr/>
          <p:nvPr/>
        </p:nvCxnSpPr>
        <p:spPr>
          <a:xfrm>
            <a:off x="770848" y="2924944"/>
            <a:ext cx="2000952" cy="319655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kstSylinder 18"/>
          <p:cNvSpPr txBox="1"/>
          <p:nvPr/>
        </p:nvSpPr>
        <p:spPr>
          <a:xfrm>
            <a:off x="4682366" y="2355304"/>
            <a:ext cx="33843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Antar at produserer q</a:t>
            </a:r>
            <a:r>
              <a:rPr lang="nb-NO" baseline="-25000" dirty="0" smtClean="0"/>
              <a:t>0</a:t>
            </a:r>
            <a:r>
              <a:rPr lang="nb-NO" dirty="0" smtClean="0"/>
              <a:t> (PM) til priser w</a:t>
            </a:r>
            <a:r>
              <a:rPr lang="nb-NO" baseline="-25000" dirty="0" smtClean="0"/>
              <a:t>0</a:t>
            </a:r>
            <a:r>
              <a:rPr lang="nb-NO" dirty="0" smtClean="0"/>
              <a:t> og r</a:t>
            </a:r>
            <a:r>
              <a:rPr lang="nb-NO" baseline="-25000" dirty="0" smtClean="0"/>
              <a:t>0</a:t>
            </a:r>
            <a:r>
              <a:rPr lang="nb-NO" dirty="0" smtClean="0"/>
              <a:t> =&gt; bruker E</a:t>
            </a:r>
            <a:r>
              <a:rPr lang="nb-NO" baseline="-25000" dirty="0" smtClean="0"/>
              <a:t>0</a:t>
            </a:r>
            <a:r>
              <a:rPr lang="nb-NO" dirty="0" smtClean="0"/>
              <a:t> og K</a:t>
            </a:r>
            <a:r>
              <a:rPr lang="nb-NO" baseline="-25000" dirty="0" smtClean="0"/>
              <a:t>0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w</a:t>
            </a:r>
            <a:r>
              <a:rPr lang="nb-NO" baseline="-25000" dirty="0" smtClean="0"/>
              <a:t>0</a:t>
            </a:r>
            <a:r>
              <a:rPr lang="nb-NO" dirty="0" smtClean="0"/>
              <a:t> øker til w</a:t>
            </a:r>
            <a:r>
              <a:rPr lang="nb-NO" baseline="-25000" dirty="0"/>
              <a:t>1</a:t>
            </a:r>
            <a:r>
              <a:rPr lang="nb-NO" baseline="-25000" dirty="0" smtClean="0"/>
              <a:t> </a:t>
            </a:r>
            <a:r>
              <a:rPr lang="nb-NO" dirty="0" smtClean="0"/>
              <a:t>: Helningen på isokostkurven blir brattere. </a:t>
            </a:r>
            <a:r>
              <a:rPr lang="nb-NO" dirty="0"/>
              <a:t>Samme faktorkombinasjon vil medføre høyere </a:t>
            </a:r>
            <a:r>
              <a:rPr lang="nb-NO" dirty="0" smtClean="0"/>
              <a:t>kostnader</a:t>
            </a:r>
            <a:r>
              <a:rPr lang="nb-NO" dirty="0"/>
              <a:t> </a:t>
            </a:r>
            <a:r>
              <a:rPr lang="nb-NO" dirty="0" smtClean="0"/>
              <a:t>hvis q</a:t>
            </a:r>
            <a:r>
              <a:rPr lang="nb-NO" baseline="-25000" dirty="0" smtClean="0"/>
              <a:t>0</a:t>
            </a:r>
            <a:r>
              <a:rPr lang="nb-NO" dirty="0" smtClean="0"/>
              <a:t> holdes fast.</a:t>
            </a:r>
          </a:p>
          <a:p>
            <a:endParaRPr lang="nb-NO" dirty="0"/>
          </a:p>
          <a:p>
            <a:r>
              <a:rPr lang="nb-NO" dirty="0" smtClean="0"/>
              <a:t>Å produsere q</a:t>
            </a:r>
            <a:r>
              <a:rPr lang="nb-NO" baseline="-25000" dirty="0" smtClean="0"/>
              <a:t>0</a:t>
            </a:r>
            <a:r>
              <a:rPr lang="nb-NO" dirty="0" smtClean="0"/>
              <a:t> med (E</a:t>
            </a:r>
            <a:r>
              <a:rPr lang="nb-NO" baseline="-25000" dirty="0" smtClean="0"/>
              <a:t>0,</a:t>
            </a:r>
            <a:r>
              <a:rPr lang="nb-NO" dirty="0"/>
              <a:t> </a:t>
            </a:r>
            <a:r>
              <a:rPr lang="nb-NO" dirty="0" smtClean="0"/>
              <a:t>K</a:t>
            </a:r>
            <a:r>
              <a:rPr lang="nb-NO" baseline="-25000" dirty="0" smtClean="0"/>
              <a:t>0</a:t>
            </a:r>
            <a:r>
              <a:rPr lang="nb-NO" dirty="0" smtClean="0"/>
              <a:t>) kan ikke være optimalt, siden </a:t>
            </a:r>
            <a:r>
              <a:rPr lang="nb-NO" dirty="0" err="1" smtClean="0"/>
              <a:t>isokosten</a:t>
            </a:r>
            <a:r>
              <a:rPr lang="nb-NO" dirty="0" smtClean="0"/>
              <a:t> krysser </a:t>
            </a:r>
            <a:r>
              <a:rPr lang="nb-NO" dirty="0" err="1" smtClean="0"/>
              <a:t>isokvanten</a:t>
            </a:r>
            <a:r>
              <a:rPr lang="nb-NO" dirty="0"/>
              <a:t>.</a:t>
            </a:r>
            <a:endParaRPr lang="nb-NO" dirty="0" smtClean="0"/>
          </a:p>
        </p:txBody>
      </p:sp>
      <p:cxnSp>
        <p:nvCxnSpPr>
          <p:cNvPr id="37" name="Rett linje 36"/>
          <p:cNvCxnSpPr>
            <a:stCxn id="11" idx="1"/>
          </p:cNvCxnSpPr>
          <p:nvPr/>
        </p:nvCxnSpPr>
        <p:spPr>
          <a:xfrm flipH="1">
            <a:off x="2007483" y="4950742"/>
            <a:ext cx="2137" cy="1120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/>
          <p:cNvCxnSpPr>
            <a:stCxn id="11" idx="1"/>
          </p:cNvCxnSpPr>
          <p:nvPr/>
        </p:nvCxnSpPr>
        <p:spPr>
          <a:xfrm flipH="1" flipV="1">
            <a:off x="770848" y="4925689"/>
            <a:ext cx="1253118" cy="25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llipse 43"/>
          <p:cNvSpPr/>
          <p:nvPr/>
        </p:nvSpPr>
        <p:spPr>
          <a:xfrm>
            <a:off x="1993137" y="4925689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kstSylinder 44"/>
          <p:cNvSpPr txBox="1"/>
          <p:nvPr/>
        </p:nvSpPr>
        <p:spPr>
          <a:xfrm>
            <a:off x="1878292" y="6053391"/>
            <a:ext cx="442828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46" name="TekstSylinder 45"/>
          <p:cNvSpPr txBox="1"/>
          <p:nvPr/>
        </p:nvSpPr>
        <p:spPr>
          <a:xfrm>
            <a:off x="456566" y="4773137"/>
            <a:ext cx="44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</a:t>
            </a:r>
            <a:r>
              <a:rPr lang="nb-NO" baseline="-25000" dirty="0" smtClean="0"/>
              <a:t>0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kstSylinder 46"/>
              <p:cNvSpPr txBox="1"/>
              <p:nvPr/>
            </p:nvSpPr>
            <p:spPr>
              <a:xfrm>
                <a:off x="3661679" y="5511393"/>
                <a:ext cx="442828" cy="610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7" name="TekstSylinder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679" y="5511393"/>
                <a:ext cx="442828" cy="6101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Rett pil 48"/>
          <p:cNvCxnSpPr>
            <a:stCxn id="47" idx="1"/>
          </p:cNvCxnSpPr>
          <p:nvPr/>
        </p:nvCxnSpPr>
        <p:spPr>
          <a:xfrm flipH="1" flipV="1">
            <a:off x="3347864" y="5816444"/>
            <a:ext cx="31381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kstSylinder 49"/>
              <p:cNvSpPr txBox="1"/>
              <p:nvPr/>
            </p:nvSpPr>
            <p:spPr>
              <a:xfrm>
                <a:off x="1586228" y="3031107"/>
                <a:ext cx="442828" cy="610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0" name="TekstSylinder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228" y="3031107"/>
                <a:ext cx="442828" cy="6101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Rett pil 51"/>
          <p:cNvCxnSpPr>
            <a:stCxn id="50" idx="1"/>
          </p:cNvCxnSpPr>
          <p:nvPr/>
        </p:nvCxnSpPr>
        <p:spPr>
          <a:xfrm flipH="1">
            <a:off x="1101316" y="3336159"/>
            <a:ext cx="48491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kstSylinder 71"/>
              <p:cNvSpPr txBox="1"/>
              <p:nvPr/>
            </p:nvSpPr>
            <p:spPr>
              <a:xfrm>
                <a:off x="2311384" y="4251030"/>
                <a:ext cx="1036480" cy="544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 smtClean="0"/>
                  <a:t> 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nb-NO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2" name="TekstSylinder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384" y="4251030"/>
                <a:ext cx="1036480" cy="544380"/>
              </a:xfrm>
              <a:prstGeom prst="rect">
                <a:avLst/>
              </a:prstGeom>
              <a:blipFill rotWithShape="1">
                <a:blip r:embed="rId4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Rett pil 73"/>
          <p:cNvCxnSpPr/>
          <p:nvPr/>
        </p:nvCxnSpPr>
        <p:spPr>
          <a:xfrm flipH="1">
            <a:off x="2099706" y="4653136"/>
            <a:ext cx="21167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/>
          <p:cNvCxnSpPr/>
          <p:nvPr/>
        </p:nvCxnSpPr>
        <p:spPr>
          <a:xfrm>
            <a:off x="718144" y="3077344"/>
            <a:ext cx="2000952" cy="319655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603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Etterspørselskurven på lang 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Hva skjer med E hvis w endres?</a:t>
            </a:r>
            <a:endParaRPr lang="nb-NO" dirty="0"/>
          </a:p>
        </p:txBody>
      </p:sp>
      <p:grpSp>
        <p:nvGrpSpPr>
          <p:cNvPr id="30" name="Gruppe 29"/>
          <p:cNvGrpSpPr/>
          <p:nvPr/>
        </p:nvGrpSpPr>
        <p:grpSpPr>
          <a:xfrm>
            <a:off x="590274" y="2042453"/>
            <a:ext cx="3320251" cy="3149731"/>
            <a:chOff x="580370" y="1999652"/>
            <a:chExt cx="4282263" cy="4583762"/>
          </a:xfrm>
        </p:grpSpPr>
        <p:grpSp>
          <p:nvGrpSpPr>
            <p:cNvPr id="5" name="Gruppe 4"/>
            <p:cNvGrpSpPr/>
            <p:nvPr/>
          </p:nvGrpSpPr>
          <p:grpSpPr>
            <a:xfrm>
              <a:off x="580370" y="1999652"/>
              <a:ext cx="4063638" cy="4273367"/>
              <a:chOff x="997146" y="970845"/>
              <a:chExt cx="4063638" cy="4273367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997146" y="970845"/>
                <a:ext cx="396045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</a:t>
                </a:r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q</a:t>
                </a:r>
              </a:p>
            </p:txBody>
          </p:sp>
        </p:grpSp>
        <p:grpSp>
          <p:nvGrpSpPr>
            <p:cNvPr id="29" name="Gruppe 28"/>
            <p:cNvGrpSpPr/>
            <p:nvPr/>
          </p:nvGrpSpPr>
          <p:grpSpPr>
            <a:xfrm>
              <a:off x="770848" y="2304028"/>
              <a:ext cx="4091785" cy="4279386"/>
              <a:chOff x="770848" y="2304028"/>
              <a:chExt cx="4091785" cy="4279386"/>
            </a:xfrm>
          </p:grpSpPr>
          <p:cxnSp>
            <p:nvCxnSpPr>
              <p:cNvPr id="16" name="Rett linje 15"/>
              <p:cNvCxnSpPr/>
              <p:nvPr/>
            </p:nvCxnSpPr>
            <p:spPr>
              <a:xfrm>
                <a:off x="770848" y="4296694"/>
                <a:ext cx="364979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Frihåndsform 20"/>
              <p:cNvSpPr/>
              <p:nvPr/>
            </p:nvSpPr>
            <p:spPr>
              <a:xfrm>
                <a:off x="1298961" y="2751746"/>
                <a:ext cx="2307364" cy="2213361"/>
              </a:xfrm>
              <a:custGeom>
                <a:avLst/>
                <a:gdLst>
                  <a:gd name="connsiteX0" fmla="*/ 2307364 w 2307364"/>
                  <a:gd name="connsiteY0" fmla="*/ 0 h 2213361"/>
                  <a:gd name="connsiteX1" fmla="*/ 1222048 w 2307364"/>
                  <a:gd name="connsiteY1" fmla="*/ 1632247 h 2213361"/>
                  <a:gd name="connsiteX2" fmla="*/ 0 w 2307364"/>
                  <a:gd name="connsiteY2" fmla="*/ 2213361 h 221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64" h="2213361">
                    <a:moveTo>
                      <a:pt x="2307364" y="0"/>
                    </a:moveTo>
                    <a:cubicBezTo>
                      <a:pt x="1956986" y="631677"/>
                      <a:pt x="1606609" y="1263354"/>
                      <a:pt x="1222048" y="1632247"/>
                    </a:cubicBezTo>
                    <a:cubicBezTo>
                      <a:pt x="837487" y="2001140"/>
                      <a:pt x="418743" y="2107250"/>
                      <a:pt x="0" y="221336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4" name="Frihåndsform 33"/>
              <p:cNvSpPr/>
              <p:nvPr/>
            </p:nvSpPr>
            <p:spPr>
              <a:xfrm>
                <a:off x="1919868" y="3190013"/>
                <a:ext cx="2307364" cy="2213361"/>
              </a:xfrm>
              <a:custGeom>
                <a:avLst/>
                <a:gdLst>
                  <a:gd name="connsiteX0" fmla="*/ 2307364 w 2307364"/>
                  <a:gd name="connsiteY0" fmla="*/ 0 h 2213361"/>
                  <a:gd name="connsiteX1" fmla="*/ 1222048 w 2307364"/>
                  <a:gd name="connsiteY1" fmla="*/ 1632247 h 2213361"/>
                  <a:gd name="connsiteX2" fmla="*/ 0 w 2307364"/>
                  <a:gd name="connsiteY2" fmla="*/ 2213361 h 221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64" h="2213361">
                    <a:moveTo>
                      <a:pt x="2307364" y="0"/>
                    </a:moveTo>
                    <a:cubicBezTo>
                      <a:pt x="1956986" y="631677"/>
                      <a:pt x="1606609" y="1263354"/>
                      <a:pt x="1222048" y="1632247"/>
                    </a:cubicBezTo>
                    <a:cubicBezTo>
                      <a:pt x="837487" y="2001140"/>
                      <a:pt x="418743" y="2107250"/>
                      <a:pt x="0" y="221336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23" name="Rett pil 22"/>
              <p:cNvCxnSpPr/>
              <p:nvPr/>
            </p:nvCxnSpPr>
            <p:spPr>
              <a:xfrm flipV="1">
                <a:off x="3491880" y="3190013"/>
                <a:ext cx="0" cy="8870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kstSylinder 23"/>
              <p:cNvSpPr txBox="1"/>
              <p:nvPr/>
            </p:nvSpPr>
            <p:spPr>
              <a:xfrm>
                <a:off x="3347864" y="2304028"/>
                <a:ext cx="789084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MC</a:t>
                </a:r>
                <a:r>
                  <a:rPr lang="nb-NO" baseline="-25000" dirty="0" smtClean="0"/>
                  <a:t>1</a:t>
                </a:r>
                <a:endParaRPr lang="nb-NO" dirty="0"/>
              </a:p>
            </p:txBody>
          </p:sp>
          <p:sp>
            <p:nvSpPr>
              <p:cNvPr id="38" name="TekstSylinder 37"/>
              <p:cNvSpPr txBox="1"/>
              <p:nvPr/>
            </p:nvSpPr>
            <p:spPr>
              <a:xfrm>
                <a:off x="3978645" y="2652528"/>
                <a:ext cx="883988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MC</a:t>
                </a:r>
                <a:r>
                  <a:rPr lang="nb-NO" baseline="-25000" dirty="0"/>
                  <a:t>0</a:t>
                </a:r>
                <a:endParaRPr lang="nb-NO" dirty="0"/>
              </a:p>
            </p:txBody>
          </p:sp>
          <p:cxnSp>
            <p:nvCxnSpPr>
              <p:cNvPr id="26" name="Rett linje 25"/>
              <p:cNvCxnSpPr/>
              <p:nvPr/>
            </p:nvCxnSpPr>
            <p:spPr>
              <a:xfrm>
                <a:off x="3563595" y="4296694"/>
                <a:ext cx="0" cy="177456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Rett linje 40"/>
              <p:cNvCxnSpPr/>
              <p:nvPr/>
            </p:nvCxnSpPr>
            <p:spPr>
              <a:xfrm>
                <a:off x="2605015" y="4312358"/>
                <a:ext cx="0" cy="177456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/>
              <p:cNvSpPr txBox="1"/>
              <p:nvPr/>
            </p:nvSpPr>
            <p:spPr>
              <a:xfrm>
                <a:off x="3406420" y="6042272"/>
                <a:ext cx="504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q</a:t>
                </a:r>
                <a:r>
                  <a:rPr lang="nb-NO" baseline="-25000" dirty="0"/>
                  <a:t>0</a:t>
                </a:r>
                <a:endParaRPr lang="nb-NO" dirty="0"/>
              </a:p>
            </p:txBody>
          </p:sp>
          <p:sp>
            <p:nvSpPr>
              <p:cNvPr id="48" name="TekstSylinder 47"/>
              <p:cNvSpPr txBox="1"/>
              <p:nvPr/>
            </p:nvSpPr>
            <p:spPr>
              <a:xfrm>
                <a:off x="2400548" y="6045930"/>
                <a:ext cx="504053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q</a:t>
                </a:r>
                <a:r>
                  <a:rPr lang="nb-NO" baseline="-25000" dirty="0"/>
                  <a:t>2</a:t>
                </a:r>
                <a:endParaRPr lang="nb-NO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kstSylinder 50"/>
              <p:cNvSpPr txBox="1"/>
              <p:nvPr/>
            </p:nvSpPr>
            <p:spPr>
              <a:xfrm>
                <a:off x="712857" y="5229200"/>
                <a:ext cx="80356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/>
                      </a:rPr>
                      <m:t>w</m:t>
                    </m:r>
                    <m:r>
                      <a:rPr lang="nb-NO" b="0" i="0" smtClean="0">
                        <a:latin typeface="Cambria Math"/>
                        <a:ea typeface="Cambria Math"/>
                      </a:rPr>
                      <m:t>↑ ⇒</m:t>
                    </m:r>
                  </m:oMath>
                </a14:m>
                <a:r>
                  <a:rPr lang="nb-NO" dirty="0" smtClean="0"/>
                  <a:t> MC opp. Bedriftene vil produsere der grenseinntekt = grensekostnad. Dette skjer med alle bedrifter, som vil redusere produksjonen sin. Når alle bedrifter reduserer produksjonen, skifter markedets tilbudskurve i produktmarkedet opp og produktprisen øker </a:t>
                </a:r>
                <a14:m>
                  <m:oMath xmlns:m="http://schemas.openxmlformats.org/officeDocument/2006/math">
                    <m:r>
                      <a:rPr lang="nb-NO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nb-NO" dirty="0" smtClean="0"/>
                  <a:t> nytt produksjonsnivå q</a:t>
                </a:r>
                <a:r>
                  <a:rPr lang="nb-NO" baseline="-25000" dirty="0" smtClean="0"/>
                  <a:t>1.</a:t>
                </a:r>
                <a:endParaRPr lang="nb-NO" dirty="0"/>
              </a:p>
            </p:txBody>
          </p:sp>
        </mc:Choice>
        <mc:Fallback xmlns="">
          <p:sp>
            <p:nvSpPr>
              <p:cNvPr id="51" name="TekstSylinder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857" y="5229200"/>
                <a:ext cx="8035607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683" t="-2538" b="-71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uppe 52"/>
          <p:cNvGrpSpPr/>
          <p:nvPr/>
        </p:nvGrpSpPr>
        <p:grpSpPr>
          <a:xfrm>
            <a:off x="4528162" y="2083917"/>
            <a:ext cx="3320251" cy="3141185"/>
            <a:chOff x="580370" y="1999652"/>
            <a:chExt cx="4282263" cy="4571325"/>
          </a:xfrm>
        </p:grpSpPr>
        <p:grpSp>
          <p:nvGrpSpPr>
            <p:cNvPr id="54" name="Gruppe 53"/>
            <p:cNvGrpSpPr/>
            <p:nvPr/>
          </p:nvGrpSpPr>
          <p:grpSpPr>
            <a:xfrm>
              <a:off x="580370" y="1999652"/>
              <a:ext cx="4063638" cy="4273367"/>
              <a:chOff x="997146" y="970845"/>
              <a:chExt cx="4063638" cy="4273367"/>
            </a:xfrm>
          </p:grpSpPr>
          <p:cxnSp>
            <p:nvCxnSpPr>
              <p:cNvPr id="66" name="Rett linje 65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Rett linje 66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8" name="TekstSylinder 67"/>
              <p:cNvSpPr txBox="1"/>
              <p:nvPr/>
            </p:nvSpPr>
            <p:spPr>
              <a:xfrm>
                <a:off x="997146" y="970845"/>
                <a:ext cx="396045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</a:t>
                </a:r>
              </a:p>
            </p:txBody>
          </p:sp>
          <p:sp>
            <p:nvSpPr>
              <p:cNvPr id="69" name="TekstSylinder 68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q</a:t>
                </a:r>
              </a:p>
            </p:txBody>
          </p:sp>
        </p:grpSp>
        <p:grpSp>
          <p:nvGrpSpPr>
            <p:cNvPr id="55" name="Gruppe 54"/>
            <p:cNvGrpSpPr/>
            <p:nvPr/>
          </p:nvGrpSpPr>
          <p:grpSpPr>
            <a:xfrm>
              <a:off x="770848" y="2291591"/>
              <a:ext cx="4091785" cy="4279386"/>
              <a:chOff x="770848" y="2291591"/>
              <a:chExt cx="4091785" cy="4279386"/>
            </a:xfrm>
          </p:grpSpPr>
          <p:cxnSp>
            <p:nvCxnSpPr>
              <p:cNvPr id="56" name="Rett linje 55"/>
              <p:cNvCxnSpPr/>
              <p:nvPr/>
            </p:nvCxnSpPr>
            <p:spPr>
              <a:xfrm>
                <a:off x="770848" y="4296694"/>
                <a:ext cx="2792747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Frihåndsform 56"/>
              <p:cNvSpPr/>
              <p:nvPr/>
            </p:nvSpPr>
            <p:spPr>
              <a:xfrm>
                <a:off x="1298961" y="2751746"/>
                <a:ext cx="2307364" cy="2213361"/>
              </a:xfrm>
              <a:custGeom>
                <a:avLst/>
                <a:gdLst>
                  <a:gd name="connsiteX0" fmla="*/ 2307364 w 2307364"/>
                  <a:gd name="connsiteY0" fmla="*/ 0 h 2213361"/>
                  <a:gd name="connsiteX1" fmla="*/ 1222048 w 2307364"/>
                  <a:gd name="connsiteY1" fmla="*/ 1632247 h 2213361"/>
                  <a:gd name="connsiteX2" fmla="*/ 0 w 2307364"/>
                  <a:gd name="connsiteY2" fmla="*/ 2213361 h 221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64" h="2213361">
                    <a:moveTo>
                      <a:pt x="2307364" y="0"/>
                    </a:moveTo>
                    <a:cubicBezTo>
                      <a:pt x="1956986" y="631677"/>
                      <a:pt x="1606609" y="1263354"/>
                      <a:pt x="1222048" y="1632247"/>
                    </a:cubicBezTo>
                    <a:cubicBezTo>
                      <a:pt x="837487" y="2001140"/>
                      <a:pt x="418743" y="2107250"/>
                      <a:pt x="0" y="221336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58" name="Frihåndsform 57"/>
              <p:cNvSpPr/>
              <p:nvPr/>
            </p:nvSpPr>
            <p:spPr>
              <a:xfrm>
                <a:off x="1919868" y="3190013"/>
                <a:ext cx="2307364" cy="2213361"/>
              </a:xfrm>
              <a:custGeom>
                <a:avLst/>
                <a:gdLst>
                  <a:gd name="connsiteX0" fmla="*/ 2307364 w 2307364"/>
                  <a:gd name="connsiteY0" fmla="*/ 0 h 2213361"/>
                  <a:gd name="connsiteX1" fmla="*/ 1222048 w 2307364"/>
                  <a:gd name="connsiteY1" fmla="*/ 1632247 h 2213361"/>
                  <a:gd name="connsiteX2" fmla="*/ 0 w 2307364"/>
                  <a:gd name="connsiteY2" fmla="*/ 2213361 h 221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64" h="2213361">
                    <a:moveTo>
                      <a:pt x="2307364" y="0"/>
                    </a:moveTo>
                    <a:cubicBezTo>
                      <a:pt x="1956986" y="631677"/>
                      <a:pt x="1606609" y="1263354"/>
                      <a:pt x="1222048" y="1632247"/>
                    </a:cubicBezTo>
                    <a:cubicBezTo>
                      <a:pt x="837487" y="2001140"/>
                      <a:pt x="418743" y="2107250"/>
                      <a:pt x="0" y="221336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59" name="Rett pil 58"/>
              <p:cNvCxnSpPr/>
              <p:nvPr/>
            </p:nvCxnSpPr>
            <p:spPr>
              <a:xfrm flipV="1">
                <a:off x="3491880" y="3190013"/>
                <a:ext cx="0" cy="8870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kstSylinder 59"/>
              <p:cNvSpPr txBox="1"/>
              <p:nvPr/>
            </p:nvSpPr>
            <p:spPr>
              <a:xfrm>
                <a:off x="3413996" y="2291591"/>
                <a:ext cx="789084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</a:t>
                </a:r>
                <a:r>
                  <a:rPr lang="nb-NO" baseline="-25000" dirty="0" smtClean="0"/>
                  <a:t>1</a:t>
                </a:r>
                <a:endParaRPr lang="nb-NO" dirty="0"/>
              </a:p>
            </p:txBody>
          </p:sp>
          <p:sp>
            <p:nvSpPr>
              <p:cNvPr id="61" name="TekstSylinder 60"/>
              <p:cNvSpPr txBox="1"/>
              <p:nvPr/>
            </p:nvSpPr>
            <p:spPr>
              <a:xfrm>
                <a:off x="3978645" y="2652528"/>
                <a:ext cx="883988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</a:t>
                </a:r>
                <a:r>
                  <a:rPr lang="nb-NO" baseline="-25000" dirty="0" smtClean="0"/>
                  <a:t>0</a:t>
                </a:r>
                <a:endParaRPr lang="nb-NO" dirty="0"/>
              </a:p>
            </p:txBody>
          </p:sp>
          <p:cxnSp>
            <p:nvCxnSpPr>
              <p:cNvPr id="62" name="Rett linje 61"/>
              <p:cNvCxnSpPr/>
              <p:nvPr/>
            </p:nvCxnSpPr>
            <p:spPr>
              <a:xfrm>
                <a:off x="3563595" y="4296694"/>
                <a:ext cx="0" cy="177456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/>
              <p:cNvCxnSpPr/>
              <p:nvPr/>
            </p:nvCxnSpPr>
            <p:spPr>
              <a:xfrm>
                <a:off x="3021037" y="3798084"/>
                <a:ext cx="0" cy="231590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kstSylinder 63"/>
              <p:cNvSpPr txBox="1"/>
              <p:nvPr/>
            </p:nvSpPr>
            <p:spPr>
              <a:xfrm>
                <a:off x="3406420" y="6042272"/>
                <a:ext cx="504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q</a:t>
                </a:r>
                <a:r>
                  <a:rPr lang="nb-NO" baseline="-25000" dirty="0"/>
                  <a:t>0</a:t>
                </a:r>
                <a:endParaRPr lang="nb-NO" dirty="0"/>
              </a:p>
            </p:txBody>
          </p:sp>
          <p:sp>
            <p:nvSpPr>
              <p:cNvPr id="65" name="TekstSylinder 64"/>
              <p:cNvSpPr txBox="1"/>
              <p:nvPr/>
            </p:nvSpPr>
            <p:spPr>
              <a:xfrm>
                <a:off x="2830410" y="6033493"/>
                <a:ext cx="504053" cy="53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q</a:t>
                </a:r>
                <a:r>
                  <a:rPr lang="nb-NO" baseline="-25000" dirty="0" smtClean="0"/>
                  <a:t>1</a:t>
                </a:r>
                <a:endParaRPr lang="nb-NO" dirty="0"/>
              </a:p>
            </p:txBody>
          </p:sp>
        </p:grpSp>
      </p:grpSp>
      <p:sp>
        <p:nvSpPr>
          <p:cNvPr id="32" name="TekstSylinder 31"/>
          <p:cNvSpPr txBox="1"/>
          <p:nvPr/>
        </p:nvSpPr>
        <p:spPr>
          <a:xfrm>
            <a:off x="4297419" y="3469951"/>
            <a:ext cx="46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70" name="TekstSylinder 69"/>
          <p:cNvSpPr txBox="1"/>
          <p:nvPr/>
        </p:nvSpPr>
        <p:spPr>
          <a:xfrm>
            <a:off x="368612" y="3424668"/>
            <a:ext cx="46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</a:t>
            </a:r>
            <a:r>
              <a:rPr lang="nb-NO" baseline="-25000" dirty="0" smtClean="0"/>
              <a:t>0</a:t>
            </a:r>
            <a:endParaRPr lang="nb-NO" dirty="0"/>
          </a:p>
        </p:txBody>
      </p:sp>
      <p:cxnSp>
        <p:nvCxnSpPr>
          <p:cNvPr id="35" name="Rett linje 34"/>
          <p:cNvCxnSpPr/>
          <p:nvPr/>
        </p:nvCxnSpPr>
        <p:spPr>
          <a:xfrm>
            <a:off x="5085321" y="2185091"/>
            <a:ext cx="2251708" cy="1888183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Sylinder 70"/>
          <p:cNvSpPr txBox="1"/>
          <p:nvPr/>
        </p:nvSpPr>
        <p:spPr>
          <a:xfrm>
            <a:off x="7307582" y="3931703"/>
            <a:ext cx="61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</a:t>
            </a:r>
          </a:p>
        </p:txBody>
      </p:sp>
      <p:cxnSp>
        <p:nvCxnSpPr>
          <p:cNvPr id="73" name="Rett linje 72"/>
          <p:cNvCxnSpPr/>
          <p:nvPr/>
        </p:nvCxnSpPr>
        <p:spPr>
          <a:xfrm>
            <a:off x="4675849" y="3319709"/>
            <a:ext cx="1744683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kstSylinder 74"/>
          <p:cNvSpPr txBox="1"/>
          <p:nvPr/>
        </p:nvSpPr>
        <p:spPr>
          <a:xfrm>
            <a:off x="4298720" y="3124193"/>
            <a:ext cx="46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</a:t>
            </a:r>
            <a:r>
              <a:rPr lang="nb-NO" baseline="-25000" dirty="0"/>
              <a:t>1</a:t>
            </a:r>
            <a:endParaRPr lang="nb-NO" dirty="0"/>
          </a:p>
        </p:txBody>
      </p:sp>
      <p:cxnSp>
        <p:nvCxnSpPr>
          <p:cNvPr id="76" name="Rett linje 75"/>
          <p:cNvCxnSpPr/>
          <p:nvPr/>
        </p:nvCxnSpPr>
        <p:spPr>
          <a:xfrm>
            <a:off x="743810" y="3308859"/>
            <a:ext cx="282401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ett linje 78"/>
          <p:cNvCxnSpPr/>
          <p:nvPr/>
        </p:nvCxnSpPr>
        <p:spPr>
          <a:xfrm>
            <a:off x="737960" y="3319709"/>
            <a:ext cx="282986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kstSylinder 79"/>
          <p:cNvSpPr txBox="1"/>
          <p:nvPr/>
        </p:nvSpPr>
        <p:spPr>
          <a:xfrm>
            <a:off x="391057" y="3127376"/>
            <a:ext cx="46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</a:t>
            </a:r>
            <a:r>
              <a:rPr lang="nb-NO" baseline="-25000" dirty="0"/>
              <a:t>1</a:t>
            </a:r>
            <a:endParaRPr lang="nb-NO" dirty="0"/>
          </a:p>
        </p:txBody>
      </p:sp>
      <p:cxnSp>
        <p:nvCxnSpPr>
          <p:cNvPr id="81" name="Rett linje 80"/>
          <p:cNvCxnSpPr/>
          <p:nvPr/>
        </p:nvCxnSpPr>
        <p:spPr>
          <a:xfrm>
            <a:off x="2443641" y="3328549"/>
            <a:ext cx="0" cy="152722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kstSylinder 82"/>
          <p:cNvSpPr txBox="1"/>
          <p:nvPr/>
        </p:nvSpPr>
        <p:spPr>
          <a:xfrm>
            <a:off x="2265324" y="4821090"/>
            <a:ext cx="390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1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5527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Rett linje 16"/>
          <p:cNvCxnSpPr>
            <a:stCxn id="26" idx="0"/>
          </p:cNvCxnSpPr>
          <p:nvPr/>
        </p:nvCxnSpPr>
        <p:spPr>
          <a:xfrm flipH="1">
            <a:off x="1330888" y="4761887"/>
            <a:ext cx="1" cy="1309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Etterspørselskurven på lang 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Hva skjer med E hvis w endres?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24458" y="2170638"/>
            <a:ext cx="4019550" cy="4085284"/>
            <a:chOff x="624458" y="2170638"/>
            <a:chExt cx="4019550" cy="4085284"/>
          </a:xfrm>
        </p:grpSpPr>
        <p:grpSp>
          <p:nvGrpSpPr>
            <p:cNvPr id="5" name="Gruppe 4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</a:t>
                </a:r>
                <a:endParaRPr lang="nb-NO" dirty="0"/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  <p:sp>
            <p:nvSpPr>
              <p:cNvPr id="11" name="Frihåndsform 10"/>
              <p:cNvSpPr/>
              <p:nvPr/>
            </p:nvSpPr>
            <p:spPr>
              <a:xfrm>
                <a:off x="1609784" y="2633313"/>
                <a:ext cx="2379863" cy="1734651"/>
              </a:xfrm>
              <a:custGeom>
                <a:avLst/>
                <a:gdLst>
                  <a:gd name="connsiteX0" fmla="*/ 0 w 3059394"/>
                  <a:gd name="connsiteY0" fmla="*/ 0 h 2350093"/>
                  <a:gd name="connsiteX1" fmla="*/ 1068224 w 3059394"/>
                  <a:gd name="connsiteY1" fmla="*/ 1768979 h 2350093"/>
                  <a:gd name="connsiteX2" fmla="*/ 3059394 w 3059394"/>
                  <a:gd name="connsiteY2" fmla="*/ 2350093 h 235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9394" h="2350093">
                    <a:moveTo>
                      <a:pt x="0" y="0"/>
                    </a:moveTo>
                    <a:cubicBezTo>
                      <a:pt x="279162" y="688648"/>
                      <a:pt x="558325" y="1377297"/>
                      <a:pt x="1068224" y="1768979"/>
                    </a:cubicBezTo>
                    <a:cubicBezTo>
                      <a:pt x="1578123" y="2160661"/>
                      <a:pt x="2318758" y="2255377"/>
                      <a:pt x="3059394" y="2350093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6" name="Rett linje 5"/>
            <p:cNvCxnSpPr/>
            <p:nvPr/>
          </p:nvCxnSpPr>
          <p:spPr>
            <a:xfrm>
              <a:off x="770848" y="4042888"/>
              <a:ext cx="2793040" cy="205400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" name="Rett linje 14"/>
          <p:cNvCxnSpPr/>
          <p:nvPr/>
        </p:nvCxnSpPr>
        <p:spPr>
          <a:xfrm>
            <a:off x="770848" y="2924944"/>
            <a:ext cx="2000952" cy="319655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kstSylinder 18"/>
          <p:cNvSpPr txBox="1"/>
          <p:nvPr/>
        </p:nvSpPr>
        <p:spPr>
          <a:xfrm>
            <a:off x="4682366" y="2355304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Isokost-kurven skifter inn slik at den tangerer den nye </a:t>
            </a:r>
            <a:r>
              <a:rPr lang="nb-NO" dirty="0" err="1" smtClean="0"/>
              <a:t>isokvanten</a:t>
            </a:r>
            <a:r>
              <a:rPr lang="nb-NO" dirty="0" smtClean="0"/>
              <a:t> .</a:t>
            </a:r>
          </a:p>
          <a:p>
            <a:endParaRPr lang="nb-NO" dirty="0"/>
          </a:p>
          <a:p>
            <a:r>
              <a:rPr lang="nb-NO" dirty="0" smtClean="0"/>
              <a:t>Får lavere q, lavere E og bedriften vil substituere seg mot K.</a:t>
            </a:r>
          </a:p>
        </p:txBody>
      </p:sp>
      <p:cxnSp>
        <p:nvCxnSpPr>
          <p:cNvPr id="37" name="Rett linje 36"/>
          <p:cNvCxnSpPr/>
          <p:nvPr/>
        </p:nvCxnSpPr>
        <p:spPr>
          <a:xfrm>
            <a:off x="2020133" y="4950742"/>
            <a:ext cx="32130" cy="11026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/>
          <p:cNvCxnSpPr>
            <a:stCxn id="11" idx="1"/>
          </p:cNvCxnSpPr>
          <p:nvPr/>
        </p:nvCxnSpPr>
        <p:spPr>
          <a:xfrm flipH="1" flipV="1">
            <a:off x="770848" y="4925689"/>
            <a:ext cx="1253118" cy="25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llipse 43"/>
          <p:cNvSpPr/>
          <p:nvPr/>
        </p:nvSpPr>
        <p:spPr>
          <a:xfrm>
            <a:off x="1993137" y="4925689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kstSylinder 44"/>
          <p:cNvSpPr txBox="1"/>
          <p:nvPr/>
        </p:nvSpPr>
        <p:spPr>
          <a:xfrm>
            <a:off x="1878292" y="6053391"/>
            <a:ext cx="442828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46" name="TekstSylinder 45"/>
          <p:cNvSpPr txBox="1"/>
          <p:nvPr/>
        </p:nvSpPr>
        <p:spPr>
          <a:xfrm>
            <a:off x="456566" y="4773137"/>
            <a:ext cx="44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24" name="Frihåndsform 23"/>
          <p:cNvSpPr/>
          <p:nvPr/>
        </p:nvSpPr>
        <p:spPr>
          <a:xfrm>
            <a:off x="952292" y="3993981"/>
            <a:ext cx="2379863" cy="1734651"/>
          </a:xfrm>
          <a:custGeom>
            <a:avLst/>
            <a:gdLst>
              <a:gd name="connsiteX0" fmla="*/ 0 w 3059394"/>
              <a:gd name="connsiteY0" fmla="*/ 0 h 2350093"/>
              <a:gd name="connsiteX1" fmla="*/ 1068224 w 3059394"/>
              <a:gd name="connsiteY1" fmla="*/ 1768979 h 2350093"/>
              <a:gd name="connsiteX2" fmla="*/ 3059394 w 3059394"/>
              <a:gd name="connsiteY2" fmla="*/ 2350093 h 235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394" h="2350093">
                <a:moveTo>
                  <a:pt x="0" y="0"/>
                </a:moveTo>
                <a:cubicBezTo>
                  <a:pt x="279162" y="688648"/>
                  <a:pt x="558325" y="1377297"/>
                  <a:pt x="1068224" y="1768979"/>
                </a:cubicBezTo>
                <a:cubicBezTo>
                  <a:pt x="1578123" y="2160661"/>
                  <a:pt x="2318758" y="2255377"/>
                  <a:pt x="3059394" y="2350093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linje 24"/>
          <p:cNvCxnSpPr>
            <a:endCxn id="45" idx="0"/>
          </p:cNvCxnSpPr>
          <p:nvPr/>
        </p:nvCxnSpPr>
        <p:spPr>
          <a:xfrm>
            <a:off x="770848" y="3861048"/>
            <a:ext cx="1328858" cy="219234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1308029" y="476188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kstSylinder 32"/>
          <p:cNvSpPr txBox="1"/>
          <p:nvPr/>
        </p:nvSpPr>
        <p:spPr>
          <a:xfrm>
            <a:off x="1187675" y="6051963"/>
            <a:ext cx="40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/>
              <a:t>1</a:t>
            </a:r>
            <a:endParaRPr lang="nb-NO" dirty="0"/>
          </a:p>
        </p:txBody>
      </p:sp>
      <p:sp>
        <p:nvSpPr>
          <p:cNvPr id="36" name="TekstSylinder 35"/>
          <p:cNvSpPr txBox="1"/>
          <p:nvPr/>
        </p:nvSpPr>
        <p:spPr>
          <a:xfrm>
            <a:off x="3543156" y="5179126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q</a:t>
            </a:r>
            <a:r>
              <a:rPr lang="nb-NO" baseline="-25000" dirty="0"/>
              <a:t>0</a:t>
            </a:r>
            <a:endParaRPr lang="nb-NO" dirty="0"/>
          </a:p>
        </p:txBody>
      </p:sp>
      <p:sp>
        <p:nvSpPr>
          <p:cNvPr id="38" name="TekstSylinder 37"/>
          <p:cNvSpPr txBox="1"/>
          <p:nvPr/>
        </p:nvSpPr>
        <p:spPr>
          <a:xfrm>
            <a:off x="3347864" y="5517232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1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9029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Etterspørselskurven på lang sikt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24458" y="1794614"/>
            <a:ext cx="4019550" cy="4085284"/>
            <a:chOff x="624458" y="2170638"/>
            <a:chExt cx="4019550" cy="4085284"/>
          </a:xfrm>
        </p:grpSpPr>
        <p:grpSp>
          <p:nvGrpSpPr>
            <p:cNvPr id="5" name="Gruppe 4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w</a:t>
                </a:r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</p:grpSp>
        <p:cxnSp>
          <p:nvCxnSpPr>
            <p:cNvPr id="6" name="Rett linje 5"/>
            <p:cNvCxnSpPr/>
            <p:nvPr/>
          </p:nvCxnSpPr>
          <p:spPr>
            <a:xfrm>
              <a:off x="971600" y="3228960"/>
              <a:ext cx="3024336" cy="25922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" name="Rett linje 14"/>
          <p:cNvCxnSpPr/>
          <p:nvPr/>
        </p:nvCxnSpPr>
        <p:spPr>
          <a:xfrm>
            <a:off x="770848" y="3645024"/>
            <a:ext cx="1136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1907704" y="3645024"/>
            <a:ext cx="0" cy="20758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2591780" y="4221088"/>
            <a:ext cx="36004" cy="1499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770848" y="4221088"/>
            <a:ext cx="1820932" cy="11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/>
          <p:cNvSpPr txBox="1"/>
          <p:nvPr/>
        </p:nvSpPr>
        <p:spPr>
          <a:xfrm>
            <a:off x="367524" y="3437546"/>
            <a:ext cx="4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w</a:t>
            </a:r>
            <a:r>
              <a:rPr lang="nb-NO" baseline="-25000" dirty="0" smtClean="0"/>
              <a:t>1</a:t>
            </a:r>
            <a:endParaRPr lang="nb-NO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374642" y="3983062"/>
            <a:ext cx="4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w</a:t>
            </a:r>
            <a:r>
              <a:rPr lang="nb-NO" baseline="-25000" dirty="0"/>
              <a:t>0</a:t>
            </a:r>
            <a:endParaRPr lang="nb-NO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1798149" y="5676935"/>
            <a:ext cx="4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</a:t>
            </a:r>
            <a:r>
              <a:rPr lang="nb-NO" baseline="-25000" dirty="0" smtClean="0"/>
              <a:t>1</a:t>
            </a:r>
            <a:endParaRPr lang="nb-NO" dirty="0"/>
          </a:p>
        </p:txBody>
      </p:sp>
      <p:sp>
        <p:nvSpPr>
          <p:cNvPr id="29" name="TekstSylinder 28"/>
          <p:cNvSpPr txBox="1"/>
          <p:nvPr/>
        </p:nvSpPr>
        <p:spPr>
          <a:xfrm>
            <a:off x="2480401" y="5684053"/>
            <a:ext cx="44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/>
              <a:t>0</a:t>
            </a:r>
            <a:endParaRPr lang="nb-NO" dirty="0"/>
          </a:p>
        </p:txBody>
      </p:sp>
      <p:sp>
        <p:nvSpPr>
          <p:cNvPr id="30" name="TekstSylinder 29"/>
          <p:cNvSpPr txBox="1"/>
          <p:nvPr/>
        </p:nvSpPr>
        <p:spPr>
          <a:xfrm>
            <a:off x="5076056" y="2276872"/>
            <a:ext cx="33899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Etterspørselskurven på lang sikt </a:t>
            </a:r>
          </a:p>
          <a:p>
            <a:r>
              <a:rPr lang="nb-NO" dirty="0" smtClean="0"/>
              <a:t>heller nedover. Økt lønn vil alltid </a:t>
            </a:r>
          </a:p>
          <a:p>
            <a:r>
              <a:rPr lang="nb-NO" dirty="0" smtClean="0"/>
              <a:t>føre til redusert etterspørsel etter </a:t>
            </a:r>
          </a:p>
          <a:p>
            <a:r>
              <a:rPr lang="nb-NO" dirty="0" smtClean="0"/>
              <a:t>arbeidskraft.</a:t>
            </a:r>
          </a:p>
          <a:p>
            <a:r>
              <a:rPr lang="nb-NO" dirty="0" smtClean="0"/>
              <a:t>Usikkert hva som vil skje med </a:t>
            </a:r>
          </a:p>
          <a:p>
            <a:r>
              <a:rPr lang="nb-NO" dirty="0" smtClean="0"/>
              <a:t>bruken av kapital.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7318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Substitusjons- og skalaeffekter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Substitusjonseffekt: Angir hvordan relative priser endrer faktorsammensetningen for et gitt produksjonsnivå.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Skalaeffekt: Angir hvordan de nye prisene endrer bedriftens profittmaksimerende produksjonsnivå.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6977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Substitusjons-effekten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33004" y="1674970"/>
            <a:ext cx="4019550" cy="4085284"/>
            <a:chOff x="624458" y="2170638"/>
            <a:chExt cx="4019550" cy="4085284"/>
          </a:xfrm>
        </p:grpSpPr>
        <p:grpSp>
          <p:nvGrpSpPr>
            <p:cNvPr id="5" name="Gruppe 4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</a:t>
                </a:r>
                <a:endParaRPr lang="nb-NO" dirty="0"/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  <p:sp>
            <p:nvSpPr>
              <p:cNvPr id="11" name="Frihåndsform 10"/>
              <p:cNvSpPr/>
              <p:nvPr/>
            </p:nvSpPr>
            <p:spPr>
              <a:xfrm>
                <a:off x="1609784" y="2633313"/>
                <a:ext cx="2379863" cy="1734651"/>
              </a:xfrm>
              <a:custGeom>
                <a:avLst/>
                <a:gdLst>
                  <a:gd name="connsiteX0" fmla="*/ 0 w 3059394"/>
                  <a:gd name="connsiteY0" fmla="*/ 0 h 2350093"/>
                  <a:gd name="connsiteX1" fmla="*/ 1068224 w 3059394"/>
                  <a:gd name="connsiteY1" fmla="*/ 1768979 h 2350093"/>
                  <a:gd name="connsiteX2" fmla="*/ 3059394 w 3059394"/>
                  <a:gd name="connsiteY2" fmla="*/ 2350093 h 235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9394" h="2350093">
                    <a:moveTo>
                      <a:pt x="0" y="0"/>
                    </a:moveTo>
                    <a:cubicBezTo>
                      <a:pt x="279162" y="688648"/>
                      <a:pt x="558325" y="1377297"/>
                      <a:pt x="1068224" y="1768979"/>
                    </a:cubicBezTo>
                    <a:cubicBezTo>
                      <a:pt x="1578123" y="2160661"/>
                      <a:pt x="2318758" y="2255377"/>
                      <a:pt x="3059394" y="2350093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6" name="Rett linje 5"/>
            <p:cNvCxnSpPr/>
            <p:nvPr/>
          </p:nvCxnSpPr>
          <p:spPr>
            <a:xfrm>
              <a:off x="770848" y="4042888"/>
              <a:ext cx="2793040" cy="205400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" name="Rett linje 11"/>
          <p:cNvCxnSpPr/>
          <p:nvPr/>
        </p:nvCxnSpPr>
        <p:spPr>
          <a:xfrm>
            <a:off x="779394" y="2636912"/>
            <a:ext cx="1864216" cy="297804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/>
              <p:cNvSpPr txBox="1"/>
              <p:nvPr/>
            </p:nvSpPr>
            <p:spPr>
              <a:xfrm>
                <a:off x="4716016" y="1484784"/>
                <a:ext cx="3312368" cy="3265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Bedriften må fortsette å produsere q</a:t>
                </a:r>
                <a:r>
                  <a:rPr lang="nb-NO" baseline="-25000" dirty="0" smtClean="0"/>
                  <a:t>0</a:t>
                </a:r>
                <a:r>
                  <a:rPr lang="nb-NO" dirty="0" smtClean="0"/>
                  <a:t>.  </a:t>
                </a:r>
              </a:p>
              <a:p>
                <a:r>
                  <a:rPr lang="nb-NO" dirty="0" smtClean="0"/>
                  <a:t>Roterer </a:t>
                </a:r>
                <a:r>
                  <a:rPr lang="nb-NO" dirty="0" err="1" smtClean="0"/>
                  <a:t>isokosten</a:t>
                </a:r>
                <a:r>
                  <a:rPr lang="nb-NO" dirty="0" smtClean="0"/>
                  <a:t> rundt </a:t>
                </a:r>
                <a:r>
                  <a:rPr lang="nb-NO" dirty="0" err="1" smtClean="0"/>
                  <a:t>isokvanten</a:t>
                </a:r>
                <a:r>
                  <a:rPr lang="nb-NO" dirty="0" smtClean="0"/>
                  <a:t> som produserer q</a:t>
                </a:r>
                <a:r>
                  <a:rPr lang="nb-NO" baseline="-25000" dirty="0" smtClean="0"/>
                  <a:t>0</a:t>
                </a:r>
                <a:r>
                  <a:rPr lang="nb-NO" dirty="0" smtClean="0"/>
                  <a:t>, ny helning 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 smtClean="0"/>
                  <a:t>. </a:t>
                </a:r>
              </a:p>
              <a:p>
                <a:endParaRPr lang="nb-NO" dirty="0"/>
              </a:p>
              <a:p>
                <a:r>
                  <a:rPr lang="nb-NO" dirty="0" smtClean="0"/>
                  <a:t>Substituerer seg bort fra arbeidskraft og mot kapital: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𝐸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↓, 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𝐾</m:t>
                      </m:r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↑</m:t>
                      </m:r>
                    </m:oMath>
                  </m:oMathPara>
                </a14:m>
                <a:endParaRPr lang="nb-NO" dirty="0" smtClean="0"/>
              </a:p>
              <a:p>
                <a:r>
                  <a:rPr lang="nb-NO" dirty="0" smtClean="0"/>
                  <a:t>  </a:t>
                </a:r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TekstSylinder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484784"/>
                <a:ext cx="3312368" cy="3265574"/>
              </a:xfrm>
              <a:prstGeom prst="rect">
                <a:avLst/>
              </a:prstGeom>
              <a:blipFill rotWithShape="1">
                <a:blip r:embed="rId2"/>
                <a:stretch>
                  <a:fillRect l="-1657" t="-935" r="-25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/>
          <p:cNvSpPr txBox="1"/>
          <p:nvPr/>
        </p:nvSpPr>
        <p:spPr>
          <a:xfrm>
            <a:off x="3581417" y="4699340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q</a:t>
            </a:r>
            <a:r>
              <a:rPr lang="nb-NO" baseline="-25000" dirty="0"/>
              <a:t>0</a:t>
            </a:r>
            <a:endParaRPr lang="nb-NO" dirty="0"/>
          </a:p>
        </p:txBody>
      </p:sp>
      <p:cxnSp>
        <p:nvCxnSpPr>
          <p:cNvPr id="25" name="Rett linje 24"/>
          <p:cNvCxnSpPr/>
          <p:nvPr/>
        </p:nvCxnSpPr>
        <p:spPr>
          <a:xfrm>
            <a:off x="1581290" y="3933056"/>
            <a:ext cx="0" cy="166817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stCxn id="11" idx="1"/>
          </p:cNvCxnSpPr>
          <p:nvPr/>
        </p:nvCxnSpPr>
        <p:spPr>
          <a:xfrm>
            <a:off x="2032512" y="4455074"/>
            <a:ext cx="0" cy="1120514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>
            <a:endCxn id="11" idx="1"/>
          </p:cNvCxnSpPr>
          <p:nvPr/>
        </p:nvCxnSpPr>
        <p:spPr>
          <a:xfrm>
            <a:off x="789458" y="4455074"/>
            <a:ext cx="1243054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/>
          <p:cNvCxnSpPr/>
          <p:nvPr/>
        </p:nvCxnSpPr>
        <p:spPr>
          <a:xfrm>
            <a:off x="779394" y="3951439"/>
            <a:ext cx="80189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Sylinder 37"/>
          <p:cNvSpPr txBox="1"/>
          <p:nvPr/>
        </p:nvSpPr>
        <p:spPr>
          <a:xfrm>
            <a:off x="1874492" y="5554725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39" name="TekstSylinder 38"/>
          <p:cNvSpPr txBox="1"/>
          <p:nvPr/>
        </p:nvSpPr>
        <p:spPr>
          <a:xfrm>
            <a:off x="1409598" y="5548576"/>
            <a:ext cx="50405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/>
              <a:t>S</a:t>
            </a:r>
            <a:endParaRPr lang="nb-NO" dirty="0"/>
          </a:p>
        </p:txBody>
      </p:sp>
      <p:sp>
        <p:nvSpPr>
          <p:cNvPr id="40" name="TekstSylinder 39"/>
          <p:cNvSpPr txBox="1"/>
          <p:nvPr/>
        </p:nvSpPr>
        <p:spPr>
          <a:xfrm>
            <a:off x="437109" y="4251941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r>
              <a:rPr lang="nb-NO" baseline="-25000" dirty="0"/>
              <a:t>0</a:t>
            </a:r>
            <a:endParaRPr lang="nb-NO" dirty="0"/>
          </a:p>
        </p:txBody>
      </p:sp>
      <p:sp>
        <p:nvSpPr>
          <p:cNvPr id="41" name="TekstSylinder 40"/>
          <p:cNvSpPr txBox="1"/>
          <p:nvPr/>
        </p:nvSpPr>
        <p:spPr>
          <a:xfrm>
            <a:off x="446262" y="3772192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r>
              <a:rPr lang="nb-NO" baseline="-25000" dirty="0" smtClean="0"/>
              <a:t>S</a:t>
            </a:r>
            <a:endParaRPr lang="nb-NO" dirty="0"/>
          </a:p>
        </p:txBody>
      </p:sp>
      <p:cxnSp>
        <p:nvCxnSpPr>
          <p:cNvPr id="43" name="Rett pil 42"/>
          <p:cNvCxnSpPr/>
          <p:nvPr/>
        </p:nvCxnSpPr>
        <p:spPr>
          <a:xfrm flipH="1">
            <a:off x="1581290" y="5229200"/>
            <a:ext cx="4512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 44"/>
          <p:cNvCxnSpPr>
            <a:endCxn id="41" idx="3"/>
          </p:cNvCxnSpPr>
          <p:nvPr/>
        </p:nvCxnSpPr>
        <p:spPr>
          <a:xfrm flipV="1">
            <a:off x="950314" y="3956858"/>
            <a:ext cx="0" cy="498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03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Skala-effekten</a:t>
            </a:r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633004" y="1674970"/>
            <a:ext cx="4019550" cy="4085284"/>
            <a:chOff x="624458" y="2170638"/>
            <a:chExt cx="4019550" cy="4085284"/>
          </a:xfrm>
        </p:grpSpPr>
        <p:grpSp>
          <p:nvGrpSpPr>
            <p:cNvPr id="5" name="Gruppe 4"/>
            <p:cNvGrpSpPr/>
            <p:nvPr/>
          </p:nvGrpSpPr>
          <p:grpSpPr>
            <a:xfrm>
              <a:off x="624458" y="2170638"/>
              <a:ext cx="4019550" cy="4085284"/>
              <a:chOff x="1041234" y="1158928"/>
              <a:chExt cx="4019550" cy="4085284"/>
            </a:xfrm>
          </p:grpSpPr>
          <p:cxnSp>
            <p:nvCxnSpPr>
              <p:cNvPr id="7" name="Rett linje 6"/>
              <p:cNvCxnSpPr/>
              <p:nvPr/>
            </p:nvCxnSpPr>
            <p:spPr>
              <a:xfrm>
                <a:off x="1187624" y="1484784"/>
                <a:ext cx="0" cy="3600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Rett linje 7"/>
              <p:cNvCxnSpPr/>
              <p:nvPr/>
            </p:nvCxnSpPr>
            <p:spPr>
              <a:xfrm>
                <a:off x="1187624" y="5085184"/>
                <a:ext cx="345638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kstSylinder 8"/>
              <p:cNvSpPr txBox="1"/>
              <p:nvPr/>
            </p:nvSpPr>
            <p:spPr>
              <a:xfrm>
                <a:off x="1041234" y="1158928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K</a:t>
                </a:r>
                <a:endParaRPr lang="nb-NO" dirty="0"/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664740" y="4874880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</a:t>
                </a:r>
              </a:p>
            </p:txBody>
          </p:sp>
          <p:sp>
            <p:nvSpPr>
              <p:cNvPr id="11" name="Frihåndsform 10"/>
              <p:cNvSpPr/>
              <p:nvPr/>
            </p:nvSpPr>
            <p:spPr>
              <a:xfrm>
                <a:off x="1609784" y="2633313"/>
                <a:ext cx="2379863" cy="1734651"/>
              </a:xfrm>
              <a:custGeom>
                <a:avLst/>
                <a:gdLst>
                  <a:gd name="connsiteX0" fmla="*/ 0 w 3059394"/>
                  <a:gd name="connsiteY0" fmla="*/ 0 h 2350093"/>
                  <a:gd name="connsiteX1" fmla="*/ 1068224 w 3059394"/>
                  <a:gd name="connsiteY1" fmla="*/ 1768979 h 2350093"/>
                  <a:gd name="connsiteX2" fmla="*/ 3059394 w 3059394"/>
                  <a:gd name="connsiteY2" fmla="*/ 2350093 h 235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9394" h="2350093">
                    <a:moveTo>
                      <a:pt x="0" y="0"/>
                    </a:moveTo>
                    <a:cubicBezTo>
                      <a:pt x="279162" y="688648"/>
                      <a:pt x="558325" y="1377297"/>
                      <a:pt x="1068224" y="1768979"/>
                    </a:cubicBezTo>
                    <a:cubicBezTo>
                      <a:pt x="1578123" y="2160661"/>
                      <a:pt x="2318758" y="2255377"/>
                      <a:pt x="3059394" y="2350093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6" name="Rett linje 5"/>
            <p:cNvCxnSpPr/>
            <p:nvPr/>
          </p:nvCxnSpPr>
          <p:spPr>
            <a:xfrm>
              <a:off x="770848" y="4042888"/>
              <a:ext cx="2793040" cy="205400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" name="Rett linje 11"/>
          <p:cNvCxnSpPr/>
          <p:nvPr/>
        </p:nvCxnSpPr>
        <p:spPr>
          <a:xfrm>
            <a:off x="779394" y="2636912"/>
            <a:ext cx="1864216" cy="297804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/>
              <p:cNvSpPr txBox="1"/>
              <p:nvPr/>
            </p:nvSpPr>
            <p:spPr>
              <a:xfrm>
                <a:off x="4716016" y="1484784"/>
                <a:ext cx="3312368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Den økte prisen på arbeidskraft endrer bedriftens profittmaksimerende produksjonsnivå.</a:t>
                </a:r>
              </a:p>
              <a:p>
                <a:endParaRPr lang="nb-NO" dirty="0"/>
              </a:p>
              <a:p>
                <a:r>
                  <a:rPr lang="nb-NO" dirty="0"/>
                  <a:t>Så lenge både K og E er normale </a:t>
                </a:r>
                <a:r>
                  <a:rPr lang="nb-NO" dirty="0" smtClean="0"/>
                  <a:t>innsatsfaktorer, </a:t>
                </a:r>
                <a:r>
                  <a:rPr lang="nb-NO" dirty="0"/>
                  <a:t>vil skalaeffekten av økt w føre til redusert bruk av begge innsatsfaktorer</a:t>
                </a:r>
                <a:r>
                  <a:rPr lang="nb-NO" dirty="0" smtClean="0"/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𝐸</m:t>
                      </m:r>
                      <m:r>
                        <a:rPr lang="nb-NO" i="1">
                          <a:latin typeface="Cambria Math"/>
                          <a:ea typeface="Cambria Math"/>
                        </a:rPr>
                        <m:t>↓, </m:t>
                      </m:r>
                      <m:r>
                        <a:rPr lang="nb-NO" i="1">
                          <a:latin typeface="Cambria Math"/>
                          <a:ea typeface="Cambria Math"/>
                        </a:rPr>
                        <m:t>𝐾</m:t>
                      </m:r>
                      <m:r>
                        <a:rPr lang="nb-NO" i="1" smtClean="0"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nb-NO" dirty="0"/>
              </a:p>
              <a:p>
                <a:endParaRPr lang="nb-NO" dirty="0" smtClean="0"/>
              </a:p>
              <a:p>
                <a:endParaRPr lang="nb-NO" dirty="0"/>
              </a:p>
              <a:p>
                <a:r>
                  <a:rPr lang="nb-NO" dirty="0" smtClean="0"/>
                  <a:t>  </a:t>
                </a:r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TekstSylinder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484784"/>
                <a:ext cx="3312368" cy="3970318"/>
              </a:xfrm>
              <a:prstGeom prst="rect">
                <a:avLst/>
              </a:prstGeom>
              <a:blipFill rotWithShape="1">
                <a:blip r:embed="rId3"/>
                <a:stretch>
                  <a:fillRect l="-1657" t="-7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/>
          <p:cNvSpPr txBox="1"/>
          <p:nvPr/>
        </p:nvSpPr>
        <p:spPr>
          <a:xfrm>
            <a:off x="3581417" y="4699340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q</a:t>
            </a:r>
            <a:r>
              <a:rPr lang="nb-NO" baseline="-25000" dirty="0"/>
              <a:t>0</a:t>
            </a:r>
            <a:endParaRPr lang="nb-NO" dirty="0"/>
          </a:p>
        </p:txBody>
      </p:sp>
      <p:cxnSp>
        <p:nvCxnSpPr>
          <p:cNvPr id="25" name="Rett linje 24"/>
          <p:cNvCxnSpPr/>
          <p:nvPr/>
        </p:nvCxnSpPr>
        <p:spPr>
          <a:xfrm>
            <a:off x="1581290" y="3933056"/>
            <a:ext cx="0" cy="166817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stCxn id="11" idx="1"/>
          </p:cNvCxnSpPr>
          <p:nvPr/>
        </p:nvCxnSpPr>
        <p:spPr>
          <a:xfrm>
            <a:off x="2032512" y="4455074"/>
            <a:ext cx="0" cy="1120514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>
            <a:endCxn id="11" idx="1"/>
          </p:cNvCxnSpPr>
          <p:nvPr/>
        </p:nvCxnSpPr>
        <p:spPr>
          <a:xfrm>
            <a:off x="789458" y="4455074"/>
            <a:ext cx="1243054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/>
          <p:cNvCxnSpPr/>
          <p:nvPr/>
        </p:nvCxnSpPr>
        <p:spPr>
          <a:xfrm>
            <a:off x="779394" y="3951439"/>
            <a:ext cx="80189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Sylinder 37"/>
          <p:cNvSpPr txBox="1"/>
          <p:nvPr/>
        </p:nvSpPr>
        <p:spPr>
          <a:xfrm>
            <a:off x="1874492" y="5554725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39" name="TekstSylinder 38"/>
          <p:cNvSpPr txBox="1"/>
          <p:nvPr/>
        </p:nvSpPr>
        <p:spPr>
          <a:xfrm>
            <a:off x="1409598" y="5548576"/>
            <a:ext cx="50405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/>
              <a:t>S</a:t>
            </a:r>
            <a:endParaRPr lang="nb-NO" dirty="0"/>
          </a:p>
        </p:txBody>
      </p:sp>
      <p:sp>
        <p:nvSpPr>
          <p:cNvPr id="40" name="TekstSylinder 39"/>
          <p:cNvSpPr txBox="1"/>
          <p:nvPr/>
        </p:nvSpPr>
        <p:spPr>
          <a:xfrm>
            <a:off x="437109" y="4337401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r>
              <a:rPr lang="nb-NO" baseline="-25000" dirty="0"/>
              <a:t>0</a:t>
            </a:r>
            <a:endParaRPr lang="nb-NO" dirty="0"/>
          </a:p>
        </p:txBody>
      </p:sp>
      <p:sp>
        <p:nvSpPr>
          <p:cNvPr id="41" name="TekstSylinder 40"/>
          <p:cNvSpPr txBox="1"/>
          <p:nvPr/>
        </p:nvSpPr>
        <p:spPr>
          <a:xfrm>
            <a:off x="446262" y="3772192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r>
              <a:rPr lang="nb-NO" baseline="-25000" dirty="0" smtClean="0"/>
              <a:t>S</a:t>
            </a:r>
            <a:endParaRPr lang="nb-NO" dirty="0"/>
          </a:p>
        </p:txBody>
      </p:sp>
      <p:sp>
        <p:nvSpPr>
          <p:cNvPr id="24" name="Frihåndsform 23"/>
          <p:cNvSpPr/>
          <p:nvPr/>
        </p:nvSpPr>
        <p:spPr>
          <a:xfrm>
            <a:off x="842580" y="3556547"/>
            <a:ext cx="2379863" cy="1734651"/>
          </a:xfrm>
          <a:custGeom>
            <a:avLst/>
            <a:gdLst>
              <a:gd name="connsiteX0" fmla="*/ 0 w 3059394"/>
              <a:gd name="connsiteY0" fmla="*/ 0 h 2350093"/>
              <a:gd name="connsiteX1" fmla="*/ 1068224 w 3059394"/>
              <a:gd name="connsiteY1" fmla="*/ 1768979 h 2350093"/>
              <a:gd name="connsiteX2" fmla="*/ 3059394 w 3059394"/>
              <a:gd name="connsiteY2" fmla="*/ 2350093 h 235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394" h="2350093">
                <a:moveTo>
                  <a:pt x="0" y="0"/>
                </a:moveTo>
                <a:cubicBezTo>
                  <a:pt x="279162" y="688648"/>
                  <a:pt x="558325" y="1377297"/>
                  <a:pt x="1068224" y="1768979"/>
                </a:cubicBezTo>
                <a:cubicBezTo>
                  <a:pt x="1578123" y="2160661"/>
                  <a:pt x="2318758" y="2255377"/>
                  <a:pt x="3059394" y="2350093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linje 25"/>
          <p:cNvCxnSpPr/>
          <p:nvPr/>
        </p:nvCxnSpPr>
        <p:spPr>
          <a:xfrm>
            <a:off x="779394" y="3645024"/>
            <a:ext cx="1253117" cy="196993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Rett linje 28"/>
          <p:cNvCxnSpPr/>
          <p:nvPr/>
        </p:nvCxnSpPr>
        <p:spPr>
          <a:xfrm>
            <a:off x="1259632" y="4384436"/>
            <a:ext cx="0" cy="121679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/>
          <p:cNvCxnSpPr/>
          <p:nvPr/>
        </p:nvCxnSpPr>
        <p:spPr>
          <a:xfrm>
            <a:off x="779394" y="4384436"/>
            <a:ext cx="480238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/>
          <p:cNvSpPr txBox="1"/>
          <p:nvPr/>
        </p:nvSpPr>
        <p:spPr>
          <a:xfrm>
            <a:off x="435681" y="4130869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r>
              <a:rPr lang="nb-NO" baseline="-25000" dirty="0" smtClean="0"/>
              <a:t>1</a:t>
            </a:r>
            <a:endParaRPr lang="nb-NO" dirty="0"/>
          </a:p>
        </p:txBody>
      </p:sp>
      <p:sp>
        <p:nvSpPr>
          <p:cNvPr id="33" name="TekstSylinder 32"/>
          <p:cNvSpPr txBox="1"/>
          <p:nvPr/>
        </p:nvSpPr>
        <p:spPr>
          <a:xfrm>
            <a:off x="1084520" y="5545571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r>
              <a:rPr lang="nb-NO" baseline="-25000" dirty="0" smtClean="0"/>
              <a:t>1</a:t>
            </a:r>
            <a:endParaRPr lang="nb-NO" dirty="0"/>
          </a:p>
        </p:txBody>
      </p:sp>
      <p:sp>
        <p:nvSpPr>
          <p:cNvPr id="34" name="TekstSylinder 33"/>
          <p:cNvSpPr txBox="1"/>
          <p:nvPr/>
        </p:nvSpPr>
        <p:spPr>
          <a:xfrm>
            <a:off x="3229765" y="5032014"/>
            <a:ext cx="50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1</a:t>
            </a:r>
            <a:endParaRPr lang="nb-NO" dirty="0"/>
          </a:p>
        </p:txBody>
      </p:sp>
      <p:cxnSp>
        <p:nvCxnSpPr>
          <p:cNvPr id="23" name="Rett pil 22"/>
          <p:cNvCxnSpPr/>
          <p:nvPr/>
        </p:nvCxnSpPr>
        <p:spPr>
          <a:xfrm flipH="1">
            <a:off x="1608751" y="5984572"/>
            <a:ext cx="4035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 41"/>
          <p:cNvCxnSpPr/>
          <p:nvPr/>
        </p:nvCxnSpPr>
        <p:spPr>
          <a:xfrm flipH="1">
            <a:off x="1258542" y="5985672"/>
            <a:ext cx="2756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/>
          <p:nvPr/>
        </p:nvCxnSpPr>
        <p:spPr>
          <a:xfrm flipV="1">
            <a:off x="446262" y="3959715"/>
            <a:ext cx="10362" cy="4953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 43"/>
          <p:cNvCxnSpPr/>
          <p:nvPr/>
        </p:nvCxnSpPr>
        <p:spPr>
          <a:xfrm>
            <a:off x="323528" y="3933056"/>
            <a:ext cx="0" cy="404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49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Etterspørselskurven på lang sikt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651984" y="1676437"/>
            <a:ext cx="4310372" cy="3887643"/>
            <a:chOff x="1048625" y="1093681"/>
            <a:chExt cx="3595383" cy="3991503"/>
          </a:xfrm>
        </p:grpSpPr>
        <p:cxnSp>
          <p:nvCxnSpPr>
            <p:cNvPr id="17" name="Rett linje 16"/>
            <p:cNvCxnSpPr/>
            <p:nvPr/>
          </p:nvCxnSpPr>
          <p:spPr>
            <a:xfrm>
              <a:off x="1187624" y="1484784"/>
              <a:ext cx="0" cy="36004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Rett linje 17"/>
            <p:cNvCxnSpPr/>
            <p:nvPr/>
          </p:nvCxnSpPr>
          <p:spPr>
            <a:xfrm>
              <a:off x="1187624" y="5085184"/>
              <a:ext cx="345638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kstSylinder 18"/>
            <p:cNvSpPr txBox="1"/>
            <p:nvPr/>
          </p:nvSpPr>
          <p:spPr>
            <a:xfrm>
              <a:off x="1048625" y="1093681"/>
              <a:ext cx="435650" cy="379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w</a:t>
              </a:r>
              <a:endParaRPr lang="nb-NO" dirty="0"/>
            </a:p>
          </p:txBody>
        </p:sp>
      </p:grpSp>
      <p:sp>
        <p:nvSpPr>
          <p:cNvPr id="21" name="TekstSylinder 20"/>
          <p:cNvSpPr txBox="1"/>
          <p:nvPr/>
        </p:nvSpPr>
        <p:spPr>
          <a:xfrm>
            <a:off x="4945264" y="5380496"/>
            <a:ext cx="54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</a:t>
            </a:r>
            <a:endParaRPr lang="nb-NO" dirty="0"/>
          </a:p>
        </p:txBody>
      </p:sp>
      <p:cxnSp>
        <p:nvCxnSpPr>
          <p:cNvPr id="23" name="Rett linje 22"/>
          <p:cNvCxnSpPr/>
          <p:nvPr/>
        </p:nvCxnSpPr>
        <p:spPr>
          <a:xfrm>
            <a:off x="1043608" y="2564904"/>
            <a:ext cx="2520280" cy="259228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Rett linje 24"/>
          <p:cNvCxnSpPr/>
          <p:nvPr/>
        </p:nvCxnSpPr>
        <p:spPr>
          <a:xfrm>
            <a:off x="1043608" y="3429000"/>
            <a:ext cx="3384376" cy="115212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kstSylinder 25"/>
          <p:cNvSpPr txBox="1"/>
          <p:nvPr/>
        </p:nvSpPr>
        <p:spPr>
          <a:xfrm>
            <a:off x="4452356" y="44298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Lang sikt</a:t>
            </a:r>
            <a:endParaRPr lang="nb-NO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3580834" y="49515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Kort sikt</a:t>
            </a:r>
            <a:endParaRPr lang="nb-NO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5491012" y="1676437"/>
            <a:ext cx="2753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Den langsiktige etterspørselskurven er slakere, </a:t>
            </a:r>
            <a:r>
              <a:rPr lang="nb-NO" dirty="0" err="1" smtClean="0"/>
              <a:t>dvs</a:t>
            </a:r>
            <a:r>
              <a:rPr lang="nb-NO" dirty="0" smtClean="0"/>
              <a:t> mer elastisk, enn den kortsiktige. </a:t>
            </a:r>
          </a:p>
          <a:p>
            <a:r>
              <a:rPr lang="nb-NO" dirty="0" smtClean="0"/>
              <a:t>Kort sikt: kun en skalaeffekt, ingen substitusjonsmuligheter.</a:t>
            </a:r>
          </a:p>
          <a:p>
            <a:r>
              <a:rPr lang="nb-NO" dirty="0" smtClean="0"/>
              <a:t>Lang sikt: har substitusjonseffekt i tillegg til skalaeffekt – en lønnsøkning vil få en ekstra effekt på sysselsettingen gjennom en substituering bort fra arbeidskraft.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0138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Marshalls lov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smtClean="0"/>
              <a:t>Hva gjør etterspørselen etter arbeidskraft mer elastisk (</a:t>
            </a:r>
            <a:r>
              <a:rPr lang="nb-NO" dirty="0" err="1" smtClean="0"/>
              <a:t>dvs</a:t>
            </a:r>
            <a:r>
              <a:rPr lang="nb-NO" dirty="0" smtClean="0"/>
              <a:t> mer følsom for lønnsendringer)?</a:t>
            </a:r>
          </a:p>
          <a:p>
            <a:pPr marL="514350" indent="-514350">
              <a:buAutoNum type="arabicParenBoth"/>
            </a:pPr>
            <a:r>
              <a:rPr lang="nb-NO" dirty="0" smtClean="0"/>
              <a:t>Jo lettere det er å substituere arbeidskraft med kapital</a:t>
            </a:r>
          </a:p>
          <a:p>
            <a:pPr marL="514350" indent="-514350">
              <a:buAutoNum type="arabicParenBoth"/>
            </a:pPr>
            <a:r>
              <a:rPr lang="nb-NO" dirty="0" smtClean="0"/>
              <a:t>Jo mer følsom etterspørselen etter produktet er for endringer i produktprisen</a:t>
            </a:r>
          </a:p>
          <a:p>
            <a:pPr marL="514350" indent="-514350">
              <a:buAutoNum type="arabicParenBoth"/>
            </a:pPr>
            <a:r>
              <a:rPr lang="nb-NO" dirty="0" smtClean="0"/>
              <a:t>Jo mer følsomt tilbudet av andre innsatsfaktorer er for endringer i faktorpris</a:t>
            </a:r>
          </a:p>
          <a:p>
            <a:pPr marL="514350" indent="-514350">
              <a:buAutoNum type="arabicParenBoth"/>
            </a:pPr>
            <a:r>
              <a:rPr lang="nb-NO" dirty="0" smtClean="0"/>
              <a:t>Jo mer arbeidsintensiv produksjonen er</a:t>
            </a:r>
          </a:p>
          <a:p>
            <a:pPr marL="0" indent="0">
              <a:buNone/>
            </a:pPr>
            <a:r>
              <a:rPr lang="nb-NO" dirty="0" smtClean="0"/>
              <a:t>Vi skal diskutere disse punktene etter tur.</a:t>
            </a:r>
          </a:p>
        </p:txBody>
      </p:sp>
    </p:spTree>
    <p:extLst>
      <p:ext uri="{BB962C8B-B14F-4D97-AF65-F5344CB8AC3E}">
        <p14:creationId xmlns:p14="http://schemas.microsoft.com/office/powerpoint/2010/main" val="2240193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nb-NO" dirty="0" err="1" smtClean="0"/>
              <a:t>Substituerbarhet</a:t>
            </a:r>
            <a:r>
              <a:rPr lang="nb-NO" dirty="0" smtClean="0"/>
              <a:t> </a:t>
            </a:r>
            <a:r>
              <a:rPr lang="nb-NO" dirty="0"/>
              <a:t>mellom </a:t>
            </a:r>
            <a:r>
              <a:rPr lang="nb-NO" dirty="0" smtClean="0"/>
              <a:t>innsatsfaktorene</a:t>
            </a:r>
          </a:p>
          <a:p>
            <a:pPr marL="0" indent="0">
              <a:buNone/>
            </a:pPr>
            <a:r>
              <a:rPr lang="nb-NO" dirty="0" smtClean="0"/>
              <a:t>Størrelsen på substitusjonseffekten avhenger av hvordan </a:t>
            </a:r>
            <a:r>
              <a:rPr lang="nb-NO" dirty="0" err="1" smtClean="0"/>
              <a:t>isokvanten</a:t>
            </a:r>
            <a:r>
              <a:rPr lang="nb-NO" dirty="0" smtClean="0"/>
              <a:t> ser ut.</a:t>
            </a:r>
            <a:endParaRPr lang="nb-NO" dirty="0"/>
          </a:p>
        </p:txBody>
      </p:sp>
      <p:grpSp>
        <p:nvGrpSpPr>
          <p:cNvPr id="14" name="Gruppe 13"/>
          <p:cNvGrpSpPr/>
          <p:nvPr/>
        </p:nvGrpSpPr>
        <p:grpSpPr>
          <a:xfrm>
            <a:off x="893573" y="2013382"/>
            <a:ext cx="2504037" cy="2388498"/>
            <a:chOff x="893573" y="2013382"/>
            <a:chExt cx="2504037" cy="2388498"/>
          </a:xfrm>
        </p:grpSpPr>
        <p:cxnSp>
          <p:nvCxnSpPr>
            <p:cNvPr id="5" name="Rett linje 4"/>
            <p:cNvCxnSpPr/>
            <p:nvPr/>
          </p:nvCxnSpPr>
          <p:spPr>
            <a:xfrm>
              <a:off x="1043608" y="2348880"/>
              <a:ext cx="0" cy="187220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Rett linje 6"/>
            <p:cNvCxnSpPr/>
            <p:nvPr/>
          </p:nvCxnSpPr>
          <p:spPr>
            <a:xfrm>
              <a:off x="1043608" y="4221088"/>
              <a:ext cx="194421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kstSylinder 7"/>
            <p:cNvSpPr txBox="1"/>
            <p:nvPr/>
          </p:nvSpPr>
          <p:spPr>
            <a:xfrm>
              <a:off x="2965562" y="4032548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E</a:t>
              </a:r>
              <a:endParaRPr lang="nb-NO" dirty="0"/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893573" y="201338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K</a:t>
              </a:r>
            </a:p>
          </p:txBody>
        </p:sp>
      </p:grpSp>
      <p:cxnSp>
        <p:nvCxnSpPr>
          <p:cNvPr id="11" name="Rett linje 10"/>
          <p:cNvCxnSpPr/>
          <p:nvPr/>
        </p:nvCxnSpPr>
        <p:spPr>
          <a:xfrm>
            <a:off x="1475656" y="2492896"/>
            <a:ext cx="0" cy="12241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1475656" y="3717032"/>
            <a:ext cx="12241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pe 14"/>
          <p:cNvGrpSpPr/>
          <p:nvPr/>
        </p:nvGrpSpPr>
        <p:grpSpPr>
          <a:xfrm>
            <a:off x="4663439" y="2028362"/>
            <a:ext cx="2504037" cy="2388498"/>
            <a:chOff x="893573" y="2013382"/>
            <a:chExt cx="2504037" cy="2388498"/>
          </a:xfrm>
        </p:grpSpPr>
        <p:cxnSp>
          <p:nvCxnSpPr>
            <p:cNvPr id="16" name="Rett linje 15"/>
            <p:cNvCxnSpPr/>
            <p:nvPr/>
          </p:nvCxnSpPr>
          <p:spPr>
            <a:xfrm>
              <a:off x="1043608" y="2348880"/>
              <a:ext cx="0" cy="187220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Rett linje 16"/>
            <p:cNvCxnSpPr/>
            <p:nvPr/>
          </p:nvCxnSpPr>
          <p:spPr>
            <a:xfrm>
              <a:off x="1043608" y="4221088"/>
              <a:ext cx="194421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kstSylinder 17"/>
            <p:cNvSpPr txBox="1"/>
            <p:nvPr/>
          </p:nvSpPr>
          <p:spPr>
            <a:xfrm>
              <a:off x="2965562" y="4032548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E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893573" y="201338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K</a:t>
              </a:r>
            </a:p>
          </p:txBody>
        </p:sp>
      </p:grpSp>
      <p:cxnSp>
        <p:nvCxnSpPr>
          <p:cNvPr id="21" name="Rett linje 20"/>
          <p:cNvCxnSpPr/>
          <p:nvPr/>
        </p:nvCxnSpPr>
        <p:spPr>
          <a:xfrm>
            <a:off x="4813474" y="2708920"/>
            <a:ext cx="1558726" cy="152327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Sylinder 21"/>
          <p:cNvSpPr txBox="1"/>
          <p:nvPr/>
        </p:nvSpPr>
        <p:spPr>
          <a:xfrm>
            <a:off x="893573" y="4581128"/>
            <a:ext cx="66307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Perfekte komplementer: Ingen substitusjonseffekt. Må bruke en viss mengde av K og E for å kunne produsere.</a:t>
            </a:r>
          </a:p>
          <a:p>
            <a:r>
              <a:rPr lang="nb-NO" dirty="0" smtClean="0"/>
              <a:t>Perfekte substitutter: K og E har en konstant substitusjonsrate. Stor substitusjonseffekt, mer elastisk etterspørsel.</a:t>
            </a:r>
          </a:p>
          <a:p>
            <a:endParaRPr lang="nb-NO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2705811" y="3494192"/>
            <a:ext cx="40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6344800" y="3663216"/>
            <a:ext cx="40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q</a:t>
            </a:r>
            <a:r>
              <a:rPr lang="nb-NO" baseline="-25000" dirty="0" smtClean="0"/>
              <a:t>0</a:t>
            </a:r>
            <a:endParaRPr lang="nb-NO" dirty="0"/>
          </a:p>
        </p:txBody>
      </p:sp>
      <p:cxnSp>
        <p:nvCxnSpPr>
          <p:cNvPr id="27" name="Rett linje 26"/>
          <p:cNvCxnSpPr/>
          <p:nvPr/>
        </p:nvCxnSpPr>
        <p:spPr>
          <a:xfrm>
            <a:off x="1475656" y="3717032"/>
            <a:ext cx="0" cy="50018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/>
          <p:cNvCxnSpPr/>
          <p:nvPr/>
        </p:nvCxnSpPr>
        <p:spPr>
          <a:xfrm flipH="1">
            <a:off x="1043608" y="3717032"/>
            <a:ext cx="432048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>
            <a:off x="4813474" y="3104964"/>
            <a:ext cx="406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/>
          <p:cNvCxnSpPr/>
          <p:nvPr/>
        </p:nvCxnSpPr>
        <p:spPr>
          <a:xfrm>
            <a:off x="5220072" y="3104964"/>
            <a:ext cx="0" cy="1112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/>
          <p:cNvCxnSpPr/>
          <p:nvPr/>
        </p:nvCxnSpPr>
        <p:spPr>
          <a:xfrm>
            <a:off x="4813474" y="3573016"/>
            <a:ext cx="838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5652120" y="3573016"/>
            <a:ext cx="0" cy="644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033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nb-NO" dirty="0"/>
                  <a:t>Substitusjonselastisiteten: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  <a:ea typeface="Cambria Math"/>
                      </a:rPr>
                      <m:t>𝜎</m:t>
                    </m:r>
                    <m:r>
                      <a:rPr lang="nb-NO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nb-NO" i="1">
                            <a:latin typeface="Cambria Math"/>
                            <a:ea typeface="Cambria Math"/>
                          </a:rPr>
                          <m:t>𝑃𝑟𝑜𝑠𝑒𝑛𝑡𝑣𝑖𝑠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𝑒𝑛𝑑𝑟𝑖𝑛𝑔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(</m:t>
                        </m:r>
                        <m:f>
                          <m:fPr>
                            <m:ctrlPr>
                              <a:rPr lang="nb-NO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num>
                          <m:den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den>
                        </m:f>
                        <m:r>
                          <a:rPr lang="nb-NO" i="1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nb-NO" i="1">
                            <a:latin typeface="Cambria Math"/>
                            <a:ea typeface="Cambria Math"/>
                          </a:rPr>
                          <m:t>𝑃𝑟𝑜𝑠𝑒𝑛𝑡𝑣𝑖𝑠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𝑒𝑛𝑑𝑟𝑖𝑛𝑔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nb-NO" i="1">
                            <a:latin typeface="Cambria Math"/>
                            <a:ea typeface="Cambria Math"/>
                          </a:rPr>
                          <m:t> (</m:t>
                        </m:r>
                        <m:f>
                          <m:fPr>
                            <m:ctrlPr>
                              <a:rPr lang="nb-NO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nb-NO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den>
                        </m:f>
                        <m:r>
                          <a:rPr lang="nb-NO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nb-NO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nb-NO" dirty="0"/>
                  <a:t>Et mål for </a:t>
                </a:r>
                <a:r>
                  <a:rPr lang="nb-NO" dirty="0" err="1"/>
                  <a:t>isokvantens</a:t>
                </a:r>
                <a:r>
                  <a:rPr lang="nb-NO" dirty="0"/>
                  <a:t> krumming mot origo</a:t>
                </a:r>
                <a:r>
                  <a:rPr lang="nb-NO" dirty="0" smtClean="0"/>
                  <a:t>.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Økonomisk </a:t>
                </a:r>
                <a:r>
                  <a:rPr lang="nb-NO" dirty="0" smtClean="0"/>
                  <a:t>tolkning: hvor mange prosent det kostnadsminimerende faktorforholdet K/E </a:t>
                </a:r>
                <a:r>
                  <a:rPr lang="nb-NO" dirty="0" smtClean="0"/>
                  <a:t>endres</a:t>
                </a:r>
                <a:r>
                  <a:rPr lang="nb-NO" dirty="0" smtClean="0"/>
                  <a:t> </a:t>
                </a:r>
                <a:r>
                  <a:rPr lang="nb-NO" dirty="0" smtClean="0"/>
                  <a:t>når faktorprisforholdet w/r </a:t>
                </a:r>
                <a:r>
                  <a:rPr lang="nb-NO" dirty="0" smtClean="0"/>
                  <a:t>øker </a:t>
                </a:r>
                <a:r>
                  <a:rPr lang="nb-NO" dirty="0" smtClean="0"/>
                  <a:t>med én prosent.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smtClean="0"/>
                  <a:t>Faktorer som påvirker substituerbarheten: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Institusjonelle faktorer: lisensiering av sykepleiere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Spesialisert kunnskap: leger, lærere, profesjonelle idrettsutøvere</a:t>
                </a:r>
              </a:p>
              <a:p>
                <a:pPr>
                  <a:buFontTx/>
                  <a:buChar char="-"/>
                </a:pPr>
                <a:r>
                  <a:rPr lang="nb-NO" dirty="0" smtClean="0"/>
                  <a:t>Tid: lettere å finne substitutter på lengre sikt – kan lære opp flere leger osv. Teknisk endring spiller også inn – ny teknologi gjorde at man kunne erstatte tekstilarbeidere med maskiner.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2"/>
                <a:stretch>
                  <a:fillRect l="-963" t="-5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767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2400" dirty="0" smtClean="0"/>
              <a:t>(2) </a:t>
            </a:r>
            <a:r>
              <a:rPr lang="nb-NO" sz="2400" dirty="0"/>
              <a:t>Jo mer følsom etterspørselen etter produktet er for </a:t>
            </a:r>
            <a:r>
              <a:rPr lang="nb-NO" sz="2400" dirty="0" smtClean="0"/>
              <a:t>endringer i produktprisen</a:t>
            </a:r>
            <a:endParaRPr lang="nb-NO" sz="2400" dirty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Etterspørselen etter arbeidskraft henger sammen med etterspørselen etter produktet (</a:t>
            </a:r>
            <a:r>
              <a:rPr lang="nb-NO" sz="2400" dirty="0" err="1" smtClean="0"/>
              <a:t>derived</a:t>
            </a:r>
            <a:r>
              <a:rPr lang="nb-NO" sz="2400" dirty="0" smtClean="0"/>
              <a:t> </a:t>
            </a:r>
            <a:r>
              <a:rPr lang="nb-NO" sz="2400" dirty="0" err="1" smtClean="0"/>
              <a:t>demand</a:t>
            </a:r>
            <a:r>
              <a:rPr lang="nb-NO" sz="2400" dirty="0" smtClean="0"/>
              <a:t>). 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Hvor følsom etterspørselen etter produktet er for prisendringer bestemmer størrelsen på skalaeffekten (</a:t>
            </a:r>
            <a:r>
              <a:rPr lang="nb-NO" sz="2400" dirty="0" err="1" smtClean="0"/>
              <a:t>jf</a:t>
            </a:r>
            <a:r>
              <a:rPr lang="nb-NO" sz="2400" dirty="0" smtClean="0"/>
              <a:t> tidligere tegning av MC-kurven</a:t>
            </a:r>
            <a:r>
              <a:rPr lang="nb-NO" sz="2400" dirty="0" smtClean="0"/>
              <a:t>).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/>
              <a:t>Økt lønn fører til MC opp, som fører til S opp i produktmarkedet. En uelastisk D fører til en stor økning i p, som igjen fører til at produsert mengde ikke behøver å reduseres så mye likevel. Kan velte økningen i produktpris over i økt pris uten at forbrukerne etterspør mindre. Produsert mengde endres lite, og etterspørselen etter E endres lite. </a:t>
            </a:r>
          </a:p>
          <a:p>
            <a:pPr marL="0" indent="0"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842297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(3) Jo </a:t>
            </a:r>
            <a:r>
              <a:rPr lang="nb-NO" dirty="0"/>
              <a:t>mer følsomt tilbudet av andre </a:t>
            </a:r>
            <a:r>
              <a:rPr lang="nb-NO" dirty="0" smtClean="0"/>
              <a:t>innsatsfaktorer </a:t>
            </a:r>
            <a:r>
              <a:rPr lang="nb-NO" dirty="0"/>
              <a:t>er for </a:t>
            </a:r>
            <a:r>
              <a:rPr lang="nb-NO" dirty="0" smtClean="0"/>
              <a:t>endringer i faktorpris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Til nå: bedriftene kan bruke så mye kapital de vil til en konstant pris r (elastisk tilbudskurve, tilbudt mengde kapital avhenger ikke av prisen). Men: rimelig å anta at tilbudt mengde kapital vil avhenge av prisen på kapital – vil tilby mer ved høy pris enn ved lav pris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r>
              <a:rPr lang="nb-NO" dirty="0"/>
              <a:t>Eks: anta tilbud av kapital uelastisk. Lønn opp =&gt; substituere E med K =&gt; r mye opp =&gt; dyrere å substituere E med K =&gt; mindre utslag for E (mindre elastisk etterspørselskurve)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394953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 smtClean="0"/>
                  <a:t>(4) Jo </a:t>
                </a:r>
                <a:r>
                  <a:rPr lang="nb-NO" dirty="0"/>
                  <a:t>mer arbeidsintensiv produksjonen </a:t>
                </a:r>
                <a:r>
                  <a:rPr lang="nb-NO" dirty="0" smtClean="0"/>
                  <a:t>er</a:t>
                </a:r>
              </a:p>
              <a:p>
                <a:pPr marL="0" indent="0">
                  <a:buNone/>
                </a:pPr>
                <a:r>
                  <a:rPr lang="nb-NO" dirty="0" smtClean="0"/>
                  <a:t>Alternativt: Hvor stor andel </a:t>
                </a:r>
                <a:r>
                  <a:rPr lang="nb-NO" dirty="0" err="1" smtClean="0"/>
                  <a:t>arbeidskraftskostnadene</a:t>
                </a:r>
                <a:r>
                  <a:rPr lang="nb-NO" dirty="0" smtClean="0"/>
                  <a:t> utgjør av totale kostnader: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𝑤𝐸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𝑤𝐸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𝑟𝐾</m:t>
                        </m:r>
                      </m:den>
                    </m:f>
                  </m:oMath>
                </a14:m>
                <a:endParaRPr lang="nb-NO" dirty="0" smtClean="0"/>
              </a:p>
              <a:p>
                <a:pPr marL="0" indent="0">
                  <a:buNone/>
                </a:pPr>
                <a:endParaRPr lang="nb-NO" dirty="0" smtClean="0"/>
              </a:p>
              <a:p>
                <a:pPr marL="0" indent="0">
                  <a:buNone/>
                </a:pPr>
                <a:r>
                  <a:rPr lang="nb-NO" dirty="0" smtClean="0"/>
                  <a:t>Hvis arbeidskraft utgjør en stor del: w opp litt =&gt; stor økning i MC =&gt; p opp mye =&gt; etterspørsel etter produktet mye ned =&gt; produsert mengde mye ned =&gt; E mye ned 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8229600" cy="5577483"/>
              </a:xfrm>
              <a:blipFill rotWithShape="1">
                <a:blip r:embed="rId2"/>
                <a:stretch>
                  <a:fillRect l="-1852" t="-1421" r="-21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09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2199</Words>
  <Application>Microsoft Office PowerPoint</Application>
  <PresentationFormat>Skjermfremvisning (4:3)</PresentationFormat>
  <Paragraphs>320</Paragraphs>
  <Slides>31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2" baseType="lpstr">
      <vt:lpstr>Office-tema</vt:lpstr>
      <vt:lpstr>Forelesning 5 19.09.2012</vt:lpstr>
      <vt:lpstr>Markedets etterspørselskurve</vt:lpstr>
      <vt:lpstr>PowerPoint-presentasjon</vt:lpstr>
      <vt:lpstr>PowerPoint-presentasjon</vt:lpstr>
      <vt:lpstr>PowerPoint-presentasjon</vt:lpstr>
      <vt:lpstr>Etterspørselselastisiteten</vt:lpstr>
      <vt:lpstr>Elastisitetspåvirket kvantumstilpasser</vt:lpstr>
      <vt:lpstr>PowerPoint-presentasjon</vt:lpstr>
      <vt:lpstr>PowerPoint-presentasjon</vt:lpstr>
      <vt:lpstr>Etterspørsel etter arbeidskraft  på lang sikt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Etterspørselskurven på lang sikt</vt:lpstr>
      <vt:lpstr>Etterspørselskurven på lang sikt</vt:lpstr>
      <vt:lpstr>Etterspørselskurven på lang sikt</vt:lpstr>
      <vt:lpstr>Etterspørselskurven på lang sikt</vt:lpstr>
      <vt:lpstr>Substitusjons- og skalaeffekter</vt:lpstr>
      <vt:lpstr>Substitusjons-effekten</vt:lpstr>
      <vt:lpstr>Skala-effekten</vt:lpstr>
      <vt:lpstr>Etterspørselskurven på lang sikt</vt:lpstr>
      <vt:lpstr>Marshalls lov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Institutt for samfunnsforskning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Forelesning 5</dc:title>
  <dc:creator>Kristine von Simson</dc:creator>
  <cp:lastModifiedBy>Kristine von Simson</cp:lastModifiedBy>
  <cp:revision>116</cp:revision>
  <dcterms:created xsi:type="dcterms:W3CDTF">2012-09-12T12:13:11Z</dcterms:created>
  <dcterms:modified xsi:type="dcterms:W3CDTF">2012-09-19T12:54:37Z</dcterms:modified>
</cp:coreProperties>
</file>