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3" r:id="rId7"/>
    <p:sldId id="267" r:id="rId8"/>
    <p:sldId id="270" r:id="rId9"/>
    <p:sldId id="271" r:id="rId10"/>
    <p:sldId id="272" r:id="rId11"/>
    <p:sldId id="273" r:id="rId12"/>
    <p:sldId id="276" r:id="rId13"/>
    <p:sldId id="277" r:id="rId14"/>
    <p:sldId id="278" r:id="rId15"/>
    <p:sldId id="280" r:id="rId16"/>
    <p:sldId id="281" r:id="rId17"/>
    <p:sldId id="282" r:id="rId18"/>
    <p:sldId id="283" r:id="rId19"/>
    <p:sldId id="284" r:id="rId20"/>
    <p:sldId id="286" r:id="rId21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95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6F2F1-B622-485A-ACF0-E7BFF2F3B005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AD341-3CDD-42DE-A0BD-A8247E6947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8716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9795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700C9-DCD1-48D6-98C7-97C20A6D3BC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6790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700C9-DCD1-48D6-98C7-97C20A6D3BC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220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700C9-DCD1-48D6-98C7-97C20A6D3BC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220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700C9-DCD1-48D6-98C7-97C20A6D3BC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6168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7469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2532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8486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1392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3258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924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3370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6614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237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237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237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237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76065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4653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11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05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838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7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3912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2796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6823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5942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83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193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762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9022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E054C-2A50-45B0-89E3-0D3C1EE148A0}" type="datetimeFigureOut">
              <a:rPr lang="nb-NO" smtClean="0"/>
              <a:t>12.09.2012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974E-D8C8-42DC-B441-EB4AE427D7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95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Forelesning 4</a:t>
            </a:r>
            <a:br>
              <a:rPr lang="nb-NO" dirty="0" smtClean="0"/>
            </a:br>
            <a:r>
              <a:rPr lang="nb-NO" dirty="0" smtClean="0"/>
              <a:t>12.september 2012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Mer om humankapital</a:t>
            </a:r>
          </a:p>
          <a:p>
            <a:r>
              <a:rPr lang="nb-NO" dirty="0" smtClean="0"/>
              <a:t>Etterspørsel etter arbeidskraft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794094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On-</a:t>
            </a:r>
            <a:r>
              <a:rPr lang="nb-NO" dirty="0" err="1" smtClean="0"/>
              <a:t>the</a:t>
            </a:r>
            <a:r>
              <a:rPr lang="nb-NO" dirty="0" smtClean="0"/>
              <a:t>-</a:t>
            </a:r>
            <a:r>
              <a:rPr lang="nb-NO" dirty="0" err="1" smtClean="0"/>
              <a:t>job</a:t>
            </a:r>
            <a:r>
              <a:rPr lang="nb-NO" dirty="0" smtClean="0"/>
              <a:t> training (OJT)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Utdanning og opplæring i regi av jobben.</a:t>
            </a:r>
          </a:p>
          <a:p>
            <a:pPr marL="0" indent="0">
              <a:buNone/>
            </a:pPr>
            <a:r>
              <a:rPr lang="nb-NO" dirty="0" smtClean="0"/>
              <a:t>To typer: </a:t>
            </a:r>
          </a:p>
          <a:p>
            <a:pPr marL="514350" indent="-514350">
              <a:buAutoNum type="arabicParenBoth"/>
            </a:pPr>
            <a:r>
              <a:rPr lang="nb-NO" dirty="0" smtClean="0"/>
              <a:t>Generell opplæring</a:t>
            </a:r>
          </a:p>
          <a:p>
            <a:pPr marL="514350" indent="-514350">
              <a:buAutoNum type="arabicParenBoth"/>
            </a:pPr>
            <a:r>
              <a:rPr lang="nb-NO" dirty="0" smtClean="0"/>
              <a:t>Spesifikk opplæring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537627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20688"/>
                <a:ext cx="8229600" cy="55054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En enkel modell</a:t>
                </a:r>
              </a:p>
              <a:p>
                <a:pPr marL="514350" indent="-514350">
                  <a:buAutoNum type="arabicParenBoth"/>
                </a:pPr>
                <a:r>
                  <a:rPr lang="nb-NO" dirty="0" smtClean="0"/>
                  <a:t>Ingen OJT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𝑇𝐶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1+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𝑉𝑀𝑃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𝑉𝑀𝑃</m:t>
                              </m:r>
                            </m:e>
                            <m:sub>
                              <m:r>
                                <a:rPr lang="nb-NO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/>
                            </a:rPr>
                            <m:t>1+</m:t>
                          </m:r>
                          <m:r>
                            <a:rPr lang="nb-NO" i="1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endParaRPr lang="nb-NO" sz="1800" dirty="0" smtClean="0"/>
              </a:p>
              <a:p>
                <a:pPr marL="0" indent="0">
                  <a:buNone/>
                </a:pPr>
                <a:r>
                  <a:rPr lang="nb-NO" sz="1800" dirty="0" smtClean="0"/>
                  <a:t>	          </a:t>
                </a:r>
                <a:r>
                  <a:rPr lang="nb-NO" sz="1800" dirty="0" smtClean="0">
                    <a:solidFill>
                      <a:srgbClr val="FF0000"/>
                    </a:solidFill>
                  </a:rPr>
                  <a:t>Nåverdien av kostnaden            Nåverdien av bidraget </a:t>
                </a:r>
              </a:p>
              <a:p>
                <a:pPr marL="0" indent="0">
                  <a:buNone/>
                </a:pPr>
                <a:r>
                  <a:rPr lang="nb-NO" sz="1800" dirty="0">
                    <a:solidFill>
                      <a:srgbClr val="FF0000"/>
                    </a:solidFill>
                  </a:rPr>
                  <a:t>	 </a:t>
                </a:r>
                <a:r>
                  <a:rPr lang="nb-NO" sz="1800" dirty="0" smtClean="0">
                    <a:solidFill>
                      <a:srgbClr val="FF0000"/>
                    </a:solidFill>
                  </a:rPr>
                  <a:t>       	    av ansettelse		til bedriften</a:t>
                </a:r>
              </a:p>
              <a:p>
                <a:pPr marL="0" indent="0">
                  <a:buNone/>
                </a:pPr>
                <a:endParaRPr lang="nb-NO" sz="18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nb-NO" dirty="0" smtClean="0"/>
                  <a:t>Lønn = verdien av grenseproduktiviteten</a:t>
                </a: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20688"/>
                <a:ext cx="8229600" cy="5505475"/>
              </a:xfrm>
              <a:blipFill rotWithShape="1">
                <a:blip r:embed="rId3"/>
                <a:stretch>
                  <a:fillRect l="-1926" t="-14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Venstre klammeparentes 3"/>
          <p:cNvSpPr/>
          <p:nvPr/>
        </p:nvSpPr>
        <p:spPr>
          <a:xfrm rot="16200000">
            <a:off x="2951633" y="1944286"/>
            <a:ext cx="261847" cy="1916853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Venstre klammeparentes 4"/>
          <p:cNvSpPr/>
          <p:nvPr/>
        </p:nvSpPr>
        <p:spPr>
          <a:xfrm rot="16200000">
            <a:off x="5671641" y="1738404"/>
            <a:ext cx="261847" cy="2319392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975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20688"/>
                <a:ext cx="8229600" cy="55054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(2) OJT i periode 1 (generell):</a:t>
                </a:r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+</m:t>
                      </m:r>
                      <m:r>
                        <a:rPr lang="nb-NO" b="0" i="1" smtClean="0">
                          <a:latin typeface="Cambria Math"/>
                        </a:rPr>
                        <m:t>𝐻</m:t>
                      </m:r>
                      <m:r>
                        <a:rPr lang="nb-NO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1+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𝑉𝑀𝑃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𝑉𝑀𝑃</m:t>
                              </m:r>
                            </m:e>
                            <m:sub>
                              <m:r>
                                <a:rPr lang="nb-NO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/>
                            </a:rPr>
                            <m:t>1+</m:t>
                          </m:r>
                          <m:r>
                            <a:rPr lang="nb-NO" i="1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endParaRPr lang="nb-NO" sz="1800" dirty="0" smtClean="0"/>
              </a:p>
              <a:p>
                <a:pPr marL="0" indent="0">
                  <a:buNone/>
                </a:pPr>
                <a:r>
                  <a:rPr lang="nb-NO" sz="1800" dirty="0" smtClean="0"/>
                  <a:t>	          </a:t>
                </a:r>
                <a:r>
                  <a:rPr lang="nb-NO" sz="1800" dirty="0" smtClean="0">
                    <a:solidFill>
                      <a:srgbClr val="FF0000"/>
                    </a:solidFill>
                  </a:rPr>
                  <a:t>Nåverdien av kostnaden            Nåverdien av bidraget </a:t>
                </a:r>
              </a:p>
              <a:p>
                <a:pPr marL="0" indent="0">
                  <a:buNone/>
                </a:pPr>
                <a:r>
                  <a:rPr lang="nb-NO" sz="1800" dirty="0">
                    <a:solidFill>
                      <a:srgbClr val="FF0000"/>
                    </a:solidFill>
                  </a:rPr>
                  <a:t>	 </a:t>
                </a:r>
                <a:r>
                  <a:rPr lang="nb-NO" sz="1800" dirty="0" smtClean="0">
                    <a:solidFill>
                      <a:srgbClr val="FF0000"/>
                    </a:solidFill>
                  </a:rPr>
                  <a:t>       	    av ansettelse		til bedriften</a:t>
                </a:r>
              </a:p>
              <a:p>
                <a:pPr marL="0" indent="0">
                  <a:buNone/>
                </a:pPr>
                <a:endParaRPr lang="nb-NO" sz="18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nb-NO" sz="2800" dirty="0" smtClean="0"/>
                  <a:t>Generell OJT: Lønn periode 1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nb-NO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nb-NO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𝑉𝑀𝑃</m:t>
                          </m:r>
                        </m:e>
                        <m:sub>
                          <m:r>
                            <a:rPr lang="nb-NO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nb-NO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nb-NO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𝐻</m:t>
                      </m:r>
                    </m:oMath>
                  </m:oMathPara>
                </a14:m>
                <a:endParaRPr lang="nb-NO" sz="2800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nb-NO" sz="18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20688"/>
                <a:ext cx="8229600" cy="5505475"/>
              </a:xfrm>
              <a:blipFill rotWithShape="1">
                <a:blip r:embed="rId3"/>
                <a:stretch>
                  <a:fillRect l="-1852" t="-14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Venstre klammeparentes 3"/>
          <p:cNvSpPr/>
          <p:nvPr/>
        </p:nvSpPr>
        <p:spPr>
          <a:xfrm rot="16200000">
            <a:off x="2951633" y="1944286"/>
            <a:ext cx="261847" cy="1916853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Venstre klammeparentes 4"/>
          <p:cNvSpPr/>
          <p:nvPr/>
        </p:nvSpPr>
        <p:spPr>
          <a:xfrm rot="16200000">
            <a:off x="5671641" y="1738404"/>
            <a:ext cx="261847" cy="2319392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6877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Samfunnsøkonomisk </a:t>
            </a:r>
            <a:r>
              <a:rPr lang="nb-NO" dirty="0" err="1" smtClean="0"/>
              <a:t>vs</a:t>
            </a:r>
            <a:r>
              <a:rPr lang="nb-NO" dirty="0" smtClean="0"/>
              <a:t> privatøkonomisk avkastning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Privatøkonomisk: nåverdien av inntektsstrømmen minus kostnader</a:t>
            </a:r>
          </a:p>
          <a:p>
            <a:pPr marL="0" indent="0">
              <a:buNone/>
            </a:pPr>
            <a:r>
              <a:rPr lang="nb-NO" dirty="0" smtClean="0"/>
              <a:t>Samfunnsøkonomisk: </a:t>
            </a:r>
          </a:p>
          <a:p>
            <a:pPr marL="514350" indent="-514350">
              <a:buAutoNum type="arabicParenBoth"/>
            </a:pPr>
            <a:r>
              <a:rPr lang="nb-NO" dirty="0" smtClean="0"/>
              <a:t>Inntektsgevinst uttrykk for økt verdiskapning?</a:t>
            </a:r>
          </a:p>
          <a:p>
            <a:pPr marL="514350" indent="-514350">
              <a:buAutoNum type="arabicParenBoth"/>
            </a:pPr>
            <a:r>
              <a:rPr lang="nb-NO" dirty="0" smtClean="0"/>
              <a:t>Kostnader og gevinster </a:t>
            </a:r>
          </a:p>
          <a:p>
            <a:pPr marL="514350" indent="-514350">
              <a:buAutoNum type="arabicParenBoth"/>
            </a:pPr>
            <a:r>
              <a:rPr lang="nb-NO" dirty="0" err="1" smtClean="0"/>
              <a:t>Spillover</a:t>
            </a:r>
            <a:r>
              <a:rPr lang="nb-NO" dirty="0" smtClean="0"/>
              <a:t>-effekter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3676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Etterspørselskurven</a:t>
            </a:r>
            <a:endParaRPr lang="nb-NO" dirty="0"/>
          </a:p>
        </p:txBody>
      </p:sp>
      <p:grpSp>
        <p:nvGrpSpPr>
          <p:cNvPr id="8" name="Gruppe 7"/>
          <p:cNvGrpSpPr/>
          <p:nvPr/>
        </p:nvGrpSpPr>
        <p:grpSpPr>
          <a:xfrm>
            <a:off x="1797070" y="1693971"/>
            <a:ext cx="5096584" cy="3931857"/>
            <a:chOff x="180000" y="122850"/>
            <a:chExt cx="5096850" cy="3575018"/>
          </a:xfrm>
        </p:grpSpPr>
        <p:cxnSp>
          <p:nvCxnSpPr>
            <p:cNvPr id="9" name="Rett linje 8"/>
            <p:cNvCxnSpPr/>
            <p:nvPr/>
          </p:nvCxnSpPr>
          <p:spPr>
            <a:xfrm>
              <a:off x="457200" y="247613"/>
              <a:ext cx="19050" cy="3314206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Rett linje 9"/>
            <p:cNvCxnSpPr/>
            <p:nvPr/>
          </p:nvCxnSpPr>
          <p:spPr>
            <a:xfrm>
              <a:off x="476250" y="3561288"/>
              <a:ext cx="313372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kstboks 4"/>
            <p:cNvSpPr txBox="1"/>
            <p:nvPr/>
          </p:nvSpPr>
          <p:spPr>
            <a:xfrm>
              <a:off x="3609975" y="3425812"/>
              <a:ext cx="923925" cy="272056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Arbeidere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2" name="Tekstboks 4"/>
            <p:cNvSpPr txBox="1"/>
            <p:nvPr/>
          </p:nvSpPr>
          <p:spPr>
            <a:xfrm>
              <a:off x="180000" y="122850"/>
              <a:ext cx="771525" cy="27178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</a:rPr>
                <a:t>Lønn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3" name="Rett linje 12"/>
            <p:cNvCxnSpPr/>
            <p:nvPr/>
          </p:nvCxnSpPr>
          <p:spPr>
            <a:xfrm flipV="1">
              <a:off x="819150" y="619125"/>
              <a:ext cx="2238375" cy="2333625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Rett linje 13"/>
            <p:cNvCxnSpPr/>
            <p:nvPr/>
          </p:nvCxnSpPr>
          <p:spPr>
            <a:xfrm>
              <a:off x="819150" y="619033"/>
              <a:ext cx="2886075" cy="2333278"/>
            </a:xfrm>
            <a:prstGeom prst="line">
              <a:avLst/>
            </a:prstGeom>
            <a:ln w="349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kstboks 4"/>
            <p:cNvSpPr txBox="1"/>
            <p:nvPr/>
          </p:nvSpPr>
          <p:spPr>
            <a:xfrm>
              <a:off x="3132750" y="408600"/>
              <a:ext cx="771525" cy="27114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</a:rPr>
                <a:t>Tilbud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6" name="Tekstboks 4"/>
            <p:cNvSpPr txBox="1"/>
            <p:nvPr/>
          </p:nvSpPr>
          <p:spPr>
            <a:xfrm>
              <a:off x="3713775" y="2816727"/>
              <a:ext cx="1563075" cy="345154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</a:rPr>
                <a:t>Etterspørsel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7952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Hva påvirker </a:t>
            </a:r>
            <a:r>
              <a:rPr lang="nb-NO" dirty="0" smtClean="0"/>
              <a:t>produksjonsbeslutningen</a:t>
            </a:r>
            <a:r>
              <a:rPr lang="nb-NO" dirty="0"/>
              <a:t>?</a:t>
            </a:r>
            <a:endParaRPr lang="nb-NO" dirty="0" smtClean="0"/>
          </a:p>
          <a:p>
            <a:pPr marL="514350" indent="-514350">
              <a:buAutoNum type="arabicParenBoth"/>
            </a:pPr>
            <a:r>
              <a:rPr lang="nb-NO" dirty="0" smtClean="0"/>
              <a:t>Priser: Produkt og innsatsfaktorer</a:t>
            </a:r>
          </a:p>
          <a:p>
            <a:pPr marL="514350" indent="-514350">
              <a:buAutoNum type="arabicParenBoth"/>
            </a:pPr>
            <a:r>
              <a:rPr lang="nb-NO" dirty="0" smtClean="0"/>
              <a:t>Teknologi: Arbeidsintensiv eller kapitalintensiv? Kan arbeidskraften erstattes av andre innsatsfaktorer?</a:t>
            </a:r>
          </a:p>
          <a:p>
            <a:pPr marL="514350" indent="-514350">
              <a:buAutoNum type="arabicParenBoth"/>
            </a:pPr>
            <a:r>
              <a:rPr lang="nb-NO" dirty="0" smtClean="0"/>
              <a:t>Målsetning: Profittmaksimering, kostnadsminimering eller nyttemaksimering?</a:t>
            </a:r>
          </a:p>
          <a:p>
            <a:pPr marL="514350" indent="-514350">
              <a:buAutoNum type="arabicParenBoth"/>
            </a:pPr>
            <a:r>
              <a:rPr lang="nb-NO" dirty="0" smtClean="0"/>
              <a:t>Markedsforhold: </a:t>
            </a:r>
          </a:p>
          <a:p>
            <a:pPr marL="400050" lvl="1" indent="0">
              <a:buNone/>
            </a:pPr>
            <a:r>
              <a:rPr lang="nb-NO" dirty="0"/>
              <a:t>	</a:t>
            </a:r>
            <a:r>
              <a:rPr lang="nb-NO" dirty="0" err="1" smtClean="0"/>
              <a:t>Bedriftmarkedet</a:t>
            </a:r>
            <a:r>
              <a:rPr lang="nb-NO" dirty="0" smtClean="0"/>
              <a:t>: Monopol eller fullkommen 	konkurranse?</a:t>
            </a:r>
          </a:p>
          <a:p>
            <a:pPr marL="400050" lvl="1" indent="0">
              <a:buNone/>
            </a:pPr>
            <a:r>
              <a:rPr lang="nb-NO" dirty="0"/>
              <a:t>	</a:t>
            </a:r>
            <a:r>
              <a:rPr lang="nb-NO" dirty="0" smtClean="0"/>
              <a:t>Arbeidsmarkedet: Monopsoni eller fullkommen 	konkurranse?</a:t>
            </a:r>
          </a:p>
        </p:txBody>
      </p:sp>
    </p:spTree>
    <p:extLst>
      <p:ext uri="{BB962C8B-B14F-4D97-AF65-F5344CB8AC3E}">
        <p14:creationId xmlns:p14="http://schemas.microsoft.com/office/powerpoint/2010/main" val="2176555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Etterspørsel etter arbeidskraft </a:t>
            </a:r>
            <a:br>
              <a:rPr lang="nb-NO" dirty="0" smtClean="0"/>
            </a:br>
            <a:r>
              <a:rPr lang="nb-NO" dirty="0" smtClean="0"/>
              <a:t>på kort sikt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Antar:</a:t>
            </a:r>
          </a:p>
          <a:p>
            <a:pPr>
              <a:buFontTx/>
              <a:buChar char="-"/>
            </a:pPr>
            <a:r>
              <a:rPr lang="nb-NO" dirty="0" smtClean="0"/>
              <a:t>Homogen arbeidskraft</a:t>
            </a:r>
          </a:p>
          <a:p>
            <a:pPr>
              <a:buFontTx/>
              <a:buChar char="-"/>
            </a:pPr>
            <a:r>
              <a:rPr lang="nb-NO" dirty="0" smtClean="0"/>
              <a:t>Profittmaksimering</a:t>
            </a:r>
          </a:p>
          <a:p>
            <a:pPr>
              <a:buFontTx/>
              <a:buChar char="-"/>
            </a:pPr>
            <a:r>
              <a:rPr lang="nb-NO" dirty="0" smtClean="0"/>
              <a:t>Fullkommen konkurranse i både produkt- og arbeidsmarked</a:t>
            </a:r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480475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76672"/>
                <a:ext cx="8229600" cy="564949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Teknologi: produktfunksjonen</a:t>
                </a:r>
              </a:p>
              <a:p>
                <a:pPr marL="0" indent="0">
                  <a:buNone/>
                </a:pPr>
                <a:r>
                  <a:rPr lang="nb-NO" dirty="0" smtClean="0"/>
                  <a:t>To innsatsfaktorer: 	E – </a:t>
                </a:r>
                <a:r>
                  <a:rPr lang="nb-NO" dirty="0" err="1" smtClean="0"/>
                  <a:t>arb.kraft</a:t>
                </a:r>
                <a:r>
                  <a:rPr lang="nb-NO" dirty="0" smtClean="0"/>
                  <a:t> (timeverk)</a:t>
                </a:r>
              </a:p>
              <a:p>
                <a:pPr marL="0" indent="0">
                  <a:buNone/>
                </a:pPr>
                <a:r>
                  <a:rPr lang="nb-NO" dirty="0"/>
                  <a:t>	</a:t>
                </a:r>
                <a:r>
                  <a:rPr lang="nb-NO" dirty="0" smtClean="0"/>
                  <a:t>			K – kapital (maskinpark)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𝑞</m:t>
                      </m:r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𝑓</m:t>
                      </m:r>
                      <m:r>
                        <a:rPr lang="nb-NO" b="0" i="1" smtClean="0">
                          <a:latin typeface="Cambria Math"/>
                        </a:rPr>
                        <m:t>(</m:t>
                      </m:r>
                      <m:r>
                        <a:rPr lang="nb-NO" b="0" i="1" smtClean="0">
                          <a:latin typeface="Cambria Math"/>
                        </a:rPr>
                        <m:t>𝐸</m:t>
                      </m:r>
                      <m:r>
                        <a:rPr lang="nb-NO" b="0" i="1" smtClean="0">
                          <a:latin typeface="Cambria Math"/>
                        </a:rPr>
                        <m:t>,</m:t>
                      </m:r>
                      <m:r>
                        <a:rPr lang="nb-NO" b="0" i="1" smtClean="0">
                          <a:latin typeface="Cambria Math"/>
                        </a:rPr>
                        <m:t>𝐾</m:t>
                      </m:r>
                      <m:r>
                        <a:rPr lang="nb-NO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nb-NO" i="1">
                                  <a:latin typeface="Cambria Math"/>
                                </a:rPr>
                                <m:t>𝐸</m:t>
                              </m:r>
                            </m:sub>
                          </m:sSub>
                          <m:r>
                            <a:rPr lang="nb-NO" i="1">
                              <a:latin typeface="Cambria Math"/>
                            </a:rPr>
                            <m:t>=</m:t>
                          </m:r>
                          <m:r>
                            <a:rPr lang="nb-NO" i="1">
                              <a:latin typeface="Cambria Math"/>
                            </a:rPr>
                            <m:t>𝑓</m:t>
                          </m:r>
                          <m:r>
                            <a:rPr lang="nb-NO" i="1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nb-NO" i="1">
                          <a:latin typeface="Cambria Math"/>
                        </a:rPr>
                        <m:t>&gt;0</m:t>
                      </m:r>
                      <m:r>
                        <a:rPr lang="nb-NO" b="0" i="1" smtClean="0">
                          <a:latin typeface="Cambria Math"/>
                        </a:rPr>
                        <m:t>,  </m:t>
                      </m:r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𝐸𝐸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&lt;0</m:t>
                      </m:r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𝐾</m:t>
                              </m:r>
                            </m:sub>
                          </m:sSub>
                          <m:r>
                            <a:rPr lang="nb-NO" i="1">
                              <a:latin typeface="Cambria Math"/>
                            </a:rPr>
                            <m:t>=</m:t>
                          </m:r>
                          <m:r>
                            <a:rPr lang="nb-NO" i="1">
                              <a:latin typeface="Cambria Math"/>
                            </a:rPr>
                            <m:t>𝑓</m:t>
                          </m:r>
                          <m:r>
                            <a:rPr lang="nb-NO" i="1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𝐾</m:t>
                          </m:r>
                        </m:sub>
                      </m:sSub>
                      <m:r>
                        <a:rPr lang="nb-NO" i="1">
                          <a:latin typeface="Cambria Math"/>
                        </a:rPr>
                        <m:t>&gt;0</m:t>
                      </m:r>
                      <m:r>
                        <a:rPr lang="nb-NO" b="0" i="1" smtClean="0">
                          <a:latin typeface="Cambria Math"/>
                        </a:rPr>
                        <m:t>,  </m:t>
                      </m:r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𝐾𝐾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&lt;0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Kort sikt: K=K</a:t>
                </a:r>
                <a:r>
                  <a:rPr lang="nb-NO" baseline="-25000" dirty="0" smtClean="0"/>
                  <a:t>0    </a:t>
                </a:r>
                <a:r>
                  <a:rPr lang="nb-NO" dirty="0" smtClean="0"/>
                  <a:t>=&gt;   q=f(E)</a:t>
                </a:r>
                <a:endParaRPr lang="nb-NO" baseline="30000" dirty="0" smtClean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76672"/>
                <a:ext cx="8229600" cy="5649491"/>
              </a:xfrm>
              <a:blipFill rotWithShape="1">
                <a:blip r:embed="rId3"/>
                <a:stretch>
                  <a:fillRect l="-1852" t="-140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4478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04664"/>
                <a:ext cx="8229600" cy="572149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Profitt: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𝑝𝑞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𝑤𝐸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𝑟</m:t>
                      </m:r>
                      <m:sSub>
                        <m:sSub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der 	p: produktpris</a:t>
                </a:r>
              </a:p>
              <a:p>
                <a:pPr marL="0" indent="0">
                  <a:buNone/>
                </a:pPr>
                <a:r>
                  <a:rPr lang="nb-NO" dirty="0" smtClean="0"/>
                  <a:t>	w: pris arbeidskraft (lønn)</a:t>
                </a:r>
              </a:p>
              <a:p>
                <a:pPr marL="0" indent="0">
                  <a:buNone/>
                </a:pPr>
                <a:r>
                  <a:rPr lang="nb-NO" dirty="0"/>
                  <a:t>	</a:t>
                </a:r>
                <a:r>
                  <a:rPr lang="nb-NO" dirty="0" smtClean="0"/>
                  <a:t>r: enhetspris kapital</a:t>
                </a:r>
              </a:p>
              <a:p>
                <a:pPr marL="0" indent="0">
                  <a:buNone/>
                </a:pPr>
                <a:r>
                  <a:rPr lang="nb-NO" dirty="0" smtClean="0"/>
                  <a:t>Fordi priser og kapital er gitt, består bedriftens problem i å finne det optimale nivået på E</a:t>
                </a: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04664"/>
                <a:ext cx="8229600" cy="5721499"/>
              </a:xfrm>
              <a:blipFill rotWithShape="1">
                <a:blip r:embed="rId3"/>
                <a:stretch>
                  <a:fillRect l="-1852" t="-13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0960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76672"/>
                <a:ext cx="8229600" cy="564949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Profittmaksimering: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𝑚𝑎𝑘𝑠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 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𝑝𝑞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𝑤𝐸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𝑟</m:t>
                      </m:r>
                      <m:sSub>
                        <m:sSub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𝑝𝑓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𝑤𝐸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𝑟</m:t>
                      </m:r>
                      <m:sSub>
                        <m:sSubPr>
                          <m:ctrlPr>
                            <a:rPr lang="nb-NO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nb-NO" dirty="0" smtClean="0">
                    <a:ea typeface="Cambria Math"/>
                  </a:rPr>
                  <a:t>FOB:</a:t>
                </a:r>
                <a:endParaRPr lang="nb-NO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𝜕𝜋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𝑝𝑓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′−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𝑤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=0  →  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𝑝𝑓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′=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𝑤</m:t>
                      </m:r>
                    </m:oMath>
                  </m:oMathPara>
                </a14:m>
                <a:endParaRPr lang="nb-NO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nb-NO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nb-NO" dirty="0" smtClean="0">
                    <a:ea typeface="Cambria Math"/>
                  </a:rPr>
                  <a:t>AOB:</a:t>
                </a:r>
                <a:endParaRPr lang="nb-NO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𝜕𝜋</m:t>
                          </m:r>
                        </m:num>
                        <m:den>
                          <m:sSup>
                            <m:sSupPr>
                              <m:ctrlPr>
                                <a:rPr lang="nb-NO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nb-NO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den>
                      </m:f>
                      <m:r>
                        <a:rPr lang="nb-NO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nb-NO" i="1">
                          <a:latin typeface="Cambria Math"/>
                          <a:ea typeface="Cambria Math"/>
                        </a:rPr>
                        <m:t>𝑝𝑓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′′&lt;0</m:t>
                      </m:r>
                    </m:oMath>
                  </m:oMathPara>
                </a14:m>
                <a:endParaRPr lang="nb-NO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nb-NO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76672"/>
                <a:ext cx="8229600" cy="5649491"/>
              </a:xfrm>
              <a:blipFill rotWithShape="1">
                <a:blip r:embed="rId3"/>
                <a:stretch>
                  <a:fillRect l="-1852" t="-140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0239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erret 1"/>
          <p:cNvGrpSpPr/>
          <p:nvPr/>
        </p:nvGrpSpPr>
        <p:grpSpPr>
          <a:xfrm>
            <a:off x="2009968" y="276474"/>
            <a:ext cx="5252016" cy="6175421"/>
            <a:chOff x="0" y="0"/>
            <a:chExt cx="6009640" cy="8143875"/>
          </a:xfrm>
        </p:grpSpPr>
        <p:sp>
          <p:nvSpPr>
            <p:cNvPr id="14" name="Tekstboks 8"/>
            <p:cNvSpPr txBox="1"/>
            <p:nvPr/>
          </p:nvSpPr>
          <p:spPr>
            <a:xfrm>
              <a:off x="3770925" y="7133250"/>
              <a:ext cx="676275" cy="44704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>
                  <a:effectLst/>
                  <a:ea typeface="Calibri"/>
                </a:rPr>
                <a:t>E</a:t>
              </a:r>
              <a:endParaRPr lang="nb-NO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0" name="Tekstboks 29"/>
            <p:cNvSpPr txBox="1"/>
            <p:nvPr/>
          </p:nvSpPr>
          <p:spPr>
            <a:xfrm>
              <a:off x="3096069" y="6517097"/>
              <a:ext cx="1933575" cy="785263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 smtClean="0">
                  <a:effectLst/>
                  <a:ea typeface="Calibri"/>
                  <a:cs typeface="Times New Roman"/>
                </a:rPr>
                <a:t>Verdien av grense-produktiviteten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19" name="Tekstboks 27"/>
            <p:cNvSpPr txBox="1"/>
            <p:nvPr/>
          </p:nvSpPr>
          <p:spPr>
            <a:xfrm>
              <a:off x="3208195" y="5505369"/>
              <a:ext cx="2161342" cy="788351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 smtClean="0">
                  <a:ea typeface="Calibri"/>
                  <a:cs typeface="Times New Roman"/>
                </a:rPr>
                <a:t>Verdien av </a:t>
              </a:r>
              <a:r>
                <a:rPr lang="nb-NO" sz="1400" dirty="0" err="1" smtClean="0">
                  <a:ea typeface="Calibri"/>
                  <a:cs typeface="Times New Roman"/>
                </a:rPr>
                <a:t>g</a:t>
              </a:r>
              <a:r>
                <a:rPr lang="nb-NO" sz="1400" dirty="0" err="1" smtClean="0">
                  <a:effectLst/>
                  <a:ea typeface="Calibri"/>
                  <a:cs typeface="Times New Roman"/>
                </a:rPr>
                <a:t>j.snitts-produktiviten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5" name="Rektangel 4"/>
            <p:cNvSpPr/>
            <p:nvPr/>
          </p:nvSpPr>
          <p:spPr>
            <a:xfrm>
              <a:off x="0" y="0"/>
              <a:ext cx="6009640" cy="8143875"/>
            </a:xfrm>
            <a:prstGeom prst="rect">
              <a:avLst/>
            </a:prstGeom>
          </p:spPr>
        </p:sp>
        <p:cxnSp>
          <p:nvCxnSpPr>
            <p:cNvPr id="6" name="Rett linje 5"/>
            <p:cNvCxnSpPr/>
            <p:nvPr/>
          </p:nvCxnSpPr>
          <p:spPr>
            <a:xfrm>
              <a:off x="504825" y="619125"/>
              <a:ext cx="0" cy="2981325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Rett linje 6"/>
            <p:cNvCxnSpPr/>
            <p:nvPr/>
          </p:nvCxnSpPr>
          <p:spPr>
            <a:xfrm>
              <a:off x="504825" y="3600450"/>
              <a:ext cx="32289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Frihåndsform 7"/>
            <p:cNvSpPr/>
            <p:nvPr/>
          </p:nvSpPr>
          <p:spPr>
            <a:xfrm>
              <a:off x="676275" y="1143596"/>
              <a:ext cx="2809875" cy="2091267"/>
            </a:xfrm>
            <a:custGeom>
              <a:avLst/>
              <a:gdLst>
                <a:gd name="connsiteX0" fmla="*/ 0 w 2809875"/>
                <a:gd name="connsiteY0" fmla="*/ 2091267 h 2091267"/>
                <a:gd name="connsiteX1" fmla="*/ 914400 w 2809875"/>
                <a:gd name="connsiteY1" fmla="*/ 1605492 h 2091267"/>
                <a:gd name="connsiteX2" fmla="*/ 1924050 w 2809875"/>
                <a:gd name="connsiteY2" fmla="*/ 91017 h 2091267"/>
                <a:gd name="connsiteX3" fmla="*/ 2809875 w 2809875"/>
                <a:gd name="connsiteY3" fmla="*/ 300567 h 209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75" h="2091267">
                  <a:moveTo>
                    <a:pt x="0" y="2091267"/>
                  </a:moveTo>
                  <a:cubicBezTo>
                    <a:pt x="296862" y="2015067"/>
                    <a:pt x="593725" y="1938867"/>
                    <a:pt x="914400" y="1605492"/>
                  </a:cubicBezTo>
                  <a:cubicBezTo>
                    <a:pt x="1235075" y="1272117"/>
                    <a:pt x="1608137" y="308505"/>
                    <a:pt x="1924050" y="91017"/>
                  </a:cubicBezTo>
                  <a:cubicBezTo>
                    <a:pt x="2239963" y="-126471"/>
                    <a:pt x="2524919" y="87048"/>
                    <a:pt x="2809875" y="30056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9" name="Tekstboks 6"/>
            <p:cNvSpPr txBox="1"/>
            <p:nvPr/>
          </p:nvSpPr>
          <p:spPr>
            <a:xfrm>
              <a:off x="176406" y="219074"/>
              <a:ext cx="1219089" cy="352424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 err="1" smtClean="0">
                  <a:effectLst/>
                  <a:ea typeface="Calibri"/>
                  <a:cs typeface="Times New Roman"/>
                </a:rPr>
                <a:t>pq</a:t>
              </a:r>
              <a:r>
                <a:rPr lang="nb-NO" sz="1400" dirty="0" smtClean="0">
                  <a:effectLst/>
                  <a:ea typeface="Calibri"/>
                  <a:cs typeface="Times New Roman"/>
                </a:rPr>
                <a:t>=</a:t>
              </a:r>
              <a:r>
                <a:rPr lang="nb-NO" sz="1400" dirty="0" err="1" smtClean="0">
                  <a:effectLst/>
                  <a:ea typeface="Calibri"/>
                  <a:cs typeface="Times New Roman"/>
                </a:rPr>
                <a:t>pf</a:t>
              </a:r>
              <a:r>
                <a:rPr lang="nb-NO" sz="1400" dirty="0" smtClean="0">
                  <a:effectLst/>
                  <a:ea typeface="Calibri"/>
                  <a:cs typeface="Times New Roman"/>
                </a:rPr>
                <a:t>(E,K)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Tekstboks 8"/>
            <p:cNvSpPr txBox="1"/>
            <p:nvPr/>
          </p:nvSpPr>
          <p:spPr>
            <a:xfrm>
              <a:off x="3771900" y="3429000"/>
              <a:ext cx="676275" cy="44767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E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11" name="Rett linje 10"/>
            <p:cNvCxnSpPr/>
            <p:nvPr/>
          </p:nvCxnSpPr>
          <p:spPr>
            <a:xfrm>
              <a:off x="503850" y="4323375"/>
              <a:ext cx="0" cy="298069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Rett linje 11"/>
            <p:cNvCxnSpPr/>
            <p:nvPr/>
          </p:nvCxnSpPr>
          <p:spPr>
            <a:xfrm>
              <a:off x="503850" y="7304700"/>
              <a:ext cx="32289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kstboks 6"/>
            <p:cNvSpPr txBox="1"/>
            <p:nvPr/>
          </p:nvSpPr>
          <p:spPr>
            <a:xfrm>
              <a:off x="150260" y="3900785"/>
              <a:ext cx="961650" cy="35179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 err="1" smtClean="0">
                  <a:ea typeface="Times New Roman"/>
                </a:rPr>
                <a:t>pf‘</a:t>
              </a:r>
              <a:r>
                <a:rPr lang="nb-NO" sz="1400" baseline="-25000" dirty="0" err="1" smtClean="0">
                  <a:ea typeface="Times New Roman"/>
                </a:rPr>
                <a:t>E</a:t>
              </a:r>
              <a:r>
                <a:rPr lang="nb-NO" sz="1400" dirty="0" smtClean="0">
                  <a:ea typeface="Times New Roman"/>
                </a:rPr>
                <a:t>(E,K)</a:t>
              </a:r>
              <a:endParaRPr lang="nb-NO" sz="1200" dirty="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5" name="Rett linje 14"/>
            <p:cNvCxnSpPr/>
            <p:nvPr/>
          </p:nvCxnSpPr>
          <p:spPr>
            <a:xfrm>
              <a:off x="2019300" y="2109787"/>
              <a:ext cx="0" cy="5192572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/>
            <p:cNvCxnSpPr/>
            <p:nvPr/>
          </p:nvCxnSpPr>
          <p:spPr>
            <a:xfrm>
              <a:off x="2847000" y="1143596"/>
              <a:ext cx="0" cy="6159330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ihåndsform 16"/>
            <p:cNvSpPr/>
            <p:nvPr/>
          </p:nvSpPr>
          <p:spPr>
            <a:xfrm>
              <a:off x="590805" y="5201983"/>
              <a:ext cx="2275654" cy="1643000"/>
            </a:xfrm>
            <a:custGeom>
              <a:avLst/>
              <a:gdLst>
                <a:gd name="connsiteX0" fmla="*/ 0 w 2343150"/>
                <a:gd name="connsiteY0" fmla="*/ 1933582 h 1952632"/>
                <a:gd name="connsiteX1" fmla="*/ 1447800 w 2343150"/>
                <a:gd name="connsiteY1" fmla="*/ 7 h 1952632"/>
                <a:gd name="connsiteX2" fmla="*/ 2343150 w 2343150"/>
                <a:gd name="connsiteY2" fmla="*/ 1952632 h 195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3150" h="1952632">
                  <a:moveTo>
                    <a:pt x="0" y="1933582"/>
                  </a:moveTo>
                  <a:cubicBezTo>
                    <a:pt x="528637" y="965207"/>
                    <a:pt x="1057275" y="-3168"/>
                    <a:pt x="1447800" y="7"/>
                  </a:cubicBezTo>
                  <a:cubicBezTo>
                    <a:pt x="1838325" y="3182"/>
                    <a:pt x="2090737" y="977907"/>
                    <a:pt x="2343150" y="195263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8" name="Frihåndsform 17"/>
            <p:cNvSpPr/>
            <p:nvPr/>
          </p:nvSpPr>
          <p:spPr>
            <a:xfrm>
              <a:off x="561214" y="5813720"/>
              <a:ext cx="2646981" cy="1031265"/>
            </a:xfrm>
            <a:custGeom>
              <a:avLst/>
              <a:gdLst>
                <a:gd name="connsiteX0" fmla="*/ 0 w 3143250"/>
                <a:gd name="connsiteY0" fmla="*/ 1346107 h 1346107"/>
                <a:gd name="connsiteX1" fmla="*/ 2143125 w 3143250"/>
                <a:gd name="connsiteY1" fmla="*/ 3082 h 1346107"/>
                <a:gd name="connsiteX2" fmla="*/ 3143250 w 3143250"/>
                <a:gd name="connsiteY2" fmla="*/ 1050832 h 134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50" h="1346107">
                  <a:moveTo>
                    <a:pt x="0" y="1346107"/>
                  </a:moveTo>
                  <a:cubicBezTo>
                    <a:pt x="809625" y="699200"/>
                    <a:pt x="1619250" y="52294"/>
                    <a:pt x="2143125" y="3082"/>
                  </a:cubicBezTo>
                  <a:cubicBezTo>
                    <a:pt x="2667000" y="-46130"/>
                    <a:pt x="2905125" y="502351"/>
                    <a:pt x="3143250" y="105083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sp>
        <p:nvSpPr>
          <p:cNvPr id="22" name="Venstre klammeparentes 21"/>
          <p:cNvSpPr/>
          <p:nvPr/>
        </p:nvSpPr>
        <p:spPr>
          <a:xfrm rot="16200000">
            <a:off x="3043836" y="5384639"/>
            <a:ext cx="154091" cy="134116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Venstre klammeparentes 22"/>
          <p:cNvSpPr/>
          <p:nvPr/>
        </p:nvSpPr>
        <p:spPr>
          <a:xfrm rot="16200000">
            <a:off x="4054143" y="5711107"/>
            <a:ext cx="154091" cy="68822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TekstSylinder 23"/>
          <p:cNvSpPr txBox="1"/>
          <p:nvPr/>
        </p:nvSpPr>
        <p:spPr>
          <a:xfrm>
            <a:off x="2936980" y="6156575"/>
            <a:ext cx="576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f’’&gt;0</a:t>
            </a:r>
            <a:endParaRPr lang="nb-NO" sz="1400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3940758" y="6153689"/>
            <a:ext cx="697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f’’&lt;0</a:t>
            </a:r>
            <a:endParaRPr lang="nb-NO" sz="1400" dirty="0"/>
          </a:p>
        </p:txBody>
      </p:sp>
      <p:sp>
        <p:nvSpPr>
          <p:cNvPr id="2" name="Venstre klammeparentes 1"/>
          <p:cNvSpPr/>
          <p:nvPr/>
        </p:nvSpPr>
        <p:spPr>
          <a:xfrm rot="20454833">
            <a:off x="4068896" y="4796488"/>
            <a:ext cx="227603" cy="67203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/>
          <p:cNvSpPr txBox="1"/>
          <p:nvPr/>
        </p:nvSpPr>
        <p:spPr>
          <a:xfrm>
            <a:off x="2867755" y="5218325"/>
            <a:ext cx="1485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Aktuelt område for tilpasning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1267893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Sammenheng </a:t>
                </a:r>
                <a:r>
                  <a:rPr lang="nb-NO" dirty="0" err="1" smtClean="0"/>
                  <a:t>gj.snitts</a:t>
                </a:r>
                <a:r>
                  <a:rPr lang="nb-NO" dirty="0" smtClean="0"/>
                  <a:t>- og grenseproduktivitet: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/>
                            </a:rPr>
                            <m:t>𝑞</m:t>
                          </m:r>
                        </m:e>
                      </m:acc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Deriverer </a:t>
                </a:r>
                <a:r>
                  <a:rPr lang="nb-NO" dirty="0" err="1" smtClean="0"/>
                  <a:t>mhp</a:t>
                </a:r>
                <a:r>
                  <a:rPr lang="nb-NO" dirty="0" smtClean="0"/>
                  <a:t> 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̅"/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  <m:r>
                            <a:rPr lang="nb-NO" b="0" i="1" smtClean="0">
                              <a:latin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𝑑𝐸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𝑑𝐸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𝐸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/>
                                </a:rPr>
                                <m:t>𝐸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′×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′−</m:t>
                          </m:r>
                          <m:acc>
                            <m:accPr>
                              <m:chr m:val="̅"/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  <m:r>
                            <a:rPr lang="nb-NO" b="0" i="1" smtClean="0">
                              <a:latin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  <a:blipFill rotWithShape="1">
                <a:blip r:embed="rId3"/>
                <a:stretch>
                  <a:fillRect l="-1852" t="-14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931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erret 4"/>
          <p:cNvGrpSpPr/>
          <p:nvPr/>
        </p:nvGrpSpPr>
        <p:grpSpPr>
          <a:xfrm>
            <a:off x="539552" y="1295400"/>
            <a:ext cx="5486400" cy="4438650"/>
            <a:chOff x="0" y="0"/>
            <a:chExt cx="5486400" cy="4438650"/>
          </a:xfrm>
        </p:grpSpPr>
        <p:sp>
          <p:nvSpPr>
            <p:cNvPr id="5" name="Rektangel 4"/>
            <p:cNvSpPr/>
            <p:nvPr/>
          </p:nvSpPr>
          <p:spPr>
            <a:xfrm>
              <a:off x="0" y="0"/>
              <a:ext cx="5486400" cy="4438650"/>
            </a:xfrm>
            <a:prstGeom prst="rect">
              <a:avLst/>
            </a:prstGeom>
          </p:spPr>
        </p:sp>
        <p:sp>
          <p:nvSpPr>
            <p:cNvPr id="6" name="Tekstboks 22"/>
            <p:cNvSpPr txBox="1"/>
            <p:nvPr/>
          </p:nvSpPr>
          <p:spPr>
            <a:xfrm>
              <a:off x="298005" y="2305050"/>
              <a:ext cx="488864" cy="4286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w1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7" name="Rett linje 6"/>
            <p:cNvCxnSpPr/>
            <p:nvPr/>
          </p:nvCxnSpPr>
          <p:spPr>
            <a:xfrm>
              <a:off x="684825" y="798490"/>
              <a:ext cx="0" cy="298069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Rett linje 7"/>
            <p:cNvCxnSpPr/>
            <p:nvPr/>
          </p:nvCxnSpPr>
          <p:spPr>
            <a:xfrm>
              <a:off x="684825" y="3779815"/>
              <a:ext cx="32289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kstboks 7"/>
            <p:cNvSpPr txBox="1"/>
            <p:nvPr/>
          </p:nvSpPr>
          <p:spPr>
            <a:xfrm>
              <a:off x="3924300" y="3600450"/>
              <a:ext cx="581025" cy="43815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E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Tekstboks 15"/>
            <p:cNvSpPr txBox="1"/>
            <p:nvPr/>
          </p:nvSpPr>
          <p:spPr>
            <a:xfrm>
              <a:off x="504825" y="485775"/>
              <a:ext cx="838200" cy="31271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w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11" name="Rett linje 10"/>
            <p:cNvCxnSpPr/>
            <p:nvPr/>
          </p:nvCxnSpPr>
          <p:spPr>
            <a:xfrm>
              <a:off x="952500" y="1143000"/>
              <a:ext cx="2571750" cy="2238375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Rett linje 11"/>
            <p:cNvCxnSpPr/>
            <p:nvPr/>
          </p:nvCxnSpPr>
          <p:spPr>
            <a:xfrm>
              <a:off x="684825" y="2495550"/>
              <a:ext cx="31251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kstboks 23"/>
                <p:cNvSpPr txBox="1"/>
                <p:nvPr/>
              </p:nvSpPr>
              <p:spPr>
                <a:xfrm>
                  <a:off x="3533650" y="3219450"/>
                  <a:ext cx="381251" cy="4381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pf</m:t>
                            </m:r>
                            <m: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’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E</m:t>
                            </m:r>
                          </m:sub>
                        </m:sSub>
                      </m:oMath>
                    </m:oMathPara>
                  </a14:m>
                  <a:endParaRPr lang="nb-NO" sz="1100">
                    <a:effectLst/>
                    <a:ea typeface="Calibri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13" name="Tekstboks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3650" y="3219450"/>
                  <a:ext cx="381251" cy="43815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Rett linje 13"/>
            <p:cNvCxnSpPr/>
            <p:nvPr/>
          </p:nvCxnSpPr>
          <p:spPr>
            <a:xfrm>
              <a:off x="2495550" y="2495550"/>
              <a:ext cx="0" cy="128363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kstboks 30"/>
            <p:cNvSpPr txBox="1"/>
            <p:nvPr/>
          </p:nvSpPr>
          <p:spPr>
            <a:xfrm>
              <a:off x="2324100" y="3800475"/>
              <a:ext cx="361950" cy="29527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L1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16" name="TekstSylinder 15"/>
          <p:cNvSpPr txBox="1"/>
          <p:nvPr/>
        </p:nvSpPr>
        <p:spPr>
          <a:xfrm>
            <a:off x="694213" y="479984"/>
            <a:ext cx="4289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Etterspørselskurven: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89238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kstboks 22"/>
          <p:cNvSpPr txBox="1"/>
          <p:nvPr/>
        </p:nvSpPr>
        <p:spPr>
          <a:xfrm>
            <a:off x="819037" y="2975164"/>
            <a:ext cx="488864" cy="42862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 smtClean="0">
                <a:effectLst/>
                <a:ea typeface="Calibri"/>
                <a:cs typeface="Times New Roman"/>
              </a:rPr>
              <a:t>w2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grpSp>
        <p:nvGrpSpPr>
          <p:cNvPr id="4" name="Lerret 4"/>
          <p:cNvGrpSpPr/>
          <p:nvPr/>
        </p:nvGrpSpPr>
        <p:grpSpPr>
          <a:xfrm>
            <a:off x="539552" y="1295400"/>
            <a:ext cx="5486400" cy="4438650"/>
            <a:chOff x="0" y="0"/>
            <a:chExt cx="5486400" cy="4438650"/>
          </a:xfrm>
        </p:grpSpPr>
        <p:sp>
          <p:nvSpPr>
            <p:cNvPr id="5" name="Rektangel 4"/>
            <p:cNvSpPr/>
            <p:nvPr/>
          </p:nvSpPr>
          <p:spPr>
            <a:xfrm>
              <a:off x="0" y="0"/>
              <a:ext cx="5486400" cy="4438650"/>
            </a:xfrm>
            <a:prstGeom prst="rect">
              <a:avLst/>
            </a:prstGeom>
          </p:spPr>
        </p:sp>
        <p:sp>
          <p:nvSpPr>
            <p:cNvPr id="6" name="Tekstboks 22"/>
            <p:cNvSpPr txBox="1"/>
            <p:nvPr/>
          </p:nvSpPr>
          <p:spPr>
            <a:xfrm>
              <a:off x="298005" y="2305050"/>
              <a:ext cx="488864" cy="4286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>
                  <a:effectLst/>
                  <a:ea typeface="Calibri"/>
                  <a:cs typeface="Times New Roman"/>
                </a:rPr>
                <a:t>w1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7" name="Rett linje 6"/>
            <p:cNvCxnSpPr/>
            <p:nvPr/>
          </p:nvCxnSpPr>
          <p:spPr>
            <a:xfrm>
              <a:off x="684825" y="798490"/>
              <a:ext cx="0" cy="298069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Rett linje 7"/>
            <p:cNvCxnSpPr/>
            <p:nvPr/>
          </p:nvCxnSpPr>
          <p:spPr>
            <a:xfrm>
              <a:off x="684825" y="3779815"/>
              <a:ext cx="32289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kstboks 7"/>
            <p:cNvSpPr txBox="1"/>
            <p:nvPr/>
          </p:nvSpPr>
          <p:spPr>
            <a:xfrm>
              <a:off x="3924300" y="3600450"/>
              <a:ext cx="581025" cy="43815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E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Tekstboks 15"/>
            <p:cNvSpPr txBox="1"/>
            <p:nvPr/>
          </p:nvSpPr>
          <p:spPr>
            <a:xfrm>
              <a:off x="504825" y="485775"/>
              <a:ext cx="838200" cy="31271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w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11" name="Rett linje 10"/>
            <p:cNvCxnSpPr/>
            <p:nvPr/>
          </p:nvCxnSpPr>
          <p:spPr>
            <a:xfrm>
              <a:off x="952500" y="1143000"/>
              <a:ext cx="2571750" cy="2238375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Rett linje 11"/>
            <p:cNvCxnSpPr/>
            <p:nvPr/>
          </p:nvCxnSpPr>
          <p:spPr>
            <a:xfrm>
              <a:off x="684825" y="2495550"/>
              <a:ext cx="31251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kstboks 23"/>
                <p:cNvSpPr txBox="1"/>
                <p:nvPr/>
              </p:nvSpPr>
              <p:spPr>
                <a:xfrm>
                  <a:off x="3533650" y="3219450"/>
                  <a:ext cx="381251" cy="4381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pf</m:t>
                            </m:r>
                            <m: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’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E</m:t>
                            </m:r>
                          </m:sub>
                        </m:sSub>
                      </m:oMath>
                    </m:oMathPara>
                  </a14:m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13" name="Tekstboks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3650" y="3219450"/>
                  <a:ext cx="381251" cy="43815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Rett linje 13"/>
            <p:cNvCxnSpPr/>
            <p:nvPr/>
          </p:nvCxnSpPr>
          <p:spPr>
            <a:xfrm>
              <a:off x="2495550" y="2495550"/>
              <a:ext cx="0" cy="128363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kstboks 30"/>
            <p:cNvSpPr txBox="1"/>
            <p:nvPr/>
          </p:nvSpPr>
          <p:spPr>
            <a:xfrm>
              <a:off x="2324100" y="3800475"/>
              <a:ext cx="361950" cy="29527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>
                  <a:ea typeface="Calibri"/>
                  <a:cs typeface="Times New Roman"/>
                </a:rPr>
                <a:t>E</a:t>
              </a:r>
              <a:r>
                <a:rPr lang="nb-NO" sz="1400" dirty="0" smtClean="0">
                  <a:effectLst/>
                  <a:ea typeface="Calibri"/>
                  <a:cs typeface="Times New Roman"/>
                </a:rPr>
                <a:t>1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16" name="TekstSylinder 15"/>
          <p:cNvSpPr txBox="1"/>
          <p:nvPr/>
        </p:nvSpPr>
        <p:spPr>
          <a:xfrm>
            <a:off x="694213" y="479984"/>
            <a:ext cx="4289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Endring i lønnssatsen w:</a:t>
            </a:r>
            <a:endParaRPr lang="nb-NO" sz="2400" dirty="0"/>
          </a:p>
        </p:txBody>
      </p:sp>
      <p:cxnSp>
        <p:nvCxnSpPr>
          <p:cNvPr id="18" name="Rett linje 17"/>
          <p:cNvCxnSpPr/>
          <p:nvPr/>
        </p:nvCxnSpPr>
        <p:spPr>
          <a:xfrm>
            <a:off x="1224377" y="3140968"/>
            <a:ext cx="3125175" cy="0"/>
          </a:xfrm>
          <a:prstGeom prst="line">
            <a:avLst/>
          </a:prstGeom>
          <a:ln w="15875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Rett pil 18"/>
          <p:cNvCxnSpPr/>
          <p:nvPr/>
        </p:nvCxnSpPr>
        <p:spPr>
          <a:xfrm flipV="1">
            <a:off x="1463477" y="3250800"/>
            <a:ext cx="0" cy="432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kstSylinder 21"/>
              <p:cNvSpPr txBox="1"/>
              <p:nvPr/>
            </p:nvSpPr>
            <p:spPr>
              <a:xfrm>
                <a:off x="5292080" y="1295400"/>
                <a:ext cx="3024336" cy="4544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Etterspørselskurven er bedriftens etterspørsel etter E for ulike verdier av w. Endring i w gir derfor bevegelse langs kurven.</a:t>
                </a:r>
              </a:p>
              <a:p>
                <a:endParaRPr lang="nb-NO" dirty="0"/>
              </a:p>
              <a:p>
                <a:r>
                  <a:rPr lang="nb-NO" dirty="0" smtClean="0"/>
                  <a:t>Differensierer FOB:  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′=</m:t>
                    </m:r>
                    <m:r>
                      <a:rPr lang="nb-NO" i="1">
                        <a:latin typeface="Cambria Math"/>
                      </a:rPr>
                      <m:t>𝑤</m:t>
                    </m:r>
                  </m:oMath>
                </a14:m>
                <a:r>
                  <a:rPr lang="nb-NO" dirty="0"/>
                  <a:t> </a:t>
                </a:r>
              </a:p>
              <a:p>
                <a:endParaRPr lang="nb-NO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𝑝𝑓</m:t>
                      </m:r>
                      <m:r>
                        <a:rPr lang="nb-NO" b="0" i="1" smtClean="0">
                          <a:latin typeface="Cambria Math"/>
                        </a:rPr>
                        <m:t>′′</m:t>
                      </m:r>
                      <m:r>
                        <a:rPr lang="nb-NO" b="0" i="1" smtClean="0">
                          <a:latin typeface="Cambria Math"/>
                        </a:rPr>
                        <m:t>𝑑𝐸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𝑑𝑤</m:t>
                      </m:r>
                    </m:oMath>
                  </m:oMathPara>
                </a14:m>
                <a:endParaRPr lang="nb-NO" b="0" dirty="0" smtClean="0"/>
              </a:p>
              <a:p>
                <a:endParaRPr lang="nb-NO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𝑑𝐸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𝑑𝑤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𝑝𝑓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′′</m:t>
                          </m:r>
                        </m:den>
                      </m:f>
                      <m:r>
                        <a:rPr lang="nb-NO" b="0" i="0" smtClean="0">
                          <a:latin typeface="Cambria Math"/>
                        </a:rPr>
                        <m:t>&lt;0</m:t>
                      </m:r>
                    </m:oMath>
                  </m:oMathPara>
                </a14:m>
                <a:endParaRPr lang="nb-NO" dirty="0" smtClean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 smtClean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22" name="TekstSylinder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1295400"/>
                <a:ext cx="3024336" cy="4544834"/>
              </a:xfrm>
              <a:prstGeom prst="rect">
                <a:avLst/>
              </a:prstGeom>
              <a:blipFill rotWithShape="1">
                <a:blip r:embed="rId4"/>
                <a:stretch>
                  <a:fillRect l="-1613" t="-671" r="-18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Rett linje 22"/>
          <p:cNvCxnSpPr/>
          <p:nvPr/>
        </p:nvCxnSpPr>
        <p:spPr>
          <a:xfrm>
            <a:off x="2315810" y="3140968"/>
            <a:ext cx="0" cy="1939486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boks 30"/>
          <p:cNvSpPr txBox="1"/>
          <p:nvPr/>
        </p:nvSpPr>
        <p:spPr>
          <a:xfrm>
            <a:off x="2144360" y="5094447"/>
            <a:ext cx="361950" cy="2952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 smtClean="0">
                <a:ea typeface="Calibri"/>
                <a:cs typeface="Times New Roman"/>
              </a:rPr>
              <a:t>E</a:t>
            </a:r>
            <a:r>
              <a:rPr lang="nb-NO" sz="1400" dirty="0">
                <a:ea typeface="Calibri"/>
                <a:cs typeface="Times New Roman"/>
              </a:rPr>
              <a:t>2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5327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erret 4"/>
          <p:cNvGrpSpPr/>
          <p:nvPr/>
        </p:nvGrpSpPr>
        <p:grpSpPr>
          <a:xfrm>
            <a:off x="539552" y="1295400"/>
            <a:ext cx="5486400" cy="4438650"/>
            <a:chOff x="0" y="0"/>
            <a:chExt cx="5486400" cy="4438650"/>
          </a:xfrm>
        </p:grpSpPr>
        <p:sp>
          <p:nvSpPr>
            <p:cNvPr id="5" name="Rektangel 4"/>
            <p:cNvSpPr/>
            <p:nvPr/>
          </p:nvSpPr>
          <p:spPr>
            <a:xfrm>
              <a:off x="0" y="0"/>
              <a:ext cx="5486400" cy="4438650"/>
            </a:xfrm>
            <a:prstGeom prst="rect">
              <a:avLst/>
            </a:prstGeom>
          </p:spPr>
        </p:sp>
        <p:sp>
          <p:nvSpPr>
            <p:cNvPr id="6" name="Tekstboks 22"/>
            <p:cNvSpPr txBox="1"/>
            <p:nvPr/>
          </p:nvSpPr>
          <p:spPr>
            <a:xfrm>
              <a:off x="298005" y="2305050"/>
              <a:ext cx="488864" cy="4286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>
                  <a:effectLst/>
                  <a:ea typeface="Calibri"/>
                  <a:cs typeface="Times New Roman"/>
                </a:rPr>
                <a:t>w1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7" name="Rett linje 6"/>
            <p:cNvCxnSpPr/>
            <p:nvPr/>
          </p:nvCxnSpPr>
          <p:spPr>
            <a:xfrm>
              <a:off x="684825" y="798490"/>
              <a:ext cx="0" cy="298069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Rett linje 7"/>
            <p:cNvCxnSpPr/>
            <p:nvPr/>
          </p:nvCxnSpPr>
          <p:spPr>
            <a:xfrm>
              <a:off x="684825" y="3779815"/>
              <a:ext cx="32289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kstboks 7"/>
            <p:cNvSpPr txBox="1"/>
            <p:nvPr/>
          </p:nvSpPr>
          <p:spPr>
            <a:xfrm>
              <a:off x="3924300" y="3600450"/>
              <a:ext cx="581025" cy="43815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E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Tekstboks 15"/>
            <p:cNvSpPr txBox="1"/>
            <p:nvPr/>
          </p:nvSpPr>
          <p:spPr>
            <a:xfrm>
              <a:off x="504825" y="485775"/>
              <a:ext cx="838200" cy="31271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w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11" name="Rett linje 10"/>
            <p:cNvCxnSpPr/>
            <p:nvPr/>
          </p:nvCxnSpPr>
          <p:spPr>
            <a:xfrm>
              <a:off x="952500" y="1143000"/>
              <a:ext cx="2571750" cy="2238375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Rett linje 11"/>
            <p:cNvCxnSpPr/>
            <p:nvPr/>
          </p:nvCxnSpPr>
          <p:spPr>
            <a:xfrm>
              <a:off x="684825" y="2495550"/>
              <a:ext cx="31251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kstboks 23"/>
                <p:cNvSpPr txBox="1"/>
                <p:nvPr/>
              </p:nvSpPr>
              <p:spPr>
                <a:xfrm>
                  <a:off x="3533650" y="3219450"/>
                  <a:ext cx="381251" cy="4381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p</m:t>
                            </m:r>
                            <m:r>
                              <m:rPr>
                                <m:sty m:val="p"/>
                              </m:rP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f</m:t>
                            </m:r>
                            <m: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’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E</m:t>
                            </m:r>
                          </m:sub>
                        </m:sSub>
                      </m:oMath>
                    </m:oMathPara>
                  </a14:m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13" name="Tekstboks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3650" y="3219450"/>
                  <a:ext cx="381251" cy="43815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Rett linje 13"/>
            <p:cNvCxnSpPr/>
            <p:nvPr/>
          </p:nvCxnSpPr>
          <p:spPr>
            <a:xfrm>
              <a:off x="2495550" y="2495550"/>
              <a:ext cx="0" cy="128363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kstboks 30"/>
            <p:cNvSpPr txBox="1"/>
            <p:nvPr/>
          </p:nvSpPr>
          <p:spPr>
            <a:xfrm>
              <a:off x="2324100" y="3800475"/>
              <a:ext cx="361950" cy="29527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>
                  <a:ea typeface="Calibri"/>
                  <a:cs typeface="Times New Roman"/>
                </a:rPr>
                <a:t>E</a:t>
              </a:r>
              <a:r>
                <a:rPr lang="nb-NO" sz="1400" dirty="0" smtClean="0">
                  <a:effectLst/>
                  <a:ea typeface="Calibri"/>
                  <a:cs typeface="Times New Roman"/>
                </a:rPr>
                <a:t>1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16" name="TekstSylinder 15"/>
          <p:cNvSpPr txBox="1"/>
          <p:nvPr/>
        </p:nvSpPr>
        <p:spPr>
          <a:xfrm>
            <a:off x="694213" y="479984"/>
            <a:ext cx="4289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Endring i produktprisen p:</a:t>
            </a:r>
            <a:endParaRPr lang="nb-NO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kstSylinder 21"/>
              <p:cNvSpPr txBox="1"/>
              <p:nvPr/>
            </p:nvSpPr>
            <p:spPr>
              <a:xfrm>
                <a:off x="5292080" y="1295400"/>
                <a:ext cx="3024336" cy="4051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Pris øker fra p til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/>
                          </a:rPr>
                          <m:t>p</m:t>
                        </m:r>
                      </m:e>
                    </m:acc>
                  </m:oMath>
                </a14:m>
                <a:r>
                  <a:rPr lang="nb-NO" dirty="0" smtClean="0"/>
                  <a:t>.</a:t>
                </a:r>
              </a:p>
              <a:p>
                <a:r>
                  <a:rPr lang="nb-NO" dirty="0" smtClean="0"/>
                  <a:t>Kurven skifter utover i diagrammet.</a:t>
                </a:r>
              </a:p>
              <a:p>
                <a:endParaRPr lang="nb-NO" dirty="0"/>
              </a:p>
              <a:p>
                <a:r>
                  <a:rPr lang="nb-NO" dirty="0" smtClean="0"/>
                  <a:t>Differensierer FOB:  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′=</m:t>
                    </m:r>
                    <m:r>
                      <a:rPr lang="nb-NO" i="1">
                        <a:latin typeface="Cambria Math"/>
                      </a:rPr>
                      <m:t>𝑤</m:t>
                    </m:r>
                  </m:oMath>
                </a14:m>
                <a:r>
                  <a:rPr lang="nb-NO" dirty="0"/>
                  <a:t> </a:t>
                </a:r>
              </a:p>
              <a:p>
                <a:endParaRPr lang="nb-NO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𝑑</m:t>
                      </m:r>
                      <m:r>
                        <a:rPr lang="nb-NO" i="1">
                          <a:latin typeface="Cambria Math"/>
                        </a:rPr>
                        <m:t>𝑝</m:t>
                      </m:r>
                      <m:r>
                        <a:rPr lang="nb-NO" b="0" i="1" smtClean="0">
                          <a:latin typeface="Cambria Math"/>
                        </a:rPr>
                        <m:t>𝑓</m:t>
                      </m:r>
                      <m:r>
                        <a:rPr lang="nb-NO" b="0" i="1" smtClean="0">
                          <a:latin typeface="Cambria Math"/>
                        </a:rPr>
                        <m:t>′+</m:t>
                      </m:r>
                      <m:r>
                        <a:rPr lang="nb-NO" i="1">
                          <a:latin typeface="Cambria Math"/>
                        </a:rPr>
                        <m:t>𝑝</m:t>
                      </m:r>
                      <m:r>
                        <a:rPr lang="nb-NO" b="0" i="1" smtClean="0">
                          <a:latin typeface="Cambria Math"/>
                        </a:rPr>
                        <m:t>𝑓</m:t>
                      </m:r>
                      <m:r>
                        <a:rPr lang="nb-NO" b="0" i="1" smtClean="0">
                          <a:latin typeface="Cambria Math"/>
                        </a:rPr>
                        <m:t>′′</m:t>
                      </m:r>
                      <m:r>
                        <a:rPr lang="nb-NO" b="0" i="1" smtClean="0">
                          <a:latin typeface="Cambria Math"/>
                        </a:rPr>
                        <m:t>𝑑𝐸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nb-NO" b="0" dirty="0" smtClean="0"/>
              </a:p>
              <a:p>
                <a:endParaRPr lang="nb-NO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/>
                        </a:rPr>
                        <m:t>𝑝</m:t>
                      </m:r>
                      <m:r>
                        <a:rPr lang="nb-NO" b="0" i="1" smtClean="0">
                          <a:latin typeface="Cambria Math"/>
                        </a:rPr>
                        <m:t>𝑓</m:t>
                      </m:r>
                      <m:r>
                        <a:rPr lang="nb-NO" b="0" i="1" smtClean="0">
                          <a:latin typeface="Cambria Math"/>
                        </a:rPr>
                        <m:t>′′</m:t>
                      </m:r>
                      <m:r>
                        <a:rPr lang="nb-NO" i="1">
                          <a:latin typeface="Cambria Math"/>
                        </a:rPr>
                        <m:t>𝑑𝐸</m:t>
                      </m:r>
                      <m:r>
                        <a:rPr lang="nb-NO" i="1">
                          <a:latin typeface="Cambria Math"/>
                        </a:rPr>
                        <m:t>=−</m:t>
                      </m:r>
                      <m:r>
                        <a:rPr lang="nb-NO" i="1">
                          <a:latin typeface="Cambria Math"/>
                        </a:rPr>
                        <m:t>𝑑𝑝𝑓</m:t>
                      </m:r>
                      <m:r>
                        <a:rPr lang="nb-NO" b="0" i="1" smtClean="0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nb-NO" dirty="0"/>
              </a:p>
              <a:p>
                <a:endParaRPr lang="nb-NO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𝑑𝐸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𝑑𝑝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𝑝𝑓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′′</m:t>
                          </m:r>
                        </m:den>
                      </m:f>
                      <m:r>
                        <a:rPr lang="nb-NO" b="0" i="0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nb-NO" dirty="0"/>
              </a:p>
              <a:p>
                <a:endParaRPr lang="nb-NO" dirty="0" smtClean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22" name="TekstSylinder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1295400"/>
                <a:ext cx="3024336" cy="4051943"/>
              </a:xfrm>
              <a:prstGeom prst="rect">
                <a:avLst/>
              </a:prstGeom>
              <a:blipFill rotWithShape="1">
                <a:blip r:embed="rId4"/>
                <a:stretch>
                  <a:fillRect l="-1613" t="-7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Rett linje 20"/>
          <p:cNvCxnSpPr/>
          <p:nvPr/>
        </p:nvCxnSpPr>
        <p:spPr>
          <a:xfrm>
            <a:off x="1960654" y="2172046"/>
            <a:ext cx="2571750" cy="2238375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Rett linje 23"/>
          <p:cNvCxnSpPr/>
          <p:nvPr/>
        </p:nvCxnSpPr>
        <p:spPr>
          <a:xfrm>
            <a:off x="3819906" y="3806614"/>
            <a:ext cx="0" cy="128363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boks 30"/>
          <p:cNvSpPr txBox="1"/>
          <p:nvPr/>
        </p:nvSpPr>
        <p:spPr>
          <a:xfrm>
            <a:off x="3648456" y="5094447"/>
            <a:ext cx="361950" cy="2952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 smtClean="0">
                <a:ea typeface="Calibri"/>
                <a:cs typeface="Times New Roman"/>
              </a:rPr>
              <a:t>E</a:t>
            </a:r>
            <a:r>
              <a:rPr lang="nb-NO" sz="1400" dirty="0">
                <a:ea typeface="Calibri"/>
                <a:cs typeface="Times New Roman"/>
              </a:rPr>
              <a:t>2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" name="Rett pil 2"/>
          <p:cNvCxnSpPr/>
          <p:nvPr/>
        </p:nvCxnSpPr>
        <p:spPr>
          <a:xfrm>
            <a:off x="2267744" y="2996952"/>
            <a:ext cx="510183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kstboks 23"/>
              <p:cNvSpPr txBox="1"/>
              <p:nvPr/>
            </p:nvSpPr>
            <p:spPr>
              <a:xfrm>
                <a:off x="4524712" y="4214312"/>
                <a:ext cx="381251" cy="43815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nb-NO" sz="1400" i="1" smtClean="0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effectLst/>
                                  <a:latin typeface="Cambria Math"/>
                                  <a:cs typeface="Times New Roman"/>
                                </a:rPr>
                                <m:t>p</m:t>
                              </m:r>
                            </m:e>
                          </m:acc>
                          <m:r>
                            <m:rPr>
                              <m:sty m:val="p"/>
                            </m:rPr>
                            <a:rPr lang="nb-NO" sz="14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f</m:t>
                          </m:r>
                          <m:r>
                            <a:rPr lang="nb-NO" sz="14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E</m:t>
                          </m:r>
                        </m:sub>
                      </m:sSub>
                    </m:oMath>
                  </m:oMathPara>
                </a14:m>
                <a:endParaRPr lang="nb-NO" sz="1100" dirty="0">
                  <a:effectLst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28" name="Tekstboks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712" y="4214312"/>
                <a:ext cx="381251" cy="43815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139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erret 4"/>
          <p:cNvGrpSpPr/>
          <p:nvPr/>
        </p:nvGrpSpPr>
        <p:grpSpPr>
          <a:xfrm>
            <a:off x="539552" y="1295400"/>
            <a:ext cx="5486400" cy="4438650"/>
            <a:chOff x="0" y="0"/>
            <a:chExt cx="5486400" cy="4438650"/>
          </a:xfrm>
        </p:grpSpPr>
        <p:sp>
          <p:nvSpPr>
            <p:cNvPr id="5" name="Rektangel 4"/>
            <p:cNvSpPr/>
            <p:nvPr/>
          </p:nvSpPr>
          <p:spPr>
            <a:xfrm>
              <a:off x="0" y="0"/>
              <a:ext cx="5486400" cy="4438650"/>
            </a:xfrm>
            <a:prstGeom prst="rect">
              <a:avLst/>
            </a:prstGeom>
          </p:spPr>
        </p:sp>
        <p:sp>
          <p:nvSpPr>
            <p:cNvPr id="6" name="Tekstboks 22"/>
            <p:cNvSpPr txBox="1"/>
            <p:nvPr/>
          </p:nvSpPr>
          <p:spPr>
            <a:xfrm>
              <a:off x="298005" y="2305050"/>
              <a:ext cx="488864" cy="4286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>
                  <a:effectLst/>
                  <a:ea typeface="Calibri"/>
                  <a:cs typeface="Times New Roman"/>
                </a:rPr>
                <a:t>w1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7" name="Rett linje 6"/>
            <p:cNvCxnSpPr/>
            <p:nvPr/>
          </p:nvCxnSpPr>
          <p:spPr>
            <a:xfrm>
              <a:off x="684825" y="798490"/>
              <a:ext cx="0" cy="298069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Rett linje 7"/>
            <p:cNvCxnSpPr/>
            <p:nvPr/>
          </p:nvCxnSpPr>
          <p:spPr>
            <a:xfrm>
              <a:off x="684825" y="3779815"/>
              <a:ext cx="32289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kstboks 7"/>
            <p:cNvSpPr txBox="1"/>
            <p:nvPr/>
          </p:nvSpPr>
          <p:spPr>
            <a:xfrm>
              <a:off x="3924300" y="3600450"/>
              <a:ext cx="581025" cy="43815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E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Tekstboks 15"/>
            <p:cNvSpPr txBox="1"/>
            <p:nvPr/>
          </p:nvSpPr>
          <p:spPr>
            <a:xfrm>
              <a:off x="504825" y="485775"/>
              <a:ext cx="838200" cy="31271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w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11" name="Rett linje 10"/>
            <p:cNvCxnSpPr/>
            <p:nvPr/>
          </p:nvCxnSpPr>
          <p:spPr>
            <a:xfrm>
              <a:off x="952500" y="1143000"/>
              <a:ext cx="2571750" cy="2238375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Rett linje 11"/>
            <p:cNvCxnSpPr/>
            <p:nvPr/>
          </p:nvCxnSpPr>
          <p:spPr>
            <a:xfrm>
              <a:off x="684825" y="2495550"/>
              <a:ext cx="31251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Rett linje 13"/>
            <p:cNvCxnSpPr/>
            <p:nvPr/>
          </p:nvCxnSpPr>
          <p:spPr>
            <a:xfrm>
              <a:off x="2495550" y="2495550"/>
              <a:ext cx="0" cy="128363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kstboks 30"/>
            <p:cNvSpPr txBox="1"/>
            <p:nvPr/>
          </p:nvSpPr>
          <p:spPr>
            <a:xfrm>
              <a:off x="2324100" y="3800475"/>
              <a:ext cx="361950" cy="29527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>
                  <a:ea typeface="Calibri"/>
                  <a:cs typeface="Times New Roman"/>
                </a:rPr>
                <a:t>E</a:t>
              </a:r>
              <a:r>
                <a:rPr lang="nb-NO" sz="1400" dirty="0" smtClean="0">
                  <a:effectLst/>
                  <a:ea typeface="Calibri"/>
                  <a:cs typeface="Times New Roman"/>
                </a:rPr>
                <a:t>1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16" name="TekstSylinder 15"/>
          <p:cNvSpPr txBox="1"/>
          <p:nvPr/>
        </p:nvSpPr>
        <p:spPr>
          <a:xfrm>
            <a:off x="694213" y="479984"/>
            <a:ext cx="416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Endring i teknologi: </a:t>
            </a:r>
            <a:endParaRPr lang="nb-NO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kstSylinder 21"/>
              <p:cNvSpPr txBox="1"/>
              <p:nvPr/>
            </p:nvSpPr>
            <p:spPr>
              <a:xfrm>
                <a:off x="5292080" y="533116"/>
                <a:ext cx="3024336" cy="5477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Kan produsere samme mengde, men nå ved mindre bruk av innsatsfaktorer. </a:t>
                </a:r>
              </a:p>
              <a:p>
                <a:r>
                  <a:rPr lang="nb-NO" dirty="0" smtClean="0"/>
                  <a:t>Teknologiparameter: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𝑒</m:t>
                    </m:r>
                    <m:r>
                      <a:rPr lang="nb-NO" b="0" i="1" smtClean="0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nb-NO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𝑑𝑞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𝑑𝑒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&gt;0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Virker på samme måte som en prisøkning.</a:t>
                </a:r>
              </a:p>
              <a:p>
                <a:endParaRPr lang="nb-NO" dirty="0"/>
              </a:p>
              <a:p>
                <a:r>
                  <a:rPr lang="nb-NO" dirty="0" smtClean="0"/>
                  <a:t>To typer: Nøytral og faktorutvidende</a:t>
                </a:r>
              </a:p>
              <a:p>
                <a:endParaRPr lang="nb-NO" dirty="0"/>
              </a:p>
              <a:p>
                <a:r>
                  <a:rPr lang="nb-NO" dirty="0" smtClean="0"/>
                  <a:t>Nøytral: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𝑞</m:t>
                    </m:r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𝑒𝑓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𝐸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endParaRPr lang="nb-NO" dirty="0" smtClean="0"/>
              </a:p>
              <a:p>
                <a:endParaRPr lang="nb-NO" dirty="0"/>
              </a:p>
              <a:p>
                <a:r>
                  <a:rPr lang="nb-NO" dirty="0" smtClean="0"/>
                  <a:t>Faktorutvidende: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/>
                        </a:rPr>
                        <m:t>𝑞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r>
                        <a:rPr lang="nb-NO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nb-NO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nb-NO" i="1">
                              <a:latin typeface="Cambria Math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nb-NO" dirty="0" smtClean="0"/>
              </a:p>
              <a:p>
                <a:endParaRPr lang="nb-NO" dirty="0" smtClean="0"/>
              </a:p>
              <a:p>
                <a:endParaRPr lang="nb-NO" dirty="0"/>
              </a:p>
              <a:p>
                <a:r>
                  <a:rPr lang="nb-NO" dirty="0" smtClean="0"/>
                  <a:t>FOB: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𝑝</m:t>
                    </m:r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nb-NO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/>
                      </a:rPr>
                      <m:t>𝑒</m:t>
                    </m:r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𝑤</m:t>
                    </m:r>
                  </m:oMath>
                </a14:m>
                <a:endParaRPr lang="nb-NO" dirty="0"/>
              </a:p>
              <a:p>
                <a:endParaRPr lang="nb-NO" dirty="0" smtClean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22" name="TekstSylinder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533116"/>
                <a:ext cx="3024336" cy="5477269"/>
              </a:xfrm>
              <a:prstGeom prst="rect">
                <a:avLst/>
              </a:prstGeom>
              <a:blipFill rotWithShape="1">
                <a:blip r:embed="rId3"/>
                <a:stretch>
                  <a:fillRect l="-1613" t="-556" r="-30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Rett linje 20"/>
          <p:cNvCxnSpPr/>
          <p:nvPr/>
        </p:nvCxnSpPr>
        <p:spPr>
          <a:xfrm>
            <a:off x="1960654" y="2172046"/>
            <a:ext cx="2571750" cy="2238375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Rett linje 23"/>
          <p:cNvCxnSpPr/>
          <p:nvPr/>
        </p:nvCxnSpPr>
        <p:spPr>
          <a:xfrm>
            <a:off x="3819906" y="3806614"/>
            <a:ext cx="0" cy="128363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boks 30"/>
          <p:cNvSpPr txBox="1"/>
          <p:nvPr/>
        </p:nvSpPr>
        <p:spPr>
          <a:xfrm>
            <a:off x="3648456" y="5094447"/>
            <a:ext cx="361950" cy="2952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 smtClean="0">
                <a:ea typeface="Calibri"/>
                <a:cs typeface="Times New Roman"/>
              </a:rPr>
              <a:t>E</a:t>
            </a:r>
            <a:r>
              <a:rPr lang="nb-NO" sz="1400" dirty="0">
                <a:ea typeface="Calibri"/>
                <a:cs typeface="Times New Roman"/>
              </a:rPr>
              <a:t>2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" name="Rett pil 2"/>
          <p:cNvCxnSpPr/>
          <p:nvPr/>
        </p:nvCxnSpPr>
        <p:spPr>
          <a:xfrm>
            <a:off x="2267744" y="2996952"/>
            <a:ext cx="510183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102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Markedets etterspørselskurve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nb-NO" dirty="0" smtClean="0"/>
                  <a:t>N like bedrifter som produserer samme vare q</a:t>
                </a:r>
              </a:p>
              <a:p>
                <a:pPr marL="0" indent="0">
                  <a:buNone/>
                </a:pPr>
                <a:r>
                  <a:rPr lang="nb-NO" dirty="0" smtClean="0"/>
                  <a:t>Kort sikt</a:t>
                </a:r>
              </a:p>
              <a:p>
                <a:pPr marL="0" indent="0">
                  <a:buNone/>
                </a:pPr>
                <a:r>
                  <a:rPr lang="nb-NO" dirty="0" smtClean="0"/>
                  <a:t>Profittmaksimerende</a:t>
                </a:r>
              </a:p>
              <a:p>
                <a:pPr marL="0" indent="0">
                  <a:buNone/>
                </a:pPr>
                <a:r>
                  <a:rPr lang="nb-NO" dirty="0" smtClean="0"/>
                  <a:t>Fullkommen konkurranse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Kan ikke bare legge sammen hver bedrifts etterspørselskurve – hvis lønna synker og alle bedriftene i markedet svarer med å ansette flere, kan det produseres så mye at produktprisen endres.</a:t>
                </a:r>
              </a:p>
              <a:p>
                <a:pPr marL="0" indent="0">
                  <a:buNone/>
                </a:pPr>
                <a:r>
                  <a:rPr lang="nb-NO" dirty="0"/>
                  <a:t>Markedets produktfunksjon: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𝑁𝑞</m:t>
                    </m:r>
                    <m:r>
                      <a:rPr lang="nb-NO" i="1">
                        <a:latin typeface="Cambria Math"/>
                      </a:rPr>
                      <m:t>=</m:t>
                    </m:r>
                    <m:r>
                      <a:rPr lang="nb-NO" i="1">
                        <a:latin typeface="Cambria Math"/>
                      </a:rPr>
                      <m:t>𝑁𝑓</m:t>
                    </m:r>
                    <m:r>
                      <a:rPr lang="nb-NO" i="1">
                        <a:latin typeface="Cambria Math"/>
                      </a:rPr>
                      <m:t>(</m:t>
                    </m:r>
                    <m:r>
                      <a:rPr lang="nb-NO" i="1">
                        <a:latin typeface="Cambria Math"/>
                      </a:rPr>
                      <m:t>𝐸</m:t>
                    </m:r>
                    <m:r>
                      <a:rPr lang="nb-NO" i="1">
                        <a:latin typeface="Cambria Math"/>
                      </a:rPr>
                      <m:t>)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Selv om hver </a:t>
                </a:r>
                <a:r>
                  <a:rPr lang="nb-NO" dirty="0" smtClean="0"/>
                  <a:t>enkelt </a:t>
                </a:r>
                <a:r>
                  <a:rPr lang="nb-NO" dirty="0"/>
                  <a:t>bedrift ikke kan påvirke produktprisen, vil mange bedrifter kunne påvirke den</a:t>
                </a:r>
                <a:r>
                  <a:rPr lang="nb-NO" dirty="0" smtClean="0"/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𝑁𝑞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dirty="0" smtClean="0"/>
                  <a:t> i produktmarkedet, 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nb-NO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/>
                      </a:rPr>
                      <m:t>&lt;0</m:t>
                    </m:r>
                  </m:oMath>
                </a14:m>
                <a:r>
                  <a:rPr lang="nb-NO" dirty="0"/>
                  <a:t> </a:t>
                </a:r>
                <a:endParaRPr lang="nb-NO" dirty="0" smtClean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889" t="-21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4014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20688"/>
                <a:ext cx="8229600" cy="55054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Den enkelte bedrift tilpasser seg fortsatt etter FOB: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𝑝𝑓</m:t>
                    </m:r>
                    <m:r>
                      <a:rPr lang="nb-NO" b="0" i="1" smtClean="0">
                        <a:latin typeface="Cambria Math"/>
                      </a:rPr>
                      <m:t>′=</m:t>
                    </m:r>
                    <m:r>
                      <a:rPr lang="nb-NO" b="0" i="1" smtClean="0">
                        <a:latin typeface="Cambria Math"/>
                      </a:rPr>
                      <m:t>𝑤</m:t>
                    </m:r>
                  </m:oMath>
                </a14:m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Feedback fra markedet: 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𝑁𝑞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′ =</m:t>
                    </m:r>
                    <m:r>
                      <a:rPr lang="nb-NO" i="1">
                        <a:latin typeface="Cambria Math"/>
                      </a:rPr>
                      <m:t>𝑤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𝑤</m:t>
                    </m:r>
                    <m:r>
                      <a:rPr lang="nb-NO" i="1">
                        <a:latin typeface="Cambria Math"/>
                        <a:ea typeface="Cambria Math"/>
                      </a:rPr>
                      <m:t>↓</m:t>
                    </m:r>
                  </m:oMath>
                </a14:m>
                <a:r>
                  <a:rPr lang="nb-NO" dirty="0" smtClean="0"/>
                  <a:t>=&gt; hver enkelt bedrift vil ansette flere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/>
                        <a:ea typeface="Cambria Math"/>
                      </a:rPr>
                      <m:t>E</m:t>
                    </m:r>
                    <m:r>
                      <a:rPr lang="nb-NO" i="1">
                        <a:latin typeface="Cambria Math"/>
                        <a:ea typeface="Cambria Math"/>
                      </a:rPr>
                      <m:t>↑</m:t>
                    </m:r>
                  </m:oMath>
                </a14:m>
                <a:r>
                  <a:rPr lang="nb-NO" dirty="0" smtClean="0"/>
                  <a:t> =&gt; produksjonsøkning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/>
                        <a:ea typeface="Cambria Math"/>
                      </a:rPr>
                      <m:t>q</m:t>
                    </m:r>
                    <m:r>
                      <a:rPr lang="nb-NO" i="1">
                        <a:latin typeface="Cambria Math"/>
                        <a:ea typeface="Cambria Math"/>
                      </a:rPr>
                      <m:t>↑ </m:t>
                    </m:r>
                  </m:oMath>
                </a14:m>
                <a:r>
                  <a:rPr lang="nb-NO" dirty="0" smtClean="0"/>
                  <a:t>=&gt; prisreduksjon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/>
                        <a:ea typeface="Cambria Math"/>
                      </a:rPr>
                      <m:t>p</m:t>
                    </m:r>
                    <m:r>
                      <a:rPr lang="nb-NO" i="1" smtClean="0">
                        <a:latin typeface="Cambria Math"/>
                        <a:ea typeface="Cambria Math"/>
                      </a:rPr>
                      <m:t>↓</m:t>
                    </m:r>
                  </m:oMath>
                </a14:m>
                <a:r>
                  <a:rPr lang="nb-NO" dirty="0" smtClean="0"/>
                  <a:t> =&gt; bedriften vil redusere sin produksjon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nb-NO" i="1">
                        <a:latin typeface="Cambria Math"/>
                        <a:ea typeface="Cambria Math"/>
                      </a:rPr>
                      <m:t>↓</m:t>
                    </m:r>
                  </m:oMath>
                </a14:m>
                <a:r>
                  <a:rPr lang="nb-NO" dirty="0" smtClean="0"/>
                  <a:t> =&gt; ansette færre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nb-NO" i="1">
                        <a:latin typeface="Cambria Math"/>
                        <a:ea typeface="Cambria Math"/>
                      </a:rPr>
                      <m:t>↓</m:t>
                    </m:r>
                  </m:oMath>
                </a14:m>
                <a:r>
                  <a:rPr lang="nb-NO" dirty="0" smtClean="0"/>
                  <a:t> 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 smtClean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20688"/>
                <a:ext cx="8229600" cy="5505475"/>
              </a:xfrm>
              <a:blipFill rotWithShape="1">
                <a:blip r:embed="rId3"/>
                <a:stretch>
                  <a:fillRect l="-1852" t="-1440" r="-1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8148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Rett linje 15"/>
          <p:cNvCxnSpPr>
            <a:endCxn id="18" idx="1"/>
          </p:cNvCxnSpPr>
          <p:nvPr/>
        </p:nvCxnSpPr>
        <p:spPr>
          <a:xfrm>
            <a:off x="1434239" y="2907002"/>
            <a:ext cx="2993745" cy="1063914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1" name="Gruppe 20"/>
          <p:cNvGrpSpPr/>
          <p:nvPr/>
        </p:nvGrpSpPr>
        <p:grpSpPr>
          <a:xfrm>
            <a:off x="539552" y="908720"/>
            <a:ext cx="7813004" cy="4825330"/>
            <a:chOff x="539552" y="1295400"/>
            <a:chExt cx="7813004" cy="4438650"/>
          </a:xfrm>
        </p:grpSpPr>
        <p:grpSp>
          <p:nvGrpSpPr>
            <p:cNvPr id="4" name="Lerret 4"/>
            <p:cNvGrpSpPr/>
            <p:nvPr/>
          </p:nvGrpSpPr>
          <p:grpSpPr>
            <a:xfrm>
              <a:off x="539552" y="1295400"/>
              <a:ext cx="5486400" cy="4438650"/>
              <a:chOff x="0" y="0"/>
              <a:chExt cx="5486400" cy="4438650"/>
            </a:xfrm>
          </p:grpSpPr>
          <p:sp>
            <p:nvSpPr>
              <p:cNvPr id="5" name="Rektangel 4"/>
              <p:cNvSpPr/>
              <p:nvPr/>
            </p:nvSpPr>
            <p:spPr>
              <a:xfrm>
                <a:off x="0" y="0"/>
                <a:ext cx="5486400" cy="4438650"/>
              </a:xfrm>
              <a:prstGeom prst="rect">
                <a:avLst/>
              </a:prstGeom>
            </p:spPr>
          </p:sp>
          <p:cxnSp>
            <p:nvCxnSpPr>
              <p:cNvPr id="7" name="Rett linje 6"/>
              <p:cNvCxnSpPr/>
              <p:nvPr/>
            </p:nvCxnSpPr>
            <p:spPr>
              <a:xfrm>
                <a:off x="684825" y="798490"/>
                <a:ext cx="0" cy="2980690"/>
              </a:xfrm>
              <a:prstGeom prst="line">
                <a:avLst/>
              </a:prstGeom>
              <a:ln w="158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Rett linje 7"/>
              <p:cNvCxnSpPr/>
              <p:nvPr/>
            </p:nvCxnSpPr>
            <p:spPr>
              <a:xfrm>
                <a:off x="684825" y="3779815"/>
                <a:ext cx="3228975" cy="0"/>
              </a:xfrm>
              <a:prstGeom prst="line">
                <a:avLst/>
              </a:prstGeom>
              <a:ln w="158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kstboks 7"/>
              <p:cNvSpPr txBox="1"/>
              <p:nvPr/>
            </p:nvSpPr>
            <p:spPr>
              <a:xfrm>
                <a:off x="3924300" y="3600450"/>
                <a:ext cx="581025" cy="43815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400">
                    <a:effectLst/>
                    <a:ea typeface="Calibri"/>
                    <a:cs typeface="Times New Roman"/>
                  </a:rPr>
                  <a:t>E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0" name="Tekstboks 15"/>
              <p:cNvSpPr txBox="1"/>
              <p:nvPr/>
            </p:nvSpPr>
            <p:spPr>
              <a:xfrm>
                <a:off x="504825" y="485775"/>
                <a:ext cx="838200" cy="31271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400">
                    <a:effectLst/>
                    <a:ea typeface="Calibri"/>
                    <a:cs typeface="Times New Roman"/>
                  </a:rPr>
                  <a:t>w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11" name="Rett linje 10"/>
              <p:cNvCxnSpPr/>
              <p:nvPr/>
            </p:nvCxnSpPr>
            <p:spPr>
              <a:xfrm>
                <a:off x="952500" y="1143000"/>
                <a:ext cx="2571750" cy="2238375"/>
              </a:xfrm>
              <a:prstGeom prst="line">
                <a:avLst/>
              </a:prstGeom>
              <a:ln w="158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8" name="TekstSylinder 17"/>
            <p:cNvSpPr txBox="1"/>
            <p:nvPr/>
          </p:nvSpPr>
          <p:spPr>
            <a:xfrm>
              <a:off x="4427984" y="3789040"/>
              <a:ext cx="3924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Horisontal sum av alle bedrifters tilpasning når p er gitt</a:t>
              </a:r>
              <a:endParaRPr lang="nb-NO" dirty="0"/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4118900" y="4415210"/>
              <a:ext cx="39245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Markedets etterspørselskurve</a:t>
              </a:r>
              <a:endParaRPr lang="nb-NO" dirty="0"/>
            </a:p>
          </p:txBody>
        </p:sp>
      </p:grpSp>
    </p:spTree>
    <p:extLst>
      <p:ext uri="{BB962C8B-B14F-4D97-AF65-F5344CB8AC3E}">
        <p14:creationId xmlns:p14="http://schemas.microsoft.com/office/powerpoint/2010/main" val="682978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5916</TotalTime>
  <Words>728</Words>
  <Application>Microsoft Office PowerPoint</Application>
  <PresentationFormat>On-screen Show (4:3)</PresentationFormat>
  <Paragraphs>183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Office-tema</vt:lpstr>
      <vt:lpstr>Forelesning 4 12.september 2012</vt:lpstr>
      <vt:lpstr>On-the-job training (OJT)</vt:lpstr>
      <vt:lpstr>PowerPoint Presentation</vt:lpstr>
      <vt:lpstr>PowerPoint Presentation</vt:lpstr>
      <vt:lpstr>Samfunnsøkonomisk vs privatøkonomisk avkastning</vt:lpstr>
      <vt:lpstr>Etterspørselskurven</vt:lpstr>
      <vt:lpstr>PowerPoint Presentation</vt:lpstr>
      <vt:lpstr>Etterspørsel etter arbeidskraft  på kort sikt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Markedets etterspørselskurve</vt:lpstr>
      <vt:lpstr>PowerPoint Presentation</vt:lpstr>
      <vt:lpstr>PowerPoint Presentation</vt:lpstr>
    </vt:vector>
  </TitlesOfParts>
  <Company>Institutt for samfunnsforskning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Forelesning 4 12.september 2012</dc:title>
  <dc:creator>Kristine von Simson</dc:creator>
  <cp:lastModifiedBy>kasverre</cp:lastModifiedBy>
  <cp:revision>127</cp:revision>
  <cp:lastPrinted>2012-09-11T08:04:03Z</cp:lastPrinted>
  <dcterms:created xsi:type="dcterms:W3CDTF">2012-09-06T19:00:08Z</dcterms:created>
  <dcterms:modified xsi:type="dcterms:W3CDTF">2012-09-12T12:29:25Z</dcterms:modified>
</cp:coreProperties>
</file>