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87" r:id="rId17"/>
    <p:sldId id="277" r:id="rId18"/>
    <p:sldId id="278" r:id="rId19"/>
    <p:sldId id="279" r:id="rId20"/>
    <p:sldId id="280" r:id="rId21"/>
    <p:sldId id="282" r:id="rId22"/>
    <p:sldId id="284" r:id="rId23"/>
    <p:sldId id="286" r:id="rId24"/>
  </p:sldIdLst>
  <p:sldSz cx="9144000" cy="6858000" type="screen4x3"/>
  <p:notesSz cx="6858000" cy="9144000"/>
  <p:defaultTextStyle>
    <a:defPPr>
      <a:defRPr lang="nb-N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0"/>
  </p:normalViewPr>
  <p:slideViewPr>
    <p:cSldViewPr>
      <p:cViewPr varScale="1">
        <p:scale>
          <a:sx n="103" d="100"/>
          <a:sy n="103" d="100"/>
        </p:scale>
        <p:origin x="-21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Magasinfylling.shs\Object"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nb-NO"/>
  <c:chart>
    <c:plotArea>
      <c:layout>
        <c:manualLayout>
          <c:layoutTarget val="inner"/>
          <c:xMode val="edge"/>
          <c:yMode val="edge"/>
          <c:x val="9.6761275099718824E-2"/>
          <c:y val="2.6745454983264812E-2"/>
          <c:w val="0.71526195899772149"/>
          <c:h val="0.77943925233644973"/>
        </c:manualLayout>
      </c:layout>
      <c:lineChart>
        <c:grouping val="standard"/>
        <c:ser>
          <c:idx val="4"/>
          <c:order val="0"/>
          <c:tx>
            <c:strRef>
              <c:f>'[Diagram i Magasinfylling]Sheet1'!$A$2</c:f>
              <c:strCache>
                <c:ptCount val="1"/>
                <c:pt idx="0">
                  <c:v>2010</c:v>
                </c:pt>
              </c:strCache>
            </c:strRef>
          </c:tx>
          <c:spPr>
            <a:ln>
              <a:solidFill>
                <a:srgbClr val="FF0000"/>
              </a:solidFill>
            </a:ln>
          </c:spPr>
          <c:marker>
            <c:symbol val="none"/>
          </c:marker>
          <c:val>
            <c:numRef>
              <c:f>'[Diagram i Magasinfylling]Sheet1'!$B$2:$BA$2</c:f>
              <c:numCache>
                <c:formatCode>General</c:formatCode>
                <c:ptCount val="52"/>
                <c:pt idx="0">
                  <c:v>61</c:v>
                </c:pt>
                <c:pt idx="1">
                  <c:v>57.6</c:v>
                </c:pt>
                <c:pt idx="2">
                  <c:v>54.4</c:v>
                </c:pt>
                <c:pt idx="3">
                  <c:v>50.8</c:v>
                </c:pt>
              </c:numCache>
            </c:numRef>
          </c:val>
        </c:ser>
        <c:ser>
          <c:idx val="3"/>
          <c:order val="1"/>
          <c:tx>
            <c:strRef>
              <c:f>'[Diagram i Magasinfylling]Sheet1'!$A$3</c:f>
              <c:strCache>
                <c:ptCount val="1"/>
                <c:pt idx="0">
                  <c:v>2009</c:v>
                </c:pt>
              </c:strCache>
            </c:strRef>
          </c:tx>
          <c:spPr>
            <a:ln w="44435">
              <a:solidFill>
                <a:schemeClr val="tx1"/>
              </a:solidFill>
            </a:ln>
          </c:spPr>
          <c:marker>
            <c:symbol val="none"/>
          </c:marker>
          <c:val>
            <c:numRef>
              <c:f>'[Diagram i Magasinfylling]Sheet1'!$B$3:$BA$3</c:f>
              <c:numCache>
                <c:formatCode>General</c:formatCode>
                <c:ptCount val="52"/>
                <c:pt idx="0">
                  <c:v>65.099999999999994</c:v>
                </c:pt>
                <c:pt idx="1">
                  <c:v>62.4</c:v>
                </c:pt>
                <c:pt idx="2">
                  <c:v>60.7</c:v>
                </c:pt>
                <c:pt idx="3">
                  <c:v>58.1</c:v>
                </c:pt>
                <c:pt idx="4">
                  <c:v>54.9</c:v>
                </c:pt>
                <c:pt idx="5">
                  <c:v>51.8</c:v>
                </c:pt>
                <c:pt idx="6">
                  <c:v>48.6</c:v>
                </c:pt>
                <c:pt idx="7">
                  <c:v>45.6</c:v>
                </c:pt>
                <c:pt idx="8">
                  <c:v>42.8</c:v>
                </c:pt>
                <c:pt idx="9">
                  <c:v>40</c:v>
                </c:pt>
                <c:pt idx="10">
                  <c:v>37.200000000000003</c:v>
                </c:pt>
                <c:pt idx="11">
                  <c:v>34.800000000000004</c:v>
                </c:pt>
                <c:pt idx="12">
                  <c:v>32.200000000000003</c:v>
                </c:pt>
                <c:pt idx="13">
                  <c:v>30.3</c:v>
                </c:pt>
                <c:pt idx="14">
                  <c:v>30</c:v>
                </c:pt>
                <c:pt idx="15">
                  <c:v>30.7</c:v>
                </c:pt>
                <c:pt idx="16">
                  <c:v>31.3</c:v>
                </c:pt>
                <c:pt idx="17">
                  <c:v>35.700000000000003</c:v>
                </c:pt>
                <c:pt idx="18">
                  <c:v>38.200000000000003</c:v>
                </c:pt>
                <c:pt idx="19">
                  <c:v>39.700000000000003</c:v>
                </c:pt>
                <c:pt idx="20">
                  <c:v>43.1</c:v>
                </c:pt>
                <c:pt idx="21">
                  <c:v>47.8</c:v>
                </c:pt>
                <c:pt idx="22">
                  <c:v>50.8</c:v>
                </c:pt>
                <c:pt idx="23">
                  <c:v>52.8</c:v>
                </c:pt>
                <c:pt idx="24">
                  <c:v>55.9</c:v>
                </c:pt>
                <c:pt idx="25">
                  <c:v>59.4</c:v>
                </c:pt>
                <c:pt idx="26">
                  <c:v>63.3</c:v>
                </c:pt>
                <c:pt idx="27">
                  <c:v>66.599999999999994</c:v>
                </c:pt>
                <c:pt idx="28">
                  <c:v>69.5</c:v>
                </c:pt>
                <c:pt idx="29">
                  <c:v>72.900000000000006</c:v>
                </c:pt>
                <c:pt idx="30">
                  <c:v>76.099999999999994</c:v>
                </c:pt>
                <c:pt idx="31">
                  <c:v>77.8</c:v>
                </c:pt>
                <c:pt idx="32">
                  <c:v>78.8</c:v>
                </c:pt>
                <c:pt idx="33">
                  <c:v>80.900000000000006</c:v>
                </c:pt>
                <c:pt idx="34">
                  <c:v>82.2</c:v>
                </c:pt>
                <c:pt idx="35">
                  <c:v>84.8</c:v>
                </c:pt>
                <c:pt idx="36">
                  <c:v>86.7</c:v>
                </c:pt>
                <c:pt idx="37">
                  <c:v>86.6</c:v>
                </c:pt>
                <c:pt idx="38">
                  <c:v>88.6</c:v>
                </c:pt>
                <c:pt idx="39">
                  <c:v>89.1</c:v>
                </c:pt>
                <c:pt idx="40">
                  <c:v>88.4</c:v>
                </c:pt>
                <c:pt idx="41">
                  <c:v>86.7</c:v>
                </c:pt>
                <c:pt idx="42">
                  <c:v>84.8</c:v>
                </c:pt>
                <c:pt idx="43">
                  <c:v>82.6</c:v>
                </c:pt>
                <c:pt idx="44">
                  <c:v>80.8</c:v>
                </c:pt>
                <c:pt idx="45">
                  <c:v>78.599999999999994</c:v>
                </c:pt>
                <c:pt idx="46">
                  <c:v>79</c:v>
                </c:pt>
                <c:pt idx="47">
                  <c:v>78.599999999999994</c:v>
                </c:pt>
                <c:pt idx="48">
                  <c:v>76.099999999999994</c:v>
                </c:pt>
                <c:pt idx="49">
                  <c:v>73.7</c:v>
                </c:pt>
                <c:pt idx="50">
                  <c:v>70.400000000000006</c:v>
                </c:pt>
                <c:pt idx="51">
                  <c:v>67.599999999999994</c:v>
                </c:pt>
              </c:numCache>
            </c:numRef>
          </c:val>
        </c:ser>
        <c:ser>
          <c:idx val="11"/>
          <c:order val="2"/>
          <c:tx>
            <c:strRef>
              <c:f>'[Diagram i Magasinfylling]Sheet1'!$A$4</c:f>
              <c:strCache>
                <c:ptCount val="1"/>
                <c:pt idx="0">
                  <c:v>2008</c:v>
                </c:pt>
              </c:strCache>
            </c:strRef>
          </c:tx>
          <c:spPr>
            <a:ln w="34314">
              <a:solidFill>
                <a:srgbClr val="0070C0"/>
              </a:solidFill>
              <a:prstDash val="solid"/>
            </a:ln>
          </c:spPr>
          <c:marker>
            <c:symbol val="none"/>
          </c:marker>
          <c:cat>
            <c:numRef>
              <c:f>'[Diagram i Magasinfylling]Sheet1'!$B$1:$BA$1</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'[Diagram i Magasinfylling]Sheet1'!$B$4:$BA$4</c:f>
              <c:numCache>
                <c:formatCode>General</c:formatCode>
                <c:ptCount val="52"/>
                <c:pt idx="0">
                  <c:v>74.400000000000006</c:v>
                </c:pt>
                <c:pt idx="1">
                  <c:v>71.7</c:v>
                </c:pt>
                <c:pt idx="2">
                  <c:v>69.7</c:v>
                </c:pt>
                <c:pt idx="3">
                  <c:v>67.400000000000006</c:v>
                </c:pt>
                <c:pt idx="4">
                  <c:v>65.3</c:v>
                </c:pt>
                <c:pt idx="5">
                  <c:v>62.7</c:v>
                </c:pt>
                <c:pt idx="6">
                  <c:v>59.7</c:v>
                </c:pt>
                <c:pt idx="7">
                  <c:v>58.1</c:v>
                </c:pt>
                <c:pt idx="8">
                  <c:v>56.1</c:v>
                </c:pt>
                <c:pt idx="9">
                  <c:v>53.4</c:v>
                </c:pt>
                <c:pt idx="10">
                  <c:v>50.9</c:v>
                </c:pt>
                <c:pt idx="11">
                  <c:v>48</c:v>
                </c:pt>
                <c:pt idx="12">
                  <c:v>45</c:v>
                </c:pt>
                <c:pt idx="13">
                  <c:v>42.5</c:v>
                </c:pt>
                <c:pt idx="14">
                  <c:v>39.800000000000004</c:v>
                </c:pt>
                <c:pt idx="15">
                  <c:v>37.300000000000004</c:v>
                </c:pt>
                <c:pt idx="16">
                  <c:v>36</c:v>
                </c:pt>
                <c:pt idx="17">
                  <c:v>40.700000000000003</c:v>
                </c:pt>
                <c:pt idx="18">
                  <c:v>46.3</c:v>
                </c:pt>
                <c:pt idx="19">
                  <c:v>50.4</c:v>
                </c:pt>
                <c:pt idx="20">
                  <c:v>51.7</c:v>
                </c:pt>
                <c:pt idx="21">
                  <c:v>56.4</c:v>
                </c:pt>
                <c:pt idx="22">
                  <c:v>64.599999999999994</c:v>
                </c:pt>
                <c:pt idx="23">
                  <c:v>68.900000000000006</c:v>
                </c:pt>
                <c:pt idx="24">
                  <c:v>72.5</c:v>
                </c:pt>
                <c:pt idx="25">
                  <c:v>75.099999999999994</c:v>
                </c:pt>
                <c:pt idx="26">
                  <c:v>78.5</c:v>
                </c:pt>
                <c:pt idx="27">
                  <c:v>80.8</c:v>
                </c:pt>
                <c:pt idx="28">
                  <c:v>83</c:v>
                </c:pt>
                <c:pt idx="29">
                  <c:v>84.8</c:v>
                </c:pt>
                <c:pt idx="30">
                  <c:v>85.5</c:v>
                </c:pt>
                <c:pt idx="31">
                  <c:v>85.9</c:v>
                </c:pt>
                <c:pt idx="32">
                  <c:v>86.8</c:v>
                </c:pt>
                <c:pt idx="33">
                  <c:v>86.1</c:v>
                </c:pt>
                <c:pt idx="34">
                  <c:v>85.6</c:v>
                </c:pt>
                <c:pt idx="35">
                  <c:v>86.1</c:v>
                </c:pt>
                <c:pt idx="36">
                  <c:v>85.3</c:v>
                </c:pt>
                <c:pt idx="37">
                  <c:v>83.8</c:v>
                </c:pt>
                <c:pt idx="38">
                  <c:v>82.7</c:v>
                </c:pt>
                <c:pt idx="39">
                  <c:v>81.900000000000006</c:v>
                </c:pt>
                <c:pt idx="40">
                  <c:v>82.9</c:v>
                </c:pt>
                <c:pt idx="41">
                  <c:v>83.5</c:v>
                </c:pt>
                <c:pt idx="42">
                  <c:v>85.7</c:v>
                </c:pt>
                <c:pt idx="43">
                  <c:v>84.8</c:v>
                </c:pt>
                <c:pt idx="44">
                  <c:v>83</c:v>
                </c:pt>
                <c:pt idx="45">
                  <c:v>82.4</c:v>
                </c:pt>
                <c:pt idx="46">
                  <c:v>80.8</c:v>
                </c:pt>
                <c:pt idx="47">
                  <c:v>78.900000000000006</c:v>
                </c:pt>
                <c:pt idx="48">
                  <c:v>75.900000000000006</c:v>
                </c:pt>
                <c:pt idx="49">
                  <c:v>72.599999999999994</c:v>
                </c:pt>
                <c:pt idx="50">
                  <c:v>70.2</c:v>
                </c:pt>
                <c:pt idx="51">
                  <c:v>68</c:v>
                </c:pt>
              </c:numCache>
            </c:numRef>
          </c:val>
        </c:ser>
        <c:ser>
          <c:idx val="9"/>
          <c:order val="3"/>
          <c:tx>
            <c:strRef>
              <c:f>'[Diagram i Magasinfylling]Sheet1'!$A$6</c:f>
              <c:strCache>
                <c:ptCount val="1"/>
                <c:pt idx="0">
                  <c:v>2006</c:v>
                </c:pt>
              </c:strCache>
            </c:strRef>
          </c:tx>
          <c:spPr>
            <a:ln w="22890">
              <a:solidFill>
                <a:srgbClr val="00CCFF"/>
              </a:solidFill>
              <a:prstDash val="solid"/>
            </a:ln>
          </c:spPr>
          <c:marker>
            <c:symbol val="none"/>
          </c:marker>
          <c:cat>
            <c:numRef>
              <c:f>'[Diagram i Magasinfylling]Sheet1'!$B$1:$BA$1</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'[Diagram i Magasinfylling]Sheet1'!$B$6:$BA$6</c:f>
              <c:numCache>
                <c:formatCode>General</c:formatCode>
                <c:ptCount val="52"/>
                <c:pt idx="0">
                  <c:v>73.900000000000006</c:v>
                </c:pt>
                <c:pt idx="1">
                  <c:v>71.400000000000006</c:v>
                </c:pt>
                <c:pt idx="2">
                  <c:v>68.3</c:v>
                </c:pt>
                <c:pt idx="3">
                  <c:v>65.099999999999994</c:v>
                </c:pt>
                <c:pt idx="4">
                  <c:v>62.2</c:v>
                </c:pt>
                <c:pt idx="5">
                  <c:v>58.9</c:v>
                </c:pt>
                <c:pt idx="6">
                  <c:v>55.4</c:v>
                </c:pt>
                <c:pt idx="7">
                  <c:v>52.2</c:v>
                </c:pt>
                <c:pt idx="8">
                  <c:v>48.7</c:v>
                </c:pt>
                <c:pt idx="9">
                  <c:v>45.2</c:v>
                </c:pt>
                <c:pt idx="10">
                  <c:v>41.8</c:v>
                </c:pt>
                <c:pt idx="11">
                  <c:v>38.800000000000004</c:v>
                </c:pt>
                <c:pt idx="12">
                  <c:v>36.200000000000003</c:v>
                </c:pt>
                <c:pt idx="13">
                  <c:v>33.700000000000003</c:v>
                </c:pt>
                <c:pt idx="14">
                  <c:v>31.7</c:v>
                </c:pt>
                <c:pt idx="15">
                  <c:v>29.9</c:v>
                </c:pt>
                <c:pt idx="16">
                  <c:v>29.1</c:v>
                </c:pt>
                <c:pt idx="17">
                  <c:v>32.1</c:v>
                </c:pt>
                <c:pt idx="18">
                  <c:v>37.200000000000003</c:v>
                </c:pt>
                <c:pt idx="19">
                  <c:v>39.6</c:v>
                </c:pt>
                <c:pt idx="20">
                  <c:v>43</c:v>
                </c:pt>
                <c:pt idx="21">
                  <c:v>45.2</c:v>
                </c:pt>
                <c:pt idx="22">
                  <c:v>48</c:v>
                </c:pt>
                <c:pt idx="23">
                  <c:v>52.4</c:v>
                </c:pt>
                <c:pt idx="24">
                  <c:v>56.3</c:v>
                </c:pt>
                <c:pt idx="25">
                  <c:v>57.4</c:v>
                </c:pt>
                <c:pt idx="26">
                  <c:v>58.5</c:v>
                </c:pt>
                <c:pt idx="27">
                  <c:v>60.7</c:v>
                </c:pt>
                <c:pt idx="28">
                  <c:v>60.7</c:v>
                </c:pt>
                <c:pt idx="29">
                  <c:v>60.3</c:v>
                </c:pt>
                <c:pt idx="30">
                  <c:v>60.1</c:v>
                </c:pt>
                <c:pt idx="31">
                  <c:v>59.4</c:v>
                </c:pt>
                <c:pt idx="32">
                  <c:v>59</c:v>
                </c:pt>
                <c:pt idx="33">
                  <c:v>58.8</c:v>
                </c:pt>
                <c:pt idx="34">
                  <c:v>60.2</c:v>
                </c:pt>
                <c:pt idx="35">
                  <c:v>61.2</c:v>
                </c:pt>
                <c:pt idx="36">
                  <c:v>61.2</c:v>
                </c:pt>
                <c:pt idx="37">
                  <c:v>61.8</c:v>
                </c:pt>
                <c:pt idx="38">
                  <c:v>62.2</c:v>
                </c:pt>
                <c:pt idx="39">
                  <c:v>63.5</c:v>
                </c:pt>
                <c:pt idx="40">
                  <c:v>64.099999999999994</c:v>
                </c:pt>
                <c:pt idx="41">
                  <c:v>64</c:v>
                </c:pt>
                <c:pt idx="42">
                  <c:v>64</c:v>
                </c:pt>
                <c:pt idx="43">
                  <c:v>64.3</c:v>
                </c:pt>
                <c:pt idx="44">
                  <c:v>65.099999999999994</c:v>
                </c:pt>
                <c:pt idx="45">
                  <c:v>65.3</c:v>
                </c:pt>
                <c:pt idx="46">
                  <c:v>65.7</c:v>
                </c:pt>
                <c:pt idx="47">
                  <c:v>67.2</c:v>
                </c:pt>
                <c:pt idx="48">
                  <c:v>67.2</c:v>
                </c:pt>
                <c:pt idx="49">
                  <c:v>67.8</c:v>
                </c:pt>
                <c:pt idx="50">
                  <c:v>67.3</c:v>
                </c:pt>
                <c:pt idx="51">
                  <c:v>67</c:v>
                </c:pt>
              </c:numCache>
            </c:numRef>
          </c:val>
        </c:ser>
        <c:ser>
          <c:idx val="0"/>
          <c:order val="4"/>
          <c:tx>
            <c:strRef>
              <c:f>'[Diagram i Magasinfylling]Sheet1'!$A$11</c:f>
              <c:strCache>
                <c:ptCount val="1"/>
                <c:pt idx="0">
                  <c:v>Minimum (1990-2007)</c:v>
                </c:pt>
              </c:strCache>
            </c:strRef>
          </c:tx>
          <c:spPr>
            <a:ln w="31639">
              <a:solidFill>
                <a:srgbClr val="99CC00"/>
              </a:solidFill>
              <a:prstDash val="sysDash"/>
            </a:ln>
          </c:spPr>
          <c:marker>
            <c:symbol val="none"/>
          </c:marker>
          <c:cat>
            <c:numRef>
              <c:f>'[Diagram i Magasinfylling]Sheet1'!$B$1:$BA$1</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'[Diagram i Magasinfylling]Sheet1'!$B$11:$BA$11</c:f>
              <c:numCache>
                <c:formatCode>General</c:formatCode>
                <c:ptCount val="52"/>
                <c:pt idx="0">
                  <c:v>46.4</c:v>
                </c:pt>
                <c:pt idx="1">
                  <c:v>43.5</c:v>
                </c:pt>
                <c:pt idx="2">
                  <c:v>42.5</c:v>
                </c:pt>
                <c:pt idx="3">
                  <c:v>40.700000000000003</c:v>
                </c:pt>
                <c:pt idx="4">
                  <c:v>38.5</c:v>
                </c:pt>
                <c:pt idx="5">
                  <c:v>36.200000000000003</c:v>
                </c:pt>
                <c:pt idx="6">
                  <c:v>33.700000000000003</c:v>
                </c:pt>
                <c:pt idx="7">
                  <c:v>31.1</c:v>
                </c:pt>
                <c:pt idx="8">
                  <c:v>28.6</c:v>
                </c:pt>
                <c:pt idx="9">
                  <c:v>26.5</c:v>
                </c:pt>
                <c:pt idx="10">
                  <c:v>24.9</c:v>
                </c:pt>
                <c:pt idx="11">
                  <c:v>23.4</c:v>
                </c:pt>
                <c:pt idx="12">
                  <c:v>22.1</c:v>
                </c:pt>
                <c:pt idx="13">
                  <c:v>20.5</c:v>
                </c:pt>
                <c:pt idx="14">
                  <c:v>18.7</c:v>
                </c:pt>
                <c:pt idx="15">
                  <c:v>17.3</c:v>
                </c:pt>
                <c:pt idx="16">
                  <c:v>18.7</c:v>
                </c:pt>
                <c:pt idx="17">
                  <c:v>19.399999999999999</c:v>
                </c:pt>
                <c:pt idx="18">
                  <c:v>20.9</c:v>
                </c:pt>
                <c:pt idx="19">
                  <c:v>23</c:v>
                </c:pt>
                <c:pt idx="20">
                  <c:v>27.1</c:v>
                </c:pt>
                <c:pt idx="21">
                  <c:v>29.5</c:v>
                </c:pt>
                <c:pt idx="22">
                  <c:v>35.700000000000003</c:v>
                </c:pt>
                <c:pt idx="23">
                  <c:v>40.6</c:v>
                </c:pt>
                <c:pt idx="24">
                  <c:v>44.5</c:v>
                </c:pt>
                <c:pt idx="25">
                  <c:v>46.6</c:v>
                </c:pt>
                <c:pt idx="26">
                  <c:v>50</c:v>
                </c:pt>
                <c:pt idx="27">
                  <c:v>52.4</c:v>
                </c:pt>
                <c:pt idx="28">
                  <c:v>53.8</c:v>
                </c:pt>
                <c:pt idx="29">
                  <c:v>55.2</c:v>
                </c:pt>
                <c:pt idx="30">
                  <c:v>56.4</c:v>
                </c:pt>
                <c:pt idx="31">
                  <c:v>57</c:v>
                </c:pt>
                <c:pt idx="32">
                  <c:v>57.2</c:v>
                </c:pt>
                <c:pt idx="33">
                  <c:v>58.3</c:v>
                </c:pt>
                <c:pt idx="34">
                  <c:v>59.5</c:v>
                </c:pt>
                <c:pt idx="35">
                  <c:v>59.7</c:v>
                </c:pt>
                <c:pt idx="36">
                  <c:v>58.9</c:v>
                </c:pt>
                <c:pt idx="37">
                  <c:v>58.1</c:v>
                </c:pt>
                <c:pt idx="38">
                  <c:v>57.8</c:v>
                </c:pt>
                <c:pt idx="39">
                  <c:v>60</c:v>
                </c:pt>
                <c:pt idx="40">
                  <c:v>62.2</c:v>
                </c:pt>
                <c:pt idx="41">
                  <c:v>63.1</c:v>
                </c:pt>
                <c:pt idx="42">
                  <c:v>63.4</c:v>
                </c:pt>
                <c:pt idx="43">
                  <c:v>64.3</c:v>
                </c:pt>
                <c:pt idx="44">
                  <c:v>65.099999999999994</c:v>
                </c:pt>
                <c:pt idx="45">
                  <c:v>65.3</c:v>
                </c:pt>
                <c:pt idx="46">
                  <c:v>63.5</c:v>
                </c:pt>
                <c:pt idx="47">
                  <c:v>60.6</c:v>
                </c:pt>
                <c:pt idx="48">
                  <c:v>57.7</c:v>
                </c:pt>
                <c:pt idx="49">
                  <c:v>54.9</c:v>
                </c:pt>
                <c:pt idx="50">
                  <c:v>52.1</c:v>
                </c:pt>
                <c:pt idx="51">
                  <c:v>49.6</c:v>
                </c:pt>
              </c:numCache>
            </c:numRef>
          </c:val>
        </c:ser>
        <c:ser>
          <c:idx val="1"/>
          <c:order val="5"/>
          <c:tx>
            <c:strRef>
              <c:f>'[Diagram i Magasinfylling]Sheet1'!$A$12</c:f>
              <c:strCache>
                <c:ptCount val="1"/>
                <c:pt idx="0">
                  <c:v>Median (1990-2007)</c:v>
                </c:pt>
              </c:strCache>
            </c:strRef>
          </c:tx>
          <c:spPr>
            <a:ln w="38088">
              <a:solidFill>
                <a:srgbClr val="339966"/>
              </a:solidFill>
              <a:prstDash val="sysDash"/>
            </a:ln>
          </c:spPr>
          <c:marker>
            <c:symbol val="none"/>
          </c:marker>
          <c:cat>
            <c:numRef>
              <c:f>'[Diagram i Magasinfylling]Sheet1'!$B$1:$BA$1</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'[Diagram i Magasinfylling]Sheet1'!$B$12:$BA$12</c:f>
              <c:numCache>
                <c:formatCode>General</c:formatCode>
                <c:ptCount val="52"/>
                <c:pt idx="0">
                  <c:v>69.8</c:v>
                </c:pt>
                <c:pt idx="1">
                  <c:v>66.8</c:v>
                </c:pt>
                <c:pt idx="2">
                  <c:v>65.099999999999994</c:v>
                </c:pt>
                <c:pt idx="3">
                  <c:v>62.6</c:v>
                </c:pt>
                <c:pt idx="4">
                  <c:v>60.6</c:v>
                </c:pt>
                <c:pt idx="5">
                  <c:v>58.3</c:v>
                </c:pt>
                <c:pt idx="6">
                  <c:v>55.6</c:v>
                </c:pt>
                <c:pt idx="7">
                  <c:v>52.8</c:v>
                </c:pt>
                <c:pt idx="8">
                  <c:v>49.7</c:v>
                </c:pt>
                <c:pt idx="9">
                  <c:v>46.6</c:v>
                </c:pt>
                <c:pt idx="10">
                  <c:v>44.3</c:v>
                </c:pt>
                <c:pt idx="11">
                  <c:v>41.8</c:v>
                </c:pt>
                <c:pt idx="12">
                  <c:v>39.5</c:v>
                </c:pt>
                <c:pt idx="13">
                  <c:v>37.700000000000003</c:v>
                </c:pt>
                <c:pt idx="14">
                  <c:v>36.1</c:v>
                </c:pt>
                <c:pt idx="15">
                  <c:v>34.700000000000003</c:v>
                </c:pt>
                <c:pt idx="16">
                  <c:v>34.6</c:v>
                </c:pt>
                <c:pt idx="17">
                  <c:v>34.200000000000003</c:v>
                </c:pt>
                <c:pt idx="18">
                  <c:v>37.5</c:v>
                </c:pt>
                <c:pt idx="19">
                  <c:v>39.6</c:v>
                </c:pt>
                <c:pt idx="20">
                  <c:v>44.7</c:v>
                </c:pt>
                <c:pt idx="21">
                  <c:v>47.2</c:v>
                </c:pt>
                <c:pt idx="22">
                  <c:v>50.1</c:v>
                </c:pt>
                <c:pt idx="23">
                  <c:v>54.9</c:v>
                </c:pt>
                <c:pt idx="24">
                  <c:v>62.6</c:v>
                </c:pt>
                <c:pt idx="25">
                  <c:v>67.5</c:v>
                </c:pt>
                <c:pt idx="26">
                  <c:v>72.3</c:v>
                </c:pt>
                <c:pt idx="27">
                  <c:v>75.7</c:v>
                </c:pt>
                <c:pt idx="28">
                  <c:v>79.8</c:v>
                </c:pt>
                <c:pt idx="29">
                  <c:v>82.2</c:v>
                </c:pt>
                <c:pt idx="30">
                  <c:v>83.9</c:v>
                </c:pt>
                <c:pt idx="31">
                  <c:v>84.5</c:v>
                </c:pt>
                <c:pt idx="32">
                  <c:v>84.2</c:v>
                </c:pt>
                <c:pt idx="33">
                  <c:v>84.4</c:v>
                </c:pt>
                <c:pt idx="34">
                  <c:v>84.8</c:v>
                </c:pt>
                <c:pt idx="35">
                  <c:v>85.6</c:v>
                </c:pt>
                <c:pt idx="36">
                  <c:v>87.6</c:v>
                </c:pt>
                <c:pt idx="37">
                  <c:v>88.3</c:v>
                </c:pt>
                <c:pt idx="38">
                  <c:v>87.6</c:v>
                </c:pt>
                <c:pt idx="39">
                  <c:v>88</c:v>
                </c:pt>
                <c:pt idx="40">
                  <c:v>87.9</c:v>
                </c:pt>
                <c:pt idx="41">
                  <c:v>87.2</c:v>
                </c:pt>
                <c:pt idx="42">
                  <c:v>87.1</c:v>
                </c:pt>
                <c:pt idx="43">
                  <c:v>88.2</c:v>
                </c:pt>
                <c:pt idx="44">
                  <c:v>86.7</c:v>
                </c:pt>
                <c:pt idx="45">
                  <c:v>85.2</c:v>
                </c:pt>
                <c:pt idx="46">
                  <c:v>82.8</c:v>
                </c:pt>
                <c:pt idx="47">
                  <c:v>80.5</c:v>
                </c:pt>
                <c:pt idx="48">
                  <c:v>78.099999999999994</c:v>
                </c:pt>
                <c:pt idx="49">
                  <c:v>75.8</c:v>
                </c:pt>
                <c:pt idx="50">
                  <c:v>74</c:v>
                </c:pt>
                <c:pt idx="51">
                  <c:v>71.599999999999994</c:v>
                </c:pt>
              </c:numCache>
            </c:numRef>
          </c:val>
        </c:ser>
        <c:ser>
          <c:idx val="2"/>
          <c:order val="6"/>
          <c:tx>
            <c:strRef>
              <c:f>'[Diagram i Magasinfylling]Sheet1'!$A$13</c:f>
              <c:strCache>
                <c:ptCount val="1"/>
                <c:pt idx="0">
                  <c:v>Maksimun (1990-2007)</c:v>
                </c:pt>
              </c:strCache>
            </c:strRef>
          </c:tx>
          <c:spPr>
            <a:ln w="31639">
              <a:solidFill>
                <a:srgbClr val="008000"/>
              </a:solidFill>
              <a:prstDash val="sysDash"/>
            </a:ln>
          </c:spPr>
          <c:marker>
            <c:symbol val="none"/>
          </c:marker>
          <c:cat>
            <c:numRef>
              <c:f>'[Diagram i Magasinfylling]Sheet1'!$B$1:$BA$1</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'[Diagram i Magasinfylling]Sheet1'!$B$13:$BA$13</c:f>
              <c:numCache>
                <c:formatCode>General</c:formatCode>
                <c:ptCount val="52"/>
                <c:pt idx="0">
                  <c:v>76.8</c:v>
                </c:pt>
                <c:pt idx="1">
                  <c:v>74.599999999999994</c:v>
                </c:pt>
                <c:pt idx="2">
                  <c:v>71.7</c:v>
                </c:pt>
                <c:pt idx="3">
                  <c:v>68.900000000000006</c:v>
                </c:pt>
                <c:pt idx="4">
                  <c:v>66.900000000000006</c:v>
                </c:pt>
                <c:pt idx="5">
                  <c:v>65</c:v>
                </c:pt>
                <c:pt idx="6">
                  <c:v>62</c:v>
                </c:pt>
                <c:pt idx="7">
                  <c:v>61.8</c:v>
                </c:pt>
                <c:pt idx="8">
                  <c:v>60.1</c:v>
                </c:pt>
                <c:pt idx="9">
                  <c:v>58</c:v>
                </c:pt>
                <c:pt idx="10">
                  <c:v>57.6</c:v>
                </c:pt>
                <c:pt idx="11">
                  <c:v>58</c:v>
                </c:pt>
                <c:pt idx="12">
                  <c:v>56.8</c:v>
                </c:pt>
                <c:pt idx="13">
                  <c:v>55.4</c:v>
                </c:pt>
                <c:pt idx="14">
                  <c:v>53.8</c:v>
                </c:pt>
                <c:pt idx="15">
                  <c:v>52.4</c:v>
                </c:pt>
                <c:pt idx="16">
                  <c:v>52.7</c:v>
                </c:pt>
                <c:pt idx="17">
                  <c:v>57.8</c:v>
                </c:pt>
                <c:pt idx="18">
                  <c:v>62.1</c:v>
                </c:pt>
                <c:pt idx="19">
                  <c:v>64.099999999999994</c:v>
                </c:pt>
                <c:pt idx="20">
                  <c:v>65.099999999999994</c:v>
                </c:pt>
                <c:pt idx="21">
                  <c:v>67.8</c:v>
                </c:pt>
                <c:pt idx="22">
                  <c:v>74.3</c:v>
                </c:pt>
                <c:pt idx="23">
                  <c:v>79.099999999999994</c:v>
                </c:pt>
                <c:pt idx="24">
                  <c:v>84.8</c:v>
                </c:pt>
                <c:pt idx="25">
                  <c:v>88.4</c:v>
                </c:pt>
                <c:pt idx="26">
                  <c:v>91.3</c:v>
                </c:pt>
                <c:pt idx="27">
                  <c:v>93.2</c:v>
                </c:pt>
                <c:pt idx="28">
                  <c:v>94.7</c:v>
                </c:pt>
                <c:pt idx="29">
                  <c:v>95.4</c:v>
                </c:pt>
                <c:pt idx="30">
                  <c:v>96.3</c:v>
                </c:pt>
                <c:pt idx="31">
                  <c:v>95.6</c:v>
                </c:pt>
                <c:pt idx="32">
                  <c:v>97.3</c:v>
                </c:pt>
                <c:pt idx="33">
                  <c:v>97.1</c:v>
                </c:pt>
                <c:pt idx="34">
                  <c:v>97.2</c:v>
                </c:pt>
                <c:pt idx="35">
                  <c:v>97.2</c:v>
                </c:pt>
                <c:pt idx="36">
                  <c:v>96.5</c:v>
                </c:pt>
                <c:pt idx="37">
                  <c:v>96.6</c:v>
                </c:pt>
                <c:pt idx="38">
                  <c:v>96.5</c:v>
                </c:pt>
                <c:pt idx="39">
                  <c:v>95.9</c:v>
                </c:pt>
                <c:pt idx="40">
                  <c:v>96.7</c:v>
                </c:pt>
                <c:pt idx="41">
                  <c:v>97.1</c:v>
                </c:pt>
                <c:pt idx="42">
                  <c:v>96.5</c:v>
                </c:pt>
                <c:pt idx="43">
                  <c:v>95.1</c:v>
                </c:pt>
                <c:pt idx="44">
                  <c:v>93</c:v>
                </c:pt>
                <c:pt idx="45">
                  <c:v>91.9</c:v>
                </c:pt>
                <c:pt idx="46">
                  <c:v>90.2</c:v>
                </c:pt>
                <c:pt idx="47">
                  <c:v>87.7</c:v>
                </c:pt>
                <c:pt idx="48">
                  <c:v>86.1</c:v>
                </c:pt>
                <c:pt idx="49">
                  <c:v>84.6</c:v>
                </c:pt>
                <c:pt idx="50">
                  <c:v>81.7</c:v>
                </c:pt>
                <c:pt idx="51">
                  <c:v>78.8</c:v>
                </c:pt>
              </c:numCache>
            </c:numRef>
          </c:val>
        </c:ser>
        <c:marker val="1"/>
        <c:axId val="38876288"/>
        <c:axId val="38877824"/>
      </c:lineChart>
      <c:catAx>
        <c:axId val="38876288"/>
        <c:scaling>
          <c:orientation val="minMax"/>
        </c:scaling>
        <c:axPos val="b"/>
        <c:numFmt formatCode="General" sourceLinked="1"/>
        <c:tickLblPos val="nextTo"/>
        <c:spPr>
          <a:ln w="11445">
            <a:solidFill>
              <a:srgbClr val="000080"/>
            </a:solidFill>
            <a:prstDash val="solid"/>
          </a:ln>
        </c:spPr>
        <c:txPr>
          <a:bodyPr rot="0" vert="horz"/>
          <a:lstStyle/>
          <a:p>
            <a:pPr>
              <a:defRPr sz="1070" b="1" i="0" u="none" strike="noStrike" baseline="0">
                <a:solidFill>
                  <a:srgbClr val="000080"/>
                </a:solidFill>
                <a:latin typeface="Arial"/>
                <a:ea typeface="Arial"/>
                <a:cs typeface="Arial"/>
              </a:defRPr>
            </a:pPr>
            <a:endParaRPr lang="nb-NO"/>
          </a:p>
        </c:txPr>
        <c:crossAx val="38877824"/>
        <c:crosses val="autoZero"/>
        <c:auto val="1"/>
        <c:lblAlgn val="ctr"/>
        <c:lblOffset val="100"/>
        <c:tickLblSkip val="3"/>
        <c:tickMarkSkip val="1"/>
      </c:catAx>
      <c:valAx>
        <c:axId val="38877824"/>
        <c:scaling>
          <c:orientation val="minMax"/>
          <c:max val="100"/>
        </c:scaling>
        <c:axPos val="l"/>
        <c:majorGridlines>
          <c:spPr>
            <a:ln w="2874">
              <a:solidFill>
                <a:srgbClr val="000080"/>
              </a:solidFill>
              <a:prstDash val="sysDash"/>
            </a:ln>
          </c:spPr>
        </c:majorGridlines>
        <c:title>
          <c:tx>
            <c:rich>
              <a:bodyPr/>
              <a:lstStyle/>
              <a:p>
                <a:pPr>
                  <a:defRPr sz="1065" b="1" i="0" u="none" strike="noStrike" baseline="0">
                    <a:solidFill>
                      <a:srgbClr val="000080"/>
                    </a:solidFill>
                    <a:latin typeface="Arial"/>
                    <a:ea typeface="Arial"/>
                    <a:cs typeface="Arial"/>
                  </a:defRPr>
                </a:pPr>
                <a:r>
                  <a:rPr lang="nb-NO"/>
                  <a:t>Prosent</a:t>
                </a:r>
              </a:p>
            </c:rich>
          </c:tx>
          <c:layout>
            <c:manualLayout>
              <c:xMode val="edge"/>
              <c:yMode val="edge"/>
              <c:x val="8.1018061808333201E-3"/>
              <c:y val="0.35166992910932882"/>
            </c:manualLayout>
          </c:layout>
          <c:spPr>
            <a:noFill/>
            <a:ln w="22890">
              <a:noFill/>
            </a:ln>
          </c:spPr>
        </c:title>
        <c:numFmt formatCode="General" sourceLinked="1"/>
        <c:tickLblPos val="nextTo"/>
        <c:spPr>
          <a:ln w="11445">
            <a:solidFill>
              <a:srgbClr val="000080"/>
            </a:solidFill>
            <a:prstDash val="solid"/>
          </a:ln>
        </c:spPr>
        <c:txPr>
          <a:bodyPr rot="0" vert="horz"/>
          <a:lstStyle/>
          <a:p>
            <a:pPr>
              <a:defRPr sz="1070" b="1" i="0" u="none" strike="noStrike" baseline="0">
                <a:solidFill>
                  <a:srgbClr val="000080"/>
                </a:solidFill>
                <a:latin typeface="Arial"/>
                <a:ea typeface="Arial"/>
                <a:cs typeface="Arial"/>
              </a:defRPr>
            </a:pPr>
            <a:endParaRPr lang="nb-NO"/>
          </a:p>
        </c:txPr>
        <c:crossAx val="38876288"/>
        <c:crosses val="autoZero"/>
        <c:crossBetween val="between"/>
      </c:valAx>
      <c:spPr>
        <a:solidFill>
          <a:srgbClr val="FFFFFF"/>
        </a:solidFill>
        <a:ln w="11445">
          <a:solidFill>
            <a:srgbClr val="000080"/>
          </a:solidFill>
          <a:prstDash val="solid"/>
        </a:ln>
      </c:spPr>
    </c:plotArea>
    <c:legend>
      <c:legendPos val="b"/>
      <c:layout>
        <c:manualLayout>
          <c:xMode val="edge"/>
          <c:yMode val="edge"/>
          <c:x val="0"/>
          <c:y val="0.87622792945274353"/>
          <c:w val="0.9"/>
          <c:h val="3.8947187676306894E-2"/>
        </c:manualLayout>
      </c:layout>
      <c:spPr>
        <a:solidFill>
          <a:srgbClr val="FFFFFF"/>
        </a:solidFill>
        <a:ln w="11445">
          <a:solidFill>
            <a:srgbClr val="000080"/>
          </a:solidFill>
          <a:prstDash val="solid"/>
        </a:ln>
      </c:spPr>
      <c:txPr>
        <a:bodyPr/>
        <a:lstStyle/>
        <a:p>
          <a:pPr>
            <a:defRPr sz="897" b="1" i="0" u="none" strike="noStrike" baseline="0">
              <a:solidFill>
                <a:srgbClr val="000080"/>
              </a:solidFill>
              <a:latin typeface="Arial"/>
              <a:ea typeface="Arial"/>
              <a:cs typeface="Arial"/>
            </a:defRPr>
          </a:pPr>
          <a:endParaRPr lang="nb-NO"/>
        </a:p>
      </c:txPr>
    </c:legend>
    <c:plotVisOnly val="1"/>
    <c:dispBlanksAs val="gap"/>
  </c:chart>
  <c:spPr>
    <a:solidFill>
      <a:srgbClr val="CCCCFF"/>
    </a:solidFill>
    <a:ln w="11445">
      <a:solidFill>
        <a:srgbClr val="000080"/>
      </a:solidFill>
      <a:prstDash val="solid"/>
    </a:ln>
  </c:spPr>
  <c:txPr>
    <a:bodyPr/>
    <a:lstStyle/>
    <a:p>
      <a:pPr>
        <a:defRPr sz="1070" b="1" i="0" u="none" strike="noStrike" baseline="0">
          <a:solidFill>
            <a:srgbClr val="000080"/>
          </a:solidFill>
          <a:latin typeface="Arial"/>
          <a:ea typeface="Arial"/>
          <a:cs typeface="Arial"/>
        </a:defRPr>
      </a:pPr>
      <a:endParaRPr lang="nb-NO"/>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0.817</cdr:x>
      <cdr:y>0.42525</cdr:y>
    </cdr:from>
    <cdr:to>
      <cdr:x>0.98725</cdr:x>
      <cdr:y>0.68907</cdr:y>
    </cdr:to>
    <cdr:sp macro="" textlink="">
      <cdr:nvSpPr>
        <cdr:cNvPr id="1026" name="Text Box 2"/>
        <cdr:cNvSpPr txBox="1">
          <a:spLocks xmlns:a="http://schemas.openxmlformats.org/drawingml/2006/main" noChangeArrowheads="1"/>
        </cdr:cNvSpPr>
      </cdr:nvSpPr>
      <cdr:spPr bwMode="auto">
        <a:xfrm xmlns:a="http://schemas.openxmlformats.org/drawingml/2006/main">
          <a:off x="6202194" y="2075883"/>
          <a:ext cx="1292440" cy="1287849"/>
        </a:xfrm>
        <a:prstGeom xmlns:a="http://schemas.openxmlformats.org/drawingml/2006/main" prst="rect">
          <a:avLst/>
        </a:prstGeom>
        <a:solidFill xmlns:a="http://schemas.openxmlformats.org/drawingml/2006/main">
          <a:srgbClr val="CCCCFF"/>
        </a:solidFill>
        <a:ln xmlns:a="http://schemas.openxmlformats.org/drawingml/2006/main" w="12700">
          <a:solidFill>
            <a:srgbClr val="000080"/>
          </a:solid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nb-NO" sz="1400" b="1" dirty="0" smtClean="0">
              <a:solidFill>
                <a:srgbClr val="000000"/>
              </a:solidFill>
              <a:latin typeface="Arial"/>
              <a:cs typeface="Arial"/>
            </a:rPr>
            <a:t>3. </a:t>
          </a:r>
          <a:r>
            <a:rPr lang="nb-NO" sz="1400" b="1" dirty="0" err="1" smtClean="0">
              <a:solidFill>
                <a:srgbClr val="000000"/>
              </a:solidFill>
              <a:latin typeface="Arial"/>
              <a:cs typeface="Arial"/>
            </a:rPr>
            <a:t>feb</a:t>
          </a:r>
          <a:r>
            <a:rPr lang="nb-NO" sz="1400" b="1" dirty="0" smtClean="0">
              <a:solidFill>
                <a:srgbClr val="000000"/>
              </a:solidFill>
              <a:latin typeface="Arial"/>
              <a:cs typeface="Arial"/>
            </a:rPr>
            <a:t>      </a:t>
          </a:r>
        </a:p>
        <a:p xmlns:a="http://schemas.openxmlformats.org/drawingml/2006/main">
          <a:pPr algn="l" rtl="0">
            <a:defRPr sz="1000"/>
          </a:pPr>
          <a:r>
            <a:rPr lang="nb-NO" sz="1400" b="1" i="0" strike="noStrike" dirty="0" smtClean="0">
              <a:solidFill>
                <a:srgbClr val="000000"/>
              </a:solidFill>
              <a:latin typeface="Arial"/>
              <a:cs typeface="Arial"/>
            </a:rPr>
            <a:t>2010      Median</a:t>
          </a:r>
          <a:endParaRPr lang="nb-NO" sz="1400" b="1" i="0" strike="noStrike" dirty="0">
            <a:solidFill>
              <a:srgbClr val="000000"/>
            </a:solidFill>
            <a:latin typeface="Arial"/>
            <a:cs typeface="Arial"/>
          </a:endParaRPr>
        </a:p>
        <a:p xmlns:a="http://schemas.openxmlformats.org/drawingml/2006/main">
          <a:pPr algn="l" rtl="0">
            <a:defRPr sz="1000"/>
          </a:pPr>
          <a:endParaRPr lang="nb-NO" sz="1400" b="1" dirty="0" smtClean="0">
            <a:solidFill>
              <a:srgbClr val="000000"/>
            </a:solidFill>
            <a:latin typeface="Arial"/>
            <a:cs typeface="Arial"/>
          </a:endParaRPr>
        </a:p>
        <a:p xmlns:a="http://schemas.openxmlformats.org/drawingml/2006/main">
          <a:pPr algn="l" rtl="0">
            <a:defRPr sz="1000"/>
          </a:pPr>
          <a:r>
            <a:rPr lang="nb-NO" sz="1600" b="1" dirty="0" smtClean="0">
              <a:solidFill>
                <a:srgbClr val="000000"/>
              </a:solidFill>
              <a:latin typeface="Arial"/>
              <a:cs typeface="Arial"/>
            </a:rPr>
            <a:t>50,8</a:t>
          </a:r>
          <a:r>
            <a:rPr lang="nb-NO" sz="1600" b="1" i="0" strike="noStrike" dirty="0" smtClean="0">
              <a:solidFill>
                <a:srgbClr val="000000"/>
              </a:solidFill>
              <a:latin typeface="Arial"/>
              <a:cs typeface="Arial"/>
            </a:rPr>
            <a:t>%    </a:t>
          </a:r>
          <a:r>
            <a:rPr lang="nb-NO" sz="1600" b="1" dirty="0" smtClean="0"/>
            <a:t>62,6%</a:t>
          </a:r>
          <a:endParaRPr lang="nb-NO" sz="1600" b="1" i="0" strike="noStrike" dirty="0">
            <a:solidFill>
              <a:srgbClr val="000000"/>
            </a:solidFill>
            <a:latin typeface="Arial"/>
            <a:cs typeface="Arial"/>
          </a:endParaRPr>
        </a:p>
        <a:p xmlns:a="http://schemas.openxmlformats.org/drawingml/2006/main">
          <a:pPr algn="l" rtl="0">
            <a:defRPr sz="1000"/>
          </a:pPr>
          <a:r>
            <a:rPr lang="nb-NO" sz="1400" b="1" i="0" strike="noStrike" dirty="0" smtClean="0">
              <a:solidFill>
                <a:srgbClr val="000000"/>
              </a:solidFill>
              <a:latin typeface="Arial"/>
              <a:cs typeface="Arial"/>
            </a:rPr>
            <a:t>(-3,6</a:t>
          </a:r>
          <a:r>
            <a:rPr lang="nb-NO" sz="1400" b="1" dirty="0" smtClean="0">
              <a:solidFill>
                <a:srgbClr val="000000"/>
              </a:solidFill>
              <a:latin typeface="Arial"/>
              <a:cs typeface="Arial"/>
            </a:rPr>
            <a:t>)</a:t>
          </a:r>
          <a:r>
            <a:rPr lang="nb-NO" sz="1400" b="1" i="0" strike="noStrike" dirty="0" smtClean="0">
              <a:solidFill>
                <a:srgbClr val="000000"/>
              </a:solidFill>
              <a:latin typeface="Arial"/>
              <a:cs typeface="Arial"/>
            </a:rPr>
            <a:t>       (-2,5)</a:t>
          </a:r>
          <a:endParaRPr lang="nb-NO" sz="1400" b="1" i="0" strike="noStrike" dirty="0">
            <a:solidFill>
              <a:srgbClr val="000000"/>
            </a:solidFill>
            <a:latin typeface="Arial"/>
            <a:cs typeface="Arial"/>
          </a:endParaRPr>
        </a:p>
      </cdr:txBody>
    </cdr:sp>
  </cdr:relSizeAnchor>
  <cdr:relSizeAnchor xmlns:cdr="http://schemas.openxmlformats.org/drawingml/2006/chartDrawing">
    <cdr:from>
      <cdr:x>0.39096</cdr:x>
      <cdr:y>0.53897</cdr:y>
    </cdr:from>
    <cdr:to>
      <cdr:x>0.40269</cdr:x>
      <cdr:y>0.58458</cdr:y>
    </cdr:to>
    <cdr:sp macro="" textlink="">
      <cdr:nvSpPr>
        <cdr:cNvPr id="1027" name="Text Box 3"/>
        <cdr:cNvSpPr txBox="1">
          <a:spLocks xmlns:a="http://schemas.openxmlformats.org/drawingml/2006/main" noChangeArrowheads="1"/>
        </cdr:cNvSpPr>
      </cdr:nvSpPr>
      <cdr:spPr bwMode="auto">
        <a:xfrm xmlns:a="http://schemas.openxmlformats.org/drawingml/2006/main">
          <a:off x="3269544" y="2746517"/>
          <a:ext cx="98168" cy="232436"/>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wrap="none" lIns="27432" tIns="27432" rIns="27432" bIns="27432" anchor="ctr" upright="1">
          <a:spAutoFit/>
        </a:bodyPr>
        <a:lstStyle xmlns:a="http://schemas.openxmlformats.org/drawingml/2006/main"/>
        <a:p xmlns:a="http://schemas.openxmlformats.org/drawingml/2006/main">
          <a:pPr algn="ctr" rtl="0">
            <a:defRPr sz="1000"/>
          </a:pPr>
          <a:r>
            <a:rPr lang="nb-NO" sz="1200" b="1" i="0" strike="noStrike">
              <a:solidFill>
                <a:srgbClr val="000080"/>
              </a:solidFill>
              <a:latin typeface="Arial"/>
              <a:cs typeface="Arial"/>
            </a:rPr>
            <a:t> </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fld id="{36345EAC-C2E4-48C1-95E2-AF9B49E307B6}" type="datetimeFigureOut">
              <a:rPr lang="nb-NO"/>
              <a:pPr>
                <a:defRPr/>
              </a:pPr>
              <a:t>19.02.2010</a:t>
            </a:fld>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B576B51C-F9C0-4E73-BDD8-E14249793669}"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2DF5A692-39A4-4C54-98E4-93A7F9C3F1FC}" type="datetimeFigureOut">
              <a:rPr lang="nb-NO"/>
              <a:pPr>
                <a:defRPr/>
              </a:pPr>
              <a:t>19.02.2010</a:t>
            </a:fld>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AF453382-D8B3-42E8-A1B9-2A3C088D3B67}"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fld id="{3009ABB4-DCFA-49F8-921A-33CF9B549672}" type="datetimeFigureOut">
              <a:rPr lang="nb-NO"/>
              <a:pPr>
                <a:defRPr/>
              </a:pPr>
              <a:t>19.02.2010</a:t>
            </a:fld>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DBCC110C-DE8F-49F2-BA2B-B5F2718C19F6}"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fld id="{BD7D1D18-7387-4748-9871-720912BDE067}" type="datetimeFigureOut">
              <a:rPr lang="nb-NO"/>
              <a:pPr>
                <a:defRPr/>
              </a:pPr>
              <a:t>19.02.2010</a:t>
            </a:fld>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E9EA35C3-D073-4B34-AAE6-430B263F0391}"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fld id="{63F37244-1EF7-488C-9B28-9A443435E8E9}" type="datetimeFigureOut">
              <a:rPr lang="nb-NO"/>
              <a:pPr>
                <a:defRPr/>
              </a:pPr>
              <a:t>19.02.2010</a:t>
            </a:fld>
            <a:endParaRPr lang="nb-NO"/>
          </a:p>
        </p:txBody>
      </p:sp>
      <p:sp>
        <p:nvSpPr>
          <p:cNvPr id="8" name="Plassholder for bunntekst 4"/>
          <p:cNvSpPr>
            <a:spLocks noGrp="1"/>
          </p:cNvSpPr>
          <p:nvPr>
            <p:ph type="ftr" sz="quarter" idx="11"/>
          </p:nvPr>
        </p:nvSpPr>
        <p:spPr/>
        <p:txBody>
          <a:bodyPr/>
          <a:lstStyle>
            <a:lvl1pPr>
              <a:defRPr/>
            </a:lvl1pPr>
          </a:lstStyle>
          <a:p>
            <a:pPr>
              <a:defRPr/>
            </a:pPr>
            <a:endParaRPr lang="nb-NO"/>
          </a:p>
        </p:txBody>
      </p:sp>
      <p:sp>
        <p:nvSpPr>
          <p:cNvPr id="9" name="Plassholder for lysbildenummer 5"/>
          <p:cNvSpPr>
            <a:spLocks noGrp="1"/>
          </p:cNvSpPr>
          <p:nvPr>
            <p:ph type="sldNum" sz="quarter" idx="12"/>
          </p:nvPr>
        </p:nvSpPr>
        <p:spPr/>
        <p:txBody>
          <a:bodyPr/>
          <a:lstStyle>
            <a:lvl1pPr>
              <a:defRPr/>
            </a:lvl1pPr>
          </a:lstStyle>
          <a:p>
            <a:pPr>
              <a:defRPr/>
            </a:pPr>
            <a:fld id="{D4EBCA6D-8E6E-4FBD-ADD9-673629D0EFC5}"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fld id="{E68D797D-0FA7-4E93-BD8D-CA0AA4A479A8}" type="datetimeFigureOut">
              <a:rPr lang="nb-NO"/>
              <a:pPr>
                <a:defRPr/>
              </a:pPr>
              <a:t>19.02.2010</a:t>
            </a:fld>
            <a:endParaRPr lang="nb-NO"/>
          </a:p>
        </p:txBody>
      </p:sp>
      <p:sp>
        <p:nvSpPr>
          <p:cNvPr id="4" name="Plassholder for bunntekst 4"/>
          <p:cNvSpPr>
            <a:spLocks noGrp="1"/>
          </p:cNvSpPr>
          <p:nvPr>
            <p:ph type="ftr" sz="quarter" idx="11"/>
          </p:nvPr>
        </p:nvSpPr>
        <p:spPr/>
        <p:txBody>
          <a:bodyPr/>
          <a:lstStyle>
            <a:lvl1pPr>
              <a:defRPr/>
            </a:lvl1pPr>
          </a:lstStyle>
          <a:p>
            <a:pPr>
              <a:defRPr/>
            </a:pPr>
            <a:endParaRPr lang="nb-NO"/>
          </a:p>
        </p:txBody>
      </p:sp>
      <p:sp>
        <p:nvSpPr>
          <p:cNvPr id="5" name="Plassholder for lysbildenummer 5"/>
          <p:cNvSpPr>
            <a:spLocks noGrp="1"/>
          </p:cNvSpPr>
          <p:nvPr>
            <p:ph type="sldNum" sz="quarter" idx="12"/>
          </p:nvPr>
        </p:nvSpPr>
        <p:spPr/>
        <p:txBody>
          <a:bodyPr/>
          <a:lstStyle>
            <a:lvl1pPr>
              <a:defRPr/>
            </a:lvl1pPr>
          </a:lstStyle>
          <a:p>
            <a:pPr>
              <a:defRPr/>
            </a:pPr>
            <a:fld id="{EB913C82-0F67-4550-9D4A-A28A8B6CDBDD}"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fld id="{80E97F97-6AD8-4EA6-9AF0-DC39A70EBF20}" type="datetimeFigureOut">
              <a:rPr lang="nb-NO"/>
              <a:pPr>
                <a:defRPr/>
              </a:pPr>
              <a:t>19.02.2010</a:t>
            </a:fld>
            <a:endParaRPr lang="nb-NO"/>
          </a:p>
        </p:txBody>
      </p:sp>
      <p:sp>
        <p:nvSpPr>
          <p:cNvPr id="3" name="Plassholder for bunntekst 4"/>
          <p:cNvSpPr>
            <a:spLocks noGrp="1"/>
          </p:cNvSpPr>
          <p:nvPr>
            <p:ph type="ftr" sz="quarter" idx="11"/>
          </p:nvPr>
        </p:nvSpPr>
        <p:spPr/>
        <p:txBody>
          <a:bodyPr/>
          <a:lstStyle>
            <a:lvl1pPr>
              <a:defRPr/>
            </a:lvl1pPr>
          </a:lstStyle>
          <a:p>
            <a:pPr>
              <a:defRPr/>
            </a:pPr>
            <a:endParaRPr lang="nb-NO"/>
          </a:p>
        </p:txBody>
      </p:sp>
      <p:sp>
        <p:nvSpPr>
          <p:cNvPr id="4" name="Plassholder for lysbildenummer 5"/>
          <p:cNvSpPr>
            <a:spLocks noGrp="1"/>
          </p:cNvSpPr>
          <p:nvPr>
            <p:ph type="sldNum" sz="quarter" idx="12"/>
          </p:nvPr>
        </p:nvSpPr>
        <p:spPr/>
        <p:txBody>
          <a:bodyPr/>
          <a:lstStyle>
            <a:lvl1pPr>
              <a:defRPr/>
            </a:lvl1pPr>
          </a:lstStyle>
          <a:p>
            <a:pPr>
              <a:defRPr/>
            </a:pPr>
            <a:fld id="{612E07BE-E8F7-4163-AD8A-AEC989C94C16}"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099C85FF-91D1-4C01-AA8C-B0D8E007D7FF}" type="datetimeFigureOut">
              <a:rPr lang="nb-NO"/>
              <a:pPr>
                <a:defRPr/>
              </a:pPr>
              <a:t>19.02.2010</a:t>
            </a:fld>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DA19DAAE-DB86-468F-A50C-BFFA5029C410}"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0CFB87A5-1E6D-49AF-AE91-BC8D9C04C384}" type="datetimeFigureOut">
              <a:rPr lang="nb-NO"/>
              <a:pPr>
                <a:defRPr/>
              </a:pPr>
              <a:t>19.02.2010</a:t>
            </a:fld>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6E681978-6E79-45F5-BCB9-35E675D3EBB8}"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08B1655D-6698-4A62-A3F4-5D0B4312EB37}" type="datetimeFigureOut">
              <a:rPr lang="nb-NO"/>
              <a:pPr>
                <a:defRPr/>
              </a:pPr>
              <a:t>19.02.2010</a:t>
            </a:fld>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EF395E90-F1F5-42A8-990C-9E9C992B48B5}"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7F8E5A73-13EF-4CA8-803C-43D8F7ECCFEC}" type="datetimeFigureOut">
              <a:rPr lang="nb-NO"/>
              <a:pPr>
                <a:defRPr/>
              </a:pPr>
              <a:t>19.02.2010</a:t>
            </a:fld>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0B178A25-969D-488D-996A-ADBA888D91B1}" type="slidenum">
              <a:rPr lang="nb-NO"/>
              <a:pPr>
                <a:defRPr/>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Plassholder for tit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Plassholder for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0544F8A9-0D39-4F4F-880E-1FB3B291BC0D}" type="datetimeFigureOut">
              <a:rPr lang="nb-NO"/>
              <a:pPr>
                <a:defRPr/>
              </a:pPr>
              <a:t>19.02.2010</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DB4A626-B1A3-4147-A6F4-C43A5DBFEBA1}"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rtlCol="0">
            <a:normAutofit fontScale="90000"/>
          </a:bodyPr>
          <a:lstStyle/>
          <a:p>
            <a:pPr fontAlgn="auto">
              <a:spcAft>
                <a:spcPts val="0"/>
              </a:spcAft>
              <a:defRPr/>
            </a:pPr>
            <a:r>
              <a:rPr lang="nb-NO" dirty="0" smtClean="0"/>
              <a:t>Sigurd Tveitereid</a:t>
            </a:r>
            <a:br>
              <a:rPr lang="nb-NO" dirty="0" smtClean="0"/>
            </a:br>
            <a:r>
              <a:rPr lang="nb-NO" dirty="0" smtClean="0"/>
              <a:t>Energi- og vannressursavdelingen</a:t>
            </a:r>
            <a:br>
              <a:rPr lang="nb-NO" dirty="0" smtClean="0"/>
            </a:br>
            <a:r>
              <a:rPr lang="nb-NO" dirty="0" smtClean="0"/>
              <a:t>Olje- og energidepartementet</a:t>
            </a:r>
            <a:endParaRPr lang="nb-NO" dirty="0"/>
          </a:p>
        </p:txBody>
      </p:sp>
      <p:sp>
        <p:nvSpPr>
          <p:cNvPr id="3" name="Undertittel 2"/>
          <p:cNvSpPr>
            <a:spLocks noGrp="1"/>
          </p:cNvSpPr>
          <p:nvPr>
            <p:ph type="subTitle" idx="1"/>
          </p:nvPr>
        </p:nvSpPr>
        <p:spPr/>
        <p:txBody>
          <a:bodyPr rtlCol="0">
            <a:normAutofit/>
          </a:bodyPr>
          <a:lstStyle/>
          <a:p>
            <a:pPr fontAlgn="auto">
              <a:spcAft>
                <a:spcPts val="0"/>
              </a:spcAft>
              <a:buFont typeface="Arial" pitchFamily="34" charset="0"/>
              <a:buNone/>
              <a:defRPr/>
            </a:pPr>
            <a:endParaRPr lang="nb-NO"/>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tel 1"/>
          <p:cNvSpPr>
            <a:spLocks noGrp="1"/>
          </p:cNvSpPr>
          <p:nvPr>
            <p:ph type="title"/>
          </p:nvPr>
        </p:nvSpPr>
        <p:spPr/>
        <p:txBody>
          <a:bodyPr/>
          <a:lstStyle/>
          <a:p>
            <a:r>
              <a:rPr lang="nb-NO" smtClean="0"/>
              <a:t>Tre oppgaver i energiforvaltningen</a:t>
            </a:r>
          </a:p>
        </p:txBody>
      </p:sp>
      <p:sp>
        <p:nvSpPr>
          <p:cNvPr id="14338" name="Plassholder for innhold 2"/>
          <p:cNvSpPr>
            <a:spLocks noGrp="1"/>
          </p:cNvSpPr>
          <p:nvPr>
            <p:ph idx="1"/>
          </p:nvPr>
        </p:nvSpPr>
        <p:spPr/>
        <p:txBody>
          <a:bodyPr/>
          <a:lstStyle/>
          <a:p>
            <a:r>
              <a:rPr lang="nb-NO" smtClean="0"/>
              <a:t>Tørrår</a:t>
            </a:r>
          </a:p>
          <a:p>
            <a:r>
              <a:rPr lang="nb-NO" smtClean="0"/>
              <a:t>Koordinering av nett og produksjon</a:t>
            </a:r>
          </a:p>
          <a:p>
            <a:r>
              <a:rPr lang="nb-NO" smtClean="0"/>
              <a:t>Utbygging av fornybar energi, støtteordninger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tel 1"/>
          <p:cNvSpPr>
            <a:spLocks noGrp="1"/>
          </p:cNvSpPr>
          <p:nvPr>
            <p:ph type="title"/>
          </p:nvPr>
        </p:nvSpPr>
        <p:spPr/>
        <p:txBody>
          <a:bodyPr/>
          <a:lstStyle/>
          <a:p>
            <a:r>
              <a:rPr lang="nb-NO" smtClean="0"/>
              <a:t>Litt om strøm</a:t>
            </a:r>
          </a:p>
        </p:txBody>
      </p:sp>
      <p:sp>
        <p:nvSpPr>
          <p:cNvPr id="15362" name="Plassholder for innhold 2"/>
          <p:cNvSpPr>
            <a:spLocks noGrp="1"/>
          </p:cNvSpPr>
          <p:nvPr>
            <p:ph idx="1"/>
          </p:nvPr>
        </p:nvSpPr>
        <p:spPr/>
        <p:txBody>
          <a:bodyPr/>
          <a:lstStyle/>
          <a:p>
            <a:r>
              <a:rPr lang="nb-NO" smtClean="0"/>
              <a:t>Produsent, nett og forbruk, 1</a:t>
            </a:r>
          </a:p>
        </p:txBody>
      </p:sp>
      <p:cxnSp>
        <p:nvCxnSpPr>
          <p:cNvPr id="5" name="Rett linje 4"/>
          <p:cNvCxnSpPr/>
          <p:nvPr/>
        </p:nvCxnSpPr>
        <p:spPr>
          <a:xfrm>
            <a:off x="2000250" y="3286125"/>
            <a:ext cx="4071938"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ktangel 5"/>
          <p:cNvSpPr/>
          <p:nvPr/>
        </p:nvSpPr>
        <p:spPr>
          <a:xfrm>
            <a:off x="1500188" y="3071813"/>
            <a:ext cx="500062" cy="500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sz="2000" dirty="0"/>
              <a:t>P</a:t>
            </a:r>
            <a:endParaRPr lang="nb-NO" sz="2000" dirty="0"/>
          </a:p>
        </p:txBody>
      </p:sp>
      <p:sp>
        <p:nvSpPr>
          <p:cNvPr id="7" name="Rektangel 6"/>
          <p:cNvSpPr/>
          <p:nvPr/>
        </p:nvSpPr>
        <p:spPr>
          <a:xfrm>
            <a:off x="6072188" y="3000375"/>
            <a:ext cx="714375"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F</a:t>
            </a:r>
            <a:endParaRPr lang="nb-N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tel 1"/>
          <p:cNvSpPr>
            <a:spLocks noGrp="1"/>
          </p:cNvSpPr>
          <p:nvPr>
            <p:ph type="title"/>
          </p:nvPr>
        </p:nvSpPr>
        <p:spPr/>
        <p:txBody>
          <a:bodyPr/>
          <a:lstStyle/>
          <a:p>
            <a:r>
              <a:rPr lang="nb-NO" smtClean="0"/>
              <a:t>Litt om strøm</a:t>
            </a:r>
          </a:p>
        </p:txBody>
      </p:sp>
      <p:sp>
        <p:nvSpPr>
          <p:cNvPr id="16386" name="Plassholder for innhold 2"/>
          <p:cNvSpPr>
            <a:spLocks noGrp="1"/>
          </p:cNvSpPr>
          <p:nvPr>
            <p:ph idx="1"/>
          </p:nvPr>
        </p:nvSpPr>
        <p:spPr/>
        <p:txBody>
          <a:bodyPr/>
          <a:lstStyle/>
          <a:p>
            <a:r>
              <a:rPr lang="nb-NO" smtClean="0"/>
              <a:t>Produsent, nett og forbruk, 2</a:t>
            </a:r>
          </a:p>
        </p:txBody>
      </p:sp>
      <p:cxnSp>
        <p:nvCxnSpPr>
          <p:cNvPr id="6" name="Rett linje 5"/>
          <p:cNvCxnSpPr/>
          <p:nvPr/>
        </p:nvCxnSpPr>
        <p:spPr>
          <a:xfrm flipV="1">
            <a:off x="4643438" y="2357438"/>
            <a:ext cx="1143000" cy="857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Rett linje 7"/>
          <p:cNvCxnSpPr/>
          <p:nvPr/>
        </p:nvCxnSpPr>
        <p:spPr>
          <a:xfrm>
            <a:off x="2143125" y="3000375"/>
            <a:ext cx="901700" cy="517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ett linje 9"/>
          <p:cNvCxnSpPr/>
          <p:nvPr/>
        </p:nvCxnSpPr>
        <p:spPr>
          <a:xfrm flipV="1">
            <a:off x="2000250" y="4500563"/>
            <a:ext cx="1000125" cy="71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ett linje 11"/>
          <p:cNvCxnSpPr/>
          <p:nvPr/>
        </p:nvCxnSpPr>
        <p:spPr>
          <a:xfrm rot="16200000" flipH="1">
            <a:off x="4357688" y="5072063"/>
            <a:ext cx="1000125"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ett linje 13"/>
          <p:cNvCxnSpPr/>
          <p:nvPr/>
        </p:nvCxnSpPr>
        <p:spPr>
          <a:xfrm flipV="1">
            <a:off x="6072188" y="4000500"/>
            <a:ext cx="1285875" cy="285750"/>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ktangel 14"/>
          <p:cNvSpPr/>
          <p:nvPr/>
        </p:nvSpPr>
        <p:spPr>
          <a:xfrm>
            <a:off x="2000250" y="2643188"/>
            <a:ext cx="357188"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P</a:t>
            </a:r>
            <a:endParaRPr lang="nb-NO" dirty="0"/>
          </a:p>
        </p:txBody>
      </p:sp>
      <p:sp>
        <p:nvSpPr>
          <p:cNvPr id="16" name="Rektangel 15"/>
          <p:cNvSpPr/>
          <p:nvPr/>
        </p:nvSpPr>
        <p:spPr>
          <a:xfrm>
            <a:off x="5786438" y="2214563"/>
            <a:ext cx="357187"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K</a:t>
            </a:r>
            <a:endParaRPr lang="nb-NO" dirty="0"/>
          </a:p>
        </p:txBody>
      </p:sp>
      <p:sp>
        <p:nvSpPr>
          <p:cNvPr id="17" name="Rektangel 16"/>
          <p:cNvSpPr/>
          <p:nvPr/>
        </p:nvSpPr>
        <p:spPr>
          <a:xfrm>
            <a:off x="1714500" y="5214938"/>
            <a:ext cx="357188"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P</a:t>
            </a:r>
            <a:endParaRPr lang="nb-NO" dirty="0"/>
          </a:p>
        </p:txBody>
      </p:sp>
      <p:sp>
        <p:nvSpPr>
          <p:cNvPr id="18" name="Rektangel 17"/>
          <p:cNvSpPr/>
          <p:nvPr/>
        </p:nvSpPr>
        <p:spPr>
          <a:xfrm>
            <a:off x="5072063" y="5715000"/>
            <a:ext cx="357187"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K</a:t>
            </a:r>
            <a:endParaRPr lang="nb-NO" dirty="0"/>
          </a:p>
        </p:txBody>
      </p:sp>
      <p:sp>
        <p:nvSpPr>
          <p:cNvPr id="19" name="Rektangel 18"/>
          <p:cNvSpPr/>
          <p:nvPr/>
        </p:nvSpPr>
        <p:spPr>
          <a:xfrm>
            <a:off x="7358063" y="3714750"/>
            <a:ext cx="571500"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P</a:t>
            </a:r>
            <a:endParaRPr lang="nb-NO" dirty="0"/>
          </a:p>
        </p:txBody>
      </p:sp>
      <p:sp>
        <p:nvSpPr>
          <p:cNvPr id="28" name="Ellipse 27"/>
          <p:cNvSpPr/>
          <p:nvPr/>
        </p:nvSpPr>
        <p:spPr>
          <a:xfrm>
            <a:off x="2714625" y="3214688"/>
            <a:ext cx="3500438" cy="16430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t>Nettet</a:t>
            </a:r>
            <a:endParaRPr lang="nb-N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tel 1"/>
          <p:cNvSpPr>
            <a:spLocks noGrp="1"/>
          </p:cNvSpPr>
          <p:nvPr>
            <p:ph type="title"/>
          </p:nvPr>
        </p:nvSpPr>
        <p:spPr>
          <a:solidFill>
            <a:schemeClr val="bg1"/>
          </a:solidFill>
        </p:spPr>
        <p:txBody>
          <a:bodyPr/>
          <a:lstStyle/>
          <a:p>
            <a:r>
              <a:rPr lang="nb-NO" smtClean="0"/>
              <a:t>Litt om strøm</a:t>
            </a:r>
          </a:p>
        </p:txBody>
      </p:sp>
      <p:sp>
        <p:nvSpPr>
          <p:cNvPr id="17410" name="Plassholder for innhold 2"/>
          <p:cNvSpPr>
            <a:spLocks noGrp="1"/>
          </p:cNvSpPr>
          <p:nvPr>
            <p:ph idx="1"/>
          </p:nvPr>
        </p:nvSpPr>
        <p:spPr>
          <a:ln w="76200">
            <a:solidFill>
              <a:schemeClr val="tx1"/>
            </a:solidFill>
          </a:ln>
        </p:spPr>
        <p:txBody>
          <a:bodyPr/>
          <a:lstStyle/>
          <a:p>
            <a:r>
              <a:rPr lang="nb-NO" smtClean="0"/>
              <a:t>Prisdannelsen</a:t>
            </a:r>
          </a:p>
        </p:txBody>
      </p:sp>
      <p:cxnSp>
        <p:nvCxnSpPr>
          <p:cNvPr id="5" name="Rett pil 4"/>
          <p:cNvCxnSpPr/>
          <p:nvPr/>
        </p:nvCxnSpPr>
        <p:spPr>
          <a:xfrm>
            <a:off x="1214438" y="5429250"/>
            <a:ext cx="6858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Rett pil 9"/>
          <p:cNvCxnSpPr/>
          <p:nvPr/>
        </p:nvCxnSpPr>
        <p:spPr>
          <a:xfrm rot="5400000" flipH="1" flipV="1">
            <a:off x="-358775" y="3857625"/>
            <a:ext cx="314483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Rett linje 16"/>
          <p:cNvCxnSpPr/>
          <p:nvPr/>
        </p:nvCxnSpPr>
        <p:spPr>
          <a:xfrm>
            <a:off x="1428750" y="5072063"/>
            <a:ext cx="207168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Rett linje 18"/>
          <p:cNvCxnSpPr/>
          <p:nvPr/>
        </p:nvCxnSpPr>
        <p:spPr>
          <a:xfrm flipV="1">
            <a:off x="3500438" y="4714875"/>
            <a:ext cx="1357312" cy="35718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p:cNvCxnSpPr/>
          <p:nvPr/>
        </p:nvCxnSpPr>
        <p:spPr>
          <a:xfrm flipV="1">
            <a:off x="4857750" y="3929063"/>
            <a:ext cx="857250" cy="78581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Rett linje 23"/>
          <p:cNvCxnSpPr/>
          <p:nvPr/>
        </p:nvCxnSpPr>
        <p:spPr>
          <a:xfrm rot="5400000" flipH="1" flipV="1">
            <a:off x="5607843" y="3536157"/>
            <a:ext cx="500063" cy="28575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Rett linje 25"/>
          <p:cNvCxnSpPr/>
          <p:nvPr/>
        </p:nvCxnSpPr>
        <p:spPr>
          <a:xfrm rot="5400000" flipH="1" flipV="1">
            <a:off x="5786438" y="3143250"/>
            <a:ext cx="500062" cy="7143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Rett linje 30"/>
          <p:cNvCxnSpPr/>
          <p:nvPr/>
        </p:nvCxnSpPr>
        <p:spPr>
          <a:xfrm rot="16200000" flipH="1">
            <a:off x="2607469" y="2964656"/>
            <a:ext cx="3000375" cy="1928813"/>
          </a:xfrm>
          <a:prstGeom prst="line">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8" name="Rektangel 17"/>
          <p:cNvSpPr/>
          <p:nvPr/>
        </p:nvSpPr>
        <p:spPr>
          <a:xfrm>
            <a:off x="571500" y="2500313"/>
            <a:ext cx="557213" cy="4143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solidFill>
                  <a:srgbClr val="FF0000"/>
                </a:solidFill>
              </a:rPr>
              <a:t>Pris</a:t>
            </a:r>
            <a:endParaRPr lang="nb-NO" dirty="0">
              <a:solidFill>
                <a:srgbClr val="FF0000"/>
              </a:solidFill>
            </a:endParaRPr>
          </a:p>
        </p:txBody>
      </p:sp>
      <p:sp>
        <p:nvSpPr>
          <p:cNvPr id="20" name="Rektangel 19"/>
          <p:cNvSpPr/>
          <p:nvPr/>
        </p:nvSpPr>
        <p:spPr>
          <a:xfrm>
            <a:off x="7286625" y="5643563"/>
            <a:ext cx="1143000" cy="3571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b-NO" dirty="0">
                <a:solidFill>
                  <a:srgbClr val="FF0000"/>
                </a:solidFill>
              </a:rPr>
              <a:t>Mengde</a:t>
            </a:r>
            <a:endParaRPr lang="nb-NO"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tel 1"/>
          <p:cNvSpPr>
            <a:spLocks noGrp="1"/>
          </p:cNvSpPr>
          <p:nvPr>
            <p:ph type="title"/>
          </p:nvPr>
        </p:nvSpPr>
        <p:spPr/>
        <p:txBody>
          <a:bodyPr/>
          <a:lstStyle/>
          <a:p>
            <a:r>
              <a:rPr lang="nb-NO" smtClean="0"/>
              <a:t>Tørrår</a:t>
            </a:r>
          </a:p>
        </p:txBody>
      </p:sp>
      <p:sp>
        <p:nvSpPr>
          <p:cNvPr id="18434" name="Plassholder for innhold 2"/>
          <p:cNvSpPr>
            <a:spLocks noGrp="1"/>
          </p:cNvSpPr>
          <p:nvPr>
            <p:ph idx="1"/>
          </p:nvPr>
        </p:nvSpPr>
        <p:spPr/>
        <p:txBody>
          <a:bodyPr/>
          <a:lstStyle/>
          <a:p>
            <a:r>
              <a:rPr lang="nb-NO" smtClean="0"/>
              <a:t>Magasinfyllingen</a:t>
            </a:r>
          </a:p>
        </p:txBody>
      </p:sp>
      <p:graphicFrame>
        <p:nvGraphicFramePr>
          <p:cNvPr id="4" name="Diagram 3"/>
          <p:cNvGraphicFramePr>
            <a:graphicFrameLocks noGrp="1"/>
          </p:cNvGraphicFramePr>
          <p:nvPr/>
        </p:nvGraphicFramePr>
        <p:xfrm>
          <a:off x="961997" y="2643182"/>
          <a:ext cx="8182003" cy="397669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tel 1"/>
          <p:cNvSpPr>
            <a:spLocks noGrp="1"/>
          </p:cNvSpPr>
          <p:nvPr>
            <p:ph type="title"/>
          </p:nvPr>
        </p:nvSpPr>
        <p:spPr/>
        <p:txBody>
          <a:bodyPr/>
          <a:lstStyle/>
          <a:p>
            <a:r>
              <a:rPr lang="nb-NO" smtClean="0"/>
              <a:t>Tørrår</a:t>
            </a:r>
          </a:p>
        </p:txBody>
      </p:sp>
      <p:sp>
        <p:nvSpPr>
          <p:cNvPr id="19458" name="Plassholder for innhold 2"/>
          <p:cNvSpPr>
            <a:spLocks noGrp="1"/>
          </p:cNvSpPr>
          <p:nvPr>
            <p:ph idx="1"/>
          </p:nvPr>
        </p:nvSpPr>
        <p:spPr/>
        <p:txBody>
          <a:bodyPr/>
          <a:lstStyle/>
          <a:p>
            <a:r>
              <a:rPr lang="nb-NO" smtClean="0"/>
              <a:t>Kritiske tidspunkt</a:t>
            </a:r>
          </a:p>
        </p:txBody>
      </p:sp>
      <p:cxnSp>
        <p:nvCxnSpPr>
          <p:cNvPr id="5" name="Rett pil 4"/>
          <p:cNvCxnSpPr/>
          <p:nvPr/>
        </p:nvCxnSpPr>
        <p:spPr>
          <a:xfrm>
            <a:off x="1214438" y="5286375"/>
            <a:ext cx="692943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Frihåndsform 5"/>
          <p:cNvSpPr/>
          <p:nvPr/>
        </p:nvSpPr>
        <p:spPr>
          <a:xfrm>
            <a:off x="1230313" y="2720975"/>
            <a:ext cx="6356350" cy="2008188"/>
          </a:xfrm>
          <a:custGeom>
            <a:avLst/>
            <a:gdLst>
              <a:gd name="connsiteX0" fmla="*/ 0 w 6357257"/>
              <a:gd name="connsiteY0" fmla="*/ 468085 h 2007045"/>
              <a:gd name="connsiteX1" fmla="*/ 43543 w 6357257"/>
              <a:gd name="connsiteY1" fmla="*/ 522514 h 2007045"/>
              <a:gd name="connsiteX2" fmla="*/ 76200 w 6357257"/>
              <a:gd name="connsiteY2" fmla="*/ 533400 h 2007045"/>
              <a:gd name="connsiteX3" fmla="*/ 108857 w 6357257"/>
              <a:gd name="connsiteY3" fmla="*/ 555171 h 2007045"/>
              <a:gd name="connsiteX4" fmla="*/ 152400 w 6357257"/>
              <a:gd name="connsiteY4" fmla="*/ 609600 h 2007045"/>
              <a:gd name="connsiteX5" fmla="*/ 195943 w 6357257"/>
              <a:gd name="connsiteY5" fmla="*/ 664028 h 2007045"/>
              <a:gd name="connsiteX6" fmla="*/ 228600 w 6357257"/>
              <a:gd name="connsiteY6" fmla="*/ 674914 h 2007045"/>
              <a:gd name="connsiteX7" fmla="*/ 261257 w 6357257"/>
              <a:gd name="connsiteY7" fmla="*/ 696685 h 2007045"/>
              <a:gd name="connsiteX8" fmla="*/ 293914 w 6357257"/>
              <a:gd name="connsiteY8" fmla="*/ 707571 h 2007045"/>
              <a:gd name="connsiteX9" fmla="*/ 348343 w 6357257"/>
              <a:gd name="connsiteY9" fmla="*/ 751114 h 2007045"/>
              <a:gd name="connsiteX10" fmla="*/ 381000 w 6357257"/>
              <a:gd name="connsiteY10" fmla="*/ 772885 h 2007045"/>
              <a:gd name="connsiteX11" fmla="*/ 402771 w 6357257"/>
              <a:gd name="connsiteY11" fmla="*/ 794657 h 2007045"/>
              <a:gd name="connsiteX12" fmla="*/ 446314 w 6357257"/>
              <a:gd name="connsiteY12" fmla="*/ 816428 h 2007045"/>
              <a:gd name="connsiteX13" fmla="*/ 478971 w 6357257"/>
              <a:gd name="connsiteY13" fmla="*/ 838200 h 2007045"/>
              <a:gd name="connsiteX14" fmla="*/ 544285 w 6357257"/>
              <a:gd name="connsiteY14" fmla="*/ 859971 h 2007045"/>
              <a:gd name="connsiteX15" fmla="*/ 566057 w 6357257"/>
              <a:gd name="connsiteY15" fmla="*/ 881742 h 2007045"/>
              <a:gd name="connsiteX16" fmla="*/ 631371 w 6357257"/>
              <a:gd name="connsiteY16" fmla="*/ 903514 h 2007045"/>
              <a:gd name="connsiteX17" fmla="*/ 707571 w 6357257"/>
              <a:gd name="connsiteY17" fmla="*/ 968828 h 2007045"/>
              <a:gd name="connsiteX18" fmla="*/ 729343 w 6357257"/>
              <a:gd name="connsiteY18" fmla="*/ 990600 h 2007045"/>
              <a:gd name="connsiteX19" fmla="*/ 794657 w 6357257"/>
              <a:gd name="connsiteY19" fmla="*/ 1012371 h 2007045"/>
              <a:gd name="connsiteX20" fmla="*/ 827314 w 6357257"/>
              <a:gd name="connsiteY20" fmla="*/ 1034142 h 2007045"/>
              <a:gd name="connsiteX21" fmla="*/ 849085 w 6357257"/>
              <a:gd name="connsiteY21" fmla="*/ 1055914 h 2007045"/>
              <a:gd name="connsiteX22" fmla="*/ 881743 w 6357257"/>
              <a:gd name="connsiteY22" fmla="*/ 1066800 h 2007045"/>
              <a:gd name="connsiteX23" fmla="*/ 914400 w 6357257"/>
              <a:gd name="connsiteY23" fmla="*/ 1088571 h 2007045"/>
              <a:gd name="connsiteX24" fmla="*/ 957943 w 6357257"/>
              <a:gd name="connsiteY24" fmla="*/ 1143000 h 2007045"/>
              <a:gd name="connsiteX25" fmla="*/ 979714 w 6357257"/>
              <a:gd name="connsiteY25" fmla="*/ 1175657 h 2007045"/>
              <a:gd name="connsiteX26" fmla="*/ 1034143 w 6357257"/>
              <a:gd name="connsiteY26" fmla="*/ 1230085 h 2007045"/>
              <a:gd name="connsiteX27" fmla="*/ 1055914 w 6357257"/>
              <a:gd name="connsiteY27" fmla="*/ 1251857 h 2007045"/>
              <a:gd name="connsiteX28" fmla="*/ 1088571 w 6357257"/>
              <a:gd name="connsiteY28" fmla="*/ 1262742 h 2007045"/>
              <a:gd name="connsiteX29" fmla="*/ 1143000 w 6357257"/>
              <a:gd name="connsiteY29" fmla="*/ 1306285 h 2007045"/>
              <a:gd name="connsiteX30" fmla="*/ 1175657 w 6357257"/>
              <a:gd name="connsiteY30" fmla="*/ 1317171 h 2007045"/>
              <a:gd name="connsiteX31" fmla="*/ 1208314 w 6357257"/>
              <a:gd name="connsiteY31" fmla="*/ 1338942 h 2007045"/>
              <a:gd name="connsiteX32" fmla="*/ 1273628 w 6357257"/>
              <a:gd name="connsiteY32" fmla="*/ 1371600 h 2007045"/>
              <a:gd name="connsiteX33" fmla="*/ 1328057 w 6357257"/>
              <a:gd name="connsiteY33" fmla="*/ 1426028 h 2007045"/>
              <a:gd name="connsiteX34" fmla="*/ 1349828 w 6357257"/>
              <a:gd name="connsiteY34" fmla="*/ 1447800 h 2007045"/>
              <a:gd name="connsiteX35" fmla="*/ 1371600 w 6357257"/>
              <a:gd name="connsiteY35" fmla="*/ 1469571 h 2007045"/>
              <a:gd name="connsiteX36" fmla="*/ 1382485 w 6357257"/>
              <a:gd name="connsiteY36" fmla="*/ 1502228 h 2007045"/>
              <a:gd name="connsiteX37" fmla="*/ 1447800 w 6357257"/>
              <a:gd name="connsiteY37" fmla="*/ 1545771 h 2007045"/>
              <a:gd name="connsiteX38" fmla="*/ 1524000 w 6357257"/>
              <a:gd name="connsiteY38" fmla="*/ 1589314 h 2007045"/>
              <a:gd name="connsiteX39" fmla="*/ 1589314 w 6357257"/>
              <a:gd name="connsiteY39" fmla="*/ 1611085 h 2007045"/>
              <a:gd name="connsiteX40" fmla="*/ 1611085 w 6357257"/>
              <a:gd name="connsiteY40" fmla="*/ 1632857 h 2007045"/>
              <a:gd name="connsiteX41" fmla="*/ 1654628 w 6357257"/>
              <a:gd name="connsiteY41" fmla="*/ 1643742 h 2007045"/>
              <a:gd name="connsiteX42" fmla="*/ 1665514 w 6357257"/>
              <a:gd name="connsiteY42" fmla="*/ 1676400 h 2007045"/>
              <a:gd name="connsiteX43" fmla="*/ 1719943 w 6357257"/>
              <a:gd name="connsiteY43" fmla="*/ 1719942 h 2007045"/>
              <a:gd name="connsiteX44" fmla="*/ 1785257 w 6357257"/>
              <a:gd name="connsiteY44" fmla="*/ 1763485 h 2007045"/>
              <a:gd name="connsiteX45" fmla="*/ 1828800 w 6357257"/>
              <a:gd name="connsiteY45" fmla="*/ 1774371 h 2007045"/>
              <a:gd name="connsiteX46" fmla="*/ 1883228 w 6357257"/>
              <a:gd name="connsiteY46" fmla="*/ 1796142 h 2007045"/>
              <a:gd name="connsiteX47" fmla="*/ 1915885 w 6357257"/>
              <a:gd name="connsiteY47" fmla="*/ 1807028 h 2007045"/>
              <a:gd name="connsiteX48" fmla="*/ 1937657 w 6357257"/>
              <a:gd name="connsiteY48" fmla="*/ 1828800 h 2007045"/>
              <a:gd name="connsiteX49" fmla="*/ 2046514 w 6357257"/>
              <a:gd name="connsiteY49" fmla="*/ 1850571 h 2007045"/>
              <a:gd name="connsiteX50" fmla="*/ 2155371 w 6357257"/>
              <a:gd name="connsiteY50" fmla="*/ 1872342 h 2007045"/>
              <a:gd name="connsiteX51" fmla="*/ 2220685 w 6357257"/>
              <a:gd name="connsiteY51" fmla="*/ 1894114 h 2007045"/>
              <a:gd name="connsiteX52" fmla="*/ 2275114 w 6357257"/>
              <a:gd name="connsiteY52" fmla="*/ 1926771 h 2007045"/>
              <a:gd name="connsiteX53" fmla="*/ 2307771 w 6357257"/>
              <a:gd name="connsiteY53" fmla="*/ 1948542 h 2007045"/>
              <a:gd name="connsiteX54" fmla="*/ 2373085 w 6357257"/>
              <a:gd name="connsiteY54" fmla="*/ 1970314 h 2007045"/>
              <a:gd name="connsiteX55" fmla="*/ 2438400 w 6357257"/>
              <a:gd name="connsiteY55" fmla="*/ 1992085 h 2007045"/>
              <a:gd name="connsiteX56" fmla="*/ 2579914 w 6357257"/>
              <a:gd name="connsiteY56" fmla="*/ 2002971 h 2007045"/>
              <a:gd name="connsiteX57" fmla="*/ 2667000 w 6357257"/>
              <a:gd name="connsiteY57" fmla="*/ 1981200 h 2007045"/>
              <a:gd name="connsiteX58" fmla="*/ 2699657 w 6357257"/>
              <a:gd name="connsiteY58" fmla="*/ 1915885 h 2007045"/>
              <a:gd name="connsiteX59" fmla="*/ 2732314 w 6357257"/>
              <a:gd name="connsiteY59" fmla="*/ 1894114 h 2007045"/>
              <a:gd name="connsiteX60" fmla="*/ 2743200 w 6357257"/>
              <a:gd name="connsiteY60" fmla="*/ 1861457 h 2007045"/>
              <a:gd name="connsiteX61" fmla="*/ 2786743 w 6357257"/>
              <a:gd name="connsiteY61" fmla="*/ 1817914 h 2007045"/>
              <a:gd name="connsiteX62" fmla="*/ 2808514 w 6357257"/>
              <a:gd name="connsiteY62" fmla="*/ 1752600 h 2007045"/>
              <a:gd name="connsiteX63" fmla="*/ 2830285 w 6357257"/>
              <a:gd name="connsiteY63" fmla="*/ 1730828 h 2007045"/>
              <a:gd name="connsiteX64" fmla="*/ 2928257 w 6357257"/>
              <a:gd name="connsiteY64" fmla="*/ 1665514 h 2007045"/>
              <a:gd name="connsiteX65" fmla="*/ 2971800 w 6357257"/>
              <a:gd name="connsiteY65" fmla="*/ 1611085 h 2007045"/>
              <a:gd name="connsiteX66" fmla="*/ 3004457 w 6357257"/>
              <a:gd name="connsiteY66" fmla="*/ 1578428 h 2007045"/>
              <a:gd name="connsiteX67" fmla="*/ 3026228 w 6357257"/>
              <a:gd name="connsiteY67" fmla="*/ 1534885 h 2007045"/>
              <a:gd name="connsiteX68" fmla="*/ 3048000 w 6357257"/>
              <a:gd name="connsiteY68" fmla="*/ 1513114 h 2007045"/>
              <a:gd name="connsiteX69" fmla="*/ 3069771 w 6357257"/>
              <a:gd name="connsiteY69" fmla="*/ 1469571 h 2007045"/>
              <a:gd name="connsiteX70" fmla="*/ 3080657 w 6357257"/>
              <a:gd name="connsiteY70" fmla="*/ 1436914 h 2007045"/>
              <a:gd name="connsiteX71" fmla="*/ 3102428 w 6357257"/>
              <a:gd name="connsiteY71" fmla="*/ 1415142 h 2007045"/>
              <a:gd name="connsiteX72" fmla="*/ 3156857 w 6357257"/>
              <a:gd name="connsiteY72" fmla="*/ 1360714 h 2007045"/>
              <a:gd name="connsiteX73" fmla="*/ 3200400 w 6357257"/>
              <a:gd name="connsiteY73" fmla="*/ 1295400 h 2007045"/>
              <a:gd name="connsiteX74" fmla="*/ 3233057 w 6357257"/>
              <a:gd name="connsiteY74" fmla="*/ 1230085 h 2007045"/>
              <a:gd name="connsiteX75" fmla="*/ 3276600 w 6357257"/>
              <a:gd name="connsiteY75" fmla="*/ 1164771 h 2007045"/>
              <a:gd name="connsiteX76" fmla="*/ 3298371 w 6357257"/>
              <a:gd name="connsiteY76" fmla="*/ 1121228 h 2007045"/>
              <a:gd name="connsiteX77" fmla="*/ 3320143 w 6357257"/>
              <a:gd name="connsiteY77" fmla="*/ 1099457 h 2007045"/>
              <a:gd name="connsiteX78" fmla="*/ 3331028 w 6357257"/>
              <a:gd name="connsiteY78" fmla="*/ 1055914 h 2007045"/>
              <a:gd name="connsiteX79" fmla="*/ 3352800 w 6357257"/>
              <a:gd name="connsiteY79" fmla="*/ 1034142 h 2007045"/>
              <a:gd name="connsiteX80" fmla="*/ 3385457 w 6357257"/>
              <a:gd name="connsiteY80" fmla="*/ 968828 h 2007045"/>
              <a:gd name="connsiteX81" fmla="*/ 3450771 w 6357257"/>
              <a:gd name="connsiteY81" fmla="*/ 881742 h 2007045"/>
              <a:gd name="connsiteX82" fmla="*/ 3472543 w 6357257"/>
              <a:gd name="connsiteY82" fmla="*/ 859971 h 2007045"/>
              <a:gd name="connsiteX83" fmla="*/ 3516085 w 6357257"/>
              <a:gd name="connsiteY83" fmla="*/ 772885 h 2007045"/>
              <a:gd name="connsiteX84" fmla="*/ 3581400 w 6357257"/>
              <a:gd name="connsiteY84" fmla="*/ 707571 h 2007045"/>
              <a:gd name="connsiteX85" fmla="*/ 3614057 w 6357257"/>
              <a:gd name="connsiteY85" fmla="*/ 685800 h 2007045"/>
              <a:gd name="connsiteX86" fmla="*/ 3657600 w 6357257"/>
              <a:gd name="connsiteY86" fmla="*/ 642257 h 2007045"/>
              <a:gd name="connsiteX87" fmla="*/ 3701143 w 6357257"/>
              <a:gd name="connsiteY87" fmla="*/ 598714 h 2007045"/>
              <a:gd name="connsiteX88" fmla="*/ 3722914 w 6357257"/>
              <a:gd name="connsiteY88" fmla="*/ 576942 h 2007045"/>
              <a:gd name="connsiteX89" fmla="*/ 3755571 w 6357257"/>
              <a:gd name="connsiteY89" fmla="*/ 555171 h 2007045"/>
              <a:gd name="connsiteX90" fmla="*/ 3799114 w 6357257"/>
              <a:gd name="connsiteY90" fmla="*/ 511628 h 2007045"/>
              <a:gd name="connsiteX91" fmla="*/ 3864428 w 6357257"/>
              <a:gd name="connsiteY91" fmla="*/ 489857 h 2007045"/>
              <a:gd name="connsiteX92" fmla="*/ 3886200 w 6357257"/>
              <a:gd name="connsiteY92" fmla="*/ 468085 h 2007045"/>
              <a:gd name="connsiteX93" fmla="*/ 3918857 w 6357257"/>
              <a:gd name="connsiteY93" fmla="*/ 446314 h 2007045"/>
              <a:gd name="connsiteX94" fmla="*/ 4299857 w 6357257"/>
              <a:gd name="connsiteY94" fmla="*/ 402771 h 2007045"/>
              <a:gd name="connsiteX95" fmla="*/ 4376057 w 6357257"/>
              <a:gd name="connsiteY95" fmla="*/ 337457 h 2007045"/>
              <a:gd name="connsiteX96" fmla="*/ 4397828 w 6357257"/>
              <a:gd name="connsiteY96" fmla="*/ 315685 h 2007045"/>
              <a:gd name="connsiteX97" fmla="*/ 4419600 w 6357257"/>
              <a:gd name="connsiteY97" fmla="*/ 293914 h 2007045"/>
              <a:gd name="connsiteX98" fmla="*/ 4626428 w 6357257"/>
              <a:gd name="connsiteY98" fmla="*/ 283028 h 2007045"/>
              <a:gd name="connsiteX99" fmla="*/ 4648200 w 6357257"/>
              <a:gd name="connsiteY99" fmla="*/ 261257 h 2007045"/>
              <a:gd name="connsiteX100" fmla="*/ 4757057 w 6357257"/>
              <a:gd name="connsiteY100" fmla="*/ 272142 h 2007045"/>
              <a:gd name="connsiteX101" fmla="*/ 4855028 w 6357257"/>
              <a:gd name="connsiteY101" fmla="*/ 283028 h 2007045"/>
              <a:gd name="connsiteX102" fmla="*/ 5040085 w 6357257"/>
              <a:gd name="connsiteY102" fmla="*/ 261257 h 2007045"/>
              <a:gd name="connsiteX103" fmla="*/ 5061857 w 6357257"/>
              <a:gd name="connsiteY103" fmla="*/ 239485 h 2007045"/>
              <a:gd name="connsiteX104" fmla="*/ 5246914 w 6357257"/>
              <a:gd name="connsiteY104" fmla="*/ 174171 h 2007045"/>
              <a:gd name="connsiteX105" fmla="*/ 5301343 w 6357257"/>
              <a:gd name="connsiteY105" fmla="*/ 130628 h 2007045"/>
              <a:gd name="connsiteX106" fmla="*/ 5312228 w 6357257"/>
              <a:gd name="connsiteY106" fmla="*/ 87085 h 2007045"/>
              <a:gd name="connsiteX107" fmla="*/ 5355771 w 6357257"/>
              <a:gd name="connsiteY107" fmla="*/ 43542 h 2007045"/>
              <a:gd name="connsiteX108" fmla="*/ 5410200 w 6357257"/>
              <a:gd name="connsiteY108" fmla="*/ 0 h 2007045"/>
              <a:gd name="connsiteX109" fmla="*/ 5573485 w 6357257"/>
              <a:gd name="connsiteY109" fmla="*/ 10885 h 2007045"/>
              <a:gd name="connsiteX110" fmla="*/ 5638800 w 6357257"/>
              <a:gd name="connsiteY110" fmla="*/ 43542 h 2007045"/>
              <a:gd name="connsiteX111" fmla="*/ 5660571 w 6357257"/>
              <a:gd name="connsiteY111" fmla="*/ 65314 h 2007045"/>
              <a:gd name="connsiteX112" fmla="*/ 5693228 w 6357257"/>
              <a:gd name="connsiteY112" fmla="*/ 76200 h 2007045"/>
              <a:gd name="connsiteX113" fmla="*/ 5715000 w 6357257"/>
              <a:gd name="connsiteY113" fmla="*/ 97971 h 2007045"/>
              <a:gd name="connsiteX114" fmla="*/ 5758543 w 6357257"/>
              <a:gd name="connsiteY114" fmla="*/ 152400 h 2007045"/>
              <a:gd name="connsiteX115" fmla="*/ 5823857 w 6357257"/>
              <a:gd name="connsiteY115" fmla="*/ 195942 h 2007045"/>
              <a:gd name="connsiteX116" fmla="*/ 5889171 w 6357257"/>
              <a:gd name="connsiteY116" fmla="*/ 261257 h 2007045"/>
              <a:gd name="connsiteX117" fmla="*/ 5910943 w 6357257"/>
              <a:gd name="connsiteY117" fmla="*/ 283028 h 2007045"/>
              <a:gd name="connsiteX118" fmla="*/ 5921828 w 6357257"/>
              <a:gd name="connsiteY118" fmla="*/ 315685 h 2007045"/>
              <a:gd name="connsiteX119" fmla="*/ 5954485 w 6357257"/>
              <a:gd name="connsiteY119" fmla="*/ 326571 h 2007045"/>
              <a:gd name="connsiteX120" fmla="*/ 6008914 w 6357257"/>
              <a:gd name="connsiteY120" fmla="*/ 359228 h 2007045"/>
              <a:gd name="connsiteX121" fmla="*/ 6085114 w 6357257"/>
              <a:gd name="connsiteY121" fmla="*/ 413657 h 2007045"/>
              <a:gd name="connsiteX122" fmla="*/ 6128657 w 6357257"/>
              <a:gd name="connsiteY122" fmla="*/ 468085 h 2007045"/>
              <a:gd name="connsiteX123" fmla="*/ 6161314 w 6357257"/>
              <a:gd name="connsiteY123" fmla="*/ 478971 h 2007045"/>
              <a:gd name="connsiteX124" fmla="*/ 6183085 w 6357257"/>
              <a:gd name="connsiteY124" fmla="*/ 511628 h 2007045"/>
              <a:gd name="connsiteX125" fmla="*/ 6215743 w 6357257"/>
              <a:gd name="connsiteY125" fmla="*/ 522514 h 2007045"/>
              <a:gd name="connsiteX126" fmla="*/ 6248400 w 6357257"/>
              <a:gd name="connsiteY126" fmla="*/ 544285 h 2007045"/>
              <a:gd name="connsiteX127" fmla="*/ 6291943 w 6357257"/>
              <a:gd name="connsiteY127" fmla="*/ 587828 h 2007045"/>
              <a:gd name="connsiteX128" fmla="*/ 6324600 w 6357257"/>
              <a:gd name="connsiteY128" fmla="*/ 642257 h 2007045"/>
              <a:gd name="connsiteX129" fmla="*/ 6357257 w 6357257"/>
              <a:gd name="connsiteY129" fmla="*/ 685800 h 200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6357257" h="2007045">
                <a:moveTo>
                  <a:pt x="0" y="468085"/>
                </a:moveTo>
                <a:cubicBezTo>
                  <a:pt x="9889" y="482919"/>
                  <a:pt x="26307" y="512172"/>
                  <a:pt x="43543" y="522514"/>
                </a:cubicBezTo>
                <a:cubicBezTo>
                  <a:pt x="53382" y="528418"/>
                  <a:pt x="65937" y="528268"/>
                  <a:pt x="76200" y="533400"/>
                </a:cubicBezTo>
                <a:cubicBezTo>
                  <a:pt x="87902" y="539251"/>
                  <a:pt x="97971" y="547914"/>
                  <a:pt x="108857" y="555171"/>
                </a:cubicBezTo>
                <a:cubicBezTo>
                  <a:pt x="130050" y="618748"/>
                  <a:pt x="103161" y="560360"/>
                  <a:pt x="152400" y="609600"/>
                </a:cubicBezTo>
                <a:cubicBezTo>
                  <a:pt x="174652" y="631852"/>
                  <a:pt x="169009" y="647868"/>
                  <a:pt x="195943" y="664028"/>
                </a:cubicBezTo>
                <a:cubicBezTo>
                  <a:pt x="205782" y="669932"/>
                  <a:pt x="218337" y="669782"/>
                  <a:pt x="228600" y="674914"/>
                </a:cubicBezTo>
                <a:cubicBezTo>
                  <a:pt x="240302" y="680765"/>
                  <a:pt x="249555" y="690834"/>
                  <a:pt x="261257" y="696685"/>
                </a:cubicBezTo>
                <a:cubicBezTo>
                  <a:pt x="271520" y="701817"/>
                  <a:pt x="283651" y="702439"/>
                  <a:pt x="293914" y="707571"/>
                </a:cubicBezTo>
                <a:cubicBezTo>
                  <a:pt x="338589" y="729909"/>
                  <a:pt x="314591" y="724113"/>
                  <a:pt x="348343" y="751114"/>
                </a:cubicBezTo>
                <a:cubicBezTo>
                  <a:pt x="358559" y="759287"/>
                  <a:pt x="370784" y="764712"/>
                  <a:pt x="381000" y="772885"/>
                </a:cubicBezTo>
                <a:cubicBezTo>
                  <a:pt x="389014" y="779296"/>
                  <a:pt x="394232" y="788964"/>
                  <a:pt x="402771" y="794657"/>
                </a:cubicBezTo>
                <a:cubicBezTo>
                  <a:pt x="416273" y="803658"/>
                  <a:pt x="432225" y="808377"/>
                  <a:pt x="446314" y="816428"/>
                </a:cubicBezTo>
                <a:cubicBezTo>
                  <a:pt x="457673" y="822919"/>
                  <a:pt x="467016" y="832886"/>
                  <a:pt x="478971" y="838200"/>
                </a:cubicBezTo>
                <a:cubicBezTo>
                  <a:pt x="499942" y="847521"/>
                  <a:pt x="544285" y="859971"/>
                  <a:pt x="544285" y="859971"/>
                </a:cubicBezTo>
                <a:cubicBezTo>
                  <a:pt x="551542" y="867228"/>
                  <a:pt x="556877" y="877152"/>
                  <a:pt x="566057" y="881742"/>
                </a:cubicBezTo>
                <a:cubicBezTo>
                  <a:pt x="586583" y="892005"/>
                  <a:pt x="631371" y="903514"/>
                  <a:pt x="631371" y="903514"/>
                </a:cubicBezTo>
                <a:cubicBezTo>
                  <a:pt x="736189" y="1008332"/>
                  <a:pt x="624677" y="902513"/>
                  <a:pt x="707571" y="968828"/>
                </a:cubicBezTo>
                <a:cubicBezTo>
                  <a:pt x="715585" y="975239"/>
                  <a:pt x="720163" y="986010"/>
                  <a:pt x="729343" y="990600"/>
                </a:cubicBezTo>
                <a:cubicBezTo>
                  <a:pt x="749869" y="1000863"/>
                  <a:pt x="775562" y="999641"/>
                  <a:pt x="794657" y="1012371"/>
                </a:cubicBezTo>
                <a:cubicBezTo>
                  <a:pt x="805543" y="1019628"/>
                  <a:pt x="817098" y="1025969"/>
                  <a:pt x="827314" y="1034142"/>
                </a:cubicBezTo>
                <a:cubicBezTo>
                  <a:pt x="835328" y="1040553"/>
                  <a:pt x="840284" y="1050634"/>
                  <a:pt x="849085" y="1055914"/>
                </a:cubicBezTo>
                <a:cubicBezTo>
                  <a:pt x="858925" y="1061818"/>
                  <a:pt x="871480" y="1061668"/>
                  <a:pt x="881743" y="1066800"/>
                </a:cubicBezTo>
                <a:cubicBezTo>
                  <a:pt x="893445" y="1072651"/>
                  <a:pt x="903514" y="1081314"/>
                  <a:pt x="914400" y="1088571"/>
                </a:cubicBezTo>
                <a:cubicBezTo>
                  <a:pt x="981408" y="1189084"/>
                  <a:pt x="895898" y="1065444"/>
                  <a:pt x="957943" y="1143000"/>
                </a:cubicBezTo>
                <a:cubicBezTo>
                  <a:pt x="966116" y="1153216"/>
                  <a:pt x="971099" y="1165811"/>
                  <a:pt x="979714" y="1175657"/>
                </a:cubicBezTo>
                <a:cubicBezTo>
                  <a:pt x="996610" y="1194966"/>
                  <a:pt x="1016000" y="1211942"/>
                  <a:pt x="1034143" y="1230085"/>
                </a:cubicBezTo>
                <a:lnTo>
                  <a:pt x="1055914" y="1251857"/>
                </a:lnTo>
                <a:cubicBezTo>
                  <a:pt x="1064027" y="1259971"/>
                  <a:pt x="1077685" y="1259114"/>
                  <a:pt x="1088571" y="1262742"/>
                </a:cubicBezTo>
                <a:cubicBezTo>
                  <a:pt x="1108822" y="1282993"/>
                  <a:pt x="1115535" y="1292552"/>
                  <a:pt x="1143000" y="1306285"/>
                </a:cubicBezTo>
                <a:cubicBezTo>
                  <a:pt x="1153263" y="1311417"/>
                  <a:pt x="1165394" y="1312039"/>
                  <a:pt x="1175657" y="1317171"/>
                </a:cubicBezTo>
                <a:cubicBezTo>
                  <a:pt x="1187359" y="1323022"/>
                  <a:pt x="1196612" y="1333091"/>
                  <a:pt x="1208314" y="1338942"/>
                </a:cubicBezTo>
                <a:cubicBezTo>
                  <a:pt x="1252850" y="1361210"/>
                  <a:pt x="1232031" y="1335203"/>
                  <a:pt x="1273628" y="1371600"/>
                </a:cubicBezTo>
                <a:cubicBezTo>
                  <a:pt x="1292938" y="1388496"/>
                  <a:pt x="1309914" y="1407885"/>
                  <a:pt x="1328057" y="1426028"/>
                </a:cubicBezTo>
                <a:lnTo>
                  <a:pt x="1349828" y="1447800"/>
                </a:lnTo>
                <a:lnTo>
                  <a:pt x="1371600" y="1469571"/>
                </a:lnTo>
                <a:cubicBezTo>
                  <a:pt x="1375228" y="1480457"/>
                  <a:pt x="1376582" y="1492389"/>
                  <a:pt x="1382485" y="1502228"/>
                </a:cubicBezTo>
                <a:cubicBezTo>
                  <a:pt x="1397669" y="1527535"/>
                  <a:pt x="1423635" y="1531963"/>
                  <a:pt x="1447800" y="1545771"/>
                </a:cubicBezTo>
                <a:cubicBezTo>
                  <a:pt x="1493620" y="1571953"/>
                  <a:pt x="1469176" y="1567384"/>
                  <a:pt x="1524000" y="1589314"/>
                </a:cubicBezTo>
                <a:cubicBezTo>
                  <a:pt x="1545308" y="1597837"/>
                  <a:pt x="1589314" y="1611085"/>
                  <a:pt x="1589314" y="1611085"/>
                </a:cubicBezTo>
                <a:cubicBezTo>
                  <a:pt x="1596571" y="1618342"/>
                  <a:pt x="1601905" y="1628267"/>
                  <a:pt x="1611085" y="1632857"/>
                </a:cubicBezTo>
                <a:cubicBezTo>
                  <a:pt x="1624466" y="1639548"/>
                  <a:pt x="1642945" y="1634396"/>
                  <a:pt x="1654628" y="1643742"/>
                </a:cubicBezTo>
                <a:cubicBezTo>
                  <a:pt x="1663588" y="1650910"/>
                  <a:pt x="1660382" y="1666137"/>
                  <a:pt x="1665514" y="1676400"/>
                </a:cubicBezTo>
                <a:cubicBezTo>
                  <a:pt x="1685209" y="1715791"/>
                  <a:pt x="1682276" y="1707388"/>
                  <a:pt x="1719943" y="1719942"/>
                </a:cubicBezTo>
                <a:lnTo>
                  <a:pt x="1785257" y="1763485"/>
                </a:lnTo>
                <a:cubicBezTo>
                  <a:pt x="1797705" y="1771784"/>
                  <a:pt x="1814607" y="1769640"/>
                  <a:pt x="1828800" y="1774371"/>
                </a:cubicBezTo>
                <a:cubicBezTo>
                  <a:pt x="1847337" y="1780550"/>
                  <a:pt x="1864932" y="1789281"/>
                  <a:pt x="1883228" y="1796142"/>
                </a:cubicBezTo>
                <a:cubicBezTo>
                  <a:pt x="1893972" y="1800171"/>
                  <a:pt x="1904999" y="1803399"/>
                  <a:pt x="1915885" y="1807028"/>
                </a:cubicBezTo>
                <a:cubicBezTo>
                  <a:pt x="1923142" y="1814285"/>
                  <a:pt x="1928856" y="1823520"/>
                  <a:pt x="1937657" y="1828800"/>
                </a:cubicBezTo>
                <a:cubicBezTo>
                  <a:pt x="1961404" y="1843048"/>
                  <a:pt x="2033308" y="1848684"/>
                  <a:pt x="2046514" y="1850571"/>
                </a:cubicBezTo>
                <a:cubicBezTo>
                  <a:pt x="2137076" y="1880759"/>
                  <a:pt x="1992761" y="1834817"/>
                  <a:pt x="2155371" y="1872342"/>
                </a:cubicBezTo>
                <a:cubicBezTo>
                  <a:pt x="2177732" y="1877502"/>
                  <a:pt x="2220685" y="1894114"/>
                  <a:pt x="2220685" y="1894114"/>
                </a:cubicBezTo>
                <a:cubicBezTo>
                  <a:pt x="2263211" y="1936638"/>
                  <a:pt x="2218589" y="1898508"/>
                  <a:pt x="2275114" y="1926771"/>
                </a:cubicBezTo>
                <a:cubicBezTo>
                  <a:pt x="2286816" y="1932622"/>
                  <a:pt x="2295816" y="1943229"/>
                  <a:pt x="2307771" y="1948542"/>
                </a:cubicBezTo>
                <a:cubicBezTo>
                  <a:pt x="2328742" y="1957863"/>
                  <a:pt x="2351314" y="1963057"/>
                  <a:pt x="2373085" y="1970314"/>
                </a:cubicBezTo>
                <a:lnTo>
                  <a:pt x="2438400" y="1992085"/>
                </a:lnTo>
                <a:cubicBezTo>
                  <a:pt x="2483283" y="2007045"/>
                  <a:pt x="2532743" y="1999342"/>
                  <a:pt x="2579914" y="2002971"/>
                </a:cubicBezTo>
                <a:cubicBezTo>
                  <a:pt x="2608943" y="1995714"/>
                  <a:pt x="2639218" y="1992313"/>
                  <a:pt x="2667000" y="1981200"/>
                </a:cubicBezTo>
                <a:cubicBezTo>
                  <a:pt x="2702556" y="1966978"/>
                  <a:pt x="2681609" y="1942957"/>
                  <a:pt x="2699657" y="1915885"/>
                </a:cubicBezTo>
                <a:cubicBezTo>
                  <a:pt x="2706914" y="1904999"/>
                  <a:pt x="2721428" y="1901371"/>
                  <a:pt x="2732314" y="1894114"/>
                </a:cubicBezTo>
                <a:cubicBezTo>
                  <a:pt x="2735943" y="1883228"/>
                  <a:pt x="2736531" y="1870794"/>
                  <a:pt x="2743200" y="1861457"/>
                </a:cubicBezTo>
                <a:cubicBezTo>
                  <a:pt x="2755131" y="1844754"/>
                  <a:pt x="2786743" y="1817914"/>
                  <a:pt x="2786743" y="1817914"/>
                </a:cubicBezTo>
                <a:cubicBezTo>
                  <a:pt x="2794000" y="1796143"/>
                  <a:pt x="2792287" y="1768828"/>
                  <a:pt x="2808514" y="1752600"/>
                </a:cubicBezTo>
                <a:cubicBezTo>
                  <a:pt x="2815771" y="1745343"/>
                  <a:pt x="2822074" y="1736986"/>
                  <a:pt x="2830285" y="1730828"/>
                </a:cubicBezTo>
                <a:cubicBezTo>
                  <a:pt x="2830290" y="1730825"/>
                  <a:pt x="2911926" y="1676401"/>
                  <a:pt x="2928257" y="1665514"/>
                </a:cubicBezTo>
                <a:cubicBezTo>
                  <a:pt x="2952005" y="1649682"/>
                  <a:pt x="2953607" y="1632916"/>
                  <a:pt x="2971800" y="1611085"/>
                </a:cubicBezTo>
                <a:cubicBezTo>
                  <a:pt x="2981655" y="1599259"/>
                  <a:pt x="2993571" y="1589314"/>
                  <a:pt x="3004457" y="1578428"/>
                </a:cubicBezTo>
                <a:cubicBezTo>
                  <a:pt x="3011714" y="1563914"/>
                  <a:pt x="3017227" y="1548387"/>
                  <a:pt x="3026228" y="1534885"/>
                </a:cubicBezTo>
                <a:cubicBezTo>
                  <a:pt x="3031921" y="1526346"/>
                  <a:pt x="3042307" y="1521653"/>
                  <a:pt x="3048000" y="1513114"/>
                </a:cubicBezTo>
                <a:cubicBezTo>
                  <a:pt x="3057001" y="1499612"/>
                  <a:pt x="3063379" y="1484486"/>
                  <a:pt x="3069771" y="1469571"/>
                </a:cubicBezTo>
                <a:cubicBezTo>
                  <a:pt x="3074291" y="1459024"/>
                  <a:pt x="3074753" y="1446753"/>
                  <a:pt x="3080657" y="1436914"/>
                </a:cubicBezTo>
                <a:cubicBezTo>
                  <a:pt x="3085937" y="1428113"/>
                  <a:pt x="3096017" y="1423156"/>
                  <a:pt x="3102428" y="1415142"/>
                </a:cubicBezTo>
                <a:cubicBezTo>
                  <a:pt x="3143895" y="1363307"/>
                  <a:pt x="3100876" y="1398034"/>
                  <a:pt x="3156857" y="1360714"/>
                </a:cubicBezTo>
                <a:cubicBezTo>
                  <a:pt x="3188111" y="1235700"/>
                  <a:pt x="3140258" y="1385614"/>
                  <a:pt x="3200400" y="1295400"/>
                </a:cubicBezTo>
                <a:cubicBezTo>
                  <a:pt x="3280648" y="1175026"/>
                  <a:pt x="3154829" y="1308313"/>
                  <a:pt x="3233057" y="1230085"/>
                </a:cubicBezTo>
                <a:cubicBezTo>
                  <a:pt x="3256942" y="1134548"/>
                  <a:pt x="3222902" y="1229208"/>
                  <a:pt x="3276600" y="1164771"/>
                </a:cubicBezTo>
                <a:cubicBezTo>
                  <a:pt x="3286989" y="1152305"/>
                  <a:pt x="3289370" y="1134730"/>
                  <a:pt x="3298371" y="1121228"/>
                </a:cubicBezTo>
                <a:cubicBezTo>
                  <a:pt x="3304064" y="1112689"/>
                  <a:pt x="3312886" y="1106714"/>
                  <a:pt x="3320143" y="1099457"/>
                </a:cubicBezTo>
                <a:cubicBezTo>
                  <a:pt x="3323771" y="1084943"/>
                  <a:pt x="3324337" y="1069296"/>
                  <a:pt x="3331028" y="1055914"/>
                </a:cubicBezTo>
                <a:cubicBezTo>
                  <a:pt x="3335618" y="1046734"/>
                  <a:pt x="3348210" y="1043322"/>
                  <a:pt x="3352800" y="1034142"/>
                </a:cubicBezTo>
                <a:cubicBezTo>
                  <a:pt x="3392925" y="953892"/>
                  <a:pt x="3334754" y="1019531"/>
                  <a:pt x="3385457" y="968828"/>
                </a:cubicBezTo>
                <a:cubicBezTo>
                  <a:pt x="3416407" y="906927"/>
                  <a:pt x="3395754" y="936758"/>
                  <a:pt x="3450771" y="881742"/>
                </a:cubicBezTo>
                <a:lnTo>
                  <a:pt x="3472543" y="859971"/>
                </a:lnTo>
                <a:cubicBezTo>
                  <a:pt x="3487057" y="830942"/>
                  <a:pt x="3493136" y="795834"/>
                  <a:pt x="3516085" y="772885"/>
                </a:cubicBezTo>
                <a:lnTo>
                  <a:pt x="3581400" y="707571"/>
                </a:lnTo>
                <a:cubicBezTo>
                  <a:pt x="3590651" y="698320"/>
                  <a:pt x="3604124" y="694314"/>
                  <a:pt x="3614057" y="685800"/>
                </a:cubicBezTo>
                <a:cubicBezTo>
                  <a:pt x="3629642" y="672442"/>
                  <a:pt x="3643086" y="656771"/>
                  <a:pt x="3657600" y="642257"/>
                </a:cubicBezTo>
                <a:lnTo>
                  <a:pt x="3701143" y="598714"/>
                </a:lnTo>
                <a:cubicBezTo>
                  <a:pt x="3708400" y="591457"/>
                  <a:pt x="3714374" y="582635"/>
                  <a:pt x="3722914" y="576942"/>
                </a:cubicBezTo>
                <a:cubicBezTo>
                  <a:pt x="3733800" y="569685"/>
                  <a:pt x="3745638" y="563685"/>
                  <a:pt x="3755571" y="555171"/>
                </a:cubicBezTo>
                <a:cubicBezTo>
                  <a:pt x="3771156" y="541813"/>
                  <a:pt x="3779641" y="518119"/>
                  <a:pt x="3799114" y="511628"/>
                </a:cubicBezTo>
                <a:lnTo>
                  <a:pt x="3864428" y="489857"/>
                </a:lnTo>
                <a:cubicBezTo>
                  <a:pt x="3871685" y="482600"/>
                  <a:pt x="3878186" y="474496"/>
                  <a:pt x="3886200" y="468085"/>
                </a:cubicBezTo>
                <a:cubicBezTo>
                  <a:pt x="3896416" y="459912"/>
                  <a:pt x="3907498" y="452805"/>
                  <a:pt x="3918857" y="446314"/>
                </a:cubicBezTo>
                <a:cubicBezTo>
                  <a:pt x="4042880" y="375444"/>
                  <a:pt x="4087484" y="416472"/>
                  <a:pt x="4299857" y="402771"/>
                </a:cubicBezTo>
                <a:cubicBezTo>
                  <a:pt x="4349592" y="369615"/>
                  <a:pt x="4323265" y="390249"/>
                  <a:pt x="4376057" y="337457"/>
                </a:cubicBezTo>
                <a:lnTo>
                  <a:pt x="4397828" y="315685"/>
                </a:lnTo>
                <a:lnTo>
                  <a:pt x="4419600" y="293914"/>
                </a:lnTo>
                <a:cubicBezTo>
                  <a:pt x="4517589" y="302822"/>
                  <a:pt x="4538949" y="318020"/>
                  <a:pt x="4626428" y="283028"/>
                </a:cubicBezTo>
                <a:cubicBezTo>
                  <a:pt x="4635957" y="279216"/>
                  <a:pt x="4640943" y="268514"/>
                  <a:pt x="4648200" y="261257"/>
                </a:cubicBezTo>
                <a:lnTo>
                  <a:pt x="4757057" y="272142"/>
                </a:lnTo>
                <a:cubicBezTo>
                  <a:pt x="4789734" y="275582"/>
                  <a:pt x="4822194" y="284291"/>
                  <a:pt x="4855028" y="283028"/>
                </a:cubicBezTo>
                <a:cubicBezTo>
                  <a:pt x="4917093" y="280641"/>
                  <a:pt x="4978399" y="268514"/>
                  <a:pt x="5040085" y="261257"/>
                </a:cubicBezTo>
                <a:cubicBezTo>
                  <a:pt x="5047342" y="254000"/>
                  <a:pt x="5053646" y="245643"/>
                  <a:pt x="5061857" y="239485"/>
                </a:cubicBezTo>
                <a:cubicBezTo>
                  <a:pt x="5146396" y="176080"/>
                  <a:pt x="5123955" y="196527"/>
                  <a:pt x="5246914" y="174171"/>
                </a:cubicBezTo>
                <a:cubicBezTo>
                  <a:pt x="5258452" y="166479"/>
                  <a:pt x="5293587" y="146140"/>
                  <a:pt x="5301343" y="130628"/>
                </a:cubicBezTo>
                <a:cubicBezTo>
                  <a:pt x="5308034" y="117246"/>
                  <a:pt x="5304299" y="99772"/>
                  <a:pt x="5312228" y="87085"/>
                </a:cubicBezTo>
                <a:cubicBezTo>
                  <a:pt x="5323107" y="69679"/>
                  <a:pt x="5341257" y="58056"/>
                  <a:pt x="5355771" y="43542"/>
                </a:cubicBezTo>
                <a:cubicBezTo>
                  <a:pt x="5386791" y="12522"/>
                  <a:pt x="5369007" y="27462"/>
                  <a:pt x="5410200" y="0"/>
                </a:cubicBezTo>
                <a:cubicBezTo>
                  <a:pt x="5464628" y="3628"/>
                  <a:pt x="5519269" y="4861"/>
                  <a:pt x="5573485" y="10885"/>
                </a:cubicBezTo>
                <a:cubicBezTo>
                  <a:pt x="5596850" y="13481"/>
                  <a:pt x="5621341" y="29574"/>
                  <a:pt x="5638800" y="43542"/>
                </a:cubicBezTo>
                <a:cubicBezTo>
                  <a:pt x="5646814" y="49953"/>
                  <a:pt x="5651770" y="60033"/>
                  <a:pt x="5660571" y="65314"/>
                </a:cubicBezTo>
                <a:cubicBezTo>
                  <a:pt x="5670410" y="71218"/>
                  <a:pt x="5682342" y="72571"/>
                  <a:pt x="5693228" y="76200"/>
                </a:cubicBezTo>
                <a:cubicBezTo>
                  <a:pt x="5700485" y="83457"/>
                  <a:pt x="5708589" y="89957"/>
                  <a:pt x="5715000" y="97971"/>
                </a:cubicBezTo>
                <a:cubicBezTo>
                  <a:pt x="5736425" y="124752"/>
                  <a:pt x="5732258" y="132686"/>
                  <a:pt x="5758543" y="152400"/>
                </a:cubicBezTo>
                <a:cubicBezTo>
                  <a:pt x="5779476" y="168099"/>
                  <a:pt x="5805355" y="177440"/>
                  <a:pt x="5823857" y="195942"/>
                </a:cubicBezTo>
                <a:lnTo>
                  <a:pt x="5889171" y="261257"/>
                </a:lnTo>
                <a:lnTo>
                  <a:pt x="5910943" y="283028"/>
                </a:lnTo>
                <a:cubicBezTo>
                  <a:pt x="5914571" y="293914"/>
                  <a:pt x="5913714" y="307571"/>
                  <a:pt x="5921828" y="315685"/>
                </a:cubicBezTo>
                <a:cubicBezTo>
                  <a:pt x="5929942" y="323799"/>
                  <a:pt x="5944646" y="320667"/>
                  <a:pt x="5954485" y="326571"/>
                </a:cubicBezTo>
                <a:cubicBezTo>
                  <a:pt x="6029198" y="371398"/>
                  <a:pt x="5916402" y="328390"/>
                  <a:pt x="6008914" y="359228"/>
                </a:cubicBezTo>
                <a:cubicBezTo>
                  <a:pt x="6060571" y="410885"/>
                  <a:pt x="6032984" y="396280"/>
                  <a:pt x="6085114" y="413657"/>
                </a:cubicBezTo>
                <a:cubicBezTo>
                  <a:pt x="6095004" y="428492"/>
                  <a:pt x="6111420" y="457743"/>
                  <a:pt x="6128657" y="468085"/>
                </a:cubicBezTo>
                <a:cubicBezTo>
                  <a:pt x="6138496" y="473989"/>
                  <a:pt x="6150428" y="475342"/>
                  <a:pt x="6161314" y="478971"/>
                </a:cubicBezTo>
                <a:cubicBezTo>
                  <a:pt x="6168571" y="489857"/>
                  <a:pt x="6172869" y="503455"/>
                  <a:pt x="6183085" y="511628"/>
                </a:cubicBezTo>
                <a:cubicBezTo>
                  <a:pt x="6192045" y="518796"/>
                  <a:pt x="6205480" y="517382"/>
                  <a:pt x="6215743" y="522514"/>
                </a:cubicBezTo>
                <a:cubicBezTo>
                  <a:pt x="6227445" y="528365"/>
                  <a:pt x="6238467" y="535771"/>
                  <a:pt x="6248400" y="544285"/>
                </a:cubicBezTo>
                <a:cubicBezTo>
                  <a:pt x="6263985" y="557643"/>
                  <a:pt x="6291943" y="587828"/>
                  <a:pt x="6291943" y="587828"/>
                </a:cubicBezTo>
                <a:cubicBezTo>
                  <a:pt x="6322778" y="680338"/>
                  <a:pt x="6279773" y="567544"/>
                  <a:pt x="6324600" y="642257"/>
                </a:cubicBezTo>
                <a:cubicBezTo>
                  <a:pt x="6353425" y="690299"/>
                  <a:pt x="6314351" y="664347"/>
                  <a:pt x="6357257" y="68580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nb-NO"/>
          </a:p>
        </p:txBody>
      </p:sp>
      <p:sp>
        <p:nvSpPr>
          <p:cNvPr id="8" name="Rektangel 7"/>
          <p:cNvSpPr/>
          <p:nvPr/>
        </p:nvSpPr>
        <p:spPr>
          <a:xfrm>
            <a:off x="2500313" y="4929188"/>
            <a:ext cx="2000250" cy="460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a:p>
        </p:txBody>
      </p:sp>
      <p:sp>
        <p:nvSpPr>
          <p:cNvPr id="9" name="Rektangel 8"/>
          <p:cNvSpPr/>
          <p:nvPr/>
        </p:nvSpPr>
        <p:spPr>
          <a:xfrm>
            <a:off x="5214938" y="2571750"/>
            <a:ext cx="46037" cy="1285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a:p>
        </p:txBody>
      </p:sp>
      <p:sp>
        <p:nvSpPr>
          <p:cNvPr id="12" name="Rektangel 11"/>
          <p:cNvSpPr/>
          <p:nvPr/>
        </p:nvSpPr>
        <p:spPr>
          <a:xfrm>
            <a:off x="6000750" y="3643313"/>
            <a:ext cx="1143000"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tel 1"/>
          <p:cNvSpPr>
            <a:spLocks noGrp="1"/>
          </p:cNvSpPr>
          <p:nvPr>
            <p:ph type="title"/>
          </p:nvPr>
        </p:nvSpPr>
        <p:spPr/>
        <p:txBody>
          <a:bodyPr/>
          <a:lstStyle/>
          <a:p>
            <a:r>
              <a:rPr lang="nb-NO" smtClean="0"/>
              <a:t>Tørrår, oppgaver</a:t>
            </a:r>
          </a:p>
        </p:txBody>
      </p:sp>
      <p:sp>
        <p:nvSpPr>
          <p:cNvPr id="20482" name="Plassholder for innhold 2"/>
          <p:cNvSpPr>
            <a:spLocks noGrp="1"/>
          </p:cNvSpPr>
          <p:nvPr>
            <p:ph idx="1"/>
          </p:nvPr>
        </p:nvSpPr>
        <p:spPr/>
        <p:txBody>
          <a:bodyPr/>
          <a:lstStyle/>
          <a:p>
            <a:r>
              <a:rPr lang="nb-NO" smtClean="0"/>
              <a:t>Fysiske begrensninger, systemet har incentiver til å disponere vannet riktig, blir det tørt spares det på vannet</a:t>
            </a:r>
          </a:p>
          <a:p>
            <a:r>
              <a:rPr lang="nb-NO" smtClean="0"/>
              <a:t>Oppgaven blir å se på utviklingsmuligheter gjennom vinteren</a:t>
            </a:r>
          </a:p>
          <a:p>
            <a:r>
              <a:rPr lang="nb-NO" smtClean="0"/>
              <a:t>Håndtering av sinte forbrukere</a:t>
            </a:r>
          </a:p>
          <a:p>
            <a:r>
              <a:rPr lang="nb-NO" smtClean="0"/>
              <a:t>Utviklingen i 2002 og 2003 krevde stor oppmerksomhet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tel 1"/>
          <p:cNvSpPr>
            <a:spLocks noGrp="1"/>
          </p:cNvSpPr>
          <p:nvPr>
            <p:ph type="title"/>
          </p:nvPr>
        </p:nvSpPr>
        <p:spPr/>
        <p:txBody>
          <a:bodyPr/>
          <a:lstStyle/>
          <a:p>
            <a:r>
              <a:rPr lang="nb-NO" smtClean="0"/>
              <a:t>Tørrår, analyser</a:t>
            </a:r>
          </a:p>
        </p:txBody>
      </p:sp>
      <p:sp>
        <p:nvSpPr>
          <p:cNvPr id="21506" name="Plassholder for innhold 2"/>
          <p:cNvSpPr>
            <a:spLocks noGrp="1"/>
          </p:cNvSpPr>
          <p:nvPr>
            <p:ph idx="1"/>
          </p:nvPr>
        </p:nvSpPr>
        <p:spPr/>
        <p:txBody>
          <a:bodyPr/>
          <a:lstStyle/>
          <a:p>
            <a:r>
              <a:rPr lang="nb-NO" smtClean="0"/>
              <a:t>Tilsigsvurderinger</a:t>
            </a:r>
          </a:p>
          <a:p>
            <a:r>
              <a:rPr lang="nb-NO" smtClean="0"/>
              <a:t>Simuleringer av det nordiske og nord europeiske kraftmarkedet</a:t>
            </a:r>
          </a:p>
          <a:p>
            <a:r>
              <a:rPr lang="nb-NO" smtClean="0"/>
              <a:t>Overføringskapasitet mellom landene, sannsynlig produksjon i andre land, oppstart av dyr kullkraft og reservekraft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tel 1"/>
          <p:cNvSpPr>
            <a:spLocks noGrp="1"/>
          </p:cNvSpPr>
          <p:nvPr>
            <p:ph type="title"/>
          </p:nvPr>
        </p:nvSpPr>
        <p:spPr/>
        <p:txBody>
          <a:bodyPr/>
          <a:lstStyle/>
          <a:p>
            <a:r>
              <a:rPr lang="nb-NO" smtClean="0"/>
              <a:t>Tørrår, beredskap</a:t>
            </a:r>
          </a:p>
        </p:txBody>
      </p:sp>
      <p:sp>
        <p:nvSpPr>
          <p:cNvPr id="22530" name="Plassholder for innhold 2"/>
          <p:cNvSpPr>
            <a:spLocks noGrp="1"/>
          </p:cNvSpPr>
          <p:nvPr>
            <p:ph idx="1"/>
          </p:nvPr>
        </p:nvSpPr>
        <p:spPr/>
        <p:txBody>
          <a:bodyPr/>
          <a:lstStyle/>
          <a:p>
            <a:r>
              <a:rPr lang="nb-NO" smtClean="0"/>
              <a:t>Anstrengte kraftsituasjoner</a:t>
            </a:r>
          </a:p>
          <a:p>
            <a:r>
              <a:rPr lang="nb-NO" smtClean="0"/>
              <a:t>Svært anstrengte kraftsituasjoner, reservekraft</a:t>
            </a:r>
          </a:p>
          <a:p>
            <a:r>
              <a:rPr lang="nb-NO" smtClean="0"/>
              <a:t>Rasjonering</a:t>
            </a:r>
          </a:p>
          <a:p>
            <a:endParaRPr lang="nb-NO"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tel 1"/>
          <p:cNvSpPr>
            <a:spLocks noGrp="1"/>
          </p:cNvSpPr>
          <p:nvPr>
            <p:ph type="title"/>
          </p:nvPr>
        </p:nvSpPr>
        <p:spPr/>
        <p:txBody>
          <a:bodyPr/>
          <a:lstStyle/>
          <a:p>
            <a:r>
              <a:rPr lang="nb-NO" smtClean="0"/>
              <a:t>Koordinering av nett og produksjon</a:t>
            </a:r>
          </a:p>
        </p:txBody>
      </p:sp>
      <p:sp>
        <p:nvSpPr>
          <p:cNvPr id="23554" name="Plassholder for innhold 2"/>
          <p:cNvSpPr>
            <a:spLocks noGrp="1"/>
          </p:cNvSpPr>
          <p:nvPr>
            <p:ph idx="1"/>
          </p:nvPr>
        </p:nvSpPr>
        <p:spPr/>
        <p:txBody>
          <a:bodyPr/>
          <a:lstStyle/>
          <a:p>
            <a:r>
              <a:rPr lang="nb-NO" smtClean="0"/>
              <a:t>Kraftforsyningen basert på et skille mellom nett og produksjon</a:t>
            </a:r>
          </a:p>
          <a:p>
            <a:r>
              <a:rPr lang="nb-NO" smtClean="0"/>
              <a:t>Leveringsplikt for energiverkene til forbrukere som er knyttet til distribusjonsnettet</a:t>
            </a:r>
          </a:p>
          <a:p>
            <a:r>
              <a:rPr lang="nb-NO" smtClean="0"/>
              <a:t>Underforstått leveringsplikt også på regionalnett og sentralnett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tel 1"/>
          <p:cNvSpPr>
            <a:spLocks noGrp="1"/>
          </p:cNvSpPr>
          <p:nvPr>
            <p:ph type="title"/>
          </p:nvPr>
        </p:nvSpPr>
        <p:spPr/>
        <p:txBody>
          <a:bodyPr/>
          <a:lstStyle/>
          <a:p>
            <a:r>
              <a:rPr lang="nb-NO" smtClean="0"/>
              <a:t>Koordinering av nett og produksjon</a:t>
            </a:r>
          </a:p>
        </p:txBody>
      </p:sp>
      <p:sp>
        <p:nvSpPr>
          <p:cNvPr id="24578" name="Plassholder for innhold 2"/>
          <p:cNvSpPr>
            <a:spLocks noGrp="1"/>
          </p:cNvSpPr>
          <p:nvPr>
            <p:ph idx="1"/>
          </p:nvPr>
        </p:nvSpPr>
        <p:spPr/>
        <p:txBody>
          <a:bodyPr/>
          <a:lstStyle/>
          <a:p>
            <a:r>
              <a:rPr lang="nb-NO" smtClean="0"/>
              <a:t>Noen små kraftanlegg fikk ikke koble seg til nettet</a:t>
            </a:r>
          </a:p>
          <a:p>
            <a:r>
              <a:rPr lang="nb-NO" smtClean="0"/>
              <a:t>I Midt-Norge ble det en ubalanse mellom forbruk og tilgang ved at forbruket økte raskt uten at det ble fulgt opp av nettutbygging og ny produksjon</a:t>
            </a:r>
          </a:p>
          <a:p>
            <a:r>
              <a:rPr lang="nb-NO" smtClean="0"/>
              <a:t>Regjeringserklæring om å evaluere energiloven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tel 1"/>
          <p:cNvSpPr>
            <a:spLocks noGrp="1"/>
          </p:cNvSpPr>
          <p:nvPr>
            <p:ph type="title"/>
          </p:nvPr>
        </p:nvSpPr>
        <p:spPr/>
        <p:txBody>
          <a:bodyPr/>
          <a:lstStyle/>
          <a:p>
            <a:r>
              <a:rPr lang="nb-NO" smtClean="0"/>
              <a:t>Koordinering av nett og produksjon</a:t>
            </a:r>
          </a:p>
        </p:txBody>
      </p:sp>
      <p:sp>
        <p:nvSpPr>
          <p:cNvPr id="25602" name="Plassholder for innhold 2"/>
          <p:cNvSpPr>
            <a:spLocks noGrp="1"/>
          </p:cNvSpPr>
          <p:nvPr>
            <p:ph idx="1"/>
          </p:nvPr>
        </p:nvSpPr>
        <p:spPr/>
        <p:txBody>
          <a:bodyPr/>
          <a:lstStyle/>
          <a:p>
            <a:r>
              <a:rPr lang="nb-NO" smtClean="0"/>
              <a:t>Evalueringen presentert i  Ot.prp. nr. 62 (2008-2009) Om lov om endringer i energiloven</a:t>
            </a:r>
          </a:p>
          <a:p>
            <a:r>
              <a:rPr lang="nb-NO" smtClean="0"/>
              <a:t>La blant annet fram forslag til forbedret koordinering av utbygging av produksjon, nett og økt forbruk</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tel 1"/>
          <p:cNvSpPr>
            <a:spLocks noGrp="1"/>
          </p:cNvSpPr>
          <p:nvPr>
            <p:ph type="title"/>
          </p:nvPr>
        </p:nvSpPr>
        <p:spPr/>
        <p:txBody>
          <a:bodyPr/>
          <a:lstStyle/>
          <a:p>
            <a:r>
              <a:rPr lang="nb-NO" smtClean="0"/>
              <a:t>Koordinering av nett og produksjon</a:t>
            </a:r>
          </a:p>
        </p:txBody>
      </p:sp>
      <p:sp>
        <p:nvSpPr>
          <p:cNvPr id="26626" name="Plassholder for innhold 2"/>
          <p:cNvSpPr>
            <a:spLocks noGrp="1"/>
          </p:cNvSpPr>
          <p:nvPr>
            <p:ph idx="1"/>
          </p:nvPr>
        </p:nvSpPr>
        <p:spPr/>
        <p:txBody>
          <a:bodyPr/>
          <a:lstStyle/>
          <a:p>
            <a:r>
              <a:rPr lang="nb-NO" smtClean="0"/>
              <a:t> Ny §3.4: ”Alle som innehar konsesjoner for nettanlegg…har plikt til å tilknytte nye anlegg for produksjon av elektrisk energi og nye anlegg for uttak av elektrisk energi som ikke omfattes av…Departementet kan gi unntak fra tilknyttingsplikten… for produksjon, dersom tiltaket ikke er samfunnsmessig rasjonelt. Departementet kan i ekstraordinære tilfeller gi unntak fra tilknyttingsplikten… for forbruk”</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tel 1"/>
          <p:cNvSpPr>
            <a:spLocks noGrp="1"/>
          </p:cNvSpPr>
          <p:nvPr>
            <p:ph type="title"/>
          </p:nvPr>
        </p:nvSpPr>
        <p:spPr/>
        <p:txBody>
          <a:bodyPr/>
          <a:lstStyle/>
          <a:p>
            <a:r>
              <a:rPr lang="nb-NO" smtClean="0"/>
              <a:t>Koordinering av nett og produksjon</a:t>
            </a:r>
          </a:p>
        </p:txBody>
      </p:sp>
      <p:sp>
        <p:nvSpPr>
          <p:cNvPr id="27650" name="Plassholder for innhold 2"/>
          <p:cNvSpPr>
            <a:spLocks noGrp="1"/>
          </p:cNvSpPr>
          <p:nvPr>
            <p:ph idx="1"/>
          </p:nvPr>
        </p:nvSpPr>
        <p:spPr/>
        <p:txBody>
          <a:bodyPr/>
          <a:lstStyle/>
          <a:p>
            <a:r>
              <a:rPr lang="nb-NO" smtClean="0"/>
              <a:t>Plikt til tilknytting av produksjon</a:t>
            </a:r>
          </a:p>
          <a:p>
            <a:r>
              <a:rPr lang="nb-NO" smtClean="0"/>
              <a:t>Et nettselskap kan søke NVE om fritak for tilknyttingsplikten hvis selskapet mener utbyggingen ikke er samfunnsmessig rasjonell. </a:t>
            </a:r>
          </a:p>
          <a:p>
            <a:r>
              <a:rPr lang="nb-NO" smtClean="0"/>
              <a:t>Nettselskapet har rett til å kreve at en forbruker må vente hvis det ikke er nettmessig forsvarlig. I særlige tilfeller kan det gjøres unntak for leveringsplikten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tel 1"/>
          <p:cNvSpPr>
            <a:spLocks noGrp="1"/>
          </p:cNvSpPr>
          <p:nvPr>
            <p:ph type="title"/>
          </p:nvPr>
        </p:nvSpPr>
        <p:spPr/>
        <p:txBody>
          <a:bodyPr/>
          <a:lstStyle/>
          <a:p>
            <a:r>
              <a:rPr lang="nb-NO" smtClean="0"/>
              <a:t>Koordinering av nett og produksjon</a:t>
            </a:r>
          </a:p>
        </p:txBody>
      </p:sp>
      <p:sp>
        <p:nvSpPr>
          <p:cNvPr id="28674" name="Plassholder for innhold 2"/>
          <p:cNvSpPr>
            <a:spLocks noGrp="1"/>
          </p:cNvSpPr>
          <p:nvPr>
            <p:ph idx="1"/>
          </p:nvPr>
        </p:nvSpPr>
        <p:spPr/>
        <p:txBody>
          <a:bodyPr/>
          <a:lstStyle/>
          <a:p>
            <a:r>
              <a:rPr lang="nb-NO" smtClean="0"/>
              <a:t>Om Ot. prp. 62</a:t>
            </a:r>
          </a:p>
          <a:p>
            <a:r>
              <a:rPr lang="nb-NO" smtClean="0"/>
              <a:t>Forklarer hvorfor energiloven er tjenlig og på en god måte støtter opp under viktige politiske mål for regjeringen</a:t>
            </a:r>
          </a:p>
          <a:p>
            <a:r>
              <a:rPr lang="nb-NO" smtClean="0"/>
              <a:t>Kommer med forslag om blant annet å utrede nasjonale nettariffer</a:t>
            </a:r>
          </a:p>
          <a:p>
            <a:r>
              <a:rPr lang="nb-NO" smtClean="0"/>
              <a:t>Begrunner §3.4 i energiloven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smtClean="0"/>
              <a:t>Støtte til fornybar energi. Ti år med vurderinger av støttesystemer</a:t>
            </a:r>
            <a:endParaRPr lang="nb-NO" dirty="0"/>
          </a:p>
        </p:txBody>
      </p:sp>
      <p:sp>
        <p:nvSpPr>
          <p:cNvPr id="29698" name="Plassholder for innhold 2"/>
          <p:cNvSpPr>
            <a:spLocks noGrp="1"/>
          </p:cNvSpPr>
          <p:nvPr>
            <p:ph idx="1"/>
          </p:nvPr>
        </p:nvSpPr>
        <p:spPr/>
        <p:txBody>
          <a:bodyPr/>
          <a:lstStyle/>
          <a:p>
            <a:r>
              <a:rPr lang="nb-NO" smtClean="0"/>
              <a:t>Forslag fra OED om opprette foretaket ENOVA i 1999, opprettet i 2001</a:t>
            </a:r>
          </a:p>
          <a:p>
            <a:r>
              <a:rPr lang="nb-NO" smtClean="0"/>
              <a:t>Stortinget ba om elsertifikater for strøm i 2000</a:t>
            </a:r>
          </a:p>
          <a:p>
            <a:r>
              <a:rPr lang="nb-NO" smtClean="0"/>
              <a:t>OED foreslo et internasjonalt samarbeid om sertifikater i 2003, varslet oppstart av et felles marked med Sverige fra 2006</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smtClean="0"/>
              <a:t>Støtte til fornybar energi. Ti år med vurderinger av støttesystemer</a:t>
            </a:r>
            <a:endParaRPr lang="nb-NO" dirty="0"/>
          </a:p>
        </p:txBody>
      </p:sp>
      <p:sp>
        <p:nvSpPr>
          <p:cNvPr id="30722" name="Plassholder for innhold 2"/>
          <p:cNvSpPr>
            <a:spLocks noGrp="1"/>
          </p:cNvSpPr>
          <p:nvPr>
            <p:ph idx="1"/>
          </p:nvPr>
        </p:nvSpPr>
        <p:spPr/>
        <p:txBody>
          <a:bodyPr/>
          <a:lstStyle/>
          <a:p>
            <a:r>
              <a:rPr lang="nb-NO" smtClean="0"/>
              <a:t>Lovforslag om sertifikater i 2004</a:t>
            </a:r>
          </a:p>
          <a:p>
            <a:r>
              <a:rPr lang="nb-NO" smtClean="0"/>
              <a:t>Ikke enige med Sverige i 2006</a:t>
            </a:r>
          </a:p>
          <a:p>
            <a:r>
              <a:rPr lang="nb-NO" smtClean="0"/>
              <a:t>Feed-in tariffer utredes i 2006 og melding om feed-in med finansiering fra statlig fond legges fram i 2006</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smtClean="0"/>
              <a:t>Støtte til fornybar energi. Ti år med vurderinger av støttesystemer</a:t>
            </a:r>
            <a:endParaRPr lang="nb-NO" dirty="0"/>
          </a:p>
        </p:txBody>
      </p:sp>
      <p:sp>
        <p:nvSpPr>
          <p:cNvPr id="31746" name="Plassholder for innhold 2"/>
          <p:cNvSpPr>
            <a:spLocks noGrp="1"/>
          </p:cNvSpPr>
          <p:nvPr>
            <p:ph idx="1"/>
          </p:nvPr>
        </p:nvSpPr>
        <p:spPr/>
        <p:txBody>
          <a:bodyPr/>
          <a:lstStyle/>
          <a:p>
            <a:r>
              <a:rPr lang="nb-NO" smtClean="0"/>
              <a:t>Gjenoppta drøftinger med Sverige i 2008, utbygging av vindkraft blir vurdert som dyrere enn tidligere, ordningen blir for dyr</a:t>
            </a:r>
          </a:p>
          <a:p>
            <a:r>
              <a:rPr lang="nb-NO" smtClean="0"/>
              <a:t>Overenskomst med Sverige, september 2009</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smtClean="0"/>
              <a:t>Markedskrysset og støtte til fornybar strøm</a:t>
            </a:r>
            <a:endParaRPr lang="nb-NO" dirty="0"/>
          </a:p>
        </p:txBody>
      </p:sp>
      <p:sp>
        <p:nvSpPr>
          <p:cNvPr id="32770" name="Plassholder for innhold 2"/>
          <p:cNvSpPr>
            <a:spLocks noGrp="1"/>
          </p:cNvSpPr>
          <p:nvPr>
            <p:ph idx="1"/>
          </p:nvPr>
        </p:nvSpPr>
        <p:spPr>
          <a:ln w="57150">
            <a:solidFill>
              <a:schemeClr val="tx1"/>
            </a:solidFill>
          </a:ln>
        </p:spPr>
        <p:txBody>
          <a:bodyPr/>
          <a:lstStyle/>
          <a:p>
            <a:r>
              <a:rPr lang="nb-NO" smtClean="0"/>
              <a:t>ENOVA</a:t>
            </a:r>
          </a:p>
        </p:txBody>
      </p:sp>
      <p:cxnSp>
        <p:nvCxnSpPr>
          <p:cNvPr id="5" name="Rett pil 4"/>
          <p:cNvCxnSpPr/>
          <p:nvPr/>
        </p:nvCxnSpPr>
        <p:spPr>
          <a:xfrm rot="5400000" flipH="1" flipV="1">
            <a:off x="-178594" y="3964782"/>
            <a:ext cx="335756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Rett pil 11"/>
          <p:cNvCxnSpPr/>
          <p:nvPr/>
        </p:nvCxnSpPr>
        <p:spPr>
          <a:xfrm>
            <a:off x="1500188" y="5643563"/>
            <a:ext cx="6643687"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Rett linje 13"/>
          <p:cNvCxnSpPr/>
          <p:nvPr/>
        </p:nvCxnSpPr>
        <p:spPr>
          <a:xfrm flipV="1">
            <a:off x="4000500" y="2143125"/>
            <a:ext cx="2357438" cy="17145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Rett linje 17"/>
          <p:cNvCxnSpPr/>
          <p:nvPr/>
        </p:nvCxnSpPr>
        <p:spPr>
          <a:xfrm>
            <a:off x="1428750" y="3286125"/>
            <a:ext cx="6286500"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5" name="Rett linje 24"/>
          <p:cNvCxnSpPr/>
          <p:nvPr/>
        </p:nvCxnSpPr>
        <p:spPr>
          <a:xfrm rot="5400000">
            <a:off x="4286250" y="4071938"/>
            <a:ext cx="3143250"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Rett linje 10"/>
          <p:cNvCxnSpPr/>
          <p:nvPr/>
        </p:nvCxnSpPr>
        <p:spPr>
          <a:xfrm rot="10800000" flipV="1">
            <a:off x="2000250" y="3857625"/>
            <a:ext cx="2000250" cy="71438"/>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ox(in)">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smtClean="0"/>
              <a:t>Markedskrysset og støtte til fornybar strøm</a:t>
            </a:r>
            <a:endParaRPr lang="nb-NO" dirty="0"/>
          </a:p>
        </p:txBody>
      </p:sp>
      <p:sp>
        <p:nvSpPr>
          <p:cNvPr id="33794" name="Plassholder for innhold 2"/>
          <p:cNvSpPr>
            <a:spLocks noGrp="1"/>
          </p:cNvSpPr>
          <p:nvPr>
            <p:ph idx="1"/>
          </p:nvPr>
        </p:nvSpPr>
        <p:spPr>
          <a:ln w="57150">
            <a:solidFill>
              <a:schemeClr val="tx1"/>
            </a:solidFill>
          </a:ln>
        </p:spPr>
        <p:txBody>
          <a:bodyPr/>
          <a:lstStyle/>
          <a:p>
            <a:r>
              <a:rPr lang="nb-NO" smtClean="0"/>
              <a:t>Minstepris</a:t>
            </a:r>
          </a:p>
        </p:txBody>
      </p:sp>
      <p:cxnSp>
        <p:nvCxnSpPr>
          <p:cNvPr id="5" name="Rett pil 4"/>
          <p:cNvCxnSpPr/>
          <p:nvPr/>
        </p:nvCxnSpPr>
        <p:spPr>
          <a:xfrm rot="5400000" flipH="1" flipV="1">
            <a:off x="-142875" y="4000501"/>
            <a:ext cx="32861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Rett pil 11"/>
          <p:cNvCxnSpPr/>
          <p:nvPr/>
        </p:nvCxnSpPr>
        <p:spPr>
          <a:xfrm>
            <a:off x="1500188" y="5643563"/>
            <a:ext cx="6643687"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Rett linje 13"/>
          <p:cNvCxnSpPr/>
          <p:nvPr/>
        </p:nvCxnSpPr>
        <p:spPr>
          <a:xfrm flipV="1">
            <a:off x="4000500" y="2143125"/>
            <a:ext cx="2357438" cy="17145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Rett linje 10"/>
          <p:cNvCxnSpPr/>
          <p:nvPr/>
        </p:nvCxnSpPr>
        <p:spPr>
          <a:xfrm>
            <a:off x="1428750" y="3857625"/>
            <a:ext cx="6286500"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15" name="Rett linje 14"/>
          <p:cNvCxnSpPr/>
          <p:nvPr/>
        </p:nvCxnSpPr>
        <p:spPr>
          <a:xfrm rot="5400000" flipH="1" flipV="1">
            <a:off x="4857750" y="321468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ett linje 18"/>
          <p:cNvCxnSpPr/>
          <p:nvPr/>
        </p:nvCxnSpPr>
        <p:spPr>
          <a:xfrm flipV="1">
            <a:off x="1785938" y="3857625"/>
            <a:ext cx="2214562" cy="28575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Rett linje 29"/>
          <p:cNvCxnSpPr/>
          <p:nvPr/>
        </p:nvCxnSpPr>
        <p:spPr>
          <a:xfrm>
            <a:off x="4071938" y="3286125"/>
            <a:ext cx="1428750" cy="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smtClean="0"/>
              <a:t>Markedskrysset og støtte til fornybar strøm</a:t>
            </a:r>
            <a:endParaRPr lang="nb-NO" dirty="0"/>
          </a:p>
        </p:txBody>
      </p:sp>
      <p:sp>
        <p:nvSpPr>
          <p:cNvPr id="34818" name="Plassholder for innhold 2"/>
          <p:cNvSpPr>
            <a:spLocks noGrp="1"/>
          </p:cNvSpPr>
          <p:nvPr>
            <p:ph idx="1"/>
          </p:nvPr>
        </p:nvSpPr>
        <p:spPr>
          <a:ln w="57150">
            <a:solidFill>
              <a:schemeClr val="tx1"/>
            </a:solidFill>
          </a:ln>
        </p:spPr>
        <p:txBody>
          <a:bodyPr/>
          <a:lstStyle/>
          <a:p>
            <a:r>
              <a:rPr lang="nb-NO" smtClean="0"/>
              <a:t>Støtte pr.enhet</a:t>
            </a:r>
          </a:p>
        </p:txBody>
      </p:sp>
      <p:cxnSp>
        <p:nvCxnSpPr>
          <p:cNvPr id="5" name="Rett pil 4"/>
          <p:cNvCxnSpPr/>
          <p:nvPr/>
        </p:nvCxnSpPr>
        <p:spPr>
          <a:xfrm rot="5400000" flipH="1" flipV="1">
            <a:off x="-178594" y="3964782"/>
            <a:ext cx="335756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Rett pil 11"/>
          <p:cNvCxnSpPr/>
          <p:nvPr/>
        </p:nvCxnSpPr>
        <p:spPr>
          <a:xfrm>
            <a:off x="1500188" y="5643563"/>
            <a:ext cx="6643687"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Rett linje 13"/>
          <p:cNvCxnSpPr/>
          <p:nvPr/>
        </p:nvCxnSpPr>
        <p:spPr>
          <a:xfrm flipV="1">
            <a:off x="3714750" y="2643188"/>
            <a:ext cx="2000250" cy="14287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Rett linje 14"/>
          <p:cNvCxnSpPr/>
          <p:nvPr/>
        </p:nvCxnSpPr>
        <p:spPr>
          <a:xfrm flipV="1">
            <a:off x="1714500" y="4071938"/>
            <a:ext cx="2000250" cy="2857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Rett linje 41"/>
          <p:cNvCxnSpPr/>
          <p:nvPr/>
        </p:nvCxnSpPr>
        <p:spPr>
          <a:xfrm flipV="1">
            <a:off x="3714750" y="3500438"/>
            <a:ext cx="3286125" cy="57150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0" name="Rett linje 49"/>
          <p:cNvCxnSpPr/>
          <p:nvPr/>
        </p:nvCxnSpPr>
        <p:spPr>
          <a:xfrm>
            <a:off x="2286000" y="2428875"/>
            <a:ext cx="3429000" cy="2571750"/>
          </a:xfrm>
          <a:prstGeom prst="line">
            <a:avLst/>
          </a:prstGeom>
          <a:ln w="28575">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smtClean="0"/>
              <a:t>Markedskrysset og støtte til fornybar strøm</a:t>
            </a:r>
            <a:endParaRPr lang="nb-NO" dirty="0"/>
          </a:p>
        </p:txBody>
      </p:sp>
      <p:sp>
        <p:nvSpPr>
          <p:cNvPr id="35842" name="Plassholder for innhold 2"/>
          <p:cNvSpPr>
            <a:spLocks noGrp="1"/>
          </p:cNvSpPr>
          <p:nvPr>
            <p:ph idx="1"/>
          </p:nvPr>
        </p:nvSpPr>
        <p:spPr>
          <a:ln w="57150">
            <a:solidFill>
              <a:schemeClr val="tx1"/>
            </a:solidFill>
          </a:ln>
        </p:spPr>
        <p:txBody>
          <a:bodyPr/>
          <a:lstStyle/>
          <a:p>
            <a:r>
              <a:rPr lang="nb-NO" smtClean="0"/>
              <a:t>Elsertifikater, to land</a:t>
            </a:r>
          </a:p>
        </p:txBody>
      </p:sp>
      <p:cxnSp>
        <p:nvCxnSpPr>
          <p:cNvPr id="5" name="Rett pil 4"/>
          <p:cNvCxnSpPr/>
          <p:nvPr/>
        </p:nvCxnSpPr>
        <p:spPr>
          <a:xfrm rot="5400000" flipH="1" flipV="1">
            <a:off x="-178594" y="3964782"/>
            <a:ext cx="335756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Rett pil 11"/>
          <p:cNvCxnSpPr/>
          <p:nvPr/>
        </p:nvCxnSpPr>
        <p:spPr>
          <a:xfrm>
            <a:off x="1500188" y="5643563"/>
            <a:ext cx="6643687"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Rett linje 12"/>
          <p:cNvCxnSpPr/>
          <p:nvPr/>
        </p:nvCxnSpPr>
        <p:spPr>
          <a:xfrm flipV="1">
            <a:off x="2000250" y="2143125"/>
            <a:ext cx="4286250" cy="27860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ett linje 9"/>
          <p:cNvCxnSpPr/>
          <p:nvPr/>
        </p:nvCxnSpPr>
        <p:spPr>
          <a:xfrm>
            <a:off x="1500188" y="3857625"/>
            <a:ext cx="47148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ett linje 13"/>
          <p:cNvCxnSpPr/>
          <p:nvPr/>
        </p:nvCxnSpPr>
        <p:spPr>
          <a:xfrm rot="5400000">
            <a:off x="3679031" y="4321969"/>
            <a:ext cx="26431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Rett linje 16"/>
          <p:cNvCxnSpPr/>
          <p:nvPr/>
        </p:nvCxnSpPr>
        <p:spPr>
          <a:xfrm rot="10800000">
            <a:off x="1500188" y="3000375"/>
            <a:ext cx="35004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Rett linje 19"/>
          <p:cNvCxnSpPr/>
          <p:nvPr/>
        </p:nvCxnSpPr>
        <p:spPr>
          <a:xfrm rot="5400000">
            <a:off x="2750344" y="4750594"/>
            <a:ext cx="1785938"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ox(in)">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548</Words>
  <Application>Microsoft Office PowerPoint</Application>
  <PresentationFormat>On-screen Show (4:3)</PresentationFormat>
  <Paragraphs>79</Paragraphs>
  <Slides>23</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23</vt:i4>
      </vt:variant>
    </vt:vector>
  </HeadingPairs>
  <TitlesOfParts>
    <vt:vector size="26" baseType="lpstr">
      <vt:lpstr>Calibri</vt:lpstr>
      <vt:lpstr>Arial</vt:lpstr>
      <vt:lpstr>Kontortema</vt:lpstr>
      <vt:lpstr>Sigurd Tveitereid Energi- og vannressursavdelingen Olje- og energidepartementet</vt:lpstr>
      <vt:lpstr>Tre oppgaver i energiforvaltningen</vt:lpstr>
      <vt:lpstr>Litt om strøm</vt:lpstr>
      <vt:lpstr>Litt om strøm</vt:lpstr>
      <vt:lpstr>Litt om strøm</vt:lpstr>
      <vt:lpstr>Tørrår</vt:lpstr>
      <vt:lpstr>Tørrår</vt:lpstr>
      <vt:lpstr>Tørrår, oppgaver</vt:lpstr>
      <vt:lpstr>Tørrår, analyser</vt:lpstr>
      <vt:lpstr>Tørrår, beredskap</vt:lpstr>
      <vt:lpstr>Koordinering av nett og produksjon</vt:lpstr>
      <vt:lpstr>Koordinering av nett og produksjon</vt:lpstr>
      <vt:lpstr>Koordinering av nett og produksjon</vt:lpstr>
      <vt:lpstr>Koordinering av nett og produksjon</vt:lpstr>
      <vt:lpstr>Koordinering av nett og produksjon</vt:lpstr>
      <vt:lpstr>Koordinering av nett og produksjon</vt:lpstr>
      <vt:lpstr>Støtte til fornybar energi. Ti år med vurderinger av støttesystemer</vt:lpstr>
      <vt:lpstr>Støtte til fornybar energi. Ti år med vurderinger av støttesystemer</vt:lpstr>
      <vt:lpstr>Støtte til fornybar energi. Ti år med vurderinger av støttesystemer</vt:lpstr>
      <vt:lpstr>Markedskrysset og støtte til fornybar strøm</vt:lpstr>
      <vt:lpstr>Markedskrysset og støtte til fornybar strøm</vt:lpstr>
      <vt:lpstr>Markedskrysset og støtte til fornybar strøm</vt:lpstr>
      <vt:lpstr>Markedskrysset og støtte til fornybar strøm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Sigurd Tveitereid Energi- og vannressursavdelingen</dc:title>
  <cp:lastModifiedBy>jvislie</cp:lastModifiedBy>
  <cp:revision>52</cp:revision>
  <dcterms:modified xsi:type="dcterms:W3CDTF">2010-02-19T13:42:22Z</dcterms:modified>
</cp:coreProperties>
</file>