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37" autoAdjust="0"/>
  </p:normalViewPr>
  <p:slideViewPr>
    <p:cSldViewPr>
      <p:cViewPr varScale="1"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4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8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8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9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8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1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28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8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5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8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7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57C80-17A2-4C58-9F38-27E82FD8A31B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3D816-A756-4ED0-BA76-0508ACBB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/>
          </a:bodyPr>
          <a:lstStyle/>
          <a:p>
            <a:r>
              <a:rPr lang="nb-NO" noProof="0" dirty="0" smtClean="0"/>
              <a:t>ECON 1500</a:t>
            </a:r>
            <a:br>
              <a:rPr lang="nb-NO" noProof="0" dirty="0" smtClean="0"/>
            </a:br>
            <a:r>
              <a:rPr lang="nb-NO" sz="3200" noProof="0" dirty="0" smtClean="0"/>
              <a:t>Innføring i samfunnsøkonomi for realister</a:t>
            </a:r>
            <a:endParaRPr lang="nb-NO" sz="32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noProof="0" dirty="0" smtClean="0"/>
              <a:t>Første forelesning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Lærebøker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 smtClean="0"/>
              <a:t>Riis og Moen: Moderne Mikroøkonomi. 4. utgave.</a:t>
            </a:r>
          </a:p>
          <a:p>
            <a:pPr lvl="1"/>
            <a:r>
              <a:rPr lang="nb-NO" noProof="0" dirty="0" smtClean="0"/>
              <a:t>Går i trykken denne uken.</a:t>
            </a:r>
          </a:p>
          <a:p>
            <a:pPr lvl="1"/>
            <a:r>
              <a:rPr lang="nb-NO" noProof="0" dirty="0" smtClean="0"/>
              <a:t>Kapittel 1-5 i utgave 3 ligger i </a:t>
            </a:r>
            <a:r>
              <a:rPr lang="nb-NO" noProof="0" dirty="0" err="1" smtClean="0"/>
              <a:t>Fronterrommet</a:t>
            </a:r>
            <a:endParaRPr lang="nb-NO" noProof="0" dirty="0" smtClean="0"/>
          </a:p>
          <a:p>
            <a:pPr lvl="1"/>
            <a:endParaRPr lang="nb-NO" noProof="0" dirty="0" smtClean="0"/>
          </a:p>
          <a:p>
            <a:r>
              <a:rPr lang="nb-NO" noProof="0" dirty="0" smtClean="0"/>
              <a:t>Holden: Makroøkonomi</a:t>
            </a:r>
          </a:p>
        </p:txBody>
      </p:sp>
    </p:spTree>
    <p:extLst>
      <p:ext uri="{BB962C8B-B14F-4D97-AF65-F5344CB8AC3E}">
        <p14:creationId xmlns:p14="http://schemas.microsoft.com/office/powerpoint/2010/main" val="29890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Om å studere økonomi</a:t>
            </a:r>
            <a:endParaRPr lang="nb-NO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noProof="0" dirty="0" smtClean="0"/>
                  <a:t>Mer lesestoff en i matematikk</a:t>
                </a:r>
              </a:p>
              <a:p>
                <a:r>
                  <a:rPr lang="nb-NO" noProof="0" dirty="0" smtClean="0"/>
                  <a:t>Ikke la deg lure av om matematikken er enkel</a:t>
                </a:r>
              </a:p>
              <a:p>
                <a:pPr marL="457200" lvl="1" indent="0">
                  <a:buNone/>
                </a:pPr>
                <a:r>
                  <a:rPr lang="nb-NO" noProof="0" dirty="0" smtClean="0"/>
                  <a:t>De to ligningene </a:t>
                </a:r>
                <a14:m>
                  <m:oMath xmlns:m="http://schemas.openxmlformats.org/officeDocument/2006/math">
                    <m:r>
                      <a:rPr lang="nb-NO" b="0" i="1" noProof="0" smtClean="0">
                        <a:latin typeface="Cambria Math"/>
                      </a:rPr>
                      <m:t>𝑌</m:t>
                    </m:r>
                    <m:r>
                      <a:rPr lang="nb-NO" b="0" i="1" noProof="0" smtClean="0">
                        <a:latin typeface="Cambria Math"/>
                      </a:rPr>
                      <m:t>=</m:t>
                    </m:r>
                    <m:r>
                      <a:rPr lang="nb-NO" b="0" i="1" noProof="0" smtClean="0">
                        <a:latin typeface="Cambria Math"/>
                      </a:rPr>
                      <m:t>𝐶</m:t>
                    </m:r>
                    <m:r>
                      <a:rPr lang="nb-NO" b="0" i="1" noProof="0" smtClean="0">
                        <a:latin typeface="Cambria Math"/>
                      </a:rPr>
                      <m:t>+</m:t>
                    </m:r>
                    <m:r>
                      <a:rPr lang="nb-NO" b="0" i="1" noProof="0" smtClean="0">
                        <a:latin typeface="Cambria Math"/>
                      </a:rPr>
                      <m:t>𝐼</m:t>
                    </m:r>
                  </m:oMath>
                </a14:m>
                <a:r>
                  <a:rPr lang="nb-NO" noProof="0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noProof="0" smtClean="0">
                        <a:latin typeface="Cambria Math"/>
                      </a:rPr>
                      <m:t>𝐶</m:t>
                    </m:r>
                    <m:r>
                      <a:rPr lang="nb-NO" b="0" i="1" noProof="0" smtClean="0">
                        <a:latin typeface="Cambria Math"/>
                      </a:rPr>
                      <m:t>=</m:t>
                    </m:r>
                    <m:r>
                      <a:rPr lang="nb-NO" b="0" i="1" noProof="0" smtClean="0">
                        <a:latin typeface="Cambria Math"/>
                      </a:rPr>
                      <m:t>𝑎</m:t>
                    </m:r>
                    <m:r>
                      <a:rPr lang="nb-NO" b="0" i="1" noProof="0" smtClean="0">
                        <a:latin typeface="Cambria Math"/>
                      </a:rPr>
                      <m:t>+</m:t>
                    </m:r>
                    <m:r>
                      <a:rPr lang="nb-NO" b="0" i="1" noProof="0" smtClean="0">
                        <a:latin typeface="Cambria Math"/>
                      </a:rPr>
                      <m:t>𝑐𝑌</m:t>
                    </m:r>
                  </m:oMath>
                </a14:m>
                <a:r>
                  <a:rPr lang="nb-NO" noProof="0" dirty="0" smtClean="0"/>
                  <a:t> løses med triviell lineæralgebra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noProof="0" smtClean="0">
                        <a:latin typeface="Cambria Math"/>
                      </a:rPr>
                      <m:t>Y</m:t>
                    </m:r>
                    <m:r>
                      <a:rPr lang="nb-NO" i="1" noProof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noProof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noProof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noProof="0" smtClean="0">
                            <a:latin typeface="Cambria Math"/>
                          </a:rPr>
                          <m:t>1−</m:t>
                        </m:r>
                        <m:r>
                          <a:rPr lang="nb-NO" b="0" i="1" noProof="0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nb-NO" b="0" i="1" noProof="0" smtClean="0">
                        <a:latin typeface="Cambria Math"/>
                      </a:rPr>
                      <m:t>(</m:t>
                    </m:r>
                    <m:r>
                      <a:rPr lang="nb-NO" b="0" i="1" noProof="0" smtClean="0">
                        <a:latin typeface="Cambria Math"/>
                      </a:rPr>
                      <m:t>𝐼</m:t>
                    </m:r>
                    <m:r>
                      <a:rPr lang="nb-NO" b="0" i="1" noProof="0" smtClean="0">
                        <a:latin typeface="Cambria Math"/>
                      </a:rPr>
                      <m:t>+</m:t>
                    </m:r>
                    <m:r>
                      <a:rPr lang="nb-NO" b="0" i="1" noProof="0" smtClean="0">
                        <a:latin typeface="Cambria Math"/>
                      </a:rPr>
                      <m:t>𝑎</m:t>
                    </m:r>
                    <m:r>
                      <a:rPr lang="nb-NO" b="0" i="1" noProof="0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noProof="0" dirty="0" smtClean="0"/>
                  <a:t>.</a:t>
                </a:r>
              </a:p>
              <a:p>
                <a:pPr marL="457200" lvl="1" indent="0">
                  <a:buNone/>
                </a:pPr>
                <a:r>
                  <a:rPr lang="nb-NO" noProof="0" dirty="0" smtClean="0"/>
                  <a:t>Men det skjuler en revolusjon i hvordan en så på økonomien</a:t>
                </a:r>
              </a:p>
              <a:p>
                <a:pPr marL="457200" lvl="1" indent="0">
                  <a:buNone/>
                </a:pPr>
                <a:r>
                  <a:rPr lang="nb-NO" noProof="0" dirty="0" smtClean="0"/>
                  <a:t>Utfordringen er å skjønne hva dette sier om økonomien – å kunne begrunne modellen.</a:t>
                </a:r>
                <a:endParaRPr lang="nb-NO" noProof="0" dirty="0"/>
              </a:p>
              <a:p>
                <a:pPr marL="457200" lvl="1" indent="0">
                  <a:buNone/>
                </a:pPr>
                <a:endParaRPr lang="nb-NO" noProof="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58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nb-NO" noProof="0" dirty="0" smtClean="0"/>
              <a:t>Modeller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7500" lnSpcReduction="20000"/>
          </a:bodyPr>
          <a:lstStyle/>
          <a:p>
            <a:r>
              <a:rPr lang="nb-NO" noProof="0" dirty="0" smtClean="0"/>
              <a:t>Økonomer bruker modeller</a:t>
            </a:r>
          </a:p>
          <a:p>
            <a:pPr lvl="1"/>
            <a:r>
              <a:rPr lang="nb-NO" noProof="0" dirty="0" smtClean="0"/>
              <a:t>Konsumenten velger mellom to varer</a:t>
            </a:r>
          </a:p>
          <a:p>
            <a:pPr lvl="1"/>
            <a:r>
              <a:rPr lang="nb-NO" noProof="0" dirty="0" smtClean="0"/>
              <a:t>Alle vet alle priser (hvilke kaffemerker finnes på Bunnpris og hva (eksakt!) koster de?</a:t>
            </a:r>
          </a:p>
          <a:p>
            <a:pPr lvl="1"/>
            <a:r>
              <a:rPr lang="nb-NO" noProof="0" dirty="0" smtClean="0"/>
              <a:t>Det er mange bedrifter men de lager prikk like produkter, konsumenten kjøper det som er billigst.</a:t>
            </a:r>
          </a:p>
          <a:p>
            <a:r>
              <a:rPr lang="nb-NO" noProof="0" dirty="0" smtClean="0"/>
              <a:t>Vi tror ikke at verden ser slik ut</a:t>
            </a:r>
          </a:p>
          <a:p>
            <a:r>
              <a:rPr lang="nb-NO" noProof="0" dirty="0" smtClean="0"/>
              <a:t>Hva er nytten av et kart med oppløsning 1:1?</a:t>
            </a:r>
          </a:p>
          <a:p>
            <a:pPr lvl="1"/>
            <a:r>
              <a:rPr lang="nb-NO" noProof="0" dirty="0" smtClean="0"/>
              <a:t>Men du teller ikke trærne i Nordmarka med et veikart for Oslo!</a:t>
            </a:r>
          </a:p>
          <a:p>
            <a:r>
              <a:rPr lang="nb-NO" noProof="0" dirty="0" smtClean="0"/>
              <a:t>Modeller er nyttig for å svare på noen spørsmål, dårlig egnet på andre.</a:t>
            </a:r>
          </a:p>
          <a:p>
            <a:pPr lvl="1"/>
            <a:r>
              <a:rPr lang="nb-NO" noProof="0" dirty="0" smtClean="0"/>
              <a:t>Å forklare hva vi har funnet med ord er ofte en god sjekk!</a:t>
            </a:r>
          </a:p>
          <a:p>
            <a:pPr lvl="1"/>
            <a:r>
              <a:rPr lang="nb-NO" noProof="0" dirty="0" smtClean="0"/>
              <a:t>Jeg vil bruke litt energi på å få dere til å øve på å forklare ting verbalt!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9759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Forelesninger og seminar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noProof="0" dirty="0" smtClean="0"/>
              <a:t>Vi har to tider: </a:t>
            </a:r>
          </a:p>
          <a:p>
            <a:pPr lvl="1"/>
            <a:r>
              <a:rPr lang="nb-NO" noProof="0" dirty="0" smtClean="0"/>
              <a:t>Mandag 14-16</a:t>
            </a:r>
          </a:p>
          <a:p>
            <a:pPr lvl="1"/>
            <a:r>
              <a:rPr lang="nb-NO" noProof="0" dirty="0" smtClean="0"/>
              <a:t>Fredag 12-14.</a:t>
            </a:r>
          </a:p>
          <a:p>
            <a:r>
              <a:rPr lang="nb-NO" noProof="0" dirty="0" smtClean="0"/>
              <a:t>18 forelesninger og 10 seminarer.</a:t>
            </a:r>
          </a:p>
          <a:p>
            <a:pPr lvl="1"/>
            <a:r>
              <a:rPr lang="nb-NO" noProof="0" dirty="0" smtClean="0"/>
              <a:t>Seminarer er oftest på fredager</a:t>
            </a:r>
          </a:p>
          <a:p>
            <a:pPr lvl="1"/>
            <a:r>
              <a:rPr lang="nb-NO" noProof="0" dirty="0" smtClean="0"/>
              <a:t>Men se forelesningsplan</a:t>
            </a:r>
          </a:p>
          <a:p>
            <a:r>
              <a:rPr lang="nb-NO" noProof="0" dirty="0" smtClean="0"/>
              <a:t>Seminar</a:t>
            </a:r>
          </a:p>
          <a:p>
            <a:pPr lvl="1"/>
            <a:r>
              <a:rPr lang="nb-NO" noProof="0" dirty="0" smtClean="0"/>
              <a:t>Første time plenumsregning</a:t>
            </a:r>
          </a:p>
          <a:p>
            <a:pPr lvl="1"/>
            <a:r>
              <a:rPr lang="nb-NO" noProof="0" dirty="0" smtClean="0"/>
              <a:t>Andre time grupper – to lærere</a:t>
            </a:r>
          </a:p>
          <a:p>
            <a:pPr lvl="1"/>
            <a:r>
              <a:rPr lang="nb-NO" noProof="0" dirty="0" smtClean="0"/>
              <a:t>Mye bedre utbytte om dere er forberedt!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477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Fronter og Seminarer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 smtClean="0"/>
              <a:t>For å gi ekstra motivasjon til å komme forberedt til seminarer og noen forelesninger:</a:t>
            </a:r>
          </a:p>
          <a:p>
            <a:r>
              <a:rPr lang="nb-NO" noProof="0" dirty="0" smtClean="0"/>
              <a:t>Det blir gitt oppgaver på Fronter</a:t>
            </a:r>
          </a:p>
          <a:p>
            <a:pPr lvl="1"/>
            <a:r>
              <a:rPr lang="nb-NO" noProof="0" dirty="0" smtClean="0"/>
              <a:t>Gir (1-3) poenger som godskrives til “oblig”</a:t>
            </a:r>
          </a:p>
          <a:p>
            <a:pPr lvl="1"/>
            <a:r>
              <a:rPr lang="nb-NO" noProof="0" dirty="0" smtClean="0"/>
              <a:t>Stort sett </a:t>
            </a:r>
            <a:r>
              <a:rPr lang="nb-NO" noProof="0" dirty="0" err="1" smtClean="0"/>
              <a:t>flervalg</a:t>
            </a:r>
            <a:r>
              <a:rPr lang="nb-NO" noProof="0" dirty="0" smtClean="0"/>
              <a:t> – men målet er at minst en av oppgavene er å forklare noe økonomisk med ord</a:t>
            </a:r>
          </a:p>
          <a:p>
            <a:pPr lvl="2"/>
            <a:r>
              <a:rPr lang="nb-NO" noProof="0" dirty="0" smtClean="0"/>
              <a:t>Du får poeng om det er riv ruskende galt, men det må se ut som et ærlig forsøk (seminarlederne vurderer).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09851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Mikro versus makro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r>
              <a:rPr lang="nb-NO" noProof="0" dirty="0" smtClean="0"/>
              <a:t>Mikroøkonomien beskriver HELE økonomien men gjør det ved å starte med de små enhetene</a:t>
            </a:r>
          </a:p>
          <a:p>
            <a:pPr lvl="1"/>
            <a:r>
              <a:rPr lang="nb-NO" noProof="0" dirty="0" smtClean="0"/>
              <a:t>Den enkelte konsument, Bedriften, Markedet for en enkelt vare</a:t>
            </a:r>
          </a:p>
          <a:p>
            <a:pPr lvl="1"/>
            <a:r>
              <a:rPr lang="nb-NO" noProof="0" dirty="0" smtClean="0"/>
              <a:t>Men også helheten : milliarder av bedrifter, konsumenter og varer. </a:t>
            </a:r>
          </a:p>
          <a:p>
            <a:r>
              <a:rPr lang="nb-NO" noProof="0" dirty="0" smtClean="0"/>
              <a:t>Makroøkonomi går rett på de store tallene</a:t>
            </a:r>
          </a:p>
          <a:p>
            <a:pPr lvl="1"/>
            <a:r>
              <a:rPr lang="nb-NO" noProof="0" dirty="0" smtClean="0"/>
              <a:t>Forklare BNP, totalt konsum, prisnivået (som gjenspeiler prisen på ALLE varer)</a:t>
            </a:r>
          </a:p>
          <a:p>
            <a:pPr lvl="1"/>
            <a:r>
              <a:rPr lang="nb-NO" noProof="0" dirty="0" smtClean="0"/>
              <a:t>Moderne makro ligner litt på mikro, men en tenker som om det er EN konsument, EN bedrift, EN vare. </a:t>
            </a:r>
          </a:p>
          <a:p>
            <a:pPr lvl="2"/>
            <a:r>
              <a:rPr lang="nb-NO" noProof="0" dirty="0" smtClean="0"/>
              <a:t>I empiriske modeller finnes det kanskje 10-20 varer.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14203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Matematikk og økonomi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noProof="0" dirty="0" smtClean="0"/>
              <a:t>Deler av pensum bruker matematikk dere ikke har lært enda</a:t>
            </a:r>
          </a:p>
          <a:p>
            <a:pPr lvl="1"/>
            <a:r>
              <a:rPr lang="nb-NO" noProof="0" dirty="0" smtClean="0"/>
              <a:t>Vi venter på MAT 1110</a:t>
            </a:r>
          </a:p>
          <a:p>
            <a:r>
              <a:rPr lang="nb-NO" noProof="0" dirty="0" smtClean="0"/>
              <a:t>Metodene er så sentrale at vi går gjennom dem her også – små biter spredd utover.</a:t>
            </a:r>
          </a:p>
          <a:p>
            <a:pPr lvl="1"/>
            <a:r>
              <a:rPr lang="nb-NO" noProof="0" dirty="0" smtClean="0"/>
              <a:t>Optimering, en og to variable</a:t>
            </a:r>
          </a:p>
          <a:p>
            <a:pPr lvl="1"/>
            <a:r>
              <a:rPr lang="nb-NO" noProof="0" dirty="0" smtClean="0"/>
              <a:t>Optimering under </a:t>
            </a:r>
            <a:r>
              <a:rPr lang="nb-NO" noProof="0" dirty="0" err="1" smtClean="0"/>
              <a:t>bibetingelser</a:t>
            </a:r>
            <a:endParaRPr lang="nb-NO" noProof="0" dirty="0" smtClean="0"/>
          </a:p>
          <a:p>
            <a:pPr lvl="1"/>
            <a:r>
              <a:rPr lang="nb-NO" noProof="0" dirty="0" smtClean="0"/>
              <a:t>Implisitt derivasjon</a:t>
            </a:r>
          </a:p>
          <a:p>
            <a:pPr lvl="1"/>
            <a:r>
              <a:rPr lang="nb-NO" noProof="0" dirty="0" smtClean="0"/>
              <a:t>“</a:t>
            </a:r>
            <a:r>
              <a:rPr lang="nb-NO" noProof="0" dirty="0" err="1" smtClean="0"/>
              <a:t>Omhylning</a:t>
            </a:r>
            <a:r>
              <a:rPr lang="nb-NO" noProof="0" dirty="0" smtClean="0"/>
              <a:t>” 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4050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noProof="0" dirty="0" smtClean="0"/>
              <a:t>Likevekt i taximarkedet.</a:t>
            </a:r>
            <a:br>
              <a:rPr lang="nb-NO" noProof="0" dirty="0" smtClean="0"/>
            </a:br>
            <a:r>
              <a:rPr lang="nb-NO" noProof="0" dirty="0" smtClean="0"/>
              <a:t>Eksempel fra boka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noProof="0" dirty="0" smtClean="0"/>
              <a:t>Etterspørselen kan variere fra sted til sted.</a:t>
            </a:r>
          </a:p>
          <a:p>
            <a:pPr lvl="1"/>
            <a:r>
              <a:rPr lang="nb-NO" noProof="0" dirty="0" smtClean="0"/>
              <a:t>På kvelden skal mange hjem fra sentrum</a:t>
            </a:r>
          </a:p>
          <a:p>
            <a:pPr lvl="1"/>
            <a:r>
              <a:rPr lang="nb-NO" noProof="0" dirty="0" smtClean="0"/>
              <a:t>Områder med høy inntekt eller hvor det er upraktisk å ha egen bil, kjører kanskje mer taxi</a:t>
            </a:r>
          </a:p>
          <a:p>
            <a:r>
              <a:rPr lang="nb-NO" noProof="0" dirty="0" smtClean="0"/>
              <a:t>Hvor skal taxisjåføren kjøre for å få mest kunder?</a:t>
            </a:r>
          </a:p>
          <a:p>
            <a:pPr lvl="1"/>
            <a:r>
              <a:rPr lang="nb-NO" noProof="0" dirty="0" smtClean="0"/>
              <a:t>De kjører hver dag og vet godt hva som lønner seg</a:t>
            </a:r>
          </a:p>
          <a:p>
            <a:r>
              <a:rPr lang="nb-NO" noProof="0" dirty="0" smtClean="0"/>
              <a:t>Ingen likevekt at alle drar til Frogner eller </a:t>
            </a:r>
            <a:r>
              <a:rPr lang="nb-NO" dirty="0"/>
              <a:t>J</a:t>
            </a:r>
            <a:r>
              <a:rPr lang="nb-NO" noProof="0" dirty="0" err="1" smtClean="0"/>
              <a:t>ernbanetorget</a:t>
            </a:r>
            <a:r>
              <a:rPr lang="nb-NO" noProof="0" dirty="0" smtClean="0"/>
              <a:t>.</a:t>
            </a:r>
          </a:p>
          <a:p>
            <a:pPr lvl="1"/>
            <a:r>
              <a:rPr lang="nb-NO" noProof="0" dirty="0" smtClean="0"/>
              <a:t>Da er det for stort tilbud der og lett for de som er på Veitvet å få en tur.</a:t>
            </a:r>
          </a:p>
          <a:p>
            <a:r>
              <a:rPr lang="nb-NO" noProof="0" dirty="0" smtClean="0"/>
              <a:t>Likevekt: Det er like lønnsom å dra alle steder.</a:t>
            </a:r>
          </a:p>
        </p:txBody>
      </p:sp>
    </p:spTree>
    <p:extLst>
      <p:ext uri="{BB962C8B-B14F-4D97-AF65-F5344CB8AC3E}">
        <p14:creationId xmlns:p14="http://schemas.microsoft.com/office/powerpoint/2010/main" val="298737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Rasjonalitet i taxieksempelet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 smtClean="0"/>
              <a:t>Vi antar at taxisjåførene kjenner markedet og vet hvor det er lett å få en tur.</a:t>
            </a:r>
          </a:p>
          <a:p>
            <a:pPr lvl="1"/>
            <a:r>
              <a:rPr lang="nb-NO" noProof="0" dirty="0" smtClean="0"/>
              <a:t>Fullt informerte</a:t>
            </a:r>
          </a:p>
          <a:p>
            <a:r>
              <a:rPr lang="nb-NO" noProof="0" dirty="0" smtClean="0"/>
              <a:t>De reiser dit det lønner seg.</a:t>
            </a:r>
          </a:p>
          <a:p>
            <a:pPr lvl="1"/>
            <a:r>
              <a:rPr lang="nb-NO" noProof="0" dirty="0" smtClean="0"/>
              <a:t>Rasjonalitet</a:t>
            </a:r>
          </a:p>
          <a:p>
            <a:r>
              <a:rPr lang="nb-NO" noProof="0" dirty="0" smtClean="0"/>
              <a:t>Alternative modeller for adferd: </a:t>
            </a:r>
          </a:p>
          <a:p>
            <a:pPr lvl="1"/>
            <a:r>
              <a:rPr lang="nb-NO" noProof="0" dirty="0" smtClean="0"/>
              <a:t>Normer (sosiologi) </a:t>
            </a:r>
          </a:p>
          <a:p>
            <a:pPr lvl="1"/>
            <a:r>
              <a:rPr lang="nb-NO" noProof="0" dirty="0" smtClean="0"/>
              <a:t>Vaner eller tommelfingerregler (Psykologi)</a:t>
            </a:r>
          </a:p>
        </p:txBody>
      </p:sp>
    </p:spTree>
    <p:extLst>
      <p:ext uri="{BB962C8B-B14F-4D97-AF65-F5344CB8AC3E}">
        <p14:creationId xmlns:p14="http://schemas.microsoft.com/office/powerpoint/2010/main" val="1616057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Rasjonalitet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noProof="0" dirty="0" smtClean="0"/>
              <a:t>Rasjonell: “Å handle med god grunn”</a:t>
            </a:r>
          </a:p>
          <a:p>
            <a:pPr lvl="1"/>
            <a:r>
              <a:rPr lang="nb-NO" noProof="0" dirty="0" smtClean="0"/>
              <a:t>Økonomer har en mer formell og matematisk definisjon dere vil møte senere (komplette, transitive preferanser.)</a:t>
            </a:r>
          </a:p>
          <a:p>
            <a:r>
              <a:rPr lang="nb-NO" noProof="0" dirty="0" err="1" smtClean="0"/>
              <a:t>Adferdsøkonomi</a:t>
            </a:r>
            <a:r>
              <a:rPr lang="nb-NO" noProof="0" dirty="0" smtClean="0"/>
              <a:t> ser typisk på avvik fra rasjonalitet. Tre hovedtema</a:t>
            </a:r>
          </a:p>
          <a:p>
            <a:pPr lvl="1"/>
            <a:r>
              <a:rPr lang="nb-NO" noProof="0" dirty="0" smtClean="0"/>
              <a:t>Beslutning under usikkerhet</a:t>
            </a:r>
          </a:p>
          <a:p>
            <a:pPr lvl="1"/>
            <a:r>
              <a:rPr lang="nb-NO" noProof="0" dirty="0" smtClean="0"/>
              <a:t>Selvkontroll</a:t>
            </a:r>
          </a:p>
          <a:p>
            <a:pPr lvl="1"/>
            <a:r>
              <a:rPr lang="nb-NO" noProof="0" dirty="0" smtClean="0"/>
              <a:t>Sosiale preferanser.</a:t>
            </a:r>
          </a:p>
          <a:p>
            <a:pPr lvl="1"/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8749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Sosiale preferanser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noProof="0" dirty="0" smtClean="0"/>
              <a:t>Mennesket er et sosialt dyr</a:t>
            </a:r>
          </a:p>
          <a:p>
            <a:pPr lvl="1"/>
            <a:r>
              <a:rPr lang="nb-NO" noProof="0" dirty="0" smtClean="0"/>
              <a:t>Fanger vil heller dele celle med massemorder enn å være i isolat.</a:t>
            </a:r>
          </a:p>
          <a:p>
            <a:r>
              <a:rPr lang="nb-NO" noProof="0" dirty="0" smtClean="0"/>
              <a:t>Vi bryr oss om hva andre mener om oss</a:t>
            </a:r>
          </a:p>
          <a:p>
            <a:r>
              <a:rPr lang="nb-NO" noProof="0" dirty="0" smtClean="0"/>
              <a:t>Vi bryr oss om hvordan andre har det.</a:t>
            </a:r>
          </a:p>
          <a:p>
            <a:endParaRPr lang="nb-NO" noProof="0" dirty="0" smtClean="0"/>
          </a:p>
          <a:p>
            <a:r>
              <a:rPr lang="nb-NO" noProof="0" dirty="0" smtClean="0"/>
              <a:t>Modellene dere vil møte beskriver mennesker som isolerte øyer</a:t>
            </a:r>
          </a:p>
          <a:p>
            <a:pPr lvl="1"/>
            <a:r>
              <a:rPr lang="nb-NO" noProof="0" dirty="0" smtClean="0"/>
              <a:t>Men betyr det noe for konklusjonen om taxisjåføren lengter hjem til kjæresten?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0953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Selvkontroll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noProof="0" dirty="0" smtClean="0"/>
              <a:t>Studenter har gjerne mål om å være godt forberedt til alle seminar og forelesninger</a:t>
            </a:r>
          </a:p>
          <a:p>
            <a:pPr lvl="1"/>
            <a:r>
              <a:rPr lang="nb-NO" noProof="0" dirty="0" smtClean="0"/>
              <a:t>Men det er ikke alltid realiteten.</a:t>
            </a:r>
          </a:p>
          <a:p>
            <a:r>
              <a:rPr lang="nb-NO" noProof="0" dirty="0" smtClean="0"/>
              <a:t>Selv på en økonomiforelesning får dere formaninger om å være forberedt</a:t>
            </a:r>
          </a:p>
          <a:p>
            <a:pPr lvl="1"/>
            <a:r>
              <a:rPr lang="nb-NO" noProof="0" dirty="0" smtClean="0"/>
              <a:t>Det kan diskuteres om det hadde vært unødvendig om dere var rasjonelle</a:t>
            </a:r>
          </a:p>
          <a:p>
            <a:r>
              <a:rPr lang="nb-NO" noProof="0" dirty="0" smtClean="0"/>
              <a:t>Men taxi-eksempelet igjen</a:t>
            </a:r>
          </a:p>
          <a:p>
            <a:pPr lvl="1"/>
            <a:r>
              <a:rPr lang="nb-NO" noProof="0" dirty="0" smtClean="0"/>
              <a:t>Vil det gjøre en forskjell?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87913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b-NO" noProof="0" dirty="0" smtClean="0"/>
              <a:t>Usikkerhet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10000"/>
          </a:bodyPr>
          <a:lstStyle/>
          <a:p>
            <a:r>
              <a:rPr lang="nb-NO" noProof="0" dirty="0" smtClean="0"/>
              <a:t>Daniel </a:t>
            </a:r>
            <a:r>
              <a:rPr lang="nb-NO" noProof="0" dirty="0" err="1" smtClean="0"/>
              <a:t>Kahneman</a:t>
            </a:r>
            <a:r>
              <a:rPr lang="nb-NO" noProof="0" dirty="0" smtClean="0"/>
              <a:t> og Amos </a:t>
            </a:r>
            <a:r>
              <a:rPr lang="nb-NO" noProof="0" dirty="0" err="1" smtClean="0"/>
              <a:t>Tversky</a:t>
            </a:r>
            <a:r>
              <a:rPr lang="nb-NO" noProof="0" dirty="0" smtClean="0"/>
              <a:t> fikk Nobelprisen i økonomi for en alternativ modell for valg under usikkerhet.</a:t>
            </a:r>
          </a:p>
          <a:p>
            <a:pPr lvl="1"/>
            <a:r>
              <a:rPr lang="nb-NO" noProof="0" dirty="0" smtClean="0"/>
              <a:t>Tap er mer enn dobbelt så ille som å ikke få en gevinst.</a:t>
            </a:r>
          </a:p>
          <a:p>
            <a:r>
              <a:rPr lang="nb-NO" noProof="0" dirty="0" smtClean="0"/>
              <a:t>De modellene dere vil møte er verre enn de </a:t>
            </a:r>
            <a:r>
              <a:rPr lang="nb-NO" noProof="0" dirty="0" err="1" smtClean="0"/>
              <a:t>Kahneman</a:t>
            </a:r>
            <a:r>
              <a:rPr lang="nb-NO" noProof="0" dirty="0" smtClean="0"/>
              <a:t> og </a:t>
            </a:r>
            <a:r>
              <a:rPr lang="nb-NO" noProof="0" dirty="0" err="1" smtClean="0"/>
              <a:t>Tversky</a:t>
            </a:r>
            <a:r>
              <a:rPr lang="nb-NO" noProof="0" dirty="0" smtClean="0"/>
              <a:t> kritiserte – det finnes ingen usikkerhet!!!</a:t>
            </a:r>
          </a:p>
          <a:p>
            <a:r>
              <a:rPr lang="nb-NO" noProof="0" dirty="0" smtClean="0"/>
              <a:t>Det er usikkerhet i taximarkedet</a:t>
            </a:r>
          </a:p>
          <a:p>
            <a:pPr lvl="1"/>
            <a:r>
              <a:rPr lang="nb-NO" noProof="0" dirty="0" smtClean="0"/>
              <a:t>Et stort selskap som skal hjem </a:t>
            </a:r>
            <a:r>
              <a:rPr lang="nb-NO" noProof="0" dirty="0" err="1" smtClean="0"/>
              <a:t>osv</a:t>
            </a:r>
            <a:endParaRPr lang="nb-NO" noProof="0" dirty="0" smtClean="0"/>
          </a:p>
          <a:p>
            <a:pPr lvl="1"/>
            <a:r>
              <a:rPr lang="nb-NO" noProof="0" dirty="0" smtClean="0"/>
              <a:t>Men hovedpoenget – Om alle vet at en kan regne med å tjene mye mer ved å kjøre til A enn til B, så vil alle kjøre til A – det gjelder fortsatt.</a:t>
            </a:r>
          </a:p>
          <a:p>
            <a:pPr lvl="1"/>
            <a:r>
              <a:rPr lang="nb-NO" noProof="0" dirty="0" smtClean="0"/>
              <a:t>Ofte lite som endres om vil legger til usikkerhet.</a:t>
            </a:r>
          </a:p>
          <a:p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97723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Markedslikevekt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525963"/>
          </a:xfrm>
        </p:spPr>
        <p:txBody>
          <a:bodyPr>
            <a:normAutofit fontScale="77500" lnSpcReduction="20000"/>
          </a:bodyPr>
          <a:lstStyle/>
          <a:p>
            <a:r>
              <a:rPr lang="nb-NO" noProof="0" dirty="0" smtClean="0"/>
              <a:t>Tilbud fra bedriftene – neste forelesning</a:t>
            </a:r>
          </a:p>
          <a:p>
            <a:r>
              <a:rPr lang="nb-NO" noProof="0" dirty="0" smtClean="0"/>
              <a:t>Etterspørsel: enkle variant nå, avansert senere.</a:t>
            </a:r>
          </a:p>
          <a:p>
            <a:r>
              <a:rPr lang="nb-NO" noProof="0" dirty="0" smtClean="0"/>
              <a:t>Likevekt: Tilbud er lik etterspørsel</a:t>
            </a:r>
          </a:p>
          <a:p>
            <a:r>
              <a:rPr lang="nb-NO" noProof="0" dirty="0" smtClean="0"/>
              <a:t>Hvorfor får vi likevekt?</a:t>
            </a:r>
          </a:p>
          <a:p>
            <a:r>
              <a:rPr lang="nb-NO" noProof="0" dirty="0" smtClean="0"/>
              <a:t>Hva skjedde i eksperimentet?</a:t>
            </a:r>
          </a:p>
          <a:p>
            <a:pPr lvl="1"/>
            <a:r>
              <a:rPr lang="nb-NO" noProof="0" dirty="0" smtClean="0"/>
              <a:t>Hvem var med?</a:t>
            </a:r>
          </a:p>
          <a:p>
            <a:endParaRPr lang="nb-NO" noProof="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995936" y="1700808"/>
            <a:ext cx="0" cy="4176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995936" y="5805264"/>
            <a:ext cx="43204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283968" y="1988840"/>
            <a:ext cx="360040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427984" y="1700808"/>
            <a:ext cx="3168352" cy="3672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60541" y="3541658"/>
            <a:ext cx="3960440" cy="4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51920" y="148478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Kvantum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04248" y="50131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Etterspørsel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16216" y="22048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Tilbud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31409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Likevektspris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702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Etterspørsel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r>
              <a:rPr lang="nb-NO" noProof="0" dirty="0" smtClean="0"/>
              <a:t>Betalings-villighet</a:t>
            </a:r>
          </a:p>
          <a:p>
            <a:r>
              <a:rPr lang="nb-NO" noProof="0" dirty="0" smtClean="0"/>
              <a:t>Etterspørsel</a:t>
            </a:r>
          </a:p>
          <a:p>
            <a:r>
              <a:rPr lang="nb-NO" noProof="0" dirty="0" smtClean="0"/>
              <a:t>Konsument -overskudd</a:t>
            </a:r>
          </a:p>
          <a:p>
            <a:endParaRPr lang="nb-NO" noProof="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995936" y="1700808"/>
            <a:ext cx="0" cy="4176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995936" y="5805264"/>
            <a:ext cx="43204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283968" y="1988840"/>
            <a:ext cx="360040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60541" y="3541658"/>
            <a:ext cx="3960440" cy="4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51920" y="148478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Kvantum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04248" y="50131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Etterspørsel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31409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Likevektspris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 rot="13424079">
            <a:off x="6220977" y="870877"/>
            <a:ext cx="2738167" cy="13856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04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Etterspørsel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r>
              <a:rPr lang="nb-NO" noProof="0" dirty="0" smtClean="0"/>
              <a:t>Kostnader</a:t>
            </a:r>
          </a:p>
          <a:p>
            <a:r>
              <a:rPr lang="nb-NO" noProof="0" dirty="0" smtClean="0"/>
              <a:t>Tilbud</a:t>
            </a:r>
          </a:p>
          <a:p>
            <a:r>
              <a:rPr lang="nb-NO" noProof="0" dirty="0" smtClean="0"/>
              <a:t>Produsent- overskudd</a:t>
            </a:r>
          </a:p>
          <a:p>
            <a:endParaRPr lang="nb-NO" noProof="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995936" y="1700808"/>
            <a:ext cx="0" cy="4176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995936" y="5805264"/>
            <a:ext cx="43204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283968" y="1340768"/>
            <a:ext cx="3456384" cy="4041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60541" y="3541658"/>
            <a:ext cx="3960440" cy="4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51920" y="148478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Kvantum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52829" y="16288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Tilbud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31409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Likevektspris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 rot="18775180">
            <a:off x="-109930" y="4426582"/>
            <a:ext cx="2738167" cy="13856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39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Samfunnsøkonomisk overskudd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 fontScale="92500" lnSpcReduction="20000"/>
          </a:bodyPr>
          <a:lstStyle/>
          <a:p>
            <a:r>
              <a:rPr lang="nb-NO" sz="3000" noProof="0" dirty="0" smtClean="0"/>
              <a:t>Konsument-overskudd</a:t>
            </a:r>
          </a:p>
          <a:p>
            <a:r>
              <a:rPr lang="nb-NO" sz="3000" noProof="0" dirty="0" smtClean="0"/>
              <a:t>Produsent-overskudd</a:t>
            </a:r>
          </a:p>
          <a:p>
            <a:r>
              <a:rPr lang="nb-NO" sz="3000" noProof="0" dirty="0" smtClean="0"/>
              <a:t>Markedslikevekten  maksimerer det samfunns-økonomiske overskuddet.</a:t>
            </a:r>
          </a:p>
          <a:p>
            <a:r>
              <a:rPr lang="nb-NO" sz="3000" noProof="0" dirty="0" smtClean="0"/>
              <a:t>Antallet Dumle i eksperimentet</a:t>
            </a:r>
            <a:r>
              <a:rPr lang="nb-NO" noProof="0" dirty="0" smtClean="0"/>
              <a:t>.</a:t>
            </a:r>
          </a:p>
          <a:p>
            <a:endParaRPr lang="nb-NO" noProof="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995936" y="1700808"/>
            <a:ext cx="0" cy="4176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995936" y="5805264"/>
            <a:ext cx="43204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283968" y="1340768"/>
            <a:ext cx="3456384" cy="4041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60541" y="3541658"/>
            <a:ext cx="3960440" cy="4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51920" y="148478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Kvantum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52829" y="16288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Tilbud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7944" y="31409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Likevektspris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 rot="18775180">
            <a:off x="3090402" y="3346461"/>
            <a:ext cx="2738167" cy="13856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13568656">
            <a:off x="3098883" y="2380711"/>
            <a:ext cx="2738167" cy="13856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16" idx="4"/>
          </p:cNvCxnSpPr>
          <p:nvPr/>
        </p:nvCxnSpPr>
        <p:spPr>
          <a:xfrm>
            <a:off x="4019002" y="1606293"/>
            <a:ext cx="3865366" cy="3907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74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smtClean="0"/>
              <a:t>Skift i tilbudet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 fontScale="92500"/>
          </a:bodyPr>
          <a:lstStyle/>
          <a:p>
            <a:r>
              <a:rPr lang="nb-NO" noProof="0" dirty="0" smtClean="0"/>
              <a:t>Boligmarkedet – tilbudet er gitt på kort sikt</a:t>
            </a:r>
          </a:p>
          <a:p>
            <a:r>
              <a:rPr lang="nb-NO" noProof="0" dirty="0" smtClean="0"/>
              <a:t>Hva blir effekten av en subsidie – 10 000 til hver boligkjøper.</a:t>
            </a:r>
          </a:p>
          <a:p>
            <a:r>
              <a:rPr lang="nb-NO" noProof="0" dirty="0" smtClean="0"/>
              <a:t>Betalingsvillighet opp 10 000 kroner</a:t>
            </a:r>
          </a:p>
          <a:p>
            <a:r>
              <a:rPr lang="nb-NO" noProof="0" dirty="0" smtClean="0"/>
              <a:t>Hvem tjener på det, kjøper eller selger?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364088" y="1772816"/>
            <a:ext cx="0" cy="417646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364088" y="5949280"/>
            <a:ext cx="3456384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740352" y="1772816"/>
            <a:ext cx="0" cy="4176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80312" y="170080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Tilbud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364088" y="3212976"/>
            <a:ext cx="3168352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12360" y="5229200"/>
            <a:ext cx="130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Etterspørsel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64088" y="1988840"/>
            <a:ext cx="324036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84368" y="4005064"/>
            <a:ext cx="1306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Ny</a:t>
            </a:r>
            <a:endParaRPr lang="en-US" dirty="0" smtClean="0"/>
          </a:p>
          <a:p>
            <a:r>
              <a:rPr lang="en-US" dirty="0" err="1" smtClean="0"/>
              <a:t>etterspørsel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148064" y="1628800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956376" y="6165304"/>
            <a:ext cx="1007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Kvantum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23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1031</Words>
  <Application>Microsoft Office PowerPoint</Application>
  <PresentationFormat>On-screen Show (4:3)</PresentationFormat>
  <Paragraphs>153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ECON 1500 Innføring i samfunnsøkonomi for realister</vt:lpstr>
      <vt:lpstr>Lærebøker</vt:lpstr>
      <vt:lpstr>Om å studere økonomi</vt:lpstr>
      <vt:lpstr>Modeller</vt:lpstr>
      <vt:lpstr>Forelesninger og seminar</vt:lpstr>
      <vt:lpstr>Fronter og Seminarer</vt:lpstr>
      <vt:lpstr>Mikro versus makro</vt:lpstr>
      <vt:lpstr>Matematikk og økonomi</vt:lpstr>
      <vt:lpstr>Likevekt i taximarkedet. Eksempel fra boka</vt:lpstr>
      <vt:lpstr>Rasjonalitet i taxieksempelet</vt:lpstr>
      <vt:lpstr>Rasjonalitet</vt:lpstr>
      <vt:lpstr>Sosiale preferanser</vt:lpstr>
      <vt:lpstr>Selvkontroll</vt:lpstr>
      <vt:lpstr>Usikkerhet</vt:lpstr>
      <vt:lpstr>Markedslikevekt</vt:lpstr>
      <vt:lpstr>Etterspørsel</vt:lpstr>
      <vt:lpstr>Etterspørsel</vt:lpstr>
      <vt:lpstr>Samfunnsøkonomisk overskudd</vt:lpstr>
      <vt:lpstr>Skift i tilbudet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 1500 Innføring i samfunnsøkonomi for realister</dc:title>
  <dc:creator>Kjell Arne Brekke</dc:creator>
  <cp:lastModifiedBy>Kjell Arne Brekke</cp:lastModifiedBy>
  <cp:revision>13</cp:revision>
  <dcterms:created xsi:type="dcterms:W3CDTF">2017-01-16T10:45:02Z</dcterms:created>
  <dcterms:modified xsi:type="dcterms:W3CDTF">2017-01-16T13:00:08Z</dcterms:modified>
</cp:coreProperties>
</file>