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84" r:id="rId2"/>
    <p:sldId id="484" r:id="rId3"/>
    <p:sldId id="485" r:id="rId4"/>
    <p:sldId id="486" r:id="rId5"/>
    <p:sldId id="543" r:id="rId6"/>
    <p:sldId id="544" r:id="rId7"/>
    <p:sldId id="538" r:id="rId8"/>
    <p:sldId id="539" r:id="rId9"/>
    <p:sldId id="540" r:id="rId10"/>
    <p:sldId id="541" r:id="rId11"/>
    <p:sldId id="495" r:id="rId12"/>
    <p:sldId id="496" r:id="rId13"/>
    <p:sldId id="497" r:id="rId14"/>
    <p:sldId id="498" r:id="rId15"/>
    <p:sldId id="499" r:id="rId16"/>
    <p:sldId id="500" r:id="rId17"/>
    <p:sldId id="501" r:id="rId18"/>
    <p:sldId id="502" r:id="rId19"/>
    <p:sldId id="545" r:id="rId20"/>
    <p:sldId id="533" r:id="rId21"/>
    <p:sldId id="534" r:id="rId22"/>
    <p:sldId id="535" r:id="rId23"/>
    <p:sldId id="542" r:id="rId2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777777"/>
    <a:srgbClr val="5F5F5F"/>
    <a:srgbClr val="333333"/>
    <a:srgbClr val="008000"/>
    <a:srgbClr val="CC0000"/>
    <a:srgbClr val="800000"/>
    <a:srgbClr val="990000"/>
    <a:srgbClr val="0000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94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e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25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i="0"/>
            </a:lvl1pPr>
          </a:lstStyle>
          <a:p>
            <a:fld id="{E71988B1-6F3B-47CC-9218-14BA89A4301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2240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i="0"/>
            </a:lvl1pPr>
          </a:lstStyle>
          <a:p>
            <a:fld id="{E34C4848-3F95-4748-A52E-B905EFF4A00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95486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C4848-3F95-4748-A52E-B905EFF4A00D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3813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99C571-34D8-4767-8EFC-866DE620F510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529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007174-6011-4D5B-A475-622DAA20BE1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7686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B5C55-4AE9-4CD8-91D1-216DE941861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6093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FBCA9-3B42-4BDE-8285-427CD76473D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32413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FED9A-7E58-46AA-B569-B35E02DA7E1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994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84232-6B0B-4CB7-908D-DC1004E936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854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8A933-BD3B-48CB-A8CE-AF89DC446FC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3068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16301-091A-4F4A-9032-15EFE1FDF72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857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EAD9E1-0C40-42B7-8698-6E28DE6571C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2382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5F017-A567-45B1-90DE-682E5DD64A9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2050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A6C05-E6E8-468D-9819-DAE722D251B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9091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980E8-E569-4869-B984-10028D77292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39308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A12C8-1F33-4A03-BD99-3CB0A17A03F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78690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F8D1B-6A85-47B6-8C7C-AD7C5A24B84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7564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A7E01-AEF2-4F30-ACBD-E3C9573D95C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0938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fld id="{0578DF33-F810-4931-B238-468A50404115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0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7.e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0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9.wmf"/><Relationship Id="rId4" Type="http://schemas.openxmlformats.org/officeDocument/2006/relationships/image" Target="../media/image26.emf"/><Relationship Id="rId9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3.wmf"/><Relationship Id="rId9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0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55688" y="381000"/>
            <a:ext cx="7200900" cy="216058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nb-NO" altLang="nb-NO" sz="3600" b="1" smtClean="0">
                <a:solidFill>
                  <a:srgbClr val="000099"/>
                </a:solidFill>
              </a:rPr>
              <a:t>MAT0100V</a:t>
            </a:r>
            <a:br>
              <a:rPr lang="nb-NO" altLang="nb-NO" sz="3600" b="1" smtClean="0">
                <a:solidFill>
                  <a:srgbClr val="000099"/>
                </a:solidFill>
              </a:rPr>
            </a:br>
            <a:r>
              <a:rPr lang="nb-NO" altLang="nb-NO" sz="3200" b="1" smtClean="0">
                <a:solidFill>
                  <a:srgbClr val="000099"/>
                </a:solidFill>
              </a:rPr>
              <a:t>Sannsynlighetsregning og kombinatorikk</a:t>
            </a:r>
            <a:endParaRPr lang="en-GB" altLang="nb-NO" sz="3200" b="1" smtClean="0">
              <a:solidFill>
                <a:srgbClr val="00009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168"/>
            <a:ext cx="6400800" cy="1152525"/>
          </a:xfrm>
        </p:spPr>
        <p:txBody>
          <a:bodyPr/>
          <a:lstStyle/>
          <a:p>
            <a:pPr eaLnBrk="1" hangingPunct="1"/>
            <a:r>
              <a:rPr lang="nb-NO" altLang="nb-NO" sz="2000" dirty="0" smtClean="0"/>
              <a:t>Ørnulf Borgan</a:t>
            </a:r>
          </a:p>
          <a:p>
            <a:pPr eaLnBrk="1" hangingPunct="1"/>
            <a:r>
              <a:rPr lang="nb-NO" altLang="nb-NO" sz="2000" dirty="0" smtClean="0"/>
              <a:t>Matematisk institutt</a:t>
            </a:r>
          </a:p>
          <a:p>
            <a:pPr eaLnBrk="1" hangingPunct="1"/>
            <a:r>
              <a:rPr lang="nb-NO" altLang="nb-NO" sz="2000" dirty="0" smtClean="0"/>
              <a:t>Universitetet i Oslo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en-GB" altLang="nb-NO" dirty="0" smtClean="0"/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407666" y="2924944"/>
            <a:ext cx="849694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b="1" i="0" dirty="0" smtClean="0">
                <a:solidFill>
                  <a:srgbClr val="CC0000"/>
                </a:solidFill>
              </a:rPr>
              <a:t>Tilnærming </a:t>
            </a:r>
            <a:r>
              <a:rPr lang="nb-NO" altLang="nb-NO" sz="2800" b="1" i="0" dirty="0">
                <a:solidFill>
                  <a:srgbClr val="CC0000"/>
                </a:solidFill>
              </a:rPr>
              <a:t>av binomiske </a:t>
            </a:r>
            <a:r>
              <a:rPr lang="nb-NO" altLang="nb-NO" sz="2800" b="1" i="0" dirty="0" smtClean="0">
                <a:solidFill>
                  <a:srgbClr val="CC0000"/>
                </a:solidFill>
              </a:rPr>
              <a:t>sannsynligheter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b="1" i="0" dirty="0" smtClean="0">
                <a:solidFill>
                  <a:srgbClr val="CC0000"/>
                </a:solidFill>
              </a:rPr>
              <a:t>Konfidensintervall</a:t>
            </a:r>
            <a:endParaRPr lang="nb-NO" altLang="nb-NO" sz="2800" b="1" i="0" dirty="0">
              <a:solidFill>
                <a:srgbClr val="CC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nb-NO" altLang="nb-NO" sz="2800" b="1" i="0" dirty="0">
              <a:solidFill>
                <a:srgbClr val="CC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9C571-34D8-4767-8EFC-866DE620F510}" type="slidenum">
              <a:rPr lang="en-US" altLang="nb-NO" smtClean="0"/>
              <a:pPr/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30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93607D-804E-4CBB-90C4-9DD16815ED61}" type="slidenum">
              <a:rPr lang="en-US" altLang="nb-NO" sz="1400"/>
              <a:pPr eaLnBrk="1" hangingPunct="1"/>
              <a:t>2</a:t>
            </a:fld>
            <a:endParaRPr lang="en-US" altLang="nb-NO" sz="1400"/>
          </a:p>
        </p:txBody>
      </p:sp>
      <p:pic>
        <p:nvPicPr>
          <p:cNvPr id="3450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285" y="1763384"/>
            <a:ext cx="5259047" cy="401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6"/>
          <p:cNvSpPr>
            <a:spLocks noChangeArrowheads="1"/>
          </p:cNvSpPr>
          <p:nvPr/>
        </p:nvSpPr>
        <p:spPr bwMode="auto">
          <a:xfrm>
            <a:off x="1259209" y="1126133"/>
            <a:ext cx="75612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/>
              <a:t>Binomisk fordeling for  </a:t>
            </a:r>
            <a:r>
              <a:rPr lang="nb-NO" altLang="nb-NO" sz="2400" dirty="0"/>
              <a:t>p</a:t>
            </a:r>
            <a:r>
              <a:rPr lang="nb-NO" altLang="nb-NO" sz="2400" i="0" dirty="0"/>
              <a:t> = 0.25 og </a:t>
            </a:r>
            <a:r>
              <a:rPr lang="nb-NO" altLang="nb-NO" sz="2400" dirty="0"/>
              <a:t>n</a:t>
            </a:r>
            <a:r>
              <a:rPr lang="nb-NO" altLang="nb-NO" sz="2400" i="0" dirty="0"/>
              <a:t> = 10, 25, 50, 100</a:t>
            </a:r>
          </a:p>
        </p:txBody>
      </p:sp>
      <p:sp>
        <p:nvSpPr>
          <p:cNvPr id="345095" name="Rectangle 7"/>
          <p:cNvSpPr>
            <a:spLocks noChangeArrowheads="1"/>
          </p:cNvSpPr>
          <p:nvPr/>
        </p:nvSpPr>
        <p:spPr bwMode="auto">
          <a:xfrm>
            <a:off x="1243776" y="5941081"/>
            <a:ext cx="620854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/>
              <a:t>Fordelingen forskyves mot høyre og blir mer </a:t>
            </a:r>
            <a:r>
              <a:rPr lang="nb-NO" altLang="nb-NO" sz="2400" i="0" dirty="0" smtClean="0"/>
              <a:t>«spredt ut» </a:t>
            </a:r>
            <a:r>
              <a:rPr lang="nb-NO" altLang="nb-NO" sz="2400" i="0" dirty="0"/>
              <a:t>når </a:t>
            </a:r>
            <a:r>
              <a:rPr lang="nb-NO" altLang="nb-NO" sz="2400" dirty="0"/>
              <a:t>n</a:t>
            </a:r>
            <a:r>
              <a:rPr lang="nb-NO" altLang="nb-NO" sz="2400" i="0" dirty="0"/>
              <a:t> øker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043608" y="259556"/>
            <a:ext cx="8345525" cy="86518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nb-NO" altLang="nb-NO" sz="2800" b="1" i="0" kern="0" dirty="0" smtClean="0">
                <a:solidFill>
                  <a:schemeClr val="accent2"/>
                </a:solidFill>
              </a:rPr>
              <a:t>Tilnærming av binomiske sannsynligheter</a:t>
            </a:r>
            <a:endParaRPr lang="nb-NO" altLang="nb-NO" sz="2800" i="0" kern="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44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345095" grpId="0" build="p" bldLvl="5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96421" y="6432514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1964626-0F7E-4069-812C-182AC807A971}" type="slidenum">
              <a:rPr lang="en-US" altLang="nb-NO" sz="1400"/>
              <a:pPr eaLnBrk="1" hangingPunct="1"/>
              <a:t>3</a:t>
            </a:fld>
            <a:endParaRPr lang="en-US" altLang="nb-NO" sz="1400" dirty="0"/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46117" name="Rectangle 5"/>
          <p:cNvSpPr>
            <a:spLocks noChangeArrowheads="1"/>
          </p:cNvSpPr>
          <p:nvPr/>
        </p:nvSpPr>
        <p:spPr bwMode="auto">
          <a:xfrm>
            <a:off x="611188" y="193293"/>
            <a:ext cx="7416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For å finne en tilnærming </a:t>
            </a:r>
            <a:r>
              <a:rPr lang="nb-NO" altLang="nb-NO" i="0" dirty="0" smtClean="0"/>
              <a:t>«forskyver» </a:t>
            </a:r>
            <a:r>
              <a:rPr lang="nb-NO" altLang="nb-NO" i="0" dirty="0"/>
              <a:t>vi  fordelingene slik at de får « </a:t>
            </a:r>
            <a:r>
              <a:rPr lang="nb-NO" altLang="nb-NO" i="0" dirty="0" smtClean="0"/>
              <a:t>tyngdepunktet» </a:t>
            </a:r>
            <a:r>
              <a:rPr lang="nb-NO" altLang="nb-NO" i="0" dirty="0"/>
              <a:t>i origo, og vi </a:t>
            </a:r>
            <a:r>
              <a:rPr lang="nb-NO" altLang="nb-NO" i="0" dirty="0" smtClean="0"/>
              <a:t>«skalerer» </a:t>
            </a:r>
            <a:r>
              <a:rPr lang="nb-NO" altLang="nb-NO" i="0" dirty="0"/>
              <a:t>dem slik at de får samme spredning</a:t>
            </a:r>
            <a:endParaRPr lang="en-US" altLang="nb-NO" i="0" dirty="0"/>
          </a:p>
        </p:txBody>
      </p:sp>
      <p:sp>
        <p:nvSpPr>
          <p:cNvPr id="346118" name="Rectangle 6"/>
          <p:cNvSpPr>
            <a:spLocks noChangeArrowheads="1"/>
          </p:cNvSpPr>
          <p:nvPr/>
        </p:nvSpPr>
        <p:spPr bwMode="auto">
          <a:xfrm>
            <a:off x="611188" y="2199752"/>
            <a:ext cx="8064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ser derfor på den standardiserte variabelen</a:t>
            </a:r>
          </a:p>
        </p:txBody>
      </p:sp>
      <p:graphicFrame>
        <p:nvGraphicFramePr>
          <p:cNvPr id="346119" name="Object 7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4011968637"/>
              </p:ext>
            </p:extLst>
          </p:nvPr>
        </p:nvGraphicFramePr>
        <p:xfrm>
          <a:off x="1547664" y="2932013"/>
          <a:ext cx="4043362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0" name="Equation" r:id="rId3" imgW="1777680" imgH="444240" progId="Equation.DSMT4">
                  <p:embed/>
                </p:oleObj>
              </mc:Choice>
              <mc:Fallback>
                <p:oleObj name="Equation" r:id="rId3" imgW="17776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932013"/>
                        <a:ext cx="4043362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6121" name="Rectangle 9"/>
          <p:cNvSpPr>
            <a:spLocks noChangeArrowheads="1"/>
          </p:cNvSpPr>
          <p:nvPr/>
        </p:nvSpPr>
        <p:spPr bwMode="auto">
          <a:xfrm>
            <a:off x="635475" y="4211638"/>
            <a:ext cx="77771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har at  E(</a:t>
            </a:r>
            <a:r>
              <a:rPr lang="nb-NO" altLang="nb-NO" dirty="0"/>
              <a:t>Z</a:t>
            </a:r>
            <a:r>
              <a:rPr lang="nb-NO" altLang="nb-NO" i="0" dirty="0"/>
              <a:t>) = 0  og SD(</a:t>
            </a:r>
            <a:r>
              <a:rPr lang="nb-NO" altLang="nb-NO" dirty="0"/>
              <a:t>Z</a:t>
            </a:r>
            <a:r>
              <a:rPr lang="nb-NO" altLang="nb-NO" i="0" dirty="0"/>
              <a:t>) = 1 </a:t>
            </a:r>
          </a:p>
        </p:txBody>
      </p:sp>
      <p:sp>
        <p:nvSpPr>
          <p:cNvPr id="346125" name="Rectangle 13"/>
          <p:cNvSpPr>
            <a:spLocks noChangeArrowheads="1"/>
          </p:cNvSpPr>
          <p:nvPr/>
        </p:nvSpPr>
        <p:spPr bwMode="auto">
          <a:xfrm>
            <a:off x="611188" y="4978400"/>
            <a:ext cx="77771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merker oss at hvis </a:t>
            </a:r>
            <a:r>
              <a:rPr lang="nb-NO" altLang="nb-NO" dirty="0" err="1"/>
              <a:t>X</a:t>
            </a:r>
            <a:r>
              <a:rPr lang="nb-NO" altLang="nb-NO" i="0" dirty="0"/>
              <a:t> = </a:t>
            </a:r>
            <a:r>
              <a:rPr lang="nb-NO" altLang="nb-NO" dirty="0"/>
              <a:t>k</a:t>
            </a:r>
            <a:r>
              <a:rPr lang="nb-NO" altLang="nb-NO" i="0" dirty="0"/>
              <a:t> så er  </a:t>
            </a:r>
          </a:p>
        </p:txBody>
      </p:sp>
      <p:graphicFrame>
        <p:nvGraphicFramePr>
          <p:cNvPr id="34612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318936"/>
              </p:ext>
            </p:extLst>
          </p:nvPr>
        </p:nvGraphicFramePr>
        <p:xfrm>
          <a:off x="5984875" y="4857830"/>
          <a:ext cx="19716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1" name="Equation" r:id="rId5" imgW="799920" imgH="355320" progId="Equation.DSMT4">
                  <p:embed/>
                </p:oleObj>
              </mc:Choice>
              <mc:Fallback>
                <p:oleObj name="Equation" r:id="rId5" imgW="79992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75" y="4857830"/>
                        <a:ext cx="19716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6127" name="Rectangle 15"/>
          <p:cNvSpPr>
            <a:spLocks noChangeArrowheads="1"/>
          </p:cNvSpPr>
          <p:nvPr/>
        </p:nvSpPr>
        <p:spPr bwMode="auto">
          <a:xfrm>
            <a:off x="651959" y="5854700"/>
            <a:ext cx="77771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får derfor fordelingen til </a:t>
            </a:r>
            <a:r>
              <a:rPr lang="nb-NO" altLang="nb-NO" dirty="0"/>
              <a:t>Z</a:t>
            </a:r>
            <a:r>
              <a:rPr lang="nb-NO" altLang="nb-NO" i="0" dirty="0"/>
              <a:t> av fordelingen til </a:t>
            </a:r>
            <a:r>
              <a:rPr lang="nb-NO" altLang="nb-NO" dirty="0" err="1"/>
              <a:t>X</a:t>
            </a: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2013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7" grpId="0"/>
      <p:bldP spid="346118" grpId="0" build="p" bldLvl="5" autoUpdateAnimBg="0"/>
      <p:bldP spid="346121" grpId="0" build="p" bldLvl="5" autoUpdateAnimBg="0"/>
      <p:bldP spid="346125" grpId="0" build="p" bldLvl="5" autoUpdateAnimBg="0"/>
      <p:bldP spid="346127" grpId="0" build="p" bldLvl="5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EBFE59-02A1-43B3-8D69-6B10591C4E8E}" type="slidenum">
              <a:rPr lang="en-US" altLang="nb-NO" sz="1400"/>
              <a:pPr eaLnBrk="1" hangingPunct="1"/>
              <a:t>4</a:t>
            </a:fld>
            <a:endParaRPr lang="en-US" altLang="nb-NO" sz="1400"/>
          </a:p>
        </p:txBody>
      </p:sp>
      <p:sp>
        <p:nvSpPr>
          <p:cNvPr id="347139" name="Rectangle 3"/>
          <p:cNvSpPr>
            <a:spLocks noChangeArrowheads="1"/>
          </p:cNvSpPr>
          <p:nvPr/>
        </p:nvSpPr>
        <p:spPr bwMode="auto">
          <a:xfrm>
            <a:off x="827088" y="260350"/>
            <a:ext cx="7561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Stolpediagram for fordelingen til Z</a:t>
            </a:r>
          </a:p>
        </p:txBody>
      </p:sp>
      <p:pic>
        <p:nvPicPr>
          <p:cNvPr id="3471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908050"/>
            <a:ext cx="511175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7142" name="Rectangle 6"/>
          <p:cNvSpPr>
            <a:spLocks noChangeArrowheads="1"/>
          </p:cNvSpPr>
          <p:nvPr/>
        </p:nvSpPr>
        <p:spPr bwMode="auto">
          <a:xfrm>
            <a:off x="6326916" y="1773238"/>
            <a:ext cx="24479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>
                <a:solidFill>
                  <a:srgbClr val="0000CC"/>
                </a:solidFill>
              </a:rPr>
              <a:t>Arealet av en stolpe svarer til sannsynligheten for at </a:t>
            </a:r>
            <a:r>
              <a:rPr lang="nb-NO" altLang="nb-NO" sz="2400" dirty="0">
                <a:solidFill>
                  <a:srgbClr val="0000CC"/>
                </a:solidFill>
              </a:rPr>
              <a:t>Z</a:t>
            </a:r>
            <a:r>
              <a:rPr lang="nb-NO" altLang="nb-NO" sz="2400" i="0" dirty="0">
                <a:solidFill>
                  <a:srgbClr val="0000CC"/>
                </a:solidFill>
              </a:rPr>
              <a:t> får den aktuelle verdien</a:t>
            </a:r>
          </a:p>
        </p:txBody>
      </p:sp>
      <p:sp>
        <p:nvSpPr>
          <p:cNvPr id="347144" name="Rectangle 8"/>
          <p:cNvSpPr>
            <a:spLocks noChangeArrowheads="1"/>
          </p:cNvSpPr>
          <p:nvPr/>
        </p:nvSpPr>
        <p:spPr bwMode="auto">
          <a:xfrm>
            <a:off x="827088" y="5229225"/>
            <a:ext cx="7921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nb-NO" altLang="nb-NO" i="0"/>
              <a:t>Stolpediagrammene nærmer seg standard-normalfordelingsfunksjonen</a:t>
            </a:r>
          </a:p>
        </p:txBody>
      </p:sp>
      <p:graphicFrame>
        <p:nvGraphicFramePr>
          <p:cNvPr id="3471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04019"/>
              </p:ext>
            </p:extLst>
          </p:nvPr>
        </p:nvGraphicFramePr>
        <p:xfrm>
          <a:off x="5395913" y="5661025"/>
          <a:ext cx="2416175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26" name="Equation" r:id="rId4" imgW="1066680" imgH="330120" progId="Equation.DSMT4">
                  <p:embed/>
                </p:oleObj>
              </mc:Choice>
              <mc:Fallback>
                <p:oleObj name="Equation" r:id="rId4" imgW="10666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913" y="5661025"/>
                        <a:ext cx="2416175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126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build="p" bldLvl="5" autoUpdateAnimBg="0"/>
      <p:bldP spid="347142" grpId="0" build="p" bldLvl="5" autoUpdateAnimBg="0"/>
      <p:bldP spid="347144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654FDC-D936-4C5F-A670-AE44329532F2}" type="slidenum">
              <a:rPr lang="en-US" altLang="nb-NO" sz="1400"/>
              <a:pPr eaLnBrk="1" hangingPunct="1"/>
              <a:t>5</a:t>
            </a:fld>
            <a:endParaRPr lang="en-US" altLang="nb-NO" sz="1400"/>
          </a:p>
        </p:txBody>
      </p:sp>
      <p:sp>
        <p:nvSpPr>
          <p:cNvPr id="348162" name="Rectangle 2"/>
          <p:cNvSpPr>
            <a:spLocks noChangeArrowheads="1"/>
          </p:cNvSpPr>
          <p:nvPr/>
        </p:nvSpPr>
        <p:spPr bwMode="auto">
          <a:xfrm>
            <a:off x="827088" y="404813"/>
            <a:ext cx="7561262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Vil bruke de </a:t>
            </a:r>
            <a:r>
              <a:rPr lang="nb-NO" altLang="nb-NO" i="0" dirty="0" err="1"/>
              <a:t>Moivres</a:t>
            </a:r>
            <a:r>
              <a:rPr lang="nb-NO" altLang="nb-NO" i="0" dirty="0"/>
              <a:t> tilnærming til å finne</a:t>
            </a:r>
            <a:br>
              <a:rPr lang="nb-NO" altLang="nb-NO" i="0" dirty="0"/>
            </a:br>
            <a:r>
              <a:rPr lang="nb-NO" altLang="nb-NO" i="0" dirty="0"/>
              <a:t>                 når </a:t>
            </a:r>
            <a:r>
              <a:rPr lang="nb-NO" altLang="nb-NO" dirty="0"/>
              <a:t>n</a:t>
            </a:r>
            <a:r>
              <a:rPr lang="nb-NO" altLang="nb-NO" i="0" dirty="0"/>
              <a:t> = 100 og </a:t>
            </a:r>
            <a:r>
              <a:rPr lang="nb-NO" altLang="nb-NO" dirty="0"/>
              <a:t>p</a:t>
            </a:r>
            <a:r>
              <a:rPr lang="nb-NO" altLang="nb-NO" i="0" dirty="0"/>
              <a:t> = 0.25</a:t>
            </a:r>
          </a:p>
        </p:txBody>
      </p:sp>
      <p:pic>
        <p:nvPicPr>
          <p:cNvPr id="3481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59063"/>
            <a:ext cx="4079875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8168" name="Object 8"/>
          <p:cNvGraphicFramePr>
            <a:graphicFrameLocks noChangeAspect="1"/>
          </p:cNvGraphicFramePr>
          <p:nvPr>
            <p:extLst/>
          </p:nvPr>
        </p:nvGraphicFramePr>
        <p:xfrm>
          <a:off x="903288" y="981075"/>
          <a:ext cx="1547812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6" name="Equation" r:id="rId4" imgW="685800" imgH="203040" progId="Equation.DSMT4">
                  <p:embed/>
                </p:oleObj>
              </mc:Choice>
              <mc:Fallback>
                <p:oleObj name="Equation" r:id="rId4" imgW="685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981075"/>
                        <a:ext cx="1547812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69" name="Object 9"/>
          <p:cNvGraphicFramePr>
            <a:graphicFrameLocks noChangeAspect="1"/>
          </p:cNvGraphicFramePr>
          <p:nvPr>
            <p:extLst/>
          </p:nvPr>
        </p:nvGraphicFramePr>
        <p:xfrm>
          <a:off x="1403350" y="2162175"/>
          <a:ext cx="15541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7" name="Equation" r:id="rId6" imgW="685800" imgH="203040" progId="Equation.DSMT4">
                  <p:embed/>
                </p:oleObj>
              </mc:Choice>
              <mc:Fallback>
                <p:oleObj name="Equation" r:id="rId6" imgW="685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162175"/>
                        <a:ext cx="155416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70" name="Rectangle 10"/>
          <p:cNvSpPr>
            <a:spLocks noChangeArrowheads="1"/>
          </p:cNvSpPr>
          <p:nvPr/>
        </p:nvSpPr>
        <p:spPr bwMode="auto">
          <a:xfrm>
            <a:off x="827088" y="1484313"/>
            <a:ext cx="75612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Vi merker oss at</a:t>
            </a:r>
          </a:p>
        </p:txBody>
      </p:sp>
      <p:sp>
        <p:nvSpPr>
          <p:cNvPr id="348171" name="AutoShape 11"/>
          <p:cNvSpPr>
            <a:spLocks/>
          </p:cNvSpPr>
          <p:nvPr/>
        </p:nvSpPr>
        <p:spPr bwMode="auto">
          <a:xfrm rot="-5400000">
            <a:off x="2267744" y="4509294"/>
            <a:ext cx="360363" cy="2232025"/>
          </a:xfrm>
          <a:prstGeom prst="leftBrace">
            <a:avLst>
              <a:gd name="adj1" fmla="val 51615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48172" name="Text Box 12"/>
          <p:cNvSpPr txBox="1">
            <a:spLocks noChangeArrowheads="1"/>
          </p:cNvSpPr>
          <p:nvPr/>
        </p:nvSpPr>
        <p:spPr bwMode="auto">
          <a:xfrm>
            <a:off x="611188" y="5895975"/>
            <a:ext cx="4248150" cy="707886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2000" i="0">
                <a:solidFill>
                  <a:srgbClr val="FF0000"/>
                </a:solidFill>
              </a:rPr>
              <a:t>Vi skal egentlig summere arealene av alle søylene til venstre for 1.85</a:t>
            </a:r>
            <a:endParaRPr lang="en-US" altLang="nb-NO" sz="2000" i="0">
              <a:solidFill>
                <a:srgbClr val="FF0000"/>
              </a:solidFill>
            </a:endParaRPr>
          </a:p>
        </p:txBody>
      </p:sp>
      <p:sp>
        <p:nvSpPr>
          <p:cNvPr id="348173" name="Text Box 13"/>
          <p:cNvSpPr txBox="1">
            <a:spLocks noChangeArrowheads="1"/>
          </p:cNvSpPr>
          <p:nvPr/>
        </p:nvSpPr>
        <p:spPr bwMode="auto">
          <a:xfrm>
            <a:off x="5219700" y="3500438"/>
            <a:ext cx="3673475" cy="2265362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i="0">
                <a:solidFill>
                  <a:srgbClr val="0000CC"/>
                </a:solidFill>
              </a:rPr>
              <a:t>Summen av arealene av søylene er omtrent like stor som arealet under f(x) til venstre for 1.85</a:t>
            </a:r>
            <a:endParaRPr lang="en-US" altLang="nb-NO" i="0">
              <a:solidFill>
                <a:srgbClr val="0000CC"/>
              </a:solidFill>
            </a:endParaRPr>
          </a:p>
        </p:txBody>
      </p:sp>
      <p:sp>
        <p:nvSpPr>
          <p:cNvPr id="348174" name="Line 14"/>
          <p:cNvSpPr>
            <a:spLocks noChangeShapeType="1"/>
          </p:cNvSpPr>
          <p:nvPr/>
        </p:nvSpPr>
        <p:spPr bwMode="auto">
          <a:xfrm flipV="1">
            <a:off x="3563938" y="4724400"/>
            <a:ext cx="0" cy="360363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348176" name="Object 16"/>
          <p:cNvGraphicFramePr>
            <a:graphicFrameLocks noChangeAspect="1"/>
          </p:cNvGraphicFramePr>
          <p:nvPr>
            <p:extLst/>
          </p:nvPr>
        </p:nvGraphicFramePr>
        <p:xfrm>
          <a:off x="2987675" y="1978025"/>
          <a:ext cx="310673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8" name="Equation" r:id="rId8" imgW="1371600" imgH="355320" progId="Equation.DSMT4">
                  <p:embed/>
                </p:oleObj>
              </mc:Choice>
              <mc:Fallback>
                <p:oleObj name="Equation" r:id="rId8" imgW="137160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978025"/>
                        <a:ext cx="3106738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77" name="Object 17"/>
          <p:cNvGraphicFramePr>
            <a:graphicFrameLocks noChangeAspect="1"/>
          </p:cNvGraphicFramePr>
          <p:nvPr>
            <p:extLst/>
          </p:nvPr>
        </p:nvGraphicFramePr>
        <p:xfrm>
          <a:off x="6186488" y="2178050"/>
          <a:ext cx="1985962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9" name="Equation" r:id="rId10" imgW="876240" imgH="203040" progId="Equation.DSMT4">
                  <p:embed/>
                </p:oleObj>
              </mc:Choice>
              <mc:Fallback>
                <p:oleObj name="Equation" r:id="rId10" imgW="876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488" y="2178050"/>
                        <a:ext cx="1985962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709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2" grpId="0" build="p" bldLvl="5" autoUpdateAnimBg="0"/>
      <p:bldP spid="348170" grpId="0" build="p" bldLvl="5" autoUpdateAnimBg="0"/>
      <p:bldP spid="348171" grpId="0" animBg="1"/>
      <p:bldP spid="348172" grpId="0" animBg="1"/>
      <p:bldP spid="348173" grpId="0" animBg="1"/>
      <p:bldP spid="3481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089A7B9-6DDA-4D46-BDDA-13A2D9259A6A}" type="slidenum">
              <a:rPr lang="en-US" altLang="nb-NO" sz="1400"/>
              <a:pPr eaLnBrk="1" hangingPunct="1"/>
              <a:t>6</a:t>
            </a:fld>
            <a:endParaRPr lang="en-US" altLang="nb-NO" sz="1400"/>
          </a:p>
        </p:txBody>
      </p:sp>
      <p:sp>
        <p:nvSpPr>
          <p:cNvPr id="349189" name="Rectangle 5"/>
          <p:cNvSpPr>
            <a:spLocks noChangeArrowheads="1"/>
          </p:cNvSpPr>
          <p:nvPr/>
        </p:nvSpPr>
        <p:spPr bwMode="auto">
          <a:xfrm>
            <a:off x="754856" y="182562"/>
            <a:ext cx="756126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nb-NO" altLang="nb-NO" i="0" dirty="0"/>
              <a:t>Arealet under standardnormalfordelings-funksjonen til venstre for </a:t>
            </a:r>
            <a:r>
              <a:rPr lang="nb-NO" altLang="nb-NO" b="1" i="0" dirty="0"/>
              <a:t>1.85</a:t>
            </a:r>
            <a:r>
              <a:rPr lang="nb-NO" altLang="nb-NO" i="0" dirty="0"/>
              <a:t> finner vi av tabellen bak i kompendiet:</a:t>
            </a:r>
          </a:p>
        </p:txBody>
      </p:sp>
      <p:pic>
        <p:nvPicPr>
          <p:cNvPr id="3491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8713787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919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89363"/>
            <a:ext cx="856932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92" name="Rectangle 8"/>
          <p:cNvSpPr>
            <a:spLocks noChangeArrowheads="1"/>
          </p:cNvSpPr>
          <p:nvPr/>
        </p:nvSpPr>
        <p:spPr bwMode="auto">
          <a:xfrm>
            <a:off x="539750" y="4570413"/>
            <a:ext cx="4968875" cy="2889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49193" name="Rectangle 9"/>
          <p:cNvSpPr>
            <a:spLocks noChangeArrowheads="1"/>
          </p:cNvSpPr>
          <p:nvPr/>
        </p:nvSpPr>
        <p:spPr bwMode="auto">
          <a:xfrm>
            <a:off x="4787900" y="1965325"/>
            <a:ext cx="720725" cy="2903538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49194" name="Rectangle 10"/>
          <p:cNvSpPr>
            <a:spLocks noChangeArrowheads="1"/>
          </p:cNvSpPr>
          <p:nvPr/>
        </p:nvSpPr>
        <p:spPr bwMode="auto">
          <a:xfrm>
            <a:off x="827088" y="5373688"/>
            <a:ext cx="7561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De </a:t>
            </a:r>
            <a:r>
              <a:rPr lang="nb-NO" altLang="nb-NO" i="0" dirty="0" err="1"/>
              <a:t>Moivres</a:t>
            </a:r>
            <a:r>
              <a:rPr lang="nb-NO" altLang="nb-NO" i="0" dirty="0"/>
              <a:t> tilnærming gir at</a:t>
            </a:r>
          </a:p>
        </p:txBody>
      </p:sp>
      <p:graphicFrame>
        <p:nvGraphicFramePr>
          <p:cNvPr id="349195" name="Object 11"/>
          <p:cNvGraphicFramePr>
            <a:graphicFrameLocks noChangeAspect="1"/>
          </p:cNvGraphicFramePr>
          <p:nvPr/>
        </p:nvGraphicFramePr>
        <p:xfrm>
          <a:off x="1476375" y="6021388"/>
          <a:ext cx="46037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6" name="Equation" r:id="rId5" imgW="2031840" imgH="203040" progId="Equation.DSMT4">
                  <p:embed/>
                </p:oleObj>
              </mc:Choice>
              <mc:Fallback>
                <p:oleObj name="Equation" r:id="rId5" imgW="20318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6021388"/>
                        <a:ext cx="460375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142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9" grpId="0" build="p" bldLvl="5" autoUpdateAnimBg="0"/>
      <p:bldP spid="349192" grpId="0" animBg="1"/>
      <p:bldP spid="349193" grpId="0" animBg="1"/>
      <p:bldP spid="349194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5E5454-6700-4765-B231-119E6D9439C7}" type="slidenum">
              <a:rPr lang="en-US" altLang="nb-NO" sz="1400"/>
              <a:pPr eaLnBrk="1" hangingPunct="1"/>
              <a:t>7</a:t>
            </a:fld>
            <a:endParaRPr lang="en-US" altLang="nb-NO" sz="1400"/>
          </a:p>
        </p:txBody>
      </p:sp>
      <p:sp>
        <p:nvSpPr>
          <p:cNvPr id="53251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53283" name="Rectangle 3"/>
          <p:cNvSpPr>
            <a:spLocks noChangeArrowheads="1"/>
          </p:cNvSpPr>
          <p:nvPr/>
        </p:nvSpPr>
        <p:spPr bwMode="auto">
          <a:xfrm>
            <a:off x="755650" y="1916113"/>
            <a:ext cx="80645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Et meningsmålingsinstitutt spør et tilfeldig utvalg på 1000 personer over 18 år hvilket parti de ville stemt på hvis det hadde vært valg</a:t>
            </a:r>
          </a:p>
        </p:txBody>
      </p:sp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755650" y="3646488"/>
            <a:ext cx="7777163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Hva er sannsynligheten for at mellom 300 og 340 av dem ville ha stemt på Arbeiderpartiet? </a:t>
            </a:r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53285" name="Rectangle 5"/>
          <p:cNvSpPr>
            <a:spLocks noChangeArrowheads="1"/>
          </p:cNvSpPr>
          <p:nvPr/>
        </p:nvSpPr>
        <p:spPr bwMode="auto">
          <a:xfrm>
            <a:off x="755650" y="682625"/>
            <a:ext cx="81375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>
                <a:solidFill>
                  <a:srgbClr val="008000"/>
                </a:solidFill>
              </a:rPr>
              <a:t>Eksempel </a:t>
            </a:r>
            <a:r>
              <a:rPr lang="nb-NO" altLang="nb-NO" i="0" dirty="0" smtClean="0">
                <a:solidFill>
                  <a:srgbClr val="008000"/>
                </a:solidFill>
              </a:rPr>
              <a:t>10.3</a:t>
            </a:r>
            <a:r>
              <a:rPr lang="nb-NO" altLang="nb-NO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Vi tenker oss at Arbeiderpartiet på et tidspunkt har oppslutning av 32.0% av velgerne</a:t>
            </a:r>
            <a:endParaRPr lang="en-US" altLang="nb-NO" i="0" dirty="0"/>
          </a:p>
        </p:txBody>
      </p:sp>
      <p:sp>
        <p:nvSpPr>
          <p:cNvPr id="353297" name="Rectangle 17"/>
          <p:cNvSpPr>
            <a:spLocks noChangeArrowheads="1"/>
          </p:cNvSpPr>
          <p:nvPr/>
        </p:nvSpPr>
        <p:spPr bwMode="auto">
          <a:xfrm>
            <a:off x="755650" y="4797425"/>
            <a:ext cx="77771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Med andre ord: hva er sannsynligheten for at Arbeiderpartiets oppslutning på menings-målingen vil bli mellom 30.0% og 34.0% ? </a:t>
            </a:r>
            <a:endParaRPr lang="nb-NO" altLang="nb-NO" b="1" i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5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 build="p" bldLvl="5" autoUpdateAnimBg="0"/>
      <p:bldP spid="353284" grpId="0" build="p" bldLvl="5" autoUpdateAnimBg="0"/>
      <p:bldP spid="353285" grpId="0"/>
      <p:bldP spid="353297" grpId="0" build="p" bldLvl="5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8623C8-0F0C-4329-9BF1-1C7A1B8CD389}" type="slidenum">
              <a:rPr lang="en-US" altLang="nb-NO" sz="1400"/>
              <a:pPr eaLnBrk="1" hangingPunct="1"/>
              <a:t>8</a:t>
            </a:fld>
            <a:endParaRPr lang="en-US" altLang="nb-NO" sz="1400"/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54310" name="Rectangle 6"/>
          <p:cNvSpPr>
            <a:spLocks noChangeArrowheads="1"/>
          </p:cNvSpPr>
          <p:nvPr/>
        </p:nvSpPr>
        <p:spPr bwMode="auto">
          <a:xfrm>
            <a:off x="755650" y="765175"/>
            <a:ext cx="74882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La </a:t>
            </a:r>
            <a:r>
              <a:rPr lang="nb-NO" altLang="nb-NO" dirty="0" err="1"/>
              <a:t>X</a:t>
            </a:r>
            <a:r>
              <a:rPr lang="nb-NO" altLang="nb-NO" i="0" dirty="0"/>
              <a:t>  være antallet av de spurte som ville ha stemt på Arbeiderpartiet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54311" name="Rectangle 7"/>
          <p:cNvSpPr>
            <a:spLocks noChangeArrowheads="1"/>
          </p:cNvSpPr>
          <p:nvPr/>
        </p:nvSpPr>
        <p:spPr bwMode="auto">
          <a:xfrm>
            <a:off x="755650" y="1916113"/>
            <a:ext cx="74882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Siden det trekkes uten tilbakelegging, er strengt tatt </a:t>
            </a:r>
            <a:r>
              <a:rPr lang="nb-NO" altLang="nb-NO" dirty="0" err="1"/>
              <a:t>X</a:t>
            </a:r>
            <a:r>
              <a:rPr lang="nb-NO" altLang="nb-NO" i="0" dirty="0"/>
              <a:t>  hypergeometrisk fordelt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54312" name="Rectangle 8"/>
          <p:cNvSpPr>
            <a:spLocks noChangeArrowheads="1"/>
          </p:cNvSpPr>
          <p:nvPr/>
        </p:nvSpPr>
        <p:spPr bwMode="auto">
          <a:xfrm>
            <a:off x="755650" y="3141663"/>
            <a:ext cx="73453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Men da antallet som trekkes ut er lite i forhold til antall over 18 år i hele befolkningen, kan vi regne som om </a:t>
            </a:r>
            <a:r>
              <a:rPr lang="nb-NO" altLang="nb-NO" dirty="0" err="1"/>
              <a:t>X</a:t>
            </a:r>
            <a:r>
              <a:rPr lang="nb-NO" altLang="nb-NO" i="0" dirty="0"/>
              <a:t> er binomisk fordelt med </a:t>
            </a:r>
            <a:r>
              <a:rPr lang="nb-NO" altLang="nb-NO" dirty="0"/>
              <a:t>n</a:t>
            </a:r>
            <a:r>
              <a:rPr lang="nb-NO" altLang="nb-NO" i="0" dirty="0"/>
              <a:t> = 1000 og </a:t>
            </a:r>
            <a:r>
              <a:rPr lang="nb-NO" altLang="nb-NO" dirty="0"/>
              <a:t>p</a:t>
            </a:r>
            <a:r>
              <a:rPr lang="nb-NO" altLang="nb-NO" i="0" dirty="0"/>
              <a:t> = 0.32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8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10" grpId="0" build="p" bldLvl="5" autoUpdateAnimBg="0"/>
      <p:bldP spid="354311" grpId="0" build="p" bldLvl="5" autoUpdateAnimBg="0"/>
      <p:bldP spid="354312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B3E4ECD-094A-444E-8078-E8A91A2AEB3E}" type="slidenum">
              <a:rPr lang="en-US" altLang="nb-NO" sz="1400"/>
              <a:pPr eaLnBrk="1" hangingPunct="1"/>
              <a:t>9</a:t>
            </a:fld>
            <a:endParaRPr lang="en-US" altLang="nb-NO" sz="1400"/>
          </a:p>
        </p:txBody>
      </p:sp>
      <p:sp>
        <p:nvSpPr>
          <p:cNvPr id="30727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>
              <a:solidFill>
                <a:srgbClr val="008000"/>
              </a:solidFill>
            </a:endParaRPr>
          </a:p>
        </p:txBody>
      </p:sp>
      <p:sp>
        <p:nvSpPr>
          <p:cNvPr id="355331" name="Rectangle 3"/>
          <p:cNvSpPr>
            <a:spLocks noChangeArrowheads="1"/>
          </p:cNvSpPr>
          <p:nvPr/>
        </p:nvSpPr>
        <p:spPr bwMode="auto">
          <a:xfrm>
            <a:off x="755650" y="765175"/>
            <a:ext cx="748823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Nå har vi at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55334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1316038" y="1411288"/>
          <a:ext cx="2690812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4" name="Equation" r:id="rId3" imgW="1130040" imgH="203040" progId="Equation.DSMT4">
                  <p:embed/>
                </p:oleObj>
              </mc:Choice>
              <mc:Fallback>
                <p:oleObj name="Equation" r:id="rId3" imgW="1130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1411288"/>
                        <a:ext cx="2690812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37" name="Object 9"/>
          <p:cNvGraphicFramePr>
            <a:graphicFrameLocks noChangeAspect="1"/>
          </p:cNvGraphicFramePr>
          <p:nvPr/>
        </p:nvGraphicFramePr>
        <p:xfrm>
          <a:off x="1384300" y="1916113"/>
          <a:ext cx="5926138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5" name="Equation" r:id="rId5" imgW="2349360" imgH="355320" progId="Equation.DSMT4">
                  <p:embed/>
                </p:oleObj>
              </mc:Choice>
              <mc:Fallback>
                <p:oleObj name="Equation" r:id="rId5" imgW="234936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1916113"/>
                        <a:ext cx="5926138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38" name="Object 10"/>
          <p:cNvGraphicFramePr>
            <a:graphicFrameLocks noChangeAspect="1"/>
          </p:cNvGraphicFramePr>
          <p:nvPr/>
        </p:nvGraphicFramePr>
        <p:xfrm>
          <a:off x="1446213" y="2924175"/>
          <a:ext cx="35591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6" name="Equation" r:id="rId7" imgW="1409400" imgH="253800" progId="Equation.DSMT4">
                  <p:embed/>
                </p:oleObj>
              </mc:Choice>
              <mc:Fallback>
                <p:oleObj name="Equation" r:id="rId7" imgW="1409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213" y="2924175"/>
                        <a:ext cx="3559175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40" name="Object 1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4271377"/>
              </p:ext>
            </p:extLst>
          </p:nvPr>
        </p:nvGraphicFramePr>
        <p:xfrm>
          <a:off x="5220072" y="3932238"/>
          <a:ext cx="3725862" cy="217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7" name="Mtb Graph" r:id="rId9" imgW="4812145" imgH="2811417" progId="MinitabGraph.Document">
                  <p:embed/>
                </p:oleObj>
              </mc:Choice>
              <mc:Fallback>
                <p:oleObj name="Mtb Graph" r:id="rId9" imgW="4812145" imgH="2811417" progId="MinitabGraph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932238"/>
                        <a:ext cx="3725862" cy="217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5343" name="Rectangle 15"/>
          <p:cNvSpPr>
            <a:spLocks noChangeArrowheads="1"/>
          </p:cNvSpPr>
          <p:nvPr/>
        </p:nvSpPr>
        <p:spPr bwMode="auto">
          <a:xfrm>
            <a:off x="827088" y="3932238"/>
            <a:ext cx="52578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Arealet under standard- </a:t>
            </a:r>
            <a:r>
              <a:rPr lang="nb-NO" altLang="nb-NO" i="0" dirty="0" err="1"/>
              <a:t>normalfordeligsfunksjonen</a:t>
            </a:r>
            <a:r>
              <a:rPr lang="nb-NO" altLang="nb-NO" i="0" dirty="0"/>
              <a:t> mellom -1.36 og 1.36 er lik arealet til venstre for 1.36 </a:t>
            </a:r>
            <a:r>
              <a:rPr lang="nb-NO" altLang="nb-NO" i="0" dirty="0" smtClean="0"/>
              <a:t>   minus </a:t>
            </a:r>
            <a:r>
              <a:rPr lang="nb-NO" altLang="nb-NO" i="0" dirty="0"/>
              <a:t>arealet til venstre </a:t>
            </a:r>
            <a:r>
              <a:rPr lang="nb-NO" altLang="nb-NO" i="0" dirty="0" smtClean="0"/>
              <a:t>                 for </a:t>
            </a:r>
            <a:r>
              <a:rPr lang="nb-NO" altLang="nb-NO" i="0" dirty="0"/>
              <a:t>-1.36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0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1" grpId="0" build="p" bldLvl="5" autoUpdateAnimBg="0"/>
      <p:bldP spid="355343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964EB7D-9FBB-4F63-8F3F-E7D82DC1DFB6}" type="slidenum">
              <a:rPr lang="en-US" altLang="nb-NO" sz="1400"/>
              <a:pPr eaLnBrk="1" hangingPunct="1"/>
              <a:t>10</a:t>
            </a:fld>
            <a:endParaRPr lang="en-US" altLang="nb-NO" sz="1400"/>
          </a:p>
        </p:txBody>
      </p:sp>
      <p:pic>
        <p:nvPicPr>
          <p:cNvPr id="3584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333375"/>
            <a:ext cx="9229726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557338"/>
            <a:ext cx="898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05" name="Rectangle 5"/>
          <p:cNvSpPr>
            <a:spLocks noChangeArrowheads="1"/>
          </p:cNvSpPr>
          <p:nvPr/>
        </p:nvSpPr>
        <p:spPr bwMode="auto">
          <a:xfrm>
            <a:off x="250825" y="1785938"/>
            <a:ext cx="6192838" cy="2889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58410" name="Rectangle 10"/>
          <p:cNvSpPr>
            <a:spLocks noChangeArrowheads="1"/>
          </p:cNvSpPr>
          <p:nvPr/>
        </p:nvSpPr>
        <p:spPr bwMode="auto">
          <a:xfrm>
            <a:off x="468313" y="4725144"/>
            <a:ext cx="7561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 smtClean="0"/>
              <a:t>De </a:t>
            </a:r>
            <a:r>
              <a:rPr lang="nb-NO" altLang="nb-NO" i="0" dirty="0" err="1"/>
              <a:t>Moivres</a:t>
            </a:r>
            <a:r>
              <a:rPr lang="nb-NO" altLang="nb-NO" i="0" dirty="0"/>
              <a:t> tilnærming gir </a:t>
            </a:r>
            <a:r>
              <a:rPr lang="nb-NO" altLang="nb-NO" i="0" dirty="0" smtClean="0"/>
              <a:t>at</a:t>
            </a:r>
            <a:endParaRPr lang="nb-NO" altLang="nb-NO" i="0" dirty="0"/>
          </a:p>
        </p:txBody>
      </p:sp>
      <p:pic>
        <p:nvPicPr>
          <p:cNvPr id="358412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68960"/>
            <a:ext cx="882967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13" name="Rectangle 13"/>
          <p:cNvSpPr>
            <a:spLocks noChangeArrowheads="1"/>
          </p:cNvSpPr>
          <p:nvPr/>
        </p:nvSpPr>
        <p:spPr bwMode="auto">
          <a:xfrm>
            <a:off x="322263" y="3881438"/>
            <a:ext cx="6121400" cy="2889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58406" name="Rectangle 6"/>
          <p:cNvSpPr>
            <a:spLocks noChangeArrowheads="1"/>
          </p:cNvSpPr>
          <p:nvPr/>
        </p:nvSpPr>
        <p:spPr bwMode="auto">
          <a:xfrm>
            <a:off x="5724525" y="620713"/>
            <a:ext cx="720725" cy="3562350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graphicFrame>
        <p:nvGraphicFramePr>
          <p:cNvPr id="358414" name="Object 14"/>
          <p:cNvGraphicFramePr>
            <a:graphicFrameLocks noChangeAspect="1"/>
          </p:cNvGraphicFramePr>
          <p:nvPr/>
        </p:nvGraphicFramePr>
        <p:xfrm>
          <a:off x="909638" y="5360988"/>
          <a:ext cx="652621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4" name="Equation" r:id="rId6" imgW="2527200" imgH="253800" progId="Equation.DSMT4">
                  <p:embed/>
                </p:oleObj>
              </mc:Choice>
              <mc:Fallback>
                <p:oleObj name="Equation" r:id="rId6" imgW="25272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5360988"/>
                        <a:ext cx="6526212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5" name="Object 15"/>
          <p:cNvGraphicFramePr>
            <a:graphicFrameLocks noChangeAspect="1"/>
          </p:cNvGraphicFramePr>
          <p:nvPr/>
        </p:nvGraphicFramePr>
        <p:xfrm>
          <a:off x="1619250" y="6021388"/>
          <a:ext cx="38036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5" name="Equation" r:id="rId8" imgW="1473120" imgH="177480" progId="Equation.DSMT4">
                  <p:embed/>
                </p:oleObj>
              </mc:Choice>
              <mc:Fallback>
                <p:oleObj name="Equation" r:id="rId8" imgW="1473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6021388"/>
                        <a:ext cx="38036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2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5" grpId="0" animBg="1"/>
      <p:bldP spid="358410" grpId="0" build="p" bldLvl="5" autoUpdateAnimBg="0"/>
      <p:bldP spid="358413" grpId="0" animBg="1"/>
      <p:bldP spid="3584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1ABD0F-D397-4F25-83B7-859A3E65DDF1}" type="slidenum">
              <a:rPr lang="en-US" altLang="nb-NO" sz="1400"/>
              <a:pPr eaLnBrk="1" hangingPunct="1"/>
              <a:t>11</a:t>
            </a:fld>
            <a:endParaRPr lang="en-US" altLang="nb-NO" sz="140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606749" y="305660"/>
            <a:ext cx="7688950" cy="865187"/>
          </a:xfrm>
        </p:spPr>
        <p:txBody>
          <a:bodyPr/>
          <a:lstStyle/>
          <a:p>
            <a:pPr eaLnBrk="1" hangingPunct="1"/>
            <a:r>
              <a:rPr lang="nb-NO" altLang="nb-NO" sz="3200" b="1" dirty="0" smtClean="0">
                <a:solidFill>
                  <a:schemeClr val="accent2"/>
                </a:solidFill>
              </a:rPr>
              <a:t>Sannsynlighetsregning og statistikk</a:t>
            </a:r>
            <a:endParaRPr lang="nb-NO" altLang="nb-NO" sz="3200" dirty="0" smtClean="0">
              <a:solidFill>
                <a:schemeClr val="accent2"/>
              </a:solidFill>
            </a:endParaRP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i="0" u="sng"/>
          </a:p>
        </p:txBody>
      </p:sp>
      <p:sp>
        <p:nvSpPr>
          <p:cNvPr id="361482" name="Rectangle 10"/>
          <p:cNvSpPr>
            <a:spLocks noChangeArrowheads="1"/>
          </p:cNvSpPr>
          <p:nvPr/>
        </p:nvSpPr>
        <p:spPr bwMode="auto">
          <a:xfrm>
            <a:off x="827088" y="1325638"/>
            <a:ext cx="7488237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har sett på </a:t>
            </a:r>
            <a:r>
              <a:rPr lang="nb-NO" altLang="nb-NO" i="0" dirty="0" smtClean="0"/>
              <a:t>tilfeldige </a:t>
            </a:r>
            <a:r>
              <a:rPr lang="nb-NO" altLang="nb-NO" i="0" dirty="0"/>
              <a:t>variabler og deres sannsynlighetsfordelinger. Det er en del av sannsynlighetsregningen</a:t>
            </a:r>
          </a:p>
        </p:txBody>
      </p:sp>
      <p:sp>
        <p:nvSpPr>
          <p:cNvPr id="361483" name="Rectangle 11"/>
          <p:cNvSpPr>
            <a:spLocks noChangeArrowheads="1"/>
          </p:cNvSpPr>
          <p:nvPr/>
        </p:nvSpPr>
        <p:spPr bwMode="auto">
          <a:xfrm>
            <a:off x="755650" y="2565400"/>
            <a:ext cx="74882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61484" name="Rectangle 12"/>
          <p:cNvSpPr>
            <a:spLocks noChangeArrowheads="1"/>
          </p:cNvSpPr>
          <p:nvPr/>
        </p:nvSpPr>
        <p:spPr bwMode="auto">
          <a:xfrm>
            <a:off x="777684" y="2965391"/>
            <a:ext cx="7848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vil nå se på hvordan sannsynlighetsregningen danner grunnlaget for statistiske metoder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1485" name="Rectangle 13"/>
          <p:cNvSpPr>
            <a:spLocks noChangeArrowheads="1"/>
          </p:cNvSpPr>
          <p:nvPr/>
        </p:nvSpPr>
        <p:spPr bwMode="auto">
          <a:xfrm>
            <a:off x="821752" y="4072606"/>
            <a:ext cx="820896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nøyer oss med å se på binomiske situasjoner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1486" name="Rectangle 14"/>
          <p:cNvSpPr>
            <a:spLocks noChangeArrowheads="1"/>
          </p:cNvSpPr>
          <p:nvPr/>
        </p:nvSpPr>
        <p:spPr bwMode="auto">
          <a:xfrm>
            <a:off x="755650" y="5373688"/>
            <a:ext cx="7632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I statistikken gjør vi ikke det. Der er poenget nettopp å kunne si noe om verdien til </a:t>
            </a:r>
            <a:r>
              <a:rPr lang="nb-NO" altLang="nb-NO" dirty="0"/>
              <a:t>p</a:t>
            </a:r>
            <a:r>
              <a:rPr lang="nb-NO" altLang="nb-NO" i="0" dirty="0"/>
              <a:t> når vi har observert </a:t>
            </a:r>
            <a:r>
              <a:rPr lang="nb-NO" altLang="nb-NO" dirty="0" err="1"/>
              <a:t>X</a:t>
            </a:r>
            <a:r>
              <a:rPr lang="nb-NO" altLang="nb-NO" i="0" dirty="0"/>
              <a:t>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1487" name="Rectangle 15"/>
          <p:cNvSpPr>
            <a:spLocks noChangeArrowheads="1"/>
          </p:cNvSpPr>
          <p:nvPr/>
        </p:nvSpPr>
        <p:spPr bwMode="auto">
          <a:xfrm>
            <a:off x="755650" y="4725988"/>
            <a:ext cx="79930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I sannsynlighetsregningen kjenner vi verdien til </a:t>
            </a:r>
            <a:r>
              <a:rPr lang="nb-NO" altLang="nb-NO" dirty="0"/>
              <a:t>p</a:t>
            </a:r>
            <a:endParaRPr lang="nb-NO" altLang="nb-NO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7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82" grpId="0" build="p" bldLvl="5" autoUpdateAnimBg="0"/>
      <p:bldP spid="361483" grpId="0" build="p" bldLvl="5" autoUpdateAnimBg="0"/>
      <p:bldP spid="361484" grpId="0" build="p" bldLvl="5" autoUpdateAnimBg="0"/>
      <p:bldP spid="361485" grpId="0" build="p" bldLvl="5" autoUpdateAnimBg="0"/>
      <p:bldP spid="361486" grpId="0" build="p" bldLvl="5" autoUpdateAnimBg="0"/>
      <p:bldP spid="361487" grpId="0" build="p" bldLvl="5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FFB4F15-8D64-4EB6-8FE9-B5B11056759E}" type="slidenum">
              <a:rPr lang="en-US" altLang="nb-NO" sz="1400"/>
              <a:pPr eaLnBrk="1" hangingPunct="1"/>
              <a:t>12</a:t>
            </a:fld>
            <a:endParaRPr lang="en-US" altLang="nb-NO" sz="1400"/>
          </a:p>
        </p:txBody>
      </p:sp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315913" y="75663"/>
            <a:ext cx="8380412" cy="865188"/>
          </a:xfrm>
        </p:spPr>
        <p:txBody>
          <a:bodyPr/>
          <a:lstStyle/>
          <a:p>
            <a:pPr algn="l" eaLnBrk="1" hangingPunct="1"/>
            <a:r>
              <a:rPr lang="nb-NO" altLang="nb-NO" sz="3200" b="1" dirty="0" smtClean="0">
                <a:solidFill>
                  <a:schemeClr val="accent2"/>
                </a:solidFill>
              </a:rPr>
              <a:t>Estimering og konfidensintervall</a:t>
            </a:r>
            <a:endParaRPr lang="nb-NO" altLang="nb-NO" sz="3200" dirty="0" smtClean="0">
              <a:solidFill>
                <a:schemeClr val="accent2"/>
              </a:solidFill>
            </a:endParaRPr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611188" y="595947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i="0" u="sng"/>
          </a:p>
        </p:txBody>
      </p:sp>
      <p:sp>
        <p:nvSpPr>
          <p:cNvPr id="362501" name="Rectangle 5"/>
          <p:cNvSpPr>
            <a:spLocks noChangeArrowheads="1"/>
          </p:cNvSpPr>
          <p:nvPr/>
        </p:nvSpPr>
        <p:spPr bwMode="auto">
          <a:xfrm>
            <a:off x="279496" y="933809"/>
            <a:ext cx="84058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er ofte interessert i å anslå </a:t>
            </a:r>
            <a:r>
              <a:rPr lang="nb-NO" altLang="nb-NO" i="0" dirty="0" smtClean="0"/>
              <a:t>(«estimere») </a:t>
            </a:r>
            <a:r>
              <a:rPr lang="nb-NO" altLang="nb-NO" i="0" dirty="0"/>
              <a:t>verdien av </a:t>
            </a:r>
            <a:r>
              <a:rPr lang="nb-NO" altLang="nb-NO" dirty="0"/>
              <a:t>p</a:t>
            </a:r>
            <a:r>
              <a:rPr lang="nb-NO" altLang="nb-NO" i="0" dirty="0"/>
              <a:t> ut fra resultatet av et forsøk, og også å si noe om hvor presist anslaget er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2506" name="Rectangle 10"/>
          <p:cNvSpPr>
            <a:spLocks noChangeArrowheads="1"/>
          </p:cNvSpPr>
          <p:nvPr/>
        </p:nvSpPr>
        <p:spPr bwMode="auto">
          <a:xfrm>
            <a:off x="386300" y="2970611"/>
            <a:ext cx="2817328" cy="238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nb-NO" altLang="nb-NO" sz="2400" i="0" dirty="0">
                <a:solidFill>
                  <a:srgbClr val="008000"/>
                </a:solidFill>
              </a:rPr>
              <a:t>Eksempel </a:t>
            </a:r>
            <a:r>
              <a:rPr lang="nb-NO" altLang="nb-NO" sz="2400" i="0" dirty="0" smtClean="0">
                <a:solidFill>
                  <a:srgbClr val="008000"/>
                </a:solidFill>
              </a:rPr>
              <a:t>11.1:</a:t>
            </a:r>
          </a:p>
          <a:p>
            <a:pPr eaLnBrk="1" hangingPunct="1">
              <a:spcBef>
                <a:spcPts val="600"/>
              </a:spcBef>
            </a:pPr>
            <a:r>
              <a:rPr lang="nb-NO" altLang="nb-NO" sz="2400" i="0" dirty="0" smtClean="0"/>
              <a:t>Av 721 </a:t>
            </a:r>
            <a:r>
              <a:rPr lang="nb-NO" altLang="nb-NO" sz="2400" i="0" dirty="0"/>
              <a:t>personer som </a:t>
            </a:r>
            <a:r>
              <a:rPr lang="nb-NO" altLang="nb-NO" sz="2400" i="0" dirty="0" smtClean="0"/>
              <a:t>ville ha stemt hvis det hadde vært valg, </a:t>
            </a:r>
            <a:r>
              <a:rPr lang="nb-NO" altLang="nb-NO" sz="2400" i="0" dirty="0"/>
              <a:t>ville </a:t>
            </a:r>
            <a:r>
              <a:rPr lang="nb-NO" altLang="nb-NO" sz="2400" i="0" dirty="0" smtClean="0"/>
              <a:t>180 </a:t>
            </a:r>
            <a:r>
              <a:rPr lang="nb-NO" altLang="nb-NO" sz="2400" i="0" dirty="0"/>
              <a:t>ha stemt på </a:t>
            </a:r>
            <a:r>
              <a:rPr lang="nb-NO" altLang="nb-NO" sz="2400" i="0" dirty="0" smtClean="0"/>
              <a:t>Høyre</a:t>
            </a:r>
            <a:endParaRPr lang="en-US" altLang="nb-NO" sz="2400" i="0" dirty="0"/>
          </a:p>
        </p:txBody>
      </p:sp>
      <p:sp>
        <p:nvSpPr>
          <p:cNvPr id="362510" name="Rectangle 14"/>
          <p:cNvSpPr>
            <a:spLocks noChangeArrowheads="1"/>
          </p:cNvSpPr>
          <p:nvPr/>
        </p:nvSpPr>
        <p:spPr bwMode="auto">
          <a:xfrm>
            <a:off x="386300" y="5623110"/>
            <a:ext cx="78073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 smtClean="0"/>
              <a:t>Høyres </a:t>
            </a:r>
            <a:r>
              <a:rPr lang="nb-NO" altLang="nb-NO" sz="2400" i="0" dirty="0"/>
              <a:t>oppslutning er </a:t>
            </a:r>
            <a:r>
              <a:rPr lang="nb-NO" altLang="nb-NO" sz="2400" i="0" dirty="0" smtClean="0"/>
              <a:t>180/721=0.250, dvs. 25.0%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t="5686" r="10730" b="23338"/>
          <a:stretch/>
        </p:blipFill>
        <p:spPr>
          <a:xfrm>
            <a:off x="3758622" y="2965502"/>
            <a:ext cx="4937703" cy="2283685"/>
          </a:xfrm>
          <a:prstGeom prst="rect">
            <a:avLst/>
          </a:prstGeom>
        </p:spPr>
      </p:pic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386300" y="6203387"/>
            <a:ext cx="78073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 smtClean="0"/>
              <a:t>Hvor </a:t>
            </a:r>
            <a:r>
              <a:rPr lang="nb-NO" altLang="nb-NO" sz="2400" i="0" dirty="0"/>
              <a:t>sikkert </a:t>
            </a:r>
            <a:r>
              <a:rPr lang="nb-NO" altLang="nb-NO" sz="2400" i="0" dirty="0" smtClean="0"/>
              <a:t>er </a:t>
            </a:r>
            <a:r>
              <a:rPr lang="nb-NO" altLang="nb-NO" sz="2400" i="0" dirty="0"/>
              <a:t>dette anslaget?</a:t>
            </a:r>
            <a:endParaRPr lang="en-US" altLang="nb-NO" sz="2400" i="0" dirty="0"/>
          </a:p>
        </p:txBody>
      </p:sp>
    </p:spTree>
    <p:extLst>
      <p:ext uri="{BB962C8B-B14F-4D97-AF65-F5344CB8AC3E}">
        <p14:creationId xmlns:p14="http://schemas.microsoft.com/office/powerpoint/2010/main" val="72137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1" grpId="0" build="p" bldLvl="5" autoUpdateAnimBg="0"/>
      <p:bldP spid="362506" grpId="0"/>
      <p:bldP spid="3625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85404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160A791-608B-4FC7-8536-FBC17F2BA8F7}" type="slidenum">
              <a:rPr lang="en-US" altLang="nb-NO" sz="1400"/>
              <a:pPr eaLnBrk="1" hangingPunct="1"/>
              <a:t>13</a:t>
            </a:fld>
            <a:endParaRPr lang="en-US" altLang="nb-NO" sz="1400"/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63523" name="Rectangle 3"/>
          <p:cNvSpPr>
            <a:spLocks noChangeArrowheads="1"/>
          </p:cNvSpPr>
          <p:nvPr/>
        </p:nvSpPr>
        <p:spPr bwMode="auto">
          <a:xfrm>
            <a:off x="755650" y="223205"/>
            <a:ext cx="74882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Generelt ser vi på en stor  populasjon der en ukjent andel </a:t>
            </a:r>
            <a:r>
              <a:rPr lang="nb-NO" altLang="nb-NO" dirty="0"/>
              <a:t>p</a:t>
            </a:r>
            <a:r>
              <a:rPr lang="nb-NO" altLang="nb-NO" i="0" dirty="0"/>
              <a:t> har et bestemt "kjennetegn"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3524" name="Rectangle 4"/>
          <p:cNvSpPr>
            <a:spLocks noChangeArrowheads="1"/>
          </p:cNvSpPr>
          <p:nvPr/>
        </p:nvSpPr>
        <p:spPr bwMode="auto">
          <a:xfrm>
            <a:off x="755650" y="1268413"/>
            <a:ext cx="8063354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I eksemplet er populasjonen alle over 18 år som ville ha stemt hvis det var valg, og kjennetegnet er at en person ville stemt på </a:t>
            </a:r>
            <a:r>
              <a:rPr lang="nb-NO" altLang="nb-NO" i="0" dirty="0" smtClean="0"/>
              <a:t>Høyre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3525" name="Rectangle 5"/>
          <p:cNvSpPr>
            <a:spLocks noChangeArrowheads="1"/>
          </p:cNvSpPr>
          <p:nvPr/>
        </p:nvSpPr>
        <p:spPr bwMode="auto">
          <a:xfrm>
            <a:off x="777684" y="4248878"/>
            <a:ext cx="73453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La </a:t>
            </a:r>
            <a:r>
              <a:rPr lang="nb-NO" altLang="nb-NO" dirty="0" err="1"/>
              <a:t>X</a:t>
            </a:r>
            <a:r>
              <a:rPr lang="nb-NO" altLang="nb-NO" i="0" dirty="0"/>
              <a:t>  være antall i utvalget som har kjennetegnet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3526" name="Rectangle 6"/>
          <p:cNvSpPr>
            <a:spLocks noChangeArrowheads="1"/>
          </p:cNvSpPr>
          <p:nvPr/>
        </p:nvSpPr>
        <p:spPr bwMode="auto">
          <a:xfrm>
            <a:off x="755650" y="2708275"/>
            <a:ext cx="74882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trekker et tilfeldig utvalg på </a:t>
            </a:r>
            <a:r>
              <a:rPr lang="nb-NO" altLang="nb-NO" dirty="0"/>
              <a:t>n</a:t>
            </a:r>
            <a:r>
              <a:rPr lang="nb-NO" altLang="nb-NO" i="0" dirty="0"/>
              <a:t> individer fra populasjonen. Størrelsen av utvalget er liten i forhold til størrelsen av hele populasjonen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3527" name="Rectangle 7"/>
          <p:cNvSpPr>
            <a:spLocks noChangeArrowheads="1"/>
          </p:cNvSpPr>
          <p:nvPr/>
        </p:nvSpPr>
        <p:spPr bwMode="auto">
          <a:xfrm>
            <a:off x="755650" y="5256941"/>
            <a:ext cx="734536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Vi kan regne som om </a:t>
            </a:r>
            <a:r>
              <a:rPr lang="nb-NO" altLang="nb-NO" dirty="0" err="1"/>
              <a:t>X</a:t>
            </a:r>
            <a:r>
              <a:rPr lang="nb-NO" altLang="nb-NO" i="0" dirty="0"/>
              <a:t> er binomisk fordelt med </a:t>
            </a:r>
            <a:r>
              <a:rPr lang="nb-NO" altLang="nb-NO" dirty="0"/>
              <a:t>p</a:t>
            </a:r>
            <a:r>
              <a:rPr lang="nb-NO" altLang="nb-NO" i="0" dirty="0"/>
              <a:t> lik den ukjente andelen i populasjonen som har kjennetegnet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1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uild="p" bldLvl="5" autoUpdateAnimBg="0"/>
      <p:bldP spid="363524" grpId="0" build="p" bldLvl="5" autoUpdateAnimBg="0"/>
      <p:bldP spid="363525" grpId="0" build="p" bldLvl="5" autoUpdateAnimBg="0"/>
      <p:bldP spid="363526" grpId="0" build="p" bldLvl="5" autoUpdateAnimBg="0"/>
      <p:bldP spid="363527" grpId="0" build="p" bldLvl="5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04AEEE-F163-4BE0-B01F-382555D819D7}" type="slidenum">
              <a:rPr lang="en-US" altLang="nb-NO" sz="1400"/>
              <a:pPr eaLnBrk="1" hangingPunct="1"/>
              <a:t>14</a:t>
            </a:fld>
            <a:endParaRPr lang="en-US" altLang="nb-NO" sz="1400"/>
          </a:p>
        </p:txBody>
      </p:sp>
      <p:sp>
        <p:nvSpPr>
          <p:cNvPr id="364556" name="Rectangle 12"/>
          <p:cNvSpPr>
            <a:spLocks noChangeArrowheads="1"/>
          </p:cNvSpPr>
          <p:nvPr/>
        </p:nvSpPr>
        <p:spPr bwMode="auto">
          <a:xfrm>
            <a:off x="755650" y="3141663"/>
            <a:ext cx="74882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I eksempelet fikk      verdien </a:t>
            </a:r>
            <a:r>
              <a:rPr lang="nb-NO" altLang="nb-NO" i="0" dirty="0" smtClean="0"/>
              <a:t>0.250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4824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64547" name="Rectangle 3"/>
          <p:cNvSpPr>
            <a:spLocks noChangeArrowheads="1"/>
          </p:cNvSpPr>
          <p:nvPr/>
        </p:nvSpPr>
        <p:spPr bwMode="auto">
          <a:xfrm>
            <a:off x="755650" y="333375"/>
            <a:ext cx="74882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Til å anslå </a:t>
            </a:r>
            <a:r>
              <a:rPr lang="nb-NO" altLang="nb-NO" i="0" dirty="0" smtClean="0"/>
              <a:t>(«estimere») </a:t>
            </a:r>
            <a:r>
              <a:rPr lang="nb-NO" altLang="nb-NO" dirty="0"/>
              <a:t>p</a:t>
            </a:r>
            <a:r>
              <a:rPr lang="nb-NO" altLang="nb-NO" i="0" dirty="0"/>
              <a:t> bruker vi andelen i utvalget som har kjennetegnet, dvs.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364549" name="Rectangle 5"/>
          <p:cNvSpPr>
            <a:spLocks noChangeArrowheads="1"/>
          </p:cNvSpPr>
          <p:nvPr/>
        </p:nvSpPr>
        <p:spPr bwMode="auto">
          <a:xfrm>
            <a:off x="755650" y="4149725"/>
            <a:ext cx="7345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For å kunne si noe om hvor presist et anslag er, må vi ta hensyn til hvor mye verdien av</a:t>
            </a:r>
            <a:br>
              <a:rPr lang="nb-NO" altLang="nb-NO" i="0"/>
            </a:br>
            <a:r>
              <a:rPr lang="nb-NO" altLang="nb-NO" i="0"/>
              <a:t>vil variere fra undersøkelse til undersøkelse bare på grunn av tilfeldige variasjoner  </a:t>
            </a:r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64550" name="Rectangle 6"/>
          <p:cNvSpPr>
            <a:spLocks noChangeArrowheads="1"/>
          </p:cNvSpPr>
          <p:nvPr/>
        </p:nvSpPr>
        <p:spPr bwMode="auto">
          <a:xfrm>
            <a:off x="755650" y="2351088"/>
            <a:ext cx="748823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Merk at      </a:t>
            </a:r>
            <a:r>
              <a:rPr lang="nb-NO" altLang="nb-NO" i="0" dirty="0" smtClean="0"/>
              <a:t>(«p hatt») </a:t>
            </a:r>
            <a:r>
              <a:rPr lang="nb-NO" altLang="nb-NO" i="0" dirty="0"/>
              <a:t>er en </a:t>
            </a:r>
            <a:r>
              <a:rPr lang="nb-NO" altLang="nb-NO" i="0" dirty="0" smtClean="0"/>
              <a:t>tilfeldig </a:t>
            </a:r>
            <a:r>
              <a:rPr lang="nb-NO" altLang="nb-NO" i="0" dirty="0"/>
              <a:t>variabel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64552" name="Object 8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403563979"/>
              </p:ext>
            </p:extLst>
          </p:nvPr>
        </p:nvGraphicFramePr>
        <p:xfrm>
          <a:off x="3236913" y="1385888"/>
          <a:ext cx="1074737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74" name="Equation" r:id="rId3" imgW="457200" imgH="393480" progId="Equation.DSMT4">
                  <p:embed/>
                </p:oleObj>
              </mc:Choice>
              <mc:Fallback>
                <p:oleObj name="Equation" r:id="rId3" imgW="45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913" y="1385888"/>
                        <a:ext cx="1074737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4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343931"/>
              </p:ext>
            </p:extLst>
          </p:nvPr>
        </p:nvGraphicFramePr>
        <p:xfrm>
          <a:off x="2125663" y="2481263"/>
          <a:ext cx="3889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75" name="Equation" r:id="rId5" imgW="152280" imgH="203040" progId="Equation.DSMT4">
                  <p:embed/>
                </p:oleObj>
              </mc:Choice>
              <mc:Fallback>
                <p:oleObj name="Equation" r:id="rId5" imgW="15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63" y="2481263"/>
                        <a:ext cx="388937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45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9824975"/>
              </p:ext>
            </p:extLst>
          </p:nvPr>
        </p:nvGraphicFramePr>
        <p:xfrm>
          <a:off x="3563938" y="3213100"/>
          <a:ext cx="3889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76" name="Equation" r:id="rId7" imgW="152280" imgH="203040" progId="Equation.DSMT4">
                  <p:embed/>
                </p:oleObj>
              </mc:Choice>
              <mc:Fallback>
                <p:oleObj name="Equation" r:id="rId7" imgW="15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213100"/>
                        <a:ext cx="388937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455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020024"/>
              </p:ext>
            </p:extLst>
          </p:nvPr>
        </p:nvGraphicFramePr>
        <p:xfrm>
          <a:off x="7569200" y="4592542"/>
          <a:ext cx="3889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77" name="Equation" r:id="rId8" imgW="152280" imgH="203040" progId="Equation.DSMT4">
                  <p:embed/>
                </p:oleObj>
              </mc:Choice>
              <mc:Fallback>
                <p:oleObj name="Equation" r:id="rId8" imgW="15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9200" y="4592542"/>
                        <a:ext cx="3889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331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56" grpId="0" build="p" bldLvl="5" autoUpdateAnimBg="0"/>
      <p:bldP spid="364547" grpId="0" build="p" bldLvl="5" autoUpdateAnimBg="0"/>
      <p:bldP spid="364549" grpId="0" build="p" bldLvl="5" autoUpdateAnimBg="0"/>
      <p:bldP spid="364550" grpId="0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FA9F2E-1513-41B5-B07C-5BE1D1E0C070}" type="slidenum">
              <a:rPr lang="en-US" altLang="nb-NO" sz="1400"/>
              <a:pPr eaLnBrk="1" hangingPunct="1"/>
              <a:t>15</a:t>
            </a:fld>
            <a:endParaRPr lang="en-US" altLang="nb-NO" sz="1400"/>
          </a:p>
        </p:txBody>
      </p:sp>
      <p:graphicFrame>
        <p:nvGraphicFramePr>
          <p:cNvPr id="365579" name="Object 1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46941245"/>
              </p:ext>
            </p:extLst>
          </p:nvPr>
        </p:nvGraphicFramePr>
        <p:xfrm>
          <a:off x="5584825" y="1231900"/>
          <a:ext cx="3725863" cy="217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94" name="Mtb Graph" r:id="rId3" imgW="4812145" imgH="2811417" progId="MinitabGraph.Document">
                  <p:embed/>
                </p:oleObj>
              </mc:Choice>
              <mc:Fallback>
                <p:oleObj name="Mtb Graph" r:id="rId3" imgW="4812145" imgH="2811417" progId="MinitabGraph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4825" y="1231900"/>
                        <a:ext cx="3725863" cy="217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Rectangle 3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65572" name="Rectangle 4"/>
          <p:cNvSpPr>
            <a:spLocks noChangeArrowheads="1"/>
          </p:cNvSpPr>
          <p:nvPr/>
        </p:nvSpPr>
        <p:spPr bwMode="auto">
          <a:xfrm>
            <a:off x="755650" y="306901"/>
            <a:ext cx="74882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Av de </a:t>
            </a:r>
            <a:r>
              <a:rPr lang="nb-NO" altLang="nb-NO" i="0" dirty="0" err="1"/>
              <a:t>Moivres</a:t>
            </a:r>
            <a:r>
              <a:rPr lang="nb-NO" altLang="nb-NO" i="0" dirty="0"/>
              <a:t> resultat finner vi at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65575" name="Object 7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0429863"/>
              </p:ext>
            </p:extLst>
          </p:nvPr>
        </p:nvGraphicFramePr>
        <p:xfrm>
          <a:off x="1085850" y="1581150"/>
          <a:ext cx="4592638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95" name="Equation" r:id="rId5" imgW="2133360" imgH="406080" progId="Equation.DSMT4">
                  <p:embed/>
                </p:oleObj>
              </mc:Choice>
              <mc:Fallback>
                <p:oleObj name="Equation" r:id="rId5" imgW="213336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1581150"/>
                        <a:ext cx="4592638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582" name="Text Box 14"/>
          <p:cNvSpPr txBox="1">
            <a:spLocks noChangeArrowheads="1"/>
          </p:cNvSpPr>
          <p:nvPr/>
        </p:nvSpPr>
        <p:spPr bwMode="auto">
          <a:xfrm>
            <a:off x="7156450" y="2365375"/>
            <a:ext cx="720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1600" i="0"/>
              <a:t>95%</a:t>
            </a:r>
            <a:endParaRPr lang="en-US" altLang="nb-NO" sz="1600" i="0"/>
          </a:p>
        </p:txBody>
      </p:sp>
      <p:sp>
        <p:nvSpPr>
          <p:cNvPr id="365583" name="Text Box 15"/>
          <p:cNvSpPr txBox="1">
            <a:spLocks noChangeArrowheads="1"/>
          </p:cNvSpPr>
          <p:nvPr/>
        </p:nvSpPr>
        <p:spPr bwMode="auto">
          <a:xfrm>
            <a:off x="8164513" y="2365375"/>
            <a:ext cx="8651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1600" i="0"/>
              <a:t>2.5%</a:t>
            </a:r>
            <a:endParaRPr lang="en-US" altLang="nb-NO" sz="1600" i="0"/>
          </a:p>
        </p:txBody>
      </p:sp>
      <p:sp>
        <p:nvSpPr>
          <p:cNvPr id="365584" name="Text Box 16"/>
          <p:cNvSpPr txBox="1">
            <a:spLocks noChangeArrowheads="1"/>
          </p:cNvSpPr>
          <p:nvPr/>
        </p:nvSpPr>
        <p:spPr bwMode="auto">
          <a:xfrm>
            <a:off x="6148388" y="2365375"/>
            <a:ext cx="8651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 sz="1600" i="0"/>
              <a:t>2.5%</a:t>
            </a:r>
            <a:endParaRPr lang="en-US" altLang="nb-NO" sz="1600" i="0"/>
          </a:p>
        </p:txBody>
      </p:sp>
      <p:graphicFrame>
        <p:nvGraphicFramePr>
          <p:cNvPr id="3655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575761"/>
              </p:ext>
            </p:extLst>
          </p:nvPr>
        </p:nvGraphicFramePr>
        <p:xfrm>
          <a:off x="1412875" y="4979988"/>
          <a:ext cx="5248275" cy="176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96" name="Equation" r:id="rId7" imgW="2044440" imgH="685800" progId="Equation.DSMT4">
                  <p:embed/>
                </p:oleObj>
              </mc:Choice>
              <mc:Fallback>
                <p:oleObj name="Equation" r:id="rId7" imgW="204444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4979988"/>
                        <a:ext cx="5248275" cy="176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586" name="Rectangle 18"/>
          <p:cNvSpPr>
            <a:spLocks noChangeArrowheads="1"/>
          </p:cNvSpPr>
          <p:nvPr/>
        </p:nvSpPr>
        <p:spPr bwMode="auto">
          <a:xfrm>
            <a:off x="755650" y="2997200"/>
            <a:ext cx="11525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Nå er</a:t>
            </a:r>
            <a:endParaRPr lang="nb-NO" altLang="nb-NO" b="1" i="0">
              <a:solidFill>
                <a:srgbClr val="008000"/>
              </a:solidFill>
            </a:endParaRPr>
          </a:p>
        </p:txBody>
      </p:sp>
      <p:graphicFrame>
        <p:nvGraphicFramePr>
          <p:cNvPr id="36558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480507"/>
              </p:ext>
            </p:extLst>
          </p:nvPr>
        </p:nvGraphicFramePr>
        <p:xfrm>
          <a:off x="2122488" y="2997200"/>
          <a:ext cx="3111500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97" name="Equation" r:id="rId9" imgW="1091880" imgH="495000" progId="Equation.DSMT4">
                  <p:embed/>
                </p:oleObj>
              </mc:Choice>
              <mc:Fallback>
                <p:oleObj name="Equation" r:id="rId9" imgW="109188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488" y="2997200"/>
                        <a:ext cx="3111500" cy="141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588" name="Rectangle 20"/>
          <p:cNvSpPr>
            <a:spLocks noChangeArrowheads="1"/>
          </p:cNvSpPr>
          <p:nvPr/>
        </p:nvSpPr>
        <p:spPr bwMode="auto">
          <a:xfrm>
            <a:off x="755650" y="4221163"/>
            <a:ext cx="74882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Dermed</a:t>
            </a:r>
            <a:endParaRPr lang="nb-NO" altLang="nb-NO" b="1" i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5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2" grpId="0" build="p" bldLvl="5" autoUpdateAnimBg="0"/>
      <p:bldP spid="365582" grpId="0"/>
      <p:bldP spid="365583" grpId="0"/>
      <p:bldP spid="365584" grpId="0"/>
      <p:bldP spid="365586" grpId="0" build="p" bldLvl="5" autoUpdateAnimBg="0"/>
      <p:bldP spid="365588" grpId="0" build="p" bldLvl="5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86590A-8958-44B4-BDC1-6F659124CA8E}" type="slidenum">
              <a:rPr lang="en-US" altLang="nb-NO" sz="1400"/>
              <a:pPr eaLnBrk="1" hangingPunct="1"/>
              <a:t>16</a:t>
            </a:fld>
            <a:endParaRPr lang="en-US" altLang="nb-NO" sz="1400"/>
          </a:p>
        </p:txBody>
      </p:sp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684213" y="981075"/>
            <a:ext cx="72723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graphicFrame>
        <p:nvGraphicFramePr>
          <p:cNvPr id="3676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312779"/>
              </p:ext>
            </p:extLst>
          </p:nvPr>
        </p:nvGraphicFramePr>
        <p:xfrm>
          <a:off x="1331913" y="1236663"/>
          <a:ext cx="5411787" cy="176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9" name="Equation" r:id="rId3" imgW="2108160" imgH="685800" progId="Equation.DSMT4">
                  <p:embed/>
                </p:oleObj>
              </mc:Choice>
              <mc:Fallback>
                <p:oleObj name="Equation" r:id="rId3" imgW="210816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236663"/>
                        <a:ext cx="5411787" cy="176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8" name="Rectangle 12"/>
          <p:cNvSpPr>
            <a:spLocks noChangeArrowheads="1"/>
          </p:cNvSpPr>
          <p:nvPr/>
        </p:nvSpPr>
        <p:spPr bwMode="auto">
          <a:xfrm>
            <a:off x="755650" y="279532"/>
            <a:ext cx="79200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Kan vise at vi kan erstatte </a:t>
            </a:r>
            <a:r>
              <a:rPr lang="nb-NO" altLang="nb-NO" dirty="0"/>
              <a:t>p</a:t>
            </a:r>
            <a:r>
              <a:rPr lang="nb-NO" altLang="nb-NO" i="0" dirty="0"/>
              <a:t> med      i nevneren: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67631" name="Object 15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591856748"/>
              </p:ext>
            </p:extLst>
          </p:nvPr>
        </p:nvGraphicFramePr>
        <p:xfrm>
          <a:off x="6086475" y="444632"/>
          <a:ext cx="4127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0" name="Equation" r:id="rId5" imgW="152280" imgH="203040" progId="Equation.DSMT4">
                  <p:embed/>
                </p:oleObj>
              </mc:Choice>
              <mc:Fallback>
                <p:oleObj name="Equation" r:id="rId5" imgW="15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5" y="444632"/>
                        <a:ext cx="4127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33" name="Rectangle 17"/>
          <p:cNvSpPr>
            <a:spLocks noChangeArrowheads="1"/>
          </p:cNvSpPr>
          <p:nvPr/>
        </p:nvSpPr>
        <p:spPr bwMode="auto">
          <a:xfrm>
            <a:off x="755650" y="3284538"/>
            <a:ext cx="73453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Ulikhetene kan omformes slik at vi får </a:t>
            </a:r>
            <a:r>
              <a:rPr lang="nb-NO" altLang="nb-NO" dirty="0"/>
              <a:t>p</a:t>
            </a:r>
            <a:r>
              <a:rPr lang="nb-NO" altLang="nb-NO" i="0" dirty="0"/>
              <a:t> alene i midten: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6763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979625"/>
              </p:ext>
            </p:extLst>
          </p:nvPr>
        </p:nvGraphicFramePr>
        <p:xfrm>
          <a:off x="695325" y="4651375"/>
          <a:ext cx="7627938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1" name="Equation" r:id="rId7" imgW="2971800" imgH="380880" progId="Equation.DSMT4">
                  <p:embed/>
                </p:oleObj>
              </mc:Choice>
              <mc:Fallback>
                <p:oleObj name="Equation" r:id="rId7" imgW="297180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4651375"/>
                        <a:ext cx="7627938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676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8" grpId="0" build="p" bldLvl="5" autoUpdateAnimBg="0"/>
      <p:bldP spid="367633" grpId="0" build="p" bldLvl="5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E957BF-099A-45B0-8D94-CD91D1D7E286}" type="slidenum">
              <a:rPr lang="en-US" altLang="nb-NO" sz="1400"/>
              <a:pPr eaLnBrk="1" hangingPunct="1"/>
              <a:t>17</a:t>
            </a:fld>
            <a:endParaRPr lang="en-US" altLang="nb-NO" sz="1400"/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684213" y="981075"/>
            <a:ext cx="72723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69670" name="Rectangle 6"/>
          <p:cNvSpPr>
            <a:spLocks noChangeArrowheads="1"/>
          </p:cNvSpPr>
          <p:nvPr/>
        </p:nvSpPr>
        <p:spPr bwMode="auto">
          <a:xfrm>
            <a:off x="1044575" y="1052513"/>
            <a:ext cx="655161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Det er altså tilnærmet 95% sannsynlig at undersøkelsen vil gi et resultat  som er slik at </a:t>
            </a:r>
            <a:r>
              <a:rPr lang="nb-NO" altLang="nb-NO" dirty="0"/>
              <a:t>p</a:t>
            </a:r>
            <a:r>
              <a:rPr lang="nb-NO" altLang="nb-NO" i="0" dirty="0"/>
              <a:t> blir liggende  i intervallet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696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094083"/>
              </p:ext>
            </p:extLst>
          </p:nvPr>
        </p:nvGraphicFramePr>
        <p:xfrm>
          <a:off x="1616075" y="2997200"/>
          <a:ext cx="606266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5" name="Equation" r:id="rId3" imgW="2361960" imgH="380880" progId="Equation.DSMT4">
                  <p:embed/>
                </p:oleObj>
              </mc:Choice>
              <mc:Fallback>
                <p:oleObj name="Equation" r:id="rId3" imgW="236196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2997200"/>
                        <a:ext cx="6062663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674" name="Rectangle 10"/>
          <p:cNvSpPr>
            <a:spLocks noChangeArrowheads="1"/>
          </p:cNvSpPr>
          <p:nvPr/>
        </p:nvSpPr>
        <p:spPr bwMode="auto">
          <a:xfrm>
            <a:off x="1189038" y="4870450"/>
            <a:ext cx="66960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Dette intervallet kaller vi  et (tilnærmet) </a:t>
            </a:r>
            <a:br>
              <a:rPr lang="nb-NO" altLang="nb-NO" i="0" dirty="0"/>
            </a:br>
            <a:r>
              <a:rPr lang="nb-NO" altLang="nb-NO" i="0" dirty="0">
                <a:solidFill>
                  <a:srgbClr val="CC0000"/>
                </a:solidFill>
              </a:rPr>
              <a:t>95% konfidensintervall</a:t>
            </a:r>
            <a:r>
              <a:rPr lang="nb-NO" altLang="nb-NO" i="0" dirty="0"/>
              <a:t>  for </a:t>
            </a:r>
            <a:r>
              <a:rPr lang="nb-NO" altLang="nb-NO" dirty="0"/>
              <a:t>p</a:t>
            </a:r>
            <a:endParaRPr lang="nb-NO" altLang="nb-NO" b="1" dirty="0">
              <a:solidFill>
                <a:srgbClr val="008000"/>
              </a:solidFill>
            </a:endParaRPr>
          </a:p>
        </p:txBody>
      </p:sp>
      <p:sp>
        <p:nvSpPr>
          <p:cNvPr id="369675" name="Rectangle 11"/>
          <p:cNvSpPr>
            <a:spLocks noChangeArrowheads="1"/>
          </p:cNvSpPr>
          <p:nvPr/>
        </p:nvSpPr>
        <p:spPr bwMode="auto">
          <a:xfrm>
            <a:off x="1258888" y="2781300"/>
            <a:ext cx="7058025" cy="1511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nb-NO" altLang="nb-NO" sz="3200" i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9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70" grpId="0" build="p" bldLvl="5" autoUpdateAnimBg="0"/>
      <p:bldP spid="369674" grpId="0" build="p" bldLvl="5" autoUpdateAnimBg="0"/>
      <p:bldP spid="3696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2"/>
          <p:cNvSpPr>
            <a:spLocks noChangeArrowheads="1"/>
          </p:cNvSpPr>
          <p:nvPr/>
        </p:nvSpPr>
        <p:spPr bwMode="auto">
          <a:xfrm>
            <a:off x="684213" y="763588"/>
            <a:ext cx="72723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8919" name="Rectangle 5"/>
          <p:cNvSpPr>
            <a:spLocks noChangeArrowheads="1"/>
          </p:cNvSpPr>
          <p:nvPr/>
        </p:nvSpPr>
        <p:spPr bwMode="auto">
          <a:xfrm>
            <a:off x="539552" y="870591"/>
            <a:ext cx="30247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>
                <a:solidFill>
                  <a:srgbClr val="008000"/>
                </a:solidFill>
              </a:rPr>
              <a:t>Eksempel </a:t>
            </a:r>
            <a:r>
              <a:rPr lang="nb-NO" altLang="nb-NO" i="0" dirty="0" smtClean="0">
                <a:solidFill>
                  <a:srgbClr val="008000"/>
                </a:solidFill>
              </a:rPr>
              <a:t>11.2</a:t>
            </a:r>
            <a:r>
              <a:rPr lang="nb-NO" altLang="nb-NO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</a:t>
            </a:r>
            <a:r>
              <a:rPr lang="nb-NO" altLang="nb-NO" i="0" dirty="0" smtClean="0"/>
              <a:t>               Vi </a:t>
            </a:r>
            <a:r>
              <a:rPr lang="nb-NO" altLang="nb-NO" i="0" dirty="0"/>
              <a:t>ser igjen på meningsmålingen</a:t>
            </a:r>
            <a:endParaRPr lang="en-US" altLang="nb-NO" i="0" dirty="0"/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684213" y="4143699"/>
            <a:ext cx="424839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95% </a:t>
            </a:r>
            <a:r>
              <a:rPr lang="nb-NO" altLang="nb-NO" i="0" dirty="0" smtClean="0"/>
              <a:t>konfidensintervall</a:t>
            </a:r>
            <a:r>
              <a:rPr lang="nb-NO" altLang="nb-NO" i="0" dirty="0"/>
              <a:t>: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70701" name="Object 1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546535206"/>
              </p:ext>
            </p:extLst>
          </p:nvPr>
        </p:nvGraphicFramePr>
        <p:xfrm>
          <a:off x="1987550" y="3246438"/>
          <a:ext cx="21510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10" name="Equation" r:id="rId3" imgW="977760" imgH="317160" progId="Equation.DSMT4">
                  <p:embed/>
                </p:oleObj>
              </mc:Choice>
              <mc:Fallback>
                <p:oleObj name="Equation" r:id="rId3" imgW="97776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3246438"/>
                        <a:ext cx="21510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0705" name="Object 1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192370255"/>
              </p:ext>
            </p:extLst>
          </p:nvPr>
        </p:nvGraphicFramePr>
        <p:xfrm>
          <a:off x="798570" y="4905087"/>
          <a:ext cx="718820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11" name="Equation" r:id="rId5" imgW="3708360" imgH="380880" progId="Equation.DSMT4">
                  <p:embed/>
                </p:oleObj>
              </mc:Choice>
              <mc:Fallback>
                <p:oleObj name="Equation" r:id="rId5" imgW="370836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70" y="4905087"/>
                        <a:ext cx="7188200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697" name="Rectangle 9"/>
          <p:cNvSpPr>
            <a:spLocks noChangeArrowheads="1"/>
          </p:cNvSpPr>
          <p:nvPr/>
        </p:nvSpPr>
        <p:spPr bwMode="auto">
          <a:xfrm>
            <a:off x="580439" y="2060848"/>
            <a:ext cx="76244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Vårt estimat for </a:t>
            </a:r>
            <a:r>
              <a:rPr lang="nb-NO" altLang="nb-NO" i="0" dirty="0" smtClean="0"/>
              <a:t>Høyres </a:t>
            </a:r>
            <a:r>
              <a:rPr lang="nb-NO" altLang="nb-NO" i="0" dirty="0"/>
              <a:t>oppslutning </a:t>
            </a:r>
            <a:r>
              <a:rPr lang="nb-NO" altLang="nb-NO" i="0" dirty="0" smtClean="0"/>
              <a:t>er:  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graphicFrame>
        <p:nvGraphicFramePr>
          <p:cNvPr id="37070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139547"/>
              </p:ext>
            </p:extLst>
          </p:nvPr>
        </p:nvGraphicFramePr>
        <p:xfrm>
          <a:off x="1987550" y="5979875"/>
          <a:ext cx="2449512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12" name="Equation" r:id="rId7" imgW="1028520" imgH="253800" progId="Equation.DSMT4">
                  <p:embed/>
                </p:oleObj>
              </mc:Choice>
              <mc:Fallback>
                <p:oleObj name="Equation" r:id="rId7" imgW="1028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5979875"/>
                        <a:ext cx="2449512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709" name="Rectangle 21"/>
          <p:cNvSpPr>
            <a:spLocks noChangeArrowheads="1"/>
          </p:cNvSpPr>
          <p:nvPr/>
        </p:nvSpPr>
        <p:spPr bwMode="auto">
          <a:xfrm>
            <a:off x="763631" y="5953890"/>
            <a:ext cx="1079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Dvs.: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4644008" y="5979875"/>
            <a:ext cx="428936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>
                <a:solidFill>
                  <a:srgbClr val="FF0000"/>
                </a:solidFill>
              </a:rPr>
              <a:t>(dette gir en </a:t>
            </a:r>
            <a:r>
              <a:rPr lang="nb-NO" altLang="nb-NO" i="0" dirty="0" smtClean="0">
                <a:solidFill>
                  <a:srgbClr val="FF0000"/>
                </a:solidFill>
              </a:rPr>
              <a:t>«feilmargin»)</a:t>
            </a:r>
            <a:endParaRPr lang="nb-NO" altLang="nb-NO" b="1" i="0" dirty="0">
              <a:solidFill>
                <a:srgbClr val="FF0000"/>
              </a:solidFill>
            </a:endParaRPr>
          </a:p>
        </p:txBody>
      </p:sp>
      <p:sp>
        <p:nvSpPr>
          <p:cNvPr id="15" name="Rektangel 14"/>
          <p:cNvSpPr/>
          <p:nvPr/>
        </p:nvSpPr>
        <p:spPr bwMode="auto">
          <a:xfrm>
            <a:off x="5258596" y="-234323"/>
            <a:ext cx="4208913" cy="1330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t="5686" r="10730" b="23338"/>
          <a:stretch/>
        </p:blipFill>
        <p:spPr>
          <a:xfrm>
            <a:off x="3969933" y="44624"/>
            <a:ext cx="4937703" cy="228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8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4" grpId="0" build="p" bldLvl="5" autoUpdateAnimBg="0"/>
      <p:bldP spid="370697" grpId="0" build="p" bldLvl="5" autoUpdateAnimBg="0"/>
      <p:bldP spid="370709" grpId="0" build="p" bldLvl="5" autoUpdateAnimBg="0"/>
      <p:bldP spid="16" grpId="0" build="p" bldLvl="5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933-BD3B-48CB-A8CE-AF89DC446FCB}" type="slidenum">
              <a:rPr lang="en-US" altLang="nb-NO" smtClean="0"/>
              <a:pPr/>
              <a:t>19</a:t>
            </a:fld>
            <a:endParaRPr lang="en-US" altLang="nb-NO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70384" y="260648"/>
            <a:ext cx="80032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 smtClean="0"/>
              <a:t>Vi kan bruke </a:t>
            </a:r>
            <a:r>
              <a:rPr lang="nb-NO" altLang="nb-NO" sz="2400" i="0" dirty="0" err="1" smtClean="0"/>
              <a:t>GeoGebra</a:t>
            </a:r>
            <a:r>
              <a:rPr lang="nb-NO" altLang="nb-NO" sz="2400" i="0" dirty="0" smtClean="0"/>
              <a:t> til å bestemme konfidensintervallet i eksempel 11.2. </a:t>
            </a:r>
            <a:endParaRPr lang="nb-NO" altLang="nb-NO" sz="2400" b="1" i="0" dirty="0">
              <a:solidFill>
                <a:srgbClr val="008000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70384" y="1196752"/>
            <a:ext cx="80032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 smtClean="0"/>
              <a:t>Vi åpner da sannsynlighetskalkulatoren og velger «Statistikk</a:t>
            </a:r>
            <a:r>
              <a:rPr lang="nb-NO" altLang="nb-NO" sz="2400" i="0" dirty="0"/>
              <a:t>» og </a:t>
            </a:r>
            <a:r>
              <a:rPr lang="nb-NO" altLang="nb-NO" sz="2400" i="0" dirty="0" smtClean="0"/>
              <a:t>«Z-estimat av en andel». </a:t>
            </a:r>
            <a:endParaRPr lang="nb-NO" altLang="nb-NO" sz="2400" b="1" i="0" dirty="0">
              <a:solidFill>
                <a:srgbClr val="008000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38672" y="2348880"/>
            <a:ext cx="849782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 smtClean="0"/>
              <a:t>Så fyller vi inn slik det er vist til venstre nedenfor. </a:t>
            </a:r>
            <a:endParaRPr lang="nb-NO" altLang="nb-NO" sz="2400" i="0" dirty="0"/>
          </a:p>
          <a:p>
            <a:pPr eaLnBrk="1" hangingPunct="1"/>
            <a:r>
              <a:rPr lang="nb-NO" altLang="nb-NO" sz="2400" i="0" dirty="0" smtClean="0"/>
              <a:t>Da får vi konfidensintervallet slik det er vist til høyre nedenfor.</a:t>
            </a:r>
            <a:endParaRPr lang="nb-NO" altLang="nb-NO" sz="2400" b="1" i="0" dirty="0">
              <a:solidFill>
                <a:srgbClr val="008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13" y="3717032"/>
            <a:ext cx="3562350" cy="2400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012" y="3646805"/>
            <a:ext cx="3227070" cy="259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0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 bldLvl="5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2A6A55-BCA7-46DC-B6B0-FC236B4E5DF3}" type="slidenum">
              <a:rPr lang="en-US" altLang="nb-NO" sz="1400"/>
              <a:pPr eaLnBrk="1" hangingPunct="1"/>
              <a:t>20</a:t>
            </a:fld>
            <a:endParaRPr lang="en-US" altLang="nb-NO" sz="1400"/>
          </a:p>
        </p:txBody>
      </p:sp>
      <p:sp>
        <p:nvSpPr>
          <p:cNvPr id="374791" name="Rectangle 7"/>
          <p:cNvSpPr>
            <a:spLocks noChangeArrowheads="1"/>
          </p:cNvSpPr>
          <p:nvPr/>
        </p:nvSpPr>
        <p:spPr bwMode="auto">
          <a:xfrm>
            <a:off x="755650" y="399131"/>
            <a:ext cx="6121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>
                <a:solidFill>
                  <a:srgbClr val="008000"/>
                </a:solidFill>
              </a:rPr>
              <a:t>Eksempel </a:t>
            </a:r>
            <a:r>
              <a:rPr lang="nb-NO" altLang="nb-NO" i="0" dirty="0" smtClean="0">
                <a:solidFill>
                  <a:srgbClr val="008000"/>
                </a:solidFill>
              </a:rPr>
              <a:t>11.3</a:t>
            </a:r>
            <a:r>
              <a:rPr lang="nb-NO" altLang="nb-NO" i="0" dirty="0">
                <a:solidFill>
                  <a:srgbClr val="008000"/>
                </a:solidFill>
              </a:rPr>
              <a:t>:</a:t>
            </a:r>
            <a:r>
              <a:rPr lang="nb-NO" altLang="nb-NO" i="0" dirty="0"/>
              <a:t> En hudlege ønsker å finne ut hvor stor andel av pasienter med </a:t>
            </a:r>
            <a:r>
              <a:rPr lang="nb-NO" altLang="nb-NO" i="0" dirty="0" err="1"/>
              <a:t>psoreasis</a:t>
            </a:r>
            <a:r>
              <a:rPr lang="nb-NO" altLang="nb-NO" i="0" dirty="0"/>
              <a:t> som vil bli kvitt utslettene hvis de bruker en ny salve</a:t>
            </a:r>
            <a:endParaRPr lang="en-US" altLang="nb-NO" i="0" dirty="0"/>
          </a:p>
        </p:txBody>
      </p:sp>
      <p:pic>
        <p:nvPicPr>
          <p:cNvPr id="56324" name="Picture 8" descr="psorea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88" y="333375"/>
            <a:ext cx="1444625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4793" name="Rectangle 9"/>
          <p:cNvSpPr>
            <a:spLocks noChangeArrowheads="1"/>
          </p:cNvSpPr>
          <p:nvPr/>
        </p:nvSpPr>
        <p:spPr bwMode="auto">
          <a:xfrm>
            <a:off x="755650" y="2420938"/>
            <a:ext cx="777716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Vi tenker oss at hun lar 150 pasienter som nettopp har fått psoreasis prøve den nye salven, og at 54 av dem blir kvitt utslettene. </a:t>
            </a:r>
            <a:endParaRPr lang="en-US" altLang="nb-NO" i="0"/>
          </a:p>
        </p:txBody>
      </p:sp>
      <p:sp>
        <p:nvSpPr>
          <p:cNvPr id="374794" name="Rectangle 10"/>
          <p:cNvSpPr>
            <a:spLocks noChangeArrowheads="1"/>
          </p:cNvSpPr>
          <p:nvPr/>
        </p:nvSpPr>
        <p:spPr bwMode="auto">
          <a:xfrm>
            <a:off x="755650" y="4005263"/>
            <a:ext cx="77771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Hva kan hun slutte av dette?</a:t>
            </a:r>
            <a:endParaRPr lang="en-US" altLang="nb-NO" i="0"/>
          </a:p>
        </p:txBody>
      </p:sp>
      <p:sp>
        <p:nvSpPr>
          <p:cNvPr id="374795" name="Rectangle 11"/>
          <p:cNvSpPr>
            <a:spLocks noChangeArrowheads="1"/>
          </p:cNvSpPr>
          <p:nvPr/>
        </p:nvSpPr>
        <p:spPr bwMode="auto">
          <a:xfrm>
            <a:off x="755650" y="4781550"/>
            <a:ext cx="7777163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Legen er ikke bare interessert i de 150 pasientene. Hun er interessert i hvordan salven vil virke for </a:t>
            </a:r>
            <a:r>
              <a:rPr lang="nb-NO" altLang="nb-NO" i="0" dirty="0" err="1"/>
              <a:t>psoreasispasienter</a:t>
            </a:r>
            <a:r>
              <a:rPr lang="nb-NO" altLang="nb-NO" i="0" dirty="0"/>
              <a:t> generelt </a:t>
            </a:r>
            <a:endParaRPr lang="en-US" altLang="nb-NO" i="0" dirty="0"/>
          </a:p>
        </p:txBody>
      </p:sp>
    </p:spTree>
    <p:extLst>
      <p:ext uri="{BB962C8B-B14F-4D97-AF65-F5344CB8AC3E}">
        <p14:creationId xmlns:p14="http://schemas.microsoft.com/office/powerpoint/2010/main" val="132455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1" grpId="0"/>
      <p:bldP spid="374793" grpId="0"/>
      <p:bldP spid="374794" grpId="0"/>
      <p:bldP spid="37479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9B50D05-C3C9-44D6-8447-C455AB7844B6}" type="slidenum">
              <a:rPr lang="en-US" altLang="nb-NO" sz="1400"/>
              <a:pPr eaLnBrk="1" hangingPunct="1"/>
              <a:t>21</a:t>
            </a:fld>
            <a:endParaRPr lang="en-US" altLang="nb-NO" sz="1400"/>
          </a:p>
        </p:txBody>
      </p:sp>
      <p:sp>
        <p:nvSpPr>
          <p:cNvPr id="375810" name="Rectangle 2"/>
          <p:cNvSpPr>
            <a:spLocks noChangeArrowheads="1"/>
          </p:cNvSpPr>
          <p:nvPr/>
        </p:nvSpPr>
        <p:spPr bwMode="auto">
          <a:xfrm>
            <a:off x="755650" y="476250"/>
            <a:ext cx="72009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Det er ikke mulig å trekke et tilfeldig utvalg av alle nåværende og kommende psoreasispasienter</a:t>
            </a:r>
            <a:endParaRPr lang="en-US" altLang="nb-NO" i="0"/>
          </a:p>
        </p:txBody>
      </p:sp>
      <p:sp>
        <p:nvSpPr>
          <p:cNvPr id="375815" name="Rectangle 7"/>
          <p:cNvSpPr>
            <a:spLocks noChangeArrowheads="1"/>
          </p:cNvSpPr>
          <p:nvPr/>
        </p:nvSpPr>
        <p:spPr bwMode="auto">
          <a:xfrm>
            <a:off x="755650" y="1984375"/>
            <a:ext cx="76327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Men hvis det ikke skjer noen endring i pasientgruppen over tid, kan det være rimelig å se på de 150 pasientene som et tilfeldig utvalg av populasjonen av alle nåværende og framtidige pasienter</a:t>
            </a:r>
            <a:endParaRPr lang="en-US" altLang="nb-NO" i="0"/>
          </a:p>
        </p:txBody>
      </p:sp>
      <p:sp>
        <p:nvSpPr>
          <p:cNvPr id="375816" name="Rectangle 8"/>
          <p:cNvSpPr>
            <a:spLocks noChangeArrowheads="1"/>
          </p:cNvSpPr>
          <p:nvPr/>
        </p:nvSpPr>
        <p:spPr bwMode="auto">
          <a:xfrm>
            <a:off x="755650" y="4437063"/>
            <a:ext cx="76327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Under denne forutsetningen får legen følgende estimatet for andelen som blir kvitt utslettene</a:t>
            </a:r>
            <a:endParaRPr lang="en-US" altLang="nb-NO" i="0"/>
          </a:p>
        </p:txBody>
      </p:sp>
      <p:graphicFrame>
        <p:nvGraphicFramePr>
          <p:cNvPr id="3758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837405"/>
              </p:ext>
            </p:extLst>
          </p:nvPr>
        </p:nvGraphicFramePr>
        <p:xfrm>
          <a:off x="898525" y="5300663"/>
          <a:ext cx="23463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25" name="Equation" r:id="rId3" imgW="977760" imgH="317160" progId="Equation.DSMT4">
                  <p:embed/>
                </p:oleObj>
              </mc:Choice>
              <mc:Fallback>
                <p:oleObj name="Equation" r:id="rId3" imgW="97776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5300663"/>
                        <a:ext cx="23463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819" name="Rectangle 11"/>
          <p:cNvSpPr>
            <a:spLocks noChangeArrowheads="1"/>
          </p:cNvSpPr>
          <p:nvPr/>
        </p:nvSpPr>
        <p:spPr bwMode="auto">
          <a:xfrm>
            <a:off x="3419475" y="5435600"/>
            <a:ext cx="2016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dvs. 36.0%</a:t>
            </a:r>
            <a:endParaRPr lang="en-US" altLang="nb-NO" i="0"/>
          </a:p>
        </p:txBody>
      </p:sp>
    </p:spTree>
    <p:extLst>
      <p:ext uri="{BB962C8B-B14F-4D97-AF65-F5344CB8AC3E}">
        <p14:creationId xmlns:p14="http://schemas.microsoft.com/office/powerpoint/2010/main" val="125082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/>
      <p:bldP spid="375815" grpId="0"/>
      <p:bldP spid="375816" grpId="0"/>
      <p:bldP spid="3758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F65E93D-7321-4BC1-BC29-CE0207B21BBB}" type="slidenum">
              <a:rPr lang="en-US" altLang="nb-NO" sz="1400"/>
              <a:pPr eaLnBrk="1" hangingPunct="1"/>
              <a:t>22</a:t>
            </a:fld>
            <a:endParaRPr lang="en-US" altLang="nb-NO" sz="1400"/>
          </a:p>
        </p:txBody>
      </p:sp>
      <p:sp>
        <p:nvSpPr>
          <p:cNvPr id="376836" name="Rectangle 4"/>
          <p:cNvSpPr>
            <a:spLocks noChangeArrowheads="1"/>
          </p:cNvSpPr>
          <p:nvPr/>
        </p:nvSpPr>
        <p:spPr bwMode="auto">
          <a:xfrm>
            <a:off x="755650" y="620713"/>
            <a:ext cx="6985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For å få en "feilmargin" beregner legen et 95% konfidensintervall: </a:t>
            </a:r>
            <a:endParaRPr lang="nb-NO" altLang="nb-NO" b="1" i="0">
              <a:solidFill>
                <a:srgbClr val="008000"/>
              </a:solidFill>
            </a:endParaRPr>
          </a:p>
        </p:txBody>
      </p:sp>
      <p:graphicFrame>
        <p:nvGraphicFramePr>
          <p:cNvPr id="3768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60299"/>
              </p:ext>
            </p:extLst>
          </p:nvPr>
        </p:nvGraphicFramePr>
        <p:xfrm>
          <a:off x="1041400" y="1905000"/>
          <a:ext cx="74199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6" name="Equation" r:id="rId3" imgW="3225600" imgH="380880" progId="Equation.DSMT4">
                  <p:embed/>
                </p:oleObj>
              </mc:Choice>
              <mc:Fallback>
                <p:oleObj name="Equation" r:id="rId3" imgW="322560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1905000"/>
                        <a:ext cx="74199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68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162577"/>
              </p:ext>
            </p:extLst>
          </p:nvPr>
        </p:nvGraphicFramePr>
        <p:xfrm>
          <a:off x="1836738" y="3255963"/>
          <a:ext cx="2449512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7" name="Equation" r:id="rId5" imgW="1028520" imgH="253800" progId="Equation.DSMT4">
                  <p:embed/>
                </p:oleObj>
              </mc:Choice>
              <mc:Fallback>
                <p:oleObj name="Equation" r:id="rId5" imgW="1028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3255963"/>
                        <a:ext cx="2449512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6839" name="Rectangle 7"/>
          <p:cNvSpPr>
            <a:spLocks noChangeArrowheads="1"/>
          </p:cNvSpPr>
          <p:nvPr/>
        </p:nvSpPr>
        <p:spPr bwMode="auto">
          <a:xfrm>
            <a:off x="755650" y="3213100"/>
            <a:ext cx="1079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/>
              <a:t>Dvs.:</a:t>
            </a:r>
            <a:endParaRPr lang="nb-NO" altLang="nb-NO" b="1" i="0">
              <a:solidFill>
                <a:srgbClr val="008000"/>
              </a:solidFill>
            </a:endParaRPr>
          </a:p>
        </p:txBody>
      </p:sp>
      <p:sp>
        <p:nvSpPr>
          <p:cNvPr id="376841" name="Rectangle 9"/>
          <p:cNvSpPr>
            <a:spLocks noChangeArrowheads="1"/>
          </p:cNvSpPr>
          <p:nvPr/>
        </p:nvSpPr>
        <p:spPr bwMode="auto">
          <a:xfrm>
            <a:off x="755650" y="4365625"/>
            <a:ext cx="69850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i="0" dirty="0"/>
              <a:t>Legen kan </a:t>
            </a:r>
            <a:r>
              <a:rPr lang="nb-NO" altLang="nb-NO" i="0" dirty="0" smtClean="0"/>
              <a:t>«regne med» </a:t>
            </a:r>
            <a:r>
              <a:rPr lang="nb-NO" altLang="nb-NO" i="0" dirty="0"/>
              <a:t>at mellom 28.3% og 43.7% av pasientene vil bli kvitt utslettene hvis de bruker den nye salven</a:t>
            </a:r>
            <a:endParaRPr lang="nb-NO" altLang="nb-NO" b="1" i="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55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6" grpId="0" build="p" bldLvl="5" autoUpdateAnimBg="0"/>
      <p:bldP spid="376839" grpId="0" build="p" bldLvl="5" autoUpdateAnimBg="0"/>
      <p:bldP spid="376841" grpId="0" build="p" bldLvl="5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60232" y="6478889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B7EC60-8876-443B-B208-32372860909F}" type="slidenum">
              <a:rPr lang="en-US" altLang="nb-NO" sz="1400" i="0"/>
              <a:pPr eaLnBrk="1" hangingPunct="1"/>
              <a:t>23</a:t>
            </a:fld>
            <a:endParaRPr lang="en-US" altLang="nb-NO" sz="1400" i="0"/>
          </a:p>
        </p:txBody>
      </p:sp>
      <p:sp>
        <p:nvSpPr>
          <p:cNvPr id="17413" name="Rectangle 10"/>
          <p:cNvSpPr>
            <a:spLocks noChangeArrowheads="1"/>
          </p:cNvSpPr>
          <p:nvPr/>
        </p:nvSpPr>
        <p:spPr bwMode="auto">
          <a:xfrm>
            <a:off x="817563" y="908720"/>
            <a:ext cx="83264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>
                <a:solidFill>
                  <a:srgbClr val="0033CC"/>
                </a:solidFill>
              </a:rPr>
              <a:t>Simulering av 50 </a:t>
            </a:r>
            <a:r>
              <a:rPr lang="nb-NO" altLang="nb-NO" sz="2400" i="0" dirty="0" smtClean="0">
                <a:solidFill>
                  <a:srgbClr val="0033CC"/>
                </a:solidFill>
              </a:rPr>
              <a:t>konfidensintervall (</a:t>
            </a:r>
            <a:r>
              <a:rPr lang="nb-NO" altLang="nb-NO" sz="2400" dirty="0" smtClean="0">
                <a:solidFill>
                  <a:srgbClr val="0033CC"/>
                </a:solidFill>
              </a:rPr>
              <a:t>n</a:t>
            </a:r>
            <a:r>
              <a:rPr lang="nb-NO" altLang="nb-NO" sz="2400" i="0" dirty="0" smtClean="0">
                <a:solidFill>
                  <a:srgbClr val="0033CC"/>
                </a:solidFill>
              </a:rPr>
              <a:t>=721, </a:t>
            </a:r>
            <a:r>
              <a:rPr lang="nb-NO" altLang="nb-NO" sz="2400" dirty="0" smtClean="0">
                <a:solidFill>
                  <a:srgbClr val="0033CC"/>
                </a:solidFill>
              </a:rPr>
              <a:t>p</a:t>
            </a:r>
            <a:r>
              <a:rPr lang="nb-NO" altLang="nb-NO" sz="2400" i="0" dirty="0" smtClean="0">
                <a:solidFill>
                  <a:srgbClr val="0033CC"/>
                </a:solidFill>
              </a:rPr>
              <a:t>=0.25)</a:t>
            </a:r>
            <a:endParaRPr lang="nb-NO" altLang="nb-NO" sz="2400" b="1" dirty="0">
              <a:solidFill>
                <a:srgbClr val="0033CC"/>
              </a:solidFill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588963" y="5949950"/>
            <a:ext cx="85550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>
                <a:solidFill>
                  <a:srgbClr val="FF0000"/>
                </a:solidFill>
              </a:rPr>
              <a:t>Et  95% konfidensintervall vil </a:t>
            </a:r>
            <a:r>
              <a:rPr lang="nb-NO" altLang="nb-NO" sz="2400" i="0" dirty="0" smtClean="0">
                <a:solidFill>
                  <a:srgbClr val="FF0000"/>
                </a:solidFill>
              </a:rPr>
              <a:t>«i </a:t>
            </a:r>
            <a:r>
              <a:rPr lang="nb-NO" altLang="nb-NO" sz="2400" i="0" dirty="0">
                <a:solidFill>
                  <a:srgbClr val="FF0000"/>
                </a:solidFill>
              </a:rPr>
              <a:t>det lange </a:t>
            </a:r>
            <a:r>
              <a:rPr lang="nb-NO" altLang="nb-NO" sz="2400" i="0" dirty="0" smtClean="0">
                <a:solidFill>
                  <a:srgbClr val="FF0000"/>
                </a:solidFill>
              </a:rPr>
              <a:t>løp» </a:t>
            </a:r>
            <a:r>
              <a:rPr lang="nb-NO" altLang="nb-NO" sz="2400" i="0" dirty="0">
                <a:solidFill>
                  <a:srgbClr val="FF0000"/>
                </a:solidFill>
              </a:rPr>
              <a:t>inneholde </a:t>
            </a:r>
            <a:r>
              <a:rPr lang="nb-NO" altLang="nb-NO" sz="2400" i="0" dirty="0" smtClean="0">
                <a:solidFill>
                  <a:srgbClr val="FF0000"/>
                </a:solidFill>
              </a:rPr>
              <a:t>         den </a:t>
            </a:r>
            <a:r>
              <a:rPr lang="nb-NO" altLang="nb-NO" sz="2400" i="0" dirty="0">
                <a:solidFill>
                  <a:srgbClr val="FF0000"/>
                </a:solidFill>
              </a:rPr>
              <a:t>sanne verdien av </a:t>
            </a:r>
            <a:r>
              <a:rPr lang="nb-NO" altLang="nb-NO" sz="2400" dirty="0" smtClean="0">
                <a:solidFill>
                  <a:srgbClr val="FF0000"/>
                </a:solidFill>
              </a:rPr>
              <a:t>p</a:t>
            </a:r>
            <a:r>
              <a:rPr lang="nb-NO" altLang="nb-NO" sz="2400" i="0" dirty="0" smtClean="0">
                <a:solidFill>
                  <a:srgbClr val="FF0000"/>
                </a:solidFill>
              </a:rPr>
              <a:t>  95 </a:t>
            </a:r>
            <a:r>
              <a:rPr lang="nb-NO" altLang="nb-NO" sz="2400" i="0" dirty="0">
                <a:solidFill>
                  <a:srgbClr val="FF0000"/>
                </a:solidFill>
              </a:rPr>
              <a:t>ut av 100 ganger </a:t>
            </a:r>
            <a:endParaRPr lang="nb-NO" altLang="nb-NO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312" y="1268760"/>
            <a:ext cx="6481688" cy="4539601"/>
          </a:xfrm>
          <a:prstGeom prst="rect">
            <a:avLst/>
          </a:prstGeom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817562" y="45120"/>
            <a:ext cx="83264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400" i="0" dirty="0" smtClean="0"/>
              <a:t>Hva betyr det at vi har et 95% konfidensintervall?</a:t>
            </a:r>
            <a:endParaRPr lang="nb-NO" altLang="nb-NO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1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10036</TotalTime>
  <Words>1071</Words>
  <Application>Microsoft Office PowerPoint</Application>
  <PresentationFormat>On-screen Show (4:3)</PresentationFormat>
  <Paragraphs>110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Default Design</vt:lpstr>
      <vt:lpstr>Equation</vt:lpstr>
      <vt:lpstr>Mtb Graph</vt:lpstr>
      <vt:lpstr>MAT0100V Sannsynlighetsregning og kombinatorikk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Sannsynlighetsregning og statistikk</vt:lpstr>
      <vt:lpstr>Estimering og konfidensintervall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Ørnulf Borgan</cp:lastModifiedBy>
  <cp:revision>630</cp:revision>
  <cp:lastPrinted>2016-04-20T18:00:22Z</cp:lastPrinted>
  <dcterms:created xsi:type="dcterms:W3CDTF">2003-10-01T16:45:29Z</dcterms:created>
  <dcterms:modified xsi:type="dcterms:W3CDTF">2016-04-23T16:49:49Z</dcterms:modified>
</cp:coreProperties>
</file>