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379" r:id="rId3"/>
    <p:sldId id="380" r:id="rId4"/>
    <p:sldId id="381" r:id="rId5"/>
    <p:sldId id="382" r:id="rId6"/>
    <p:sldId id="383" r:id="rId7"/>
    <p:sldId id="384" r:id="rId8"/>
    <p:sldId id="385" r:id="rId9"/>
    <p:sldId id="432" r:id="rId10"/>
    <p:sldId id="388" r:id="rId11"/>
    <p:sldId id="389" r:id="rId12"/>
    <p:sldId id="390" r:id="rId13"/>
    <p:sldId id="391" r:id="rId14"/>
    <p:sldId id="392" r:id="rId15"/>
    <p:sldId id="393" r:id="rId16"/>
    <p:sldId id="401" r:id="rId17"/>
    <p:sldId id="409" r:id="rId18"/>
    <p:sldId id="410" r:id="rId19"/>
    <p:sldId id="411" r:id="rId20"/>
    <p:sldId id="412" r:id="rId21"/>
    <p:sldId id="415" r:id="rId22"/>
    <p:sldId id="416" r:id="rId23"/>
    <p:sldId id="420" r:id="rId24"/>
    <p:sldId id="421" r:id="rId25"/>
    <p:sldId id="422" r:id="rId26"/>
    <p:sldId id="423" r:id="rId27"/>
    <p:sldId id="424" r:id="rId28"/>
    <p:sldId id="425" r:id="rId29"/>
    <p:sldId id="426" r:id="rId30"/>
    <p:sldId id="428" r:id="rId31"/>
    <p:sldId id="429" r:id="rId32"/>
  </p:sldIdLst>
  <p:sldSz cx="9906000" cy="6858000" type="A4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9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3300"/>
    <a:srgbClr val="333333"/>
    <a:srgbClr val="008000"/>
    <a:srgbClr val="CC0000"/>
    <a:srgbClr val="800000"/>
    <a:srgbClr val="990000"/>
    <a:srgbClr val="00006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5" autoAdjust="0"/>
  </p:normalViewPr>
  <p:slideViewPr>
    <p:cSldViewPr snapToGrid="0" showGuides="1">
      <p:cViewPr varScale="1">
        <p:scale>
          <a:sx n="87" d="100"/>
          <a:sy n="87" d="100"/>
        </p:scale>
        <p:origin x="1290" y="90"/>
      </p:cViewPr>
      <p:guideLst>
        <p:guide orient="horz" pos="1959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11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Relationship Id="rId9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4" Type="http://schemas.openxmlformats.org/officeDocument/2006/relationships/image" Target="../media/image7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347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347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fld id="{5B887D2A-FFF8-4CE0-95BE-27884FC0002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0430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7875" y="768350"/>
            <a:ext cx="5545138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defTabSz="946150">
              <a:defRPr sz="1200" i="0"/>
            </a:lvl1pPr>
          </a:lstStyle>
          <a:p>
            <a:endParaRPr lang="nb-NO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68" tIns="47334" rIns="94668" bIns="47334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 i="0"/>
            </a:lvl1pPr>
          </a:lstStyle>
          <a:p>
            <a:fld id="{475F7DA6-1338-4D80-9EC2-26F1A97D62D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81446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7DA6-1338-4D80-9EC2-26F1A97D62DE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43607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7DA6-1338-4D80-9EC2-26F1A97D62DE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72520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612C2A-1555-4DEF-AA6D-08BCEF2AEE3D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41191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7DA6-1338-4D80-9EC2-26F1A97D62DE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03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84D9F-FA04-4A9B-837F-A3F4369D58C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54989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89ABC0-7668-46EE-939D-B1B18B08974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3334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08CD2-E7E1-4075-92A2-A2CBF99EFB0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0255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A68E4-38B9-4645-8A66-DE5CF1AA37A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220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7DE866-6424-49A4-B212-674E159B646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118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58B416-F3E0-4717-8308-ECC032680AC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178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C37D0-6396-43A2-A05F-B0E5DDC280A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5278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8833F-5C76-4591-BB6C-07593F23405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4895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40197-5C84-45C7-A992-9D8B78F5B03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504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5B23B-2B24-4358-95BF-3EE6B34E201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38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3B482-186A-450D-8DFC-3A8649F9FC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46981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F1B78-728D-44EA-B1FF-B6C179141F3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24120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C7AD74-AC8A-4735-9819-276F9CFCD4D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6559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03D2F2-6131-402A-B97D-73F2063DDFF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8563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7E92E1-A5B9-4BA0-BC86-C23CC3D81D5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554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1966D-5F77-454F-9C52-59F1C5FCDB9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7234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lvl="0"/>
            <a:endParaRPr lang="nb-NO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73AC75-B523-4D75-9DE5-ED41A78145C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36685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endParaRPr lang="nb-NO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fld id="{D9CFC534-BA67-4F70-A30F-B598A07BB13D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11" Type="http://schemas.openxmlformats.org/officeDocument/2006/relationships/image" Target="../media/image20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6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23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4.bin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2.jpeg"/><Relationship Id="rId4" Type="http://schemas.openxmlformats.org/officeDocument/2006/relationships/image" Target="../media/image29.wmf"/><Relationship Id="rId9" Type="http://schemas.openxmlformats.org/officeDocument/2006/relationships/image" Target="../media/image3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3.wmf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8.wmf"/><Relationship Id="rId11" Type="http://schemas.openxmlformats.org/officeDocument/2006/relationships/image" Target="../media/image41.jpeg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image" Target="../media/image55.png"/><Relationship Id="rId1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21" Type="http://schemas.openxmlformats.org/officeDocument/2006/relationships/image" Target="../media/image48.wmf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54.png"/><Relationship Id="rId17" Type="http://schemas.openxmlformats.org/officeDocument/2006/relationships/image" Target="../media/image46.wmf"/><Relationship Id="rId25" Type="http://schemas.openxmlformats.org/officeDocument/2006/relationships/image" Target="../media/image50.wmf"/><Relationship Id="rId2" Type="http://schemas.openxmlformats.org/officeDocument/2006/relationships/slideLayout" Target="../slideLayouts/slideLayout15.xml"/><Relationship Id="rId16" Type="http://schemas.openxmlformats.org/officeDocument/2006/relationships/oleObject" Target="../embeddings/oleObject38.bin"/><Relationship Id="rId20" Type="http://schemas.openxmlformats.org/officeDocument/2006/relationships/oleObject" Target="../embeddings/oleObject40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3.wmf"/><Relationship Id="rId11" Type="http://schemas.openxmlformats.org/officeDocument/2006/relationships/image" Target="../media/image53.jpeg"/><Relationship Id="rId24" Type="http://schemas.openxmlformats.org/officeDocument/2006/relationships/oleObject" Target="../embeddings/oleObject42.bin"/><Relationship Id="rId5" Type="http://schemas.openxmlformats.org/officeDocument/2006/relationships/oleObject" Target="../embeddings/oleObject35.bin"/><Relationship Id="rId15" Type="http://schemas.openxmlformats.org/officeDocument/2006/relationships/image" Target="../media/image45.wmf"/><Relationship Id="rId23" Type="http://schemas.openxmlformats.org/officeDocument/2006/relationships/image" Target="../media/image49.wmf"/><Relationship Id="rId10" Type="http://schemas.openxmlformats.org/officeDocument/2006/relationships/image" Target="../media/image52.jpeg"/><Relationship Id="rId19" Type="http://schemas.openxmlformats.org/officeDocument/2006/relationships/image" Target="../media/image47.wmf"/><Relationship Id="rId4" Type="http://schemas.openxmlformats.org/officeDocument/2006/relationships/image" Target="../media/image42.wmf"/><Relationship Id="rId9" Type="http://schemas.openxmlformats.org/officeDocument/2006/relationships/image" Target="../media/image51.jpeg"/><Relationship Id="rId14" Type="http://schemas.openxmlformats.org/officeDocument/2006/relationships/oleObject" Target="../embeddings/oleObject37.bin"/><Relationship Id="rId22" Type="http://schemas.openxmlformats.org/officeDocument/2006/relationships/oleObject" Target="../embeddings/oleObject4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9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6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68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7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7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5.wmf"/><Relationship Id="rId12" Type="http://schemas.openxmlformats.org/officeDocument/2006/relationships/image" Target="../media/image52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77.wmf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51.jpeg"/><Relationship Id="rId5" Type="http://schemas.openxmlformats.org/officeDocument/2006/relationships/image" Target="../media/image74.wmf"/><Relationship Id="rId15" Type="http://schemas.openxmlformats.org/officeDocument/2006/relationships/oleObject" Target="../embeddings/oleObject63.bin"/><Relationship Id="rId10" Type="http://schemas.openxmlformats.org/officeDocument/2006/relationships/image" Target="../media/image78.png"/><Relationship Id="rId4" Type="http://schemas.openxmlformats.org/officeDocument/2006/relationships/oleObject" Target="../embeddings/oleObject60.bin"/><Relationship Id="rId9" Type="http://schemas.openxmlformats.org/officeDocument/2006/relationships/image" Target="../media/image76.wmf"/><Relationship Id="rId1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4361" y="380537"/>
            <a:ext cx="7800975" cy="2160588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nb-NO" altLang="nb-NO" sz="3600" b="1" dirty="0" smtClean="0">
                <a:solidFill>
                  <a:srgbClr val="000099"/>
                </a:solidFill>
              </a:rPr>
              <a:t>MAT0100V</a:t>
            </a:r>
            <a:br>
              <a:rPr lang="nb-NO" altLang="nb-NO" sz="3600" b="1" dirty="0" smtClean="0">
                <a:solidFill>
                  <a:srgbClr val="000099"/>
                </a:solidFill>
              </a:rPr>
            </a:br>
            <a:r>
              <a:rPr lang="nb-NO" altLang="nb-NO" sz="3200" b="1" dirty="0" smtClean="0">
                <a:solidFill>
                  <a:srgbClr val="000099"/>
                </a:solidFill>
              </a:rPr>
              <a:t>Sannsynlighetsregning og kombinatorikk</a:t>
            </a:r>
            <a:endParaRPr lang="en-GB" altLang="nb-NO" sz="3200" b="1" dirty="0" smtClean="0">
              <a:solidFill>
                <a:srgbClr val="000099"/>
              </a:solidFill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975" y="4804671"/>
            <a:ext cx="6934200" cy="1152525"/>
          </a:xfrm>
        </p:spPr>
        <p:txBody>
          <a:bodyPr/>
          <a:lstStyle/>
          <a:p>
            <a:pPr eaLnBrk="1" hangingPunct="1"/>
            <a:r>
              <a:rPr lang="nb-NO" altLang="nb-NO" sz="2000" dirty="0" smtClean="0"/>
              <a:t>Ørnulf Borgan</a:t>
            </a:r>
          </a:p>
          <a:p>
            <a:pPr eaLnBrk="1" hangingPunct="1"/>
            <a:r>
              <a:rPr lang="nb-NO" altLang="nb-NO" sz="2000" dirty="0" smtClean="0"/>
              <a:t>Matematisk institutt</a:t>
            </a:r>
          </a:p>
          <a:p>
            <a:pPr eaLnBrk="1" hangingPunct="1"/>
            <a:r>
              <a:rPr lang="nb-NO" altLang="nb-NO" sz="2000" dirty="0" smtClean="0"/>
              <a:t>Universitetet i Oslo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en-GB" altLang="nb-NO" dirty="0" smtClean="0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762002" y="2854987"/>
            <a:ext cx="850174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b-NO" altLang="nb-NO" sz="2800" b="1" i="0" dirty="0">
                <a:solidFill>
                  <a:srgbClr val="CC0000"/>
                </a:solidFill>
              </a:rPr>
              <a:t>Kombinatorikk</a:t>
            </a:r>
          </a:p>
          <a:p>
            <a:pPr algn="ctr" eaLnBrk="1" hangingPunct="1"/>
            <a:r>
              <a:rPr lang="nb-NO" altLang="nb-NO" sz="2800" b="1" i="0" dirty="0">
                <a:solidFill>
                  <a:srgbClr val="CC0000"/>
                </a:solidFill>
              </a:rPr>
              <a:t>Ordnede utvalg med og uten tilbakelegging</a:t>
            </a:r>
          </a:p>
          <a:p>
            <a:pPr algn="ctr" eaLnBrk="1" hangingPunct="1"/>
            <a:r>
              <a:rPr lang="nb-NO" altLang="nb-NO" sz="2800" b="1" i="0" dirty="0">
                <a:solidFill>
                  <a:srgbClr val="CC0000"/>
                </a:solidFill>
              </a:rPr>
              <a:t>Uordnede utvalg uten tilbakelegging</a:t>
            </a:r>
          </a:p>
          <a:p>
            <a:pPr algn="ctr" eaLnBrk="1" hangingPunct="1"/>
            <a:r>
              <a:rPr lang="nb-NO" altLang="nb-NO" sz="2800" b="1" i="0">
                <a:solidFill>
                  <a:srgbClr val="CC0000"/>
                </a:solidFill>
              </a:rPr>
              <a:t>Pascals talltrekant og binomialkoeffisientene</a:t>
            </a:r>
            <a:endParaRPr lang="nb-NO" altLang="nb-NO" sz="2800" b="1" i="0" dirty="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84D9F-FA04-4A9B-837F-A3F4369D58C3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871929" y="18785"/>
            <a:ext cx="6174052" cy="1143000"/>
          </a:xfrm>
        </p:spPr>
        <p:txBody>
          <a:bodyPr/>
          <a:lstStyle/>
          <a:p>
            <a:pPr algn="l" eaLnBrk="1" hangingPunct="1"/>
            <a:r>
              <a:rPr lang="nb-NO" altLang="nb-NO" sz="4000" b="1" dirty="0" smtClean="0">
                <a:solidFill>
                  <a:srgbClr val="000099"/>
                </a:solidFill>
              </a:rPr>
              <a:t>Kombinatorikk</a:t>
            </a:r>
            <a:endParaRPr lang="nb-NO" altLang="nb-NO" sz="4000" dirty="0" smtClean="0">
              <a:solidFill>
                <a:srgbClr val="000099"/>
              </a:solidFill>
            </a:endParaRP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820342" y="1104518"/>
            <a:ext cx="8813932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For å bruke en uniform sannsynlighetsmodell må vi finne antall mulige og antall gunstig utfall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I enkle situasjoner som kast med to terninger kan vi skrive opp alle mulige utfall og alle utfall som er gunstige for den </a:t>
            </a:r>
            <a:r>
              <a:rPr lang="nb-NO" altLang="nb-NO" sz="2800" i="0" dirty="0" smtClean="0"/>
              <a:t>hendelsen </a:t>
            </a:r>
            <a:r>
              <a:rPr lang="nb-NO" altLang="nb-NO" sz="2800" i="0" dirty="0"/>
              <a:t>vi er interessert i</a:t>
            </a:r>
            <a:endParaRPr lang="nb-NO" altLang="nb-NO" sz="1800" i="0" dirty="0"/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1086909" y="3866769"/>
            <a:ext cx="5694231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1800" i="0" dirty="0"/>
              <a:t>(</a:t>
            </a:r>
            <a:r>
              <a:rPr lang="nb-NO" altLang="nb-NO" sz="1600" i="0" dirty="0"/>
              <a:t>1,6)	(2,6)	(3,6)	(4,6)	(5,6)	(6,6)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 dirty="0"/>
              <a:t>(1,5)	(2,5)	(3,5)	(4,5)	(5,5)	(6,5)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 dirty="0"/>
              <a:t>(1,4)	(2,4)	(3,4)	(4,4)	(5,4)	(6,4)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 dirty="0"/>
              <a:t>(1,3)	(2,3)	(3,3)	(4,3)	(5,3)	(6,3)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 dirty="0"/>
              <a:t>(1,2)	(2,2)	(3,2)	(4,2)	(5,2)	(6,2)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 dirty="0"/>
              <a:t>(1,1)	(2,1)	(3,1)	(4,1)	(5,1)	(6,1)</a:t>
            </a:r>
          </a:p>
          <a:p>
            <a:pPr eaLnBrk="1" hangingPunct="1">
              <a:spcBef>
                <a:spcPct val="60000"/>
              </a:spcBef>
            </a:pPr>
            <a:endParaRPr lang="nb-NO" altLang="nb-NO" sz="1600" i="0" dirty="0"/>
          </a:p>
        </p:txBody>
      </p:sp>
      <p:sp>
        <p:nvSpPr>
          <p:cNvPr id="46099" name="AutoShape 19"/>
          <p:cNvSpPr>
            <a:spLocks noChangeArrowheads="1"/>
          </p:cNvSpPr>
          <p:nvPr/>
        </p:nvSpPr>
        <p:spPr bwMode="auto">
          <a:xfrm rot="1407732">
            <a:off x="837868" y="4850606"/>
            <a:ext cx="5671890" cy="37306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46100" name="Rectangle 20"/>
          <p:cNvSpPr>
            <a:spLocks noChangeArrowheads="1"/>
          </p:cNvSpPr>
          <p:nvPr/>
        </p:nvSpPr>
        <p:spPr bwMode="auto">
          <a:xfrm>
            <a:off x="1007799" y="3793744"/>
            <a:ext cx="5850731" cy="251936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pic>
        <p:nvPicPr>
          <p:cNvPr id="46101" name="Picture 21" descr="terning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138" y="3912807"/>
            <a:ext cx="49702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5" name="Picture 25" descr="terning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5831" y="4298568"/>
            <a:ext cx="517657" cy="477838"/>
          </a:xfrm>
          <a:noFill/>
        </p:spPr>
      </p:pic>
      <p:sp>
        <p:nvSpPr>
          <p:cNvPr id="46107" name="Text Box 27"/>
          <p:cNvSpPr txBox="1">
            <a:spLocks noChangeArrowheads="1"/>
          </p:cNvSpPr>
          <p:nvPr/>
        </p:nvSpPr>
        <p:spPr bwMode="auto">
          <a:xfrm>
            <a:off x="7138856" y="5255831"/>
            <a:ext cx="288409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400" i="0">
                <a:solidFill>
                  <a:srgbClr val="CC0000"/>
                </a:solidFill>
              </a:rPr>
              <a:t>"Sum sju øyne"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355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7" grpId="0" uiExpand="1" build="allAtOnce"/>
      <p:bldP spid="46098" grpId="0" build="allAtOnce"/>
      <p:bldP spid="46099" grpId="0" animBg="1"/>
      <p:bldP spid="46100" grpId="0" animBg="1"/>
      <p:bldP spid="46107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350838" y="5054600"/>
            <a:ext cx="382309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None/>
            </a:pPr>
            <a:endParaRPr lang="nb-NO" altLang="nb-NO" sz="2800" smtClean="0"/>
          </a:p>
          <a:p>
            <a:pPr eaLnBrk="1" hangingPunct="1">
              <a:buFontTx/>
              <a:buNone/>
            </a:pPr>
            <a:r>
              <a:rPr lang="nb-NO" altLang="nb-NO" sz="2800" smtClean="0"/>
              <a:t>	 	</a:t>
            </a:r>
          </a:p>
          <a:p>
            <a:pPr lvl="1" eaLnBrk="1" hangingPunct="1">
              <a:buFontTx/>
              <a:buNone/>
            </a:pPr>
            <a:endParaRPr lang="en-US" altLang="nb-NO" sz="2000" smtClean="0"/>
          </a:p>
        </p:txBody>
      </p:sp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663840" y="804863"/>
            <a:ext cx="8112258" cy="557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nb-NO" altLang="nb-NO" sz="2800" i="0" dirty="0"/>
              <a:t>I Lotto er det over 5 millioner                  mulige </a:t>
            </a:r>
            <a:r>
              <a:rPr lang="nb-NO" altLang="nb-NO" sz="2800" i="0" dirty="0" err="1" smtClean="0"/>
              <a:t>mulige</a:t>
            </a:r>
            <a:r>
              <a:rPr lang="nb-NO" altLang="nb-NO" sz="2800" i="0" dirty="0" smtClean="0"/>
              <a:t> vinnerrekker</a:t>
            </a:r>
            <a:endParaRPr lang="nb-NO" altLang="nb-NO" sz="2800" i="0" dirty="0"/>
          </a:p>
          <a:p>
            <a:pPr eaLnBrk="1" hangingPunct="1">
              <a:spcBef>
                <a:spcPct val="100000"/>
              </a:spcBef>
            </a:pPr>
            <a:r>
              <a:rPr lang="nb-NO" altLang="nb-NO" sz="2800" i="0" dirty="0"/>
              <a:t>Vi må være veldig tålmodige                                   for å skrive opp alle disse!</a:t>
            </a:r>
          </a:p>
          <a:p>
            <a:pPr eaLnBrk="1" hangingPunct="1">
              <a:spcBef>
                <a:spcPct val="100000"/>
              </a:spcBef>
            </a:pPr>
            <a:r>
              <a:rPr lang="nb-NO" altLang="nb-NO" sz="2800" i="0" dirty="0"/>
              <a:t>Vi må derfor kunne beregne antall mulige   vinnerrekker uten å skrive dem opp</a:t>
            </a:r>
          </a:p>
          <a:p>
            <a:pPr eaLnBrk="1" hangingPunct="1">
              <a:spcBef>
                <a:spcPct val="100000"/>
              </a:spcBef>
            </a:pPr>
            <a:r>
              <a:rPr lang="nb-NO" altLang="nb-NO" sz="2800" dirty="0">
                <a:solidFill>
                  <a:srgbClr val="CC0000"/>
                </a:solidFill>
              </a:rPr>
              <a:t>Kombinatorikk</a:t>
            </a:r>
            <a:r>
              <a:rPr lang="nb-NO" altLang="nb-NO" sz="2800" dirty="0"/>
              <a:t> </a:t>
            </a:r>
            <a:r>
              <a:rPr lang="nb-NO" altLang="nb-NO" sz="2800" i="0" dirty="0"/>
              <a:t>er navnet på den delen av matematikken som gir oss løsningen på </a:t>
            </a:r>
            <a:r>
              <a:rPr lang="nb-NO" altLang="nb-NO" sz="2800" i="0" dirty="0" smtClean="0"/>
              <a:t>dette            </a:t>
            </a:r>
            <a:r>
              <a:rPr lang="nb-NO" altLang="nb-NO" sz="2800" i="0" dirty="0"/>
              <a:t>og liknende problemer</a:t>
            </a:r>
          </a:p>
          <a:p>
            <a:pPr eaLnBrk="1" hangingPunct="1">
              <a:spcBef>
                <a:spcPct val="30000"/>
              </a:spcBef>
            </a:pPr>
            <a:endParaRPr lang="nb-NO" altLang="nb-NO" sz="1800" i="0" dirty="0"/>
          </a:p>
        </p:txBody>
      </p:sp>
      <p:pic>
        <p:nvPicPr>
          <p:cNvPr id="227347" name="Picture 19" descr="lot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44393" y="804863"/>
            <a:ext cx="3666596" cy="1792288"/>
          </a:xfr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F1B78-728D-44EA-B1FF-B6C179141F3F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4659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79602" y="-1820"/>
            <a:ext cx="6485334" cy="1143000"/>
          </a:xfrm>
        </p:spPr>
        <p:txBody>
          <a:bodyPr/>
          <a:lstStyle/>
          <a:p>
            <a:pPr algn="l" eaLnBrk="1" hangingPunct="1"/>
            <a:r>
              <a:rPr lang="nb-NO" altLang="nb-NO" sz="3600" b="1" dirty="0" smtClean="0">
                <a:solidFill>
                  <a:srgbClr val="000099"/>
                </a:solidFill>
              </a:rPr>
              <a:t>Multiplikasjonssetningen</a:t>
            </a:r>
            <a:endParaRPr lang="nb-NO" altLang="nb-NO" sz="3600" dirty="0" smtClean="0">
              <a:solidFill>
                <a:srgbClr val="000099"/>
              </a:solidFill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896013" y="4235451"/>
            <a:ext cx="8758898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/>
              <a:t>På hvor mange måter kan vi sette sammen et måltid med én forrett, én hovedrett og én dessert?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951046" y="5516563"/>
            <a:ext cx="908532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/>
              <a:t>Måltidet kan settes sammen på                </a:t>
            </a:r>
            <a:r>
              <a:rPr lang="nb-NO" altLang="nb-NO" sz="2800" i="0" dirty="0" smtClean="0"/>
              <a:t>       måter</a:t>
            </a:r>
            <a:endParaRPr lang="nb-NO" altLang="nb-NO" sz="2800" i="0" dirty="0"/>
          </a:p>
        </p:txBody>
      </p:sp>
      <p:sp>
        <p:nvSpPr>
          <p:cNvPr id="12296" name="Rectangle 11"/>
          <p:cNvSpPr>
            <a:spLocks noChangeArrowheads="1"/>
          </p:cNvSpPr>
          <p:nvPr/>
        </p:nvSpPr>
        <p:spPr bwMode="auto">
          <a:xfrm>
            <a:off x="662121" y="4005263"/>
            <a:ext cx="3823096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975122" y="1613744"/>
            <a:ext cx="4368271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6.1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>
                <a:solidFill>
                  <a:schemeClr val="tx2"/>
                </a:solidFill>
              </a:rPr>
              <a:t> </a:t>
            </a:r>
          </a:p>
          <a:p>
            <a:pPr eaLnBrk="1" hangingPunct="1"/>
            <a:r>
              <a:rPr lang="nb-NO" altLang="nb-NO" sz="2800" i="0" dirty="0" smtClean="0">
                <a:solidFill>
                  <a:schemeClr val="tx2"/>
                </a:solidFill>
              </a:rPr>
              <a:t>På </a:t>
            </a:r>
            <a:r>
              <a:rPr lang="nb-NO" altLang="nb-NO" sz="2800" i="0" dirty="0">
                <a:solidFill>
                  <a:schemeClr val="tx2"/>
                </a:solidFill>
              </a:rPr>
              <a:t>en  meny er det</a:t>
            </a:r>
            <a:r>
              <a:rPr lang="nb-NO" altLang="nb-NO" sz="2800" i="0" dirty="0" smtClean="0">
                <a:solidFill>
                  <a:schemeClr val="tx2"/>
                </a:solidFill>
              </a:rPr>
              <a:t>:</a:t>
            </a:r>
            <a:endParaRPr lang="nb-NO" altLang="nb-NO" sz="2800" i="0" dirty="0">
              <a:solidFill>
                <a:schemeClr val="tx2"/>
              </a:solidFill>
            </a:endParaRPr>
          </a:p>
          <a:p>
            <a:pPr eaLnBrk="1" hangingPunct="1"/>
            <a:r>
              <a:rPr lang="nb-NO" altLang="nb-NO" sz="2800" i="0" dirty="0">
                <a:solidFill>
                  <a:schemeClr val="tx2"/>
                </a:solidFill>
              </a:rPr>
              <a:t> </a:t>
            </a:r>
            <a:r>
              <a:rPr lang="nb-NO" altLang="nb-NO" sz="2800" i="0" dirty="0" smtClean="0"/>
              <a:t>- </a:t>
            </a:r>
            <a:r>
              <a:rPr lang="nb-NO" altLang="nb-NO" sz="2800" i="0" dirty="0"/>
              <a:t>4 </a:t>
            </a:r>
            <a:r>
              <a:rPr lang="nb-NO" altLang="nb-NO" sz="2800" i="0" dirty="0" smtClean="0"/>
              <a:t>forretter</a:t>
            </a:r>
            <a:endParaRPr lang="nb-NO" altLang="nb-NO" sz="2800" i="0" dirty="0"/>
          </a:p>
          <a:p>
            <a:pPr eaLnBrk="1" hangingPunct="1"/>
            <a:r>
              <a:rPr lang="nb-NO" altLang="nb-NO" sz="2800" i="0" dirty="0"/>
              <a:t> </a:t>
            </a:r>
            <a:r>
              <a:rPr lang="nb-NO" altLang="nb-NO" sz="2800" i="0" dirty="0" smtClean="0"/>
              <a:t>- </a:t>
            </a:r>
            <a:r>
              <a:rPr lang="nb-NO" altLang="nb-NO" sz="2800" i="0" dirty="0"/>
              <a:t>10 </a:t>
            </a:r>
            <a:r>
              <a:rPr lang="nb-NO" altLang="nb-NO" sz="2800" i="0" dirty="0" smtClean="0"/>
              <a:t>hovedretter</a:t>
            </a:r>
            <a:endParaRPr lang="nb-NO" altLang="nb-NO" sz="2800" i="0" dirty="0"/>
          </a:p>
          <a:p>
            <a:pPr eaLnBrk="1" hangingPunct="1"/>
            <a:r>
              <a:rPr lang="nb-NO" altLang="nb-NO" sz="2800" i="0" dirty="0"/>
              <a:t> </a:t>
            </a:r>
            <a:r>
              <a:rPr lang="nb-NO" altLang="nb-NO" sz="2800" i="0" dirty="0" smtClean="0"/>
              <a:t>- </a:t>
            </a:r>
            <a:r>
              <a:rPr lang="nb-NO" altLang="nb-NO" sz="2800" i="0" dirty="0"/>
              <a:t>5 desserter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5654675" y="1274497"/>
            <a:ext cx="2497138" cy="27051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b-NO" altLang="nb-NO" sz="1600" b="1" i="0" u="sng">
                <a:solidFill>
                  <a:srgbClr val="CC0000"/>
                </a:solidFill>
                <a:latin typeface="Times New Roman" pitchFamily="18" charset="0"/>
              </a:rPr>
              <a:t>Forretter:</a:t>
            </a:r>
          </a:p>
          <a:p>
            <a:pPr eaLnBrk="1" hangingPunct="1"/>
            <a:endParaRPr lang="nb-NO" altLang="nb-NO" sz="1400" b="1" i="0">
              <a:solidFill>
                <a:srgbClr val="CC0000"/>
              </a:solidFill>
              <a:latin typeface="Times New Roman" pitchFamily="18" charset="0"/>
            </a:endParaRP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Rekecocktail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Gravet laks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Fiskesuppe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Løksuppe</a:t>
            </a:r>
          </a:p>
          <a:p>
            <a:pPr eaLnBrk="1" hangingPunct="1"/>
            <a:endParaRPr lang="nb-NO" altLang="nb-NO" sz="1400" i="0"/>
          </a:p>
          <a:p>
            <a:pPr eaLnBrk="1" hangingPunct="1"/>
            <a:endParaRPr lang="nb-NO" altLang="nb-NO" sz="1400" i="0"/>
          </a:p>
          <a:p>
            <a:pPr eaLnBrk="1" hangingPunct="1"/>
            <a:endParaRPr lang="nb-NO" altLang="nb-NO" sz="1400" i="0"/>
          </a:p>
          <a:p>
            <a:pPr eaLnBrk="1" hangingPunct="1"/>
            <a:endParaRPr lang="nb-NO" altLang="nb-NO" sz="1400" i="0"/>
          </a:p>
          <a:p>
            <a:pPr eaLnBrk="1" hangingPunct="1"/>
            <a:endParaRPr lang="nb-NO" altLang="nb-NO" sz="1400" i="0"/>
          </a:p>
          <a:p>
            <a:pPr eaLnBrk="1" hangingPunct="1"/>
            <a:endParaRPr lang="en-US" altLang="nb-NO" sz="1400" i="0"/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5654675" y="1285130"/>
            <a:ext cx="2497138" cy="27051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b-NO" altLang="nb-NO" sz="1600" b="1" i="0" u="sng">
                <a:solidFill>
                  <a:srgbClr val="CC0000"/>
                </a:solidFill>
                <a:latin typeface="Times New Roman" pitchFamily="18" charset="0"/>
              </a:rPr>
              <a:t>Hovedretter:</a:t>
            </a:r>
          </a:p>
          <a:p>
            <a:pPr eaLnBrk="1" hangingPunct="1"/>
            <a:endParaRPr lang="nb-NO" altLang="nb-NO" sz="1400" b="1" i="0">
              <a:solidFill>
                <a:srgbClr val="CC0000"/>
              </a:solidFill>
              <a:latin typeface="Times New Roman" pitchFamily="18" charset="0"/>
            </a:endParaRP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Kokt torsk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Sjøørret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Breiflabb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Sverdfisk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Biff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Svinesteik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Lammesteik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Kyllingbryst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Kalkun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Pekingand</a:t>
            </a:r>
            <a:endParaRPr lang="en-US" altLang="nb-NO" sz="1400" b="1" i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5654675" y="1285130"/>
            <a:ext cx="2497138" cy="27051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b-NO" altLang="nb-NO" sz="1600" b="1" i="0" u="sng">
                <a:solidFill>
                  <a:srgbClr val="CC0000"/>
                </a:solidFill>
                <a:latin typeface="Times New Roman" pitchFamily="18" charset="0"/>
              </a:rPr>
              <a:t>Desserter:</a:t>
            </a:r>
          </a:p>
          <a:p>
            <a:pPr eaLnBrk="1" hangingPunct="1"/>
            <a:endParaRPr lang="nb-NO" altLang="nb-NO" sz="1400" b="1" i="0">
              <a:solidFill>
                <a:srgbClr val="CC0000"/>
              </a:solidFill>
              <a:latin typeface="Times New Roman" pitchFamily="18" charset="0"/>
            </a:endParaRP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Jordbær med fløte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Vaniljeis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Sjokolademousse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Fruktsalat</a:t>
            </a:r>
          </a:p>
          <a:p>
            <a:pPr eaLnBrk="1" hangingPunct="1"/>
            <a:r>
              <a:rPr lang="nb-NO" altLang="nb-NO" sz="1400" b="1" i="0">
                <a:solidFill>
                  <a:srgbClr val="CC0000"/>
                </a:solidFill>
                <a:latin typeface="Times New Roman" pitchFamily="18" charset="0"/>
              </a:rPr>
              <a:t>Karamellpudding</a:t>
            </a:r>
          </a:p>
          <a:p>
            <a:pPr eaLnBrk="1" hangingPunct="1"/>
            <a:endParaRPr lang="nb-NO" altLang="nb-NO" sz="1400" b="1" i="0">
              <a:latin typeface="Times New Roman" pitchFamily="18" charset="0"/>
            </a:endParaRPr>
          </a:p>
          <a:p>
            <a:pPr eaLnBrk="1" hangingPunct="1"/>
            <a:endParaRPr lang="nb-NO" altLang="nb-NO" sz="1400" b="1" i="0">
              <a:latin typeface="Times New Roman" pitchFamily="18" charset="0"/>
            </a:endParaRPr>
          </a:p>
          <a:p>
            <a:pPr eaLnBrk="1" hangingPunct="1"/>
            <a:endParaRPr lang="nb-NO" altLang="nb-NO" sz="1400" b="1" i="0">
              <a:latin typeface="Times New Roman" pitchFamily="18" charset="0"/>
            </a:endParaRPr>
          </a:p>
          <a:p>
            <a:pPr eaLnBrk="1" hangingPunct="1"/>
            <a:endParaRPr lang="nb-NO" altLang="nb-NO" sz="1400" b="1" i="0">
              <a:latin typeface="Times New Roman" pitchFamily="18" charset="0"/>
            </a:endParaRPr>
          </a:p>
          <a:p>
            <a:pPr eaLnBrk="1" hangingPunct="1"/>
            <a:endParaRPr lang="nb-NO" altLang="nb-NO" sz="1400" b="1" i="0">
              <a:latin typeface="Times New Roman" pitchFamily="18" charset="0"/>
            </a:endParaRPr>
          </a:p>
        </p:txBody>
      </p:sp>
      <p:graphicFrame>
        <p:nvGraphicFramePr>
          <p:cNvPr id="32794" name="Object 2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067755"/>
              </p:ext>
            </p:extLst>
          </p:nvPr>
        </p:nvGraphicFramePr>
        <p:xfrm>
          <a:off x="6110231" y="5727605"/>
          <a:ext cx="203623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53" name="Equation" r:id="rId3" imgW="850680" imgH="177480" progId="Equation.DSMT4">
                  <p:embed/>
                </p:oleObj>
              </mc:Choice>
              <mc:Fallback>
                <p:oleObj name="Equation" r:id="rId3" imgW="8506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0231" y="5727605"/>
                        <a:ext cx="203623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910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7" grpId="0" autoUpdateAnimBg="0"/>
      <p:bldP spid="32778" grpId="0" autoUpdateAnimBg="0"/>
      <p:bldP spid="32783" grpId="0" uiExpand="1" build="p" autoUpdateAnimBg="0"/>
      <p:bldP spid="32791" grpId="0" animBg="1"/>
      <p:bldP spid="32791" grpId="1" animBg="1"/>
      <p:bldP spid="32792" grpId="0" animBg="1"/>
      <p:bldP spid="32792" grpId="1" animBg="1"/>
      <p:bldP spid="327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575388" y="4972400"/>
            <a:ext cx="382309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None/>
            </a:pPr>
            <a:endParaRPr lang="nb-NO" altLang="nb-NO" sz="2800" dirty="0" smtClean="0"/>
          </a:p>
          <a:p>
            <a:pPr eaLnBrk="1" hangingPunct="1">
              <a:buFontTx/>
              <a:buNone/>
            </a:pPr>
            <a:r>
              <a:rPr lang="nb-NO" altLang="nb-NO" sz="2800" dirty="0" smtClean="0"/>
              <a:t>	 	</a:t>
            </a:r>
          </a:p>
          <a:p>
            <a:pPr lvl="1" eaLnBrk="1" hangingPunct="1">
              <a:buFontTx/>
              <a:buNone/>
            </a:pPr>
            <a:endParaRPr lang="en-US" altLang="nb-NO" sz="2000" dirty="0" smtClean="0"/>
          </a:p>
        </p:txBody>
      </p:sp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663838" y="285751"/>
            <a:ext cx="924216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Valget av de tre rettene er en </a:t>
            </a:r>
            <a:r>
              <a:rPr lang="nb-NO" altLang="nb-NO" sz="2800" dirty="0"/>
              <a:t>valgprosess</a:t>
            </a:r>
            <a:r>
              <a:rPr lang="nb-NO" altLang="nb-NO" sz="2800" i="0" dirty="0"/>
              <a:t> i tre trinn</a:t>
            </a:r>
            <a:r>
              <a:rPr lang="nb-NO" altLang="nb-NO" sz="2800" i="0" dirty="0" smtClean="0"/>
              <a:t>:       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 </a:t>
            </a:r>
            <a:r>
              <a:rPr lang="nb-NO" altLang="nb-NO" sz="2800" i="0" dirty="0" smtClean="0"/>
              <a:t>   (</a:t>
            </a:r>
            <a:r>
              <a:rPr lang="nb-NO" altLang="nb-NO" sz="2800" i="0" dirty="0"/>
              <a:t>i) valg av </a:t>
            </a:r>
            <a:r>
              <a:rPr lang="nb-NO" altLang="nb-NO" sz="2800" i="0" dirty="0" smtClean="0"/>
              <a:t>forrett</a:t>
            </a:r>
            <a:endParaRPr lang="nb-NO" altLang="nb-NO" sz="28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2800" i="0" dirty="0" smtClean="0"/>
              <a:t>   (ii</a:t>
            </a:r>
            <a:r>
              <a:rPr lang="nb-NO" altLang="nb-NO" sz="2800" i="0" dirty="0"/>
              <a:t>) valg av </a:t>
            </a:r>
            <a:r>
              <a:rPr lang="nb-NO" altLang="nb-NO" sz="2800" i="0" dirty="0" smtClean="0"/>
              <a:t>hovedrett</a:t>
            </a:r>
            <a:endParaRPr lang="nb-NO" altLang="nb-NO" sz="28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2800" i="0" dirty="0" smtClean="0"/>
              <a:t>  (iii</a:t>
            </a:r>
            <a:r>
              <a:rPr lang="nb-NO" altLang="nb-NO" sz="2800" i="0" dirty="0"/>
              <a:t>) valg av dessert</a:t>
            </a:r>
          </a:p>
          <a:p>
            <a:pPr eaLnBrk="1" hangingPunct="1">
              <a:spcBef>
                <a:spcPts val="2400"/>
              </a:spcBef>
            </a:pPr>
            <a:r>
              <a:rPr lang="nb-NO" altLang="nb-NO" sz="2800" i="0" dirty="0"/>
              <a:t>Generelt har vi </a:t>
            </a:r>
            <a:r>
              <a:rPr lang="nb-NO" altLang="nb-NO" sz="2800" dirty="0">
                <a:solidFill>
                  <a:srgbClr val="CC0000"/>
                </a:solidFill>
              </a:rPr>
              <a:t>multiplikasjonssetningen:</a:t>
            </a:r>
            <a:endParaRPr lang="nb-NO" altLang="nb-NO" sz="1800" i="0" dirty="0"/>
          </a:p>
        </p:txBody>
      </p:sp>
      <p:sp>
        <p:nvSpPr>
          <p:cNvPr id="230407" name="Text Box 7"/>
          <p:cNvSpPr txBox="1">
            <a:spLocks noChangeArrowheads="1"/>
          </p:cNvSpPr>
          <p:nvPr/>
        </p:nvSpPr>
        <p:spPr bwMode="auto">
          <a:xfrm>
            <a:off x="1043171" y="2986437"/>
            <a:ext cx="6729545" cy="3280898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nb-NO" altLang="nb-NO" sz="2800" i="0" dirty="0"/>
              <a:t>En valgprosess har </a:t>
            </a:r>
            <a:r>
              <a:rPr lang="nb-NO" altLang="nb-NO" sz="2800" dirty="0"/>
              <a:t>r</a:t>
            </a:r>
            <a:r>
              <a:rPr lang="nb-NO" altLang="nb-NO" sz="2800" i="0" dirty="0"/>
              <a:t>  trinn. </a:t>
            </a:r>
          </a:p>
          <a:p>
            <a:pPr eaLnBrk="1" hangingPunct="1"/>
            <a:r>
              <a:rPr lang="nb-NO" altLang="nb-NO" sz="2800" i="0" dirty="0"/>
              <a:t>I første trinn er det </a:t>
            </a:r>
            <a:r>
              <a:rPr lang="nb-NO" altLang="nb-NO" sz="2800" dirty="0"/>
              <a:t>n</a:t>
            </a:r>
            <a:r>
              <a:rPr lang="nb-NO" altLang="nb-NO" sz="2800" i="0" baseline="-25000" dirty="0"/>
              <a:t>1</a:t>
            </a:r>
            <a:r>
              <a:rPr lang="nb-NO" altLang="nb-NO" sz="2800" i="0" dirty="0"/>
              <a:t> valgmuligheter,       i andre trinn er det </a:t>
            </a:r>
            <a:r>
              <a:rPr lang="nb-NO" altLang="nb-NO" sz="2800" dirty="0"/>
              <a:t>n</a:t>
            </a:r>
            <a:r>
              <a:rPr lang="nb-NO" altLang="nb-NO" sz="2800" i="0" baseline="-25000" dirty="0"/>
              <a:t>2</a:t>
            </a:r>
            <a:r>
              <a:rPr lang="nb-NO" altLang="nb-NO" sz="2800" i="0" dirty="0"/>
              <a:t> valgmuligheter, </a:t>
            </a:r>
            <a:r>
              <a:rPr lang="nb-NO" altLang="nb-NO" sz="2400" i="0" dirty="0"/>
              <a:t>…</a:t>
            </a:r>
            <a:r>
              <a:rPr lang="nb-NO" altLang="nb-NO" sz="2800" i="0" dirty="0"/>
              <a:t>  </a:t>
            </a:r>
            <a:br>
              <a:rPr lang="nb-NO" altLang="nb-NO" sz="2800" i="0" dirty="0"/>
            </a:br>
            <a:r>
              <a:rPr lang="nb-NO" altLang="nb-NO" sz="2800" i="0" dirty="0"/>
              <a:t>i siste trinn er det </a:t>
            </a:r>
            <a:r>
              <a:rPr lang="nb-NO" altLang="nb-NO" sz="2800" dirty="0" err="1"/>
              <a:t>n</a:t>
            </a:r>
            <a:r>
              <a:rPr lang="nb-NO" altLang="nb-NO" sz="2800" baseline="-25000" dirty="0" err="1"/>
              <a:t>r</a:t>
            </a:r>
            <a:r>
              <a:rPr lang="nb-NO" altLang="nb-NO" sz="2800" i="0" dirty="0"/>
              <a:t> valgmuligheter. </a:t>
            </a:r>
          </a:p>
          <a:p>
            <a:pPr eaLnBrk="1" hangingPunct="1"/>
            <a:r>
              <a:rPr lang="nb-NO" altLang="nb-NO" sz="2800" i="0" dirty="0"/>
              <a:t>Da er det til sammen </a:t>
            </a:r>
          </a:p>
          <a:p>
            <a:pPr eaLnBrk="1" hangingPunct="1">
              <a:spcBef>
                <a:spcPct val="140000"/>
              </a:spcBef>
            </a:pPr>
            <a:r>
              <a:rPr lang="nb-NO" altLang="nb-NO" sz="2800" i="0" dirty="0"/>
              <a:t>valgmuligheter</a:t>
            </a:r>
            <a:endParaRPr lang="nb-NO" altLang="nb-NO" sz="1800" i="0" dirty="0"/>
          </a:p>
        </p:txBody>
      </p:sp>
      <p:graphicFrame>
        <p:nvGraphicFramePr>
          <p:cNvPr id="230408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98967683"/>
              </p:ext>
            </p:extLst>
          </p:nvPr>
        </p:nvGraphicFramePr>
        <p:xfrm>
          <a:off x="2421187" y="5174771"/>
          <a:ext cx="230280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77" name="Equation" r:id="rId3" imgW="736560" imgH="215640" progId="Equation.DSMT4">
                  <p:embed/>
                </p:oleObj>
              </mc:Choice>
              <mc:Fallback>
                <p:oleObj name="Equation" r:id="rId3" imgW="73656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1187" y="5174771"/>
                        <a:ext cx="2302802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F1B78-728D-44EA-B1FF-B6C179141F3F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5010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build="p"/>
      <p:bldP spid="23040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663840" y="804863"/>
            <a:ext cx="460044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6.2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i="0" dirty="0"/>
              <a:t>                           </a:t>
            </a:r>
            <a:r>
              <a:rPr lang="nb-NO" altLang="nb-NO" sz="2800" i="0" dirty="0"/>
              <a:t>Et bilnummer består av to bokstaver og 5 siffer</a:t>
            </a:r>
          </a:p>
          <a:p>
            <a:pPr eaLnBrk="1" hangingPunct="1">
              <a:spcBef>
                <a:spcPct val="80000"/>
              </a:spcBef>
            </a:pPr>
            <a:r>
              <a:rPr lang="nb-NO" altLang="nb-NO" sz="2800" i="0" dirty="0"/>
              <a:t>Hvor mange </a:t>
            </a:r>
            <a:r>
              <a:rPr lang="nb-NO" altLang="nb-NO" sz="2800" i="0" dirty="0" smtClean="0"/>
              <a:t>bilnummer  </a:t>
            </a:r>
            <a:r>
              <a:rPr lang="nb-NO" altLang="nb-NO" sz="2800" i="0" dirty="0"/>
              <a:t>kan vi lage?</a:t>
            </a:r>
            <a:endParaRPr lang="nb-NO" altLang="nb-NO" sz="2800" dirty="0">
              <a:solidFill>
                <a:srgbClr val="CC0000"/>
              </a:solidFill>
            </a:endParaRPr>
          </a:p>
        </p:txBody>
      </p:sp>
      <p:sp>
        <p:nvSpPr>
          <p:cNvPr id="232457" name="Text Box 9"/>
          <p:cNvSpPr txBox="1">
            <a:spLocks noChangeArrowheads="1"/>
          </p:cNvSpPr>
          <p:nvPr/>
        </p:nvSpPr>
        <p:spPr bwMode="auto">
          <a:xfrm>
            <a:off x="6435461" y="1651000"/>
            <a:ext cx="2106745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i="0" dirty="0" smtClean="0"/>
              <a:t>DK72792</a:t>
            </a:r>
            <a:endParaRPr lang="en-US" altLang="nb-NO" i="0" dirty="0"/>
          </a:p>
        </p:txBody>
      </p:sp>
      <p:sp>
        <p:nvSpPr>
          <p:cNvPr id="232458" name="Line 10"/>
          <p:cNvSpPr>
            <a:spLocks noChangeShapeType="1"/>
          </p:cNvSpPr>
          <p:nvPr/>
        </p:nvSpPr>
        <p:spPr bwMode="auto">
          <a:xfrm flipV="1">
            <a:off x="6045069" y="2168525"/>
            <a:ext cx="546894" cy="5778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2459" name="Text Box 11"/>
          <p:cNvSpPr txBox="1">
            <a:spLocks noChangeArrowheads="1"/>
          </p:cNvSpPr>
          <p:nvPr/>
        </p:nvSpPr>
        <p:spPr bwMode="auto">
          <a:xfrm>
            <a:off x="5732067" y="2708276"/>
            <a:ext cx="117117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000" i="0">
                <a:solidFill>
                  <a:srgbClr val="CC0000"/>
                </a:solidFill>
              </a:rPr>
              <a:t>20 valg</a:t>
            </a:r>
            <a:endParaRPr lang="en-US" altLang="nb-NO" sz="2000" i="0">
              <a:solidFill>
                <a:srgbClr val="CC0000"/>
              </a:solidFill>
            </a:endParaRPr>
          </a:p>
        </p:txBody>
      </p:sp>
      <p:sp>
        <p:nvSpPr>
          <p:cNvPr id="232460" name="Text Box 12"/>
          <p:cNvSpPr txBox="1">
            <a:spLocks noChangeArrowheads="1"/>
          </p:cNvSpPr>
          <p:nvPr/>
        </p:nvSpPr>
        <p:spPr bwMode="auto">
          <a:xfrm>
            <a:off x="6824134" y="2960689"/>
            <a:ext cx="101467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000" i="0">
                <a:solidFill>
                  <a:srgbClr val="000099"/>
                </a:solidFill>
              </a:rPr>
              <a:t>9 valg</a:t>
            </a:r>
            <a:endParaRPr lang="en-US" altLang="nb-NO" sz="2000" i="0">
              <a:solidFill>
                <a:srgbClr val="000099"/>
              </a:solidFill>
            </a:endParaRPr>
          </a:p>
        </p:txBody>
      </p:sp>
      <p:sp>
        <p:nvSpPr>
          <p:cNvPr id="232461" name="Line 13"/>
          <p:cNvSpPr>
            <a:spLocks noChangeShapeType="1"/>
          </p:cNvSpPr>
          <p:nvPr/>
        </p:nvSpPr>
        <p:spPr bwMode="auto">
          <a:xfrm flipV="1">
            <a:off x="7197940" y="2168525"/>
            <a:ext cx="0" cy="8636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2462" name="Text Box 14"/>
          <p:cNvSpPr txBox="1">
            <a:spLocks noChangeArrowheads="1"/>
          </p:cNvSpPr>
          <p:nvPr/>
        </p:nvSpPr>
        <p:spPr bwMode="auto">
          <a:xfrm>
            <a:off x="7759700" y="2708276"/>
            <a:ext cx="1171179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000" i="0">
                <a:solidFill>
                  <a:srgbClr val="008000"/>
                </a:solidFill>
              </a:rPr>
              <a:t>10 valg</a:t>
            </a:r>
            <a:endParaRPr lang="en-US" altLang="nb-NO" sz="2000" i="0">
              <a:solidFill>
                <a:srgbClr val="008000"/>
              </a:solidFill>
            </a:endParaRPr>
          </a:p>
        </p:txBody>
      </p:sp>
      <p:sp>
        <p:nvSpPr>
          <p:cNvPr id="232463" name="Line 15"/>
          <p:cNvSpPr>
            <a:spLocks noChangeShapeType="1"/>
          </p:cNvSpPr>
          <p:nvPr/>
        </p:nvSpPr>
        <p:spPr bwMode="auto">
          <a:xfrm flipV="1">
            <a:off x="6435461" y="2168526"/>
            <a:ext cx="467783" cy="57626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2464" name="Line 16"/>
          <p:cNvSpPr>
            <a:spLocks noChangeShapeType="1"/>
          </p:cNvSpPr>
          <p:nvPr/>
        </p:nvSpPr>
        <p:spPr bwMode="auto">
          <a:xfrm flipH="1" flipV="1">
            <a:off x="7463731" y="2168526"/>
            <a:ext cx="390392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2465" name="Line 17"/>
          <p:cNvSpPr>
            <a:spLocks noChangeShapeType="1"/>
          </p:cNvSpPr>
          <p:nvPr/>
        </p:nvSpPr>
        <p:spPr bwMode="auto">
          <a:xfrm flipH="1" flipV="1">
            <a:off x="7708255" y="2168526"/>
            <a:ext cx="390392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2466" name="Line 18"/>
          <p:cNvSpPr>
            <a:spLocks noChangeShapeType="1"/>
          </p:cNvSpPr>
          <p:nvPr/>
        </p:nvSpPr>
        <p:spPr bwMode="auto">
          <a:xfrm flipH="1" flipV="1">
            <a:off x="7952780" y="2168526"/>
            <a:ext cx="390392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2467" name="Line 19"/>
          <p:cNvSpPr>
            <a:spLocks noChangeShapeType="1"/>
          </p:cNvSpPr>
          <p:nvPr/>
        </p:nvSpPr>
        <p:spPr bwMode="auto">
          <a:xfrm flipH="1" flipV="1">
            <a:off x="8197305" y="2168526"/>
            <a:ext cx="390392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2468" name="Text Box 20"/>
          <p:cNvSpPr txBox="1">
            <a:spLocks noChangeArrowheads="1"/>
          </p:cNvSpPr>
          <p:nvPr/>
        </p:nvSpPr>
        <p:spPr bwMode="auto">
          <a:xfrm>
            <a:off x="662120" y="3810001"/>
            <a:ext cx="8425259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nb-NO" altLang="nb-NO" sz="2800" i="0"/>
              <a:t>Vi kan lage</a:t>
            </a:r>
          </a:p>
          <a:p>
            <a:pPr eaLnBrk="1" hangingPunct="1">
              <a:spcBef>
                <a:spcPct val="80000"/>
              </a:spcBef>
            </a:pPr>
            <a:r>
              <a:rPr lang="nb-NO" altLang="nb-NO" sz="2800" i="0"/>
              <a:t>	</a:t>
            </a:r>
            <a:r>
              <a:rPr lang="nb-NO" altLang="nb-NO" sz="2800" i="0">
                <a:solidFill>
                  <a:srgbClr val="CC0000"/>
                </a:solidFill>
              </a:rPr>
              <a:t>20</a:t>
            </a:r>
            <a:r>
              <a:rPr lang="nb-NO" altLang="nb-NO" sz="2800" i="0"/>
              <a:t> 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 </a:t>
            </a:r>
            <a:r>
              <a:rPr lang="nb-NO" altLang="nb-NO" sz="2800" i="0">
                <a:solidFill>
                  <a:srgbClr val="CC0000"/>
                </a:solidFill>
              </a:rPr>
              <a:t>20</a:t>
            </a:r>
            <a:r>
              <a:rPr lang="nb-NO" altLang="nb-NO" sz="2800" i="0"/>
              <a:t> </a:t>
            </a:r>
            <a:r>
              <a:rPr lang="nb-NO" altLang="nb-NO" b="1" i="0" baseline="30000"/>
              <a:t>.</a:t>
            </a:r>
            <a:r>
              <a:rPr lang="nb-NO" altLang="nb-NO" sz="2800" i="0"/>
              <a:t> </a:t>
            </a:r>
            <a:r>
              <a:rPr lang="nb-NO" altLang="nb-NO" sz="2800" i="0">
                <a:solidFill>
                  <a:srgbClr val="000099"/>
                </a:solidFill>
              </a:rPr>
              <a:t>9</a:t>
            </a:r>
            <a:r>
              <a:rPr lang="nb-NO" altLang="nb-NO" sz="2800" i="0"/>
              <a:t> </a:t>
            </a:r>
            <a:r>
              <a:rPr lang="nb-NO" altLang="nb-NO" b="1" i="0" baseline="30000"/>
              <a:t>.</a:t>
            </a:r>
            <a:r>
              <a:rPr lang="nb-NO" altLang="nb-NO" sz="2800" i="0"/>
              <a:t> </a:t>
            </a:r>
            <a:r>
              <a:rPr lang="nb-NO" altLang="nb-NO" sz="2800" i="0">
                <a:solidFill>
                  <a:srgbClr val="008000"/>
                </a:solidFill>
              </a:rPr>
              <a:t>10</a:t>
            </a:r>
            <a:r>
              <a:rPr lang="nb-NO" altLang="nb-NO" sz="2800" i="0"/>
              <a:t> </a:t>
            </a:r>
            <a:r>
              <a:rPr lang="nb-NO" altLang="nb-NO" b="1" i="0" baseline="30000"/>
              <a:t>.</a:t>
            </a:r>
            <a:r>
              <a:rPr lang="nb-NO" altLang="nb-NO" sz="2800" i="0"/>
              <a:t> </a:t>
            </a:r>
            <a:r>
              <a:rPr lang="nb-NO" altLang="nb-NO" sz="2800" i="0">
                <a:solidFill>
                  <a:srgbClr val="008000"/>
                </a:solidFill>
              </a:rPr>
              <a:t>10</a:t>
            </a:r>
            <a:r>
              <a:rPr lang="nb-NO" altLang="nb-NO" sz="2800" i="0"/>
              <a:t> </a:t>
            </a:r>
            <a:r>
              <a:rPr lang="nb-NO" altLang="nb-NO" b="1" i="0" baseline="30000"/>
              <a:t>.</a:t>
            </a:r>
            <a:r>
              <a:rPr lang="nb-NO" altLang="nb-NO" sz="2800" i="0"/>
              <a:t> </a:t>
            </a:r>
            <a:r>
              <a:rPr lang="nb-NO" altLang="nb-NO" sz="2800" i="0">
                <a:solidFill>
                  <a:srgbClr val="008000"/>
                </a:solidFill>
              </a:rPr>
              <a:t>10</a:t>
            </a:r>
            <a:r>
              <a:rPr lang="nb-NO" altLang="nb-NO" sz="2800" i="0"/>
              <a:t> </a:t>
            </a:r>
            <a:r>
              <a:rPr lang="nb-NO" altLang="nb-NO" b="1" i="0" baseline="30000"/>
              <a:t>.</a:t>
            </a:r>
            <a:r>
              <a:rPr lang="nb-NO" altLang="nb-NO" sz="2800" i="0"/>
              <a:t> </a:t>
            </a:r>
            <a:r>
              <a:rPr lang="nb-NO" altLang="nb-NO" sz="2800" i="0">
                <a:solidFill>
                  <a:srgbClr val="008000"/>
                </a:solidFill>
              </a:rPr>
              <a:t>10</a:t>
            </a:r>
            <a:r>
              <a:rPr lang="nb-NO" altLang="nb-NO" sz="2800" i="0"/>
              <a:t> = 36 000 000</a:t>
            </a:r>
          </a:p>
          <a:p>
            <a:pPr eaLnBrk="1" hangingPunct="1">
              <a:spcBef>
                <a:spcPct val="80000"/>
              </a:spcBef>
            </a:pPr>
            <a:r>
              <a:rPr lang="nb-NO" altLang="nb-NO" sz="2800" i="0"/>
              <a:t>forskjellige bilnummer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F1B78-728D-44EA-B1FF-B6C179141F3F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0928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 build="p"/>
      <p:bldP spid="232457" grpId="0" animBg="1"/>
      <p:bldP spid="232458" grpId="0" animBg="1"/>
      <p:bldP spid="232459" grpId="0"/>
      <p:bldP spid="232460" grpId="0"/>
      <p:bldP spid="232461" grpId="0" animBg="1"/>
      <p:bldP spid="232462" grpId="0"/>
      <p:bldP spid="232463" grpId="0" animBg="1"/>
      <p:bldP spid="232464" grpId="0" animBg="1"/>
      <p:bldP spid="232465" grpId="0" animBg="1"/>
      <p:bldP spid="232466" grpId="0" animBg="1"/>
      <p:bldP spid="232467" grpId="0" animBg="1"/>
      <p:bldP spid="23246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-279709" y="12642"/>
            <a:ext cx="6318515" cy="935037"/>
          </a:xfrm>
        </p:spPr>
        <p:txBody>
          <a:bodyPr/>
          <a:lstStyle/>
          <a:p>
            <a:pPr eaLnBrk="1" hangingPunct="1"/>
            <a:r>
              <a:rPr lang="nb-NO" altLang="nb-NO" sz="4000" b="1" dirty="0" smtClean="0">
                <a:solidFill>
                  <a:srgbClr val="000099"/>
                </a:solidFill>
              </a:rPr>
              <a:t>Ulike typer utvalg </a:t>
            </a:r>
            <a:endParaRPr lang="nb-NO" altLang="nb-NO" sz="4000" dirty="0" smtClean="0">
              <a:solidFill>
                <a:srgbClr val="000099"/>
              </a:solidFill>
            </a:endParaRPr>
          </a:p>
        </p:txBody>
      </p:sp>
      <p:sp>
        <p:nvSpPr>
          <p:cNvPr id="234500" name="Rectangle 4"/>
          <p:cNvSpPr>
            <a:spLocks noChangeArrowheads="1"/>
          </p:cNvSpPr>
          <p:nvPr/>
        </p:nvSpPr>
        <p:spPr bwMode="auto">
          <a:xfrm>
            <a:off x="741231" y="910534"/>
            <a:ext cx="873654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6.3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Vi skriver bokstavene i alfabetet på hver sin lapp og legger de 29 lappene i en eske</a:t>
            </a: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741231" y="2078170"/>
            <a:ext cx="8033146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/>
              <a:t>Vi trekker så fire lapper, én etter </a:t>
            </a:r>
            <a:r>
              <a:rPr lang="nb-NO" altLang="nb-NO" sz="2800" i="0" dirty="0" smtClean="0"/>
              <a:t>én</a:t>
            </a:r>
          </a:p>
          <a:p>
            <a:pPr eaLnBrk="1" hangingPunct="1"/>
            <a:r>
              <a:rPr lang="nb-NO" altLang="nb-NO" sz="2800" i="0" dirty="0" smtClean="0"/>
              <a:t>Vi </a:t>
            </a:r>
            <a:r>
              <a:rPr lang="nb-NO" altLang="nb-NO" sz="2800" i="0" dirty="0"/>
              <a:t>sier at vi trekker et </a:t>
            </a:r>
            <a:r>
              <a:rPr lang="nb-NO" altLang="nb-NO" sz="2800" dirty="0">
                <a:solidFill>
                  <a:srgbClr val="CC0000"/>
                </a:solidFill>
              </a:rPr>
              <a:t>utvalg</a:t>
            </a:r>
            <a:r>
              <a:rPr lang="nb-NO" altLang="nb-NO" sz="2800" dirty="0"/>
              <a:t> </a:t>
            </a:r>
            <a:r>
              <a:rPr lang="nb-NO" altLang="nb-NO" sz="2800" i="0" dirty="0"/>
              <a:t> på fire bokstaver</a:t>
            </a:r>
          </a:p>
        </p:txBody>
      </p:sp>
      <p:sp>
        <p:nvSpPr>
          <p:cNvPr id="234502" name="Rectangle 6"/>
          <p:cNvSpPr>
            <a:spLocks noChangeArrowheads="1"/>
          </p:cNvSpPr>
          <p:nvPr/>
        </p:nvSpPr>
        <p:spPr bwMode="auto">
          <a:xfrm>
            <a:off x="741231" y="3163352"/>
            <a:ext cx="8425259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/>
              <a:t>Hvis vi legger en lapp tilbake før vi trekker den neste, trekker vi </a:t>
            </a:r>
            <a:r>
              <a:rPr lang="nb-NO" altLang="nb-NO" sz="2800" dirty="0">
                <a:solidFill>
                  <a:srgbClr val="CC0000"/>
                </a:solidFill>
              </a:rPr>
              <a:t>med</a:t>
            </a:r>
            <a:r>
              <a:rPr lang="nb-NO" altLang="nb-NO" sz="2800" i="0" dirty="0"/>
              <a:t> </a:t>
            </a:r>
            <a:r>
              <a:rPr lang="nb-NO" altLang="nb-NO" sz="2800" dirty="0" err="1" smtClean="0">
                <a:solidFill>
                  <a:srgbClr val="CC0000"/>
                </a:solidFill>
              </a:rPr>
              <a:t>tilbakelegging</a:t>
            </a:r>
            <a:endParaRPr lang="nb-NO" altLang="nb-NO" sz="2800" dirty="0">
              <a:solidFill>
                <a:srgbClr val="CC0000"/>
              </a:solidFill>
            </a:endParaRPr>
          </a:p>
          <a:p>
            <a:pPr eaLnBrk="1" hangingPunct="1"/>
            <a:r>
              <a:rPr lang="nb-NO" altLang="nb-NO" sz="2800" i="0" dirty="0" smtClean="0"/>
              <a:t>Hvis </a:t>
            </a:r>
            <a:r>
              <a:rPr lang="nb-NO" altLang="nb-NO" sz="2800" i="0" dirty="0"/>
              <a:t>vi </a:t>
            </a:r>
            <a:r>
              <a:rPr lang="nb-NO" altLang="nb-NO" sz="2800" dirty="0"/>
              <a:t>ikke</a:t>
            </a:r>
            <a:r>
              <a:rPr lang="nb-NO" altLang="nb-NO" sz="2800" i="0" dirty="0"/>
              <a:t> legger lappen tilbake, trekker </a:t>
            </a:r>
            <a:r>
              <a:rPr lang="nb-NO" altLang="nb-NO" sz="2800" i="0" dirty="0" smtClean="0"/>
              <a:t>vi                    </a:t>
            </a:r>
            <a:r>
              <a:rPr lang="nb-NO" altLang="nb-NO" sz="2800" dirty="0">
                <a:solidFill>
                  <a:srgbClr val="CC0000"/>
                </a:solidFill>
              </a:rPr>
              <a:t>uten </a:t>
            </a:r>
            <a:r>
              <a:rPr lang="nb-NO" altLang="nb-NO" sz="2800" dirty="0" err="1">
                <a:solidFill>
                  <a:srgbClr val="CC0000"/>
                </a:solidFill>
              </a:rPr>
              <a:t>tilbakelegging</a:t>
            </a:r>
            <a:endParaRPr lang="nb-NO" altLang="nb-NO" sz="2800" i="0" dirty="0">
              <a:solidFill>
                <a:srgbClr val="CC0000"/>
              </a:solidFill>
            </a:endParaRPr>
          </a:p>
        </p:txBody>
      </p:sp>
      <p:sp>
        <p:nvSpPr>
          <p:cNvPr id="234503" name="Rectangle 7"/>
          <p:cNvSpPr>
            <a:spLocks noChangeArrowheads="1"/>
          </p:cNvSpPr>
          <p:nvPr/>
        </p:nvSpPr>
        <p:spPr bwMode="auto">
          <a:xfrm>
            <a:off x="807605" y="5229225"/>
            <a:ext cx="8033147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/>
              <a:t>Hvis rekkefølgen bokstavene trekkes i har betydning, trekker vi et  </a:t>
            </a:r>
            <a:r>
              <a:rPr lang="nb-NO" altLang="nb-NO" sz="2800" dirty="0">
                <a:solidFill>
                  <a:srgbClr val="CC0000"/>
                </a:solidFill>
              </a:rPr>
              <a:t>ordnet </a:t>
            </a:r>
            <a:r>
              <a:rPr lang="nb-NO" altLang="nb-NO" sz="2800" dirty="0" smtClean="0">
                <a:solidFill>
                  <a:srgbClr val="CC0000"/>
                </a:solidFill>
              </a:rPr>
              <a:t>utvalg</a:t>
            </a:r>
            <a:endParaRPr lang="nb-NO" altLang="nb-NO" sz="2800" dirty="0">
              <a:solidFill>
                <a:srgbClr val="CC0000"/>
              </a:solidFill>
            </a:endParaRPr>
          </a:p>
          <a:p>
            <a:pPr eaLnBrk="1" hangingPunct="1"/>
            <a:r>
              <a:rPr lang="nb-NO" altLang="nb-NO" sz="2800" i="0" dirty="0" smtClean="0"/>
              <a:t>Hvis </a:t>
            </a:r>
            <a:r>
              <a:rPr lang="nb-NO" altLang="nb-NO" sz="2800" i="0" dirty="0"/>
              <a:t>rekkefølgen </a:t>
            </a:r>
            <a:r>
              <a:rPr lang="nb-NO" altLang="nb-NO" sz="2800" dirty="0"/>
              <a:t>ikke </a:t>
            </a:r>
            <a:r>
              <a:rPr lang="nb-NO" altLang="nb-NO" sz="2800" i="0" dirty="0"/>
              <a:t>har betydning, trekker vi et</a:t>
            </a:r>
            <a:r>
              <a:rPr lang="nb-NO" altLang="nb-NO" sz="2800" dirty="0"/>
              <a:t> </a:t>
            </a:r>
            <a:r>
              <a:rPr lang="nb-NO" altLang="nb-NO" sz="2800" dirty="0">
                <a:solidFill>
                  <a:srgbClr val="CC0000"/>
                </a:solidFill>
              </a:rPr>
              <a:t>uordnet utvalg</a:t>
            </a:r>
            <a:endParaRPr lang="nb-NO" altLang="nb-NO" sz="2800" i="0" dirty="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F1B78-728D-44EA-B1FF-B6C179141F3F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0084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1" grpId="0" build="p" autoUpdateAnimBg="0"/>
      <p:bldP spid="234502" grpId="0" build="p" autoUpdateAnimBg="0"/>
      <p:bldP spid="23450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81" name="Line 73"/>
          <p:cNvSpPr>
            <a:spLocks noChangeShapeType="1"/>
          </p:cNvSpPr>
          <p:nvPr/>
        </p:nvSpPr>
        <p:spPr bwMode="auto">
          <a:xfrm>
            <a:off x="586450" y="1555751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282" name="Line 74"/>
          <p:cNvSpPr>
            <a:spLocks noChangeShapeType="1"/>
          </p:cNvSpPr>
          <p:nvPr/>
        </p:nvSpPr>
        <p:spPr bwMode="auto">
          <a:xfrm>
            <a:off x="586449" y="2492375"/>
            <a:ext cx="343098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283" name="Line 75"/>
          <p:cNvSpPr>
            <a:spLocks noChangeShapeType="1"/>
          </p:cNvSpPr>
          <p:nvPr/>
        </p:nvSpPr>
        <p:spPr bwMode="auto">
          <a:xfrm>
            <a:off x="4017433" y="1555751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 rot="-467275">
            <a:off x="2536694" y="2042597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 rot="582167">
            <a:off x="3004477" y="199497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286" name="Text Box 78"/>
          <p:cNvSpPr txBox="1">
            <a:spLocks noChangeArrowheads="1"/>
          </p:cNvSpPr>
          <p:nvPr/>
        </p:nvSpPr>
        <p:spPr bwMode="auto">
          <a:xfrm rot="-1639913">
            <a:off x="2457583" y="1563171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287" name="Text Box 79"/>
          <p:cNvSpPr txBox="1">
            <a:spLocks noChangeArrowheads="1"/>
          </p:cNvSpPr>
          <p:nvPr/>
        </p:nvSpPr>
        <p:spPr bwMode="auto">
          <a:xfrm rot="889013">
            <a:off x="1131623" y="197116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288" name="Text Box 80"/>
          <p:cNvSpPr txBox="1">
            <a:spLocks noChangeArrowheads="1"/>
          </p:cNvSpPr>
          <p:nvPr/>
        </p:nvSpPr>
        <p:spPr bwMode="auto">
          <a:xfrm rot="1281161">
            <a:off x="2146300" y="206641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289" name="Text Box 81"/>
          <p:cNvSpPr txBox="1">
            <a:spLocks noChangeArrowheads="1"/>
          </p:cNvSpPr>
          <p:nvPr/>
        </p:nvSpPr>
        <p:spPr bwMode="auto">
          <a:xfrm rot="2626214">
            <a:off x="3004477" y="1491735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8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290" name="Text Box 82"/>
          <p:cNvSpPr txBox="1">
            <a:spLocks noChangeArrowheads="1"/>
          </p:cNvSpPr>
          <p:nvPr/>
        </p:nvSpPr>
        <p:spPr bwMode="auto">
          <a:xfrm rot="-4102555">
            <a:off x="805658" y="1586191"/>
            <a:ext cx="287337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291" name="Text Box 83"/>
          <p:cNvSpPr txBox="1">
            <a:spLocks noChangeArrowheads="1"/>
          </p:cNvSpPr>
          <p:nvPr/>
        </p:nvSpPr>
        <p:spPr bwMode="auto">
          <a:xfrm rot="-2291748">
            <a:off x="1678517" y="197116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292" name="Text Box 84"/>
          <p:cNvSpPr txBox="1">
            <a:spLocks noChangeArrowheads="1"/>
          </p:cNvSpPr>
          <p:nvPr/>
        </p:nvSpPr>
        <p:spPr bwMode="auto">
          <a:xfrm>
            <a:off x="1989800" y="1484314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293" name="Text Box 85"/>
          <p:cNvSpPr txBox="1">
            <a:spLocks noChangeArrowheads="1"/>
          </p:cNvSpPr>
          <p:nvPr/>
        </p:nvSpPr>
        <p:spPr bwMode="auto">
          <a:xfrm rot="2254161">
            <a:off x="3551371" y="199497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294" name="Text Box 86"/>
          <p:cNvSpPr txBox="1">
            <a:spLocks noChangeArrowheads="1"/>
          </p:cNvSpPr>
          <p:nvPr/>
        </p:nvSpPr>
        <p:spPr bwMode="auto">
          <a:xfrm rot="582167">
            <a:off x="663840" y="2042597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295" name="Text Box 87"/>
          <p:cNvSpPr txBox="1">
            <a:spLocks noChangeArrowheads="1"/>
          </p:cNvSpPr>
          <p:nvPr/>
        </p:nvSpPr>
        <p:spPr bwMode="auto">
          <a:xfrm rot="1281161">
            <a:off x="3549650" y="149173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296" name="Text Box 88"/>
          <p:cNvSpPr txBox="1">
            <a:spLocks noChangeArrowheads="1"/>
          </p:cNvSpPr>
          <p:nvPr/>
        </p:nvSpPr>
        <p:spPr bwMode="auto">
          <a:xfrm rot="-2291748">
            <a:off x="1365515" y="149173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297" name="Text Box 89"/>
          <p:cNvSpPr txBox="1">
            <a:spLocks noChangeArrowheads="1"/>
          </p:cNvSpPr>
          <p:nvPr/>
        </p:nvSpPr>
        <p:spPr bwMode="auto">
          <a:xfrm>
            <a:off x="2462742" y="2805114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298" name="Text Box 90"/>
          <p:cNvSpPr txBox="1">
            <a:spLocks noChangeArrowheads="1"/>
          </p:cNvSpPr>
          <p:nvPr/>
        </p:nvSpPr>
        <p:spPr bwMode="auto">
          <a:xfrm>
            <a:off x="3004477" y="2828926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299" name="Text Box 91"/>
          <p:cNvSpPr txBox="1">
            <a:spLocks noChangeArrowheads="1"/>
          </p:cNvSpPr>
          <p:nvPr/>
        </p:nvSpPr>
        <p:spPr bwMode="auto">
          <a:xfrm>
            <a:off x="1917569" y="2805114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300" name="Text Box 92"/>
          <p:cNvSpPr txBox="1">
            <a:spLocks noChangeArrowheads="1"/>
          </p:cNvSpPr>
          <p:nvPr/>
        </p:nvSpPr>
        <p:spPr bwMode="auto">
          <a:xfrm>
            <a:off x="1372394" y="2805114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301" name="Rectangle 93"/>
          <p:cNvSpPr>
            <a:spLocks noChangeArrowheads="1"/>
          </p:cNvSpPr>
          <p:nvPr/>
        </p:nvSpPr>
        <p:spPr bwMode="auto">
          <a:xfrm>
            <a:off x="742950" y="404813"/>
            <a:ext cx="319881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400" i="0">
                <a:solidFill>
                  <a:srgbClr val="000099"/>
                </a:solidFill>
              </a:rPr>
              <a:t>Ordnet utvalg </a:t>
            </a:r>
            <a:br>
              <a:rPr lang="nb-NO" altLang="nb-NO" sz="2400" i="0">
                <a:solidFill>
                  <a:srgbClr val="000099"/>
                </a:solidFill>
              </a:rPr>
            </a:br>
            <a:r>
              <a:rPr lang="nb-NO" altLang="nb-NO" sz="2400">
                <a:solidFill>
                  <a:srgbClr val="000099"/>
                </a:solidFill>
              </a:rPr>
              <a:t>med</a:t>
            </a:r>
            <a:r>
              <a:rPr lang="nb-NO" altLang="nb-NO" sz="2400" i="0">
                <a:solidFill>
                  <a:srgbClr val="000099"/>
                </a:solidFill>
              </a:rPr>
              <a:t> tilbakelegging</a:t>
            </a:r>
          </a:p>
        </p:txBody>
      </p:sp>
      <p:sp>
        <p:nvSpPr>
          <p:cNvPr id="94347" name="Line 139"/>
          <p:cNvSpPr>
            <a:spLocks noChangeShapeType="1"/>
          </p:cNvSpPr>
          <p:nvPr/>
        </p:nvSpPr>
        <p:spPr bwMode="auto">
          <a:xfrm>
            <a:off x="5345113" y="1484313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348" name="Line 140"/>
          <p:cNvSpPr>
            <a:spLocks noChangeShapeType="1"/>
          </p:cNvSpPr>
          <p:nvPr/>
        </p:nvSpPr>
        <p:spPr bwMode="auto">
          <a:xfrm>
            <a:off x="5345113" y="2420938"/>
            <a:ext cx="343098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349" name="Line 141"/>
          <p:cNvSpPr>
            <a:spLocks noChangeShapeType="1"/>
          </p:cNvSpPr>
          <p:nvPr/>
        </p:nvSpPr>
        <p:spPr bwMode="auto">
          <a:xfrm>
            <a:off x="8776097" y="1484313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350" name="Text Box 142"/>
          <p:cNvSpPr txBox="1">
            <a:spLocks noChangeArrowheads="1"/>
          </p:cNvSpPr>
          <p:nvPr/>
        </p:nvSpPr>
        <p:spPr bwMode="auto">
          <a:xfrm rot="-467275">
            <a:off x="7295356" y="197116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351" name="Text Box 143"/>
          <p:cNvSpPr txBox="1">
            <a:spLocks noChangeArrowheads="1"/>
          </p:cNvSpPr>
          <p:nvPr/>
        </p:nvSpPr>
        <p:spPr bwMode="auto">
          <a:xfrm rot="582167">
            <a:off x="7763140" y="192353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352" name="Text Box 144"/>
          <p:cNvSpPr txBox="1">
            <a:spLocks noChangeArrowheads="1"/>
          </p:cNvSpPr>
          <p:nvPr/>
        </p:nvSpPr>
        <p:spPr bwMode="auto">
          <a:xfrm rot="-1639913">
            <a:off x="7216246" y="149173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353" name="Text Box 145"/>
          <p:cNvSpPr txBox="1">
            <a:spLocks noChangeArrowheads="1"/>
          </p:cNvSpPr>
          <p:nvPr/>
        </p:nvSpPr>
        <p:spPr bwMode="auto">
          <a:xfrm rot="889013">
            <a:off x="5890287" y="189972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354" name="Text Box 146"/>
          <p:cNvSpPr txBox="1">
            <a:spLocks noChangeArrowheads="1"/>
          </p:cNvSpPr>
          <p:nvPr/>
        </p:nvSpPr>
        <p:spPr bwMode="auto">
          <a:xfrm rot="1281161">
            <a:off x="6904965" y="199497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355" name="Text Box 147"/>
          <p:cNvSpPr txBox="1">
            <a:spLocks noChangeArrowheads="1"/>
          </p:cNvSpPr>
          <p:nvPr/>
        </p:nvSpPr>
        <p:spPr bwMode="auto">
          <a:xfrm rot="2626214">
            <a:off x="7763140" y="1420297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8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356" name="Text Box 148"/>
          <p:cNvSpPr txBox="1">
            <a:spLocks noChangeArrowheads="1"/>
          </p:cNvSpPr>
          <p:nvPr/>
        </p:nvSpPr>
        <p:spPr bwMode="auto">
          <a:xfrm rot="-4102555">
            <a:off x="5564320" y="1514753"/>
            <a:ext cx="287338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357" name="Text Box 149"/>
          <p:cNvSpPr txBox="1">
            <a:spLocks noChangeArrowheads="1"/>
          </p:cNvSpPr>
          <p:nvPr/>
        </p:nvSpPr>
        <p:spPr bwMode="auto">
          <a:xfrm rot="-2291748">
            <a:off x="6437181" y="189972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358" name="Text Box 150"/>
          <p:cNvSpPr txBox="1">
            <a:spLocks noChangeArrowheads="1"/>
          </p:cNvSpPr>
          <p:nvPr/>
        </p:nvSpPr>
        <p:spPr bwMode="auto">
          <a:xfrm>
            <a:off x="6748462" y="1412876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359" name="Text Box 151"/>
          <p:cNvSpPr txBox="1">
            <a:spLocks noChangeArrowheads="1"/>
          </p:cNvSpPr>
          <p:nvPr/>
        </p:nvSpPr>
        <p:spPr bwMode="auto">
          <a:xfrm rot="2254161">
            <a:off x="8310033" y="192353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360" name="Text Box 152"/>
          <p:cNvSpPr txBox="1">
            <a:spLocks noChangeArrowheads="1"/>
          </p:cNvSpPr>
          <p:nvPr/>
        </p:nvSpPr>
        <p:spPr bwMode="auto">
          <a:xfrm rot="582167">
            <a:off x="5422504" y="1971160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361" name="Text Box 153"/>
          <p:cNvSpPr txBox="1">
            <a:spLocks noChangeArrowheads="1"/>
          </p:cNvSpPr>
          <p:nvPr/>
        </p:nvSpPr>
        <p:spPr bwMode="auto">
          <a:xfrm rot="1281161">
            <a:off x="8308315" y="1420297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362" name="Text Box 154"/>
          <p:cNvSpPr txBox="1">
            <a:spLocks noChangeArrowheads="1"/>
          </p:cNvSpPr>
          <p:nvPr/>
        </p:nvSpPr>
        <p:spPr bwMode="auto">
          <a:xfrm rot="-2291748">
            <a:off x="6124179" y="1420297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363" name="Text Box 155"/>
          <p:cNvSpPr txBox="1">
            <a:spLocks noChangeArrowheads="1"/>
          </p:cNvSpPr>
          <p:nvPr/>
        </p:nvSpPr>
        <p:spPr bwMode="auto">
          <a:xfrm>
            <a:off x="7221406" y="2733676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364" name="Text Box 156"/>
          <p:cNvSpPr txBox="1">
            <a:spLocks noChangeArrowheads="1"/>
          </p:cNvSpPr>
          <p:nvPr/>
        </p:nvSpPr>
        <p:spPr bwMode="auto">
          <a:xfrm>
            <a:off x="7763140" y="2757489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365" name="Text Box 157"/>
          <p:cNvSpPr txBox="1">
            <a:spLocks noChangeArrowheads="1"/>
          </p:cNvSpPr>
          <p:nvPr/>
        </p:nvSpPr>
        <p:spPr bwMode="auto">
          <a:xfrm>
            <a:off x="6676231" y="2733676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8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366" name="Text Box 158"/>
          <p:cNvSpPr txBox="1">
            <a:spLocks noChangeArrowheads="1"/>
          </p:cNvSpPr>
          <p:nvPr/>
        </p:nvSpPr>
        <p:spPr bwMode="auto">
          <a:xfrm>
            <a:off x="6131058" y="2733676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367" name="Rectangle 159"/>
          <p:cNvSpPr>
            <a:spLocks noChangeArrowheads="1"/>
          </p:cNvSpPr>
          <p:nvPr/>
        </p:nvSpPr>
        <p:spPr bwMode="auto">
          <a:xfrm>
            <a:off x="5501614" y="333376"/>
            <a:ext cx="319881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400" i="0">
                <a:solidFill>
                  <a:srgbClr val="000099"/>
                </a:solidFill>
              </a:rPr>
              <a:t>Ordnet utvalg </a:t>
            </a:r>
            <a:br>
              <a:rPr lang="nb-NO" altLang="nb-NO" sz="2400" i="0">
                <a:solidFill>
                  <a:srgbClr val="000099"/>
                </a:solidFill>
              </a:rPr>
            </a:br>
            <a:r>
              <a:rPr lang="nb-NO" altLang="nb-NO" sz="2400">
                <a:solidFill>
                  <a:srgbClr val="000099"/>
                </a:solidFill>
              </a:rPr>
              <a:t>uten</a:t>
            </a:r>
            <a:r>
              <a:rPr lang="nb-NO" altLang="nb-NO" sz="2400" i="0">
                <a:solidFill>
                  <a:srgbClr val="000099"/>
                </a:solidFill>
              </a:rPr>
              <a:t> tilbakelegging</a:t>
            </a:r>
          </a:p>
        </p:txBody>
      </p:sp>
      <p:sp>
        <p:nvSpPr>
          <p:cNvPr id="94413" name="Line 205"/>
          <p:cNvSpPr>
            <a:spLocks noChangeShapeType="1"/>
          </p:cNvSpPr>
          <p:nvPr/>
        </p:nvSpPr>
        <p:spPr bwMode="auto">
          <a:xfrm>
            <a:off x="584729" y="4724401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414" name="Line 206"/>
          <p:cNvSpPr>
            <a:spLocks noChangeShapeType="1"/>
          </p:cNvSpPr>
          <p:nvPr/>
        </p:nvSpPr>
        <p:spPr bwMode="auto">
          <a:xfrm>
            <a:off x="584730" y="5661025"/>
            <a:ext cx="343098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415" name="Line 207"/>
          <p:cNvSpPr>
            <a:spLocks noChangeShapeType="1"/>
          </p:cNvSpPr>
          <p:nvPr/>
        </p:nvSpPr>
        <p:spPr bwMode="auto">
          <a:xfrm>
            <a:off x="4015714" y="4724401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416" name="Text Box 208"/>
          <p:cNvSpPr txBox="1">
            <a:spLocks noChangeArrowheads="1"/>
          </p:cNvSpPr>
          <p:nvPr/>
        </p:nvSpPr>
        <p:spPr bwMode="auto">
          <a:xfrm rot="-467275">
            <a:off x="2534973" y="5211247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417" name="Text Box 209"/>
          <p:cNvSpPr txBox="1">
            <a:spLocks noChangeArrowheads="1"/>
          </p:cNvSpPr>
          <p:nvPr/>
        </p:nvSpPr>
        <p:spPr bwMode="auto">
          <a:xfrm rot="582167">
            <a:off x="3002756" y="5163622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18" name="Text Box 210"/>
          <p:cNvSpPr txBox="1">
            <a:spLocks noChangeArrowheads="1"/>
          </p:cNvSpPr>
          <p:nvPr/>
        </p:nvSpPr>
        <p:spPr bwMode="auto">
          <a:xfrm rot="-1639913">
            <a:off x="2455862" y="4731822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419" name="Text Box 211"/>
          <p:cNvSpPr txBox="1">
            <a:spLocks noChangeArrowheads="1"/>
          </p:cNvSpPr>
          <p:nvPr/>
        </p:nvSpPr>
        <p:spPr bwMode="auto">
          <a:xfrm rot="889013">
            <a:off x="1129904" y="5139810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420" name="Text Box 212"/>
          <p:cNvSpPr txBox="1">
            <a:spLocks noChangeArrowheads="1"/>
          </p:cNvSpPr>
          <p:nvPr/>
        </p:nvSpPr>
        <p:spPr bwMode="auto">
          <a:xfrm rot="1281161">
            <a:off x="2144581" y="5235060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21" name="Text Box 213"/>
          <p:cNvSpPr txBox="1">
            <a:spLocks noChangeArrowheads="1"/>
          </p:cNvSpPr>
          <p:nvPr/>
        </p:nvSpPr>
        <p:spPr bwMode="auto">
          <a:xfrm rot="2626214">
            <a:off x="3002756" y="466038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8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422" name="Text Box 214"/>
          <p:cNvSpPr txBox="1">
            <a:spLocks noChangeArrowheads="1"/>
          </p:cNvSpPr>
          <p:nvPr/>
        </p:nvSpPr>
        <p:spPr bwMode="auto">
          <a:xfrm rot="-4102555">
            <a:off x="803937" y="4754841"/>
            <a:ext cx="287337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23" name="Text Box 215"/>
          <p:cNvSpPr txBox="1">
            <a:spLocks noChangeArrowheads="1"/>
          </p:cNvSpPr>
          <p:nvPr/>
        </p:nvSpPr>
        <p:spPr bwMode="auto">
          <a:xfrm rot="-2291748">
            <a:off x="1676798" y="5139810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424" name="Text Box 216"/>
          <p:cNvSpPr txBox="1">
            <a:spLocks noChangeArrowheads="1"/>
          </p:cNvSpPr>
          <p:nvPr/>
        </p:nvSpPr>
        <p:spPr bwMode="auto">
          <a:xfrm>
            <a:off x="1988079" y="4652964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425" name="Text Box 217"/>
          <p:cNvSpPr txBox="1">
            <a:spLocks noChangeArrowheads="1"/>
          </p:cNvSpPr>
          <p:nvPr/>
        </p:nvSpPr>
        <p:spPr bwMode="auto">
          <a:xfrm rot="2254161">
            <a:off x="3549650" y="5163622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426" name="Text Box 218"/>
          <p:cNvSpPr txBox="1">
            <a:spLocks noChangeArrowheads="1"/>
          </p:cNvSpPr>
          <p:nvPr/>
        </p:nvSpPr>
        <p:spPr bwMode="auto">
          <a:xfrm rot="582167">
            <a:off x="662121" y="5211247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427" name="Text Box 219"/>
          <p:cNvSpPr txBox="1">
            <a:spLocks noChangeArrowheads="1"/>
          </p:cNvSpPr>
          <p:nvPr/>
        </p:nvSpPr>
        <p:spPr bwMode="auto">
          <a:xfrm rot="1281161">
            <a:off x="3547931" y="4660385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428" name="Text Box 220"/>
          <p:cNvSpPr txBox="1">
            <a:spLocks noChangeArrowheads="1"/>
          </p:cNvSpPr>
          <p:nvPr/>
        </p:nvSpPr>
        <p:spPr bwMode="auto">
          <a:xfrm rot="-2291748">
            <a:off x="1363796" y="4660385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429" name="Text Box 221"/>
          <p:cNvSpPr txBox="1">
            <a:spLocks noChangeArrowheads="1"/>
          </p:cNvSpPr>
          <p:nvPr/>
        </p:nvSpPr>
        <p:spPr bwMode="auto">
          <a:xfrm rot="-1538810">
            <a:off x="2301081" y="5814497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30" name="Text Box 222"/>
          <p:cNvSpPr txBox="1">
            <a:spLocks noChangeArrowheads="1"/>
          </p:cNvSpPr>
          <p:nvPr/>
        </p:nvSpPr>
        <p:spPr bwMode="auto">
          <a:xfrm rot="1812576">
            <a:off x="2457583" y="6222485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31" name="Text Box 223"/>
          <p:cNvSpPr txBox="1">
            <a:spLocks noChangeArrowheads="1"/>
          </p:cNvSpPr>
          <p:nvPr/>
        </p:nvSpPr>
        <p:spPr bwMode="auto">
          <a:xfrm rot="2335590">
            <a:off x="1599406" y="5957372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32" name="Text Box 224"/>
          <p:cNvSpPr txBox="1">
            <a:spLocks noChangeArrowheads="1"/>
          </p:cNvSpPr>
          <p:nvPr/>
        </p:nvSpPr>
        <p:spPr bwMode="auto">
          <a:xfrm rot="3423491">
            <a:off x="1949319" y="6126441"/>
            <a:ext cx="287337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33" name="Rectangle 225"/>
          <p:cNvSpPr>
            <a:spLocks noChangeArrowheads="1"/>
          </p:cNvSpPr>
          <p:nvPr/>
        </p:nvSpPr>
        <p:spPr bwMode="auto">
          <a:xfrm>
            <a:off x="741231" y="3573463"/>
            <a:ext cx="319881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400" i="0">
                <a:solidFill>
                  <a:srgbClr val="CC0000"/>
                </a:solidFill>
              </a:rPr>
              <a:t>Uordnet utvalg </a:t>
            </a:r>
            <a:br>
              <a:rPr lang="nb-NO" altLang="nb-NO" sz="2400" i="0">
                <a:solidFill>
                  <a:srgbClr val="CC0000"/>
                </a:solidFill>
              </a:rPr>
            </a:br>
            <a:r>
              <a:rPr lang="nb-NO" altLang="nb-NO" sz="2400">
                <a:solidFill>
                  <a:srgbClr val="CC0000"/>
                </a:solidFill>
              </a:rPr>
              <a:t>med</a:t>
            </a:r>
            <a:r>
              <a:rPr lang="nb-NO" altLang="nb-NO" sz="2400" i="0">
                <a:solidFill>
                  <a:srgbClr val="CC0000"/>
                </a:solidFill>
              </a:rPr>
              <a:t> tilbakelegging</a:t>
            </a:r>
          </a:p>
        </p:txBody>
      </p:sp>
      <p:sp>
        <p:nvSpPr>
          <p:cNvPr id="94434" name="Line 226"/>
          <p:cNvSpPr>
            <a:spLocks noChangeShapeType="1"/>
          </p:cNvSpPr>
          <p:nvPr/>
        </p:nvSpPr>
        <p:spPr bwMode="auto">
          <a:xfrm>
            <a:off x="5343393" y="4724401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435" name="Line 227"/>
          <p:cNvSpPr>
            <a:spLocks noChangeShapeType="1"/>
          </p:cNvSpPr>
          <p:nvPr/>
        </p:nvSpPr>
        <p:spPr bwMode="auto">
          <a:xfrm>
            <a:off x="5343393" y="5661025"/>
            <a:ext cx="343098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436" name="Line 228"/>
          <p:cNvSpPr>
            <a:spLocks noChangeShapeType="1"/>
          </p:cNvSpPr>
          <p:nvPr/>
        </p:nvSpPr>
        <p:spPr bwMode="auto">
          <a:xfrm>
            <a:off x="8774377" y="4724401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437" name="Text Box 229"/>
          <p:cNvSpPr txBox="1">
            <a:spLocks noChangeArrowheads="1"/>
          </p:cNvSpPr>
          <p:nvPr/>
        </p:nvSpPr>
        <p:spPr bwMode="auto">
          <a:xfrm rot="-467275">
            <a:off x="7293637" y="5211247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438" name="Text Box 230"/>
          <p:cNvSpPr txBox="1">
            <a:spLocks noChangeArrowheads="1"/>
          </p:cNvSpPr>
          <p:nvPr/>
        </p:nvSpPr>
        <p:spPr bwMode="auto">
          <a:xfrm rot="582167">
            <a:off x="7761421" y="516362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39" name="Text Box 231"/>
          <p:cNvSpPr txBox="1">
            <a:spLocks noChangeArrowheads="1"/>
          </p:cNvSpPr>
          <p:nvPr/>
        </p:nvSpPr>
        <p:spPr bwMode="auto">
          <a:xfrm rot="-1639913">
            <a:off x="7214527" y="473182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440" name="Text Box 232"/>
          <p:cNvSpPr txBox="1">
            <a:spLocks noChangeArrowheads="1"/>
          </p:cNvSpPr>
          <p:nvPr/>
        </p:nvSpPr>
        <p:spPr bwMode="auto">
          <a:xfrm rot="889013">
            <a:off x="5888567" y="513981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441" name="Text Box 233"/>
          <p:cNvSpPr txBox="1">
            <a:spLocks noChangeArrowheads="1"/>
          </p:cNvSpPr>
          <p:nvPr/>
        </p:nvSpPr>
        <p:spPr bwMode="auto">
          <a:xfrm rot="1281161">
            <a:off x="6903244" y="523506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42" name="Text Box 234"/>
          <p:cNvSpPr txBox="1">
            <a:spLocks noChangeArrowheads="1"/>
          </p:cNvSpPr>
          <p:nvPr/>
        </p:nvSpPr>
        <p:spPr bwMode="auto">
          <a:xfrm rot="2626214">
            <a:off x="7761421" y="4660385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8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443" name="Text Box 235"/>
          <p:cNvSpPr txBox="1">
            <a:spLocks noChangeArrowheads="1"/>
          </p:cNvSpPr>
          <p:nvPr/>
        </p:nvSpPr>
        <p:spPr bwMode="auto">
          <a:xfrm rot="-4102555">
            <a:off x="5562601" y="4754841"/>
            <a:ext cx="287337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44" name="Text Box 236"/>
          <p:cNvSpPr txBox="1">
            <a:spLocks noChangeArrowheads="1"/>
          </p:cNvSpPr>
          <p:nvPr/>
        </p:nvSpPr>
        <p:spPr bwMode="auto">
          <a:xfrm rot="-2291748">
            <a:off x="6435460" y="513981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445" name="Text Box 237"/>
          <p:cNvSpPr txBox="1">
            <a:spLocks noChangeArrowheads="1"/>
          </p:cNvSpPr>
          <p:nvPr/>
        </p:nvSpPr>
        <p:spPr bwMode="auto">
          <a:xfrm>
            <a:off x="6746744" y="4652964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446" name="Text Box 238"/>
          <p:cNvSpPr txBox="1">
            <a:spLocks noChangeArrowheads="1"/>
          </p:cNvSpPr>
          <p:nvPr/>
        </p:nvSpPr>
        <p:spPr bwMode="auto">
          <a:xfrm rot="2254161">
            <a:off x="8308315" y="516362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447" name="Text Box 239"/>
          <p:cNvSpPr txBox="1">
            <a:spLocks noChangeArrowheads="1"/>
          </p:cNvSpPr>
          <p:nvPr/>
        </p:nvSpPr>
        <p:spPr bwMode="auto">
          <a:xfrm rot="582167">
            <a:off x="5420783" y="5211247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448" name="Text Box 240"/>
          <p:cNvSpPr txBox="1">
            <a:spLocks noChangeArrowheads="1"/>
          </p:cNvSpPr>
          <p:nvPr/>
        </p:nvSpPr>
        <p:spPr bwMode="auto">
          <a:xfrm rot="1281161">
            <a:off x="8306594" y="466038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449" name="Text Box 241"/>
          <p:cNvSpPr txBox="1">
            <a:spLocks noChangeArrowheads="1"/>
          </p:cNvSpPr>
          <p:nvPr/>
        </p:nvSpPr>
        <p:spPr bwMode="auto">
          <a:xfrm rot="-2291748">
            <a:off x="6122458" y="4660385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450" name="Text Box 242"/>
          <p:cNvSpPr txBox="1">
            <a:spLocks noChangeArrowheads="1"/>
          </p:cNvSpPr>
          <p:nvPr/>
        </p:nvSpPr>
        <p:spPr bwMode="auto">
          <a:xfrm rot="2626214">
            <a:off x="6903244" y="581291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51" name="Text Box 243"/>
          <p:cNvSpPr txBox="1">
            <a:spLocks noChangeArrowheads="1"/>
          </p:cNvSpPr>
          <p:nvPr/>
        </p:nvSpPr>
        <p:spPr bwMode="auto">
          <a:xfrm rot="-2061989">
            <a:off x="7214527" y="6173272"/>
            <a:ext cx="311282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52" name="Text Box 244"/>
          <p:cNvSpPr txBox="1">
            <a:spLocks noChangeArrowheads="1"/>
          </p:cNvSpPr>
          <p:nvPr/>
        </p:nvSpPr>
        <p:spPr bwMode="auto">
          <a:xfrm rot="-2193969">
            <a:off x="6356350" y="5812910"/>
            <a:ext cx="311283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8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453" name="Text Box 245"/>
          <p:cNvSpPr txBox="1">
            <a:spLocks noChangeArrowheads="1"/>
          </p:cNvSpPr>
          <p:nvPr/>
        </p:nvSpPr>
        <p:spPr bwMode="auto">
          <a:xfrm rot="3668328">
            <a:off x="6551481" y="6196291"/>
            <a:ext cx="287337" cy="369332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54" name="Rectangle 246"/>
          <p:cNvSpPr>
            <a:spLocks noChangeArrowheads="1"/>
          </p:cNvSpPr>
          <p:nvPr/>
        </p:nvSpPr>
        <p:spPr bwMode="auto">
          <a:xfrm>
            <a:off x="5499894" y="3573463"/>
            <a:ext cx="319881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400" i="0">
                <a:solidFill>
                  <a:srgbClr val="CC0000"/>
                </a:solidFill>
              </a:rPr>
              <a:t>Uordnet utvalg </a:t>
            </a:r>
            <a:br>
              <a:rPr lang="nb-NO" altLang="nb-NO" sz="2400" i="0">
                <a:solidFill>
                  <a:srgbClr val="CC0000"/>
                </a:solidFill>
              </a:rPr>
            </a:br>
            <a:r>
              <a:rPr lang="nb-NO" altLang="nb-NO" sz="2400">
                <a:solidFill>
                  <a:srgbClr val="CC0000"/>
                </a:solidFill>
              </a:rPr>
              <a:t>uten</a:t>
            </a:r>
            <a:r>
              <a:rPr lang="nb-NO" altLang="nb-NO" sz="2400" i="0">
                <a:solidFill>
                  <a:srgbClr val="CC0000"/>
                </a:solidFill>
              </a:rPr>
              <a:t> tilbakelegging</a:t>
            </a:r>
          </a:p>
        </p:txBody>
      </p:sp>
      <p:sp>
        <p:nvSpPr>
          <p:cNvPr id="94455" name="Line 247"/>
          <p:cNvSpPr>
            <a:spLocks noChangeShapeType="1"/>
          </p:cNvSpPr>
          <p:nvPr/>
        </p:nvSpPr>
        <p:spPr bwMode="auto">
          <a:xfrm flipH="1">
            <a:off x="271728" y="3644900"/>
            <a:ext cx="3745706" cy="295275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4456" name="Line 248"/>
          <p:cNvSpPr>
            <a:spLocks noChangeShapeType="1"/>
          </p:cNvSpPr>
          <p:nvPr/>
        </p:nvSpPr>
        <p:spPr bwMode="auto">
          <a:xfrm>
            <a:off x="350838" y="3644900"/>
            <a:ext cx="3821377" cy="295275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F1B78-728D-44EA-B1FF-B6C179141F3F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913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4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4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4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4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4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4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4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4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94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4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4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4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4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94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9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9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9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9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9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94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9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94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9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9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94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9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9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94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9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9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94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9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9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94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9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9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94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9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9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1000"/>
                                        <p:tgtEl>
                                          <p:spTgt spid="94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94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94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94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 nodeType="clickPar">
                      <p:stCondLst>
                        <p:cond delay="indefinite"/>
                      </p:stCondLst>
                      <p:childTnLst>
                        <p:par>
                          <p:cTn id="2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4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94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 nodeType="clickPar">
                      <p:stCondLst>
                        <p:cond delay="indefinite"/>
                      </p:stCondLst>
                      <p:childTnLst>
                        <p:par>
                          <p:cTn id="2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94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94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94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 nodeType="clickPar">
                      <p:stCondLst>
                        <p:cond delay="indefinite"/>
                      </p:stCondLst>
                      <p:childTnLst>
                        <p:par>
                          <p:cTn id="2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4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 nodeType="clickPar">
                      <p:stCondLst>
                        <p:cond delay="indefinite"/>
                      </p:stCondLst>
                      <p:childTnLst>
                        <p:par>
                          <p:cTn id="2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94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94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94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94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 nodeType="clickPar">
                      <p:stCondLst>
                        <p:cond delay="indefinite"/>
                      </p:stCondLst>
                      <p:childTnLst>
                        <p:par>
                          <p:cTn id="3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4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94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 nodeType="clickPar">
                      <p:stCondLst>
                        <p:cond delay="indefinite"/>
                      </p:stCondLst>
                      <p:childTnLst>
                        <p:par>
                          <p:cTn id="3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1" presetID="47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94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94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94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 nodeType="clickPar">
                      <p:stCondLst>
                        <p:cond delay="indefinite"/>
                      </p:stCondLst>
                      <p:childTnLst>
                        <p:par>
                          <p:cTn id="3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4" presetID="47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 nodeType="clickPar">
                      <p:stCondLst>
                        <p:cond delay="indefinite"/>
                      </p:stCondLst>
                      <p:childTnLst>
                        <p:par>
                          <p:cTn id="3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 nodeType="clickPar">
                      <p:stCondLst>
                        <p:cond delay="indefinite"/>
                      </p:stCondLst>
                      <p:childTnLst>
                        <p:par>
                          <p:cTn id="3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 nodeType="clickPar">
                      <p:stCondLst>
                        <p:cond delay="indefinite"/>
                      </p:stCondLst>
                      <p:childTnLst>
                        <p:par>
                          <p:cTn id="3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1000"/>
                                        <p:tgtEl>
                                          <p:spTgt spid="94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1000"/>
                                        <p:tgtEl>
                                          <p:spTgt spid="94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/>
                                        <p:tgtEl>
                                          <p:spTgt spid="94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0"/>
                                        <p:tgtEl>
                                          <p:spTgt spid="94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9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9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 nodeType="clickPar">
                      <p:stCondLst>
                        <p:cond delay="indefinite"/>
                      </p:stCondLst>
                      <p:childTnLst>
                        <p:par>
                          <p:cTn id="3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1000"/>
                                        <p:tgtEl>
                                          <p:spTgt spid="94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94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/>
                                        <p:tgtEl>
                                          <p:spTgt spid="94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1000"/>
                                        <p:tgtEl>
                                          <p:spTgt spid="94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9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9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 nodeType="clickPar">
                      <p:stCondLst>
                        <p:cond delay="indefinite"/>
                      </p:stCondLst>
                      <p:childTnLst>
                        <p:par>
                          <p:cTn id="3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1000"/>
                                        <p:tgtEl>
                                          <p:spTgt spid="94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94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/>
                                        <p:tgtEl>
                                          <p:spTgt spid="94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1000"/>
                                        <p:tgtEl>
                                          <p:spTgt spid="9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9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9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 nodeType="clickPar">
                      <p:stCondLst>
                        <p:cond delay="indefinite"/>
                      </p:stCondLst>
                      <p:childTnLst>
                        <p:par>
                          <p:cTn id="4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8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1000"/>
                                        <p:tgtEl>
                                          <p:spTgt spid="94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1000"/>
                                        <p:tgtEl>
                                          <p:spTgt spid="94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94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1000"/>
                                        <p:tgtEl>
                                          <p:spTgt spid="94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9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9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 nodeType="clickPar">
                      <p:stCondLst>
                        <p:cond delay="indefinite"/>
                      </p:stCondLst>
                      <p:childTnLst>
                        <p:par>
                          <p:cTn id="4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81" grpId="0" animBg="1"/>
      <p:bldP spid="94282" grpId="0" animBg="1"/>
      <p:bldP spid="94283" grpId="0" animBg="1"/>
      <p:bldP spid="94284" grpId="0" animBg="1"/>
      <p:bldP spid="94285" grpId="0" animBg="1"/>
      <p:bldP spid="94285" grpId="1" animBg="1"/>
      <p:bldP spid="94285" grpId="2" animBg="1"/>
      <p:bldP spid="94286" grpId="0" animBg="1"/>
      <p:bldP spid="94287" grpId="0" animBg="1"/>
      <p:bldP spid="94288" grpId="0" animBg="1"/>
      <p:bldP spid="94288" grpId="1" animBg="1"/>
      <p:bldP spid="94288" grpId="2" animBg="1"/>
      <p:bldP spid="94288" grpId="3" animBg="1"/>
      <p:bldP spid="94288" grpId="4" animBg="1"/>
      <p:bldP spid="94289" grpId="0" animBg="1"/>
      <p:bldP spid="94290" grpId="0" animBg="1"/>
      <p:bldP spid="94290" grpId="1" animBg="1"/>
      <p:bldP spid="94290" grpId="2" animBg="1"/>
      <p:bldP spid="94291" grpId="0" animBg="1"/>
      <p:bldP spid="94292" grpId="0" animBg="1"/>
      <p:bldP spid="94293" grpId="0" animBg="1"/>
      <p:bldP spid="94294" grpId="0" animBg="1"/>
      <p:bldP spid="94295" grpId="0" animBg="1"/>
      <p:bldP spid="94296" grpId="0" animBg="1"/>
      <p:bldP spid="94297" grpId="0" animBg="1"/>
      <p:bldP spid="94298" grpId="0" animBg="1"/>
      <p:bldP spid="94299" grpId="0" animBg="1"/>
      <p:bldP spid="94300" grpId="0" animBg="1"/>
      <p:bldP spid="94301" grpId="0"/>
      <p:bldP spid="94347" grpId="0" animBg="1"/>
      <p:bldP spid="94348" grpId="0" animBg="1"/>
      <p:bldP spid="94349" grpId="0" animBg="1"/>
      <p:bldP spid="94350" grpId="0" animBg="1"/>
      <p:bldP spid="94351" grpId="0" animBg="1"/>
      <p:bldP spid="94351" grpId="1" animBg="1"/>
      <p:bldP spid="94352" grpId="0" animBg="1"/>
      <p:bldP spid="94353" grpId="0" animBg="1"/>
      <p:bldP spid="94354" grpId="0" animBg="1"/>
      <p:bldP spid="94354" grpId="1" animBg="1"/>
      <p:bldP spid="94355" grpId="0" animBg="1"/>
      <p:bldP spid="94355" grpId="1" animBg="1"/>
      <p:bldP spid="94356" grpId="0" animBg="1"/>
      <p:bldP spid="94356" grpId="1" animBg="1"/>
      <p:bldP spid="94357" grpId="0" animBg="1"/>
      <p:bldP spid="94358" grpId="0" animBg="1"/>
      <p:bldP spid="94359" grpId="0" animBg="1"/>
      <p:bldP spid="94360" grpId="0" animBg="1"/>
      <p:bldP spid="94361" grpId="0" animBg="1"/>
      <p:bldP spid="94362" grpId="0" animBg="1"/>
      <p:bldP spid="94363" grpId="0" animBg="1"/>
      <p:bldP spid="94364" grpId="0" animBg="1"/>
      <p:bldP spid="94365" grpId="0" animBg="1"/>
      <p:bldP spid="94366" grpId="0" animBg="1"/>
      <p:bldP spid="94367" grpId="0"/>
      <p:bldP spid="94413" grpId="0" animBg="1"/>
      <p:bldP spid="94414" grpId="0" animBg="1"/>
      <p:bldP spid="94415" grpId="0" animBg="1"/>
      <p:bldP spid="94416" grpId="0" animBg="1"/>
      <p:bldP spid="94417" grpId="0" animBg="1"/>
      <p:bldP spid="94417" grpId="1" animBg="1"/>
      <p:bldP spid="94417" grpId="2" animBg="1"/>
      <p:bldP spid="94418" grpId="0" animBg="1"/>
      <p:bldP spid="94419" grpId="0" animBg="1"/>
      <p:bldP spid="94420" grpId="0" animBg="1"/>
      <p:bldP spid="94420" grpId="1" animBg="1"/>
      <p:bldP spid="94420" grpId="2" animBg="1"/>
      <p:bldP spid="94420" grpId="3" animBg="1"/>
      <p:bldP spid="94420" grpId="4" animBg="1"/>
      <p:bldP spid="94421" grpId="0" animBg="1"/>
      <p:bldP spid="94422" grpId="0" animBg="1"/>
      <p:bldP spid="94422" grpId="1" animBg="1"/>
      <p:bldP spid="94422" grpId="2" animBg="1"/>
      <p:bldP spid="94423" grpId="0" animBg="1"/>
      <p:bldP spid="94424" grpId="0" animBg="1"/>
      <p:bldP spid="94425" grpId="0" animBg="1"/>
      <p:bldP spid="94426" grpId="0" animBg="1"/>
      <p:bldP spid="94427" grpId="0" animBg="1"/>
      <p:bldP spid="94428" grpId="0" animBg="1"/>
      <p:bldP spid="94429" grpId="0" animBg="1"/>
      <p:bldP spid="94430" grpId="0" animBg="1"/>
      <p:bldP spid="94431" grpId="0" animBg="1"/>
      <p:bldP spid="94432" grpId="0" animBg="1"/>
      <p:bldP spid="94433" grpId="0"/>
      <p:bldP spid="94434" grpId="0" animBg="1"/>
      <p:bldP spid="94435" grpId="0" animBg="1"/>
      <p:bldP spid="94436" grpId="0" animBg="1"/>
      <p:bldP spid="94437" grpId="0" animBg="1"/>
      <p:bldP spid="94438" grpId="0" animBg="1"/>
      <p:bldP spid="94438" grpId="1" animBg="1"/>
      <p:bldP spid="94439" grpId="0" animBg="1"/>
      <p:bldP spid="94440" grpId="0" animBg="1"/>
      <p:bldP spid="94441" grpId="0" animBg="1"/>
      <p:bldP spid="94441" grpId="1" animBg="1"/>
      <p:bldP spid="94442" grpId="0" animBg="1"/>
      <p:bldP spid="94442" grpId="1" animBg="1"/>
      <p:bldP spid="94443" grpId="0" animBg="1"/>
      <p:bldP spid="94443" grpId="1" animBg="1"/>
      <p:bldP spid="94444" grpId="0" animBg="1"/>
      <p:bldP spid="94445" grpId="0" animBg="1"/>
      <p:bldP spid="94446" grpId="0" animBg="1"/>
      <p:bldP spid="94447" grpId="0" animBg="1"/>
      <p:bldP spid="94448" grpId="0" animBg="1"/>
      <p:bldP spid="94449" grpId="0" animBg="1"/>
      <p:bldP spid="94450" grpId="0" animBg="1"/>
      <p:bldP spid="94451" grpId="0" animBg="1"/>
      <p:bldP spid="94452" grpId="0" animBg="1"/>
      <p:bldP spid="94453" grpId="0" animBg="1"/>
      <p:bldP spid="94454" grpId="0"/>
      <p:bldP spid="94455" grpId="0" animBg="1"/>
      <p:bldP spid="944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880" y="-102578"/>
            <a:ext cx="8069618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smtClean="0">
                <a:solidFill>
                  <a:schemeClr val="accent2"/>
                </a:solidFill>
              </a:rPr>
              <a:t>Ordnet utvalg med </a:t>
            </a:r>
            <a:r>
              <a:rPr lang="nb-NO" altLang="nb-NO" sz="3600" b="1" dirty="0" err="1" smtClean="0">
                <a:solidFill>
                  <a:schemeClr val="accent2"/>
                </a:solidFill>
              </a:rPr>
              <a:t>tilbakelegging</a:t>
            </a:r>
            <a:endParaRPr lang="nb-NO" altLang="nb-NO" sz="3600" dirty="0" smtClean="0">
              <a:solidFill>
                <a:schemeClr val="accent2"/>
              </a:solidFill>
            </a:endParaRP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584792" y="898338"/>
            <a:ext cx="9122734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Se på bokstaveksempelet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Hver gang vi trekker er det 29 bokstaver å velge mellom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Vi kan velge de fire bokstavene på </a:t>
            </a:r>
          </a:p>
          <a:p>
            <a:pPr eaLnBrk="1" hangingPunct="1">
              <a:spcBef>
                <a:spcPct val="40000"/>
              </a:spcBef>
            </a:pPr>
            <a:endParaRPr lang="nb-NO" altLang="nb-NO" sz="2800" i="0" dirty="0"/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forskjellige måter når vi tar hensyn til rekkefølgen</a:t>
            </a:r>
            <a:endParaRPr lang="nb-NO" altLang="nb-NO" sz="2800" i="0" dirty="0">
              <a:solidFill>
                <a:srgbClr val="CC0000"/>
              </a:solidFill>
            </a:endParaRPr>
          </a:p>
        </p:txBody>
      </p:sp>
      <p:graphicFrame>
        <p:nvGraphicFramePr>
          <p:cNvPr id="35848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1361463"/>
              </p:ext>
            </p:extLst>
          </p:nvPr>
        </p:nvGraphicFramePr>
        <p:xfrm>
          <a:off x="1714500" y="2746375"/>
          <a:ext cx="35655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2" name="Equation" r:id="rId3" imgW="1511280" imgH="203040" progId="Equation.DSMT4">
                  <p:embed/>
                </p:oleObj>
              </mc:Choice>
              <mc:Fallback>
                <p:oleObj name="Equation" r:id="rId3" imgW="1511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2746375"/>
                        <a:ext cx="3565525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63429" y="3997309"/>
            <a:ext cx="8484878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Generelt har vi en mengde med </a:t>
            </a:r>
            <a:r>
              <a:rPr lang="nb-NO" altLang="nb-NO" sz="2800" dirty="0"/>
              <a:t>n</a:t>
            </a:r>
            <a:r>
              <a:rPr lang="nb-NO" altLang="nb-NO" sz="2800" i="0" dirty="0"/>
              <a:t> elementer, og vi velger </a:t>
            </a:r>
            <a:r>
              <a:rPr lang="nb-NO" altLang="nb-NO" sz="2800" dirty="0"/>
              <a:t>r</a:t>
            </a:r>
            <a:r>
              <a:rPr lang="nb-NO" altLang="nb-NO" sz="2800" i="0" dirty="0"/>
              <a:t> elementer fra mengden </a:t>
            </a:r>
            <a:r>
              <a:rPr lang="nb-NO" altLang="nb-NO" sz="2800" i="0" dirty="0">
                <a:solidFill>
                  <a:srgbClr val="CC0000"/>
                </a:solidFill>
              </a:rPr>
              <a:t>med </a:t>
            </a:r>
            <a:r>
              <a:rPr lang="nb-NO" altLang="nb-NO" sz="2800" i="0" dirty="0" err="1" smtClean="0">
                <a:solidFill>
                  <a:srgbClr val="CC0000"/>
                </a:solidFill>
              </a:rPr>
              <a:t>tilbakelegging</a:t>
            </a:r>
            <a:endParaRPr lang="nb-NO" altLang="nb-NO" sz="2800" i="0" dirty="0" smtClean="0">
              <a:solidFill>
                <a:srgbClr val="CC0000"/>
              </a:solidFill>
            </a:endParaRPr>
          </a:p>
          <a:p>
            <a:pPr eaLnBrk="1" hangingPunct="1">
              <a:spcBef>
                <a:spcPts val="2400"/>
              </a:spcBef>
            </a:pPr>
            <a:r>
              <a:rPr lang="nb-NO" altLang="nb-NO" sz="2800" i="0" dirty="0" smtClean="0"/>
              <a:t>Da </a:t>
            </a:r>
            <a:r>
              <a:rPr lang="nb-NO" altLang="nb-NO" sz="2800" i="0" dirty="0"/>
              <a:t>kan vi lage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3006894" y="5069061"/>
          <a:ext cx="2437341" cy="1142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3" name="Equation" r:id="rId5" imgW="812447" imgH="380835" progId="Equation.DSMT4">
                  <p:embed/>
                </p:oleObj>
              </mc:Choice>
              <mc:Fallback>
                <p:oleObj name="Equation" r:id="rId5" imgW="812447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6894" y="5069061"/>
                        <a:ext cx="2437341" cy="11425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380179" y="5130353"/>
            <a:ext cx="309416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i="0" dirty="0">
                <a:solidFill>
                  <a:srgbClr val="CC0000"/>
                </a:solidFill>
              </a:rPr>
              <a:t>ordnede utvalg</a:t>
            </a:r>
            <a:r>
              <a:rPr lang="nb-NO" altLang="nb-NO" i="0" dirty="0"/>
              <a:t> </a:t>
            </a:r>
            <a:endParaRPr lang="nb-NO" altLang="nb-NO" i="0" dirty="0">
              <a:solidFill>
                <a:srgbClr val="CC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6146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build="allAtOnce"/>
      <p:bldP spid="7" grpId="0" build="allAtOnce"/>
      <p:bldP spid="9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1035995" y="719799"/>
            <a:ext cx="4366552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6.4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i="0" dirty="0"/>
              <a:t>                           </a:t>
            </a:r>
            <a:r>
              <a:rPr lang="nb-NO" altLang="nb-NO" sz="2800" i="0" dirty="0"/>
              <a:t> På en tippekupong er det gitt 12 kamper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For hver kamp skal en tippe H, U eller B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Hvor mange forskjellige tipperekker kan vi lage?</a:t>
            </a:r>
            <a:endParaRPr lang="nb-NO" altLang="nb-NO" sz="2800" dirty="0">
              <a:solidFill>
                <a:srgbClr val="CC0000"/>
              </a:solidFill>
            </a:endParaRPr>
          </a:p>
        </p:txBody>
      </p:sp>
      <p:sp>
        <p:nvSpPr>
          <p:cNvPr id="235534" name="Text Box 14"/>
          <p:cNvSpPr txBox="1">
            <a:spLocks noChangeArrowheads="1"/>
          </p:cNvSpPr>
          <p:nvPr/>
        </p:nvSpPr>
        <p:spPr bwMode="auto">
          <a:xfrm>
            <a:off x="1044908" y="4738028"/>
            <a:ext cx="8425259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Vi kan lage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	3 </a:t>
            </a:r>
            <a:r>
              <a:rPr lang="nb-NO" altLang="nb-NO" sz="2800" b="1" i="0" baseline="30000" dirty="0"/>
              <a:t>.</a:t>
            </a:r>
            <a:r>
              <a:rPr lang="nb-NO" altLang="nb-NO" sz="2800" i="0" dirty="0"/>
              <a:t> 3 </a:t>
            </a:r>
            <a:r>
              <a:rPr lang="nb-NO" altLang="nb-NO" b="1" i="0" baseline="30000" dirty="0"/>
              <a:t>.</a:t>
            </a:r>
            <a:r>
              <a:rPr lang="nb-NO" altLang="nb-NO" sz="2800" i="0" dirty="0"/>
              <a:t> </a:t>
            </a:r>
            <a:r>
              <a:rPr lang="nb-NO" altLang="nb-NO" b="1" i="0" baseline="30000" dirty="0"/>
              <a:t>.</a:t>
            </a:r>
            <a:r>
              <a:rPr lang="nb-NO" altLang="nb-NO" sz="2800" i="0" dirty="0"/>
              <a:t> </a:t>
            </a:r>
            <a:r>
              <a:rPr lang="nb-NO" altLang="nb-NO" b="1" i="0" baseline="30000" dirty="0"/>
              <a:t>.</a:t>
            </a:r>
            <a:r>
              <a:rPr lang="nb-NO" altLang="nb-NO" sz="2800" i="0" dirty="0"/>
              <a:t> 3 = 3</a:t>
            </a:r>
            <a:r>
              <a:rPr lang="nb-NO" altLang="nb-NO" sz="2800" i="0" baseline="30000" dirty="0"/>
              <a:t>12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531 441</a:t>
            </a:r>
            <a:endParaRPr lang="nb-NO" altLang="nb-NO" sz="2800" i="0" dirty="0"/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forskjellige tipperekker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8" t="2612" r="16031" b="5960"/>
          <a:stretch/>
        </p:blipFill>
        <p:spPr>
          <a:xfrm>
            <a:off x="6297260" y="393404"/>
            <a:ext cx="2790119" cy="438909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6552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2" grpId="0" uiExpand="1" build="p"/>
      <p:bldP spid="23553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9463" y="333375"/>
            <a:ext cx="8388594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smtClean="0">
                <a:solidFill>
                  <a:schemeClr val="accent2"/>
                </a:solidFill>
              </a:rPr>
              <a:t>Ordnet utvalg uten </a:t>
            </a:r>
            <a:r>
              <a:rPr lang="nb-NO" altLang="nb-NO" sz="3600" b="1" dirty="0" err="1" smtClean="0">
                <a:solidFill>
                  <a:schemeClr val="accent2"/>
                </a:solidFill>
              </a:rPr>
              <a:t>tilbakelegging</a:t>
            </a:r>
            <a:endParaRPr lang="nb-NO" altLang="nb-NO" sz="3600" dirty="0" smtClean="0">
              <a:solidFill>
                <a:schemeClr val="accent2"/>
              </a:solidFill>
            </a:endParaRPr>
          </a:p>
        </p:txBody>
      </p:sp>
      <p:sp>
        <p:nvSpPr>
          <p:cNvPr id="236548" name="Text Box 4"/>
          <p:cNvSpPr txBox="1">
            <a:spLocks noChangeArrowheads="1"/>
          </p:cNvSpPr>
          <p:nvPr/>
        </p:nvSpPr>
        <p:spPr bwMode="auto">
          <a:xfrm>
            <a:off x="584729" y="1359957"/>
            <a:ext cx="9087379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5000"/>
              </a:spcBef>
            </a:pPr>
            <a:r>
              <a:rPr lang="nb-NO" altLang="nb-NO" sz="2800" i="0" dirty="0"/>
              <a:t>Se igjen på </a:t>
            </a:r>
            <a:r>
              <a:rPr lang="nb-NO" altLang="nb-NO" sz="2800" i="0" dirty="0" smtClean="0"/>
              <a:t>bokstaveksempelet</a:t>
            </a:r>
            <a:endParaRPr lang="nb-NO" altLang="nb-NO" sz="2800" i="0" dirty="0"/>
          </a:p>
          <a:p>
            <a:pPr eaLnBrk="1" hangingPunct="1">
              <a:spcBef>
                <a:spcPct val="35000"/>
              </a:spcBef>
              <a:buFontTx/>
              <a:buChar char="•"/>
            </a:pPr>
            <a:r>
              <a:rPr lang="nb-NO" altLang="nb-NO" sz="2800" i="0" dirty="0"/>
              <a:t> Første gang er det 29 bokstaver å velge mellom</a:t>
            </a:r>
          </a:p>
          <a:p>
            <a:pPr eaLnBrk="1" hangingPunct="1">
              <a:spcBef>
                <a:spcPct val="35000"/>
              </a:spcBef>
              <a:buFontTx/>
              <a:buChar char="•"/>
            </a:pPr>
            <a:r>
              <a:rPr lang="nb-NO" altLang="nb-NO" sz="2800" i="0" dirty="0"/>
              <a:t> Andre gang er det 29-1 bokstaver å velge mellom </a:t>
            </a:r>
          </a:p>
          <a:p>
            <a:pPr eaLnBrk="1" hangingPunct="1">
              <a:spcBef>
                <a:spcPct val="35000"/>
              </a:spcBef>
              <a:buFontTx/>
              <a:buChar char="•"/>
            </a:pPr>
            <a:r>
              <a:rPr lang="nb-NO" altLang="nb-NO" sz="2800" i="0" dirty="0"/>
              <a:t> Tredje gang er det 29-2 bokstaver å velge mellom </a:t>
            </a:r>
          </a:p>
          <a:p>
            <a:pPr eaLnBrk="1" hangingPunct="1">
              <a:spcBef>
                <a:spcPct val="35000"/>
              </a:spcBef>
              <a:buFontTx/>
              <a:buChar char="•"/>
            </a:pPr>
            <a:r>
              <a:rPr lang="nb-NO" altLang="nb-NO" sz="2800" i="0" dirty="0"/>
              <a:t> Fjerde gang er det 29-3 bokstaver å velge mellom 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sz="2800" i="0" dirty="0"/>
              <a:t>Vi kan velge de fire bokstavene på </a:t>
            </a:r>
          </a:p>
          <a:p>
            <a:pPr eaLnBrk="1" hangingPunct="1">
              <a:spcBef>
                <a:spcPct val="35000"/>
              </a:spcBef>
            </a:pPr>
            <a:endParaRPr lang="nb-NO" altLang="nb-NO" sz="2800" i="0" dirty="0"/>
          </a:p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forskjellige måter når vi tar hensyn til rekkefølgen</a:t>
            </a:r>
          </a:p>
        </p:txBody>
      </p:sp>
      <p:graphicFrame>
        <p:nvGraphicFramePr>
          <p:cNvPr id="236549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686892"/>
              </p:ext>
            </p:extLst>
          </p:nvPr>
        </p:nvGraphicFramePr>
        <p:xfrm>
          <a:off x="1658938" y="4954588"/>
          <a:ext cx="63150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6" name="Equation" r:id="rId3" imgW="2412720" imgH="203040" progId="Equation.DSMT4">
                  <p:embed/>
                </p:oleObj>
              </mc:Choice>
              <mc:Fallback>
                <p:oleObj name="Equation" r:id="rId3" imgW="2412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8938" y="4954588"/>
                        <a:ext cx="631507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2937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8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2"/>
          <p:cNvSpPr txBox="1">
            <a:spLocks noChangeArrowheads="1"/>
          </p:cNvSpPr>
          <p:nvPr/>
        </p:nvSpPr>
        <p:spPr bwMode="auto">
          <a:xfrm>
            <a:off x="818620" y="622877"/>
            <a:ext cx="8740049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Generelt har vi en mengde med </a:t>
            </a:r>
            <a:r>
              <a:rPr lang="nb-NO" altLang="nb-NO" sz="2800" dirty="0"/>
              <a:t>n</a:t>
            </a:r>
            <a:r>
              <a:rPr lang="nb-NO" altLang="nb-NO" sz="2800" i="0" dirty="0"/>
              <a:t> elementer, og vi velger </a:t>
            </a:r>
            <a:r>
              <a:rPr lang="nb-NO" altLang="nb-NO" sz="2800" dirty="0"/>
              <a:t>r</a:t>
            </a:r>
            <a:r>
              <a:rPr lang="nb-NO" altLang="nb-NO" sz="2800" i="0" dirty="0"/>
              <a:t> elementer fra </a:t>
            </a:r>
            <a:r>
              <a:rPr lang="nb-NO" altLang="nb-NO" sz="2800" i="0" dirty="0" smtClean="0"/>
              <a:t>mengden </a:t>
            </a:r>
            <a:r>
              <a:rPr lang="nb-NO" altLang="nb-NO" sz="2800" i="0" dirty="0" smtClean="0">
                <a:solidFill>
                  <a:srgbClr val="CC0000"/>
                </a:solidFill>
              </a:rPr>
              <a:t>uten </a:t>
            </a:r>
            <a:r>
              <a:rPr lang="nb-NO" altLang="nb-NO" sz="2800" i="0" dirty="0" err="1">
                <a:solidFill>
                  <a:srgbClr val="CC0000"/>
                </a:solidFill>
              </a:rPr>
              <a:t>tilbakelegging</a:t>
            </a:r>
            <a:endParaRPr lang="nb-NO" altLang="nb-NO" sz="2800" i="0" dirty="0">
              <a:solidFill>
                <a:srgbClr val="CC0000"/>
              </a:solidFill>
            </a:endParaRPr>
          </a:p>
          <a:p>
            <a:pPr eaLnBrk="1" hangingPunct="1">
              <a:spcBef>
                <a:spcPts val="5400"/>
              </a:spcBef>
            </a:pPr>
            <a:r>
              <a:rPr lang="nb-NO" altLang="nb-NO" sz="2800" i="0" dirty="0" smtClean="0"/>
              <a:t>Da </a:t>
            </a:r>
            <a:r>
              <a:rPr lang="nb-NO" altLang="nb-NO" sz="2800" i="0" dirty="0"/>
              <a:t>kan vi lage</a:t>
            </a:r>
          </a:p>
        </p:txBody>
      </p:sp>
      <p:graphicFrame>
        <p:nvGraphicFramePr>
          <p:cNvPr id="23757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452686"/>
              </p:ext>
            </p:extLst>
          </p:nvPr>
        </p:nvGraphicFramePr>
        <p:xfrm>
          <a:off x="1482461" y="3327498"/>
          <a:ext cx="6628077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9" name="Equation" r:id="rId3" imgW="2120760" imgH="228600" progId="Equation.DSMT4">
                  <p:embed/>
                </p:oleObj>
              </mc:Choice>
              <mc:Fallback>
                <p:oleObj name="Equation" r:id="rId3" imgW="2120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2461" y="3327498"/>
                        <a:ext cx="6628077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935584" y="4566013"/>
            <a:ext cx="79574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>
                <a:solidFill>
                  <a:srgbClr val="CC0000"/>
                </a:solidFill>
              </a:rPr>
              <a:t>ordnede utvalg</a:t>
            </a:r>
          </a:p>
        </p:txBody>
      </p:sp>
      <p:sp>
        <p:nvSpPr>
          <p:cNvPr id="237573" name="AutoShape 5"/>
          <p:cNvSpPr>
            <a:spLocks/>
          </p:cNvSpPr>
          <p:nvPr/>
        </p:nvSpPr>
        <p:spPr bwMode="auto">
          <a:xfrm rot="16200000">
            <a:off x="5257690" y="1306131"/>
            <a:ext cx="180978" cy="5507664"/>
          </a:xfrm>
          <a:prstGeom prst="leftBrace">
            <a:avLst>
              <a:gd name="adj1" fmla="val 252047"/>
              <a:gd name="adj2" fmla="val 50000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4925336" y="4186964"/>
            <a:ext cx="1248569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1800">
                <a:solidFill>
                  <a:srgbClr val="CC0000"/>
                </a:solidFill>
              </a:rPr>
              <a:t>r</a:t>
            </a:r>
            <a:r>
              <a:rPr lang="nb-NO" altLang="nb-NO" sz="1800" i="0">
                <a:solidFill>
                  <a:srgbClr val="CC0000"/>
                </a:solidFill>
              </a:rPr>
              <a:t> faktorer</a:t>
            </a:r>
            <a:endParaRPr lang="en-US" altLang="nb-NO" sz="1800" i="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2627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0" grpId="0" build="allAtOnce"/>
      <p:bldP spid="237572" grpId="0" build="allAtOnce"/>
      <p:bldP spid="237573" grpId="0" animBg="1"/>
      <p:bldP spid="2375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662121" y="4662488"/>
            <a:ext cx="3823096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662121" y="476250"/>
            <a:ext cx="491516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6.5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</a:t>
            </a:r>
          </a:p>
          <a:p>
            <a:pPr eaLnBrk="1" hangingPunct="1"/>
            <a:r>
              <a:rPr lang="nb-NO" altLang="nb-NO" sz="2800" i="0" dirty="0"/>
              <a:t>Landslagstreneren i langrenn for menn har sju løpere å velge mellom til en World Cup stafett over 4x10 km </a:t>
            </a:r>
            <a:endParaRPr lang="en-US" altLang="nb-NO" sz="2800" i="0" dirty="0"/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662120" y="2976362"/>
            <a:ext cx="8659151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0"/>
              </a:spcBef>
            </a:pPr>
            <a:r>
              <a:rPr lang="nb-NO" altLang="nb-NO" sz="2800" i="0" dirty="0"/>
              <a:t>På hvor mange måter kan han sette opp stafett-laget når vi tar hensyn til hvem som skal gå de ulike  etappene?</a:t>
            </a:r>
            <a:r>
              <a:rPr lang="nb-NO" altLang="nb-NO" sz="2800" i="0" dirty="0">
                <a:solidFill>
                  <a:srgbClr val="000099"/>
                </a:solidFill>
              </a:rPr>
              <a:t>  </a:t>
            </a:r>
            <a:endParaRPr lang="nb-NO" altLang="nb-NO" sz="2800" i="0" dirty="0"/>
          </a:p>
          <a:p>
            <a:pPr eaLnBrk="1" hangingPunct="1">
              <a:spcBef>
                <a:spcPts val="3000"/>
              </a:spcBef>
            </a:pPr>
            <a:r>
              <a:rPr lang="nb-NO" altLang="nb-NO" sz="2800" i="0" dirty="0"/>
              <a:t>Treneren kan sette opp stafettlaget på</a:t>
            </a:r>
            <a:endParaRPr lang="en-US" altLang="nb-NO" sz="2800" i="0" dirty="0"/>
          </a:p>
        </p:txBody>
      </p:sp>
      <p:graphicFrame>
        <p:nvGraphicFramePr>
          <p:cNvPr id="2252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883411"/>
              </p:ext>
            </p:extLst>
          </p:nvPr>
        </p:nvGraphicFramePr>
        <p:xfrm>
          <a:off x="1520296" y="5308633"/>
          <a:ext cx="4120621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2" name="Equation" r:id="rId3" imgW="1282680" imgH="228600" progId="Equation.DSMT4">
                  <p:embed/>
                </p:oleObj>
              </mc:Choice>
              <mc:Fallback>
                <p:oleObj name="Equation" r:id="rId3" imgW="1282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296" y="5308633"/>
                        <a:ext cx="4120621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4" name="Rectangle 14"/>
          <p:cNvSpPr>
            <a:spLocks noChangeArrowheads="1"/>
          </p:cNvSpPr>
          <p:nvPr/>
        </p:nvSpPr>
        <p:spPr bwMode="auto">
          <a:xfrm>
            <a:off x="739511" y="6005513"/>
            <a:ext cx="865915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/>
              <a:t>måter</a:t>
            </a:r>
            <a:endParaRPr lang="en-US" altLang="nb-NO" sz="2800" i="0"/>
          </a:p>
        </p:txBody>
      </p:sp>
      <p:pic>
        <p:nvPicPr>
          <p:cNvPr id="225298" name="Picture 18" descr="stafett"/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3144" y="485477"/>
            <a:ext cx="3429000" cy="2286000"/>
          </a:xfr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36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build="p"/>
      <p:bldP spid="22529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818621" y="404813"/>
            <a:ext cx="8580041" cy="333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Vi har fortsatt en mengde med </a:t>
            </a:r>
            <a:r>
              <a:rPr lang="nb-NO" altLang="nb-NO" sz="2800" dirty="0"/>
              <a:t>n</a:t>
            </a:r>
            <a:r>
              <a:rPr lang="nb-NO" altLang="nb-NO" sz="2800" i="0" dirty="0"/>
              <a:t> elementer, og vi velger </a:t>
            </a:r>
            <a:r>
              <a:rPr lang="nb-NO" altLang="nb-NO" sz="2800" dirty="0"/>
              <a:t>r</a:t>
            </a:r>
            <a:r>
              <a:rPr lang="nb-NO" altLang="nb-NO" sz="2800" i="0" dirty="0"/>
              <a:t> elementer fra mengden uten </a:t>
            </a:r>
            <a:r>
              <a:rPr lang="nb-NO" altLang="nb-NO" sz="2800" i="0" dirty="0" err="1"/>
              <a:t>tilbakelegging</a:t>
            </a:r>
            <a:endParaRPr lang="nb-NO" altLang="nb-NO" sz="2800" i="0" dirty="0"/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Når </a:t>
            </a:r>
            <a:r>
              <a:rPr lang="nb-NO" altLang="nb-NO" sz="2800" dirty="0"/>
              <a:t>r</a:t>
            </a:r>
            <a:r>
              <a:rPr lang="nb-NO" altLang="nb-NO" sz="2800" i="0" dirty="0"/>
              <a:t> = </a:t>
            </a:r>
            <a:r>
              <a:rPr lang="nb-NO" altLang="nb-NO" sz="2800" dirty="0"/>
              <a:t>n</a:t>
            </a:r>
            <a:r>
              <a:rPr lang="nb-NO" altLang="nb-NO" sz="2800" i="0" dirty="0"/>
              <a:t> velger vi alle elementene.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Da svarer et  ordnet utvalg til en bestemt rekkefølge (eller permutasjon) av de </a:t>
            </a:r>
            <a:r>
              <a:rPr lang="nb-NO" altLang="nb-NO" sz="2800" dirty="0"/>
              <a:t>n</a:t>
            </a:r>
            <a:r>
              <a:rPr lang="nb-NO" altLang="nb-NO" sz="2800" i="0" dirty="0"/>
              <a:t> elementene</a:t>
            </a:r>
          </a:p>
          <a:p>
            <a:pPr eaLnBrk="1" hangingPunct="1">
              <a:spcBef>
                <a:spcPts val="2400"/>
              </a:spcBef>
            </a:pPr>
            <a:r>
              <a:rPr lang="nb-NO" altLang="nb-NO" sz="2800" i="0" dirty="0"/>
              <a:t>Det er</a:t>
            </a:r>
          </a:p>
        </p:txBody>
      </p:sp>
      <p:graphicFrame>
        <p:nvGraphicFramePr>
          <p:cNvPr id="239619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869288"/>
              </p:ext>
            </p:extLst>
          </p:nvPr>
        </p:nvGraphicFramePr>
        <p:xfrm>
          <a:off x="1579824" y="3734955"/>
          <a:ext cx="4727707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29" name="Equation" r:id="rId3" imgW="1714320" imgH="228600" progId="Equation.DSMT4">
                  <p:embed/>
                </p:oleObj>
              </mc:Choice>
              <mc:Fallback>
                <p:oleObj name="Equation" r:id="rId3" imgW="1714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824" y="3734955"/>
                        <a:ext cx="4727707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818621" y="4529529"/>
            <a:ext cx="79574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slike rekkefølger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22159" y="5404973"/>
            <a:ext cx="79574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2800" i="0" dirty="0" smtClean="0"/>
              <a:t>Merk at vi setter </a:t>
            </a:r>
            <a:endParaRPr lang="nb-NO" altLang="nb-NO" sz="2800" i="0" dirty="0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221103"/>
              </p:ext>
            </p:extLst>
          </p:nvPr>
        </p:nvGraphicFramePr>
        <p:xfrm>
          <a:off x="3589137" y="5473598"/>
          <a:ext cx="9810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30" name="Equation" r:id="rId5" imgW="355320" imgH="177480" progId="Equation.DSMT4">
                  <p:embed/>
                </p:oleObj>
              </mc:Choice>
              <mc:Fallback>
                <p:oleObj name="Equation" r:id="rId5" imgW="3553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9137" y="5473598"/>
                        <a:ext cx="98107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2368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 uiExpand="1" build="allAtOnce"/>
      <p:bldP spid="239620" grpId="0" build="allAtOnce"/>
      <p:bldP spid="6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662121" y="4662488"/>
            <a:ext cx="3823096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40643" name="Rectangle 3"/>
          <p:cNvSpPr>
            <a:spLocks noChangeArrowheads="1"/>
          </p:cNvSpPr>
          <p:nvPr/>
        </p:nvSpPr>
        <p:spPr bwMode="auto">
          <a:xfrm>
            <a:off x="662120" y="476251"/>
            <a:ext cx="7957476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6.6:</a:t>
            </a:r>
            <a:r>
              <a:rPr lang="nb-NO" altLang="nb-NO" sz="2800" i="0" dirty="0" smtClean="0"/>
              <a:t> </a:t>
            </a:r>
            <a:endParaRPr lang="nb-NO" altLang="nb-NO" sz="2800" i="0" dirty="0"/>
          </a:p>
          <a:p>
            <a:pPr eaLnBrk="1" hangingPunct="1">
              <a:spcBef>
                <a:spcPts val="1800"/>
              </a:spcBef>
            </a:pPr>
            <a:r>
              <a:rPr lang="nb-NO" altLang="nb-NO" sz="2800" i="0" dirty="0"/>
              <a:t>Vi ser på eksempel </a:t>
            </a:r>
            <a:r>
              <a:rPr lang="nb-NO" altLang="nb-NO" sz="2800" i="0" dirty="0" smtClean="0"/>
              <a:t>6.5</a:t>
            </a:r>
            <a:r>
              <a:rPr lang="nb-NO" altLang="nb-NO" sz="2800" i="0" dirty="0"/>
              <a:t>. Treneren har bestemt seg for hvilke fire løpere som skal gå stafetten </a:t>
            </a:r>
            <a:endParaRPr lang="en-US" altLang="nb-NO" sz="2800" i="0" dirty="0"/>
          </a:p>
        </p:txBody>
      </p:sp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662120" y="2194632"/>
            <a:ext cx="8659151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/>
              <a:t>Hvor mange lagoppstillinger kan han da velge mellom?</a:t>
            </a:r>
            <a:r>
              <a:rPr lang="nb-NO" altLang="nb-NO" sz="2800" i="0" dirty="0">
                <a:solidFill>
                  <a:srgbClr val="000099"/>
                </a:solidFill>
              </a:rPr>
              <a:t>  </a:t>
            </a:r>
            <a:endParaRPr lang="nb-NO" altLang="nb-NO" sz="2800" i="0" dirty="0"/>
          </a:p>
          <a:p>
            <a:pPr eaLnBrk="1" hangingPunct="1">
              <a:spcBef>
                <a:spcPct val="90000"/>
              </a:spcBef>
            </a:pPr>
            <a:r>
              <a:rPr lang="nb-NO" altLang="nb-NO" sz="2800" i="0" dirty="0"/>
              <a:t>Treneren kan velge mellom</a:t>
            </a:r>
            <a:endParaRPr lang="en-US" altLang="nb-NO" sz="2800" i="0" dirty="0"/>
          </a:p>
        </p:txBody>
      </p:sp>
      <p:graphicFrame>
        <p:nvGraphicFramePr>
          <p:cNvPr id="2406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451209"/>
              </p:ext>
            </p:extLst>
          </p:nvPr>
        </p:nvGraphicFramePr>
        <p:xfrm>
          <a:off x="1766377" y="4135438"/>
          <a:ext cx="3547931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70" name="Equation" r:id="rId3" imgW="1104840" imgH="177480" progId="Equation.DSMT4">
                  <p:embed/>
                </p:oleObj>
              </mc:Choice>
              <mc:Fallback>
                <p:oleObj name="Equation" r:id="rId3" imgW="11048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377" y="4135438"/>
                        <a:ext cx="3547931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0646" name="Rectangle 6"/>
          <p:cNvSpPr>
            <a:spLocks noChangeArrowheads="1"/>
          </p:cNvSpPr>
          <p:nvPr/>
        </p:nvSpPr>
        <p:spPr bwMode="auto">
          <a:xfrm>
            <a:off x="686346" y="4824078"/>
            <a:ext cx="8659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i="0" dirty="0"/>
              <a:t>lagoppstillinger</a:t>
            </a:r>
            <a:endParaRPr lang="en-US" altLang="nb-NO" sz="2800" i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684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4" grpId="0" build="p"/>
      <p:bldP spid="24064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62119" y="476251"/>
            <a:ext cx="8354289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800" b="1" i="0" dirty="0" err="1" smtClean="0">
                <a:solidFill>
                  <a:srgbClr val="0070C0"/>
                </a:solidFill>
              </a:rPr>
              <a:t>GeoGebra</a:t>
            </a:r>
            <a:endParaRPr lang="nb-NO" altLang="nb-NO" sz="2800" b="1" i="0" dirty="0">
              <a:solidFill>
                <a:srgbClr val="0070C0"/>
              </a:solidFill>
            </a:endParaRPr>
          </a:p>
          <a:p>
            <a:pPr eaLnBrk="1" hangingPunct="1">
              <a:spcBef>
                <a:spcPts val="1800"/>
              </a:spcBef>
            </a:pPr>
            <a:r>
              <a:rPr lang="nb-NO" altLang="nb-NO" sz="2800" i="0" dirty="0" smtClean="0"/>
              <a:t>Vi kan bruke </a:t>
            </a:r>
            <a:r>
              <a:rPr lang="nb-NO" altLang="nb-NO" sz="2800" i="0" dirty="0" err="1" smtClean="0"/>
              <a:t>GeoGebra</a:t>
            </a:r>
            <a:r>
              <a:rPr lang="nb-NO" altLang="nb-NO" sz="2800" i="0" dirty="0" smtClean="0"/>
              <a:t> til å bestemme        og  </a:t>
            </a:r>
            <a:endParaRPr lang="en-US" altLang="nb-NO" sz="2800" i="0" dirty="0"/>
          </a:p>
        </p:txBody>
      </p:sp>
      <p:graphicFrame>
        <p:nvGraphicFramePr>
          <p:cNvPr id="4" name="Objek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98896617"/>
              </p:ext>
            </p:extLst>
          </p:nvPr>
        </p:nvGraphicFramePr>
        <p:xfrm>
          <a:off x="7022362" y="1135411"/>
          <a:ext cx="525780" cy="525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39" name="Equation" r:id="rId3" imgW="228600" imgH="228600" progId="Equation.DSMT4">
                  <p:embed/>
                </p:oleObj>
              </mc:Choice>
              <mc:Fallback>
                <p:oleObj name="Equation" r:id="rId3" imgW="228600" imgH="228600" progId="Equation.DSMT4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2362" y="1135411"/>
                        <a:ext cx="525780" cy="525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04018891"/>
              </p:ext>
            </p:extLst>
          </p:nvPr>
        </p:nvGraphicFramePr>
        <p:xfrm>
          <a:off x="8268510" y="1181580"/>
          <a:ext cx="3794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0" name="Equation" r:id="rId5" imgW="164880" imgH="177480" progId="Equation.DSMT4">
                  <p:embed/>
                </p:oleObj>
              </mc:Choice>
              <mc:Fallback>
                <p:oleObj name="Equation" r:id="rId5" imgW="164880" imgH="17748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8510" y="1181580"/>
                        <a:ext cx="379413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6923" y="2234234"/>
            <a:ext cx="83542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nb-NO" altLang="nb-NO" sz="2800" i="0" dirty="0" smtClean="0">
                <a:solidFill>
                  <a:srgbClr val="0066FF"/>
                </a:solidFill>
              </a:rPr>
              <a:t>Illustrasjon for           og    </a:t>
            </a:r>
            <a:endParaRPr lang="en-US" altLang="nb-NO" sz="2800" i="0" dirty="0">
              <a:solidFill>
                <a:srgbClr val="0066FF"/>
              </a:solidFill>
            </a:endParaRPr>
          </a:p>
        </p:txBody>
      </p:sp>
      <p:graphicFrame>
        <p:nvGraphicFramePr>
          <p:cNvPr id="7" name="Objek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50248994"/>
              </p:ext>
            </p:extLst>
          </p:nvPr>
        </p:nvGraphicFramePr>
        <p:xfrm>
          <a:off x="3240716" y="2255376"/>
          <a:ext cx="525780" cy="525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1" name="Equation" r:id="rId7" imgW="228600" imgH="228600" progId="Equation.DSMT4">
                  <p:embed/>
                </p:oleObj>
              </mc:Choice>
              <mc:Fallback>
                <p:oleObj name="Equation" r:id="rId7" imgW="228600" imgH="2286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716" y="2255376"/>
                        <a:ext cx="525780" cy="525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62463322"/>
              </p:ext>
            </p:extLst>
          </p:nvPr>
        </p:nvGraphicFramePr>
        <p:xfrm>
          <a:off x="4763293" y="2291056"/>
          <a:ext cx="3794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2" name="Equation" r:id="rId9" imgW="164880" imgH="177480" progId="Equation.DSMT4">
                  <p:embed/>
                </p:oleObj>
              </mc:Choice>
              <mc:Fallback>
                <p:oleObj name="Equation" r:id="rId9" imgW="164880" imgH="17748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3293" y="2291056"/>
                        <a:ext cx="379413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d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98" y="3051418"/>
            <a:ext cx="5955862" cy="328086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111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3626" y="333375"/>
            <a:ext cx="7705725" cy="1143000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chemeClr val="accent2"/>
                </a:solidFill>
              </a:rPr>
              <a:t>Uordnet utvalg uten tilbakelegging</a:t>
            </a:r>
            <a:endParaRPr lang="nb-NO" altLang="nb-NO" sz="3600">
              <a:solidFill>
                <a:schemeClr val="accent2"/>
              </a:solidFill>
            </a:endParaRPr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992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41672" name="Rectangle 8"/>
          <p:cNvSpPr>
            <a:spLocks noChangeArrowheads="1"/>
          </p:cNvSpPr>
          <p:nvPr/>
        </p:nvSpPr>
        <p:spPr bwMode="auto">
          <a:xfrm>
            <a:off x="992188" y="1341438"/>
            <a:ext cx="77771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>
                <a:solidFill>
                  <a:srgbClr val="008000"/>
                </a:solidFill>
              </a:rPr>
              <a:t>Eksempel 6.7:</a:t>
            </a:r>
            <a:r>
              <a:rPr lang="nb-NO" altLang="nb-NO" sz="2800" i="0"/>
              <a:t> Vi ser igjen på stafetteksempelet</a:t>
            </a:r>
            <a:endParaRPr lang="en-US" altLang="nb-NO" sz="2800" i="0"/>
          </a:p>
        </p:txBody>
      </p:sp>
      <p:sp>
        <p:nvSpPr>
          <p:cNvPr id="241673" name="Rectangle 9"/>
          <p:cNvSpPr>
            <a:spLocks noChangeArrowheads="1"/>
          </p:cNvSpPr>
          <p:nvPr/>
        </p:nvSpPr>
        <p:spPr bwMode="auto">
          <a:xfrm>
            <a:off x="992188" y="2008189"/>
            <a:ext cx="7993062" cy="408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800" i="0"/>
              <a:t>På hvor mange måter kan treneren velge ut de 4 som skal gå stafetten (blant de 7) når vi </a:t>
            </a:r>
            <a:r>
              <a:rPr lang="nb-NO" altLang="nb-NO" sz="2800"/>
              <a:t>ikke</a:t>
            </a:r>
            <a:r>
              <a:rPr lang="nb-NO" altLang="nb-NO" sz="2800" i="0"/>
              <a:t> bryr oss om hvem som skal gå de ulike etappene?</a:t>
            </a:r>
          </a:p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800" i="0"/>
              <a:t>La </a:t>
            </a:r>
            <a:r>
              <a:rPr lang="nb-NO" altLang="nb-NO" sz="2800"/>
              <a:t>x </a:t>
            </a:r>
            <a:r>
              <a:rPr lang="nb-NO" altLang="nb-NO" sz="2800" i="0"/>
              <a:t>være antall måter han kan gjøre det på</a:t>
            </a:r>
          </a:p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800" i="0"/>
              <a:t>Merk at </a:t>
            </a:r>
            <a:r>
              <a:rPr lang="nb-NO" altLang="nb-NO" sz="2800"/>
              <a:t>x</a:t>
            </a:r>
            <a:r>
              <a:rPr lang="nb-NO" altLang="nb-NO" sz="2800" i="0"/>
              <a:t> er antall </a:t>
            </a:r>
            <a:r>
              <a:rPr lang="nb-NO" altLang="nb-NO" sz="2800"/>
              <a:t>uordnede</a:t>
            </a:r>
            <a:r>
              <a:rPr lang="nb-NO" altLang="nb-NO" sz="2800" i="0"/>
              <a:t> utvalg av 4 løpere blant 7 når utvelgingen skjer uten tilbakelegging</a:t>
            </a:r>
          </a:p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800" i="0"/>
              <a:t>Vi vil bestemme </a:t>
            </a:r>
            <a:r>
              <a:rPr lang="nb-NO" altLang="nb-NO" sz="2800"/>
              <a:t>x</a:t>
            </a:r>
            <a:r>
              <a:rPr lang="nb-NO" altLang="nb-NO" sz="2800" i="0"/>
              <a:t> ved å finne antall </a:t>
            </a:r>
            <a:r>
              <a:rPr lang="nb-NO" altLang="nb-NO" sz="2800"/>
              <a:t>ordnede</a:t>
            </a:r>
            <a:r>
              <a:rPr lang="nb-NO" altLang="nb-NO" sz="2800" i="0"/>
              <a:t> utvalg på to måter</a:t>
            </a:r>
            <a:endParaRPr lang="en-US" altLang="nb-NO" sz="2800" i="0"/>
          </a:p>
        </p:txBody>
      </p:sp>
      <p:sp>
        <p:nvSpPr>
          <p:cNvPr id="241675" name="Rectangle 11"/>
          <p:cNvSpPr>
            <a:spLocks noChangeArrowheads="1"/>
          </p:cNvSpPr>
          <p:nvPr/>
        </p:nvSpPr>
        <p:spPr bwMode="auto">
          <a:xfrm>
            <a:off x="1063626" y="7031038"/>
            <a:ext cx="79930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måter</a:t>
            </a:r>
            <a:endParaRPr lang="en-US" altLang="nb-NO" sz="2800" i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1053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72" grpId="0"/>
      <p:bldP spid="241673" grpId="0" build="p"/>
      <p:bldP spid="2416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Text Box 2"/>
          <p:cNvSpPr txBox="1">
            <a:spLocks noChangeArrowheads="1"/>
          </p:cNvSpPr>
          <p:nvPr/>
        </p:nvSpPr>
        <p:spPr bwMode="auto">
          <a:xfrm>
            <a:off x="1136651" y="404814"/>
            <a:ext cx="79930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Fra eksempel 6.5 har vi at antall ordnede utvalg av 4 løpere blant 7 løpere er</a:t>
            </a:r>
            <a:r>
              <a:rPr lang="nb-NO" altLang="nb-NO" i="0"/>
              <a:t> </a:t>
            </a:r>
          </a:p>
        </p:txBody>
      </p:sp>
      <p:graphicFrame>
        <p:nvGraphicFramePr>
          <p:cNvPr id="242702" name="Object 14"/>
          <p:cNvGraphicFramePr>
            <a:graphicFrameLocks noGrp="1" noChangeAspect="1"/>
          </p:cNvGraphicFramePr>
          <p:nvPr>
            <p:ph/>
          </p:nvPr>
        </p:nvGraphicFramePr>
        <p:xfrm>
          <a:off x="5818189" y="862013"/>
          <a:ext cx="30956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95" name="Equation" r:id="rId3" imgW="1282700" imgH="228600" progId="Equation.DSMT4">
                  <p:embed/>
                </p:oleObj>
              </mc:Choice>
              <mc:Fallback>
                <p:oleObj name="Equation" r:id="rId3" imgW="1282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8189" y="862013"/>
                        <a:ext cx="309562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704" name="Text Box 16"/>
          <p:cNvSpPr txBox="1">
            <a:spLocks noChangeArrowheads="1"/>
          </p:cNvSpPr>
          <p:nvPr/>
        </p:nvSpPr>
        <p:spPr bwMode="auto">
          <a:xfrm>
            <a:off x="1136651" y="1484314"/>
            <a:ext cx="75612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Fra ett uordnet utvalg kan lage</a:t>
            </a:r>
            <a:r>
              <a:rPr lang="nb-NO" altLang="nb-NO" i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ordnede utvalg (jf eksempel 6.6)</a:t>
            </a:r>
          </a:p>
        </p:txBody>
      </p:sp>
      <p:graphicFrame>
        <p:nvGraphicFramePr>
          <p:cNvPr id="242714" name="Object 26"/>
          <p:cNvGraphicFramePr>
            <a:graphicFrameLocks noChangeAspect="1"/>
          </p:cNvGraphicFramePr>
          <p:nvPr/>
        </p:nvGraphicFramePr>
        <p:xfrm>
          <a:off x="6176963" y="1582739"/>
          <a:ext cx="2519362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96" name="Equation" r:id="rId5" imgW="1104421" imgH="177723" progId="Equation.DSMT4">
                  <p:embed/>
                </p:oleObj>
              </mc:Choice>
              <mc:Fallback>
                <p:oleObj name="Equation" r:id="rId5" imgW="1104421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6963" y="1582739"/>
                        <a:ext cx="2519362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716" name="Text Box 28"/>
          <p:cNvSpPr txBox="1">
            <a:spLocks noChangeArrowheads="1"/>
          </p:cNvSpPr>
          <p:nvPr/>
        </p:nvSpPr>
        <p:spPr bwMode="auto">
          <a:xfrm>
            <a:off x="1136651" y="2714626"/>
            <a:ext cx="7561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Vi kan derfor lage            ordnede utvalg</a:t>
            </a:r>
            <a:endParaRPr lang="nb-NO" altLang="nb-NO" i="0"/>
          </a:p>
        </p:txBody>
      </p:sp>
      <p:graphicFrame>
        <p:nvGraphicFramePr>
          <p:cNvPr id="242717" name="Object 29"/>
          <p:cNvGraphicFramePr>
            <a:graphicFrameLocks noChangeAspect="1"/>
          </p:cNvGraphicFramePr>
          <p:nvPr/>
        </p:nvGraphicFramePr>
        <p:xfrm>
          <a:off x="4225926" y="2708275"/>
          <a:ext cx="7270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97" name="Equation" r:id="rId7" imgW="317087" imgH="177569" progId="Equation.DSMT4">
                  <p:embed/>
                </p:oleObj>
              </mc:Choice>
              <mc:Fallback>
                <p:oleObj name="Equation" r:id="rId7" imgW="317087" imgH="17756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926" y="2708275"/>
                        <a:ext cx="7270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718" name="Object 30"/>
          <p:cNvGraphicFramePr>
            <a:graphicFrameLocks noChangeAspect="1"/>
          </p:cNvGraphicFramePr>
          <p:nvPr/>
        </p:nvGraphicFramePr>
        <p:xfrm>
          <a:off x="3152775" y="3514725"/>
          <a:ext cx="151288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98" name="Equation" r:id="rId9" imgW="672808" imgH="228501" progId="Equation.DSMT4">
                  <p:embed/>
                </p:oleObj>
              </mc:Choice>
              <mc:Fallback>
                <p:oleObj name="Equation" r:id="rId9" imgW="672808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775" y="3514725"/>
                        <a:ext cx="1512888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719" name="Text Box 31"/>
          <p:cNvSpPr txBox="1">
            <a:spLocks noChangeArrowheads="1"/>
          </p:cNvSpPr>
          <p:nvPr/>
        </p:nvSpPr>
        <p:spPr bwMode="auto">
          <a:xfrm>
            <a:off x="1136651" y="3500438"/>
            <a:ext cx="43926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Dermed er</a:t>
            </a:r>
            <a:endParaRPr lang="nb-NO" altLang="nb-NO" i="0"/>
          </a:p>
        </p:txBody>
      </p:sp>
      <p:graphicFrame>
        <p:nvGraphicFramePr>
          <p:cNvPr id="242720" name="Object 32"/>
          <p:cNvGraphicFramePr>
            <a:graphicFrameLocks noChangeAspect="1"/>
          </p:cNvGraphicFramePr>
          <p:nvPr>
            <p:extLst/>
          </p:nvPr>
        </p:nvGraphicFramePr>
        <p:xfrm>
          <a:off x="3111203" y="4216139"/>
          <a:ext cx="121602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99" name="Equation" r:id="rId11" imgW="482400" imgH="317160" progId="Equation.DSMT4">
                  <p:embed/>
                </p:oleObj>
              </mc:Choice>
              <mc:Fallback>
                <p:oleObj name="Equation" r:id="rId11" imgW="4824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203" y="4216139"/>
                        <a:ext cx="1216025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721" name="Text Box 33"/>
          <p:cNvSpPr txBox="1">
            <a:spLocks noChangeArrowheads="1"/>
          </p:cNvSpPr>
          <p:nvPr/>
        </p:nvSpPr>
        <p:spPr bwMode="auto">
          <a:xfrm>
            <a:off x="1208088" y="4365626"/>
            <a:ext cx="187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Dette gir</a:t>
            </a:r>
            <a:endParaRPr lang="nb-NO" altLang="nb-NO" i="0"/>
          </a:p>
        </p:txBody>
      </p:sp>
      <p:sp>
        <p:nvSpPr>
          <p:cNvPr id="242722" name="Text Box 34"/>
          <p:cNvSpPr txBox="1">
            <a:spLocks noChangeArrowheads="1"/>
          </p:cNvSpPr>
          <p:nvPr/>
        </p:nvSpPr>
        <p:spPr bwMode="auto">
          <a:xfrm>
            <a:off x="1208089" y="5229225"/>
            <a:ext cx="74898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Treneren kan velge ut de som skal gå stafetten på 35 måter når vi ikke bryr oss om hvem som skal gå de ulike etappene</a:t>
            </a:r>
            <a:endParaRPr lang="nb-NO" altLang="nb-NO" i="0"/>
          </a:p>
        </p:txBody>
      </p:sp>
      <p:graphicFrame>
        <p:nvGraphicFramePr>
          <p:cNvPr id="14" name="Object 32"/>
          <p:cNvGraphicFramePr>
            <a:graphicFrameLocks noChangeAspect="1"/>
          </p:cNvGraphicFramePr>
          <p:nvPr>
            <p:extLst/>
          </p:nvPr>
        </p:nvGraphicFramePr>
        <p:xfrm>
          <a:off x="4376937" y="4243388"/>
          <a:ext cx="137636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0" name="Equation" r:id="rId13" imgW="545760" imgH="342720" progId="Equation.DSMT4">
                  <p:embed/>
                </p:oleObj>
              </mc:Choice>
              <mc:Fallback>
                <p:oleObj name="Equation" r:id="rId13" imgW="5457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937" y="4243388"/>
                        <a:ext cx="1376363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2"/>
          <p:cNvGraphicFramePr>
            <a:graphicFrameLocks noChangeAspect="1"/>
          </p:cNvGraphicFramePr>
          <p:nvPr>
            <p:extLst/>
          </p:nvPr>
        </p:nvGraphicFramePr>
        <p:xfrm>
          <a:off x="5745089" y="4437113"/>
          <a:ext cx="79851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1" name="Equation" r:id="rId15" imgW="317160" imgH="177480" progId="Equation.DSMT4">
                  <p:embed/>
                </p:oleObj>
              </mc:Choice>
              <mc:Fallback>
                <p:oleObj name="Equation" r:id="rId15" imgW="3171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089" y="4437113"/>
                        <a:ext cx="798513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683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0" grpId="0" build="allAtOnce"/>
      <p:bldP spid="242704" grpId="0" build="allAtOnce"/>
      <p:bldP spid="242716" grpId="0" build="allAtOnce"/>
      <p:bldP spid="242719" grpId="0" build="allAtOnce"/>
      <p:bldP spid="242721" grpId="0" build="allAtOnce"/>
      <p:bldP spid="242722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Text Box 2"/>
          <p:cNvSpPr txBox="1">
            <a:spLocks noChangeArrowheads="1"/>
          </p:cNvSpPr>
          <p:nvPr/>
        </p:nvSpPr>
        <p:spPr bwMode="auto">
          <a:xfrm>
            <a:off x="1136651" y="476250"/>
            <a:ext cx="73453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i="0"/>
              <a:t>Generelt har vi en mengde med </a:t>
            </a:r>
            <a:r>
              <a:rPr lang="nb-NO" altLang="nb-NO"/>
              <a:t>n</a:t>
            </a:r>
            <a:r>
              <a:rPr lang="nb-NO" altLang="nb-NO" i="0"/>
              <a:t> elementer, og vi velger </a:t>
            </a:r>
            <a:r>
              <a:rPr lang="nb-NO" altLang="nb-NO"/>
              <a:t>r</a:t>
            </a:r>
            <a:r>
              <a:rPr lang="nb-NO" altLang="nb-NO" i="0"/>
              <a:t> elementer fra mengden </a:t>
            </a:r>
            <a:r>
              <a:rPr lang="nb-NO" altLang="nb-NO" i="0">
                <a:solidFill>
                  <a:srgbClr val="CC0000"/>
                </a:solidFill>
              </a:rPr>
              <a:t>uten tilbakelegging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i="0"/>
              <a:t>Da kan vi lage</a:t>
            </a:r>
          </a:p>
        </p:txBody>
      </p:sp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1136651" y="4076700"/>
            <a:ext cx="73453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i="0">
                <a:solidFill>
                  <a:srgbClr val="CC0000"/>
                </a:solidFill>
              </a:rPr>
              <a:t>uordnede utvalg</a:t>
            </a:r>
          </a:p>
        </p:txBody>
      </p:sp>
      <p:graphicFrame>
        <p:nvGraphicFramePr>
          <p:cNvPr id="250888" name="Object 8"/>
          <p:cNvGraphicFramePr>
            <a:graphicFrameLocks noGrp="1" noChangeAspect="1"/>
          </p:cNvGraphicFramePr>
          <p:nvPr>
            <p:ph/>
            <p:extLst/>
          </p:nvPr>
        </p:nvGraphicFramePr>
        <p:xfrm>
          <a:off x="1856657" y="2948781"/>
          <a:ext cx="1855787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24" name="Equation" r:id="rId3" imgW="660240" imgH="393480" progId="Equation.DSMT4">
                  <p:embed/>
                </p:oleObj>
              </mc:Choice>
              <mc:Fallback>
                <p:oleObj name="Equation" r:id="rId3" imgW="6602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6657" y="2948781"/>
                        <a:ext cx="1855787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0890" name="Text Box 10"/>
          <p:cNvSpPr txBox="1">
            <a:spLocks noChangeArrowheads="1"/>
          </p:cNvSpPr>
          <p:nvPr/>
        </p:nvSpPr>
        <p:spPr bwMode="auto">
          <a:xfrm>
            <a:off x="1136650" y="4899025"/>
            <a:ext cx="77041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i="0"/>
              <a:t>          For uordnet utvalg spiller det ingen rolle om vi velger ett element om gangen, eller om vi velger alle på en gang</a:t>
            </a:r>
          </a:p>
        </p:txBody>
      </p:sp>
      <p:sp>
        <p:nvSpPr>
          <p:cNvPr id="250891" name="Text Box 11"/>
          <p:cNvSpPr txBox="1">
            <a:spLocks noChangeArrowheads="1"/>
          </p:cNvSpPr>
          <p:nvPr/>
        </p:nvSpPr>
        <p:spPr bwMode="auto">
          <a:xfrm>
            <a:off x="1208088" y="4941889"/>
            <a:ext cx="10080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i="0" dirty="0">
                <a:solidFill>
                  <a:srgbClr val="CC0000"/>
                </a:solidFill>
                <a:latin typeface="Arial Black" panose="020B0A04020102020204" pitchFamily="34" charset="0"/>
              </a:rPr>
              <a:t>NB!</a:t>
            </a:r>
            <a:endParaRPr lang="en-US" altLang="nb-NO" i="0" dirty="0">
              <a:solidFill>
                <a:srgbClr val="CC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>
            <p:extLst/>
          </p:nvPr>
        </p:nvGraphicFramePr>
        <p:xfrm>
          <a:off x="3636466" y="3005138"/>
          <a:ext cx="5060950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25" name="Equation" r:id="rId5" imgW="1917360" imgH="419040" progId="Equation.DSMT4">
                  <p:embed/>
                </p:oleObj>
              </mc:Choice>
              <mc:Fallback>
                <p:oleObj name="Equation" r:id="rId5" imgW="19173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466" y="3005138"/>
                        <a:ext cx="5060950" cy="1106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3889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 build="allAtOnce"/>
      <p:bldP spid="250884" grpId="0" build="allAtOnce"/>
      <p:bldP spid="250890" grpId="0" build="allAtOnce"/>
      <p:bldP spid="25089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992188" y="873126"/>
            <a:ext cx="7777162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>
                <a:solidFill>
                  <a:srgbClr val="008000"/>
                </a:solidFill>
              </a:rPr>
              <a:t>Eksempel 6.8:</a:t>
            </a:r>
            <a:r>
              <a:rPr lang="nb-NO" altLang="nb-NO" sz="2800" i="0"/>
              <a:t> 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/>
              <a:t>En klasse har 25 elever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/>
              <a:t>Fire elever skal velges til en festkomité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/>
              <a:t>Hvor mange måter kan det gjøres på? </a:t>
            </a:r>
            <a:endParaRPr lang="en-US" altLang="nb-NO" sz="2800" i="0"/>
          </a:p>
        </p:txBody>
      </p:sp>
      <p:sp>
        <p:nvSpPr>
          <p:cNvPr id="252932" name="Rectangle 4"/>
          <p:cNvSpPr>
            <a:spLocks noChangeArrowheads="1"/>
          </p:cNvSpPr>
          <p:nvPr/>
        </p:nvSpPr>
        <p:spPr bwMode="auto">
          <a:xfrm>
            <a:off x="992188" y="3713164"/>
            <a:ext cx="7993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De 4 elevene kan velges på</a:t>
            </a:r>
            <a:endParaRPr lang="en-US" altLang="nb-NO" sz="2800" i="0"/>
          </a:p>
        </p:txBody>
      </p:sp>
      <p:graphicFrame>
        <p:nvGraphicFramePr>
          <p:cNvPr id="252933" name="Object 5"/>
          <p:cNvGraphicFramePr>
            <a:graphicFrameLocks noChangeAspect="1"/>
          </p:cNvGraphicFramePr>
          <p:nvPr/>
        </p:nvGraphicFramePr>
        <p:xfrm>
          <a:off x="1639888" y="4581525"/>
          <a:ext cx="87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7" name="Equation" r:id="rId3" imgW="291973" imgH="228501" progId="Equation.DSMT4">
                  <p:embed/>
                </p:oleObj>
              </mc:Choice>
              <mc:Fallback>
                <p:oleObj name="Equation" r:id="rId3" imgW="291973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4581525"/>
                        <a:ext cx="8763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4" name="Rectangle 6"/>
          <p:cNvSpPr>
            <a:spLocks noChangeArrowheads="1"/>
          </p:cNvSpPr>
          <p:nvPr/>
        </p:nvSpPr>
        <p:spPr bwMode="auto">
          <a:xfrm>
            <a:off x="1063625" y="5517233"/>
            <a:ext cx="4465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/>
              <a:t>måter</a:t>
            </a:r>
            <a:endParaRPr lang="en-US" altLang="nb-NO" sz="2800" i="0" dirty="0"/>
          </a:p>
        </p:txBody>
      </p:sp>
      <p:pic>
        <p:nvPicPr>
          <p:cNvPr id="252938" name="Picture 10" descr="fest"/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6964" y="430214"/>
            <a:ext cx="1558925" cy="1558925"/>
          </a:xfrm>
          <a:noFill/>
        </p:spPr>
      </p:pic>
      <p:graphicFrame>
        <p:nvGraphicFramePr>
          <p:cNvPr id="252940" name="Object 12"/>
          <p:cNvGraphicFramePr>
            <a:graphicFrameLocks noChangeAspect="1"/>
          </p:cNvGraphicFramePr>
          <p:nvPr/>
        </p:nvGraphicFramePr>
        <p:xfrm>
          <a:off x="5370513" y="4697413"/>
          <a:ext cx="15986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8" name="Equation" r:id="rId6" imgW="532937" imgH="177646" progId="Equation.DSMT4">
                  <p:embed/>
                </p:oleObj>
              </mc:Choice>
              <mc:Fallback>
                <p:oleObj name="Equation" r:id="rId6" imgW="532937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513" y="4697413"/>
                        <a:ext cx="1598612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41" name="Object 13"/>
          <p:cNvGraphicFramePr>
            <a:graphicFrameLocks noChangeAspect="1"/>
          </p:cNvGraphicFramePr>
          <p:nvPr/>
        </p:nvGraphicFramePr>
        <p:xfrm>
          <a:off x="2576514" y="4403726"/>
          <a:ext cx="2681287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9" name="Equation" r:id="rId8" imgW="774364" imgH="342751" progId="Equation.DSMT4">
                  <p:embed/>
                </p:oleObj>
              </mc:Choice>
              <mc:Fallback>
                <p:oleObj name="Equation" r:id="rId8" imgW="774364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514" y="4403726"/>
                        <a:ext cx="2681287" cy="118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9815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/>
      <p:bldP spid="252932" grpId="0" build="p"/>
      <p:bldP spid="25293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92188" y="306832"/>
            <a:ext cx="7711651" cy="110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585" b="1" i="0" dirty="0" err="1">
                <a:solidFill>
                  <a:srgbClr val="0070C0"/>
                </a:solidFill>
              </a:rPr>
              <a:t>GeoGebra</a:t>
            </a:r>
            <a:endParaRPr lang="nb-NO" altLang="nb-NO" sz="2585" b="1" i="0" dirty="0">
              <a:solidFill>
                <a:srgbClr val="0070C0"/>
              </a:solidFill>
            </a:endParaRPr>
          </a:p>
          <a:p>
            <a:pPr eaLnBrk="1" hangingPunct="1">
              <a:spcBef>
                <a:spcPts val="1662"/>
              </a:spcBef>
            </a:pPr>
            <a:r>
              <a:rPr lang="nb-NO" altLang="nb-NO" sz="2585" i="0" dirty="0"/>
              <a:t>Vi kan bruke </a:t>
            </a:r>
            <a:r>
              <a:rPr lang="nb-NO" altLang="nb-NO" sz="2585" i="0" dirty="0" err="1"/>
              <a:t>GeoGebra</a:t>
            </a:r>
            <a:r>
              <a:rPr lang="nb-NO" altLang="nb-NO" sz="2585" i="0" dirty="0"/>
              <a:t> til å bestemme        </a:t>
            </a:r>
            <a:endParaRPr lang="en-US" altLang="nb-NO" sz="2585" i="0" dirty="0"/>
          </a:p>
        </p:txBody>
      </p:sp>
      <p:graphicFrame>
        <p:nvGraphicFramePr>
          <p:cNvPr id="4" name="Objekt 3"/>
          <p:cNvGraphicFramePr>
            <a:graphicFrameLocks noGrp="1" noChangeAspect="1"/>
          </p:cNvGraphicFramePr>
          <p:nvPr>
            <p:extLst/>
          </p:nvPr>
        </p:nvGraphicFramePr>
        <p:xfrm>
          <a:off x="6861522" y="927002"/>
          <a:ext cx="5397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11" name="Equation" r:id="rId3" imgW="253800" imgH="228600" progId="Equation.DSMT4">
                  <p:embed/>
                </p:oleObj>
              </mc:Choice>
              <mc:Fallback>
                <p:oleObj name="Equation" r:id="rId3" imgW="253800" imgH="2286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1522" y="927002"/>
                        <a:ext cx="53975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01790" y="1844506"/>
            <a:ext cx="7711651" cy="49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662"/>
              </a:spcBef>
            </a:pPr>
            <a:r>
              <a:rPr lang="nb-NO" altLang="nb-NO" sz="2585" i="0" dirty="0">
                <a:solidFill>
                  <a:srgbClr val="0066FF"/>
                </a:solidFill>
              </a:rPr>
              <a:t>Illustrasjon for          </a:t>
            </a:r>
            <a:r>
              <a:rPr lang="nb-NO" altLang="nb-NO" sz="2585" i="0" dirty="0" smtClean="0">
                <a:solidFill>
                  <a:srgbClr val="0066FF"/>
                </a:solidFill>
              </a:rPr>
              <a:t> og              </a:t>
            </a:r>
            <a:endParaRPr lang="en-US" altLang="nb-NO" sz="2585" i="0" dirty="0">
              <a:solidFill>
                <a:srgbClr val="0066FF"/>
              </a:solidFill>
            </a:endParaRPr>
          </a:p>
        </p:txBody>
      </p:sp>
      <p:graphicFrame>
        <p:nvGraphicFramePr>
          <p:cNvPr id="7" name="Objekt 6"/>
          <p:cNvGraphicFramePr>
            <a:graphicFrameLocks noGrp="1" noChangeAspect="1"/>
          </p:cNvGraphicFramePr>
          <p:nvPr>
            <p:extLst/>
          </p:nvPr>
        </p:nvGraphicFramePr>
        <p:xfrm>
          <a:off x="3492501" y="1865314"/>
          <a:ext cx="620713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12" name="Equation" r:id="rId5" imgW="291960" imgH="228600" progId="Equation.DSMT4">
                  <p:embed/>
                </p:oleObj>
              </mc:Choice>
              <mc:Fallback>
                <p:oleObj name="Equation" r:id="rId5" imgW="291960" imgH="2286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1" y="1865314"/>
                        <a:ext cx="620713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Grp="1" noChangeAspect="1"/>
          </p:cNvGraphicFramePr>
          <p:nvPr>
            <p:extLst/>
          </p:nvPr>
        </p:nvGraphicFramePr>
        <p:xfrm>
          <a:off x="4922626" y="1865313"/>
          <a:ext cx="620713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13" name="Equation" r:id="rId7" imgW="291960" imgH="228600" progId="Equation.DSMT4">
                  <p:embed/>
                </p:oleObj>
              </mc:Choice>
              <mc:Fallback>
                <p:oleObj name="Equation" r:id="rId7" imgW="291960" imgH="2286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2626" y="1865313"/>
                        <a:ext cx="620713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6696" y="3068960"/>
            <a:ext cx="3531870" cy="324612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2301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776537" y="317556"/>
            <a:ext cx="547260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>
                <a:solidFill>
                  <a:srgbClr val="008000"/>
                </a:solidFill>
              </a:rPr>
              <a:t>Eksempel 6.9: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nb-NO" altLang="nb-NO" sz="2800" i="0" dirty="0"/>
              <a:t>Når du tipper én </a:t>
            </a:r>
            <a:r>
              <a:rPr lang="nb-NO" altLang="nb-NO" sz="2800" i="0" dirty="0" err="1"/>
              <a:t>lottorekke</a:t>
            </a:r>
            <a:r>
              <a:rPr lang="nb-NO" altLang="nb-NO" sz="2800" i="0" dirty="0"/>
              <a:t>, krysser du av sju tall fra 1 til 34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nb-NO" altLang="nb-NO" sz="2800" i="0" dirty="0"/>
              <a:t>Hvor mange </a:t>
            </a:r>
            <a:r>
              <a:rPr lang="nb-NO" altLang="nb-NO" sz="2800" i="0" dirty="0" smtClean="0"/>
              <a:t>lottorekker </a:t>
            </a:r>
            <a:r>
              <a:rPr lang="nb-NO" altLang="nb-NO" sz="2800" i="0" dirty="0"/>
              <a:t>fins det? </a:t>
            </a: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848370" y="3429001"/>
            <a:ext cx="7993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/>
              <a:t>Antall mulige lottorekker:</a:t>
            </a:r>
            <a:endParaRPr lang="en-US" altLang="nb-NO" sz="2800" i="0" dirty="0"/>
          </a:p>
        </p:txBody>
      </p:sp>
      <p:graphicFrame>
        <p:nvGraphicFramePr>
          <p:cNvPr id="253957" name="Object 5"/>
          <p:cNvGraphicFramePr>
            <a:graphicFrameLocks noChangeAspect="1"/>
          </p:cNvGraphicFramePr>
          <p:nvPr>
            <p:extLst/>
          </p:nvPr>
        </p:nvGraphicFramePr>
        <p:xfrm>
          <a:off x="1352601" y="4215751"/>
          <a:ext cx="788327" cy="616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74" name="Equation" r:id="rId3" imgW="291973" imgH="228501" progId="Equation.DSMT4">
                  <p:embed/>
                </p:oleObj>
              </mc:Choice>
              <mc:Fallback>
                <p:oleObj name="Equation" r:id="rId3" imgW="291973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601" y="4215751"/>
                        <a:ext cx="788327" cy="6169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3958" name="Rectangle 6"/>
          <p:cNvSpPr>
            <a:spLocks noChangeArrowheads="1"/>
          </p:cNvSpPr>
          <p:nvPr/>
        </p:nvSpPr>
        <p:spPr bwMode="auto">
          <a:xfrm>
            <a:off x="920552" y="5085185"/>
            <a:ext cx="756084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/>
              <a:t>Sannsynligheten for å vinne førstepremie: </a:t>
            </a:r>
            <a:endParaRPr lang="en-US" altLang="nb-NO" sz="2800" i="0" dirty="0"/>
          </a:p>
        </p:txBody>
      </p:sp>
      <p:graphicFrame>
        <p:nvGraphicFramePr>
          <p:cNvPr id="253965" name="Object 13"/>
          <p:cNvGraphicFramePr>
            <a:graphicFrameLocks noChangeAspect="1"/>
          </p:cNvGraphicFramePr>
          <p:nvPr>
            <p:extLst/>
          </p:nvPr>
        </p:nvGraphicFramePr>
        <p:xfrm>
          <a:off x="2283802" y="4077073"/>
          <a:ext cx="37401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75" name="Equation" r:id="rId5" imgW="1206360" imgH="342720" progId="Equation.DSMT4">
                  <p:embed/>
                </p:oleObj>
              </mc:Choice>
              <mc:Fallback>
                <p:oleObj name="Equation" r:id="rId5" imgW="12063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3802" y="4077073"/>
                        <a:ext cx="374015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387810"/>
              </p:ext>
            </p:extLst>
          </p:nvPr>
        </p:nvGraphicFramePr>
        <p:xfrm>
          <a:off x="6099175" y="4332288"/>
          <a:ext cx="2020888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76" name="Equation" r:id="rId7" imgW="749160" imgH="203040" progId="Equation.DSMT4">
                  <p:embed/>
                </p:oleObj>
              </mc:Choice>
              <mc:Fallback>
                <p:oleObj name="Equation" r:id="rId7" imgW="749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175" y="4332288"/>
                        <a:ext cx="2020888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76536" y="2420889"/>
            <a:ext cx="78488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  <a:buFontTx/>
              <a:buNone/>
            </a:pPr>
            <a:r>
              <a:rPr lang="nb-NO" altLang="nb-NO" sz="2800" i="0" dirty="0"/>
              <a:t>Hva er sannsynligheten for å vinne    førstepremie hvis du tipper én rekke?</a:t>
            </a:r>
            <a:endParaRPr lang="en-US" altLang="nb-NO" sz="2800" i="0" dirty="0"/>
          </a:p>
        </p:txBody>
      </p:sp>
      <p:graphicFrame>
        <p:nvGraphicFramePr>
          <p:cNvPr id="1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159591"/>
              </p:ext>
            </p:extLst>
          </p:nvPr>
        </p:nvGraphicFramePr>
        <p:xfrm>
          <a:off x="1352600" y="5661248"/>
          <a:ext cx="6571800" cy="107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77" name="Equation" r:id="rId9" imgW="2628720" imgH="431640" progId="Equation.DSMT4">
                  <p:embed/>
                </p:oleObj>
              </mc:Choice>
              <mc:Fallback>
                <p:oleObj name="Equation" r:id="rId9" imgW="26287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600" y="5661248"/>
                        <a:ext cx="6571800" cy="107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" t="2473" r="73196" b="84228"/>
          <a:stretch/>
        </p:blipFill>
        <p:spPr>
          <a:xfrm>
            <a:off x="6681194" y="620689"/>
            <a:ext cx="2592287" cy="201622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3362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  <p:bldP spid="253956" grpId="0" build="p"/>
      <p:bldP spid="253958" grpId="0" build="p"/>
      <p:bldP spid="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992188" y="4662488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992189" y="260649"/>
            <a:ext cx="3673475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>
                <a:solidFill>
                  <a:srgbClr val="008000"/>
                </a:solidFill>
              </a:rPr>
              <a:t>Eksempel 6.10:</a:t>
            </a:r>
            <a:r>
              <a:rPr lang="nb-NO" altLang="nb-NO" sz="2800" i="0"/>
              <a:t>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/>
              <a:t>En pokerspiller får delt ut fem kort </a:t>
            </a:r>
            <a:endParaRPr lang="en-US" altLang="nb-NO" sz="2800" i="0"/>
          </a:p>
        </p:txBody>
      </p:sp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992188" y="2997201"/>
            <a:ext cx="79930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Antall mulige måter å dele ut fem kort på:</a:t>
            </a:r>
            <a:endParaRPr lang="en-US" altLang="nb-NO" sz="2800" i="0"/>
          </a:p>
        </p:txBody>
      </p:sp>
      <p:graphicFrame>
        <p:nvGraphicFramePr>
          <p:cNvPr id="254981" name="Object 5"/>
          <p:cNvGraphicFramePr>
            <a:graphicFrameLocks noChangeAspect="1"/>
          </p:cNvGraphicFramePr>
          <p:nvPr/>
        </p:nvGraphicFramePr>
        <p:xfrm>
          <a:off x="1779589" y="3644900"/>
          <a:ext cx="79692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17" name="Equation" r:id="rId3" imgW="291973" imgH="228501" progId="Equation.DSMT4">
                  <p:embed/>
                </p:oleObj>
              </mc:Choice>
              <mc:Fallback>
                <p:oleObj name="Equation" r:id="rId3" imgW="291973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3644900"/>
                        <a:ext cx="796925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4984" name="Rectangle 8"/>
          <p:cNvSpPr>
            <a:spLocks noChangeArrowheads="1"/>
          </p:cNvSpPr>
          <p:nvPr/>
        </p:nvSpPr>
        <p:spPr bwMode="auto">
          <a:xfrm>
            <a:off x="1064568" y="1844824"/>
            <a:ext cx="46085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/>
              <a:t>Hva er sannsynligheten for at spilleren bare får hjerter? </a:t>
            </a:r>
            <a:endParaRPr lang="en-US" altLang="nb-NO" sz="2800" i="0" dirty="0"/>
          </a:p>
        </p:txBody>
      </p:sp>
      <p:graphicFrame>
        <p:nvGraphicFramePr>
          <p:cNvPr id="254985" name="Object 9"/>
          <p:cNvGraphicFramePr>
            <a:graphicFrameLocks noChangeAspect="1"/>
          </p:cNvGraphicFramePr>
          <p:nvPr/>
        </p:nvGraphicFramePr>
        <p:xfrm>
          <a:off x="1712914" y="5084764"/>
          <a:ext cx="76517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18" name="Equation" r:id="rId5" imgW="279400" imgH="228600" progId="Equation.DSMT4">
                  <p:embed/>
                </p:oleObj>
              </mc:Choice>
              <mc:Fallback>
                <p:oleObj name="Equation" r:id="rId5" imgW="279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2914" y="5084764"/>
                        <a:ext cx="765175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4986" name="Rectangle 10"/>
          <p:cNvSpPr>
            <a:spLocks noChangeArrowheads="1"/>
          </p:cNvSpPr>
          <p:nvPr/>
        </p:nvSpPr>
        <p:spPr bwMode="auto">
          <a:xfrm>
            <a:off x="992188" y="4437063"/>
            <a:ext cx="79930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Antall av disse som gir bare hjerter:</a:t>
            </a:r>
            <a:endParaRPr lang="en-US" altLang="nb-NO" sz="2800" i="0"/>
          </a:p>
        </p:txBody>
      </p:sp>
      <p:graphicFrame>
        <p:nvGraphicFramePr>
          <p:cNvPr id="254988" name="Object 12"/>
          <p:cNvGraphicFramePr>
            <a:graphicFrameLocks noChangeAspect="1"/>
          </p:cNvGraphicFramePr>
          <p:nvPr/>
        </p:nvGraphicFramePr>
        <p:xfrm>
          <a:off x="1354139" y="6029326"/>
          <a:ext cx="2605087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19" name="Equation" r:id="rId7" imgW="952087" imgH="203112" progId="Equation.DSMT4">
                  <p:embed/>
                </p:oleObj>
              </mc:Choice>
              <mc:Fallback>
                <p:oleObj name="Equation" r:id="rId7" imgW="952087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9" y="6029326"/>
                        <a:ext cx="2605087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4989" name="Picture 13" descr="hjerter-fem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441071">
            <a:off x="5632450" y="398464"/>
            <a:ext cx="1409700" cy="2185987"/>
          </a:xfrm>
          <a:noFill/>
        </p:spPr>
      </p:pic>
      <p:pic>
        <p:nvPicPr>
          <p:cNvPr id="254991" name="Picture 15" descr="hjerter-sju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646237">
            <a:off x="6032500" y="373064"/>
            <a:ext cx="1398588" cy="2185987"/>
          </a:xfrm>
          <a:noFill/>
        </p:spPr>
      </p:pic>
      <p:pic>
        <p:nvPicPr>
          <p:cNvPr id="254994" name="Picture 18" descr="hjeter-es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5888" y="398464"/>
            <a:ext cx="1377950" cy="2187575"/>
          </a:xfrm>
          <a:noFill/>
        </p:spPr>
      </p:pic>
      <p:pic>
        <p:nvPicPr>
          <p:cNvPr id="254997" name="Picture 21" descr="hjerter-ni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88564">
            <a:off x="6824663" y="515939"/>
            <a:ext cx="1382712" cy="2187575"/>
          </a:xfrm>
          <a:noFill/>
        </p:spPr>
      </p:pic>
      <p:pic>
        <p:nvPicPr>
          <p:cNvPr id="255000" name="Picture 24" descr="hjerter-knek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0712">
            <a:off x="7113588" y="620713"/>
            <a:ext cx="1524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5001" name="Object 25"/>
          <p:cNvGraphicFramePr>
            <a:graphicFrameLocks noChangeAspect="1"/>
          </p:cNvGraphicFramePr>
          <p:nvPr/>
        </p:nvGraphicFramePr>
        <p:xfrm>
          <a:off x="2597151" y="3500438"/>
          <a:ext cx="2500313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0" name="Equation" r:id="rId14" imgW="914400" imgH="342900" progId="Equation.DSMT4">
                  <p:embed/>
                </p:oleObj>
              </mc:Choice>
              <mc:Fallback>
                <p:oleObj name="Equation" r:id="rId14" imgW="9144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7151" y="3500438"/>
                        <a:ext cx="2500313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2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936157"/>
              </p:ext>
            </p:extLst>
          </p:nvPr>
        </p:nvGraphicFramePr>
        <p:xfrm>
          <a:off x="5062538" y="3681413"/>
          <a:ext cx="20478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1" name="Equation" r:id="rId16" imgW="749160" imgH="203040" progId="Equation.DSMT4">
                  <p:embed/>
                </p:oleObj>
              </mc:Choice>
              <mc:Fallback>
                <p:oleObj name="Equation" r:id="rId16" imgW="749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2538" y="3681413"/>
                        <a:ext cx="204787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3" name="Object 27"/>
          <p:cNvGraphicFramePr>
            <a:graphicFrameLocks noChangeAspect="1"/>
          </p:cNvGraphicFramePr>
          <p:nvPr/>
        </p:nvGraphicFramePr>
        <p:xfrm>
          <a:off x="2505076" y="4941888"/>
          <a:ext cx="2225675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2" name="Equation" r:id="rId18" imgW="812447" imgH="342751" progId="Equation.DSMT4">
                  <p:embed/>
                </p:oleObj>
              </mc:Choice>
              <mc:Fallback>
                <p:oleObj name="Equation" r:id="rId18" imgW="812447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5076" y="4941888"/>
                        <a:ext cx="2225675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4" name="Object 28"/>
          <p:cNvGraphicFramePr>
            <a:graphicFrameLocks noChangeAspect="1"/>
          </p:cNvGraphicFramePr>
          <p:nvPr/>
        </p:nvGraphicFramePr>
        <p:xfrm>
          <a:off x="4783138" y="5175251"/>
          <a:ext cx="124936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3" name="Equation" r:id="rId20" imgW="457002" imgH="177723" progId="Equation.DSMT4">
                  <p:embed/>
                </p:oleObj>
              </mc:Choice>
              <mc:Fallback>
                <p:oleObj name="Equation" r:id="rId20" imgW="457002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5175251"/>
                        <a:ext cx="124936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127356"/>
              </p:ext>
            </p:extLst>
          </p:nvPr>
        </p:nvGraphicFramePr>
        <p:xfrm>
          <a:off x="4000500" y="5838825"/>
          <a:ext cx="16668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4" name="Equation" r:id="rId22" imgW="609480" imgH="342720" progId="Equation.DSMT4">
                  <p:embed/>
                </p:oleObj>
              </mc:Choice>
              <mc:Fallback>
                <p:oleObj name="Equation" r:id="rId22" imgW="60948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5838825"/>
                        <a:ext cx="16668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6" name="Object 30"/>
          <p:cNvGraphicFramePr>
            <a:graphicFrameLocks noChangeAspect="1"/>
          </p:cNvGraphicFramePr>
          <p:nvPr/>
        </p:nvGraphicFramePr>
        <p:xfrm>
          <a:off x="5746750" y="6037263"/>
          <a:ext cx="1601788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5" name="Equation" r:id="rId24" imgW="583693" imgH="177646" progId="Equation.DSMT4">
                  <p:embed/>
                </p:oleObj>
              </mc:Choice>
              <mc:Fallback>
                <p:oleObj name="Equation" r:id="rId24" imgW="583693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0" y="6037263"/>
                        <a:ext cx="1601788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92E1-A5B9-4BA0-BC86-C23CC3D81D5F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2447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  <p:bldP spid="254980" grpId="0" build="p"/>
      <p:bldP spid="254984" grpId="0" build="p"/>
      <p:bldP spid="25498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-1116013" y="269875"/>
            <a:ext cx="8229601" cy="1143000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chemeClr val="accent2"/>
                </a:solidFill>
              </a:rPr>
              <a:t>Pascals talltrekant</a:t>
            </a:r>
            <a:endParaRPr lang="nb-NO" altLang="nb-NO" sz="3600">
              <a:solidFill>
                <a:schemeClr val="accent2"/>
              </a:solidFill>
            </a:endParaRPr>
          </a:p>
        </p:txBody>
      </p:sp>
      <p:pic>
        <p:nvPicPr>
          <p:cNvPr id="261128" name="Picture 8" descr="triang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6963" y="2574925"/>
            <a:ext cx="2616200" cy="3733800"/>
          </a:xfrm>
          <a:noFill/>
        </p:spPr>
      </p:pic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992188" y="5580063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61127" name="Rectangle 7"/>
          <p:cNvSpPr>
            <a:spLocks noChangeArrowheads="1"/>
          </p:cNvSpPr>
          <p:nvPr/>
        </p:nvSpPr>
        <p:spPr bwMode="auto">
          <a:xfrm>
            <a:off x="1063625" y="4437064"/>
            <a:ext cx="4394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Talltrekanten kalles Pascals trekant, men den var kjent lenge før Pascal skrev om den</a:t>
            </a:r>
            <a:endParaRPr lang="en-US" altLang="nb-NO" sz="2800" i="0"/>
          </a:p>
        </p:txBody>
      </p:sp>
      <p:graphicFrame>
        <p:nvGraphicFramePr>
          <p:cNvPr id="261866" name="Group 746"/>
          <p:cNvGraphicFramePr>
            <a:graphicFrameLocks noGrp="1"/>
          </p:cNvGraphicFramePr>
          <p:nvPr>
            <p:ph sz="half" idx="2"/>
          </p:nvPr>
        </p:nvGraphicFramePr>
        <p:xfrm>
          <a:off x="776288" y="1566863"/>
          <a:ext cx="4679950" cy="2560638"/>
        </p:xfrm>
        <a:graphic>
          <a:graphicData uri="http://schemas.openxmlformats.org/drawingml/2006/table">
            <a:tbl>
              <a:tblPr/>
              <a:tblGrid>
                <a:gridCol w="425450"/>
                <a:gridCol w="423862"/>
                <a:gridCol w="427038"/>
                <a:gridCol w="452437"/>
                <a:gridCol w="398463"/>
                <a:gridCol w="425450"/>
                <a:gridCol w="400050"/>
                <a:gridCol w="450850"/>
                <a:gridCol w="427037"/>
                <a:gridCol w="423863"/>
                <a:gridCol w="425450"/>
              </a:tblGrid>
              <a:tr h="4267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1841" name="Text Box 721"/>
          <p:cNvSpPr txBox="1">
            <a:spLocks noChangeArrowheads="1"/>
          </p:cNvSpPr>
          <p:nvPr/>
        </p:nvSpPr>
        <p:spPr bwMode="auto">
          <a:xfrm>
            <a:off x="5816600" y="2279650"/>
            <a:ext cx="41036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nb-NO" sz="1600" i="0"/>
              <a:t>(www.york.ac.uk/depts/maths/histstat)</a:t>
            </a:r>
          </a:p>
        </p:txBody>
      </p:sp>
      <p:sp>
        <p:nvSpPr>
          <p:cNvPr id="261842" name="Rectangle 722"/>
          <p:cNvSpPr>
            <a:spLocks noChangeArrowheads="1"/>
          </p:cNvSpPr>
          <p:nvPr/>
        </p:nvSpPr>
        <p:spPr bwMode="auto">
          <a:xfrm>
            <a:off x="6391275" y="1484314"/>
            <a:ext cx="20907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000" i="0"/>
              <a:t>Kinesisk versjon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000" i="0"/>
              <a:t>fra 1300-tallet</a:t>
            </a:r>
            <a:endParaRPr lang="en-US" altLang="nb-NO" sz="2000" i="0"/>
          </a:p>
        </p:txBody>
      </p:sp>
      <p:sp>
        <p:nvSpPr>
          <p:cNvPr id="261844" name="Line 724"/>
          <p:cNvSpPr>
            <a:spLocks noChangeShapeType="1"/>
          </p:cNvSpPr>
          <p:nvPr/>
        </p:nvSpPr>
        <p:spPr bwMode="auto">
          <a:xfrm>
            <a:off x="2808288" y="2286000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45" name="Line 725"/>
          <p:cNvSpPr>
            <a:spLocks noChangeShapeType="1"/>
          </p:cNvSpPr>
          <p:nvPr/>
        </p:nvSpPr>
        <p:spPr bwMode="auto">
          <a:xfrm>
            <a:off x="3224213" y="27082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47" name="Line 727"/>
          <p:cNvSpPr>
            <a:spLocks noChangeShapeType="1"/>
          </p:cNvSpPr>
          <p:nvPr/>
        </p:nvSpPr>
        <p:spPr bwMode="auto">
          <a:xfrm>
            <a:off x="3657600" y="31416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48" name="Line 728"/>
          <p:cNvSpPr>
            <a:spLocks noChangeShapeType="1"/>
          </p:cNvSpPr>
          <p:nvPr/>
        </p:nvSpPr>
        <p:spPr bwMode="auto">
          <a:xfrm>
            <a:off x="2360613" y="27082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49" name="Line 729"/>
          <p:cNvSpPr>
            <a:spLocks noChangeShapeType="1"/>
          </p:cNvSpPr>
          <p:nvPr/>
        </p:nvSpPr>
        <p:spPr bwMode="auto">
          <a:xfrm flipH="1">
            <a:off x="3224213" y="22764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0" name="Line 730"/>
          <p:cNvSpPr>
            <a:spLocks noChangeShapeType="1"/>
          </p:cNvSpPr>
          <p:nvPr/>
        </p:nvSpPr>
        <p:spPr bwMode="auto">
          <a:xfrm flipH="1">
            <a:off x="2792413" y="27082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1" name="Line 731"/>
          <p:cNvSpPr>
            <a:spLocks noChangeShapeType="1"/>
          </p:cNvSpPr>
          <p:nvPr/>
        </p:nvSpPr>
        <p:spPr bwMode="auto">
          <a:xfrm flipH="1">
            <a:off x="2360613" y="31400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2" name="Line 732"/>
          <p:cNvSpPr>
            <a:spLocks noChangeShapeType="1"/>
          </p:cNvSpPr>
          <p:nvPr/>
        </p:nvSpPr>
        <p:spPr bwMode="auto">
          <a:xfrm flipH="1">
            <a:off x="1928813" y="35718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3" name="Line 733"/>
          <p:cNvSpPr>
            <a:spLocks noChangeShapeType="1"/>
          </p:cNvSpPr>
          <p:nvPr/>
        </p:nvSpPr>
        <p:spPr bwMode="auto">
          <a:xfrm>
            <a:off x="4016375" y="35734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4" name="Line 734"/>
          <p:cNvSpPr>
            <a:spLocks noChangeShapeType="1"/>
          </p:cNvSpPr>
          <p:nvPr/>
        </p:nvSpPr>
        <p:spPr bwMode="auto">
          <a:xfrm>
            <a:off x="2792413" y="31416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5" name="Line 735"/>
          <p:cNvSpPr>
            <a:spLocks noChangeShapeType="1"/>
          </p:cNvSpPr>
          <p:nvPr/>
        </p:nvSpPr>
        <p:spPr bwMode="auto">
          <a:xfrm>
            <a:off x="3224213" y="3575050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6" name="Line 736"/>
          <p:cNvSpPr>
            <a:spLocks noChangeShapeType="1"/>
          </p:cNvSpPr>
          <p:nvPr/>
        </p:nvSpPr>
        <p:spPr bwMode="auto">
          <a:xfrm flipH="1">
            <a:off x="3657600" y="27082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7" name="Line 737"/>
          <p:cNvSpPr>
            <a:spLocks noChangeShapeType="1"/>
          </p:cNvSpPr>
          <p:nvPr/>
        </p:nvSpPr>
        <p:spPr bwMode="auto">
          <a:xfrm flipH="1">
            <a:off x="4089400" y="31416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8" name="Line 738"/>
          <p:cNvSpPr>
            <a:spLocks noChangeShapeType="1"/>
          </p:cNvSpPr>
          <p:nvPr/>
        </p:nvSpPr>
        <p:spPr bwMode="auto">
          <a:xfrm flipH="1">
            <a:off x="4448175" y="35734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59" name="Line 739"/>
          <p:cNvSpPr>
            <a:spLocks noChangeShapeType="1"/>
          </p:cNvSpPr>
          <p:nvPr/>
        </p:nvSpPr>
        <p:spPr bwMode="auto">
          <a:xfrm>
            <a:off x="2360613" y="35734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60" name="Line 740"/>
          <p:cNvSpPr>
            <a:spLocks noChangeShapeType="1"/>
          </p:cNvSpPr>
          <p:nvPr/>
        </p:nvSpPr>
        <p:spPr bwMode="auto">
          <a:xfrm>
            <a:off x="1497013" y="35734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61" name="Line 741"/>
          <p:cNvSpPr>
            <a:spLocks noChangeShapeType="1"/>
          </p:cNvSpPr>
          <p:nvPr/>
        </p:nvSpPr>
        <p:spPr bwMode="auto">
          <a:xfrm>
            <a:off x="1951038" y="3143250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63" name="Line 743"/>
          <p:cNvSpPr>
            <a:spLocks noChangeShapeType="1"/>
          </p:cNvSpPr>
          <p:nvPr/>
        </p:nvSpPr>
        <p:spPr bwMode="auto">
          <a:xfrm flipH="1">
            <a:off x="3224213" y="31416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64" name="Line 744"/>
          <p:cNvSpPr>
            <a:spLocks noChangeShapeType="1"/>
          </p:cNvSpPr>
          <p:nvPr/>
        </p:nvSpPr>
        <p:spPr bwMode="auto">
          <a:xfrm flipH="1">
            <a:off x="2790825" y="3575050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61865" name="Line 745"/>
          <p:cNvSpPr>
            <a:spLocks noChangeShapeType="1"/>
          </p:cNvSpPr>
          <p:nvPr/>
        </p:nvSpPr>
        <p:spPr bwMode="auto">
          <a:xfrm flipH="1">
            <a:off x="3657600" y="35734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4564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2" grpId="0" autoUpdateAnimBg="0"/>
      <p:bldP spid="261127" grpId="0" build="p" autoUpdateAnimBg="0"/>
      <p:bldP spid="261841" grpId="0" autoUpdateAnimBg="0"/>
      <p:bldP spid="261842" grpId="0" build="p" autoUpdateAnimBg="0"/>
      <p:bldP spid="261844" grpId="0" animBg="1"/>
      <p:bldP spid="261845" grpId="0" animBg="1"/>
      <p:bldP spid="261847" grpId="0" animBg="1"/>
      <p:bldP spid="261848" grpId="0" animBg="1"/>
      <p:bldP spid="261849" grpId="0" animBg="1"/>
      <p:bldP spid="261850" grpId="0" animBg="1"/>
      <p:bldP spid="261851" grpId="0" animBg="1"/>
      <p:bldP spid="261852" grpId="0" animBg="1"/>
      <p:bldP spid="261853" grpId="0" animBg="1"/>
      <p:bldP spid="261854" grpId="0" animBg="1"/>
      <p:bldP spid="261855" grpId="0" animBg="1"/>
      <p:bldP spid="261856" grpId="0" animBg="1"/>
      <p:bldP spid="261857" grpId="0" animBg="1"/>
      <p:bldP spid="261858" grpId="0" animBg="1"/>
      <p:bldP spid="261859" grpId="0" animBg="1"/>
      <p:bldP spid="261860" grpId="0" animBg="1"/>
      <p:bldP spid="261861" grpId="0" animBg="1"/>
      <p:bldP spid="261863" grpId="0" animBg="1"/>
      <p:bldP spid="261864" grpId="0" animBg="1"/>
      <p:bldP spid="26186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465" name="Group 2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077109"/>
              </p:ext>
            </p:extLst>
          </p:nvPr>
        </p:nvGraphicFramePr>
        <p:xfrm>
          <a:off x="5956125" y="284161"/>
          <a:ext cx="3744912" cy="2087564"/>
        </p:xfrm>
        <a:graphic>
          <a:graphicData uri="http://schemas.openxmlformats.org/drawingml/2006/table">
            <a:tbl>
              <a:tblPr/>
              <a:tblGrid>
                <a:gridCol w="339725"/>
                <a:gridCol w="339725"/>
                <a:gridCol w="341312"/>
                <a:gridCol w="341313"/>
                <a:gridCol w="339725"/>
                <a:gridCol w="26987"/>
                <a:gridCol w="654050"/>
                <a:gridCol w="341313"/>
                <a:gridCol w="341312"/>
                <a:gridCol w="339725"/>
                <a:gridCol w="339725"/>
              </a:tblGrid>
              <a:tr h="4111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US" altLang="nb-NO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451" name="Rectangle 211"/>
          <p:cNvSpPr>
            <a:spLocks noChangeArrowheads="1"/>
          </p:cNvSpPr>
          <p:nvPr/>
        </p:nvSpPr>
        <p:spPr bwMode="auto">
          <a:xfrm>
            <a:off x="992188" y="450849"/>
            <a:ext cx="36734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/>
              <a:t>Vi har at:</a:t>
            </a:r>
            <a:endParaRPr lang="en-US" altLang="nb-NO" sz="2800" i="0" dirty="0"/>
          </a:p>
        </p:txBody>
      </p:sp>
      <p:sp>
        <p:nvSpPr>
          <p:cNvPr id="266452" name="Rectangle 212"/>
          <p:cNvSpPr>
            <a:spLocks noChangeArrowheads="1"/>
          </p:cNvSpPr>
          <p:nvPr/>
        </p:nvSpPr>
        <p:spPr bwMode="auto">
          <a:xfrm>
            <a:off x="992189" y="1298396"/>
            <a:ext cx="3673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(a+b)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 = a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 + 2ab + b</a:t>
            </a:r>
            <a:r>
              <a:rPr lang="nb-NO" altLang="nb-NO" sz="2800" i="0" baseline="30000"/>
              <a:t>2</a:t>
            </a:r>
            <a:endParaRPr lang="en-US" altLang="nb-NO" sz="2800" i="0"/>
          </a:p>
        </p:txBody>
      </p:sp>
      <p:sp>
        <p:nvSpPr>
          <p:cNvPr id="266453" name="Rectangle 213"/>
          <p:cNvSpPr>
            <a:spLocks noChangeArrowheads="1"/>
          </p:cNvSpPr>
          <p:nvPr/>
        </p:nvSpPr>
        <p:spPr bwMode="auto">
          <a:xfrm>
            <a:off x="2073276" y="1730196"/>
            <a:ext cx="3673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/>
              <a:t>= </a:t>
            </a:r>
            <a:r>
              <a:rPr lang="nb-NO" altLang="nb-NO" sz="2800" b="1" i="0" dirty="0">
                <a:solidFill>
                  <a:srgbClr val="CC0000"/>
                </a:solidFill>
              </a:rPr>
              <a:t>1</a:t>
            </a:r>
            <a:r>
              <a:rPr lang="nb-NO" altLang="nb-NO" sz="2800" b="1" i="0" baseline="30000" dirty="0"/>
              <a:t>.</a:t>
            </a:r>
            <a:r>
              <a:rPr lang="nb-NO" altLang="nb-NO" sz="2800" i="0" dirty="0"/>
              <a:t>a</a:t>
            </a:r>
            <a:r>
              <a:rPr lang="nb-NO" altLang="nb-NO" sz="2800" i="0" baseline="30000" dirty="0"/>
              <a:t>2</a:t>
            </a:r>
            <a:r>
              <a:rPr lang="nb-NO" altLang="nb-NO" sz="2800" i="0" dirty="0"/>
              <a:t> + </a:t>
            </a:r>
            <a:r>
              <a:rPr lang="nb-NO" altLang="nb-NO" sz="2800" b="1" i="0" dirty="0">
                <a:solidFill>
                  <a:srgbClr val="CC0000"/>
                </a:solidFill>
              </a:rPr>
              <a:t>2</a:t>
            </a:r>
            <a:r>
              <a:rPr lang="nb-NO" altLang="nb-NO" sz="2800" b="1" i="0" baseline="30000" dirty="0"/>
              <a:t>.</a:t>
            </a:r>
            <a:r>
              <a:rPr lang="nb-NO" altLang="nb-NO" sz="2800" i="0" dirty="0"/>
              <a:t>ab + </a:t>
            </a:r>
            <a:r>
              <a:rPr lang="nb-NO" altLang="nb-NO" sz="2800" b="1" i="0" dirty="0">
                <a:solidFill>
                  <a:srgbClr val="CC0000"/>
                </a:solidFill>
              </a:rPr>
              <a:t>1</a:t>
            </a:r>
            <a:r>
              <a:rPr lang="nb-NO" altLang="nb-NO" sz="2800" b="1" i="0" baseline="30000" dirty="0"/>
              <a:t>.</a:t>
            </a:r>
            <a:r>
              <a:rPr lang="nb-NO" altLang="nb-NO" sz="2800" i="0" dirty="0"/>
              <a:t>b</a:t>
            </a:r>
            <a:r>
              <a:rPr lang="nb-NO" altLang="nb-NO" sz="2800" i="0" baseline="30000" dirty="0"/>
              <a:t>2</a:t>
            </a:r>
            <a:endParaRPr lang="en-US" altLang="nb-NO" sz="2800" i="0" dirty="0"/>
          </a:p>
        </p:txBody>
      </p:sp>
      <p:sp>
        <p:nvSpPr>
          <p:cNvPr id="266454" name="Rectangle 214"/>
          <p:cNvSpPr>
            <a:spLocks noChangeArrowheads="1"/>
          </p:cNvSpPr>
          <p:nvPr/>
        </p:nvSpPr>
        <p:spPr bwMode="auto">
          <a:xfrm>
            <a:off x="992188" y="2523419"/>
            <a:ext cx="50403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(a+b)</a:t>
            </a:r>
            <a:r>
              <a:rPr lang="nb-NO" altLang="nb-NO" sz="2800" i="0" baseline="30000"/>
              <a:t>3</a:t>
            </a:r>
            <a:r>
              <a:rPr lang="nb-NO" altLang="nb-NO" sz="2800" i="0"/>
              <a:t> = a</a:t>
            </a:r>
            <a:r>
              <a:rPr lang="nb-NO" altLang="nb-NO" sz="2800" i="0" baseline="30000"/>
              <a:t>3</a:t>
            </a:r>
            <a:r>
              <a:rPr lang="nb-NO" altLang="nb-NO" sz="2800" i="0"/>
              <a:t> + 3a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b + 3ab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 + b</a:t>
            </a:r>
            <a:r>
              <a:rPr lang="nb-NO" altLang="nb-NO" sz="2800" i="0" baseline="30000"/>
              <a:t>3</a:t>
            </a:r>
            <a:endParaRPr lang="en-US" altLang="nb-NO" sz="2800" i="0" baseline="30000"/>
          </a:p>
        </p:txBody>
      </p:sp>
      <p:sp>
        <p:nvSpPr>
          <p:cNvPr id="266455" name="Rectangle 215"/>
          <p:cNvSpPr>
            <a:spLocks noChangeArrowheads="1"/>
          </p:cNvSpPr>
          <p:nvPr/>
        </p:nvSpPr>
        <p:spPr bwMode="auto">
          <a:xfrm>
            <a:off x="2071689" y="2994907"/>
            <a:ext cx="4681537" cy="5286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= </a:t>
            </a:r>
            <a:r>
              <a:rPr lang="nb-NO" altLang="nb-NO" sz="2800" b="1" i="0">
                <a:solidFill>
                  <a:srgbClr val="000099"/>
                </a:solidFill>
              </a:rPr>
              <a:t>1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a</a:t>
            </a:r>
            <a:r>
              <a:rPr lang="nb-NO" altLang="nb-NO" sz="2800" i="0" baseline="30000"/>
              <a:t>3</a:t>
            </a:r>
            <a:r>
              <a:rPr lang="nb-NO" altLang="nb-NO" sz="2800" i="0"/>
              <a:t> + </a:t>
            </a:r>
            <a:r>
              <a:rPr lang="nb-NO" altLang="nb-NO" sz="2800" b="1" i="0">
                <a:solidFill>
                  <a:srgbClr val="000099"/>
                </a:solidFill>
              </a:rPr>
              <a:t>3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a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b + </a:t>
            </a:r>
            <a:r>
              <a:rPr lang="nb-NO" altLang="nb-NO" sz="2800" b="1" i="0">
                <a:solidFill>
                  <a:srgbClr val="000099"/>
                </a:solidFill>
              </a:rPr>
              <a:t>3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ab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 + </a:t>
            </a:r>
            <a:r>
              <a:rPr lang="nb-NO" altLang="nb-NO" sz="2800" b="1" i="0">
                <a:solidFill>
                  <a:srgbClr val="000099"/>
                </a:solidFill>
              </a:rPr>
              <a:t>1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b</a:t>
            </a:r>
            <a:r>
              <a:rPr lang="nb-NO" altLang="nb-NO" sz="2800" i="0" baseline="30000"/>
              <a:t>3</a:t>
            </a:r>
            <a:endParaRPr lang="en-US" altLang="nb-NO" sz="2800" i="0" baseline="30000"/>
          </a:p>
        </p:txBody>
      </p:sp>
      <p:sp>
        <p:nvSpPr>
          <p:cNvPr id="266460" name="Rectangle 220"/>
          <p:cNvSpPr>
            <a:spLocks noChangeArrowheads="1"/>
          </p:cNvSpPr>
          <p:nvPr/>
        </p:nvSpPr>
        <p:spPr bwMode="auto">
          <a:xfrm>
            <a:off x="992189" y="3868738"/>
            <a:ext cx="7489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(a+b)</a:t>
            </a:r>
            <a:r>
              <a:rPr lang="nb-NO" altLang="nb-NO" sz="2800" i="0" baseline="30000"/>
              <a:t>4</a:t>
            </a:r>
            <a:r>
              <a:rPr lang="nb-NO" altLang="nb-NO" sz="2800" i="0"/>
              <a:t> = a</a:t>
            </a:r>
            <a:r>
              <a:rPr lang="nb-NO" altLang="nb-NO" sz="2800" i="0" baseline="30000"/>
              <a:t>4</a:t>
            </a:r>
            <a:r>
              <a:rPr lang="nb-NO" altLang="nb-NO" sz="2800" i="0"/>
              <a:t> + 4a</a:t>
            </a:r>
            <a:r>
              <a:rPr lang="nb-NO" altLang="nb-NO" sz="2800" i="0" baseline="30000"/>
              <a:t>3</a:t>
            </a:r>
            <a:r>
              <a:rPr lang="nb-NO" altLang="nb-NO" sz="2800" i="0"/>
              <a:t>b + 6a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b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 + 4ab</a:t>
            </a:r>
            <a:r>
              <a:rPr lang="nb-NO" altLang="nb-NO" sz="2800" i="0" baseline="30000"/>
              <a:t>3</a:t>
            </a:r>
            <a:r>
              <a:rPr lang="nb-NO" altLang="nb-NO" sz="2800" i="0"/>
              <a:t> + b</a:t>
            </a:r>
            <a:r>
              <a:rPr lang="nb-NO" altLang="nb-NO" sz="2800" i="0" baseline="30000"/>
              <a:t>4</a:t>
            </a:r>
            <a:endParaRPr lang="en-US" altLang="nb-NO" sz="2800" i="0" baseline="30000"/>
          </a:p>
        </p:txBody>
      </p:sp>
      <p:sp>
        <p:nvSpPr>
          <p:cNvPr id="266461" name="Rectangle 221"/>
          <p:cNvSpPr>
            <a:spLocks noChangeArrowheads="1"/>
          </p:cNvSpPr>
          <p:nvPr/>
        </p:nvSpPr>
        <p:spPr bwMode="auto">
          <a:xfrm>
            <a:off x="2071689" y="4340225"/>
            <a:ext cx="6194425" cy="5286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= </a:t>
            </a:r>
            <a:r>
              <a:rPr lang="nb-NO" altLang="nb-NO" sz="2800" b="1" i="0">
                <a:solidFill>
                  <a:srgbClr val="008000"/>
                </a:solidFill>
              </a:rPr>
              <a:t>1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a</a:t>
            </a:r>
            <a:r>
              <a:rPr lang="nb-NO" altLang="nb-NO" sz="2800" i="0" baseline="30000"/>
              <a:t>4</a:t>
            </a:r>
            <a:r>
              <a:rPr lang="nb-NO" altLang="nb-NO" sz="2800" i="0"/>
              <a:t> + </a:t>
            </a:r>
            <a:r>
              <a:rPr lang="nb-NO" altLang="nb-NO" sz="2800" b="1" i="0">
                <a:solidFill>
                  <a:srgbClr val="008000"/>
                </a:solidFill>
              </a:rPr>
              <a:t>4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a</a:t>
            </a:r>
            <a:r>
              <a:rPr lang="nb-NO" altLang="nb-NO" sz="2800" i="0" baseline="30000"/>
              <a:t>3</a:t>
            </a:r>
            <a:r>
              <a:rPr lang="nb-NO" altLang="nb-NO" sz="2800" i="0"/>
              <a:t>b + </a:t>
            </a:r>
            <a:r>
              <a:rPr lang="nb-NO" altLang="nb-NO" sz="2800" b="1" i="0">
                <a:solidFill>
                  <a:srgbClr val="008000"/>
                </a:solidFill>
              </a:rPr>
              <a:t>6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a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b</a:t>
            </a:r>
            <a:r>
              <a:rPr lang="nb-NO" altLang="nb-NO" sz="2800" i="0" baseline="30000"/>
              <a:t>2</a:t>
            </a:r>
            <a:r>
              <a:rPr lang="nb-NO" altLang="nb-NO" sz="2800" i="0"/>
              <a:t> + </a:t>
            </a:r>
            <a:r>
              <a:rPr lang="nb-NO" altLang="nb-NO" sz="2800" b="1" i="0">
                <a:solidFill>
                  <a:srgbClr val="008000"/>
                </a:solidFill>
              </a:rPr>
              <a:t>4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ab</a:t>
            </a:r>
            <a:r>
              <a:rPr lang="nb-NO" altLang="nb-NO" sz="2800" i="0" baseline="30000"/>
              <a:t>3</a:t>
            </a:r>
            <a:r>
              <a:rPr lang="nb-NO" altLang="nb-NO" sz="2800" i="0"/>
              <a:t> + </a:t>
            </a:r>
            <a:r>
              <a:rPr lang="nb-NO" altLang="nb-NO" sz="2800" b="1" i="0">
                <a:solidFill>
                  <a:srgbClr val="008000"/>
                </a:solidFill>
              </a:rPr>
              <a:t>1</a:t>
            </a:r>
            <a:r>
              <a:rPr lang="nb-NO" altLang="nb-NO" sz="2800" b="1" i="0" baseline="30000"/>
              <a:t>.</a:t>
            </a:r>
            <a:r>
              <a:rPr lang="nb-NO" altLang="nb-NO" sz="2800" i="0"/>
              <a:t>b</a:t>
            </a:r>
            <a:r>
              <a:rPr lang="nb-NO" altLang="nb-NO" sz="2800" i="0" baseline="30000"/>
              <a:t>4</a:t>
            </a:r>
            <a:endParaRPr lang="en-US" altLang="nb-NO" sz="2800" i="0" baseline="30000"/>
          </a:p>
        </p:txBody>
      </p:sp>
      <p:sp>
        <p:nvSpPr>
          <p:cNvPr id="266463" name="Rectangle 223"/>
          <p:cNvSpPr>
            <a:spLocks noChangeArrowheads="1"/>
          </p:cNvSpPr>
          <p:nvPr/>
        </p:nvSpPr>
        <p:spPr bwMode="auto">
          <a:xfrm>
            <a:off x="1065214" y="5157789"/>
            <a:ext cx="755967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Generelt  finner vi koeffisientene i uttrykket for (a+b)</a:t>
            </a:r>
            <a:r>
              <a:rPr lang="nb-NO" altLang="nb-NO" sz="2800" baseline="30000"/>
              <a:t>n</a:t>
            </a:r>
            <a:r>
              <a:rPr lang="nb-NO" altLang="nb-NO" sz="2800" i="0"/>
              <a:t>  i </a:t>
            </a:r>
            <a:r>
              <a:rPr lang="nb-NO" altLang="nb-NO" sz="2800"/>
              <a:t>n</a:t>
            </a:r>
            <a:r>
              <a:rPr lang="nb-NO" altLang="nb-NO" sz="2800" i="0"/>
              <a:t>-te linje i Pascals trekant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(når vi begynner nummereringen med linje 0)</a:t>
            </a:r>
            <a:endParaRPr lang="en-US" altLang="nb-NO" sz="2800" i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2755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1" grpId="0" build="p" autoUpdateAnimBg="0"/>
      <p:bldP spid="266452" grpId="0" build="p" autoUpdateAnimBg="0"/>
      <p:bldP spid="266453" grpId="0" build="p" autoUpdateAnimBg="0"/>
      <p:bldP spid="266454" grpId="0" build="p" autoUpdateAnimBg="0"/>
      <p:bldP spid="266455" grpId="0" build="p" autoUpdateAnimBg="0"/>
      <p:bldP spid="266460" grpId="0" build="p" autoUpdateAnimBg="0"/>
      <p:bldP spid="266461" grpId="0" build="p" autoUpdateAnimBg="0"/>
      <p:bldP spid="266463" grpId="0" uiExpand="1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61" name="Rectangle 97"/>
          <p:cNvSpPr>
            <a:spLocks noChangeArrowheads="1"/>
          </p:cNvSpPr>
          <p:nvPr/>
        </p:nvSpPr>
        <p:spPr bwMode="auto">
          <a:xfrm>
            <a:off x="1065214" y="404814"/>
            <a:ext cx="4535487" cy="583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 dirty="0"/>
              <a:t>Uttrykket </a:t>
            </a:r>
            <a:r>
              <a:rPr lang="nb-NO" altLang="nb-NO" sz="2800" i="0" dirty="0" err="1">
                <a:solidFill>
                  <a:srgbClr val="CC0000"/>
                </a:solidFill>
              </a:rPr>
              <a:t>a+b</a:t>
            </a:r>
            <a:r>
              <a:rPr lang="nb-NO" altLang="nb-NO" sz="2800" i="0" dirty="0">
                <a:solidFill>
                  <a:srgbClr val="CC0000"/>
                </a:solidFill>
              </a:rPr>
              <a:t> </a:t>
            </a:r>
            <a:r>
              <a:rPr lang="nb-NO" altLang="nb-NO" sz="2800" i="0" dirty="0"/>
              <a:t>kalles et </a:t>
            </a:r>
            <a:r>
              <a:rPr lang="nb-NO" altLang="nb-NO" sz="2800" dirty="0">
                <a:solidFill>
                  <a:srgbClr val="CC0000"/>
                </a:solidFill>
              </a:rPr>
              <a:t>binom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/>
              <a:t>Formelen for å regne ut </a:t>
            </a:r>
            <a:r>
              <a:rPr lang="nb-NO" altLang="nb-NO" sz="2800" i="0" dirty="0">
                <a:solidFill>
                  <a:srgbClr val="CC0000"/>
                </a:solidFill>
              </a:rPr>
              <a:t>(</a:t>
            </a:r>
            <a:r>
              <a:rPr lang="nb-NO" altLang="nb-NO" sz="2800" i="0" dirty="0" err="1">
                <a:solidFill>
                  <a:srgbClr val="CC0000"/>
                </a:solidFill>
              </a:rPr>
              <a:t>a+b</a:t>
            </a:r>
            <a:r>
              <a:rPr lang="nb-NO" altLang="nb-NO" sz="2800" i="0" dirty="0">
                <a:solidFill>
                  <a:srgbClr val="CC0000"/>
                </a:solidFill>
              </a:rPr>
              <a:t>)</a:t>
            </a:r>
            <a:r>
              <a:rPr lang="nb-NO" altLang="nb-NO" sz="2800" baseline="30000" dirty="0">
                <a:solidFill>
                  <a:srgbClr val="CC0000"/>
                </a:solidFill>
              </a:rPr>
              <a:t>n</a:t>
            </a:r>
            <a:r>
              <a:rPr lang="nb-NO" altLang="nb-NO" sz="2800" i="0" dirty="0"/>
              <a:t> kalles </a:t>
            </a:r>
            <a:r>
              <a:rPr lang="nb-NO" altLang="nb-NO" sz="2800" dirty="0">
                <a:solidFill>
                  <a:srgbClr val="CC0000"/>
                </a:solidFill>
              </a:rPr>
              <a:t>binomialformelen</a:t>
            </a:r>
          </a:p>
          <a:p>
            <a:pPr eaLnBrk="1" hangingPunct="1">
              <a:buFontTx/>
              <a:buNone/>
            </a:pPr>
            <a:r>
              <a:rPr lang="nb-NO" altLang="nb-NO" sz="2800" i="0" dirty="0"/>
              <a:t>Derfor kalles tallene i Pascals trekant for </a:t>
            </a:r>
            <a:r>
              <a:rPr lang="nb-NO" altLang="nb-NO" sz="2800" dirty="0">
                <a:solidFill>
                  <a:srgbClr val="CC0000"/>
                </a:solidFill>
              </a:rPr>
              <a:t>binomialkoeffisienter</a:t>
            </a:r>
          </a:p>
          <a:p>
            <a:pPr eaLnBrk="1" hangingPunct="1">
              <a:buFontTx/>
              <a:buNone/>
            </a:pPr>
            <a:r>
              <a:rPr lang="nb-NO" altLang="nb-NO" sz="2800" i="0" dirty="0"/>
              <a:t>Vi skriver tall nummer </a:t>
            </a:r>
            <a:r>
              <a:rPr lang="nb-NO" altLang="nb-NO" sz="2800" dirty="0"/>
              <a:t>r</a:t>
            </a:r>
            <a:r>
              <a:rPr lang="nb-NO" altLang="nb-NO" sz="2800" i="0" dirty="0"/>
              <a:t>  i linje nummer </a:t>
            </a:r>
            <a:r>
              <a:rPr lang="nb-NO" altLang="nb-NO" sz="2800" dirty="0"/>
              <a:t>n</a:t>
            </a:r>
            <a:r>
              <a:rPr lang="nb-NO" altLang="nb-NO" sz="2800" i="0" dirty="0"/>
              <a:t> i Pascals trekant som 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>
                <a:solidFill>
                  <a:schemeClr val="bg1">
                    <a:lumMod val="50000"/>
                  </a:schemeClr>
                </a:solidFill>
              </a:rPr>
              <a:t>(nummereringen starter med linje og plass 0)</a:t>
            </a:r>
            <a:endParaRPr lang="en-US" altLang="nb-NO" sz="2400" i="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67362" name="Object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88399"/>
              </p:ext>
            </p:extLst>
          </p:nvPr>
        </p:nvGraphicFramePr>
        <p:xfrm>
          <a:off x="3117850" y="4773613"/>
          <a:ext cx="530225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68" name="Equation" r:id="rId3" imgW="279360" imgH="406080" progId="Equation.DSMT4">
                  <p:embed/>
                </p:oleObj>
              </mc:Choice>
              <mc:Fallback>
                <p:oleObj name="Equation" r:id="rId3" imgW="27936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850" y="4773613"/>
                        <a:ext cx="530225" cy="76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363" name="Object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568978"/>
              </p:ext>
            </p:extLst>
          </p:nvPr>
        </p:nvGraphicFramePr>
        <p:xfrm>
          <a:off x="5549900" y="2492375"/>
          <a:ext cx="3695700" cy="302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69" name="Equation" r:id="rId5" imgW="1079280" imgH="990360" progId="Equation.DSMT4">
                  <p:embed/>
                </p:oleObj>
              </mc:Choice>
              <mc:Fallback>
                <p:oleObj name="Equation" r:id="rId5" imgW="1079280" imgH="990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9900" y="2492375"/>
                        <a:ext cx="3695700" cy="302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3096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361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ChangeArrowheads="1"/>
          </p:cNvSpPr>
          <p:nvPr/>
        </p:nvSpPr>
        <p:spPr bwMode="auto">
          <a:xfrm>
            <a:off x="1281113" y="476251"/>
            <a:ext cx="7416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Binomialkoeffisientene er generelt gitt ved</a:t>
            </a:r>
            <a:endParaRPr lang="en-US" altLang="nb-NO" sz="2400" i="0">
              <a:solidFill>
                <a:schemeClr val="bg2"/>
              </a:solidFill>
            </a:endParaRPr>
          </a:p>
        </p:txBody>
      </p:sp>
      <p:graphicFrame>
        <p:nvGraphicFramePr>
          <p:cNvPr id="268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7071956"/>
              </p:ext>
            </p:extLst>
          </p:nvPr>
        </p:nvGraphicFramePr>
        <p:xfrm>
          <a:off x="2241550" y="1341438"/>
          <a:ext cx="2643188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31" name="Equation" r:id="rId3" imgW="1091880" imgH="419040" progId="Equation.DSMT4">
                  <p:embed/>
                </p:oleObj>
              </mc:Choice>
              <mc:Fallback>
                <p:oleObj name="Equation" r:id="rId3" imgW="10918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1341438"/>
                        <a:ext cx="2643188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8295" name="Rectangle 7"/>
          <p:cNvSpPr>
            <a:spLocks noChangeArrowheads="1"/>
          </p:cNvSpPr>
          <p:nvPr/>
        </p:nvSpPr>
        <p:spPr bwMode="auto">
          <a:xfrm>
            <a:off x="1281114" y="4365626"/>
            <a:ext cx="34559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Vi har uten videre at</a:t>
            </a:r>
            <a:endParaRPr lang="en-US" altLang="nb-NO" sz="2800" i="0"/>
          </a:p>
        </p:txBody>
      </p:sp>
      <p:graphicFrame>
        <p:nvGraphicFramePr>
          <p:cNvPr id="2682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678659"/>
              </p:ext>
            </p:extLst>
          </p:nvPr>
        </p:nvGraphicFramePr>
        <p:xfrm>
          <a:off x="5054600" y="4221163"/>
          <a:ext cx="2211388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32" name="Equation" r:id="rId5" imgW="914400" imgH="380880" progId="Equation.DSMT4">
                  <p:embed/>
                </p:oleObj>
              </mc:Choice>
              <mc:Fallback>
                <p:oleObj name="Equation" r:id="rId5" imgW="91440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4600" y="4221163"/>
                        <a:ext cx="2211388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2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944205"/>
              </p:ext>
            </p:extLst>
          </p:nvPr>
        </p:nvGraphicFramePr>
        <p:xfrm>
          <a:off x="3455988" y="5610225"/>
          <a:ext cx="359727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33" name="Equation" r:id="rId7" imgW="1485720" imgH="380880" progId="Equation.DSMT4">
                  <p:embed/>
                </p:oleObj>
              </mc:Choice>
              <mc:Fallback>
                <p:oleObj name="Equation" r:id="rId7" imgW="148572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5610225"/>
                        <a:ext cx="3597275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8298" name="Rectangle 10"/>
          <p:cNvSpPr>
            <a:spLocks noChangeArrowheads="1"/>
          </p:cNvSpPr>
          <p:nvPr/>
        </p:nvSpPr>
        <p:spPr bwMode="auto">
          <a:xfrm>
            <a:off x="1281114" y="5789613"/>
            <a:ext cx="22320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Kan vise at </a:t>
            </a:r>
            <a:endParaRPr lang="en-US" altLang="nb-NO" sz="2800" i="0"/>
          </a:p>
        </p:txBody>
      </p:sp>
      <p:sp>
        <p:nvSpPr>
          <p:cNvPr id="268299" name="Rectangle 11"/>
          <p:cNvSpPr>
            <a:spLocks noChangeArrowheads="1"/>
          </p:cNvSpPr>
          <p:nvPr/>
        </p:nvSpPr>
        <p:spPr bwMode="auto">
          <a:xfrm>
            <a:off x="1352550" y="2693988"/>
            <a:ext cx="7416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Formelen gjelder også for </a:t>
            </a:r>
            <a:r>
              <a:rPr lang="nb-NO" altLang="nb-NO" sz="2800"/>
              <a:t>r</a:t>
            </a:r>
            <a:r>
              <a:rPr lang="nb-NO" altLang="nb-NO" sz="2800" i="0"/>
              <a:t> = 0 og </a:t>
            </a:r>
            <a:r>
              <a:rPr lang="nb-NO" altLang="nb-NO" sz="2800"/>
              <a:t>r</a:t>
            </a:r>
            <a:r>
              <a:rPr lang="nb-NO" altLang="nb-NO" sz="2800" i="0"/>
              <a:t> = </a:t>
            </a:r>
            <a:r>
              <a:rPr lang="nb-NO" altLang="nb-NO" sz="2800"/>
              <a:t>n</a:t>
            </a:r>
            <a:r>
              <a:rPr lang="nb-NO" altLang="nb-NO" sz="2800" i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siden vi har 0! = 1</a:t>
            </a:r>
            <a:endParaRPr lang="en-US" altLang="nb-NO" sz="2800" i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0613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0" grpId="0" build="p"/>
      <p:bldP spid="268295" grpId="0" build="p"/>
      <p:bldP spid="268298" grpId="0" build="p"/>
      <p:bldP spid="26829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1136650" y="476251"/>
            <a:ext cx="74882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/>
              <a:t>Hva er sammenhengen mellom binomial-koeffisientene</a:t>
            </a:r>
            <a:r>
              <a:rPr lang="nb-NO" altLang="nb-NO"/>
              <a:t> </a:t>
            </a:r>
            <a:r>
              <a:rPr lang="nb-NO" altLang="nb-NO" sz="2800" i="0"/>
              <a:t>de kombinatoriske tallene </a:t>
            </a:r>
            <a:r>
              <a:rPr lang="nb-NO" altLang="nb-NO" sz="2800" baseline="-25000"/>
              <a:t>n</a:t>
            </a:r>
            <a:r>
              <a:rPr lang="nb-NO" altLang="nb-NO" sz="2800"/>
              <a:t>C</a:t>
            </a:r>
            <a:r>
              <a:rPr lang="nb-NO" altLang="nb-NO" sz="2800" baseline="-25000"/>
              <a:t>r</a:t>
            </a:r>
            <a:r>
              <a:rPr lang="nb-NO" altLang="nb-NO" sz="2800"/>
              <a:t> </a:t>
            </a:r>
            <a:r>
              <a:rPr lang="nb-NO" altLang="nb-NO" sz="2800" i="0"/>
              <a:t>?</a:t>
            </a:r>
            <a:endParaRPr lang="en-US" altLang="nb-NO" sz="2800" i="0"/>
          </a:p>
        </p:txBody>
      </p:sp>
      <p:graphicFrame>
        <p:nvGraphicFramePr>
          <p:cNvPr id="2693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944724"/>
              </p:ext>
            </p:extLst>
          </p:nvPr>
        </p:nvGraphicFramePr>
        <p:xfrm>
          <a:off x="2073275" y="3644901"/>
          <a:ext cx="1936750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72" name="Equation" r:id="rId3" imgW="800100" imgH="419100" progId="Equation.DSMT4">
                  <p:embed/>
                </p:oleObj>
              </mc:Choice>
              <mc:Fallback>
                <p:oleObj name="Equation" r:id="rId3" imgW="8001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3644901"/>
                        <a:ext cx="1936750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186517"/>
              </p:ext>
            </p:extLst>
          </p:nvPr>
        </p:nvGraphicFramePr>
        <p:xfrm>
          <a:off x="4084638" y="3716338"/>
          <a:ext cx="10144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73" name="Equation" r:id="rId5" imgW="419040" imgH="380880" progId="Equation.DSMT4">
                  <p:embed/>
                </p:oleObj>
              </mc:Choice>
              <mc:Fallback>
                <p:oleObj name="Equation" r:id="rId5" imgW="41904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4638" y="3716338"/>
                        <a:ext cx="1014412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22" name="Object 10"/>
          <p:cNvGraphicFramePr>
            <a:graphicFrameLocks noChangeAspect="1"/>
          </p:cNvGraphicFramePr>
          <p:nvPr/>
        </p:nvGraphicFramePr>
        <p:xfrm>
          <a:off x="1282701" y="1717675"/>
          <a:ext cx="6143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74" name="Equation" r:id="rId7" imgW="253890" imgH="228501" progId="Equation.DSMT4">
                  <p:embed/>
                </p:oleObj>
              </mc:Choice>
              <mc:Fallback>
                <p:oleObj name="Equation" r:id="rId7" imgW="253890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1" y="1717675"/>
                        <a:ext cx="614363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23" name="Object 11"/>
          <p:cNvGraphicFramePr>
            <a:graphicFrameLocks noChangeAspect="1"/>
          </p:cNvGraphicFramePr>
          <p:nvPr/>
        </p:nvGraphicFramePr>
        <p:xfrm>
          <a:off x="2055814" y="2701926"/>
          <a:ext cx="7070725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75" name="Equation" r:id="rId9" imgW="2921000" imgH="419100" progId="Equation.DSMT4">
                  <p:embed/>
                </p:oleObj>
              </mc:Choice>
              <mc:Fallback>
                <p:oleObj name="Equation" r:id="rId9" imgW="29210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5814" y="2701926"/>
                        <a:ext cx="7070725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24" name="Object 12"/>
          <p:cNvGraphicFramePr>
            <a:graphicFrameLocks noChangeAspect="1"/>
          </p:cNvGraphicFramePr>
          <p:nvPr/>
        </p:nvGraphicFramePr>
        <p:xfrm>
          <a:off x="2001838" y="1557338"/>
          <a:ext cx="98266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76" name="Equation" r:id="rId11" imgW="406048" imgH="393359" progId="Equation.DSMT4">
                  <p:embed/>
                </p:oleObj>
              </mc:Choice>
              <mc:Fallback>
                <p:oleObj name="Equation" r:id="rId11" imgW="406048" imgH="39335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1838" y="1557338"/>
                        <a:ext cx="98266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25" name="Object 13"/>
          <p:cNvGraphicFramePr>
            <a:graphicFrameLocks noChangeAspect="1"/>
          </p:cNvGraphicFramePr>
          <p:nvPr/>
        </p:nvGraphicFramePr>
        <p:xfrm>
          <a:off x="3154363" y="1566863"/>
          <a:ext cx="218281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77" name="Equation" r:id="rId13" imgW="901309" imgH="418918" progId="Equation.DSMT4">
                  <p:embed/>
                </p:oleObj>
              </mc:Choice>
              <mc:Fallback>
                <p:oleObj name="Equation" r:id="rId13" imgW="901309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363" y="1566863"/>
                        <a:ext cx="2182812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9326" name="Rectangle 14"/>
          <p:cNvSpPr>
            <a:spLocks noChangeArrowheads="1"/>
          </p:cNvSpPr>
          <p:nvPr/>
        </p:nvSpPr>
        <p:spPr bwMode="auto">
          <a:xfrm>
            <a:off x="1281113" y="4868863"/>
            <a:ext cx="7777162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0">
                <a:solidFill>
                  <a:srgbClr val="CC0000"/>
                </a:solidFill>
              </a:rPr>
              <a:t>Binomialkoeffisientene og de kombinatoriske tallene er de samme!</a:t>
            </a:r>
          </a:p>
          <a:p>
            <a:pPr eaLnBrk="1" hangingPunct="1">
              <a:buFontTx/>
              <a:buNone/>
            </a:pPr>
            <a:r>
              <a:rPr lang="nb-NO" altLang="nb-NO" sz="2800" i="0"/>
              <a:t>Vil bruke skrivemåten for binomialkoeffisientene</a:t>
            </a:r>
            <a:endParaRPr lang="en-US" altLang="nb-NO" sz="2800" i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C37D0-6396-43A2-A05F-B0E5DDC280A6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58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4" grpId="0" build="p"/>
      <p:bldP spid="26932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-314325" y="260350"/>
            <a:ext cx="6275388" cy="1143000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chemeClr val="accent2"/>
                </a:solidFill>
              </a:rPr>
              <a:t>Flere eksempler</a:t>
            </a:r>
            <a:endParaRPr lang="nb-NO" altLang="nb-NO" sz="3600">
              <a:solidFill>
                <a:schemeClr val="accent2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992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70341" name="Rectangle 5"/>
          <p:cNvSpPr>
            <a:spLocks noChangeArrowheads="1"/>
          </p:cNvSpPr>
          <p:nvPr/>
        </p:nvSpPr>
        <p:spPr bwMode="auto">
          <a:xfrm>
            <a:off x="992188" y="1484313"/>
            <a:ext cx="77771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>
                <a:solidFill>
                  <a:srgbClr val="008000"/>
                </a:solidFill>
              </a:rPr>
              <a:t>Eksempel 6.11:</a:t>
            </a:r>
            <a:r>
              <a:rPr lang="nb-NO" altLang="nb-NO" sz="2800" i="0"/>
              <a:t> I en kartong er det 12 sikringer</a:t>
            </a:r>
            <a:endParaRPr lang="en-US" altLang="nb-NO" sz="2800" i="0"/>
          </a:p>
        </p:txBody>
      </p:sp>
      <p:sp>
        <p:nvSpPr>
          <p:cNvPr id="270342" name="Rectangle 6"/>
          <p:cNvSpPr>
            <a:spLocks noChangeArrowheads="1"/>
          </p:cNvSpPr>
          <p:nvPr/>
        </p:nvSpPr>
        <p:spPr bwMode="auto">
          <a:xfrm>
            <a:off x="992188" y="2133600"/>
            <a:ext cx="72009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 dirty="0"/>
              <a:t>Fire av dem er defekte, resten er i orden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 dirty="0"/>
              <a:t>Vi trekker tilfeldig tre sikringer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 dirty="0"/>
              <a:t>Hva er sannsynligheten for at én er defekt?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800" i="0" dirty="0"/>
              <a:t>Antall mulige utvalg 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800" i="0" dirty="0"/>
              <a:t>Antall gunstige utvalg</a:t>
            </a:r>
            <a:endParaRPr lang="en-US" altLang="nb-NO" sz="2800" i="0" dirty="0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1063626" y="7031038"/>
            <a:ext cx="79930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måter</a:t>
            </a:r>
            <a:endParaRPr lang="en-US" altLang="nb-NO" sz="2800" i="0"/>
          </a:p>
        </p:txBody>
      </p:sp>
      <p:graphicFrame>
        <p:nvGraphicFramePr>
          <p:cNvPr id="270345" name="Object 9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170276"/>
              </p:ext>
            </p:extLst>
          </p:nvPr>
        </p:nvGraphicFramePr>
        <p:xfrm>
          <a:off x="4406900" y="3998913"/>
          <a:ext cx="253206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79" name="Equation" r:id="rId3" imgW="1473120" imgH="393480" progId="Equation.DSMT4">
                  <p:embed/>
                </p:oleObj>
              </mc:Choice>
              <mc:Fallback>
                <p:oleObj name="Equation" r:id="rId3" imgW="14731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0" y="3998913"/>
                        <a:ext cx="2532063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250785"/>
              </p:ext>
            </p:extLst>
          </p:nvPr>
        </p:nvGraphicFramePr>
        <p:xfrm>
          <a:off x="4627527" y="4767263"/>
          <a:ext cx="2897187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80" name="Equation" r:id="rId5" imgW="1473120" imgH="380880" progId="Equation.DSMT4">
                  <p:embed/>
                </p:oleObj>
              </mc:Choice>
              <mc:Fallback>
                <p:oleObj name="Equation" r:id="rId5" imgW="147312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527" y="4767263"/>
                        <a:ext cx="2897187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751371"/>
              </p:ext>
            </p:extLst>
          </p:nvPr>
        </p:nvGraphicFramePr>
        <p:xfrm>
          <a:off x="966788" y="5621338"/>
          <a:ext cx="55245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81" name="Equation" r:id="rId7" imgW="2108160" imgH="317160" progId="Equation.DSMT4">
                  <p:embed/>
                </p:oleObj>
              </mc:Choice>
              <mc:Fallback>
                <p:oleObj name="Equation" r:id="rId7" imgW="210816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788" y="5621338"/>
                        <a:ext cx="552450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9ABC0-7668-46EE-939D-B1B18B089745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118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8" grpId="0" autoUpdateAnimBg="0"/>
      <p:bldP spid="270341" grpId="0"/>
      <p:bldP spid="27034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ChangeArrowheads="1"/>
          </p:cNvSpPr>
          <p:nvPr/>
        </p:nvSpPr>
        <p:spPr bwMode="auto">
          <a:xfrm>
            <a:off x="992188" y="549276"/>
            <a:ext cx="7777162" cy="304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>
                <a:solidFill>
                  <a:srgbClr val="008000"/>
                </a:solidFill>
              </a:rPr>
              <a:t>Eksempel 6.12:</a:t>
            </a:r>
            <a:r>
              <a:rPr lang="nb-NO" altLang="nb-NO" sz="2800" i="0"/>
              <a:t>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/>
              <a:t>I en klasse er det 11 jenter og 14 gutter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/>
              <a:t>Fire elever velges ved loddtrekning til en festkomité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/>
              <a:t>Hva er sannsynligheten for at det blir to gutter og to jenter i komiteen?</a:t>
            </a:r>
            <a:endParaRPr lang="en-US" altLang="nb-NO" sz="2800" i="0"/>
          </a:p>
        </p:txBody>
      </p:sp>
      <p:graphicFrame>
        <p:nvGraphicFramePr>
          <p:cNvPr id="271364" name="Object 4"/>
          <p:cNvGraphicFramePr>
            <a:graphicFrameLocks noChangeAspect="1"/>
          </p:cNvGraphicFramePr>
          <p:nvPr/>
        </p:nvGraphicFramePr>
        <p:xfrm>
          <a:off x="4378325" y="3827463"/>
          <a:ext cx="1798638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03" name="Equation" r:id="rId3" imgW="787400" imgH="330200" progId="Equation.DSMT4">
                  <p:embed/>
                </p:oleObj>
              </mc:Choice>
              <mc:Fallback>
                <p:oleObj name="Equation" r:id="rId3" imgW="787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325" y="3827463"/>
                        <a:ext cx="1798638" cy="754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70" name="Rectangle 10"/>
          <p:cNvSpPr>
            <a:spLocks noChangeArrowheads="1"/>
          </p:cNvSpPr>
          <p:nvPr/>
        </p:nvSpPr>
        <p:spPr bwMode="auto">
          <a:xfrm>
            <a:off x="992188" y="3933825"/>
            <a:ext cx="7777162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 dirty="0"/>
              <a:t>Antall mulige utvalg: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800" i="0" dirty="0"/>
              <a:t>Antall gunstige utvalg:</a:t>
            </a:r>
            <a:endParaRPr lang="en-US" altLang="nb-NO" sz="2800" i="0" dirty="0"/>
          </a:p>
        </p:txBody>
      </p:sp>
      <p:graphicFrame>
        <p:nvGraphicFramePr>
          <p:cNvPr id="271371" name="Object 11"/>
          <p:cNvGraphicFramePr>
            <a:graphicFrameLocks noChangeAspect="1"/>
          </p:cNvGraphicFramePr>
          <p:nvPr/>
        </p:nvGraphicFramePr>
        <p:xfrm>
          <a:off x="4697413" y="4724400"/>
          <a:ext cx="3638550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04" name="Equation" r:id="rId5" imgW="1498600" imgH="330200" progId="Equation.DSMT4">
                  <p:embed/>
                </p:oleObj>
              </mc:Choice>
              <mc:Fallback>
                <p:oleObj name="Equation" r:id="rId5" imgW="14986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413" y="4724400"/>
                        <a:ext cx="3638550" cy="80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72" name="Object 12"/>
          <p:cNvGraphicFramePr>
            <a:graphicFrameLocks noChangeAspect="1"/>
          </p:cNvGraphicFramePr>
          <p:nvPr/>
        </p:nvGraphicFramePr>
        <p:xfrm>
          <a:off x="1625600" y="5568951"/>
          <a:ext cx="6135688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05" name="Equation" r:id="rId7" imgW="2527300" imgH="393700" progId="Equation.DSMT4">
                  <p:embed/>
                </p:oleObj>
              </mc:Choice>
              <mc:Fallback>
                <p:oleObj name="Equation" r:id="rId7" imgW="25273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5568951"/>
                        <a:ext cx="6135688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3D2F2-6131-402A-B97D-73F2063DDFF5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7623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2" grpId="0" build="p"/>
      <p:bldP spid="27137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992189" y="549276"/>
            <a:ext cx="4321175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>
                <a:solidFill>
                  <a:srgbClr val="008000"/>
                </a:solidFill>
              </a:rPr>
              <a:t>Eksempel 6.13:</a:t>
            </a:r>
            <a:r>
              <a:rPr lang="nb-NO" altLang="nb-NO" sz="2800" i="0"/>
              <a:t> </a:t>
            </a:r>
          </a:p>
          <a:p>
            <a:pPr eaLnBrk="1" hangingPunct="1">
              <a:buFontTx/>
              <a:buNone/>
            </a:pPr>
            <a:r>
              <a:rPr lang="nb-NO" altLang="nb-NO" sz="2800" i="0"/>
              <a:t>En pokerspiller får delt ut fem tilfeldig valgte kort</a:t>
            </a:r>
          </a:p>
          <a:p>
            <a:pPr eaLnBrk="1" hangingPunct="1">
              <a:buFontTx/>
              <a:buNone/>
            </a:pPr>
            <a:r>
              <a:rPr lang="nb-NO" altLang="nb-NO" sz="2800" i="0"/>
              <a:t>Hva er sannsynligheten for at spilleren får to par?</a:t>
            </a:r>
            <a:endParaRPr lang="en-US" altLang="nb-NO" sz="2800" i="0"/>
          </a:p>
        </p:txBody>
      </p:sp>
      <p:graphicFrame>
        <p:nvGraphicFramePr>
          <p:cNvPr id="2785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92211"/>
              </p:ext>
            </p:extLst>
          </p:nvPr>
        </p:nvGraphicFramePr>
        <p:xfrm>
          <a:off x="4432300" y="2924175"/>
          <a:ext cx="2320925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66" name="Equation" r:id="rId4" imgW="1015920" imgH="330120" progId="Equation.DSMT4">
                  <p:embed/>
                </p:oleObj>
              </mc:Choice>
              <mc:Fallback>
                <p:oleObj name="Equation" r:id="rId4" imgW="101592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2300" y="2924175"/>
                        <a:ext cx="2320925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992188" y="2997200"/>
            <a:ext cx="7777162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/>
              <a:t>Antall mulige utvalg: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/>
              <a:t>Antall gunstige utvalg:</a:t>
            </a:r>
            <a:endParaRPr lang="en-US" altLang="nb-NO" sz="2800" i="0"/>
          </a:p>
        </p:txBody>
      </p:sp>
      <p:graphicFrame>
        <p:nvGraphicFramePr>
          <p:cNvPr id="278533" name="Object 5"/>
          <p:cNvGraphicFramePr>
            <a:graphicFrameLocks noChangeAspect="1"/>
          </p:cNvGraphicFramePr>
          <p:nvPr/>
        </p:nvGraphicFramePr>
        <p:xfrm>
          <a:off x="1784351" y="4076700"/>
          <a:ext cx="2708275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67" name="Equation" r:id="rId6" imgW="1040948" imgH="330057" progId="Equation.DSMT4">
                  <p:embed/>
                </p:oleObj>
              </mc:Choice>
              <mc:Fallback>
                <p:oleObj name="Equation" r:id="rId6" imgW="1040948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351" y="4076700"/>
                        <a:ext cx="2708275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669613"/>
              </p:ext>
            </p:extLst>
          </p:nvPr>
        </p:nvGraphicFramePr>
        <p:xfrm>
          <a:off x="1392238" y="5952071"/>
          <a:ext cx="452437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68" name="Equation" r:id="rId8" imgW="1650960" imgH="342720" progId="Equation.DSMT4">
                  <p:embed/>
                </p:oleObj>
              </mc:Choice>
              <mc:Fallback>
                <p:oleObj name="Equation" r:id="rId8" imgW="16509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2238" y="5952071"/>
                        <a:ext cx="4524375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8535" name="Picture 7" descr="ruter-fe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29210">
            <a:off x="5761038" y="695326"/>
            <a:ext cx="11493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6" name="Picture 8" descr="hjerter-fem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6933">
            <a:off x="6121401" y="695326"/>
            <a:ext cx="11334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7" name="Picture 9" descr="hjerter-sju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01" y="622301"/>
            <a:ext cx="11525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8" name="Picture 10" descr="spar-sju"/>
          <p:cNvPicPr>
            <a:picLocks noGrp="1" noChangeAspect="1" noChangeArrowheads="1"/>
          </p:cNvPicPr>
          <p:nvPr>
            <p:ph sz="half" idx="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49772">
            <a:off x="7129464" y="695326"/>
            <a:ext cx="1184275" cy="1871663"/>
          </a:xfrm>
          <a:noFill/>
        </p:spPr>
      </p:pic>
      <p:pic>
        <p:nvPicPr>
          <p:cNvPr id="278539" name="Picture 11" descr="ruter-konge"/>
          <p:cNvPicPr>
            <a:picLocks noGrp="1" noChangeAspect="1" noChangeArrowheads="1"/>
          </p:cNvPicPr>
          <p:nvPr>
            <p:ph sz="half" idx="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935685">
            <a:off x="7777164" y="838200"/>
            <a:ext cx="1279525" cy="1943100"/>
          </a:xfrm>
          <a:noFill/>
        </p:spPr>
      </p:pic>
      <p:sp>
        <p:nvSpPr>
          <p:cNvPr id="278540" name="AutoShape 12"/>
          <p:cNvSpPr>
            <a:spLocks/>
          </p:cNvSpPr>
          <p:nvPr/>
        </p:nvSpPr>
        <p:spPr bwMode="auto">
          <a:xfrm rot="-5400000">
            <a:off x="1962151" y="4616451"/>
            <a:ext cx="288925" cy="647700"/>
          </a:xfrm>
          <a:prstGeom prst="leftBrace">
            <a:avLst>
              <a:gd name="adj1" fmla="val 18681"/>
              <a:gd name="adj2" fmla="val 50000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1" name="AutoShape 13"/>
          <p:cNvSpPr>
            <a:spLocks/>
          </p:cNvSpPr>
          <p:nvPr/>
        </p:nvSpPr>
        <p:spPr bwMode="auto">
          <a:xfrm rot="-5400000">
            <a:off x="2682082" y="4690269"/>
            <a:ext cx="288925" cy="503238"/>
          </a:xfrm>
          <a:prstGeom prst="leftBrace">
            <a:avLst>
              <a:gd name="adj1" fmla="val 14515"/>
              <a:gd name="adj2" fmla="val 50000"/>
            </a:avLst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2" name="AutoShape 14"/>
          <p:cNvSpPr>
            <a:spLocks/>
          </p:cNvSpPr>
          <p:nvPr/>
        </p:nvSpPr>
        <p:spPr bwMode="auto">
          <a:xfrm rot="-5400000">
            <a:off x="3258345" y="4691858"/>
            <a:ext cx="288925" cy="503237"/>
          </a:xfrm>
          <a:prstGeom prst="leftBrace">
            <a:avLst>
              <a:gd name="adj1" fmla="val 14515"/>
              <a:gd name="adj2" fmla="val 50000"/>
            </a:avLst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3" name="AutoShape 15"/>
          <p:cNvSpPr>
            <a:spLocks/>
          </p:cNvSpPr>
          <p:nvPr/>
        </p:nvSpPr>
        <p:spPr bwMode="auto">
          <a:xfrm rot="-5400000">
            <a:off x="3977482" y="4622007"/>
            <a:ext cx="288925" cy="646112"/>
          </a:xfrm>
          <a:prstGeom prst="leftBrace">
            <a:avLst>
              <a:gd name="adj1" fmla="val 18636"/>
              <a:gd name="adj2" fmla="val 500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4" name="Text Box 16"/>
          <p:cNvSpPr txBox="1">
            <a:spLocks noChangeArrowheads="1"/>
          </p:cNvSpPr>
          <p:nvPr/>
        </p:nvSpPr>
        <p:spPr bwMode="auto">
          <a:xfrm>
            <a:off x="917576" y="5149851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rgbClr val="CC0000"/>
                </a:solidFill>
              </a:rPr>
              <a:t>valg av to verdier</a:t>
            </a:r>
            <a:endParaRPr lang="en-US" altLang="nb-NO" sz="1800" i="0">
              <a:solidFill>
                <a:srgbClr val="CC0000"/>
              </a:solidFill>
            </a:endParaRPr>
          </a:p>
        </p:txBody>
      </p:sp>
      <p:sp>
        <p:nvSpPr>
          <p:cNvPr id="278545" name="Text Box 17"/>
          <p:cNvSpPr txBox="1">
            <a:spLocks noChangeArrowheads="1"/>
          </p:cNvSpPr>
          <p:nvPr/>
        </p:nvSpPr>
        <p:spPr bwMode="auto">
          <a:xfrm>
            <a:off x="1925639" y="5156200"/>
            <a:ext cx="2016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rgbClr val="000099"/>
                </a:solidFill>
              </a:rPr>
              <a:t>valg av to kort i første verdi</a:t>
            </a:r>
            <a:endParaRPr lang="en-US" altLang="nb-NO" sz="1800" i="0">
              <a:solidFill>
                <a:srgbClr val="000099"/>
              </a:solidFill>
            </a:endParaRPr>
          </a:p>
        </p:txBody>
      </p:sp>
      <p:sp>
        <p:nvSpPr>
          <p:cNvPr id="278546" name="Text Box 18"/>
          <p:cNvSpPr txBox="1">
            <a:spLocks noChangeArrowheads="1"/>
          </p:cNvSpPr>
          <p:nvPr/>
        </p:nvSpPr>
        <p:spPr bwMode="auto">
          <a:xfrm>
            <a:off x="2790826" y="5164138"/>
            <a:ext cx="2016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rgbClr val="008000"/>
                </a:solidFill>
              </a:rPr>
              <a:t>valg av to kort i andre verdi</a:t>
            </a:r>
            <a:endParaRPr lang="en-US" altLang="nb-NO" sz="1800" i="0">
              <a:solidFill>
                <a:srgbClr val="008000"/>
              </a:solidFill>
            </a:endParaRPr>
          </a:p>
        </p:txBody>
      </p:sp>
      <p:sp>
        <p:nvSpPr>
          <p:cNvPr id="278547" name="Text Box 19"/>
          <p:cNvSpPr txBox="1">
            <a:spLocks noChangeArrowheads="1"/>
          </p:cNvSpPr>
          <p:nvPr/>
        </p:nvSpPr>
        <p:spPr bwMode="auto">
          <a:xfrm>
            <a:off x="3151189" y="5156200"/>
            <a:ext cx="2016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chemeClr val="bg2"/>
                </a:solidFill>
              </a:rPr>
              <a:t>valg av ett kort i en tredje verdi</a:t>
            </a:r>
            <a:endParaRPr lang="en-US" altLang="nb-NO" sz="1800" i="0">
              <a:solidFill>
                <a:schemeClr val="bg2"/>
              </a:solidFill>
            </a:endParaRPr>
          </a:p>
        </p:txBody>
      </p:sp>
      <p:graphicFrame>
        <p:nvGraphicFramePr>
          <p:cNvPr id="27854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302684"/>
              </p:ext>
            </p:extLst>
          </p:nvPr>
        </p:nvGraphicFramePr>
        <p:xfrm>
          <a:off x="4560888" y="4259263"/>
          <a:ext cx="1649412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69" name="Equation" r:id="rId15" imgW="634680" imgH="203040" progId="Equation.DSMT4">
                  <p:embed/>
                </p:oleObj>
              </mc:Choice>
              <mc:Fallback>
                <p:oleObj name="Equation" r:id="rId15" imgW="6346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0888" y="4259263"/>
                        <a:ext cx="1649412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8E4-38B9-4645-8A66-DE5CF1AA37A7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1982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0" grpId="0" build="p"/>
      <p:bldP spid="278532" grpId="0" build="p"/>
      <p:bldP spid="278540" grpId="0" animBg="1"/>
      <p:bldP spid="278541" grpId="0" animBg="1"/>
      <p:bldP spid="278542" grpId="0" animBg="1"/>
      <p:bldP spid="278543" grpId="0" animBg="1"/>
      <p:bldP spid="278544" grpId="0"/>
      <p:bldP spid="278545" grpId="0"/>
      <p:bldP spid="278546" grpId="0"/>
      <p:bldP spid="27854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8720</TotalTime>
  <Words>1537</Words>
  <Application>Microsoft Office PowerPoint</Application>
  <PresentationFormat>A4 Paper (210x297 mm)</PresentationFormat>
  <Paragraphs>371</Paragraphs>
  <Slides>31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Arial Black</vt:lpstr>
      <vt:lpstr>Times New Roman</vt:lpstr>
      <vt:lpstr>Default Design</vt:lpstr>
      <vt:lpstr>Equation</vt:lpstr>
      <vt:lpstr>MathType 6.0 Equation</vt:lpstr>
      <vt:lpstr>MAT0100V Sannsynlighetsregning og kombinatorikk</vt:lpstr>
      <vt:lpstr>Kombinatorikk</vt:lpstr>
      <vt:lpstr>PowerPoint Presentation</vt:lpstr>
      <vt:lpstr>Multiplikasjonssetningen</vt:lpstr>
      <vt:lpstr>PowerPoint Presentation</vt:lpstr>
      <vt:lpstr>PowerPoint Presentation</vt:lpstr>
      <vt:lpstr>Ulike typer utvalg </vt:lpstr>
      <vt:lpstr>PowerPoint Presentation</vt:lpstr>
      <vt:lpstr>Ordnet utvalg med tilbakelegging</vt:lpstr>
      <vt:lpstr>PowerPoint Presentation</vt:lpstr>
      <vt:lpstr>Ordnet utvalg uten tilbakelegging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Uordnet utvalg uten tilbakelegging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Pascals talltrekant</vt:lpstr>
      <vt:lpstr>PowerPoint Presentation</vt:lpstr>
      <vt:lpstr>PowerPoint Presentation</vt:lpstr>
      <vt:lpstr>PowerPoint Presentation</vt:lpstr>
      <vt:lpstr>PowerPoint Presentation</vt:lpstr>
      <vt:lpstr>Flere eksempler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Ørnulf Borgan</cp:lastModifiedBy>
  <cp:revision>618</cp:revision>
  <cp:lastPrinted>2015-03-20T08:36:25Z</cp:lastPrinted>
  <dcterms:created xsi:type="dcterms:W3CDTF">2003-10-01T16:45:29Z</dcterms:created>
  <dcterms:modified xsi:type="dcterms:W3CDTF">2016-04-01T10:58:10Z</dcterms:modified>
</cp:coreProperties>
</file>