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88" r:id="rId3"/>
    <p:sldId id="289" r:id="rId4"/>
    <p:sldId id="287" r:id="rId5"/>
    <p:sldId id="261" r:id="rId6"/>
    <p:sldId id="260" r:id="rId7"/>
    <p:sldId id="262" r:id="rId8"/>
    <p:sldId id="263" r:id="rId9"/>
    <p:sldId id="268" r:id="rId10"/>
    <p:sldId id="264" r:id="rId11"/>
    <p:sldId id="267" r:id="rId12"/>
    <p:sldId id="265" r:id="rId13"/>
    <p:sldId id="266" r:id="rId14"/>
    <p:sldId id="258" r:id="rId15"/>
    <p:sldId id="291" r:id="rId16"/>
    <p:sldId id="292" r:id="rId17"/>
    <p:sldId id="290" r:id="rId18"/>
    <p:sldId id="276" r:id="rId19"/>
    <p:sldId id="259" r:id="rId20"/>
    <p:sldId id="280" r:id="rId21"/>
    <p:sldId id="286" r:id="rId2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5C6056-F207-4AEC-9F3B-940DCA34D873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AD8515E-3240-491C-AC81-1506D3F2B0F2}">
      <dgm:prSet phldrT="[Tekst]"/>
      <dgm:spPr/>
      <dgm:t>
        <a:bodyPr/>
        <a:lstStyle/>
        <a:p>
          <a:r>
            <a:rPr lang="nb-NO" dirty="0" err="1" smtClean="0"/>
            <a:t>Protecting</a:t>
          </a:r>
          <a:r>
            <a:rPr lang="nb-NO" dirty="0" smtClean="0"/>
            <a:t> policy holders </a:t>
          </a:r>
          <a:r>
            <a:rPr lang="nb-NO" dirty="0" err="1" smtClean="0"/>
            <a:t>across</a:t>
          </a:r>
          <a:r>
            <a:rPr lang="nb-NO" dirty="0" smtClean="0"/>
            <a:t> </a:t>
          </a:r>
          <a:r>
            <a:rPr lang="nb-NO" dirty="0" err="1" smtClean="0"/>
            <a:t>the</a:t>
          </a:r>
          <a:r>
            <a:rPr lang="nb-NO" dirty="0" smtClean="0"/>
            <a:t> EU</a:t>
          </a:r>
          <a:endParaRPr lang="en-US" dirty="0"/>
        </a:p>
      </dgm:t>
    </dgm:pt>
    <dgm:pt modelId="{ECEA9722-5D39-49D9-A3BF-5ADAF10F9228}" type="parTrans" cxnId="{43EC43DD-A6A7-438D-A034-C5C04E3CD9AB}">
      <dgm:prSet/>
      <dgm:spPr/>
      <dgm:t>
        <a:bodyPr/>
        <a:lstStyle/>
        <a:p>
          <a:endParaRPr lang="en-US"/>
        </a:p>
      </dgm:t>
    </dgm:pt>
    <dgm:pt modelId="{BB30E348-13F5-40F1-83FD-4E5B31121BA2}" type="sibTrans" cxnId="{43EC43DD-A6A7-438D-A034-C5C04E3CD9AB}">
      <dgm:prSet/>
      <dgm:spPr/>
      <dgm:t>
        <a:bodyPr/>
        <a:lstStyle/>
        <a:p>
          <a:endParaRPr lang="en-US"/>
        </a:p>
      </dgm:t>
    </dgm:pt>
    <dgm:pt modelId="{7721FA63-BEF1-4417-892A-9F90005B9DEB}">
      <dgm:prSet/>
      <dgm:spPr/>
      <dgm:t>
        <a:bodyPr/>
        <a:lstStyle/>
        <a:p>
          <a:r>
            <a:rPr lang="nb-NO" dirty="0" err="1" smtClean="0"/>
            <a:t>Optimizing</a:t>
          </a:r>
          <a:r>
            <a:rPr lang="nb-NO" dirty="0" smtClean="0"/>
            <a:t> </a:t>
          </a:r>
          <a:r>
            <a:rPr lang="nb-NO" dirty="0" err="1" smtClean="0"/>
            <a:t>capital</a:t>
          </a:r>
          <a:r>
            <a:rPr lang="nb-NO" dirty="0" smtClean="0"/>
            <a:t> </a:t>
          </a:r>
          <a:r>
            <a:rPr lang="nb-NO" dirty="0" err="1" smtClean="0"/>
            <a:t>allocation</a:t>
          </a:r>
          <a:r>
            <a:rPr lang="nb-NO" dirty="0" smtClean="0"/>
            <a:t> by </a:t>
          </a:r>
          <a:r>
            <a:rPr lang="nb-NO" dirty="0" err="1" smtClean="0"/>
            <a:t>aligning</a:t>
          </a:r>
          <a:r>
            <a:rPr lang="nb-NO" dirty="0" smtClean="0"/>
            <a:t> </a:t>
          </a:r>
          <a:r>
            <a:rPr lang="nb-NO" dirty="0" err="1" smtClean="0"/>
            <a:t>capital</a:t>
          </a:r>
          <a:r>
            <a:rPr lang="nb-NO" dirty="0" smtClean="0"/>
            <a:t> </a:t>
          </a:r>
          <a:r>
            <a:rPr lang="nb-NO" dirty="0" err="1" smtClean="0"/>
            <a:t>requirements</a:t>
          </a:r>
          <a:r>
            <a:rPr lang="nb-NO" dirty="0" smtClean="0"/>
            <a:t> to </a:t>
          </a:r>
          <a:r>
            <a:rPr lang="nb-NO" dirty="0" err="1" smtClean="0"/>
            <a:t>actual</a:t>
          </a:r>
          <a:r>
            <a:rPr lang="nb-NO" dirty="0" smtClean="0"/>
            <a:t> risk</a:t>
          </a:r>
          <a:endParaRPr lang="nb-NO" dirty="0"/>
        </a:p>
      </dgm:t>
    </dgm:pt>
    <dgm:pt modelId="{9AD148CA-1564-4065-A025-14DB6FEBC414}" type="parTrans" cxnId="{D6F59ACD-DA22-40FB-9DCD-6C3C37316290}">
      <dgm:prSet/>
      <dgm:spPr/>
      <dgm:t>
        <a:bodyPr/>
        <a:lstStyle/>
        <a:p>
          <a:endParaRPr lang="en-US"/>
        </a:p>
      </dgm:t>
    </dgm:pt>
    <dgm:pt modelId="{8B88D039-7E45-4890-9629-942F95AD5D67}" type="sibTrans" cxnId="{D6F59ACD-DA22-40FB-9DCD-6C3C37316290}">
      <dgm:prSet/>
      <dgm:spPr/>
      <dgm:t>
        <a:bodyPr/>
        <a:lstStyle/>
        <a:p>
          <a:endParaRPr lang="en-US"/>
        </a:p>
      </dgm:t>
    </dgm:pt>
    <dgm:pt modelId="{90C0A7D4-57EA-431F-A972-F945E5393728}">
      <dgm:prSet/>
      <dgm:spPr/>
      <dgm:t>
        <a:bodyPr/>
        <a:lstStyle/>
        <a:p>
          <a:r>
            <a:rPr lang="nb-NO" dirty="0" err="1" smtClean="0"/>
            <a:t>Create</a:t>
          </a:r>
          <a:r>
            <a:rPr lang="nb-NO" dirty="0" smtClean="0"/>
            <a:t> an </a:t>
          </a:r>
          <a:r>
            <a:rPr lang="nb-NO" dirty="0" err="1" smtClean="0"/>
            <a:t>equal</a:t>
          </a:r>
          <a:r>
            <a:rPr lang="nb-NO" dirty="0" smtClean="0"/>
            <a:t> and </a:t>
          </a:r>
          <a:r>
            <a:rPr lang="nb-NO" dirty="0" err="1" smtClean="0"/>
            <a:t>consistent</a:t>
          </a:r>
          <a:r>
            <a:rPr lang="nb-NO" dirty="0" smtClean="0"/>
            <a:t> </a:t>
          </a:r>
          <a:r>
            <a:rPr lang="nb-NO" dirty="0" err="1" smtClean="0"/>
            <a:t>regulatory</a:t>
          </a:r>
          <a:r>
            <a:rPr lang="nb-NO" dirty="0" smtClean="0"/>
            <a:t> regime </a:t>
          </a:r>
          <a:r>
            <a:rPr lang="nb-NO" dirty="0" err="1" smtClean="0"/>
            <a:t>across</a:t>
          </a:r>
          <a:r>
            <a:rPr lang="nb-NO" dirty="0" smtClean="0"/>
            <a:t> </a:t>
          </a:r>
          <a:r>
            <a:rPr lang="nb-NO" dirty="0" err="1" smtClean="0"/>
            <a:t>the</a:t>
          </a:r>
          <a:r>
            <a:rPr lang="nb-NO" dirty="0" smtClean="0"/>
            <a:t> EU </a:t>
          </a:r>
          <a:endParaRPr lang="nb-NO" dirty="0"/>
        </a:p>
      </dgm:t>
    </dgm:pt>
    <dgm:pt modelId="{61648914-8806-4F42-A5DF-1D852C072D6C}" type="parTrans" cxnId="{CCDDAAC1-841C-4DBF-948C-5CBE0015C6F7}">
      <dgm:prSet/>
      <dgm:spPr/>
      <dgm:t>
        <a:bodyPr/>
        <a:lstStyle/>
        <a:p>
          <a:endParaRPr lang="en-US"/>
        </a:p>
      </dgm:t>
    </dgm:pt>
    <dgm:pt modelId="{D40CB96A-06BC-43DF-883B-C2F63B25765F}" type="sibTrans" cxnId="{CCDDAAC1-841C-4DBF-948C-5CBE0015C6F7}">
      <dgm:prSet/>
      <dgm:spPr/>
      <dgm:t>
        <a:bodyPr/>
        <a:lstStyle/>
        <a:p>
          <a:endParaRPr lang="en-US"/>
        </a:p>
      </dgm:t>
    </dgm:pt>
    <dgm:pt modelId="{258BB37D-2293-4DA6-A596-1F6D0EC06C2A}">
      <dgm:prSet/>
      <dgm:spPr/>
      <dgm:t>
        <a:bodyPr/>
        <a:lstStyle/>
        <a:p>
          <a:r>
            <a:rPr lang="nb-NO" dirty="0" err="1" smtClean="0"/>
            <a:t>Create</a:t>
          </a:r>
          <a:r>
            <a:rPr lang="nb-NO" dirty="0" smtClean="0"/>
            <a:t> </a:t>
          </a:r>
          <a:r>
            <a:rPr lang="nb-NO" dirty="0" err="1" smtClean="0"/>
            <a:t>regulations</a:t>
          </a:r>
          <a:r>
            <a:rPr lang="nb-NO" dirty="0" smtClean="0"/>
            <a:t> </a:t>
          </a:r>
          <a:r>
            <a:rPr lang="nb-NO" dirty="0" err="1" smtClean="0"/>
            <a:t>that</a:t>
          </a:r>
          <a:r>
            <a:rPr lang="nb-NO" dirty="0" smtClean="0"/>
            <a:t> </a:t>
          </a:r>
          <a:r>
            <a:rPr lang="nb-NO" dirty="0" err="1" smtClean="0"/>
            <a:t>are</a:t>
          </a:r>
          <a:r>
            <a:rPr lang="nb-NO" dirty="0" smtClean="0"/>
            <a:t> </a:t>
          </a:r>
          <a:r>
            <a:rPr lang="nb-NO" dirty="0" err="1" smtClean="0"/>
            <a:t>consistent</a:t>
          </a:r>
          <a:r>
            <a:rPr lang="nb-NO" dirty="0" smtClean="0"/>
            <a:t> </a:t>
          </a:r>
          <a:r>
            <a:rPr lang="nb-NO" dirty="0" err="1" smtClean="0"/>
            <a:t>with</a:t>
          </a:r>
          <a:r>
            <a:rPr lang="nb-NO" dirty="0" smtClean="0"/>
            <a:t> </a:t>
          </a:r>
          <a:r>
            <a:rPr lang="nb-NO" dirty="0" err="1" smtClean="0"/>
            <a:t>the</a:t>
          </a:r>
          <a:r>
            <a:rPr lang="nb-NO" dirty="0" smtClean="0"/>
            <a:t> </a:t>
          </a:r>
          <a:r>
            <a:rPr lang="nb-NO" dirty="0" err="1" smtClean="0"/>
            <a:t>ones</a:t>
          </a:r>
          <a:r>
            <a:rPr lang="nb-NO" dirty="0" smtClean="0"/>
            <a:t> in </a:t>
          </a:r>
          <a:r>
            <a:rPr lang="nb-NO" dirty="0" err="1" smtClean="0"/>
            <a:t>comparable</a:t>
          </a:r>
          <a:r>
            <a:rPr lang="nb-NO" dirty="0" smtClean="0"/>
            <a:t> </a:t>
          </a:r>
          <a:r>
            <a:rPr lang="nb-NO" dirty="0" err="1" smtClean="0"/>
            <a:t>industries</a:t>
          </a:r>
          <a:r>
            <a:rPr lang="nb-NO" dirty="0" smtClean="0"/>
            <a:t> (</a:t>
          </a:r>
          <a:r>
            <a:rPr lang="nb-NO" dirty="0" err="1" smtClean="0"/>
            <a:t>particularly</a:t>
          </a:r>
          <a:r>
            <a:rPr lang="nb-NO" dirty="0" smtClean="0"/>
            <a:t> banking)</a:t>
          </a:r>
          <a:endParaRPr lang="nb-NO" dirty="0"/>
        </a:p>
      </dgm:t>
    </dgm:pt>
    <dgm:pt modelId="{7E8FE377-A5A1-4EFB-A34E-8C5832CCCD34}" type="parTrans" cxnId="{FFCAE9D3-7B71-4DAF-8B1C-E67435A71529}">
      <dgm:prSet/>
      <dgm:spPr/>
      <dgm:t>
        <a:bodyPr/>
        <a:lstStyle/>
        <a:p>
          <a:endParaRPr lang="en-US"/>
        </a:p>
      </dgm:t>
    </dgm:pt>
    <dgm:pt modelId="{1EC1A15F-FEF3-4344-BEF2-743E91DCCE03}" type="sibTrans" cxnId="{FFCAE9D3-7B71-4DAF-8B1C-E67435A71529}">
      <dgm:prSet/>
      <dgm:spPr/>
      <dgm:t>
        <a:bodyPr/>
        <a:lstStyle/>
        <a:p>
          <a:endParaRPr lang="en-US"/>
        </a:p>
      </dgm:t>
    </dgm:pt>
    <dgm:pt modelId="{C855484F-0FF7-408C-9826-B939BB8A054D}">
      <dgm:prSet/>
      <dgm:spPr/>
      <dgm:t>
        <a:bodyPr/>
        <a:lstStyle/>
        <a:p>
          <a:r>
            <a:rPr lang="nb-NO" dirty="0" err="1" smtClean="0"/>
            <a:t>Create</a:t>
          </a:r>
          <a:r>
            <a:rPr lang="nb-NO" dirty="0" smtClean="0"/>
            <a:t> an </a:t>
          </a:r>
          <a:r>
            <a:rPr lang="nb-NO" dirty="0" err="1" smtClean="0"/>
            <a:t>improved</a:t>
          </a:r>
          <a:r>
            <a:rPr lang="nb-NO" dirty="0" smtClean="0"/>
            <a:t> «</a:t>
          </a:r>
          <a:r>
            <a:rPr lang="nb-NO" dirty="0" err="1" smtClean="0"/>
            <a:t>platform</a:t>
          </a:r>
          <a:r>
            <a:rPr lang="nb-NO" dirty="0" smtClean="0"/>
            <a:t>» for proper </a:t>
          </a:r>
          <a:r>
            <a:rPr lang="nb-NO" dirty="0" err="1" smtClean="0"/>
            <a:t>regulation</a:t>
          </a:r>
          <a:r>
            <a:rPr lang="nb-NO" dirty="0" smtClean="0"/>
            <a:t> and </a:t>
          </a:r>
          <a:r>
            <a:rPr lang="nb-NO" dirty="0" err="1" smtClean="0"/>
            <a:t>supervision</a:t>
          </a:r>
          <a:r>
            <a:rPr lang="nb-NO" dirty="0" smtClean="0"/>
            <a:t>, </a:t>
          </a:r>
          <a:r>
            <a:rPr lang="nb-NO" dirty="0" err="1" smtClean="0"/>
            <a:t>based</a:t>
          </a:r>
          <a:r>
            <a:rPr lang="nb-NO" dirty="0" smtClean="0"/>
            <a:t> </a:t>
          </a:r>
          <a:r>
            <a:rPr lang="nb-NO" dirty="0" err="1" smtClean="0"/>
            <a:t>on</a:t>
          </a:r>
          <a:r>
            <a:rPr lang="nb-NO" dirty="0" smtClean="0"/>
            <a:t> </a:t>
          </a:r>
          <a:r>
            <a:rPr lang="nb-NO" dirty="0" err="1" smtClean="0"/>
            <a:t>increased</a:t>
          </a:r>
          <a:r>
            <a:rPr lang="nb-NO" dirty="0" smtClean="0"/>
            <a:t> </a:t>
          </a:r>
          <a:r>
            <a:rPr lang="nb-NO" dirty="0" err="1" smtClean="0"/>
            <a:t>transparency</a:t>
          </a:r>
          <a:r>
            <a:rPr lang="nb-NO" dirty="0" smtClean="0"/>
            <a:t>, more data and </a:t>
          </a:r>
          <a:r>
            <a:rPr lang="nb-NO" dirty="0" err="1" smtClean="0"/>
            <a:t>better</a:t>
          </a:r>
          <a:r>
            <a:rPr lang="nb-NO" dirty="0" smtClean="0"/>
            <a:t> </a:t>
          </a:r>
          <a:r>
            <a:rPr lang="nb-NO" dirty="0" err="1" smtClean="0"/>
            <a:t>documentation</a:t>
          </a:r>
          <a:endParaRPr lang="nb-NO" dirty="0"/>
        </a:p>
      </dgm:t>
    </dgm:pt>
    <dgm:pt modelId="{E574BF5F-F6DC-4967-924C-61CB36308053}" type="parTrans" cxnId="{1FE43567-0D55-4B25-B537-27CC8A5919E7}">
      <dgm:prSet/>
      <dgm:spPr/>
      <dgm:t>
        <a:bodyPr/>
        <a:lstStyle/>
        <a:p>
          <a:endParaRPr lang="en-US"/>
        </a:p>
      </dgm:t>
    </dgm:pt>
    <dgm:pt modelId="{791BA5F5-3F18-4101-A8D3-311779F1DE7A}" type="sibTrans" cxnId="{1FE43567-0D55-4B25-B537-27CC8A5919E7}">
      <dgm:prSet/>
      <dgm:spPr/>
      <dgm:t>
        <a:bodyPr/>
        <a:lstStyle/>
        <a:p>
          <a:endParaRPr lang="en-US"/>
        </a:p>
      </dgm:t>
    </dgm:pt>
    <dgm:pt modelId="{96116647-CDB6-4DC2-9DDA-331D1C4D31FE}" type="pres">
      <dgm:prSet presAssocID="{D35C6056-F207-4AEC-9F3B-940DCA34D8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379C2567-AED1-4C29-A2F5-D781563ACEE2}" type="pres">
      <dgm:prSet presAssocID="{7AD8515E-3240-491C-AC81-1506D3F2B0F2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446E93-416B-490E-A90D-089BFD63B7DC}" type="pres">
      <dgm:prSet presAssocID="{BB30E348-13F5-40F1-83FD-4E5B31121BA2}" presName="spacer" presStyleCnt="0"/>
      <dgm:spPr/>
    </dgm:pt>
    <dgm:pt modelId="{083CF192-A1C0-4872-A570-67D33294E3C9}" type="pres">
      <dgm:prSet presAssocID="{7721FA63-BEF1-4417-892A-9F90005B9DEB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A419119-B423-4864-89E1-20DFC3C0BA76}" type="pres">
      <dgm:prSet presAssocID="{8B88D039-7E45-4890-9629-942F95AD5D67}" presName="spacer" presStyleCnt="0"/>
      <dgm:spPr/>
    </dgm:pt>
    <dgm:pt modelId="{8EB5BA51-3F66-415E-95E5-22A61EF1B9A0}" type="pres">
      <dgm:prSet presAssocID="{90C0A7D4-57EA-431F-A972-F945E539372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EBF8C1A-F48D-4774-B20B-0B79E389F7AF}" type="pres">
      <dgm:prSet presAssocID="{D40CB96A-06BC-43DF-883B-C2F63B25765F}" presName="spacer" presStyleCnt="0"/>
      <dgm:spPr/>
    </dgm:pt>
    <dgm:pt modelId="{C5EE3A47-2086-446A-81AF-96FC286457CA}" type="pres">
      <dgm:prSet presAssocID="{258BB37D-2293-4DA6-A596-1F6D0EC06C2A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90A714-6170-4F73-BE3A-24090B94C00A}" type="pres">
      <dgm:prSet presAssocID="{1EC1A15F-FEF3-4344-BEF2-743E91DCCE03}" presName="spacer" presStyleCnt="0"/>
      <dgm:spPr/>
    </dgm:pt>
    <dgm:pt modelId="{90848BDD-02CF-40B4-886B-BD96A9B9CF0C}" type="pres">
      <dgm:prSet presAssocID="{C855484F-0FF7-408C-9826-B939BB8A054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1FE43567-0D55-4B25-B537-27CC8A5919E7}" srcId="{D35C6056-F207-4AEC-9F3B-940DCA34D873}" destId="{C855484F-0FF7-408C-9826-B939BB8A054D}" srcOrd="4" destOrd="0" parTransId="{E574BF5F-F6DC-4967-924C-61CB36308053}" sibTransId="{791BA5F5-3F18-4101-A8D3-311779F1DE7A}"/>
    <dgm:cxn modelId="{B0D0064A-6CF8-489E-AEA6-7D185C41E585}" type="presOf" srcId="{90C0A7D4-57EA-431F-A972-F945E5393728}" destId="{8EB5BA51-3F66-415E-95E5-22A61EF1B9A0}" srcOrd="0" destOrd="0" presId="urn:microsoft.com/office/officeart/2005/8/layout/vList2"/>
    <dgm:cxn modelId="{41D96161-D3AF-43DB-8FE8-6E2549D517A3}" type="presOf" srcId="{7AD8515E-3240-491C-AC81-1506D3F2B0F2}" destId="{379C2567-AED1-4C29-A2F5-D781563ACEE2}" srcOrd="0" destOrd="0" presId="urn:microsoft.com/office/officeart/2005/8/layout/vList2"/>
    <dgm:cxn modelId="{0CF1BA66-5D30-47F2-A91C-F7D6F8235502}" type="presOf" srcId="{258BB37D-2293-4DA6-A596-1F6D0EC06C2A}" destId="{C5EE3A47-2086-446A-81AF-96FC286457CA}" srcOrd="0" destOrd="0" presId="urn:microsoft.com/office/officeart/2005/8/layout/vList2"/>
    <dgm:cxn modelId="{D6F59ACD-DA22-40FB-9DCD-6C3C37316290}" srcId="{D35C6056-F207-4AEC-9F3B-940DCA34D873}" destId="{7721FA63-BEF1-4417-892A-9F90005B9DEB}" srcOrd="1" destOrd="0" parTransId="{9AD148CA-1564-4065-A025-14DB6FEBC414}" sibTransId="{8B88D039-7E45-4890-9629-942F95AD5D67}"/>
    <dgm:cxn modelId="{43EC43DD-A6A7-438D-A034-C5C04E3CD9AB}" srcId="{D35C6056-F207-4AEC-9F3B-940DCA34D873}" destId="{7AD8515E-3240-491C-AC81-1506D3F2B0F2}" srcOrd="0" destOrd="0" parTransId="{ECEA9722-5D39-49D9-A3BF-5ADAF10F9228}" sibTransId="{BB30E348-13F5-40F1-83FD-4E5B31121BA2}"/>
    <dgm:cxn modelId="{FA71799F-5DF9-4041-9F35-7CA139828CB7}" type="presOf" srcId="{D35C6056-F207-4AEC-9F3B-940DCA34D873}" destId="{96116647-CDB6-4DC2-9DDA-331D1C4D31FE}" srcOrd="0" destOrd="0" presId="urn:microsoft.com/office/officeart/2005/8/layout/vList2"/>
    <dgm:cxn modelId="{CCDDAAC1-841C-4DBF-948C-5CBE0015C6F7}" srcId="{D35C6056-F207-4AEC-9F3B-940DCA34D873}" destId="{90C0A7D4-57EA-431F-A972-F945E5393728}" srcOrd="2" destOrd="0" parTransId="{61648914-8806-4F42-A5DF-1D852C072D6C}" sibTransId="{D40CB96A-06BC-43DF-883B-C2F63B25765F}"/>
    <dgm:cxn modelId="{E1CD0CDF-C8EA-46E5-A693-6B7C576BDC5A}" type="presOf" srcId="{7721FA63-BEF1-4417-892A-9F90005B9DEB}" destId="{083CF192-A1C0-4872-A570-67D33294E3C9}" srcOrd="0" destOrd="0" presId="urn:microsoft.com/office/officeart/2005/8/layout/vList2"/>
    <dgm:cxn modelId="{92AEB28E-D0C0-4ADC-8F53-76AA1F13BF9F}" type="presOf" srcId="{C855484F-0FF7-408C-9826-B939BB8A054D}" destId="{90848BDD-02CF-40B4-886B-BD96A9B9CF0C}" srcOrd="0" destOrd="0" presId="urn:microsoft.com/office/officeart/2005/8/layout/vList2"/>
    <dgm:cxn modelId="{FFCAE9D3-7B71-4DAF-8B1C-E67435A71529}" srcId="{D35C6056-F207-4AEC-9F3B-940DCA34D873}" destId="{258BB37D-2293-4DA6-A596-1F6D0EC06C2A}" srcOrd="3" destOrd="0" parTransId="{7E8FE377-A5A1-4EFB-A34E-8C5832CCCD34}" sibTransId="{1EC1A15F-FEF3-4344-BEF2-743E91DCCE03}"/>
    <dgm:cxn modelId="{62FC3BF2-7AD4-4FAB-B34B-3C6D2D069DA3}" type="presParOf" srcId="{96116647-CDB6-4DC2-9DDA-331D1C4D31FE}" destId="{379C2567-AED1-4C29-A2F5-D781563ACEE2}" srcOrd="0" destOrd="0" presId="urn:microsoft.com/office/officeart/2005/8/layout/vList2"/>
    <dgm:cxn modelId="{0F237B2E-502D-4499-9D22-5EEF8BEE5125}" type="presParOf" srcId="{96116647-CDB6-4DC2-9DDA-331D1C4D31FE}" destId="{AD446E93-416B-490E-A90D-089BFD63B7DC}" srcOrd="1" destOrd="0" presId="urn:microsoft.com/office/officeart/2005/8/layout/vList2"/>
    <dgm:cxn modelId="{FCD605F1-01E7-40DA-B578-29AD3B739073}" type="presParOf" srcId="{96116647-CDB6-4DC2-9DDA-331D1C4D31FE}" destId="{083CF192-A1C0-4872-A570-67D33294E3C9}" srcOrd="2" destOrd="0" presId="urn:microsoft.com/office/officeart/2005/8/layout/vList2"/>
    <dgm:cxn modelId="{919D2419-C112-4102-AC6A-7C6E8EA2078D}" type="presParOf" srcId="{96116647-CDB6-4DC2-9DDA-331D1C4D31FE}" destId="{5A419119-B423-4864-89E1-20DFC3C0BA76}" srcOrd="3" destOrd="0" presId="urn:microsoft.com/office/officeart/2005/8/layout/vList2"/>
    <dgm:cxn modelId="{C1211500-C6C8-465D-86AF-A060C6DD73FB}" type="presParOf" srcId="{96116647-CDB6-4DC2-9DDA-331D1C4D31FE}" destId="{8EB5BA51-3F66-415E-95E5-22A61EF1B9A0}" srcOrd="4" destOrd="0" presId="urn:microsoft.com/office/officeart/2005/8/layout/vList2"/>
    <dgm:cxn modelId="{04E73181-B2ED-4B75-BD19-6F217DDA1F2D}" type="presParOf" srcId="{96116647-CDB6-4DC2-9DDA-331D1C4D31FE}" destId="{1EBF8C1A-F48D-4774-B20B-0B79E389F7AF}" srcOrd="5" destOrd="0" presId="urn:microsoft.com/office/officeart/2005/8/layout/vList2"/>
    <dgm:cxn modelId="{EB06A197-A075-48CC-8D43-67806AD4DA88}" type="presParOf" srcId="{96116647-CDB6-4DC2-9DDA-331D1C4D31FE}" destId="{C5EE3A47-2086-446A-81AF-96FC286457CA}" srcOrd="6" destOrd="0" presId="urn:microsoft.com/office/officeart/2005/8/layout/vList2"/>
    <dgm:cxn modelId="{93EBE32D-7289-4121-98AC-581F3056AF0E}" type="presParOf" srcId="{96116647-CDB6-4DC2-9DDA-331D1C4D31FE}" destId="{4090A714-6170-4F73-BE3A-24090B94C00A}" srcOrd="7" destOrd="0" presId="urn:microsoft.com/office/officeart/2005/8/layout/vList2"/>
    <dgm:cxn modelId="{95D8CE30-1A84-48B7-9CCE-374855FD2D63}" type="presParOf" srcId="{96116647-CDB6-4DC2-9DDA-331D1C4D31FE}" destId="{90848BDD-02CF-40B4-886B-BD96A9B9CF0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9C2567-AED1-4C29-A2F5-D781563ACEE2}">
      <dsp:nvSpPr>
        <dsp:cNvPr id="0" name=""/>
        <dsp:cNvSpPr/>
      </dsp:nvSpPr>
      <dsp:spPr>
        <a:xfrm>
          <a:off x="0" y="388628"/>
          <a:ext cx="8064500" cy="722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kern="1200" dirty="0" err="1" smtClean="0"/>
            <a:t>Protecting</a:t>
          </a:r>
          <a:r>
            <a:rPr lang="nb-NO" sz="1900" kern="1200" dirty="0" smtClean="0"/>
            <a:t> policy holders </a:t>
          </a:r>
          <a:r>
            <a:rPr lang="nb-NO" sz="1900" kern="1200" dirty="0" err="1" smtClean="0"/>
            <a:t>across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the</a:t>
          </a:r>
          <a:r>
            <a:rPr lang="nb-NO" sz="1900" kern="1200" dirty="0" smtClean="0"/>
            <a:t> EU</a:t>
          </a:r>
          <a:endParaRPr lang="en-US" sz="1900" kern="1200" dirty="0"/>
        </a:p>
      </dsp:txBody>
      <dsp:txXfrm>
        <a:off x="0" y="388628"/>
        <a:ext cx="8064500" cy="722474"/>
      </dsp:txXfrm>
    </dsp:sp>
    <dsp:sp modelId="{083CF192-A1C0-4872-A570-67D33294E3C9}">
      <dsp:nvSpPr>
        <dsp:cNvPr id="0" name=""/>
        <dsp:cNvSpPr/>
      </dsp:nvSpPr>
      <dsp:spPr>
        <a:xfrm>
          <a:off x="0" y="1165823"/>
          <a:ext cx="8064500" cy="722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kern="1200" dirty="0" err="1" smtClean="0"/>
            <a:t>Optimizing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capital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allocation</a:t>
          </a:r>
          <a:r>
            <a:rPr lang="nb-NO" sz="1900" kern="1200" dirty="0" smtClean="0"/>
            <a:t> by </a:t>
          </a:r>
          <a:r>
            <a:rPr lang="nb-NO" sz="1900" kern="1200" dirty="0" err="1" smtClean="0"/>
            <a:t>aligning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capital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requirements</a:t>
          </a:r>
          <a:r>
            <a:rPr lang="nb-NO" sz="1900" kern="1200" dirty="0" smtClean="0"/>
            <a:t> to </a:t>
          </a:r>
          <a:r>
            <a:rPr lang="nb-NO" sz="1900" kern="1200" dirty="0" err="1" smtClean="0"/>
            <a:t>actual</a:t>
          </a:r>
          <a:r>
            <a:rPr lang="nb-NO" sz="1900" kern="1200" dirty="0" smtClean="0"/>
            <a:t> risk</a:t>
          </a:r>
          <a:endParaRPr lang="nb-NO" sz="1900" kern="1200" dirty="0"/>
        </a:p>
      </dsp:txBody>
      <dsp:txXfrm>
        <a:off x="0" y="1165823"/>
        <a:ext cx="8064500" cy="722474"/>
      </dsp:txXfrm>
    </dsp:sp>
    <dsp:sp modelId="{8EB5BA51-3F66-415E-95E5-22A61EF1B9A0}">
      <dsp:nvSpPr>
        <dsp:cNvPr id="0" name=""/>
        <dsp:cNvSpPr/>
      </dsp:nvSpPr>
      <dsp:spPr>
        <a:xfrm>
          <a:off x="0" y="1943018"/>
          <a:ext cx="8064500" cy="722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kern="1200" dirty="0" err="1" smtClean="0"/>
            <a:t>Create</a:t>
          </a:r>
          <a:r>
            <a:rPr lang="nb-NO" sz="1900" kern="1200" dirty="0" smtClean="0"/>
            <a:t> an </a:t>
          </a:r>
          <a:r>
            <a:rPr lang="nb-NO" sz="1900" kern="1200" dirty="0" err="1" smtClean="0"/>
            <a:t>equal</a:t>
          </a:r>
          <a:r>
            <a:rPr lang="nb-NO" sz="1900" kern="1200" dirty="0" smtClean="0"/>
            <a:t> and </a:t>
          </a:r>
          <a:r>
            <a:rPr lang="nb-NO" sz="1900" kern="1200" dirty="0" err="1" smtClean="0"/>
            <a:t>consistent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regulatory</a:t>
          </a:r>
          <a:r>
            <a:rPr lang="nb-NO" sz="1900" kern="1200" dirty="0" smtClean="0"/>
            <a:t> regime </a:t>
          </a:r>
          <a:r>
            <a:rPr lang="nb-NO" sz="1900" kern="1200" dirty="0" err="1" smtClean="0"/>
            <a:t>across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the</a:t>
          </a:r>
          <a:r>
            <a:rPr lang="nb-NO" sz="1900" kern="1200" dirty="0" smtClean="0"/>
            <a:t> EU </a:t>
          </a:r>
          <a:endParaRPr lang="nb-NO" sz="1900" kern="1200" dirty="0"/>
        </a:p>
      </dsp:txBody>
      <dsp:txXfrm>
        <a:off x="0" y="1943018"/>
        <a:ext cx="8064500" cy="722474"/>
      </dsp:txXfrm>
    </dsp:sp>
    <dsp:sp modelId="{C5EE3A47-2086-446A-81AF-96FC286457CA}">
      <dsp:nvSpPr>
        <dsp:cNvPr id="0" name=""/>
        <dsp:cNvSpPr/>
      </dsp:nvSpPr>
      <dsp:spPr>
        <a:xfrm>
          <a:off x="0" y="2720213"/>
          <a:ext cx="8064500" cy="722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kern="1200" dirty="0" err="1" smtClean="0"/>
            <a:t>Create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regulations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that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are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consistent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with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the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ones</a:t>
          </a:r>
          <a:r>
            <a:rPr lang="nb-NO" sz="1900" kern="1200" dirty="0" smtClean="0"/>
            <a:t> in </a:t>
          </a:r>
          <a:r>
            <a:rPr lang="nb-NO" sz="1900" kern="1200" dirty="0" err="1" smtClean="0"/>
            <a:t>comparable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industries</a:t>
          </a:r>
          <a:r>
            <a:rPr lang="nb-NO" sz="1900" kern="1200" dirty="0" smtClean="0"/>
            <a:t> (</a:t>
          </a:r>
          <a:r>
            <a:rPr lang="nb-NO" sz="1900" kern="1200" dirty="0" err="1" smtClean="0"/>
            <a:t>particularly</a:t>
          </a:r>
          <a:r>
            <a:rPr lang="nb-NO" sz="1900" kern="1200" dirty="0" smtClean="0"/>
            <a:t> banking)</a:t>
          </a:r>
          <a:endParaRPr lang="nb-NO" sz="1900" kern="1200" dirty="0"/>
        </a:p>
      </dsp:txBody>
      <dsp:txXfrm>
        <a:off x="0" y="2720213"/>
        <a:ext cx="8064500" cy="722474"/>
      </dsp:txXfrm>
    </dsp:sp>
    <dsp:sp modelId="{90848BDD-02CF-40B4-886B-BD96A9B9CF0C}">
      <dsp:nvSpPr>
        <dsp:cNvPr id="0" name=""/>
        <dsp:cNvSpPr/>
      </dsp:nvSpPr>
      <dsp:spPr>
        <a:xfrm>
          <a:off x="0" y="3497408"/>
          <a:ext cx="8064500" cy="722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kern="1200" dirty="0" err="1" smtClean="0"/>
            <a:t>Create</a:t>
          </a:r>
          <a:r>
            <a:rPr lang="nb-NO" sz="1900" kern="1200" dirty="0" smtClean="0"/>
            <a:t> an </a:t>
          </a:r>
          <a:r>
            <a:rPr lang="nb-NO" sz="1900" kern="1200" dirty="0" err="1" smtClean="0"/>
            <a:t>improved</a:t>
          </a:r>
          <a:r>
            <a:rPr lang="nb-NO" sz="1900" kern="1200" dirty="0" smtClean="0"/>
            <a:t> «</a:t>
          </a:r>
          <a:r>
            <a:rPr lang="nb-NO" sz="1900" kern="1200" dirty="0" err="1" smtClean="0"/>
            <a:t>platform</a:t>
          </a:r>
          <a:r>
            <a:rPr lang="nb-NO" sz="1900" kern="1200" dirty="0" smtClean="0"/>
            <a:t>» for proper </a:t>
          </a:r>
          <a:r>
            <a:rPr lang="nb-NO" sz="1900" kern="1200" dirty="0" err="1" smtClean="0"/>
            <a:t>regulation</a:t>
          </a:r>
          <a:r>
            <a:rPr lang="nb-NO" sz="1900" kern="1200" dirty="0" smtClean="0"/>
            <a:t> and </a:t>
          </a:r>
          <a:r>
            <a:rPr lang="nb-NO" sz="1900" kern="1200" dirty="0" err="1" smtClean="0"/>
            <a:t>supervision</a:t>
          </a:r>
          <a:r>
            <a:rPr lang="nb-NO" sz="1900" kern="1200" dirty="0" smtClean="0"/>
            <a:t>, </a:t>
          </a:r>
          <a:r>
            <a:rPr lang="nb-NO" sz="1900" kern="1200" dirty="0" err="1" smtClean="0"/>
            <a:t>based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on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increased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transparency</a:t>
          </a:r>
          <a:r>
            <a:rPr lang="nb-NO" sz="1900" kern="1200" dirty="0" smtClean="0"/>
            <a:t>, more data and </a:t>
          </a:r>
          <a:r>
            <a:rPr lang="nb-NO" sz="1900" kern="1200" dirty="0" err="1" smtClean="0"/>
            <a:t>better</a:t>
          </a:r>
          <a:r>
            <a:rPr lang="nb-NO" sz="1900" kern="1200" dirty="0" smtClean="0"/>
            <a:t> </a:t>
          </a:r>
          <a:r>
            <a:rPr lang="nb-NO" sz="1900" kern="1200" dirty="0" err="1" smtClean="0"/>
            <a:t>documentation</a:t>
          </a:r>
          <a:endParaRPr lang="nb-NO" sz="1900" kern="1200" dirty="0"/>
        </a:p>
      </dsp:txBody>
      <dsp:txXfrm>
        <a:off x="0" y="3497408"/>
        <a:ext cx="8064500" cy="7224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9277E-4AD5-4F50-ADA7-59DB1574A800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00205-00A6-49BE-822B-D1C7F2B87AE9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45180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00205-00A6-49BE-822B-D1C7F2B87AE9}" type="slidenum">
              <a:rPr lang="nb-NO" smtClean="0"/>
              <a:pPr/>
              <a:t>20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39003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825764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ktside_1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539552" y="548680"/>
            <a:ext cx="8064896" cy="961813"/>
          </a:xfrm>
          <a:prstGeom prst="rect">
            <a:avLst/>
          </a:prstGeom>
        </p:spPr>
        <p:txBody>
          <a:bodyPr anchor="ctr" anchorCtr="0"/>
          <a:lstStyle>
            <a:lvl1pPr algn="l">
              <a:spcBef>
                <a:spcPts val="600"/>
              </a:spcBef>
              <a:defRPr sz="2800">
                <a:solidFill>
                  <a:schemeClr val="accent2"/>
                </a:solidFill>
                <a:latin typeface="Segoe UI Light"/>
              </a:defRPr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39552" y="1700808"/>
            <a:ext cx="8064896" cy="4608512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259200" indent="-2160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/>
              <a:buChar char="•"/>
              <a:defRPr sz="1600" baseline="0">
                <a:solidFill>
                  <a:schemeClr val="accent2"/>
                </a:solidFill>
                <a:latin typeface="Segoe UI"/>
              </a:defRPr>
            </a:lvl1pPr>
            <a:lvl2pPr marL="720000" indent="-2160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/>
              <a:buChar char="•"/>
              <a:defRPr sz="1200">
                <a:solidFill>
                  <a:schemeClr val="accent2"/>
                </a:solidFill>
                <a:latin typeface="Segoe UI"/>
              </a:defRPr>
            </a:lvl2pPr>
            <a:lvl3pPr marL="1080000" indent="-2160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/>
              <a:buChar char="•"/>
              <a:tabLst>
                <a:tab pos="1446558" algn="l"/>
              </a:tabLst>
              <a:defRPr sz="1000">
                <a:solidFill>
                  <a:schemeClr val="accent2"/>
                </a:solidFill>
                <a:latin typeface="Segoe UI"/>
              </a:defRPr>
            </a:lvl3pPr>
            <a:lvl4pPr marL="1768015" indent="-349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25000"/>
              <a:buFont typeface="Wingdings" charset="2"/>
              <a:buChar char="§"/>
              <a:defRPr sz="1400"/>
            </a:lvl4pPr>
            <a:lvl5pPr marL="2143049" indent="-349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25000"/>
              <a:buFont typeface="Wingdings" charset="2"/>
              <a:buChar char="§"/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xmlns="" val="2038683620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78B76-AD4E-4E24-AF28-CB0F88EF905D}" type="datetimeFigureOut">
              <a:rPr lang="nb-NO" smtClean="0"/>
              <a:pPr/>
              <a:t>04.11.2015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project.erf01.net/sites/3185/PilarI-Kapitalkravogverdsetting/SCRmoduler%20i%20DNB%20Forsikring/NL%20Module%20-%20Premium%20and%20Reserve.docx" TargetMode="Externa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395536" y="2204864"/>
            <a:ext cx="6696744" cy="1082675"/>
          </a:xfrm>
        </p:spPr>
        <p:txBody>
          <a:bodyPr/>
          <a:lstStyle/>
          <a:p>
            <a:r>
              <a:rPr lang="nb-NO" sz="3200" dirty="0" err="1" smtClean="0"/>
              <a:t>Non-life</a:t>
            </a:r>
            <a:r>
              <a:rPr lang="nb-NO" sz="3200" dirty="0" smtClean="0"/>
              <a:t> </a:t>
            </a:r>
            <a:r>
              <a:rPr lang="nb-NO" sz="3200" dirty="0" err="1" smtClean="0"/>
              <a:t>insurance</a:t>
            </a:r>
            <a:r>
              <a:rPr lang="nb-NO" sz="3200" dirty="0" smtClean="0"/>
              <a:t> </a:t>
            </a:r>
            <a:r>
              <a:rPr lang="nb-NO" sz="3200" dirty="0" err="1" smtClean="0"/>
              <a:t>mathematics</a:t>
            </a:r>
            <a:endParaRPr lang="nb-NO" sz="3200" dirty="0" smtClean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73125" y="3357563"/>
            <a:ext cx="6311900" cy="1752600"/>
          </a:xfrm>
        </p:spPr>
        <p:txBody>
          <a:bodyPr/>
          <a:lstStyle/>
          <a:p>
            <a:r>
              <a:rPr lang="nb-NO" sz="2000" dirty="0" smtClean="0"/>
              <a:t>Nils F. Haavardsson</a:t>
            </a:r>
            <a:r>
              <a:rPr lang="nb-NO" sz="2000" smtClean="0"/>
              <a:t>, </a:t>
            </a:r>
            <a:endParaRPr lang="nb-NO" sz="2000" smtClean="0"/>
          </a:p>
          <a:p>
            <a:r>
              <a:rPr lang="nb-NO" sz="2000" smtClean="0"/>
              <a:t>University </a:t>
            </a:r>
            <a:r>
              <a:rPr lang="nb-NO" sz="2000" dirty="0" err="1" smtClean="0"/>
              <a:t>of</a:t>
            </a:r>
            <a:r>
              <a:rPr lang="nb-NO" sz="2000" dirty="0" smtClean="0"/>
              <a:t> Oslo and DNB </a:t>
            </a:r>
            <a:r>
              <a:rPr lang="nb-NO" sz="2000" dirty="0" smtClean="0"/>
              <a:t>Forsikring</a:t>
            </a:r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381993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motivation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sources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risk</a:t>
            </a:r>
          </a:p>
          <a:p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liabilities</a:t>
            </a:r>
            <a:r>
              <a:rPr lang="nb-NO" dirty="0" smtClean="0"/>
              <a:t> by simple </a:t>
            </a:r>
            <a:r>
              <a:rPr lang="nb-NO" dirty="0" err="1" smtClean="0"/>
              <a:t>approximation</a:t>
            </a:r>
            <a:endParaRPr lang="nb-NO" dirty="0" smtClean="0"/>
          </a:p>
          <a:p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liabilities</a:t>
            </a:r>
            <a:r>
              <a:rPr lang="nb-NO" dirty="0" smtClean="0"/>
              <a:t> by </a:t>
            </a:r>
            <a:r>
              <a:rPr lang="nb-NO" dirty="0" err="1" smtClean="0"/>
              <a:t>simulation</a:t>
            </a:r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main</a:t>
            </a:r>
            <a:r>
              <a:rPr lang="nb-NO" dirty="0"/>
              <a:t> driver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financial</a:t>
            </a:r>
            <a:r>
              <a:rPr lang="nb-NO" dirty="0"/>
              <a:t> </a:t>
            </a:r>
            <a:r>
              <a:rPr lang="nb-NO" dirty="0" err="1"/>
              <a:t>regulation</a:t>
            </a:r>
            <a:r>
              <a:rPr lang="nb-NO" dirty="0"/>
              <a:t> is to </a:t>
            </a:r>
            <a:r>
              <a:rPr lang="nb-NO" dirty="0" err="1"/>
              <a:t>avoid</a:t>
            </a:r>
            <a:r>
              <a:rPr lang="nb-NO" dirty="0"/>
              <a:t> </a:t>
            </a:r>
            <a:r>
              <a:rPr lang="nb-NO" dirty="0" err="1"/>
              <a:t>bankruptcies</a:t>
            </a:r>
            <a:r>
              <a:rPr lang="nb-NO" dirty="0"/>
              <a:t> and </a:t>
            </a:r>
            <a:r>
              <a:rPr lang="nb-NO" dirty="0" err="1"/>
              <a:t>systemic</a:t>
            </a:r>
            <a:r>
              <a:rPr lang="nb-NO" dirty="0"/>
              <a:t> risk </a:t>
            </a:r>
            <a:endParaRPr lang="en-US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48604920"/>
              </p:ext>
            </p:extLst>
          </p:nvPr>
        </p:nvGraphicFramePr>
        <p:xfrm>
          <a:off x="539750" y="1700213"/>
          <a:ext cx="806450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6656505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3908135" y="116632"/>
            <a:ext cx="1296144" cy="432048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bg1"/>
                </a:solidFill>
              </a:rPr>
              <a:t>SCR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1298099" y="1005880"/>
            <a:ext cx="1296144" cy="432048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bg1"/>
                </a:solidFill>
              </a:rPr>
              <a:t>Adj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3908135" y="1005880"/>
            <a:ext cx="1296144" cy="432048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bg1"/>
                </a:solidFill>
              </a:rPr>
              <a:t>BSCR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6518171" y="1005880"/>
            <a:ext cx="1296144" cy="432048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>
                <a:solidFill>
                  <a:schemeClr val="bg1"/>
                </a:solidFill>
              </a:rPr>
              <a:t>Op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179512" y="1628800"/>
            <a:ext cx="1296144" cy="432048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bg1"/>
                </a:solidFill>
              </a:rPr>
              <a:t>Market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1670961" y="1628800"/>
            <a:ext cx="1296144" cy="432048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bg1"/>
                </a:solidFill>
              </a:rPr>
              <a:t>Health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3162410" y="1628800"/>
            <a:ext cx="1296144" cy="432048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>
                <a:solidFill>
                  <a:schemeClr val="bg1"/>
                </a:solidFill>
              </a:rPr>
              <a:t>Default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4653859" y="1628800"/>
            <a:ext cx="1296144" cy="432048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bg1"/>
                </a:solidFill>
              </a:rPr>
              <a:t>Life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6145308" y="1628800"/>
            <a:ext cx="1296144" cy="432048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bg1"/>
                </a:solidFill>
              </a:rPr>
              <a:t>Non-</a:t>
            </a:r>
            <a:r>
              <a:rPr lang="nb-NO" sz="1200" dirty="0" err="1" smtClean="0">
                <a:solidFill>
                  <a:schemeClr val="bg1"/>
                </a:solidFill>
              </a:rPr>
              <a:t>life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7636757" y="1628800"/>
            <a:ext cx="1296144" cy="432048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>
                <a:solidFill>
                  <a:schemeClr val="bg1"/>
                </a:solidFill>
              </a:rPr>
              <a:t>Intang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235729" y="242088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Interest</a:t>
            </a:r>
            <a:r>
              <a:rPr lang="nb-NO" sz="1000" dirty="0" smtClean="0">
                <a:solidFill>
                  <a:schemeClr val="bg1"/>
                </a:solidFill>
              </a:rPr>
              <a:t> rate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235729" y="4869160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Con-</a:t>
            </a:r>
            <a:r>
              <a:rPr lang="nb-NO" sz="1000" dirty="0" err="1" smtClean="0">
                <a:solidFill>
                  <a:schemeClr val="bg1"/>
                </a:solidFill>
              </a:rPr>
              <a:t>centration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235729" y="4365104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Currency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235727" y="386104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Spread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9" name="Rektangel 18"/>
          <p:cNvSpPr/>
          <p:nvPr/>
        </p:nvSpPr>
        <p:spPr>
          <a:xfrm>
            <a:off x="235728" y="339052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Property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" name="Rektangel 19"/>
          <p:cNvSpPr/>
          <p:nvPr/>
        </p:nvSpPr>
        <p:spPr>
          <a:xfrm>
            <a:off x="235729" y="289238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Equity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1" name="Rektangel 20"/>
          <p:cNvSpPr/>
          <p:nvPr/>
        </p:nvSpPr>
        <p:spPr>
          <a:xfrm>
            <a:off x="1407701" y="2424942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SLT Health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2" name="Rektangel 21"/>
          <p:cNvSpPr/>
          <p:nvPr/>
        </p:nvSpPr>
        <p:spPr>
          <a:xfrm>
            <a:off x="2307801" y="2428996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H CAT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3" name="Rektangel 22"/>
          <p:cNvSpPr/>
          <p:nvPr/>
        </p:nvSpPr>
        <p:spPr>
          <a:xfrm>
            <a:off x="3204606" y="2433051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Non-SLT Health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1407701" y="2868275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Mortality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5" name="Rektangel 24"/>
          <p:cNvSpPr/>
          <p:nvPr/>
        </p:nvSpPr>
        <p:spPr>
          <a:xfrm>
            <a:off x="1407701" y="3389273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>
                <a:solidFill>
                  <a:schemeClr val="bg1"/>
                </a:solidFill>
              </a:rPr>
              <a:t>Longevity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6" name="Rektangel 25"/>
          <p:cNvSpPr/>
          <p:nvPr/>
        </p:nvSpPr>
        <p:spPr>
          <a:xfrm>
            <a:off x="1407701" y="386104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Disability</a:t>
            </a:r>
            <a:endParaRPr lang="nb-NO" sz="1000" dirty="0" smtClean="0">
              <a:solidFill>
                <a:schemeClr val="bg1"/>
              </a:solidFill>
            </a:endParaRPr>
          </a:p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Morbidity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7" name="Rektangel 26"/>
          <p:cNvSpPr/>
          <p:nvPr/>
        </p:nvSpPr>
        <p:spPr>
          <a:xfrm>
            <a:off x="1407701" y="4365104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Lapse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8" name="Rektangel 27"/>
          <p:cNvSpPr/>
          <p:nvPr/>
        </p:nvSpPr>
        <p:spPr>
          <a:xfrm>
            <a:off x="1407701" y="4869160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>
                <a:solidFill>
                  <a:schemeClr val="bg1"/>
                </a:solidFill>
              </a:rPr>
              <a:t>Expenses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9" name="Rektangel 28"/>
          <p:cNvSpPr/>
          <p:nvPr/>
        </p:nvSpPr>
        <p:spPr>
          <a:xfrm>
            <a:off x="1407701" y="530120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>
                <a:solidFill>
                  <a:schemeClr val="bg1"/>
                </a:solidFill>
              </a:rPr>
              <a:t>Revision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0" name="Rektangel 29"/>
          <p:cNvSpPr/>
          <p:nvPr/>
        </p:nvSpPr>
        <p:spPr>
          <a:xfrm>
            <a:off x="3204606" y="350100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Lapse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1" name="Rektangel 30"/>
          <p:cNvSpPr/>
          <p:nvPr/>
        </p:nvSpPr>
        <p:spPr>
          <a:xfrm>
            <a:off x="3204606" y="2996952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Premium Reserve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3" name="Rektangel 32">
            <a:hlinkClick r:id="rId2"/>
          </p:cNvPr>
          <p:cNvSpPr/>
          <p:nvPr/>
        </p:nvSpPr>
        <p:spPr>
          <a:xfrm>
            <a:off x="6374155" y="2452776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Premium Reserve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4" name="Rektangel 33"/>
          <p:cNvSpPr/>
          <p:nvPr/>
        </p:nvSpPr>
        <p:spPr>
          <a:xfrm>
            <a:off x="6374155" y="3408006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NL CAT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5" name="Rektangel 34"/>
          <p:cNvSpPr/>
          <p:nvPr/>
        </p:nvSpPr>
        <p:spPr>
          <a:xfrm>
            <a:off x="6374155" y="2924944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Lapse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6" name="Rektangel 35"/>
          <p:cNvSpPr/>
          <p:nvPr/>
        </p:nvSpPr>
        <p:spPr>
          <a:xfrm>
            <a:off x="5060263" y="2424942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Mortality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7" name="Rektangel 36"/>
          <p:cNvSpPr/>
          <p:nvPr/>
        </p:nvSpPr>
        <p:spPr>
          <a:xfrm>
            <a:off x="5060263" y="2868275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Longevity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8" name="Rektangel 37"/>
          <p:cNvSpPr/>
          <p:nvPr/>
        </p:nvSpPr>
        <p:spPr>
          <a:xfrm>
            <a:off x="5060263" y="3389273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Disability</a:t>
            </a:r>
            <a:r>
              <a:rPr lang="nb-NO" sz="1000" dirty="0" smtClean="0">
                <a:solidFill>
                  <a:schemeClr val="bg1"/>
                </a:solidFill>
              </a:rPr>
              <a:t> </a:t>
            </a:r>
            <a:r>
              <a:rPr lang="nb-NO" sz="1000" dirty="0" err="1" smtClean="0">
                <a:solidFill>
                  <a:schemeClr val="bg1"/>
                </a:solidFill>
              </a:rPr>
              <a:t>Morbidity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9" name="Rektangel 38"/>
          <p:cNvSpPr/>
          <p:nvPr/>
        </p:nvSpPr>
        <p:spPr>
          <a:xfrm>
            <a:off x="5060263" y="386104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Lapse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0" name="Rektangel 39"/>
          <p:cNvSpPr/>
          <p:nvPr/>
        </p:nvSpPr>
        <p:spPr>
          <a:xfrm>
            <a:off x="5060263" y="4365104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Expenses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1" name="Rektangel 40"/>
          <p:cNvSpPr/>
          <p:nvPr/>
        </p:nvSpPr>
        <p:spPr>
          <a:xfrm>
            <a:off x="5060263" y="4869160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Revision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2" name="Rektangel 41"/>
          <p:cNvSpPr/>
          <p:nvPr/>
        </p:nvSpPr>
        <p:spPr>
          <a:xfrm>
            <a:off x="5060263" y="530120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L CAT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43" name="Vinkel 42"/>
          <p:cNvCxnSpPr>
            <a:stCxn id="4" idx="2"/>
            <a:endCxn id="6" idx="0"/>
          </p:cNvCxnSpPr>
          <p:nvPr/>
        </p:nvCxnSpPr>
        <p:spPr>
          <a:xfrm rot="5400000">
            <a:off x="3022589" y="-527738"/>
            <a:ext cx="457200" cy="2610036"/>
          </a:xfrm>
          <a:prstGeom prst="bentConnector3">
            <a:avLst/>
          </a:prstGeom>
          <a:ln w="9525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Vinkel 44"/>
          <p:cNvCxnSpPr>
            <a:endCxn id="8" idx="0"/>
          </p:cNvCxnSpPr>
          <p:nvPr/>
        </p:nvCxnSpPr>
        <p:spPr>
          <a:xfrm>
            <a:off x="4556207" y="777280"/>
            <a:ext cx="2610036" cy="228600"/>
          </a:xfrm>
          <a:prstGeom prst="bentConnector2">
            <a:avLst/>
          </a:prstGeom>
          <a:ln w="9525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>
            <a:off x="4556207" y="777280"/>
            <a:ext cx="0" cy="228600"/>
          </a:xfrm>
          <a:prstGeom prst="straightConnector1">
            <a:avLst/>
          </a:prstGeom>
          <a:ln w="9525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Vinkel 56"/>
          <p:cNvCxnSpPr>
            <a:stCxn id="7" idx="2"/>
            <a:endCxn id="9" idx="0"/>
          </p:cNvCxnSpPr>
          <p:nvPr/>
        </p:nvCxnSpPr>
        <p:spPr>
          <a:xfrm rot="5400000">
            <a:off x="2596460" y="-330947"/>
            <a:ext cx="190872" cy="3728623"/>
          </a:xfrm>
          <a:prstGeom prst="bentConnector3">
            <a:avLst/>
          </a:prstGeom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Vinkel 58"/>
          <p:cNvCxnSpPr>
            <a:endCxn id="14" idx="0"/>
          </p:cNvCxnSpPr>
          <p:nvPr/>
        </p:nvCxnSpPr>
        <p:spPr>
          <a:xfrm>
            <a:off x="4556212" y="1533365"/>
            <a:ext cx="3728617" cy="95435"/>
          </a:xfrm>
          <a:prstGeom prst="bentConnector2">
            <a:avLst/>
          </a:prstGeom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7" name="Rett linje 1026"/>
          <p:cNvCxnSpPr>
            <a:stCxn id="10" idx="0"/>
          </p:cNvCxnSpPr>
          <p:nvPr/>
        </p:nvCxnSpPr>
        <p:spPr>
          <a:xfrm flipV="1">
            <a:off x="2319033" y="1533365"/>
            <a:ext cx="0" cy="95435"/>
          </a:xfrm>
          <a:prstGeom prst="line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tt linje 71"/>
          <p:cNvCxnSpPr>
            <a:stCxn id="12" idx="0"/>
          </p:cNvCxnSpPr>
          <p:nvPr/>
        </p:nvCxnSpPr>
        <p:spPr>
          <a:xfrm>
            <a:off x="5301931" y="1628800"/>
            <a:ext cx="0" cy="0"/>
          </a:xfrm>
          <a:prstGeom prst="line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tt linje 74"/>
          <p:cNvCxnSpPr>
            <a:stCxn id="12" idx="0"/>
          </p:cNvCxnSpPr>
          <p:nvPr/>
        </p:nvCxnSpPr>
        <p:spPr>
          <a:xfrm flipV="1">
            <a:off x="5301931" y="1533365"/>
            <a:ext cx="0" cy="95435"/>
          </a:xfrm>
          <a:prstGeom prst="line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ett linje 78"/>
          <p:cNvCxnSpPr>
            <a:stCxn id="13" idx="0"/>
          </p:cNvCxnSpPr>
          <p:nvPr/>
        </p:nvCxnSpPr>
        <p:spPr>
          <a:xfrm flipV="1">
            <a:off x="6793380" y="1533365"/>
            <a:ext cx="0" cy="95435"/>
          </a:xfrm>
          <a:prstGeom prst="line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Vinkel 2"/>
          <p:cNvCxnSpPr>
            <a:stCxn id="9" idx="2"/>
            <a:endCxn id="15" idx="1"/>
          </p:cNvCxnSpPr>
          <p:nvPr/>
        </p:nvCxnSpPr>
        <p:spPr>
          <a:xfrm rot="5400000">
            <a:off x="279629" y="2016949"/>
            <a:ext cx="504056" cy="591855"/>
          </a:xfrm>
          <a:prstGeom prst="bentConnector4">
            <a:avLst>
              <a:gd name="adj1" fmla="val 35714"/>
              <a:gd name="adj2" fmla="val 120624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Vinkel 51"/>
          <p:cNvCxnSpPr>
            <a:stCxn id="15" idx="1"/>
            <a:endCxn id="20" idx="1"/>
          </p:cNvCxnSpPr>
          <p:nvPr/>
        </p:nvCxnSpPr>
        <p:spPr>
          <a:xfrm rot="10800000" flipV="1">
            <a:off x="235729" y="2564904"/>
            <a:ext cx="12700" cy="471500"/>
          </a:xfrm>
          <a:prstGeom prst="bentConnector3">
            <a:avLst>
              <a:gd name="adj1" fmla="val 1031071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Vinkel 86"/>
          <p:cNvCxnSpPr>
            <a:endCxn id="19" idx="1"/>
          </p:cNvCxnSpPr>
          <p:nvPr/>
        </p:nvCxnSpPr>
        <p:spPr>
          <a:xfrm rot="5400000">
            <a:off x="-10167" y="3282300"/>
            <a:ext cx="498140" cy="6349"/>
          </a:xfrm>
          <a:prstGeom prst="bentConnector4">
            <a:avLst>
              <a:gd name="adj1" fmla="val -98"/>
              <a:gd name="adj2" fmla="val 1882785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Vinkel 90"/>
          <p:cNvCxnSpPr>
            <a:endCxn id="18" idx="1"/>
          </p:cNvCxnSpPr>
          <p:nvPr/>
        </p:nvCxnSpPr>
        <p:spPr>
          <a:xfrm rot="5400000">
            <a:off x="8407" y="3761867"/>
            <a:ext cx="470518" cy="15877"/>
          </a:xfrm>
          <a:prstGeom prst="bentConnector4">
            <a:avLst>
              <a:gd name="adj1" fmla="val 734"/>
              <a:gd name="adj2" fmla="val 812912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Vinkel 94"/>
          <p:cNvCxnSpPr>
            <a:endCxn id="17" idx="1"/>
          </p:cNvCxnSpPr>
          <p:nvPr/>
        </p:nvCxnSpPr>
        <p:spPr>
          <a:xfrm rot="5400000">
            <a:off x="-12329" y="4253124"/>
            <a:ext cx="504054" cy="7938"/>
          </a:xfrm>
          <a:prstGeom prst="bentConnector4">
            <a:avLst>
              <a:gd name="adj1" fmla="val -1272"/>
              <a:gd name="adj2" fmla="val 1525926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Vinkel 108"/>
          <p:cNvCxnSpPr/>
          <p:nvPr/>
        </p:nvCxnSpPr>
        <p:spPr>
          <a:xfrm rot="5400000">
            <a:off x="-422" y="4757180"/>
            <a:ext cx="504054" cy="7938"/>
          </a:xfrm>
          <a:prstGeom prst="bentConnector4">
            <a:avLst>
              <a:gd name="adj1" fmla="val -1272"/>
              <a:gd name="adj2" fmla="val 1637755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Vinkel 110"/>
          <p:cNvCxnSpPr/>
          <p:nvPr/>
        </p:nvCxnSpPr>
        <p:spPr>
          <a:xfrm rot="5400000">
            <a:off x="1141961" y="3282300"/>
            <a:ext cx="498140" cy="6349"/>
          </a:xfrm>
          <a:prstGeom prst="bentConnector4">
            <a:avLst>
              <a:gd name="adj1" fmla="val -98"/>
              <a:gd name="adj2" fmla="val 1882785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Vinkel 111"/>
          <p:cNvCxnSpPr/>
          <p:nvPr/>
        </p:nvCxnSpPr>
        <p:spPr>
          <a:xfrm rot="5400000">
            <a:off x="1160535" y="3761867"/>
            <a:ext cx="470518" cy="15877"/>
          </a:xfrm>
          <a:prstGeom prst="bentConnector4">
            <a:avLst>
              <a:gd name="adj1" fmla="val 734"/>
              <a:gd name="adj2" fmla="val 812912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Vinkel 112"/>
          <p:cNvCxnSpPr/>
          <p:nvPr/>
        </p:nvCxnSpPr>
        <p:spPr>
          <a:xfrm rot="5400000">
            <a:off x="1139799" y="4253124"/>
            <a:ext cx="504054" cy="7938"/>
          </a:xfrm>
          <a:prstGeom prst="bentConnector4">
            <a:avLst>
              <a:gd name="adj1" fmla="val -1272"/>
              <a:gd name="adj2" fmla="val 1525926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Vinkel 113"/>
          <p:cNvCxnSpPr/>
          <p:nvPr/>
        </p:nvCxnSpPr>
        <p:spPr>
          <a:xfrm rot="5400000">
            <a:off x="1151706" y="4757180"/>
            <a:ext cx="504054" cy="7938"/>
          </a:xfrm>
          <a:prstGeom prst="bentConnector4">
            <a:avLst>
              <a:gd name="adj1" fmla="val -1272"/>
              <a:gd name="adj2" fmla="val 1525926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Vinkel 114"/>
          <p:cNvCxnSpPr>
            <a:endCxn id="29" idx="1"/>
          </p:cNvCxnSpPr>
          <p:nvPr/>
        </p:nvCxnSpPr>
        <p:spPr>
          <a:xfrm rot="16200000" flipH="1">
            <a:off x="1131914" y="5169436"/>
            <a:ext cx="432047" cy="119527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Vinkel 126"/>
          <p:cNvCxnSpPr>
            <a:stCxn id="23" idx="2"/>
            <a:endCxn id="31" idx="1"/>
          </p:cNvCxnSpPr>
          <p:nvPr/>
        </p:nvCxnSpPr>
        <p:spPr>
          <a:xfrm rot="5400000">
            <a:off x="3192686" y="2733003"/>
            <a:ext cx="419885" cy="396044"/>
          </a:xfrm>
          <a:prstGeom prst="bentConnector4">
            <a:avLst>
              <a:gd name="adj1" fmla="val 32850"/>
              <a:gd name="adj2" fmla="val 157720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4" name="Vinkel 133"/>
          <p:cNvCxnSpPr/>
          <p:nvPr/>
        </p:nvCxnSpPr>
        <p:spPr>
          <a:xfrm rot="10800000" flipV="1">
            <a:off x="5038995" y="2564906"/>
            <a:ext cx="12700" cy="471500"/>
          </a:xfrm>
          <a:prstGeom prst="bentConnector3">
            <a:avLst>
              <a:gd name="adj1" fmla="val 1031071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5" name="Vinkel 134"/>
          <p:cNvCxnSpPr/>
          <p:nvPr/>
        </p:nvCxnSpPr>
        <p:spPr>
          <a:xfrm rot="5400000">
            <a:off x="4793099" y="3282302"/>
            <a:ext cx="498140" cy="6349"/>
          </a:xfrm>
          <a:prstGeom prst="bentConnector4">
            <a:avLst>
              <a:gd name="adj1" fmla="val -98"/>
              <a:gd name="adj2" fmla="val 1882785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Vinkel 135"/>
          <p:cNvCxnSpPr/>
          <p:nvPr/>
        </p:nvCxnSpPr>
        <p:spPr>
          <a:xfrm rot="5400000">
            <a:off x="4811673" y="3761869"/>
            <a:ext cx="470518" cy="15877"/>
          </a:xfrm>
          <a:prstGeom prst="bentConnector4">
            <a:avLst>
              <a:gd name="adj1" fmla="val 734"/>
              <a:gd name="adj2" fmla="val 812912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Vinkel 136"/>
          <p:cNvCxnSpPr/>
          <p:nvPr/>
        </p:nvCxnSpPr>
        <p:spPr>
          <a:xfrm rot="5400000">
            <a:off x="4790937" y="4253126"/>
            <a:ext cx="504054" cy="7938"/>
          </a:xfrm>
          <a:prstGeom prst="bentConnector4">
            <a:avLst>
              <a:gd name="adj1" fmla="val -1272"/>
              <a:gd name="adj2" fmla="val 1525926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8" name="Vinkel 137"/>
          <p:cNvCxnSpPr/>
          <p:nvPr/>
        </p:nvCxnSpPr>
        <p:spPr>
          <a:xfrm rot="5400000">
            <a:off x="4833332" y="4757182"/>
            <a:ext cx="504054" cy="7938"/>
          </a:xfrm>
          <a:prstGeom prst="bentConnector4">
            <a:avLst>
              <a:gd name="adj1" fmla="val -1272"/>
              <a:gd name="adj2" fmla="val 1973268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9" name="Vinkel 138"/>
          <p:cNvCxnSpPr/>
          <p:nvPr/>
        </p:nvCxnSpPr>
        <p:spPr>
          <a:xfrm rot="16200000" flipH="1">
            <a:off x="4783052" y="5169438"/>
            <a:ext cx="432047" cy="119527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2" name="Vinkel 1051"/>
          <p:cNvCxnSpPr>
            <a:stCxn id="12" idx="2"/>
          </p:cNvCxnSpPr>
          <p:nvPr/>
        </p:nvCxnSpPr>
        <p:spPr>
          <a:xfrm rot="5400000">
            <a:off x="4850841" y="2126254"/>
            <a:ext cx="516497" cy="385684"/>
          </a:xfrm>
          <a:prstGeom prst="bentConnector3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6" name="Vinkel 145"/>
          <p:cNvCxnSpPr>
            <a:stCxn id="13" idx="2"/>
            <a:endCxn id="33" idx="1"/>
          </p:cNvCxnSpPr>
          <p:nvPr/>
        </p:nvCxnSpPr>
        <p:spPr>
          <a:xfrm rot="5400000">
            <a:off x="6315796" y="2119208"/>
            <a:ext cx="535944" cy="419225"/>
          </a:xfrm>
          <a:prstGeom prst="bentConnector4">
            <a:avLst>
              <a:gd name="adj1" fmla="val 36564"/>
              <a:gd name="adj2" fmla="val 154529"/>
            </a:avLst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3" name="Vinkel 172"/>
          <p:cNvCxnSpPr>
            <a:stCxn id="21" idx="2"/>
          </p:cNvCxnSpPr>
          <p:nvPr/>
        </p:nvCxnSpPr>
        <p:spPr>
          <a:xfrm rot="5400000">
            <a:off x="1512509" y="2477406"/>
            <a:ext cx="55668" cy="526804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0" name="Rett linje 179"/>
          <p:cNvCxnSpPr/>
          <p:nvPr/>
        </p:nvCxnSpPr>
        <p:spPr>
          <a:xfrm flipV="1">
            <a:off x="1276941" y="2768643"/>
            <a:ext cx="0" cy="279924"/>
          </a:xfrm>
          <a:prstGeom prst="line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ktangel 77"/>
          <p:cNvSpPr/>
          <p:nvPr/>
        </p:nvSpPr>
        <p:spPr>
          <a:xfrm>
            <a:off x="7031103" y="436307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Nat </a:t>
            </a:r>
            <a:r>
              <a:rPr lang="nb-NO" sz="1000" dirty="0" err="1" smtClean="0">
                <a:solidFill>
                  <a:schemeClr val="bg1"/>
                </a:solidFill>
              </a:rPr>
              <a:t>Cat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0" name="Rektangel 79"/>
          <p:cNvSpPr/>
          <p:nvPr/>
        </p:nvSpPr>
        <p:spPr>
          <a:xfrm>
            <a:off x="7031103" y="4867134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bg1"/>
                </a:solidFill>
              </a:rPr>
              <a:t>NP Reins.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1" name="Rektangel 80"/>
          <p:cNvSpPr/>
          <p:nvPr/>
        </p:nvSpPr>
        <p:spPr>
          <a:xfrm>
            <a:off x="7031103" y="5371190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Man </a:t>
            </a:r>
            <a:r>
              <a:rPr lang="nb-NO" sz="1000" dirty="0" err="1" smtClean="0">
                <a:solidFill>
                  <a:schemeClr val="bg1"/>
                </a:solidFill>
              </a:rPr>
              <a:t>made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2" name="Rektangel 81"/>
          <p:cNvSpPr/>
          <p:nvPr/>
        </p:nvSpPr>
        <p:spPr>
          <a:xfrm>
            <a:off x="7031103" y="580323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bg1"/>
                </a:solidFill>
              </a:rPr>
              <a:t>NL CAT </a:t>
            </a:r>
            <a:r>
              <a:rPr lang="nb-NO" sz="1000" dirty="0" err="1">
                <a:solidFill>
                  <a:schemeClr val="bg1"/>
                </a:solidFill>
              </a:rPr>
              <a:t>other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61" name="Vinkel 60"/>
          <p:cNvCxnSpPr>
            <a:stCxn id="34" idx="2"/>
            <a:endCxn id="78" idx="1"/>
          </p:cNvCxnSpPr>
          <p:nvPr/>
        </p:nvCxnSpPr>
        <p:spPr>
          <a:xfrm rot="16200000" flipH="1">
            <a:off x="6495123" y="3971114"/>
            <a:ext cx="811056" cy="260904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Vinkel 100"/>
          <p:cNvCxnSpPr>
            <a:endCxn id="80" idx="1"/>
          </p:cNvCxnSpPr>
          <p:nvPr/>
        </p:nvCxnSpPr>
        <p:spPr>
          <a:xfrm rot="16200000" flipH="1">
            <a:off x="6616140" y="4596186"/>
            <a:ext cx="566501" cy="263426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Vinkel 103"/>
          <p:cNvCxnSpPr/>
          <p:nvPr/>
        </p:nvCxnSpPr>
        <p:spPr>
          <a:xfrm rot="16200000" flipH="1">
            <a:off x="6614653" y="5095460"/>
            <a:ext cx="566501" cy="263426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Vinkel 104"/>
          <p:cNvCxnSpPr/>
          <p:nvPr/>
        </p:nvCxnSpPr>
        <p:spPr>
          <a:xfrm rot="16200000" flipH="1">
            <a:off x="6616141" y="5522728"/>
            <a:ext cx="566501" cy="263426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0" name="Rektangel 109"/>
          <p:cNvSpPr/>
          <p:nvPr/>
        </p:nvSpPr>
        <p:spPr>
          <a:xfrm>
            <a:off x="2972031" y="4579102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Mass </a:t>
            </a:r>
            <a:r>
              <a:rPr lang="nb-NO" sz="1000" dirty="0" err="1" smtClean="0">
                <a:solidFill>
                  <a:schemeClr val="bg1"/>
                </a:solidFill>
              </a:rPr>
              <a:t>accident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16" name="Rektangel 115"/>
          <p:cNvSpPr/>
          <p:nvPr/>
        </p:nvSpPr>
        <p:spPr>
          <a:xfrm>
            <a:off x="2972031" y="5083158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>
                <a:solidFill>
                  <a:schemeClr val="bg1"/>
                </a:solidFill>
              </a:rPr>
              <a:t>Accident</a:t>
            </a:r>
            <a:r>
              <a:rPr lang="nb-NO" sz="1000" dirty="0">
                <a:solidFill>
                  <a:schemeClr val="bg1"/>
                </a:solidFill>
              </a:rPr>
              <a:t> </a:t>
            </a:r>
            <a:r>
              <a:rPr lang="nb-NO" sz="1000" dirty="0" err="1">
                <a:solidFill>
                  <a:schemeClr val="bg1"/>
                </a:solidFill>
              </a:rPr>
              <a:t>conc</a:t>
            </a:r>
            <a:r>
              <a:rPr lang="nb-NO" sz="1000" dirty="0">
                <a:solidFill>
                  <a:schemeClr val="bg1"/>
                </a:solidFill>
              </a:rPr>
              <a:t>.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17" name="Rektangel 116"/>
          <p:cNvSpPr/>
          <p:nvPr/>
        </p:nvSpPr>
        <p:spPr>
          <a:xfrm>
            <a:off x="2972031" y="5587214"/>
            <a:ext cx="792088" cy="2880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 err="1" smtClean="0">
                <a:solidFill>
                  <a:schemeClr val="bg1"/>
                </a:solidFill>
              </a:rPr>
              <a:t>Pandemic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119" name="Vinkel 118"/>
          <p:cNvCxnSpPr>
            <a:endCxn id="116" idx="1"/>
          </p:cNvCxnSpPr>
          <p:nvPr/>
        </p:nvCxnSpPr>
        <p:spPr>
          <a:xfrm rot="16200000" flipH="1">
            <a:off x="2557068" y="4812210"/>
            <a:ext cx="566501" cy="263426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Vinkel 119"/>
          <p:cNvCxnSpPr/>
          <p:nvPr/>
        </p:nvCxnSpPr>
        <p:spPr>
          <a:xfrm rot="16200000" flipH="1">
            <a:off x="2557069" y="5291861"/>
            <a:ext cx="566501" cy="263426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Vinkel 68"/>
          <p:cNvCxnSpPr>
            <a:stCxn id="22" idx="2"/>
            <a:endCxn id="110" idx="1"/>
          </p:cNvCxnSpPr>
          <p:nvPr/>
        </p:nvCxnSpPr>
        <p:spPr>
          <a:xfrm rot="16200000" flipH="1">
            <a:off x="1834893" y="3585980"/>
            <a:ext cx="2006090" cy="268186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Vinkel 75"/>
          <p:cNvCxnSpPr>
            <a:stCxn id="10" idx="2"/>
            <a:endCxn id="21" idx="0"/>
          </p:cNvCxnSpPr>
          <p:nvPr/>
        </p:nvCxnSpPr>
        <p:spPr>
          <a:xfrm rot="5400000">
            <a:off x="1879342" y="1985251"/>
            <a:ext cx="364094" cy="515288"/>
          </a:xfrm>
          <a:prstGeom prst="bentConnector3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Vinkel 82"/>
          <p:cNvCxnSpPr>
            <a:endCxn id="22" idx="0"/>
          </p:cNvCxnSpPr>
          <p:nvPr/>
        </p:nvCxnSpPr>
        <p:spPr>
          <a:xfrm>
            <a:off x="2319033" y="2242895"/>
            <a:ext cx="384812" cy="186101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Vinkel 84"/>
          <p:cNvCxnSpPr>
            <a:endCxn id="23" idx="0"/>
          </p:cNvCxnSpPr>
          <p:nvPr/>
        </p:nvCxnSpPr>
        <p:spPr>
          <a:xfrm>
            <a:off x="2703845" y="2242895"/>
            <a:ext cx="896805" cy="190156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Vinkel 87"/>
          <p:cNvCxnSpPr>
            <a:endCxn id="30" idx="1"/>
          </p:cNvCxnSpPr>
          <p:nvPr/>
        </p:nvCxnSpPr>
        <p:spPr>
          <a:xfrm rot="16200000" flipH="1">
            <a:off x="2836291" y="3276709"/>
            <a:ext cx="504056" cy="232573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4" name="Vinkel 1023"/>
          <p:cNvCxnSpPr>
            <a:endCxn id="35" idx="1"/>
          </p:cNvCxnSpPr>
          <p:nvPr/>
        </p:nvCxnSpPr>
        <p:spPr>
          <a:xfrm rot="16200000" flipH="1">
            <a:off x="6023647" y="2718452"/>
            <a:ext cx="472168" cy="228847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6" name="Vinkel 1025"/>
          <p:cNvCxnSpPr>
            <a:endCxn id="34" idx="1"/>
          </p:cNvCxnSpPr>
          <p:nvPr/>
        </p:nvCxnSpPr>
        <p:spPr>
          <a:xfrm rot="16200000" flipH="1">
            <a:off x="6018200" y="3196067"/>
            <a:ext cx="483062" cy="228848"/>
          </a:xfrm>
          <a:prstGeom prst="bentConnector2">
            <a:avLst/>
          </a:prstGeom>
          <a:ln w="63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3" name="TekstSylinder 142"/>
          <p:cNvSpPr txBox="1"/>
          <p:nvPr/>
        </p:nvSpPr>
        <p:spPr>
          <a:xfrm>
            <a:off x="917082" y="3281262"/>
            <a:ext cx="3597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>
                <a:solidFill>
                  <a:schemeClr val="bg1"/>
                </a:solidFill>
              </a:rPr>
              <a:t>16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44" name="TekstSylinder 143"/>
          <p:cNvSpPr txBox="1"/>
          <p:nvPr/>
        </p:nvSpPr>
        <p:spPr>
          <a:xfrm>
            <a:off x="885200" y="4761149"/>
            <a:ext cx="3597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>
                <a:solidFill>
                  <a:schemeClr val="bg1"/>
                </a:solidFill>
              </a:rPr>
              <a:t>30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47" name="TekstSylinder 146"/>
          <p:cNvSpPr txBox="1"/>
          <p:nvPr/>
        </p:nvSpPr>
        <p:spPr>
          <a:xfrm>
            <a:off x="885200" y="3753037"/>
            <a:ext cx="3597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>
                <a:solidFill>
                  <a:schemeClr val="bg1"/>
                </a:solidFill>
              </a:rPr>
              <a:t>43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32" name="TekstSylinder 31"/>
          <p:cNvSpPr txBox="1"/>
          <p:nvPr/>
        </p:nvSpPr>
        <p:spPr>
          <a:xfrm>
            <a:off x="179512" y="1886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Standard </a:t>
            </a:r>
            <a:r>
              <a:rPr lang="nb-NO" dirty="0" err="1" smtClean="0"/>
              <a:t>model</a:t>
            </a:r>
            <a:endParaRPr lang="en-US" dirty="0"/>
          </a:p>
        </p:txBody>
      </p:sp>
      <p:sp>
        <p:nvSpPr>
          <p:cNvPr id="44" name="Rektangel 43"/>
          <p:cNvSpPr/>
          <p:nvPr/>
        </p:nvSpPr>
        <p:spPr>
          <a:xfrm>
            <a:off x="81859" y="6309320"/>
            <a:ext cx="4572000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nb-NO" sz="1100" dirty="0"/>
              <a:t>https://eiopa.europa.eu/Publications/Standards/A_-_Technical_Specification_for_the_Preparatory_Phase__Part_I_.pdf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912903048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78" grpId="0" animBg="1"/>
      <p:bldP spid="80" grpId="0" animBg="1"/>
      <p:bldP spid="81" grpId="0" animBg="1"/>
      <p:bldP spid="82" grpId="0" animBg="1"/>
      <p:bldP spid="110" grpId="0" animBg="1"/>
      <p:bldP spid="116" grpId="0" animBg="1"/>
      <p:bldP spid="117" grpId="0" animBg="1"/>
      <p:bldP spid="143" grpId="0"/>
      <p:bldP spid="144" grpId="0"/>
      <p:bldP spid="1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Solvency</a:t>
            </a:r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Financial </a:t>
            </a:r>
            <a:r>
              <a:rPr lang="nb-NO" dirty="0" err="1" smtClean="0"/>
              <a:t>control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liabilities</a:t>
            </a:r>
            <a:r>
              <a:rPr lang="nb-NO" dirty="0" smtClean="0"/>
              <a:t> under </a:t>
            </a:r>
            <a:r>
              <a:rPr lang="nb-NO" dirty="0" err="1" smtClean="0"/>
              <a:t>nearly</a:t>
            </a:r>
            <a:r>
              <a:rPr lang="nb-NO" dirty="0" smtClean="0"/>
              <a:t> </a:t>
            </a:r>
            <a:r>
              <a:rPr lang="nb-NO" dirty="0" err="1" smtClean="0"/>
              <a:t>worst-case</a:t>
            </a:r>
            <a:r>
              <a:rPr lang="nb-NO" dirty="0" smtClean="0"/>
              <a:t> scenarios</a:t>
            </a:r>
          </a:p>
          <a:p>
            <a:r>
              <a:rPr lang="nb-NO" dirty="0" smtClean="0"/>
              <a:t>Target: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i="1" dirty="0" smtClean="0"/>
              <a:t>reserve</a:t>
            </a:r>
          </a:p>
          <a:p>
            <a:pPr lvl="1"/>
            <a:r>
              <a:rPr lang="nb-NO" dirty="0" err="1" smtClean="0"/>
              <a:t>which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upper</a:t>
            </a:r>
            <a:r>
              <a:rPr lang="nb-NO" dirty="0" smtClean="0"/>
              <a:t> </a:t>
            </a:r>
            <a:r>
              <a:rPr lang="nb-NO" dirty="0" err="1" smtClean="0"/>
              <a:t>percentile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liability</a:t>
            </a:r>
            <a:endParaRPr lang="nb-NO" dirty="0" smtClean="0"/>
          </a:p>
          <a:p>
            <a:r>
              <a:rPr lang="nb-NO" dirty="0" err="1" smtClean="0"/>
              <a:t>Modelling</a:t>
            </a:r>
            <a:r>
              <a:rPr lang="nb-NO" dirty="0" smtClean="0"/>
              <a:t> has </a:t>
            </a:r>
            <a:r>
              <a:rPr lang="nb-NO" dirty="0" err="1" smtClean="0"/>
              <a:t>been</a:t>
            </a:r>
            <a:r>
              <a:rPr lang="nb-NO" dirty="0" smtClean="0"/>
              <a:t> </a:t>
            </a:r>
            <a:r>
              <a:rPr lang="nb-NO" dirty="0" err="1" smtClean="0"/>
              <a:t>covered</a:t>
            </a:r>
            <a:r>
              <a:rPr lang="nb-NO" dirty="0" smtClean="0"/>
              <a:t> (Risk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calculations</a:t>
            </a:r>
            <a:r>
              <a:rPr lang="nb-NO" dirty="0" smtClean="0"/>
              <a:t>)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issue</a:t>
            </a:r>
            <a:r>
              <a:rPr lang="nb-NO" dirty="0" smtClean="0"/>
              <a:t> </a:t>
            </a:r>
            <a:r>
              <a:rPr lang="nb-NO" dirty="0" err="1" smtClean="0"/>
              <a:t>now</a:t>
            </a:r>
            <a:r>
              <a:rPr lang="nb-NO" dirty="0" smtClean="0"/>
              <a:t> is </a:t>
            </a:r>
            <a:r>
              <a:rPr lang="nb-NO" dirty="0" err="1" smtClean="0"/>
              <a:t>computation</a:t>
            </a:r>
            <a:endParaRPr lang="nb-NO" dirty="0" smtClean="0"/>
          </a:p>
          <a:p>
            <a:pPr lvl="1"/>
            <a:r>
              <a:rPr lang="nb-NO" dirty="0" smtClean="0"/>
              <a:t>Monte Carlo is </a:t>
            </a:r>
            <a:r>
              <a:rPr lang="nb-NO" dirty="0" err="1" smtClean="0"/>
              <a:t>the</a:t>
            </a:r>
            <a:r>
              <a:rPr lang="nb-NO" dirty="0" smtClean="0"/>
              <a:t> general </a:t>
            </a:r>
            <a:r>
              <a:rPr lang="nb-NO" dirty="0" err="1" smtClean="0"/>
              <a:t>tool</a:t>
            </a:r>
            <a:endParaRPr lang="nb-NO" dirty="0" smtClean="0"/>
          </a:p>
          <a:p>
            <a:pPr lvl="1"/>
            <a:r>
              <a:rPr lang="nb-NO" dirty="0" err="1" smtClean="0"/>
              <a:t>Some</a:t>
            </a:r>
            <a:r>
              <a:rPr lang="nb-NO" dirty="0" smtClean="0"/>
              <a:t> problems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handled</a:t>
            </a:r>
            <a:r>
              <a:rPr lang="nb-NO" dirty="0" smtClean="0"/>
              <a:t> by </a:t>
            </a:r>
            <a:r>
              <a:rPr lang="nb-NO" dirty="0" err="1" smtClean="0"/>
              <a:t>simpler</a:t>
            </a:r>
            <a:r>
              <a:rPr lang="nb-NO" dirty="0" smtClean="0"/>
              <a:t>, </a:t>
            </a:r>
            <a:r>
              <a:rPr lang="nb-NO" dirty="0" err="1" smtClean="0"/>
              <a:t>Gaussian</a:t>
            </a:r>
            <a:r>
              <a:rPr lang="nb-NO" dirty="0" smtClean="0"/>
              <a:t> </a:t>
            </a:r>
            <a:r>
              <a:rPr lang="nb-NO" dirty="0" err="1" smtClean="0"/>
              <a:t>approximations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10.2 </a:t>
            </a:r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liabilities</a:t>
            </a:r>
            <a:r>
              <a:rPr lang="nb-NO" dirty="0" smtClean="0"/>
              <a:t> by simple </a:t>
            </a:r>
            <a:r>
              <a:rPr lang="nb-NO" dirty="0" err="1" smtClean="0"/>
              <a:t>approximation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82413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portfolio</a:t>
            </a:r>
            <a:r>
              <a:rPr lang="nb-NO" dirty="0" smtClean="0"/>
              <a:t> loss for independent risks </a:t>
            </a:r>
            <a:r>
              <a:rPr lang="nb-NO" dirty="0" err="1" smtClean="0"/>
              <a:t>become</a:t>
            </a:r>
            <a:r>
              <a:rPr lang="nb-NO" dirty="0" smtClean="0"/>
              <a:t> </a:t>
            </a:r>
            <a:r>
              <a:rPr lang="nb-NO" dirty="0" err="1" smtClean="0"/>
              <a:t>Gaussian</a:t>
            </a:r>
            <a:r>
              <a:rPr lang="nb-NO" dirty="0" smtClean="0"/>
              <a:t> as J </a:t>
            </a:r>
            <a:r>
              <a:rPr lang="nb-NO" dirty="0" err="1" smtClean="0"/>
              <a:t>tends</a:t>
            </a:r>
            <a:r>
              <a:rPr lang="nb-NO" dirty="0" smtClean="0"/>
              <a:t> to </a:t>
            </a:r>
            <a:r>
              <a:rPr lang="nb-NO" dirty="0" err="1" smtClean="0"/>
              <a:t>infinity</a:t>
            </a:r>
            <a:r>
              <a:rPr lang="nb-NO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policy risks 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J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stochastically</a:t>
            </a:r>
            <a:r>
              <a:rPr lang="nb-NO" dirty="0" smtClean="0"/>
              <a:t> independent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Mean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r>
              <a:rPr lang="nb-NO" dirty="0" smtClean="0"/>
              <a:t> total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31640" y="2420888"/>
          <a:ext cx="5902898" cy="474340"/>
        </p:xfrm>
        <a:graphic>
          <a:graphicData uri="http://schemas.openxmlformats.org/presentationml/2006/ole">
            <p:oleObj spid="_x0000_s143362" name="Formel" r:id="rId3" imgW="2844720" imgH="22860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908050" y="2990850"/>
          <a:ext cx="6034088" cy="501650"/>
        </p:xfrm>
        <a:graphic>
          <a:graphicData uri="http://schemas.openxmlformats.org/presentationml/2006/ole">
            <p:oleObj spid="_x0000_s143363" name="Formel" r:id="rId4" imgW="2908080" imgH="2412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252538" y="3430588"/>
          <a:ext cx="6061075" cy="817562"/>
        </p:xfrm>
        <a:graphic>
          <a:graphicData uri="http://schemas.openxmlformats.org/presentationml/2006/ole">
            <p:oleObj spid="_x0000_s143364" name="Formel" r:id="rId5" imgW="2920680" imgH="393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7584" y="4161854"/>
            <a:ext cx="471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</a:t>
            </a:r>
            <a:r>
              <a:rPr lang="nb-NO" dirty="0" err="1" smtClean="0"/>
              <a:t>hich</a:t>
            </a:r>
            <a:r>
              <a:rPr lang="nb-NO" dirty="0" smtClean="0"/>
              <a:t> is </a:t>
            </a: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. </a:t>
            </a:r>
            <a:r>
              <a:rPr lang="nb-NO" dirty="0" err="1" smtClean="0"/>
              <a:t>Then</a:t>
            </a:r>
            <a:endParaRPr lang="nb-NO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060700" y="4495800"/>
          <a:ext cx="2714625" cy="896938"/>
        </p:xfrm>
        <a:graphic>
          <a:graphicData uri="http://schemas.openxmlformats.org/presentationml/2006/ole">
            <p:oleObj spid="_x0000_s143365" name="Formel" r:id="rId6" imgW="1307880" imgH="43164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99592" y="5229201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as J </a:t>
            </a:r>
            <a:r>
              <a:rPr lang="nb-NO" dirty="0" err="1" smtClean="0"/>
              <a:t>tends</a:t>
            </a:r>
            <a:r>
              <a:rPr lang="nb-NO" dirty="0" smtClean="0"/>
              <a:t> to </a:t>
            </a:r>
            <a:r>
              <a:rPr lang="nb-NO" dirty="0" err="1" smtClean="0"/>
              <a:t>infinfity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Note </a:t>
            </a:r>
            <a:r>
              <a:rPr lang="nb-NO" dirty="0" err="1" smtClean="0"/>
              <a:t>that</a:t>
            </a:r>
            <a:r>
              <a:rPr lang="nb-NO" dirty="0" smtClean="0"/>
              <a:t> risk is </a:t>
            </a:r>
            <a:r>
              <a:rPr lang="nb-NO" dirty="0" err="1" smtClean="0"/>
              <a:t>underestimated</a:t>
            </a:r>
            <a:r>
              <a:rPr lang="nb-NO" dirty="0" smtClean="0"/>
              <a:t> for </a:t>
            </a:r>
            <a:r>
              <a:rPr lang="nb-NO" dirty="0" err="1" smtClean="0"/>
              <a:t>small</a:t>
            </a:r>
            <a:r>
              <a:rPr lang="nb-NO" dirty="0" smtClean="0"/>
              <a:t> </a:t>
            </a:r>
            <a:r>
              <a:rPr lang="nb-NO" dirty="0" err="1" smtClean="0"/>
              <a:t>portfolios</a:t>
            </a:r>
            <a:r>
              <a:rPr lang="nb-NO" dirty="0" smtClean="0"/>
              <a:t> and in </a:t>
            </a:r>
            <a:r>
              <a:rPr lang="nb-NO" dirty="0" err="1" smtClean="0"/>
              <a:t>branches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large </a:t>
            </a:r>
            <a:r>
              <a:rPr lang="nb-NO" dirty="0" err="1" smtClean="0"/>
              <a:t>claims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Normal </a:t>
            </a:r>
            <a:r>
              <a:rPr lang="nb-NO" dirty="0" err="1" smtClean="0"/>
              <a:t>approximations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3568" y="1268760"/>
          <a:ext cx="7720012" cy="3238500"/>
        </p:xfrm>
        <a:graphic>
          <a:graphicData uri="http://schemas.openxmlformats.org/presentationml/2006/ole">
            <p:oleObj spid="_x0000_s144386" name="Formel" r:id="rId3" imgW="4025880" imgH="1688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rule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double </a:t>
            </a:r>
            <a:r>
              <a:rPr lang="nb-NO" sz="2800" dirty="0" err="1" smtClean="0"/>
              <a:t>variance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187624" y="1340768"/>
            <a:ext cx="4854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Let X and Y be </a:t>
            </a:r>
            <a:r>
              <a:rPr lang="nb-NO" sz="1600" dirty="0" err="1" smtClean="0"/>
              <a:t>arbitrary</a:t>
            </a:r>
            <a:r>
              <a:rPr lang="nb-NO" sz="1600" dirty="0" smtClean="0"/>
              <a:t> </a:t>
            </a:r>
            <a:r>
              <a:rPr lang="nb-NO" sz="1600" dirty="0" err="1" smtClean="0"/>
              <a:t>random</a:t>
            </a:r>
            <a:r>
              <a:rPr lang="nb-NO" sz="1600" dirty="0" smtClean="0"/>
              <a:t> variables for </a:t>
            </a:r>
            <a:r>
              <a:rPr lang="nb-NO" sz="1600" dirty="0" err="1" smtClean="0"/>
              <a:t>which</a:t>
            </a:r>
            <a:endParaRPr lang="nb-NO" sz="1600" dirty="0" smtClean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1835696" y="1844824"/>
          <a:ext cx="3933169" cy="372616"/>
        </p:xfrm>
        <a:graphic>
          <a:graphicData uri="http://schemas.openxmlformats.org/presentationml/2006/ole">
            <p:oleObj spid="_x0000_s145410" name="Equation" r:id="rId3" imgW="2413000" imgH="228600" progId="Equation.3">
              <p:embed/>
            </p:oleObj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1187624" y="2348880"/>
            <a:ext cx="35942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have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important</a:t>
            </a:r>
            <a:r>
              <a:rPr lang="nb-NO" sz="1600" dirty="0" smtClean="0"/>
              <a:t> </a:t>
            </a:r>
            <a:r>
              <a:rPr lang="nb-NO" sz="1600" dirty="0" err="1" smtClean="0"/>
              <a:t>identities</a:t>
            </a:r>
            <a:endParaRPr lang="nb-NO" sz="1600" dirty="0" smtClean="0"/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54837938"/>
              </p:ext>
            </p:extLst>
          </p:nvPr>
        </p:nvGraphicFramePr>
        <p:xfrm>
          <a:off x="1835696" y="2852936"/>
          <a:ext cx="6292850" cy="373062"/>
        </p:xfrm>
        <a:graphic>
          <a:graphicData uri="http://schemas.openxmlformats.org/presentationml/2006/ole">
            <p:oleObj spid="_x0000_s145411" name="Equation" r:id="rId4" imgW="3860640" imgH="22860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2267744" y="3140968"/>
            <a:ext cx="15504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Rule</a:t>
            </a:r>
            <a:r>
              <a:rPr lang="nb-NO" sz="900" dirty="0" smtClean="0"/>
              <a:t> </a:t>
            </a:r>
            <a:r>
              <a:rPr lang="nb-NO" sz="900" dirty="0" err="1" smtClean="0"/>
              <a:t>of</a:t>
            </a:r>
            <a:r>
              <a:rPr lang="nb-NO" sz="900" dirty="0" smtClean="0"/>
              <a:t> double </a:t>
            </a:r>
            <a:r>
              <a:rPr lang="nb-NO" sz="900" dirty="0" err="1" smtClean="0"/>
              <a:t>expectation</a:t>
            </a:r>
            <a:endParaRPr lang="nb-NO" sz="900" dirty="0" smtClean="0"/>
          </a:p>
        </p:txBody>
      </p:sp>
      <p:sp>
        <p:nvSpPr>
          <p:cNvPr id="11" name="TekstSylinder 10"/>
          <p:cNvSpPr txBox="1"/>
          <p:nvPr/>
        </p:nvSpPr>
        <p:spPr>
          <a:xfrm>
            <a:off x="5901896" y="3140968"/>
            <a:ext cx="13965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Rule</a:t>
            </a:r>
            <a:r>
              <a:rPr lang="nb-NO" sz="900" dirty="0" smtClean="0"/>
              <a:t> </a:t>
            </a:r>
            <a:r>
              <a:rPr lang="nb-NO" sz="900" dirty="0" err="1" smtClean="0"/>
              <a:t>of</a:t>
            </a:r>
            <a:r>
              <a:rPr lang="nb-NO" sz="900" dirty="0" smtClean="0"/>
              <a:t> double </a:t>
            </a:r>
            <a:r>
              <a:rPr lang="nb-NO" sz="900" dirty="0" err="1" smtClean="0"/>
              <a:t>variance</a:t>
            </a:r>
            <a:endParaRPr lang="nb-NO" sz="900" dirty="0" smtClean="0"/>
          </a:p>
        </p:txBody>
      </p:sp>
      <p:grpSp>
        <p:nvGrpSpPr>
          <p:cNvPr id="9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7057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rule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double </a:t>
            </a:r>
            <a:r>
              <a:rPr lang="nb-NO" sz="2800" dirty="0" err="1" smtClean="0"/>
              <a:t>variance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  <p:graphicFrame>
        <p:nvGraphicFramePr>
          <p:cNvPr id="14" name="Objekt 13"/>
          <p:cNvGraphicFramePr>
            <a:graphicFrameLocks noChangeAspect="1"/>
          </p:cNvGraphicFramePr>
          <p:nvPr/>
        </p:nvGraphicFramePr>
        <p:xfrm>
          <a:off x="1428750" y="4308475"/>
          <a:ext cx="5837238" cy="1912938"/>
        </p:xfrm>
        <a:graphic>
          <a:graphicData uri="http://schemas.openxmlformats.org/presentationml/2006/ole">
            <p:oleObj spid="_x0000_s166916" name="Formel" r:id="rId3" imgW="2997000" imgH="990360" progId="Equation.3">
              <p:embed/>
            </p:oleObj>
          </a:graphicData>
        </a:graphic>
      </p:graphicFrame>
      <p:grpSp>
        <p:nvGrpSpPr>
          <p:cNvPr id="9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graphicFrame>
        <p:nvGraphicFramePr>
          <p:cNvPr id="145413" name="Object 5"/>
          <p:cNvGraphicFramePr>
            <a:graphicFrameLocks noChangeAspect="1"/>
          </p:cNvGraphicFramePr>
          <p:nvPr/>
        </p:nvGraphicFramePr>
        <p:xfrm>
          <a:off x="1331640" y="3717032"/>
          <a:ext cx="6410325" cy="325437"/>
        </p:xfrm>
        <a:graphic>
          <a:graphicData uri="http://schemas.openxmlformats.org/presentationml/2006/ole">
            <p:oleObj spid="_x0000_s166917" name="Formel" r:id="rId4" imgW="3936960" imgH="203040" progId="Equation.3">
              <p:embed/>
            </p:oleObj>
          </a:graphicData>
        </a:graphic>
      </p:graphicFrame>
      <p:sp>
        <p:nvSpPr>
          <p:cNvPr id="21" name="TekstSylinder 5"/>
          <p:cNvSpPr txBox="1"/>
          <p:nvPr/>
        </p:nvSpPr>
        <p:spPr>
          <a:xfrm>
            <a:off x="1187624" y="1340768"/>
            <a:ext cx="32159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Portfolio</a:t>
            </a:r>
            <a:r>
              <a:rPr lang="nb-NO" sz="1600" dirty="0" smtClean="0"/>
              <a:t> risk in general </a:t>
            </a:r>
            <a:r>
              <a:rPr lang="nb-NO" sz="1600" dirty="0" err="1" smtClean="0"/>
              <a:t>insurance</a:t>
            </a:r>
            <a:endParaRPr lang="nb-NO" sz="1600" dirty="0" smtClean="0"/>
          </a:p>
        </p:txBody>
      </p:sp>
      <p:graphicFrame>
        <p:nvGraphicFramePr>
          <p:cNvPr id="22" name="Objekt 6"/>
          <p:cNvGraphicFramePr>
            <a:graphicFrameLocks noChangeAspect="1"/>
          </p:cNvGraphicFramePr>
          <p:nvPr/>
        </p:nvGraphicFramePr>
        <p:xfrm>
          <a:off x="1382713" y="1700808"/>
          <a:ext cx="7246937" cy="746125"/>
        </p:xfrm>
        <a:graphic>
          <a:graphicData uri="http://schemas.openxmlformats.org/presentationml/2006/ole">
            <p:oleObj spid="_x0000_s166918" name="Formel" r:id="rId5" imgW="4444920" imgH="457200" progId="Equation.3">
              <p:embed/>
            </p:oleObj>
          </a:graphicData>
        </a:graphic>
      </p:graphicFrame>
      <p:sp>
        <p:nvSpPr>
          <p:cNvPr id="23" name="TekstSylinder 7"/>
          <p:cNvSpPr txBox="1"/>
          <p:nvPr/>
        </p:nvSpPr>
        <p:spPr>
          <a:xfrm>
            <a:off x="1187624" y="2514382"/>
            <a:ext cx="3858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Elementary</a:t>
            </a:r>
            <a:r>
              <a:rPr lang="nb-NO" sz="1600" dirty="0" smtClean="0"/>
              <a:t> </a:t>
            </a:r>
            <a:r>
              <a:rPr lang="nb-NO" sz="1600" dirty="0" err="1" smtClean="0"/>
              <a:t>rules</a:t>
            </a:r>
            <a:r>
              <a:rPr lang="nb-NO" sz="1600" dirty="0" smtClean="0"/>
              <a:t> for </a:t>
            </a:r>
            <a:r>
              <a:rPr lang="nb-NO" sz="1600" dirty="0" err="1" smtClean="0"/>
              <a:t>random</a:t>
            </a:r>
            <a:r>
              <a:rPr lang="nb-NO" sz="1600" dirty="0" smtClean="0"/>
              <a:t> sums </a:t>
            </a:r>
            <a:r>
              <a:rPr lang="nb-NO" sz="1600" dirty="0" err="1" smtClean="0"/>
              <a:t>imply</a:t>
            </a:r>
            <a:endParaRPr lang="nb-NO" sz="1600" dirty="0" smtClean="0"/>
          </a:p>
        </p:txBody>
      </p:sp>
      <p:graphicFrame>
        <p:nvGraphicFramePr>
          <p:cNvPr id="2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54837938"/>
              </p:ext>
            </p:extLst>
          </p:nvPr>
        </p:nvGraphicFramePr>
        <p:xfrm>
          <a:off x="4887913" y="2862263"/>
          <a:ext cx="187325" cy="352425"/>
        </p:xfrm>
        <a:graphic>
          <a:graphicData uri="http://schemas.openxmlformats.org/presentationml/2006/ole">
            <p:oleObj spid="_x0000_s166919" name="Formel" r:id="rId6" imgW="114120" imgH="215640" progId="Equation.3">
              <p:embed/>
            </p:oleObj>
          </a:graphicData>
        </a:graphic>
      </p:graphicFrame>
      <p:graphicFrame>
        <p:nvGraphicFramePr>
          <p:cNvPr id="166920" name="Object 8"/>
          <p:cNvGraphicFramePr>
            <a:graphicFrameLocks noChangeAspect="1"/>
          </p:cNvGraphicFramePr>
          <p:nvPr/>
        </p:nvGraphicFramePr>
        <p:xfrm>
          <a:off x="1691680" y="2996952"/>
          <a:ext cx="5540375" cy="441325"/>
        </p:xfrm>
        <a:graphic>
          <a:graphicData uri="http://schemas.openxmlformats.org/presentationml/2006/ole">
            <p:oleObj spid="_x0000_s166920" name="Formel" r:id="rId7" imgW="284472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7057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rule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double </a:t>
            </a:r>
            <a:r>
              <a:rPr lang="nb-NO" sz="2800" dirty="0" err="1" smtClean="0"/>
              <a:t>variance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10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187624" y="1340768"/>
            <a:ext cx="59987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This leads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true </a:t>
            </a:r>
            <a:r>
              <a:rPr lang="nb-NO" sz="1600" dirty="0" err="1" smtClean="0"/>
              <a:t>percentile</a:t>
            </a:r>
            <a:r>
              <a:rPr lang="nb-NO" sz="1600" dirty="0" smtClean="0"/>
              <a:t> </a:t>
            </a:r>
            <a:r>
              <a:rPr lang="nb-NO" sz="1600" dirty="0" err="1" smtClean="0"/>
              <a:t>qepsilon</a:t>
            </a:r>
            <a:r>
              <a:rPr lang="nb-NO" sz="1600" dirty="0" smtClean="0"/>
              <a:t> </a:t>
            </a:r>
            <a:r>
              <a:rPr lang="nb-NO" sz="1600" dirty="0" err="1" smtClean="0"/>
              <a:t>being</a:t>
            </a:r>
            <a:r>
              <a:rPr lang="nb-NO" sz="1600" dirty="0" smtClean="0"/>
              <a:t> </a:t>
            </a:r>
            <a:r>
              <a:rPr lang="nb-NO" sz="1600" dirty="0" err="1" smtClean="0"/>
              <a:t>approximated</a:t>
            </a:r>
            <a:r>
              <a:rPr lang="nb-NO" sz="1600" dirty="0" smtClean="0"/>
              <a:t> by</a:t>
            </a: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1691680" y="1772816"/>
          <a:ext cx="2376264" cy="475991"/>
        </p:xfrm>
        <a:graphic>
          <a:graphicData uri="http://schemas.openxmlformats.org/presentationml/2006/ole">
            <p:oleObj spid="_x0000_s146434" name="Formel" r:id="rId3" imgW="1257120" imgH="253800" progId="Equation.3">
              <p:embed/>
            </p:oleObj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1187624" y="2348880"/>
            <a:ext cx="7766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Where</a:t>
            </a:r>
            <a:r>
              <a:rPr lang="nb-NO" sz="1600" dirty="0" smtClean="0"/>
              <a:t> phi </a:t>
            </a:r>
            <a:r>
              <a:rPr lang="nb-NO" sz="1600" dirty="0" err="1" smtClean="0"/>
              <a:t>epsilon</a:t>
            </a:r>
            <a:r>
              <a:rPr lang="nb-NO" sz="1600" dirty="0" smtClean="0"/>
              <a:t>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upper</a:t>
            </a:r>
            <a:r>
              <a:rPr lang="nb-NO" sz="1600" dirty="0" smtClean="0"/>
              <a:t> </a:t>
            </a:r>
            <a:r>
              <a:rPr lang="nb-NO" sz="1600" dirty="0" err="1" smtClean="0"/>
              <a:t>epsilon</a:t>
            </a:r>
            <a:r>
              <a:rPr lang="nb-NO" sz="1600" dirty="0" smtClean="0"/>
              <a:t> </a:t>
            </a:r>
            <a:r>
              <a:rPr lang="nb-NO" sz="1600" dirty="0" err="1" smtClean="0"/>
              <a:t>percentile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standard normal </a:t>
            </a:r>
            <a:r>
              <a:rPr lang="nb-NO" sz="1600" smtClean="0"/>
              <a:t>distribution</a:t>
            </a:r>
            <a:endParaRPr lang="nb-NO" sz="1600" dirty="0" smtClean="0"/>
          </a:p>
        </p:txBody>
      </p:sp>
      <p:grpSp>
        <p:nvGrpSpPr>
          <p:cNvPr id="9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graphicFrame>
        <p:nvGraphicFramePr>
          <p:cNvPr id="146435" name="Object 3"/>
          <p:cNvGraphicFramePr>
            <a:graphicFrameLocks noChangeAspect="1"/>
          </p:cNvGraphicFramePr>
          <p:nvPr/>
        </p:nvGraphicFramePr>
        <p:xfrm>
          <a:off x="1258888" y="3082925"/>
          <a:ext cx="4894262" cy="974725"/>
        </p:xfrm>
        <a:graphic>
          <a:graphicData uri="http://schemas.openxmlformats.org/presentationml/2006/ole">
            <p:oleObj spid="_x0000_s146435" name="Formel" r:id="rId4" imgW="2552400" imgH="5079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7057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Fire data from DNB</a:t>
            </a:r>
            <a:endParaRPr lang="nb-NO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677742"/>
            <a:ext cx="5188048" cy="5180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Normal </a:t>
            </a:r>
            <a:r>
              <a:rPr lang="nb-NO" dirty="0" err="1" smtClean="0"/>
              <a:t>approximations</a:t>
            </a:r>
            <a:r>
              <a:rPr lang="nb-NO" dirty="0" smtClean="0"/>
              <a:t> in R</a:t>
            </a:r>
            <a:endParaRPr lang="nb-NO" dirty="0"/>
          </a:p>
        </p:txBody>
      </p:sp>
      <p:sp>
        <p:nvSpPr>
          <p:cNvPr id="3" name="Rectangle 2"/>
          <p:cNvSpPr/>
          <p:nvPr/>
        </p:nvSpPr>
        <p:spPr>
          <a:xfrm>
            <a:off x="1043608" y="2276872"/>
            <a:ext cx="70567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dirty="0" err="1" smtClean="0"/>
              <a:t>z=scan</a:t>
            </a:r>
            <a:r>
              <a:rPr lang="nb-NO" sz="1600" dirty="0" smtClean="0"/>
              <a:t>("</a:t>
            </a:r>
            <a:r>
              <a:rPr lang="nb-NO" sz="1600" dirty="0" err="1" smtClean="0"/>
              <a:t>C:/Users/wenche_adm/Desktop/Nils/uio/Exercises/Branntest.txt</a:t>
            </a:r>
            <a:r>
              <a:rPr lang="nb-NO" sz="1600" dirty="0" smtClean="0"/>
              <a:t>");</a:t>
            </a:r>
          </a:p>
          <a:p>
            <a:r>
              <a:rPr lang="nb-NO" sz="1600" dirty="0" smtClean="0"/>
              <a:t># </a:t>
            </a:r>
            <a:r>
              <a:rPr lang="nb-NO" sz="1600" dirty="0" err="1" smtClean="0"/>
              <a:t>removes</a:t>
            </a:r>
            <a:r>
              <a:rPr lang="nb-NO" sz="1600" dirty="0" smtClean="0"/>
              <a:t> negatives</a:t>
            </a:r>
          </a:p>
          <a:p>
            <a:r>
              <a:rPr lang="nb-NO" sz="1600" dirty="0" err="1" smtClean="0"/>
              <a:t>nyz=ifelse</a:t>
            </a:r>
            <a:r>
              <a:rPr lang="nb-NO" sz="1600" dirty="0" smtClean="0"/>
              <a:t>(z&gt;1,z,1.001);</a:t>
            </a:r>
          </a:p>
          <a:p>
            <a:endParaRPr lang="nb-NO" sz="1600" dirty="0" smtClean="0"/>
          </a:p>
          <a:p>
            <a:r>
              <a:rPr lang="nb-NO" sz="1600" dirty="0" smtClean="0"/>
              <a:t>mu=0.0065;</a:t>
            </a:r>
          </a:p>
          <a:p>
            <a:r>
              <a:rPr lang="nb-NO" sz="1600" dirty="0" smtClean="0"/>
              <a:t>T=1;</a:t>
            </a:r>
          </a:p>
          <a:p>
            <a:r>
              <a:rPr lang="nb-NO" sz="1600" dirty="0" err="1" smtClean="0"/>
              <a:t>ksiZ=mean</a:t>
            </a:r>
            <a:r>
              <a:rPr lang="nb-NO" sz="1600" dirty="0" smtClean="0"/>
              <a:t>(</a:t>
            </a:r>
            <a:r>
              <a:rPr lang="nb-NO" sz="1600" dirty="0" err="1" smtClean="0"/>
              <a:t>nyz</a:t>
            </a:r>
            <a:r>
              <a:rPr lang="nb-NO" sz="1600" dirty="0" smtClean="0"/>
              <a:t>);</a:t>
            </a:r>
          </a:p>
          <a:p>
            <a:r>
              <a:rPr lang="nb-NO" sz="1600" dirty="0" err="1" smtClean="0"/>
              <a:t>sigmaZ=sd</a:t>
            </a:r>
            <a:r>
              <a:rPr lang="nb-NO" sz="1600" dirty="0" smtClean="0"/>
              <a:t>(</a:t>
            </a:r>
            <a:r>
              <a:rPr lang="nb-NO" sz="1600" dirty="0" err="1" smtClean="0"/>
              <a:t>nyz</a:t>
            </a:r>
            <a:r>
              <a:rPr lang="nb-NO" sz="1600" dirty="0" smtClean="0"/>
              <a:t>);</a:t>
            </a:r>
          </a:p>
          <a:p>
            <a:r>
              <a:rPr lang="nb-NO" sz="1600" dirty="0" smtClean="0"/>
              <a:t>a0 = </a:t>
            </a:r>
            <a:r>
              <a:rPr lang="nb-NO" sz="1600" dirty="0" err="1" smtClean="0"/>
              <a:t>mu*T*ksiZ</a:t>
            </a:r>
            <a:r>
              <a:rPr lang="nb-NO" sz="1600" dirty="0" smtClean="0"/>
              <a:t>;</a:t>
            </a:r>
          </a:p>
          <a:p>
            <a:r>
              <a:rPr lang="nb-NO" sz="1600" dirty="0" smtClean="0"/>
              <a:t>a1 = </a:t>
            </a:r>
            <a:r>
              <a:rPr lang="nb-NO" sz="1600" dirty="0" err="1" smtClean="0"/>
              <a:t>sqrt</a:t>
            </a:r>
            <a:r>
              <a:rPr lang="nb-NO" sz="1600" dirty="0" smtClean="0"/>
              <a:t>(</a:t>
            </a:r>
            <a:r>
              <a:rPr lang="nb-NO" sz="1600" dirty="0" err="1" smtClean="0"/>
              <a:t>mu*T</a:t>
            </a:r>
            <a:r>
              <a:rPr lang="nb-NO" sz="1600" dirty="0" smtClean="0"/>
              <a:t>)*</a:t>
            </a:r>
            <a:r>
              <a:rPr lang="nb-NO" sz="1600" dirty="0" err="1" smtClean="0"/>
              <a:t>sqrt</a:t>
            </a:r>
            <a:r>
              <a:rPr lang="nb-NO" sz="1600" dirty="0" smtClean="0"/>
              <a:t>(sigmaZ^2+ksiZ^2);</a:t>
            </a:r>
          </a:p>
          <a:p>
            <a:r>
              <a:rPr lang="nb-NO" sz="1600" dirty="0" smtClean="0"/>
              <a:t>J=5000;</a:t>
            </a:r>
          </a:p>
          <a:p>
            <a:r>
              <a:rPr lang="nb-NO" sz="1600" dirty="0" smtClean="0"/>
              <a:t>qepsNO95=a0*J+a1*qnorm(.95)*</a:t>
            </a:r>
            <a:r>
              <a:rPr lang="nb-NO" sz="1600" dirty="0" err="1" smtClean="0"/>
              <a:t>sqrt</a:t>
            </a:r>
            <a:r>
              <a:rPr lang="nb-NO" sz="1600" dirty="0" smtClean="0"/>
              <a:t>(J);</a:t>
            </a:r>
          </a:p>
          <a:p>
            <a:r>
              <a:rPr lang="nb-NO" sz="1600" dirty="0" smtClean="0"/>
              <a:t>qepsNO99=a0*J+a1*qnorm(.99)*</a:t>
            </a:r>
            <a:r>
              <a:rPr lang="nb-NO" sz="1600" dirty="0" err="1" smtClean="0"/>
              <a:t>sqrt</a:t>
            </a:r>
            <a:r>
              <a:rPr lang="nb-NO" sz="1600" dirty="0" smtClean="0"/>
              <a:t>(J);</a:t>
            </a:r>
          </a:p>
          <a:p>
            <a:r>
              <a:rPr lang="nb-NO" sz="1600" dirty="0" smtClean="0"/>
              <a:t>qepsNO9997=a0*J+a1*qnorm(.9997)*</a:t>
            </a:r>
            <a:r>
              <a:rPr lang="nb-NO" sz="1600" dirty="0" err="1" smtClean="0"/>
              <a:t>sqrt</a:t>
            </a:r>
            <a:r>
              <a:rPr lang="nb-NO" sz="1600" dirty="0" smtClean="0"/>
              <a:t>(J);</a:t>
            </a:r>
          </a:p>
          <a:p>
            <a:r>
              <a:rPr lang="nb-NO" sz="1600" dirty="0" smtClean="0"/>
              <a:t>c(qepsNO95,qepsNO99,qepsNO9997);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The normal </a:t>
            </a:r>
            <a:r>
              <a:rPr lang="nb-NO" dirty="0" err="1" smtClean="0"/>
              <a:t>power</a:t>
            </a:r>
            <a:r>
              <a:rPr lang="nb-NO" dirty="0" smtClean="0"/>
              <a:t> </a:t>
            </a:r>
            <a:r>
              <a:rPr lang="nb-NO" dirty="0" err="1" smtClean="0"/>
              <a:t>approximation</a:t>
            </a:r>
            <a:endParaRPr lang="nb-NO" dirty="0"/>
          </a:p>
        </p:txBody>
      </p:sp>
      <p:sp>
        <p:nvSpPr>
          <p:cNvPr id="3" name="Rectangle 2"/>
          <p:cNvSpPr/>
          <p:nvPr/>
        </p:nvSpPr>
        <p:spPr>
          <a:xfrm>
            <a:off x="467544" y="1124744"/>
            <a:ext cx="81369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/>
              <a:t>ny3hat  = 0;</a:t>
            </a:r>
          </a:p>
          <a:p>
            <a:r>
              <a:rPr lang="nb-NO" dirty="0" err="1" smtClean="0"/>
              <a:t>n=length</a:t>
            </a:r>
            <a:r>
              <a:rPr lang="nb-NO" dirty="0" smtClean="0"/>
              <a:t>(</a:t>
            </a:r>
            <a:r>
              <a:rPr lang="nb-NO" dirty="0" err="1" smtClean="0"/>
              <a:t>nyz</a:t>
            </a:r>
            <a:r>
              <a:rPr lang="nb-NO" dirty="0" smtClean="0"/>
              <a:t>);</a:t>
            </a:r>
          </a:p>
          <a:p>
            <a:r>
              <a:rPr lang="nb-NO" dirty="0" smtClean="0"/>
              <a:t>for (i in 1:n)</a:t>
            </a:r>
          </a:p>
          <a:p>
            <a:r>
              <a:rPr lang="nb-NO" dirty="0" smtClean="0"/>
              <a:t>{</a:t>
            </a:r>
          </a:p>
          <a:p>
            <a:r>
              <a:rPr lang="nb-NO" dirty="0" smtClean="0"/>
              <a:t>	ny3hat = ny3hat + (</a:t>
            </a:r>
            <a:r>
              <a:rPr lang="nb-NO" dirty="0" err="1" smtClean="0"/>
              <a:t>nyz</a:t>
            </a:r>
            <a:r>
              <a:rPr lang="nb-NO" dirty="0" smtClean="0"/>
              <a:t>[i]</a:t>
            </a:r>
            <a:r>
              <a:rPr lang="nb-NO" dirty="0" err="1" smtClean="0"/>
              <a:t>-mean</a:t>
            </a:r>
            <a:r>
              <a:rPr lang="nb-NO" dirty="0" smtClean="0"/>
              <a:t>(</a:t>
            </a:r>
            <a:r>
              <a:rPr lang="nb-NO" dirty="0" err="1" smtClean="0"/>
              <a:t>nyz</a:t>
            </a:r>
            <a:r>
              <a:rPr lang="nb-NO" dirty="0" smtClean="0"/>
              <a:t>))**3	</a:t>
            </a:r>
          </a:p>
          <a:p>
            <a:r>
              <a:rPr lang="nb-NO" dirty="0" smtClean="0"/>
              <a:t>}</a:t>
            </a:r>
          </a:p>
          <a:p>
            <a:r>
              <a:rPr lang="nb-NO" dirty="0" smtClean="0"/>
              <a:t>ny3hat = ny3hat/n;</a:t>
            </a:r>
          </a:p>
          <a:p>
            <a:r>
              <a:rPr lang="nb-NO" dirty="0" smtClean="0"/>
              <a:t>LargeKsihat=ny3hat/(sigmaZ**3);</a:t>
            </a:r>
          </a:p>
          <a:p>
            <a:r>
              <a:rPr lang="nb-NO" dirty="0" smtClean="0"/>
              <a:t>a2 = (LargeKsihat*sigmaZ**3+3*ksiZ*sigmaZ**2+ksiZ**3)/(sigmaZ^2+ksiZ^2);</a:t>
            </a:r>
          </a:p>
          <a:p>
            <a:r>
              <a:rPr lang="nb-NO" dirty="0" smtClean="0"/>
              <a:t>qepsNP95=a0*J+a1*qnorm(.95)*</a:t>
            </a:r>
            <a:r>
              <a:rPr lang="nb-NO" dirty="0" err="1" smtClean="0"/>
              <a:t>sqrt</a:t>
            </a:r>
            <a:r>
              <a:rPr lang="nb-NO" dirty="0" smtClean="0"/>
              <a:t>(J)+a2*(</a:t>
            </a:r>
            <a:r>
              <a:rPr lang="nb-NO" dirty="0" err="1" smtClean="0"/>
              <a:t>qnorm</a:t>
            </a:r>
            <a:r>
              <a:rPr lang="nb-NO" dirty="0" smtClean="0"/>
              <a:t>(.95)**2-1)/6;</a:t>
            </a:r>
          </a:p>
          <a:p>
            <a:r>
              <a:rPr lang="nb-NO" dirty="0" smtClean="0"/>
              <a:t>qepsNP99=a0*J+a1*qnorm(.99)*</a:t>
            </a:r>
            <a:r>
              <a:rPr lang="nb-NO" dirty="0" err="1" smtClean="0"/>
              <a:t>sqrt</a:t>
            </a:r>
            <a:r>
              <a:rPr lang="nb-NO" dirty="0" smtClean="0"/>
              <a:t>(J)+a2*(</a:t>
            </a:r>
            <a:r>
              <a:rPr lang="nb-NO" dirty="0" err="1" smtClean="0"/>
              <a:t>qnorm</a:t>
            </a:r>
            <a:r>
              <a:rPr lang="nb-NO" dirty="0" smtClean="0"/>
              <a:t>(.99)**2-1)/6;</a:t>
            </a:r>
          </a:p>
          <a:p>
            <a:r>
              <a:rPr lang="nb-NO" dirty="0" smtClean="0"/>
              <a:t>qepsNP9997=a0*J+a1*qnorm(.9997)*</a:t>
            </a:r>
            <a:r>
              <a:rPr lang="nb-NO" dirty="0" err="1" smtClean="0"/>
              <a:t>sqrt</a:t>
            </a:r>
            <a:r>
              <a:rPr lang="nb-NO" dirty="0" smtClean="0"/>
              <a:t>(J)+a2*(</a:t>
            </a:r>
            <a:r>
              <a:rPr lang="nb-NO" dirty="0" err="1" smtClean="0"/>
              <a:t>qnorm</a:t>
            </a:r>
            <a:r>
              <a:rPr lang="nb-NO" dirty="0" smtClean="0"/>
              <a:t>(.9997)**2-1)/6;</a:t>
            </a:r>
          </a:p>
          <a:p>
            <a:r>
              <a:rPr lang="nb-NO" dirty="0" smtClean="0"/>
              <a:t>c(qepsNP95,qepsNP99,qepsNP9997);</a:t>
            </a:r>
            <a:endParaRPr lang="nb-NO" dirty="0"/>
          </a:p>
        </p:txBody>
      </p:sp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941168"/>
            <a:ext cx="5362750" cy="168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liabilities</a:t>
            </a:r>
            <a:r>
              <a:rPr lang="nb-NO" dirty="0" smtClean="0"/>
              <a:t> by </a:t>
            </a:r>
            <a:r>
              <a:rPr lang="nb-NO" dirty="0" err="1" smtClean="0"/>
              <a:t>simulation</a:t>
            </a:r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Monte Carlo </a:t>
            </a:r>
            <a:r>
              <a:rPr lang="nb-NO" dirty="0" err="1" smtClean="0"/>
              <a:t>simulation</a:t>
            </a:r>
            <a:endParaRPr lang="nb-NO" dirty="0" smtClean="0"/>
          </a:p>
          <a:p>
            <a:r>
              <a:rPr lang="nb-NO" dirty="0" err="1" smtClean="0"/>
              <a:t>Advantages</a:t>
            </a:r>
            <a:endParaRPr lang="nb-NO" dirty="0" smtClean="0"/>
          </a:p>
          <a:p>
            <a:pPr lvl="1"/>
            <a:r>
              <a:rPr lang="nb-NO" dirty="0" smtClean="0"/>
              <a:t>More general (</a:t>
            </a:r>
            <a:r>
              <a:rPr lang="nb-NO" dirty="0" err="1" smtClean="0"/>
              <a:t>no</a:t>
            </a:r>
            <a:r>
              <a:rPr lang="nb-NO" dirty="0" smtClean="0"/>
              <a:t> </a:t>
            </a:r>
            <a:r>
              <a:rPr lang="nb-NO" dirty="0" err="1" smtClean="0"/>
              <a:t>restriction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More versatile (</a:t>
            </a:r>
            <a:r>
              <a:rPr lang="nb-NO" dirty="0" err="1" smtClean="0"/>
              <a:t>easy</a:t>
            </a:r>
            <a:r>
              <a:rPr lang="nb-NO" dirty="0" smtClean="0"/>
              <a:t> to </a:t>
            </a:r>
            <a:r>
              <a:rPr lang="nb-NO" dirty="0" err="1" smtClean="0"/>
              <a:t>adapt</a:t>
            </a:r>
            <a:r>
              <a:rPr lang="nb-NO" dirty="0" smtClean="0"/>
              <a:t> to </a:t>
            </a:r>
            <a:r>
              <a:rPr lang="nb-NO" dirty="0" err="1" smtClean="0"/>
              <a:t>changing</a:t>
            </a:r>
            <a:r>
              <a:rPr lang="nb-NO" dirty="0" smtClean="0"/>
              <a:t> </a:t>
            </a:r>
            <a:r>
              <a:rPr lang="nb-NO" dirty="0" err="1" smtClean="0"/>
              <a:t>circumstances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Better </a:t>
            </a:r>
            <a:r>
              <a:rPr lang="nb-NO" dirty="0" err="1" smtClean="0"/>
              <a:t>suited</a:t>
            </a:r>
            <a:r>
              <a:rPr lang="nb-NO" dirty="0" smtClean="0"/>
              <a:t> for longer time </a:t>
            </a:r>
            <a:r>
              <a:rPr lang="nb-NO" dirty="0" err="1" smtClean="0"/>
              <a:t>horizons</a:t>
            </a:r>
            <a:endParaRPr lang="nb-NO" dirty="0" smtClean="0"/>
          </a:p>
          <a:p>
            <a:r>
              <a:rPr lang="nb-NO" dirty="0" err="1" smtClean="0"/>
              <a:t>Disadvantages</a:t>
            </a:r>
            <a:endParaRPr lang="nb-NO" dirty="0" smtClean="0"/>
          </a:p>
          <a:p>
            <a:pPr lvl="1"/>
            <a:r>
              <a:rPr lang="nb-NO" dirty="0" err="1" smtClean="0"/>
              <a:t>Slow</a:t>
            </a:r>
            <a:r>
              <a:rPr lang="nb-NO" dirty="0" smtClean="0"/>
              <a:t> </a:t>
            </a:r>
            <a:r>
              <a:rPr lang="nb-NO" dirty="0" err="1" smtClean="0"/>
              <a:t>computationally</a:t>
            </a:r>
            <a:r>
              <a:rPr lang="nb-NO" dirty="0" smtClean="0"/>
              <a:t>?</a:t>
            </a:r>
          </a:p>
          <a:p>
            <a:pPr lvl="1"/>
            <a:r>
              <a:rPr lang="nb-NO" dirty="0" err="1" smtClean="0"/>
              <a:t>Depending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?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b-NO" dirty="0" smtClean="0"/>
              <a:t>An </a:t>
            </a:r>
            <a:r>
              <a:rPr lang="nb-NO" dirty="0" err="1" smtClean="0"/>
              <a:t>algorithm</a:t>
            </a:r>
            <a:r>
              <a:rPr lang="nb-NO" dirty="0" smtClean="0"/>
              <a:t> for </a:t>
            </a:r>
            <a:r>
              <a:rPr lang="nb-NO" dirty="0" err="1" smtClean="0"/>
              <a:t>liabilities</a:t>
            </a:r>
            <a:r>
              <a:rPr lang="nb-NO" dirty="0" smtClean="0"/>
              <a:t> </a:t>
            </a:r>
            <a:r>
              <a:rPr lang="nb-NO" dirty="0" err="1" smtClean="0"/>
              <a:t>simulation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451733"/>
            <a:ext cx="7776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intensities</a:t>
            </a:r>
            <a:r>
              <a:rPr lang="nb-NO" dirty="0" smtClean="0"/>
              <a:t> 		           for J </a:t>
            </a:r>
            <a:r>
              <a:rPr lang="nb-NO" dirty="0" err="1" smtClean="0"/>
              <a:t>policies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stored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file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J </a:t>
            </a:r>
            <a:r>
              <a:rPr lang="nb-NO" dirty="0" err="1" smtClean="0"/>
              <a:t>different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r>
              <a:rPr lang="nb-NO" dirty="0" smtClean="0"/>
              <a:t> </a:t>
            </a:r>
            <a:r>
              <a:rPr lang="nb-NO" dirty="0" err="1" smtClean="0"/>
              <a:t>distributions</a:t>
            </a:r>
            <a:r>
              <a:rPr lang="nb-NO" dirty="0" smtClean="0"/>
              <a:t> and </a:t>
            </a:r>
            <a:r>
              <a:rPr lang="nb-NO" dirty="0" err="1" smtClean="0"/>
              <a:t>payment</a:t>
            </a:r>
            <a:r>
              <a:rPr lang="nb-NO" dirty="0" smtClean="0"/>
              <a:t> </a:t>
            </a:r>
            <a:r>
              <a:rPr lang="nb-NO" dirty="0" err="1" smtClean="0"/>
              <a:t>functions</a:t>
            </a:r>
            <a:r>
              <a:rPr lang="nb-NO" dirty="0" smtClean="0"/>
              <a:t> H</a:t>
            </a:r>
            <a:r>
              <a:rPr lang="nb-NO" sz="1100" dirty="0" smtClean="0"/>
              <a:t>1</a:t>
            </a:r>
            <a:r>
              <a:rPr lang="nb-NO" dirty="0" smtClean="0"/>
              <a:t>(z),…,H</a:t>
            </a:r>
            <a:r>
              <a:rPr lang="nb-NO" sz="1200" dirty="0" smtClean="0"/>
              <a:t>J</a:t>
            </a:r>
            <a:r>
              <a:rPr lang="nb-NO" dirty="0" smtClean="0"/>
              <a:t>(z)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stored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program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organised</a:t>
            </a:r>
            <a:r>
              <a:rPr lang="nb-NO" dirty="0" smtClean="0"/>
              <a:t> as </a:t>
            </a:r>
            <a:r>
              <a:rPr lang="nb-NO" dirty="0" err="1" smtClean="0"/>
              <a:t>follows</a:t>
            </a:r>
            <a:endParaRPr lang="nb-NO" dirty="0" smtClean="0"/>
          </a:p>
          <a:p>
            <a:pPr lvl="1"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log normal </a:t>
            </a:r>
            <a:r>
              <a:rPr lang="nb-NO" dirty="0" err="1" smtClean="0"/>
              <a:t>distribution</a:t>
            </a:r>
            <a:r>
              <a:rPr lang="nb-NO" dirty="0" smtClean="0"/>
              <a:t> for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635896" y="1340768"/>
          <a:ext cx="1305165" cy="546348"/>
        </p:xfrm>
        <a:graphic>
          <a:graphicData uri="http://schemas.openxmlformats.org/presentationml/2006/ole">
            <p:oleObj spid="_x0000_s191490" name="Formel" r:id="rId3" imgW="545760" imgH="228600" progId="Equation.3">
              <p:embed/>
            </p:oleObj>
          </a:graphicData>
        </a:graphic>
      </p:graphicFrame>
      <p:graphicFrame>
        <p:nvGraphicFramePr>
          <p:cNvPr id="126980" name="Object 4"/>
          <p:cNvGraphicFramePr>
            <a:graphicFrameLocks noChangeAspect="1"/>
          </p:cNvGraphicFramePr>
          <p:nvPr/>
        </p:nvGraphicFramePr>
        <p:xfrm>
          <a:off x="1201738" y="3514725"/>
          <a:ext cx="6775450" cy="2324100"/>
        </p:xfrm>
        <a:graphic>
          <a:graphicData uri="http://schemas.openxmlformats.org/presentationml/2006/ole">
            <p:oleObj spid="_x0000_s191491" name="Formel" r:id="rId4" imgW="3911400" imgH="1346040" progId="Equation.3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b-NO" dirty="0" smtClean="0"/>
              <a:t>An </a:t>
            </a:r>
            <a:r>
              <a:rPr lang="nb-NO" dirty="0" err="1" smtClean="0"/>
              <a:t>algorithm</a:t>
            </a:r>
            <a:r>
              <a:rPr lang="nb-NO" dirty="0" smtClean="0"/>
              <a:t> for </a:t>
            </a:r>
            <a:r>
              <a:rPr lang="nb-NO" dirty="0" err="1" smtClean="0"/>
              <a:t>liabilities</a:t>
            </a:r>
            <a:r>
              <a:rPr lang="nb-NO" dirty="0" smtClean="0"/>
              <a:t> </a:t>
            </a:r>
            <a:r>
              <a:rPr lang="nb-NO" dirty="0" err="1" smtClean="0"/>
              <a:t>simulation</a:t>
            </a:r>
            <a:r>
              <a:rPr lang="nb-NO" dirty="0" smtClean="0"/>
              <a:t> </a:t>
            </a:r>
            <a:r>
              <a:rPr lang="nb-NO" dirty="0" err="1" smtClean="0"/>
              <a:t>using</a:t>
            </a:r>
            <a:r>
              <a:rPr lang="nb-NO" dirty="0" smtClean="0"/>
              <a:t> </a:t>
            </a:r>
            <a:r>
              <a:rPr lang="nb-NO" dirty="0" err="1" smtClean="0"/>
              <a:t>mixed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628800"/>
            <a:ext cx="77768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sz="1400" dirty="0" err="1" smtClean="0"/>
              <a:t>Assume</a:t>
            </a:r>
            <a:r>
              <a:rPr lang="nb-NO" sz="1400" dirty="0" smtClean="0"/>
              <a:t> </a:t>
            </a:r>
            <a:r>
              <a:rPr lang="nb-NO" sz="1400" dirty="0" smtClean="0"/>
              <a:t>p is given, </a:t>
            </a:r>
            <a:r>
              <a:rPr lang="nb-NO" sz="1400" dirty="0" err="1" smtClean="0"/>
              <a:t>representing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likelihood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r>
              <a:rPr lang="nb-NO" sz="1400" dirty="0" err="1" smtClean="0"/>
              <a:t>being</a:t>
            </a:r>
            <a:r>
              <a:rPr lang="nb-NO" sz="1400" dirty="0" smtClean="0"/>
              <a:t> in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extreme</a:t>
            </a:r>
            <a:r>
              <a:rPr lang="nb-NO" sz="1400" dirty="0" smtClean="0"/>
              <a:t> right </a:t>
            </a:r>
            <a:r>
              <a:rPr lang="nb-NO" sz="1400" dirty="0" err="1" smtClean="0"/>
              <a:t>tail</a:t>
            </a:r>
            <a:endParaRPr lang="nb-NO" sz="1400" dirty="0" smtClean="0"/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With </a:t>
            </a:r>
            <a:r>
              <a:rPr lang="nb-NO" sz="1400" dirty="0" err="1" smtClean="0"/>
              <a:t>likelihood</a:t>
            </a:r>
            <a:r>
              <a:rPr lang="nb-NO" sz="1400" dirty="0" smtClean="0"/>
              <a:t> 1-p </a:t>
            </a:r>
            <a:r>
              <a:rPr lang="nb-NO" sz="1400" dirty="0" err="1" smtClean="0"/>
              <a:t>non-parametric</a:t>
            </a:r>
            <a:r>
              <a:rPr lang="nb-NO" sz="1400" dirty="0" smtClean="0"/>
              <a:t> sampling from </a:t>
            </a:r>
            <a:r>
              <a:rPr lang="nb-NO" sz="1400" dirty="0" err="1" smtClean="0"/>
              <a:t>the</a:t>
            </a:r>
            <a:r>
              <a:rPr lang="nb-NO" sz="1400" dirty="0" smtClean="0"/>
              <a:t> data in </a:t>
            </a:r>
            <a:r>
              <a:rPr lang="nb-NO" sz="1400" dirty="0" err="1" smtClean="0"/>
              <a:t>the</a:t>
            </a:r>
            <a:r>
              <a:rPr lang="nb-NO" sz="1400" dirty="0" smtClean="0"/>
              <a:t> normal range is used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With </a:t>
            </a:r>
            <a:r>
              <a:rPr lang="nb-NO" sz="1400" dirty="0" err="1" smtClean="0"/>
              <a:t>likelihood</a:t>
            </a:r>
            <a:r>
              <a:rPr lang="nb-NO" sz="1400" dirty="0" smtClean="0"/>
              <a:t> p sampling from a </a:t>
            </a:r>
            <a:r>
              <a:rPr lang="nb-NO" sz="1400" dirty="0" err="1" smtClean="0"/>
              <a:t>distribution</a:t>
            </a:r>
            <a:r>
              <a:rPr lang="nb-NO" sz="1400" dirty="0" smtClean="0"/>
              <a:t> </a:t>
            </a:r>
            <a:r>
              <a:rPr lang="nb-NO" sz="1400" dirty="0" err="1" smtClean="0"/>
              <a:t>selected</a:t>
            </a:r>
            <a:r>
              <a:rPr lang="nb-NO" sz="1400" dirty="0" smtClean="0"/>
              <a:t> for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extreme</a:t>
            </a:r>
            <a:r>
              <a:rPr lang="nb-NO" sz="1400" dirty="0" smtClean="0"/>
              <a:t> right </a:t>
            </a:r>
            <a:r>
              <a:rPr lang="nb-NO" sz="1400" dirty="0" err="1" smtClean="0"/>
              <a:t>tail</a:t>
            </a:r>
            <a:r>
              <a:rPr lang="nb-NO" sz="1400" dirty="0" smtClean="0"/>
              <a:t> is used.</a:t>
            </a:r>
            <a:endParaRPr lang="nb-NO" sz="1400" dirty="0" smtClean="0"/>
          </a:p>
          <a:p>
            <a:pPr>
              <a:buFont typeface="Arial" pitchFamily="34" charset="0"/>
              <a:buChar char="•"/>
            </a:pPr>
            <a:r>
              <a:rPr lang="nb-NO" sz="1400" dirty="0" smtClean="0"/>
              <a:t>The program </a:t>
            </a:r>
            <a:r>
              <a:rPr lang="nb-NO" sz="1400" dirty="0" err="1" smtClean="0"/>
              <a:t>can</a:t>
            </a:r>
            <a:r>
              <a:rPr lang="nb-NO" sz="1400" dirty="0" smtClean="0"/>
              <a:t> be </a:t>
            </a:r>
            <a:r>
              <a:rPr lang="nb-NO" sz="1400" dirty="0" err="1" smtClean="0"/>
              <a:t>organised</a:t>
            </a:r>
            <a:r>
              <a:rPr lang="nb-NO" sz="1400" dirty="0" smtClean="0"/>
              <a:t> as </a:t>
            </a:r>
            <a:r>
              <a:rPr lang="nb-NO" sz="1400" dirty="0" err="1" smtClean="0"/>
              <a:t>follows</a:t>
            </a:r>
            <a:endParaRPr lang="nb-NO" sz="1400" dirty="0" smtClean="0"/>
          </a:p>
          <a:p>
            <a:pPr lvl="1">
              <a:buFont typeface="Arial" pitchFamily="34" charset="0"/>
              <a:buChar char="•"/>
            </a:pPr>
            <a:r>
              <a:rPr lang="nb-NO" sz="1400" dirty="0" err="1" smtClean="0"/>
              <a:t>Assume</a:t>
            </a:r>
            <a:r>
              <a:rPr lang="nb-NO" sz="1400" dirty="0" smtClean="0"/>
              <a:t> </a:t>
            </a:r>
            <a:r>
              <a:rPr lang="nb-NO" sz="1400" dirty="0" err="1" smtClean="0"/>
              <a:t>Weibull</a:t>
            </a:r>
            <a:r>
              <a:rPr lang="nb-NO" sz="1400" dirty="0" smtClean="0"/>
              <a:t> </a:t>
            </a:r>
            <a:r>
              <a:rPr lang="nb-NO" sz="1400" dirty="0" err="1" smtClean="0"/>
              <a:t>distribution</a:t>
            </a:r>
            <a:r>
              <a:rPr lang="nb-NO" sz="1400" dirty="0" smtClean="0"/>
              <a:t> for </a:t>
            </a:r>
            <a:r>
              <a:rPr lang="nb-NO" sz="1400" dirty="0" err="1" smtClean="0"/>
              <a:t>claim</a:t>
            </a:r>
            <a:r>
              <a:rPr lang="nb-NO" sz="1400" dirty="0" smtClean="0"/>
              <a:t> </a:t>
            </a:r>
            <a:r>
              <a:rPr lang="nb-NO" sz="1400" dirty="0" err="1" smtClean="0"/>
              <a:t>size</a:t>
            </a:r>
            <a:r>
              <a:rPr lang="nb-NO" sz="1400" dirty="0" smtClean="0"/>
              <a:t> in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extreme</a:t>
            </a:r>
            <a:r>
              <a:rPr lang="nb-NO" sz="1400" dirty="0" smtClean="0"/>
              <a:t> right </a:t>
            </a:r>
            <a:r>
              <a:rPr lang="nb-NO" sz="1400" dirty="0" err="1" smtClean="0"/>
              <a:t>tail</a:t>
            </a:r>
            <a:endParaRPr lang="nb-NO" sz="1400" dirty="0" smtClean="0"/>
          </a:p>
        </p:txBody>
      </p:sp>
      <p:graphicFrame>
        <p:nvGraphicFramePr>
          <p:cNvPr id="126980" name="Object 4"/>
          <p:cNvGraphicFramePr>
            <a:graphicFrameLocks noChangeAspect="1"/>
          </p:cNvGraphicFramePr>
          <p:nvPr/>
        </p:nvGraphicFramePr>
        <p:xfrm>
          <a:off x="819150" y="3141663"/>
          <a:ext cx="7226300" cy="2566987"/>
        </p:xfrm>
        <a:graphic>
          <a:graphicData uri="http://schemas.openxmlformats.org/presentationml/2006/ole">
            <p:oleObj spid="_x0000_s192515" name="Formel" r:id="rId3" imgW="5702040" imgH="2031840" progId="Equation.3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 l="26509" t="35280" r="28342" b="6761"/>
          <a:stretch>
            <a:fillRect/>
          </a:stretch>
        </p:blipFill>
        <p:spPr bwMode="auto">
          <a:xfrm>
            <a:off x="179512" y="545331"/>
            <a:ext cx="7632848" cy="6124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dirty="0" err="1" smtClean="0"/>
              <a:t>Experiments</a:t>
            </a:r>
            <a:r>
              <a:rPr lang="nb-NO" dirty="0" smtClean="0"/>
              <a:t> in 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18</a:t>
            </a:fld>
            <a:endParaRPr lang="nb-NO" dirty="0"/>
          </a:p>
        </p:txBody>
      </p:sp>
      <p:sp>
        <p:nvSpPr>
          <p:cNvPr id="12" name="Avrundet rektangel 11"/>
          <p:cNvSpPr/>
          <p:nvPr/>
        </p:nvSpPr>
        <p:spPr>
          <a:xfrm>
            <a:off x="1691680" y="5661248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4. </a:t>
            </a:r>
            <a:r>
              <a:rPr lang="nb-NO" sz="1200" dirty="0" err="1" smtClean="0"/>
              <a:t>Compare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results</a:t>
            </a:r>
            <a:endParaRPr lang="nb-NO" sz="1200" dirty="0" smtClean="0"/>
          </a:p>
        </p:txBody>
      </p:sp>
      <p:sp>
        <p:nvSpPr>
          <p:cNvPr id="16" name="Avrundet rektangel 11"/>
          <p:cNvSpPr/>
          <p:nvPr/>
        </p:nvSpPr>
        <p:spPr>
          <a:xfrm>
            <a:off x="1691680" y="4303783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2</a:t>
            </a:r>
            <a:r>
              <a:rPr lang="nb-NO" sz="1200" dirty="0" smtClean="0"/>
              <a:t>. </a:t>
            </a:r>
            <a:r>
              <a:rPr lang="nb-NO" sz="1200" dirty="0" err="1" smtClean="0"/>
              <a:t>Simulate</a:t>
            </a:r>
            <a:r>
              <a:rPr lang="nb-NO" sz="1200" dirty="0" smtClean="0"/>
              <a:t> </a:t>
            </a:r>
            <a:r>
              <a:rPr lang="nb-NO" sz="1200" dirty="0" err="1" smtClean="0"/>
              <a:t>portfolio</a:t>
            </a:r>
            <a:r>
              <a:rPr lang="nb-NO" sz="1200" dirty="0" smtClean="0"/>
              <a:t> </a:t>
            </a:r>
            <a:r>
              <a:rPr lang="nb-NO" sz="1200" dirty="0" err="1" smtClean="0"/>
              <a:t>liability</a:t>
            </a:r>
            <a:r>
              <a:rPr lang="nb-NO" sz="1200" dirty="0" smtClean="0"/>
              <a:t> </a:t>
            </a:r>
            <a:r>
              <a:rPr lang="nb-NO" sz="1200" dirty="0" err="1" smtClean="0"/>
              <a:t>using</a:t>
            </a:r>
            <a:r>
              <a:rPr lang="nb-NO" sz="1200" dirty="0" smtClean="0"/>
              <a:t> Monte Carlo</a:t>
            </a:r>
            <a:endParaRPr lang="nb-NO" sz="1200" dirty="0" smtClean="0"/>
          </a:p>
        </p:txBody>
      </p:sp>
      <p:sp>
        <p:nvSpPr>
          <p:cNvPr id="17" name="Avrundet rektangel 11"/>
          <p:cNvSpPr/>
          <p:nvPr/>
        </p:nvSpPr>
        <p:spPr>
          <a:xfrm>
            <a:off x="1691680" y="3625778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1b. </a:t>
            </a:r>
            <a:r>
              <a:rPr lang="nb-NO" sz="1200" dirty="0" err="1" smtClean="0"/>
              <a:t>Weibull</a:t>
            </a:r>
            <a:endParaRPr lang="nb-NO" sz="1200" dirty="0" smtClean="0"/>
          </a:p>
        </p:txBody>
      </p:sp>
      <p:sp>
        <p:nvSpPr>
          <p:cNvPr id="18" name="Avrundet rektangel 11"/>
          <p:cNvSpPr/>
          <p:nvPr/>
        </p:nvSpPr>
        <p:spPr>
          <a:xfrm>
            <a:off x="1691680" y="2938749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1a</a:t>
            </a:r>
            <a:r>
              <a:rPr lang="nb-NO" sz="1200" dirty="0" smtClean="0"/>
              <a:t>. </a:t>
            </a:r>
            <a:r>
              <a:rPr lang="nb-NO" sz="1200" dirty="0" err="1" smtClean="0"/>
              <a:t>Try</a:t>
            </a:r>
            <a:r>
              <a:rPr lang="nb-NO" sz="1200" dirty="0" smtClean="0"/>
              <a:t> Gamma</a:t>
            </a:r>
            <a:endParaRPr lang="nb-NO" sz="1200" dirty="0" smtClean="0"/>
          </a:p>
        </p:txBody>
      </p:sp>
      <p:sp>
        <p:nvSpPr>
          <p:cNvPr id="19" name="Avrundet rektangel 11"/>
          <p:cNvSpPr/>
          <p:nvPr/>
        </p:nvSpPr>
        <p:spPr>
          <a:xfrm>
            <a:off x="1691680" y="2262737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1</a:t>
            </a:r>
            <a:r>
              <a:rPr lang="nb-NO" sz="1200" dirty="0" smtClean="0"/>
              <a:t>. </a:t>
            </a:r>
            <a:r>
              <a:rPr lang="nb-NO" sz="1200" dirty="0" err="1" smtClean="0"/>
              <a:t>Find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claim</a:t>
            </a:r>
            <a:r>
              <a:rPr lang="nb-NO" sz="1200" dirty="0" smtClean="0"/>
              <a:t> </a:t>
            </a:r>
            <a:r>
              <a:rPr lang="nb-NO" sz="1200" dirty="0" err="1" smtClean="0"/>
              <a:t>size</a:t>
            </a:r>
            <a:r>
              <a:rPr lang="nb-NO" sz="1200" dirty="0" smtClean="0"/>
              <a:t> </a:t>
            </a:r>
            <a:r>
              <a:rPr lang="nb-NO" sz="1200" dirty="0" err="1" smtClean="0"/>
              <a:t>distribution</a:t>
            </a:r>
            <a:endParaRPr lang="nb-NO" sz="1200" dirty="0" smtClean="0"/>
          </a:p>
        </p:txBody>
      </p:sp>
      <p:sp>
        <p:nvSpPr>
          <p:cNvPr id="23" name="Avrundet rektangel 11"/>
          <p:cNvSpPr/>
          <p:nvPr/>
        </p:nvSpPr>
        <p:spPr>
          <a:xfrm>
            <a:off x="1691680" y="4963202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3. </a:t>
            </a:r>
            <a:r>
              <a:rPr lang="nb-NO" sz="1200" dirty="0" err="1" smtClean="0"/>
              <a:t>Simulate</a:t>
            </a:r>
            <a:r>
              <a:rPr lang="nb-NO" sz="1200" dirty="0" smtClean="0"/>
              <a:t> </a:t>
            </a:r>
            <a:r>
              <a:rPr lang="nb-NO" sz="1200" dirty="0" err="1" smtClean="0"/>
              <a:t>portfolio</a:t>
            </a:r>
            <a:r>
              <a:rPr lang="nb-NO" sz="1200" dirty="0" smtClean="0"/>
              <a:t> </a:t>
            </a:r>
            <a:r>
              <a:rPr lang="nb-NO" sz="1200" dirty="0" err="1" smtClean="0"/>
              <a:t>liability</a:t>
            </a:r>
            <a:r>
              <a:rPr lang="nb-NO" sz="1200" dirty="0" smtClean="0"/>
              <a:t> </a:t>
            </a:r>
            <a:r>
              <a:rPr lang="nb-NO" sz="1200" dirty="0" err="1" smtClean="0"/>
              <a:t>using</a:t>
            </a:r>
            <a:r>
              <a:rPr lang="nb-NO" sz="1200" dirty="0" smtClean="0"/>
              <a:t> normal </a:t>
            </a:r>
            <a:r>
              <a:rPr lang="nb-NO" sz="1200" dirty="0" err="1" smtClean="0"/>
              <a:t>approximation</a:t>
            </a:r>
            <a:endParaRPr lang="nb-NO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28758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b-NO" dirty="0" smtClean="0"/>
              <a:t>An </a:t>
            </a:r>
            <a:r>
              <a:rPr lang="nb-NO" dirty="0" err="1" smtClean="0"/>
              <a:t>algorithm</a:t>
            </a:r>
            <a:r>
              <a:rPr lang="nb-NO" dirty="0" smtClean="0"/>
              <a:t> for </a:t>
            </a:r>
            <a:r>
              <a:rPr lang="nb-NO" dirty="0" err="1" smtClean="0"/>
              <a:t>liabilities</a:t>
            </a:r>
            <a:r>
              <a:rPr lang="nb-NO" dirty="0" smtClean="0"/>
              <a:t> </a:t>
            </a:r>
            <a:r>
              <a:rPr lang="nb-NO" dirty="0" err="1" smtClean="0"/>
              <a:t>simulation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451733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intensities</a:t>
            </a:r>
            <a:r>
              <a:rPr lang="nb-NO" dirty="0" smtClean="0"/>
              <a:t> 		           for J </a:t>
            </a:r>
            <a:r>
              <a:rPr lang="nb-NO" dirty="0" err="1" smtClean="0"/>
              <a:t>policies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stored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file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J </a:t>
            </a:r>
            <a:r>
              <a:rPr lang="nb-NO" dirty="0" err="1" smtClean="0"/>
              <a:t>different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r>
              <a:rPr lang="nb-NO" dirty="0" smtClean="0"/>
              <a:t> </a:t>
            </a:r>
            <a:r>
              <a:rPr lang="nb-NO" dirty="0" err="1" smtClean="0"/>
              <a:t>distributions</a:t>
            </a:r>
            <a:r>
              <a:rPr lang="nb-NO" dirty="0" smtClean="0"/>
              <a:t> and </a:t>
            </a:r>
            <a:r>
              <a:rPr lang="nb-NO" dirty="0" err="1" smtClean="0"/>
              <a:t>payment</a:t>
            </a:r>
            <a:r>
              <a:rPr lang="nb-NO" dirty="0" smtClean="0"/>
              <a:t> </a:t>
            </a:r>
            <a:r>
              <a:rPr lang="nb-NO" dirty="0" err="1" smtClean="0"/>
              <a:t>functions</a:t>
            </a:r>
            <a:r>
              <a:rPr lang="nb-NO" dirty="0" smtClean="0"/>
              <a:t> H</a:t>
            </a:r>
            <a:r>
              <a:rPr lang="nb-NO" sz="1100" dirty="0" smtClean="0"/>
              <a:t>1</a:t>
            </a:r>
            <a:r>
              <a:rPr lang="nb-NO" dirty="0" smtClean="0"/>
              <a:t>(z),…,H</a:t>
            </a:r>
            <a:r>
              <a:rPr lang="nb-NO" sz="1200" dirty="0" smtClean="0"/>
              <a:t>J</a:t>
            </a:r>
            <a:r>
              <a:rPr lang="nb-NO" dirty="0" smtClean="0"/>
              <a:t>(z)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stored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program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organised</a:t>
            </a:r>
            <a:r>
              <a:rPr lang="nb-NO" dirty="0" smtClean="0"/>
              <a:t> as </a:t>
            </a:r>
            <a:r>
              <a:rPr lang="nb-NO" dirty="0" err="1" smtClean="0"/>
              <a:t>follows</a:t>
            </a:r>
            <a:r>
              <a:rPr lang="nb-NO" dirty="0" smtClean="0"/>
              <a:t> (</a:t>
            </a:r>
            <a:r>
              <a:rPr lang="nb-NO" dirty="0" err="1" smtClean="0"/>
              <a:t>Algorithm</a:t>
            </a:r>
            <a:r>
              <a:rPr lang="nb-NO" dirty="0" smtClean="0"/>
              <a:t> 10.1)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635896" y="1340768"/>
          <a:ext cx="1305165" cy="546348"/>
        </p:xfrm>
        <a:graphic>
          <a:graphicData uri="http://schemas.openxmlformats.org/presentationml/2006/ole">
            <p:oleObj spid="_x0000_s126978" name="Formel" r:id="rId3" imgW="545760" imgH="228600" progId="Equation.3">
              <p:embed/>
            </p:oleObj>
          </a:graphicData>
        </a:graphic>
      </p:graphicFrame>
      <p:graphicFrame>
        <p:nvGraphicFramePr>
          <p:cNvPr id="126980" name="Object 4"/>
          <p:cNvGraphicFramePr>
            <a:graphicFrameLocks noChangeAspect="1"/>
          </p:cNvGraphicFramePr>
          <p:nvPr/>
        </p:nvGraphicFramePr>
        <p:xfrm>
          <a:off x="971600" y="2780928"/>
          <a:ext cx="7236946" cy="3790900"/>
        </p:xfrm>
        <a:graphic>
          <a:graphicData uri="http://schemas.openxmlformats.org/presentationml/2006/ole">
            <p:oleObj spid="_x0000_s126980" name="Formel" r:id="rId4" imgW="4178160" imgH="2197080" progId="Equation.3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Monte Carlo </a:t>
            </a:r>
            <a:r>
              <a:rPr lang="nb-NO" dirty="0" err="1" smtClean="0"/>
              <a:t>theory</a:t>
            </a:r>
            <a:endParaRPr lang="nb-NO" dirty="0"/>
          </a:p>
        </p:txBody>
      </p:sp>
      <p:graphicFrame>
        <p:nvGraphicFramePr>
          <p:cNvPr id="173058" name="Object 2"/>
          <p:cNvGraphicFramePr>
            <a:graphicFrameLocks noChangeAspect="1"/>
          </p:cNvGraphicFramePr>
          <p:nvPr/>
        </p:nvGraphicFramePr>
        <p:xfrm>
          <a:off x="1475656" y="2204864"/>
          <a:ext cx="4751387" cy="722313"/>
        </p:xfrm>
        <a:graphic>
          <a:graphicData uri="http://schemas.openxmlformats.org/presentationml/2006/ole">
            <p:oleObj spid="_x0000_s173058" name="Formel" r:id="rId4" imgW="2743200" imgH="41904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1520" y="1556792"/>
            <a:ext cx="8215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Suppose</a:t>
            </a:r>
            <a:r>
              <a:rPr lang="nb-NO" dirty="0" smtClean="0"/>
              <a:t> X</a:t>
            </a:r>
            <a:r>
              <a:rPr lang="nb-NO" sz="1200" dirty="0" smtClean="0"/>
              <a:t>1</a:t>
            </a:r>
            <a:r>
              <a:rPr lang="nb-NO" dirty="0" smtClean="0"/>
              <a:t>, X</a:t>
            </a:r>
            <a:r>
              <a:rPr lang="nb-NO" sz="1200" dirty="0" smtClean="0"/>
              <a:t>2</a:t>
            </a:r>
            <a:r>
              <a:rPr lang="nb-NO" dirty="0" smtClean="0"/>
              <a:t>,… </a:t>
            </a:r>
            <a:r>
              <a:rPr lang="nb-NO" dirty="0" err="1" smtClean="0"/>
              <a:t>are</a:t>
            </a:r>
            <a:r>
              <a:rPr lang="nb-NO" dirty="0" smtClean="0"/>
              <a:t> independent and </a:t>
            </a:r>
            <a:r>
              <a:rPr lang="nb-NO" dirty="0" err="1" smtClean="0"/>
              <a:t>exponentially</a:t>
            </a:r>
            <a:r>
              <a:rPr lang="nb-NO" dirty="0" smtClean="0"/>
              <a:t> </a:t>
            </a:r>
            <a:r>
              <a:rPr lang="nb-NO" dirty="0" err="1" smtClean="0"/>
              <a:t>distributed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  1.</a:t>
            </a:r>
          </a:p>
          <a:p>
            <a:r>
              <a:rPr lang="nb-NO" dirty="0" smtClean="0"/>
              <a:t>It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be </a:t>
            </a:r>
            <a:r>
              <a:rPr lang="nb-NO" dirty="0" err="1" smtClean="0"/>
              <a:t>proved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251521" y="2926685"/>
            <a:ext cx="77768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for all n &gt;= 0 and all lambda &gt; 0. 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From (1)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exponential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describes</a:t>
            </a:r>
            <a:r>
              <a:rPr lang="nb-NO" dirty="0" smtClean="0"/>
              <a:t> time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events</a:t>
            </a:r>
            <a:r>
              <a:rPr lang="nb-NO" dirty="0" smtClean="0"/>
              <a:t> in a </a:t>
            </a:r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 </a:t>
            </a:r>
            <a:r>
              <a:rPr lang="nb-NO" dirty="0" err="1" smtClean="0"/>
              <a:t>Section</a:t>
            </a:r>
            <a:r>
              <a:rPr lang="nb-NO" dirty="0" smtClean="0"/>
              <a:t> 9.3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learnt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X</a:t>
            </a:r>
            <a:r>
              <a:rPr lang="nb-NO" sz="1200" dirty="0" smtClean="0"/>
              <a:t>1</a:t>
            </a:r>
            <a:r>
              <a:rPr lang="nb-NO" dirty="0" smtClean="0"/>
              <a:t>+…+X</a:t>
            </a:r>
            <a:r>
              <a:rPr lang="nb-NO" sz="1200" dirty="0" smtClean="0"/>
              <a:t>n</a:t>
            </a:r>
            <a:r>
              <a:rPr lang="nb-NO" dirty="0" smtClean="0"/>
              <a:t> is gamma </a:t>
            </a:r>
            <a:r>
              <a:rPr lang="nb-NO" dirty="0" err="1" smtClean="0"/>
              <a:t>distributed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 n and </a:t>
            </a:r>
            <a:r>
              <a:rPr lang="nb-NO" dirty="0" err="1" smtClean="0"/>
              <a:t>shape</a:t>
            </a:r>
            <a:r>
              <a:rPr lang="nb-NO" dirty="0" smtClean="0"/>
              <a:t> n 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 is a </a:t>
            </a:r>
            <a:r>
              <a:rPr lang="nb-NO" dirty="0" err="1" smtClean="0"/>
              <a:t>process</a:t>
            </a:r>
            <a:r>
              <a:rPr lang="nb-NO" dirty="0" smtClean="0"/>
              <a:t> in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events</a:t>
            </a:r>
            <a:r>
              <a:rPr lang="nb-NO" dirty="0" smtClean="0"/>
              <a:t> </a:t>
            </a:r>
            <a:r>
              <a:rPr lang="nb-NO" dirty="0" err="1" smtClean="0"/>
              <a:t>occur</a:t>
            </a:r>
            <a:r>
              <a:rPr lang="nb-NO" dirty="0" smtClean="0"/>
              <a:t> </a:t>
            </a:r>
            <a:r>
              <a:rPr lang="nb-NO" dirty="0" err="1" smtClean="0"/>
              <a:t>continuously</a:t>
            </a:r>
            <a:r>
              <a:rPr lang="nb-NO" dirty="0" smtClean="0"/>
              <a:t> and </a:t>
            </a:r>
            <a:r>
              <a:rPr lang="nb-NO" dirty="0" err="1" smtClean="0"/>
              <a:t>independently</a:t>
            </a:r>
            <a:r>
              <a:rPr lang="nb-NO" dirty="0" smtClean="0"/>
              <a:t> at a </a:t>
            </a:r>
            <a:r>
              <a:rPr lang="nb-NO" dirty="0" err="1" smtClean="0"/>
              <a:t>constant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rate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right </a:t>
            </a:r>
            <a:r>
              <a:rPr lang="nb-NO" dirty="0" err="1" smtClean="0"/>
              <a:t>define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density</a:t>
            </a:r>
            <a:r>
              <a:rPr lang="nb-NO" dirty="0" smtClean="0"/>
              <a:t> </a:t>
            </a:r>
            <a:r>
              <a:rPr lang="nb-NO" dirty="0" err="1" smtClean="0"/>
              <a:t>function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endParaRPr lang="nb-NO" dirty="0" smtClean="0"/>
          </a:p>
          <a:p>
            <a:pPr>
              <a:buFont typeface="Arial" pitchFamily="34" charset="0"/>
              <a:buChar char="•"/>
            </a:pPr>
            <a:endParaRPr lang="nb-NO" dirty="0" smtClean="0"/>
          </a:p>
          <a:p>
            <a:pPr>
              <a:buFont typeface="Arial" pitchFamily="34" charset="0"/>
              <a:buChar char="•"/>
            </a:pPr>
            <a:endParaRPr lang="nb-NO" dirty="0" smtClean="0"/>
          </a:p>
          <a:p>
            <a:r>
              <a:rPr lang="nb-NO" dirty="0" err="1" smtClean="0"/>
              <a:t>which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central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for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numbers</a:t>
            </a:r>
            <a:r>
              <a:rPr lang="nb-NO" dirty="0" smtClean="0"/>
              <a:t> in </a:t>
            </a:r>
            <a:r>
              <a:rPr lang="nb-NO" dirty="0" err="1" smtClean="0"/>
              <a:t>property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. </a:t>
            </a:r>
          </a:p>
          <a:p>
            <a:r>
              <a:rPr lang="nb-NO" dirty="0" err="1" smtClean="0"/>
              <a:t>Mean</a:t>
            </a:r>
            <a:r>
              <a:rPr lang="nb-NO" dirty="0" smtClean="0"/>
              <a:t> and standard </a:t>
            </a:r>
            <a:r>
              <a:rPr lang="nb-NO" dirty="0" err="1" smtClean="0"/>
              <a:t>deviation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E(N)=lambda and </a:t>
            </a:r>
            <a:r>
              <a:rPr lang="nb-NO" dirty="0" err="1" smtClean="0"/>
              <a:t>sd</a:t>
            </a:r>
            <a:r>
              <a:rPr lang="nb-NO" dirty="0" smtClean="0"/>
              <a:t>(N)=</a:t>
            </a:r>
            <a:r>
              <a:rPr lang="nb-NO" dirty="0" err="1" smtClean="0"/>
              <a:t>sqrt</a:t>
            </a:r>
            <a:r>
              <a:rPr lang="nb-NO" smtClean="0"/>
              <a:t>(lambda)</a:t>
            </a:r>
            <a:endParaRPr lang="nb-NO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164288" y="234888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(1)</a:t>
            </a:r>
            <a:endParaRPr lang="nb-NO" dirty="0"/>
          </a:p>
        </p:txBody>
      </p:sp>
      <p:graphicFrame>
        <p:nvGraphicFramePr>
          <p:cNvPr id="173059" name="Object 3"/>
          <p:cNvGraphicFramePr>
            <a:graphicFrameLocks noChangeAspect="1"/>
          </p:cNvGraphicFramePr>
          <p:nvPr/>
        </p:nvGraphicFramePr>
        <p:xfrm>
          <a:off x="1619672" y="5301208"/>
          <a:ext cx="3276600" cy="722313"/>
        </p:xfrm>
        <a:graphic>
          <a:graphicData uri="http://schemas.openxmlformats.org/presentationml/2006/ole">
            <p:oleObj spid="_x0000_s173059" name="Formel" r:id="rId5" imgW="189216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b-NO" dirty="0" smtClean="0"/>
              <a:t>An </a:t>
            </a:r>
            <a:r>
              <a:rPr lang="nb-NO" dirty="0" err="1" smtClean="0"/>
              <a:t>algorithm</a:t>
            </a:r>
            <a:r>
              <a:rPr lang="nb-NO" dirty="0" smtClean="0"/>
              <a:t> for </a:t>
            </a:r>
            <a:r>
              <a:rPr lang="nb-NO" dirty="0" err="1" smtClean="0"/>
              <a:t>liabilities</a:t>
            </a:r>
            <a:r>
              <a:rPr lang="nb-NO" dirty="0" smtClean="0"/>
              <a:t> </a:t>
            </a:r>
            <a:r>
              <a:rPr lang="nb-NO" dirty="0" err="1" smtClean="0"/>
              <a:t>simulation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451733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intensities</a:t>
            </a:r>
            <a:r>
              <a:rPr lang="nb-NO" dirty="0" smtClean="0"/>
              <a:t> 		           for J </a:t>
            </a:r>
            <a:r>
              <a:rPr lang="nb-NO" dirty="0" err="1" smtClean="0"/>
              <a:t>policies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stored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file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J </a:t>
            </a:r>
            <a:r>
              <a:rPr lang="nb-NO" dirty="0" err="1" smtClean="0"/>
              <a:t>different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r>
              <a:rPr lang="nb-NO" dirty="0" smtClean="0"/>
              <a:t> </a:t>
            </a:r>
            <a:r>
              <a:rPr lang="nb-NO" dirty="0" err="1" smtClean="0"/>
              <a:t>distributions</a:t>
            </a:r>
            <a:r>
              <a:rPr lang="nb-NO" dirty="0" smtClean="0"/>
              <a:t> and </a:t>
            </a:r>
            <a:r>
              <a:rPr lang="nb-NO" dirty="0" err="1" smtClean="0"/>
              <a:t>payment</a:t>
            </a:r>
            <a:r>
              <a:rPr lang="nb-NO" dirty="0" smtClean="0"/>
              <a:t> </a:t>
            </a:r>
            <a:r>
              <a:rPr lang="nb-NO" dirty="0" err="1" smtClean="0"/>
              <a:t>functions</a:t>
            </a:r>
            <a:r>
              <a:rPr lang="nb-NO" dirty="0" smtClean="0"/>
              <a:t> H</a:t>
            </a:r>
            <a:r>
              <a:rPr lang="nb-NO" sz="1100" dirty="0" smtClean="0"/>
              <a:t>1</a:t>
            </a:r>
            <a:r>
              <a:rPr lang="nb-NO" dirty="0" smtClean="0"/>
              <a:t>(z),…,H</a:t>
            </a:r>
            <a:r>
              <a:rPr lang="nb-NO" sz="1200" dirty="0" smtClean="0"/>
              <a:t>J</a:t>
            </a:r>
            <a:r>
              <a:rPr lang="nb-NO" dirty="0" smtClean="0"/>
              <a:t>(z)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stored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program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organised</a:t>
            </a:r>
            <a:r>
              <a:rPr lang="nb-NO" dirty="0" smtClean="0"/>
              <a:t> as </a:t>
            </a:r>
            <a:r>
              <a:rPr lang="nb-NO" dirty="0" err="1" smtClean="0"/>
              <a:t>follows</a:t>
            </a:r>
            <a:r>
              <a:rPr lang="nb-NO" dirty="0" smtClean="0"/>
              <a:t> (</a:t>
            </a:r>
            <a:r>
              <a:rPr lang="nb-NO" dirty="0" err="1" smtClean="0"/>
              <a:t>Algorithm</a:t>
            </a:r>
            <a:r>
              <a:rPr lang="nb-NO" dirty="0" smtClean="0"/>
              <a:t> 10.1)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635896" y="1340768"/>
          <a:ext cx="1305165" cy="546348"/>
        </p:xfrm>
        <a:graphic>
          <a:graphicData uri="http://schemas.openxmlformats.org/presentationml/2006/ole">
            <p:oleObj spid="_x0000_s177154" name="Formel" r:id="rId3" imgW="545760" imgH="228600" progId="Equation.3">
              <p:embed/>
            </p:oleObj>
          </a:graphicData>
        </a:graphic>
      </p:graphicFrame>
      <p:graphicFrame>
        <p:nvGraphicFramePr>
          <p:cNvPr id="126980" name="Object 4"/>
          <p:cNvGraphicFramePr>
            <a:graphicFrameLocks noChangeAspect="1"/>
          </p:cNvGraphicFramePr>
          <p:nvPr/>
        </p:nvGraphicFramePr>
        <p:xfrm>
          <a:off x="971600" y="2780928"/>
          <a:ext cx="7236946" cy="3790900"/>
        </p:xfrm>
        <a:graphic>
          <a:graphicData uri="http://schemas.openxmlformats.org/presentationml/2006/ole">
            <p:oleObj spid="_x0000_s177155" name="Formel" r:id="rId4" imgW="4178160" imgH="2197080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NB Main">
      <a:dk1>
        <a:srgbClr val="333333"/>
      </a:dk1>
      <a:lt1>
        <a:sysClr val="window" lastClr="FFFFFF"/>
      </a:lt1>
      <a:dk2>
        <a:srgbClr val="333333"/>
      </a:dk2>
      <a:lt2>
        <a:srgbClr val="FFFFFF"/>
      </a:lt2>
      <a:accent1>
        <a:srgbClr val="C9C9C9"/>
      </a:accent1>
      <a:accent2>
        <a:srgbClr val="007272"/>
      </a:accent2>
      <a:accent3>
        <a:srgbClr val="77278A"/>
      </a:accent3>
      <a:accent4>
        <a:srgbClr val="49B1DE"/>
      </a:accent4>
      <a:accent5>
        <a:srgbClr val="E76A0B"/>
      </a:accent5>
      <a:accent6>
        <a:srgbClr val="9F111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1126</TotalTime>
  <Words>783</Words>
  <Application>Microsoft Office PowerPoint</Application>
  <PresentationFormat>On-screen Show (4:3)</PresentationFormat>
  <Paragraphs>188</Paragraphs>
  <Slides>21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blank</vt:lpstr>
      <vt:lpstr>Formel</vt:lpstr>
      <vt:lpstr>Equation</vt:lpstr>
      <vt:lpstr>Microsoft Formelredigering 3.0</vt:lpstr>
      <vt:lpstr>Non-life insurance mathematics</vt:lpstr>
      <vt:lpstr>Agenda</vt:lpstr>
      <vt:lpstr>The main driver of financial regulation is to avoid bankruptcies and systemic risk </vt:lpstr>
      <vt:lpstr>Slide 4</vt:lpstr>
      <vt:lpstr>Solvency </vt:lpstr>
      <vt:lpstr>10.2 Portfolio liabilities by simple approximation</vt:lpstr>
      <vt:lpstr>Normal approximations</vt:lpstr>
      <vt:lpstr>The rule of double variance</vt:lpstr>
      <vt:lpstr>The rule of double variance</vt:lpstr>
      <vt:lpstr>The rule of double variance</vt:lpstr>
      <vt:lpstr>Fire data from DNB</vt:lpstr>
      <vt:lpstr>Normal approximations in R</vt:lpstr>
      <vt:lpstr>The normal power approximation</vt:lpstr>
      <vt:lpstr>Portfolio liabilities by simulation </vt:lpstr>
      <vt:lpstr>An algorithm for liabilities simulation</vt:lpstr>
      <vt:lpstr>An algorithm for liabilities simulation using mixed distribution</vt:lpstr>
      <vt:lpstr>Slide 17</vt:lpstr>
      <vt:lpstr>Experiments in R</vt:lpstr>
      <vt:lpstr>An algorithm for liabilities simulation</vt:lpstr>
      <vt:lpstr>Monte Carlo theory</vt:lpstr>
      <vt:lpstr>An algorithm for liabilities simulation</vt:lpstr>
    </vt:vector>
  </TitlesOfParts>
  <Company>DnB NOR ASA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Non-life insurance mathematics</dc:title>
  <dc:creator>Haavardsson, Nils Fridthjov</dc:creator>
  <cp:lastModifiedBy>wenche_adm</cp:lastModifiedBy>
  <cp:revision>117</cp:revision>
  <dcterms:created xsi:type="dcterms:W3CDTF">2013-07-22T14:15:52Z</dcterms:created>
  <dcterms:modified xsi:type="dcterms:W3CDTF">2015-11-04T11:05:27Z</dcterms:modified>
</cp:coreProperties>
</file>