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Layouts/slideLayout39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8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Default Extension="wmf" ContentType="image/x-wmf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3" r:id="rId3"/>
    <p:sldId id="264" r:id="rId4"/>
    <p:sldId id="265" r:id="rId5"/>
    <p:sldId id="266" r:id="rId6"/>
    <p:sldId id="267" r:id="rId7"/>
    <p:sldId id="306" r:id="rId8"/>
    <p:sldId id="268" r:id="rId9"/>
    <p:sldId id="269" r:id="rId10"/>
    <p:sldId id="304" r:id="rId11"/>
    <p:sldId id="271" r:id="rId12"/>
    <p:sldId id="305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6" r:id="rId38"/>
    <p:sldId id="297" r:id="rId39"/>
    <p:sldId id="298" r:id="rId40"/>
    <p:sldId id="299" r:id="rId41"/>
    <p:sldId id="300" r:id="rId42"/>
    <p:sldId id="301" r:id="rId43"/>
    <p:sldId id="302" r:id="rId44"/>
    <p:sldId id="303" r:id="rId45"/>
    <p:sldId id="310" r:id="rId46"/>
    <p:sldId id="308" r:id="rId47"/>
    <p:sldId id="309" r:id="rId48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13" Type="http://schemas.openxmlformats.org/officeDocument/2006/relationships/image" Target="../media/image23.wmf"/><Relationship Id="rId3" Type="http://schemas.openxmlformats.org/officeDocument/2006/relationships/image" Target="../media/image13.wmf"/><Relationship Id="rId7" Type="http://schemas.openxmlformats.org/officeDocument/2006/relationships/image" Target="../media/image17.wmf"/><Relationship Id="rId12" Type="http://schemas.openxmlformats.org/officeDocument/2006/relationships/image" Target="../media/image22.wmf"/><Relationship Id="rId2" Type="http://schemas.openxmlformats.org/officeDocument/2006/relationships/image" Target="../media/image11.wmf"/><Relationship Id="rId1" Type="http://schemas.openxmlformats.org/officeDocument/2006/relationships/image" Target="../media/image12.wmf"/><Relationship Id="rId6" Type="http://schemas.openxmlformats.org/officeDocument/2006/relationships/image" Target="../media/image16.wmf"/><Relationship Id="rId11" Type="http://schemas.openxmlformats.org/officeDocument/2006/relationships/image" Target="../media/image21.wmf"/><Relationship Id="rId5" Type="http://schemas.openxmlformats.org/officeDocument/2006/relationships/image" Target="../media/image15.wmf"/><Relationship Id="rId10" Type="http://schemas.openxmlformats.org/officeDocument/2006/relationships/image" Target="../media/image20.wmf"/><Relationship Id="rId4" Type="http://schemas.openxmlformats.org/officeDocument/2006/relationships/image" Target="../media/image14.wmf"/><Relationship Id="rId9" Type="http://schemas.openxmlformats.org/officeDocument/2006/relationships/image" Target="../media/image19.wmf"/><Relationship Id="rId14" Type="http://schemas.openxmlformats.org/officeDocument/2006/relationships/image" Target="../media/image24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Relationship Id="rId5" Type="http://schemas.openxmlformats.org/officeDocument/2006/relationships/image" Target="../media/image29.wmf"/><Relationship Id="rId4" Type="http://schemas.openxmlformats.org/officeDocument/2006/relationships/image" Target="../media/image28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0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4" Type="http://schemas.openxmlformats.org/officeDocument/2006/relationships/image" Target="../media/image37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Relationship Id="rId4" Type="http://schemas.openxmlformats.org/officeDocument/2006/relationships/image" Target="../media/image41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7" Type="http://schemas.openxmlformats.org/officeDocument/2006/relationships/image" Target="../media/image50.wmf"/><Relationship Id="rId2" Type="http://schemas.openxmlformats.org/officeDocument/2006/relationships/image" Target="../media/image45.wmf"/><Relationship Id="rId1" Type="http://schemas.openxmlformats.org/officeDocument/2006/relationships/image" Target="../media/image44.wmf"/><Relationship Id="rId6" Type="http://schemas.openxmlformats.org/officeDocument/2006/relationships/image" Target="../media/image49.wmf"/><Relationship Id="rId5" Type="http://schemas.openxmlformats.org/officeDocument/2006/relationships/image" Target="../media/image48.wmf"/><Relationship Id="rId4" Type="http://schemas.openxmlformats.org/officeDocument/2006/relationships/image" Target="../media/image47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2" Type="http://schemas.openxmlformats.org/officeDocument/2006/relationships/image" Target="../media/image52.wmf"/><Relationship Id="rId1" Type="http://schemas.openxmlformats.org/officeDocument/2006/relationships/image" Target="../media/image51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image" Target="../media/image57.wmf"/><Relationship Id="rId1" Type="http://schemas.openxmlformats.org/officeDocument/2006/relationships/image" Target="../media/image56.wmf"/><Relationship Id="rId6" Type="http://schemas.openxmlformats.org/officeDocument/2006/relationships/image" Target="../media/image61.wmf"/><Relationship Id="rId5" Type="http://schemas.openxmlformats.org/officeDocument/2006/relationships/image" Target="../media/image60.wmf"/><Relationship Id="rId4" Type="http://schemas.openxmlformats.org/officeDocument/2006/relationships/image" Target="../media/image59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Relationship Id="rId5" Type="http://schemas.openxmlformats.org/officeDocument/2006/relationships/image" Target="../media/image29.wmf"/><Relationship Id="rId4" Type="http://schemas.openxmlformats.org/officeDocument/2006/relationships/image" Target="../media/image28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90.wmf"/><Relationship Id="rId2" Type="http://schemas.openxmlformats.org/officeDocument/2006/relationships/image" Target="../media/image89.wmf"/><Relationship Id="rId1" Type="http://schemas.openxmlformats.org/officeDocument/2006/relationships/image" Target="../media/image8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8B76-AD4E-4E24-AF28-CB0F88EF905D}" type="datetimeFigureOut">
              <a:rPr lang="nb-NO" smtClean="0"/>
              <a:pPr/>
              <a:t>23.09.2014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8B76-AD4E-4E24-AF28-CB0F88EF905D}" type="datetimeFigureOut">
              <a:rPr lang="nb-NO" smtClean="0"/>
              <a:pPr/>
              <a:t>23.09.2014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8B76-AD4E-4E24-AF28-CB0F88EF905D}" type="datetimeFigureOut">
              <a:rPr lang="nb-NO" smtClean="0"/>
              <a:pPr/>
              <a:t>23.09.2014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8B76-AD4E-4E24-AF28-CB0F88EF905D}" type="datetimeFigureOut">
              <a:rPr lang="nb-NO" smtClean="0"/>
              <a:pPr/>
              <a:t>23.09.2014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8B76-AD4E-4E24-AF28-CB0F88EF905D}" type="datetimeFigureOut">
              <a:rPr lang="nb-NO" smtClean="0"/>
              <a:pPr/>
              <a:t>23.09.2014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8B76-AD4E-4E24-AF28-CB0F88EF905D}" type="datetimeFigureOut">
              <a:rPr lang="nb-NO" smtClean="0"/>
              <a:pPr/>
              <a:t>23.09.2014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8B76-AD4E-4E24-AF28-CB0F88EF905D}" type="datetimeFigureOut">
              <a:rPr lang="nb-NO" smtClean="0"/>
              <a:pPr/>
              <a:t>23.09.2014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8B76-AD4E-4E24-AF28-CB0F88EF905D}" type="datetimeFigureOut">
              <a:rPr lang="nb-NO" smtClean="0"/>
              <a:pPr/>
              <a:t>23.09.2014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8B76-AD4E-4E24-AF28-CB0F88EF905D}" type="datetimeFigureOut">
              <a:rPr lang="nb-NO" smtClean="0"/>
              <a:pPr/>
              <a:t>23.09.2014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8B76-AD4E-4E24-AF28-CB0F88EF905D}" type="datetimeFigureOut">
              <a:rPr lang="nb-NO" smtClean="0"/>
              <a:pPr/>
              <a:t>23.09.2014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8B76-AD4E-4E24-AF28-CB0F88EF905D}" type="datetimeFigureOut">
              <a:rPr lang="nb-NO" smtClean="0"/>
              <a:pPr/>
              <a:t>23.09.2014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5506940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550694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5506940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5506940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5506940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5506940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5506940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5506940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5506940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5506940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5506940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5506940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5506940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55069403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5506940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5506940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5506940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5506940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-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123" y="332210"/>
            <a:ext cx="7875590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59443" y="6569076"/>
            <a:ext cx="6172552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/>
          </p:nvPr>
        </p:nvSpPr>
        <p:spPr>
          <a:xfrm>
            <a:off x="873124" y="1341438"/>
            <a:ext cx="7875589" cy="4607842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8EC700-9842-4AFE-9687-13D471D013CD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933437069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5506940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55069403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55069403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55069403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55069403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55069403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55069403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55069403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55069403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55069403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55069403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5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55069403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6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55069403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7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55069403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8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55069403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9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55069403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55069403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1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55069403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2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55069403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3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55069403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="" xmlns:p14="http://schemas.microsoft.com/office/powerpoint/2010/main" val="2825764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978B76-AD4E-4E24-AF28-CB0F88EF905D}" type="datetimeFigureOut">
              <a:rPr lang="nb-NO" smtClean="0"/>
              <a:pPr/>
              <a:t>23.09.2014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7" r:id="rId12"/>
    <p:sldLayoutId id="2147483678" r:id="rId13"/>
    <p:sldLayoutId id="2147483679" r:id="rId14"/>
    <p:sldLayoutId id="2147483680" r:id="rId15"/>
    <p:sldLayoutId id="2147483681" r:id="rId16"/>
    <p:sldLayoutId id="2147483682" r:id="rId17"/>
    <p:sldLayoutId id="2147483683" r:id="rId18"/>
    <p:sldLayoutId id="2147483684" r:id="rId19"/>
    <p:sldLayoutId id="2147483685" r:id="rId20"/>
    <p:sldLayoutId id="2147483686" r:id="rId21"/>
    <p:sldLayoutId id="2147483687" r:id="rId22"/>
    <p:sldLayoutId id="2147483688" r:id="rId23"/>
    <p:sldLayoutId id="2147483689" r:id="rId24"/>
    <p:sldLayoutId id="2147483690" r:id="rId25"/>
    <p:sldLayoutId id="2147483691" r:id="rId26"/>
    <p:sldLayoutId id="2147483692" r:id="rId27"/>
    <p:sldLayoutId id="2147483693" r:id="rId28"/>
    <p:sldLayoutId id="2147483694" r:id="rId29"/>
    <p:sldLayoutId id="2147483695" r:id="rId30"/>
    <p:sldLayoutId id="2147483696" r:id="rId31"/>
    <p:sldLayoutId id="2147483697" r:id="rId32"/>
    <p:sldLayoutId id="2147483698" r:id="rId33"/>
    <p:sldLayoutId id="2147483699" r:id="rId34"/>
    <p:sldLayoutId id="2147483700" r:id="rId35"/>
    <p:sldLayoutId id="2147483701" r:id="rId36"/>
    <p:sldLayoutId id="2147483702" r:id="rId37"/>
    <p:sldLayoutId id="2147483703" r:id="rId38"/>
    <p:sldLayoutId id="2147483704" r:id="rId39"/>
    <p:sldLayoutId id="2147483705" r:id="rId40"/>
    <p:sldLayoutId id="2147483706" r:id="rId41"/>
    <p:sldLayoutId id="2147483707" r:id="rId42"/>
    <p:sldLayoutId id="2147483708" r:id="rId43"/>
    <p:sldLayoutId id="2147483709" r:id="rId44"/>
    <p:sldLayoutId id="2147483710" r:id="rId45"/>
    <p:sldLayoutId id="2147483711" r:id="rId46"/>
    <p:sldLayoutId id="2147483712" r:id="rId47"/>
    <p:sldLayoutId id="2147483713" r:id="rId48"/>
    <p:sldLayoutId id="2147483714" r:id="rId49"/>
    <p:sldLayoutId id="2147483715" r:id="rId50"/>
    <p:sldLayoutId id="2147483716" r:id="rId5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51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13" Type="http://schemas.openxmlformats.org/officeDocument/2006/relationships/oleObject" Target="../embeddings/oleObject18.bin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2.bin"/><Relationship Id="rId12" Type="http://schemas.openxmlformats.org/officeDocument/2006/relationships/oleObject" Target="../embeddings/oleObject17.bin"/><Relationship Id="rId2" Type="http://schemas.openxmlformats.org/officeDocument/2006/relationships/slideLayout" Target="../slideLayouts/slideLayout17.xml"/><Relationship Id="rId16" Type="http://schemas.openxmlformats.org/officeDocument/2006/relationships/oleObject" Target="../embeddings/oleObject21.bin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1.bin"/><Relationship Id="rId11" Type="http://schemas.openxmlformats.org/officeDocument/2006/relationships/oleObject" Target="../embeddings/oleObject16.bin"/><Relationship Id="rId5" Type="http://schemas.openxmlformats.org/officeDocument/2006/relationships/oleObject" Target="../embeddings/oleObject10.bin"/><Relationship Id="rId15" Type="http://schemas.openxmlformats.org/officeDocument/2006/relationships/oleObject" Target="../embeddings/oleObject20.bin"/><Relationship Id="rId10" Type="http://schemas.openxmlformats.org/officeDocument/2006/relationships/oleObject" Target="../embeddings/oleObject15.bin"/><Relationship Id="rId4" Type="http://schemas.openxmlformats.org/officeDocument/2006/relationships/oleObject" Target="../embeddings/oleObject9.bin"/><Relationship Id="rId9" Type="http://schemas.openxmlformats.org/officeDocument/2006/relationships/oleObject" Target="../embeddings/oleObject14.bin"/><Relationship Id="rId14" Type="http://schemas.openxmlformats.org/officeDocument/2006/relationships/oleObject" Target="../embeddings/oleObject19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6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5.bin"/><Relationship Id="rId5" Type="http://schemas.openxmlformats.org/officeDocument/2006/relationships/oleObject" Target="../embeddings/oleObject24.bin"/><Relationship Id="rId4" Type="http://schemas.openxmlformats.org/officeDocument/2006/relationships/oleObject" Target="../embeddings/oleObject23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28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31.bin"/><Relationship Id="rId4" Type="http://schemas.openxmlformats.org/officeDocument/2006/relationships/oleObject" Target="../embeddings/oleObject30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21.xml"/><Relationship Id="rId1" Type="http://schemas.openxmlformats.org/officeDocument/2006/relationships/vmlDrawing" Target="../drawings/vmlDrawing8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21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36.bin"/><Relationship Id="rId5" Type="http://schemas.openxmlformats.org/officeDocument/2006/relationships/oleObject" Target="../embeddings/oleObject35.bin"/><Relationship Id="rId4" Type="http://schemas.openxmlformats.org/officeDocument/2006/relationships/oleObject" Target="../embeddings/oleObject34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2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40.bin"/><Relationship Id="rId5" Type="http://schemas.openxmlformats.org/officeDocument/2006/relationships/oleObject" Target="../embeddings/oleObject39.bin"/><Relationship Id="rId4" Type="http://schemas.openxmlformats.org/officeDocument/2006/relationships/oleObject" Target="../embeddings/oleObject38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6.bin"/><Relationship Id="rId3" Type="http://schemas.openxmlformats.org/officeDocument/2006/relationships/oleObject" Target="../embeddings/oleObject41.bin"/><Relationship Id="rId7" Type="http://schemas.openxmlformats.org/officeDocument/2006/relationships/oleObject" Target="../embeddings/oleObject45.bin"/><Relationship Id="rId2" Type="http://schemas.openxmlformats.org/officeDocument/2006/relationships/slideLayout" Target="../slideLayouts/slideLayout25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44.bin"/><Relationship Id="rId5" Type="http://schemas.openxmlformats.org/officeDocument/2006/relationships/oleObject" Target="../embeddings/oleObject43.bin"/><Relationship Id="rId4" Type="http://schemas.openxmlformats.org/officeDocument/2006/relationships/oleObject" Target="../embeddings/oleObject42.bin"/><Relationship Id="rId9" Type="http://schemas.openxmlformats.org/officeDocument/2006/relationships/oleObject" Target="../embeddings/oleObject47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wmf"/><Relationship Id="rId2" Type="http://schemas.openxmlformats.org/officeDocument/2006/relationships/slideLayout" Target="../slideLayouts/slideLayout26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50.bin"/><Relationship Id="rId5" Type="http://schemas.openxmlformats.org/officeDocument/2006/relationships/oleObject" Target="../embeddings/oleObject49.bin"/><Relationship Id="rId4" Type="http://schemas.openxmlformats.org/officeDocument/2006/relationships/oleObject" Target="../embeddings/oleObject48.bin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wmf"/><Relationship Id="rId1" Type="http://schemas.openxmlformats.org/officeDocument/2006/relationships/slideLayout" Target="../slideLayouts/slideLayout2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6.bin"/><Relationship Id="rId3" Type="http://schemas.openxmlformats.org/officeDocument/2006/relationships/oleObject" Target="../embeddings/oleObject51.bin"/><Relationship Id="rId7" Type="http://schemas.openxmlformats.org/officeDocument/2006/relationships/oleObject" Target="../embeddings/oleObject55.bin"/><Relationship Id="rId2" Type="http://schemas.openxmlformats.org/officeDocument/2006/relationships/slideLayout" Target="../slideLayouts/slideLayout28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54.bin"/><Relationship Id="rId5" Type="http://schemas.openxmlformats.org/officeDocument/2006/relationships/oleObject" Target="../embeddings/oleObject53.bin"/><Relationship Id="rId4" Type="http://schemas.openxmlformats.org/officeDocument/2006/relationships/oleObject" Target="../embeddings/oleObject52.bin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wmf"/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3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wmf"/><Relationship Id="rId2" Type="http://schemas.openxmlformats.org/officeDocument/2006/relationships/image" Target="../media/image63.wmf"/><Relationship Id="rId1" Type="http://schemas.openxmlformats.org/officeDocument/2006/relationships/slideLayout" Target="../slideLayouts/slideLayout3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wmf"/><Relationship Id="rId2" Type="http://schemas.openxmlformats.org/officeDocument/2006/relationships/image" Target="../media/image65.wmf"/><Relationship Id="rId1" Type="http://schemas.openxmlformats.org/officeDocument/2006/relationships/slideLayout" Target="../slideLayouts/slideLayout3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gif"/><Relationship Id="rId1" Type="http://schemas.openxmlformats.org/officeDocument/2006/relationships/slideLayout" Target="../slideLayouts/slideLayout3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gif"/><Relationship Id="rId1" Type="http://schemas.openxmlformats.org/officeDocument/2006/relationships/slideLayout" Target="../slideLayouts/slideLayout3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wmf"/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wmf"/><Relationship Id="rId1" Type="http://schemas.openxmlformats.org/officeDocument/2006/relationships/slideLayout" Target="../slideLayouts/slideLayout3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wmf"/><Relationship Id="rId1" Type="http://schemas.openxmlformats.org/officeDocument/2006/relationships/slideLayout" Target="../slideLayouts/slideLayout3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wmf"/><Relationship Id="rId1" Type="http://schemas.openxmlformats.org/officeDocument/2006/relationships/slideLayout" Target="../slideLayouts/slideLayout3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wmf"/><Relationship Id="rId2" Type="http://schemas.openxmlformats.org/officeDocument/2006/relationships/image" Target="../media/image73.wmf"/><Relationship Id="rId1" Type="http://schemas.openxmlformats.org/officeDocument/2006/relationships/slideLayout" Target="../slideLayouts/slideLayout3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wmf"/><Relationship Id="rId2" Type="http://schemas.openxmlformats.org/officeDocument/2006/relationships/image" Target="../media/image75.wmf"/><Relationship Id="rId1" Type="http://schemas.openxmlformats.org/officeDocument/2006/relationships/slideLayout" Target="../slideLayouts/slideLayout40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wmf"/><Relationship Id="rId2" Type="http://schemas.openxmlformats.org/officeDocument/2006/relationships/image" Target="../media/image63.wmf"/><Relationship Id="rId1" Type="http://schemas.openxmlformats.org/officeDocument/2006/relationships/slideLayout" Target="../slideLayouts/slideLayout4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wmf"/><Relationship Id="rId2" Type="http://schemas.openxmlformats.org/officeDocument/2006/relationships/image" Target="../media/image65.wmf"/><Relationship Id="rId1" Type="http://schemas.openxmlformats.org/officeDocument/2006/relationships/slideLayout" Target="../slideLayouts/slideLayout4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gif"/><Relationship Id="rId1" Type="http://schemas.openxmlformats.org/officeDocument/2006/relationships/slideLayout" Target="../slideLayouts/slideLayout4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gif"/><Relationship Id="rId1" Type="http://schemas.openxmlformats.org/officeDocument/2006/relationships/slideLayout" Target="../slideLayouts/slideLayout4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wmf"/><Relationship Id="rId1" Type="http://schemas.openxmlformats.org/officeDocument/2006/relationships/slideLayout" Target="../slideLayouts/slideLayout4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wmf"/><Relationship Id="rId1" Type="http://schemas.openxmlformats.org/officeDocument/2006/relationships/slideLayout" Target="../slideLayouts/slideLayout4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wmf"/><Relationship Id="rId1" Type="http://schemas.openxmlformats.org/officeDocument/2006/relationships/slideLayout" Target="../slideLayouts/slideLayout4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wmf"/><Relationship Id="rId1" Type="http://schemas.openxmlformats.org/officeDocument/2006/relationships/slideLayout" Target="../slideLayouts/slideLayout4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wmf"/><Relationship Id="rId2" Type="http://schemas.openxmlformats.org/officeDocument/2006/relationships/image" Target="../media/image73.wmf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85.w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wmf"/><Relationship Id="rId2" Type="http://schemas.openxmlformats.org/officeDocument/2006/relationships/image" Target="../media/image76.wmf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87.wm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7.bin"/><Relationship Id="rId7" Type="http://schemas.openxmlformats.org/officeDocument/2006/relationships/oleObject" Target="../embeddings/oleObject61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60.bin"/><Relationship Id="rId5" Type="http://schemas.openxmlformats.org/officeDocument/2006/relationships/oleObject" Target="../embeddings/oleObject59.bin"/><Relationship Id="rId4" Type="http://schemas.openxmlformats.org/officeDocument/2006/relationships/oleObject" Target="../embeddings/oleObject58.bin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2.bin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15.vml"/><Relationship Id="rId5" Type="http://schemas.openxmlformats.org/officeDocument/2006/relationships/oleObject" Target="../embeddings/oleObject64.bin"/><Relationship Id="rId4" Type="http://schemas.openxmlformats.org/officeDocument/2006/relationships/oleObject" Target="../embeddings/oleObject6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395536" y="2204864"/>
            <a:ext cx="6696744" cy="1082675"/>
          </a:xfrm>
        </p:spPr>
        <p:txBody>
          <a:bodyPr/>
          <a:lstStyle/>
          <a:p>
            <a:r>
              <a:rPr lang="nb-NO" sz="3200" dirty="0" smtClean="0"/>
              <a:t>STK 4540	</a:t>
            </a:r>
            <a:r>
              <a:rPr lang="nb-NO" sz="3200" dirty="0" err="1" smtClean="0"/>
              <a:t>Lecture</a:t>
            </a:r>
            <a:r>
              <a:rPr lang="nb-NO" sz="3200" dirty="0" smtClean="0"/>
              <a:t> 6</a:t>
            </a:r>
          </a:p>
        </p:txBody>
      </p:sp>
      <p:sp>
        <p:nvSpPr>
          <p:cNvPr id="5123" name="Subtitle 2"/>
          <p:cNvSpPr>
            <a:spLocks noGrp="1"/>
          </p:cNvSpPr>
          <p:nvPr>
            <p:ph type="subTitle" idx="1"/>
          </p:nvPr>
        </p:nvSpPr>
        <p:spPr>
          <a:xfrm>
            <a:off x="873125" y="3357563"/>
            <a:ext cx="6311900" cy="1752600"/>
          </a:xfrm>
        </p:spPr>
        <p:txBody>
          <a:bodyPr/>
          <a:lstStyle/>
          <a:p>
            <a:r>
              <a:rPr lang="nb-NO" sz="2000" dirty="0" err="1" smtClean="0"/>
              <a:t>Claim</a:t>
            </a:r>
            <a:r>
              <a:rPr lang="nb-NO" sz="2000" dirty="0" smtClean="0"/>
              <a:t> </a:t>
            </a:r>
            <a:r>
              <a:rPr lang="nb-NO" sz="2000" dirty="0" err="1" smtClean="0"/>
              <a:t>size</a:t>
            </a:r>
            <a:endParaRPr lang="nb-NO" sz="2000" dirty="0" smtClean="0"/>
          </a:p>
        </p:txBody>
      </p:sp>
    </p:spTree>
    <p:extLst>
      <p:ext uri="{BB962C8B-B14F-4D97-AF65-F5344CB8AC3E}">
        <p14:creationId xmlns:p14="http://schemas.microsoft.com/office/powerpoint/2010/main" xmlns="" val="259563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The ultimate goal for </a:t>
            </a:r>
            <a:r>
              <a:rPr lang="nb-NO" dirty="0" err="1" smtClean="0"/>
              <a:t>calculating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pure </a:t>
            </a:r>
            <a:r>
              <a:rPr lang="nb-NO" dirty="0" err="1" smtClean="0"/>
              <a:t>premium</a:t>
            </a:r>
            <a:r>
              <a:rPr lang="nb-NO" dirty="0" smtClean="0"/>
              <a:t> is </a:t>
            </a:r>
            <a:r>
              <a:rPr lang="nb-NO" dirty="0" err="1" smtClean="0"/>
              <a:t>pricing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2</a:t>
            </a:fld>
            <a:endParaRPr lang="nb-NO" dirty="0"/>
          </a:p>
        </p:txBody>
      </p:sp>
      <p:graphicFrame>
        <p:nvGraphicFramePr>
          <p:cNvPr id="6" name="Objekt 5"/>
          <p:cNvGraphicFramePr>
            <a:graphicFrameLocks noChangeAspect="1"/>
          </p:cNvGraphicFramePr>
          <p:nvPr/>
        </p:nvGraphicFramePr>
        <p:xfrm>
          <a:off x="1835150" y="1989138"/>
          <a:ext cx="2536825" cy="473075"/>
        </p:xfrm>
        <a:graphic>
          <a:graphicData uri="http://schemas.openxmlformats.org/presentationml/2006/ole">
            <p:oleObj spid="_x0000_s2054" name="Equation" r:id="rId3" imgW="2247900" imgH="419100" progId="Equation.3">
              <p:embed/>
            </p:oleObj>
          </a:graphicData>
        </a:graphic>
      </p:graphicFrame>
      <p:graphicFrame>
        <p:nvGraphicFramePr>
          <p:cNvPr id="7" name="Objekt 6"/>
          <p:cNvGraphicFramePr>
            <a:graphicFrameLocks noChangeAspect="1"/>
          </p:cNvGraphicFramePr>
          <p:nvPr/>
        </p:nvGraphicFramePr>
        <p:xfrm>
          <a:off x="5148263" y="1989138"/>
          <a:ext cx="3067050" cy="473075"/>
        </p:xfrm>
        <a:graphic>
          <a:graphicData uri="http://schemas.openxmlformats.org/presentationml/2006/ole">
            <p:oleObj spid="_x0000_s2055" name="Equation" r:id="rId4" imgW="2717800" imgH="419100" progId="Equation.3">
              <p:embed/>
            </p:oleObj>
          </a:graphicData>
        </a:graphic>
      </p:graphicFrame>
      <p:sp>
        <p:nvSpPr>
          <p:cNvPr id="9" name="TekstSylinder 8"/>
          <p:cNvSpPr txBox="1"/>
          <p:nvPr/>
        </p:nvSpPr>
        <p:spPr>
          <a:xfrm>
            <a:off x="971600" y="1484784"/>
            <a:ext cx="46506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600" dirty="0" smtClean="0"/>
              <a:t>Pure </a:t>
            </a:r>
            <a:r>
              <a:rPr lang="nb-NO" sz="1600" dirty="0" err="1" smtClean="0"/>
              <a:t>premium</a:t>
            </a:r>
            <a:r>
              <a:rPr lang="nb-NO" sz="1600" dirty="0" smtClean="0"/>
              <a:t> = </a:t>
            </a:r>
            <a:r>
              <a:rPr lang="nb-NO" sz="1600" dirty="0" err="1" smtClean="0"/>
              <a:t>Claim</a:t>
            </a:r>
            <a:r>
              <a:rPr lang="nb-NO" sz="1600" dirty="0" smtClean="0"/>
              <a:t> </a:t>
            </a:r>
            <a:r>
              <a:rPr lang="nb-NO" sz="1600" dirty="0" err="1" smtClean="0"/>
              <a:t>frequency</a:t>
            </a:r>
            <a:r>
              <a:rPr lang="nb-NO" sz="1600" dirty="0" smtClean="0"/>
              <a:t> x </a:t>
            </a:r>
            <a:r>
              <a:rPr lang="nb-NO" sz="1600" dirty="0" err="1" smtClean="0"/>
              <a:t>claim</a:t>
            </a:r>
            <a:r>
              <a:rPr lang="nb-NO" sz="1600" dirty="0" smtClean="0"/>
              <a:t> </a:t>
            </a:r>
            <a:r>
              <a:rPr lang="nb-NO" sz="1600" dirty="0" err="1" smtClean="0"/>
              <a:t>severity</a:t>
            </a:r>
            <a:endParaRPr lang="nb-NO" sz="1600" dirty="0" smtClean="0"/>
          </a:p>
        </p:txBody>
      </p:sp>
      <p:sp>
        <p:nvSpPr>
          <p:cNvPr id="10" name="Avrundet rektangel 9"/>
          <p:cNvSpPr/>
          <p:nvPr/>
        </p:nvSpPr>
        <p:spPr>
          <a:xfrm>
            <a:off x="1547664" y="2996952"/>
            <a:ext cx="4680520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Parametric and non </a:t>
            </a:r>
            <a:r>
              <a:rPr lang="nb-NO" sz="1200" dirty="0" err="1" smtClean="0"/>
              <a:t>parametric</a:t>
            </a:r>
            <a:r>
              <a:rPr lang="nb-NO" sz="1200" dirty="0" smtClean="0"/>
              <a:t> </a:t>
            </a:r>
            <a:r>
              <a:rPr lang="nb-NO" sz="1200" dirty="0" err="1" smtClean="0"/>
              <a:t>modelling</a:t>
            </a:r>
            <a:r>
              <a:rPr lang="nb-NO" sz="1200" dirty="0" smtClean="0"/>
              <a:t> (</a:t>
            </a:r>
            <a:r>
              <a:rPr lang="nb-NO" sz="1200" dirty="0" err="1" smtClean="0"/>
              <a:t>section</a:t>
            </a:r>
            <a:r>
              <a:rPr lang="nb-NO" sz="1200" dirty="0" smtClean="0"/>
              <a:t> 9.2 EB)</a:t>
            </a:r>
          </a:p>
        </p:txBody>
      </p:sp>
      <p:sp>
        <p:nvSpPr>
          <p:cNvPr id="11" name="Avrundet rektangel 10"/>
          <p:cNvSpPr/>
          <p:nvPr/>
        </p:nvSpPr>
        <p:spPr>
          <a:xfrm>
            <a:off x="1547664" y="3615889"/>
            <a:ext cx="4680520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The log-normal and Gamma families (</a:t>
            </a:r>
            <a:r>
              <a:rPr lang="nb-NO" sz="1200" dirty="0" err="1" smtClean="0"/>
              <a:t>section</a:t>
            </a:r>
            <a:r>
              <a:rPr lang="nb-NO" sz="1200" dirty="0" smtClean="0"/>
              <a:t> 9.3 EB) </a:t>
            </a:r>
          </a:p>
        </p:txBody>
      </p:sp>
      <p:sp>
        <p:nvSpPr>
          <p:cNvPr id="12" name="Avrundet rektangel 11"/>
          <p:cNvSpPr/>
          <p:nvPr/>
        </p:nvSpPr>
        <p:spPr>
          <a:xfrm>
            <a:off x="1547664" y="4267944"/>
            <a:ext cx="4680520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The Pareto families (</a:t>
            </a:r>
            <a:r>
              <a:rPr lang="nb-NO" sz="1200" dirty="0" err="1" smtClean="0"/>
              <a:t>section</a:t>
            </a:r>
            <a:r>
              <a:rPr lang="nb-NO" sz="1200" dirty="0" smtClean="0"/>
              <a:t> 9.4 EB) </a:t>
            </a:r>
          </a:p>
        </p:txBody>
      </p:sp>
      <p:sp>
        <p:nvSpPr>
          <p:cNvPr id="13" name="Avrundet rektangel 12"/>
          <p:cNvSpPr/>
          <p:nvPr/>
        </p:nvSpPr>
        <p:spPr>
          <a:xfrm>
            <a:off x="1547664" y="4916016"/>
            <a:ext cx="4680520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Extreme </a:t>
            </a:r>
            <a:r>
              <a:rPr lang="nb-NO" sz="1200" dirty="0" err="1" smtClean="0"/>
              <a:t>value</a:t>
            </a:r>
            <a:r>
              <a:rPr lang="nb-NO" sz="1200" dirty="0" smtClean="0"/>
              <a:t> </a:t>
            </a:r>
            <a:r>
              <a:rPr lang="nb-NO" sz="1200" dirty="0" err="1" smtClean="0"/>
              <a:t>methods</a:t>
            </a:r>
            <a:r>
              <a:rPr lang="nb-NO" sz="1200" dirty="0" smtClean="0"/>
              <a:t> (</a:t>
            </a:r>
            <a:r>
              <a:rPr lang="nb-NO" sz="1200" dirty="0" err="1" smtClean="0"/>
              <a:t>section</a:t>
            </a:r>
            <a:r>
              <a:rPr lang="nb-NO" sz="1200" dirty="0" smtClean="0"/>
              <a:t> 9.5 EB) </a:t>
            </a:r>
          </a:p>
        </p:txBody>
      </p:sp>
      <p:sp>
        <p:nvSpPr>
          <p:cNvPr id="14" name="Avrundet rektangel 13"/>
          <p:cNvSpPr/>
          <p:nvPr/>
        </p:nvSpPr>
        <p:spPr>
          <a:xfrm>
            <a:off x="1547664" y="5564088"/>
            <a:ext cx="4680520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Searching</a:t>
            </a:r>
            <a:r>
              <a:rPr lang="nb-NO" sz="1200" dirty="0" smtClean="0"/>
              <a:t> for </a:t>
            </a:r>
            <a:r>
              <a:rPr lang="nb-NO" sz="1200" dirty="0" err="1" smtClean="0"/>
              <a:t>the</a:t>
            </a:r>
            <a:r>
              <a:rPr lang="nb-NO" sz="1200" dirty="0" smtClean="0"/>
              <a:t> </a:t>
            </a:r>
            <a:r>
              <a:rPr lang="nb-NO" sz="1200" dirty="0" err="1" smtClean="0"/>
              <a:t>model</a:t>
            </a:r>
            <a:r>
              <a:rPr lang="nb-NO" sz="1200" dirty="0" smtClean="0"/>
              <a:t> (</a:t>
            </a:r>
            <a:r>
              <a:rPr lang="nb-NO" sz="1200" dirty="0" err="1" smtClean="0"/>
              <a:t>section</a:t>
            </a:r>
            <a:r>
              <a:rPr lang="nb-NO" sz="1200" dirty="0" smtClean="0"/>
              <a:t> 9.6 EB) </a:t>
            </a:r>
          </a:p>
        </p:txBody>
      </p:sp>
      <p:sp>
        <p:nvSpPr>
          <p:cNvPr id="15" name="Ellipse 14"/>
          <p:cNvSpPr/>
          <p:nvPr/>
        </p:nvSpPr>
        <p:spPr>
          <a:xfrm>
            <a:off x="1403648" y="1823338"/>
            <a:ext cx="3506688" cy="914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3221520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67544" y="332210"/>
            <a:ext cx="7848699" cy="936203"/>
          </a:xfrm>
        </p:spPr>
        <p:txBody>
          <a:bodyPr>
            <a:noAutofit/>
          </a:bodyPr>
          <a:lstStyle/>
          <a:p>
            <a:r>
              <a:rPr lang="nb-NO" sz="2800" dirty="0" err="1" smtClean="0"/>
              <a:t>Claim</a:t>
            </a:r>
            <a:r>
              <a:rPr lang="nb-NO" sz="2800" dirty="0" smtClean="0"/>
              <a:t> </a:t>
            </a:r>
            <a:r>
              <a:rPr lang="nb-NO" sz="2800" dirty="0" err="1" smtClean="0"/>
              <a:t>severity</a:t>
            </a:r>
            <a:r>
              <a:rPr lang="nb-NO" sz="2800" dirty="0" smtClean="0"/>
              <a:t> </a:t>
            </a:r>
            <a:r>
              <a:rPr lang="nb-NO" sz="2800" dirty="0" err="1" smtClean="0"/>
              <a:t>modelling</a:t>
            </a:r>
            <a:r>
              <a:rPr lang="nb-NO" sz="2800" dirty="0" smtClean="0"/>
              <a:t> is </a:t>
            </a:r>
            <a:r>
              <a:rPr lang="nb-NO" sz="2800" dirty="0" err="1" smtClean="0"/>
              <a:t>about</a:t>
            </a:r>
            <a:r>
              <a:rPr lang="nb-NO" sz="2800" dirty="0" smtClean="0"/>
              <a:t> </a:t>
            </a:r>
            <a:br>
              <a:rPr lang="nb-NO" sz="2800" dirty="0" smtClean="0"/>
            </a:br>
            <a:r>
              <a:rPr lang="nb-NO" sz="2800" dirty="0" err="1" smtClean="0"/>
              <a:t>describing</a:t>
            </a:r>
            <a:r>
              <a:rPr lang="nb-NO" sz="2800" dirty="0" smtClean="0"/>
              <a:t> </a:t>
            </a:r>
            <a:r>
              <a:rPr lang="nb-NO" sz="2800" dirty="0" err="1" smtClean="0"/>
              <a:t>the</a:t>
            </a:r>
            <a:r>
              <a:rPr lang="nb-NO" sz="2800" dirty="0" smtClean="0"/>
              <a:t> </a:t>
            </a:r>
            <a:r>
              <a:rPr lang="nb-NO" sz="2800" dirty="0" err="1" smtClean="0"/>
              <a:t>variation</a:t>
            </a:r>
            <a:r>
              <a:rPr lang="nb-NO" sz="2800" dirty="0" smtClean="0"/>
              <a:t> in </a:t>
            </a:r>
            <a:r>
              <a:rPr lang="nb-NO" sz="2800" dirty="0" err="1" smtClean="0"/>
              <a:t>claim</a:t>
            </a:r>
            <a:r>
              <a:rPr lang="nb-NO" sz="2800" dirty="0" smtClean="0"/>
              <a:t> </a:t>
            </a:r>
            <a:r>
              <a:rPr lang="nb-NO" sz="2800" dirty="0" err="1" smtClean="0"/>
              <a:t>size</a:t>
            </a:r>
            <a:endParaRPr lang="nb-NO" sz="2800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3</a:t>
            </a:fld>
            <a:endParaRPr lang="nb-NO" dirty="0"/>
          </a:p>
        </p:txBody>
      </p:sp>
      <p:pic>
        <p:nvPicPr>
          <p:cNvPr id="1454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780928"/>
            <a:ext cx="5633765" cy="3640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ktangel 5"/>
          <p:cNvSpPr/>
          <p:nvPr/>
        </p:nvSpPr>
        <p:spPr>
          <a:xfrm>
            <a:off x="1115616" y="1340768"/>
            <a:ext cx="748883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nb-NO" sz="1600" dirty="0" smtClean="0"/>
              <a:t>The </a:t>
            </a:r>
            <a:r>
              <a:rPr lang="nb-NO" sz="1600" dirty="0" err="1" smtClean="0"/>
              <a:t>graph</a:t>
            </a:r>
            <a:r>
              <a:rPr lang="nb-NO" sz="1600" dirty="0" smtClean="0"/>
              <a:t> </a:t>
            </a:r>
            <a:r>
              <a:rPr lang="nb-NO" sz="1600" dirty="0" err="1" smtClean="0"/>
              <a:t>below</a:t>
            </a:r>
            <a:r>
              <a:rPr lang="nb-NO" sz="1600" dirty="0" smtClean="0"/>
              <a:t> shows </a:t>
            </a:r>
            <a:r>
              <a:rPr lang="nb-NO" sz="1600" dirty="0" err="1" smtClean="0"/>
              <a:t>how</a:t>
            </a:r>
            <a:r>
              <a:rPr lang="nb-NO" sz="1600" dirty="0" smtClean="0"/>
              <a:t> </a:t>
            </a:r>
            <a:r>
              <a:rPr lang="nb-NO" sz="1600" dirty="0" err="1" smtClean="0"/>
              <a:t>claim</a:t>
            </a:r>
            <a:r>
              <a:rPr lang="nb-NO" sz="1600" dirty="0" smtClean="0"/>
              <a:t> </a:t>
            </a:r>
            <a:r>
              <a:rPr lang="nb-NO" sz="1600" dirty="0" err="1" smtClean="0"/>
              <a:t>size</a:t>
            </a:r>
            <a:r>
              <a:rPr lang="nb-NO" sz="1600" dirty="0" smtClean="0"/>
              <a:t> </a:t>
            </a:r>
            <a:r>
              <a:rPr lang="nb-NO" sz="1600" dirty="0" err="1" smtClean="0"/>
              <a:t>varies</a:t>
            </a:r>
            <a:r>
              <a:rPr lang="nb-NO" sz="1600" dirty="0" smtClean="0"/>
              <a:t> for fire </a:t>
            </a:r>
            <a:r>
              <a:rPr lang="nb-NO" sz="1600" dirty="0" err="1" smtClean="0"/>
              <a:t>claims</a:t>
            </a:r>
            <a:r>
              <a:rPr lang="nb-NO" sz="1600" dirty="0" smtClean="0"/>
              <a:t> for houses</a:t>
            </a:r>
            <a:endParaRPr lang="nb-NO" sz="1600" dirty="0"/>
          </a:p>
          <a:p>
            <a:pPr marL="285750" indent="-285750">
              <a:buFont typeface="Arial" pitchFamily="34" charset="0"/>
              <a:buChar char="•"/>
            </a:pPr>
            <a:r>
              <a:rPr lang="nb-NO" sz="1600" dirty="0" smtClean="0"/>
              <a:t>The </a:t>
            </a:r>
            <a:r>
              <a:rPr lang="nb-NO" sz="1600" dirty="0" err="1" smtClean="0"/>
              <a:t>graph</a:t>
            </a:r>
            <a:r>
              <a:rPr lang="nb-NO" sz="1600" dirty="0" smtClean="0"/>
              <a:t> shows data up to </a:t>
            </a:r>
            <a:r>
              <a:rPr lang="nb-NO" sz="1600" dirty="0" err="1" smtClean="0"/>
              <a:t>the</a:t>
            </a:r>
            <a:r>
              <a:rPr lang="nb-NO" sz="1600" dirty="0" smtClean="0"/>
              <a:t> 88th </a:t>
            </a:r>
            <a:r>
              <a:rPr lang="nb-NO" sz="1600" dirty="0" err="1" smtClean="0"/>
              <a:t>percentile</a:t>
            </a:r>
            <a:endParaRPr lang="nb-NO" sz="1600" dirty="0"/>
          </a:p>
          <a:p>
            <a:pPr marL="285750" indent="-285750">
              <a:buFont typeface="Arial" pitchFamily="34" charset="0"/>
              <a:buChar char="•"/>
            </a:pPr>
            <a:r>
              <a:rPr lang="nb-NO" sz="1600" dirty="0" smtClean="0"/>
              <a:t>How do </a:t>
            </a:r>
            <a:r>
              <a:rPr lang="nb-NO" sz="1600" dirty="0" err="1" smtClean="0"/>
              <a:t>we</a:t>
            </a:r>
            <a:r>
              <a:rPr lang="nb-NO" sz="1600" dirty="0" smtClean="0"/>
              <a:t> </a:t>
            </a:r>
            <a:r>
              <a:rPr lang="nb-NO" sz="1600" dirty="0" err="1" smtClean="0"/>
              <a:t>model</a:t>
            </a:r>
            <a:r>
              <a:rPr lang="nb-NO" sz="1600" dirty="0" smtClean="0"/>
              <a:t> «</a:t>
            </a:r>
            <a:r>
              <a:rPr lang="nb-NO" sz="1600" dirty="0" err="1" smtClean="0"/>
              <a:t>typical</a:t>
            </a:r>
            <a:r>
              <a:rPr lang="nb-NO" sz="1600" dirty="0" smtClean="0"/>
              <a:t> </a:t>
            </a:r>
            <a:r>
              <a:rPr lang="nb-NO" sz="1600" dirty="0" err="1" smtClean="0"/>
              <a:t>claims</a:t>
            </a:r>
            <a:r>
              <a:rPr lang="nb-NO" sz="1600" dirty="0" smtClean="0"/>
              <a:t>» ? (</a:t>
            </a:r>
            <a:r>
              <a:rPr lang="nb-NO" sz="1600" dirty="0" err="1" smtClean="0"/>
              <a:t>claims</a:t>
            </a:r>
            <a:r>
              <a:rPr lang="nb-NO" sz="1600" dirty="0" smtClean="0"/>
              <a:t> </a:t>
            </a:r>
            <a:r>
              <a:rPr lang="nb-NO" sz="1600" dirty="0" err="1" smtClean="0"/>
              <a:t>that</a:t>
            </a:r>
            <a:r>
              <a:rPr lang="nb-NO" sz="1600" dirty="0" smtClean="0"/>
              <a:t> </a:t>
            </a:r>
            <a:r>
              <a:rPr lang="nb-NO" sz="1600" dirty="0" err="1" smtClean="0"/>
              <a:t>occur</a:t>
            </a:r>
            <a:r>
              <a:rPr lang="nb-NO" sz="1600" dirty="0" smtClean="0"/>
              <a:t> </a:t>
            </a:r>
            <a:r>
              <a:rPr lang="nb-NO" sz="1600" dirty="0" err="1" smtClean="0"/>
              <a:t>regurlarly</a:t>
            </a:r>
            <a:r>
              <a:rPr lang="nb-NO" sz="1600" dirty="0" smtClean="0"/>
              <a:t>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sz="1600" dirty="0" smtClean="0"/>
              <a:t>How do </a:t>
            </a:r>
            <a:r>
              <a:rPr lang="nb-NO" sz="1600" dirty="0" err="1" smtClean="0"/>
              <a:t>we</a:t>
            </a:r>
            <a:r>
              <a:rPr lang="nb-NO" sz="1600" dirty="0" smtClean="0"/>
              <a:t> </a:t>
            </a:r>
            <a:r>
              <a:rPr lang="nb-NO" sz="1600" dirty="0" err="1" smtClean="0"/>
              <a:t>model</a:t>
            </a:r>
            <a:r>
              <a:rPr lang="nb-NO" sz="1600" dirty="0" smtClean="0"/>
              <a:t> large </a:t>
            </a:r>
            <a:r>
              <a:rPr lang="nb-NO" sz="1600" dirty="0" err="1" smtClean="0"/>
              <a:t>claims</a:t>
            </a:r>
            <a:r>
              <a:rPr lang="nb-NO" sz="1600" dirty="0" smtClean="0"/>
              <a:t>? (</a:t>
            </a:r>
            <a:r>
              <a:rPr lang="nb-NO" sz="1600" dirty="0" err="1" smtClean="0"/>
              <a:t>claims</a:t>
            </a:r>
            <a:r>
              <a:rPr lang="nb-NO" sz="1600" dirty="0" smtClean="0"/>
              <a:t> </a:t>
            </a:r>
            <a:r>
              <a:rPr lang="nb-NO" sz="1600" dirty="0" err="1" smtClean="0"/>
              <a:t>that</a:t>
            </a:r>
            <a:r>
              <a:rPr lang="nb-NO" sz="1600" dirty="0" smtClean="0"/>
              <a:t> </a:t>
            </a:r>
            <a:r>
              <a:rPr lang="nb-NO" sz="1600" dirty="0" err="1" smtClean="0"/>
              <a:t>occur</a:t>
            </a:r>
            <a:r>
              <a:rPr lang="nb-NO" sz="1600" dirty="0" smtClean="0"/>
              <a:t> </a:t>
            </a:r>
            <a:r>
              <a:rPr lang="nb-NO" sz="1600" dirty="0" err="1" smtClean="0"/>
              <a:t>rarely</a:t>
            </a:r>
            <a:r>
              <a:rPr lang="nb-NO" sz="1600" dirty="0" smtClean="0"/>
              <a:t>)</a:t>
            </a:r>
            <a:endParaRPr lang="nb-NO" sz="1600" dirty="0"/>
          </a:p>
        </p:txBody>
      </p:sp>
      <p:grpSp>
        <p:nvGrpSpPr>
          <p:cNvPr id="8" name="Gruppe 7"/>
          <p:cNvGrpSpPr/>
          <p:nvPr/>
        </p:nvGrpSpPr>
        <p:grpSpPr>
          <a:xfrm>
            <a:off x="7499176" y="295674"/>
            <a:ext cx="1440160" cy="1098588"/>
            <a:chOff x="1547664" y="2996952"/>
            <a:chExt cx="4680520" cy="3024336"/>
          </a:xfrm>
        </p:grpSpPr>
        <p:sp>
          <p:nvSpPr>
            <p:cNvPr id="9" name="Avrundet rektangel 8"/>
            <p:cNvSpPr/>
            <p:nvPr/>
          </p:nvSpPr>
          <p:spPr>
            <a:xfrm>
              <a:off x="1547664" y="2996952"/>
              <a:ext cx="4680520" cy="457201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Non </a:t>
              </a:r>
              <a:r>
                <a:rPr lang="nb-NO" sz="800" dirty="0" err="1" smtClean="0"/>
                <a:t>parametric</a:t>
              </a:r>
              <a:endParaRPr lang="nb-NO" sz="800" dirty="0" smtClean="0"/>
            </a:p>
          </p:txBody>
        </p:sp>
        <p:sp>
          <p:nvSpPr>
            <p:cNvPr id="10" name="Avrundet rektangel 9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Log-normal, Gamma</a:t>
              </a:r>
            </a:p>
          </p:txBody>
        </p:sp>
        <p:sp>
          <p:nvSpPr>
            <p:cNvPr id="11" name="Avrundet rektangel 10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Pareto</a:t>
              </a:r>
            </a:p>
          </p:txBody>
        </p:sp>
        <p:sp>
          <p:nvSpPr>
            <p:cNvPr id="12" name="Avrundet rektangel 11"/>
            <p:cNvSpPr/>
            <p:nvPr/>
          </p:nvSpPr>
          <p:spPr>
            <a:xfrm>
              <a:off x="1547664" y="49160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Extreme </a:t>
              </a:r>
              <a:r>
                <a:rPr lang="nb-NO" sz="800" dirty="0" err="1" smtClean="0"/>
                <a:t>value</a:t>
              </a:r>
              <a:endParaRPr lang="nb-NO" sz="800" dirty="0" smtClean="0"/>
            </a:p>
          </p:txBody>
        </p:sp>
        <p:sp>
          <p:nvSpPr>
            <p:cNvPr id="13" name="Avrundet rektangel 12"/>
            <p:cNvSpPr/>
            <p:nvPr/>
          </p:nvSpPr>
          <p:spPr>
            <a:xfrm>
              <a:off x="1547664" y="55640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Searching</a:t>
              </a:r>
              <a:endParaRPr lang="nb-NO" sz="800" dirty="0" smtClean="0"/>
            </a:p>
          </p:txBody>
        </p:sp>
      </p:grpSp>
      <p:sp>
        <p:nvSpPr>
          <p:cNvPr id="14" name="Ellipse 13"/>
          <p:cNvSpPr/>
          <p:nvPr/>
        </p:nvSpPr>
        <p:spPr>
          <a:xfrm>
            <a:off x="7427168" y="260648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168740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11560" y="332210"/>
            <a:ext cx="7848699" cy="936203"/>
          </a:xfrm>
        </p:spPr>
        <p:txBody>
          <a:bodyPr>
            <a:noAutofit/>
          </a:bodyPr>
          <a:lstStyle/>
          <a:p>
            <a:r>
              <a:rPr lang="nb-NO" sz="2800" dirty="0" err="1"/>
              <a:t>Claim</a:t>
            </a:r>
            <a:r>
              <a:rPr lang="nb-NO" sz="2800" dirty="0"/>
              <a:t> </a:t>
            </a:r>
            <a:r>
              <a:rPr lang="nb-NO" sz="2800" dirty="0" err="1"/>
              <a:t>severity</a:t>
            </a:r>
            <a:r>
              <a:rPr lang="nb-NO" sz="2800" dirty="0"/>
              <a:t> </a:t>
            </a:r>
            <a:r>
              <a:rPr lang="nb-NO" sz="2800" dirty="0" err="1"/>
              <a:t>modelling</a:t>
            </a:r>
            <a:r>
              <a:rPr lang="nb-NO" sz="2800" dirty="0"/>
              <a:t> is </a:t>
            </a:r>
            <a:r>
              <a:rPr lang="nb-NO" sz="2800" dirty="0" err="1"/>
              <a:t>about</a:t>
            </a:r>
            <a:r>
              <a:rPr lang="nb-NO" sz="2800" dirty="0"/>
              <a:t> </a:t>
            </a:r>
            <a:r>
              <a:rPr lang="nb-NO" sz="2800" dirty="0" smtClean="0"/>
              <a:t/>
            </a:r>
            <a:br>
              <a:rPr lang="nb-NO" sz="2800" dirty="0" smtClean="0"/>
            </a:br>
            <a:r>
              <a:rPr lang="nb-NO" sz="2800" dirty="0" err="1" smtClean="0"/>
              <a:t>describing</a:t>
            </a:r>
            <a:r>
              <a:rPr lang="nb-NO" sz="2800" dirty="0" smtClean="0"/>
              <a:t> </a:t>
            </a:r>
            <a:r>
              <a:rPr lang="nb-NO" sz="2800" dirty="0" err="1"/>
              <a:t>the</a:t>
            </a:r>
            <a:r>
              <a:rPr lang="nb-NO" sz="2800" dirty="0"/>
              <a:t> </a:t>
            </a:r>
            <a:r>
              <a:rPr lang="nb-NO" sz="2800" dirty="0" err="1"/>
              <a:t>variation</a:t>
            </a:r>
            <a:r>
              <a:rPr lang="nb-NO" sz="2800" dirty="0"/>
              <a:t> in </a:t>
            </a:r>
            <a:r>
              <a:rPr lang="nb-NO" sz="2800" dirty="0" err="1"/>
              <a:t>claim</a:t>
            </a:r>
            <a:r>
              <a:rPr lang="nb-NO" sz="2800" dirty="0"/>
              <a:t> </a:t>
            </a:r>
            <a:r>
              <a:rPr lang="nb-NO" sz="2800" dirty="0" err="1"/>
              <a:t>size</a:t>
            </a:r>
            <a:endParaRPr lang="nb-NO" sz="2800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4</a:t>
            </a:fld>
            <a:endParaRPr lang="nb-NO" dirty="0"/>
          </a:p>
        </p:txBody>
      </p:sp>
      <p:pic>
        <p:nvPicPr>
          <p:cNvPr id="1464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678961"/>
            <a:ext cx="6348883" cy="3748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ktangel 8"/>
          <p:cNvSpPr/>
          <p:nvPr/>
        </p:nvSpPr>
        <p:spPr>
          <a:xfrm>
            <a:off x="1115616" y="1340768"/>
            <a:ext cx="748883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nb-NO" sz="1600" dirty="0" smtClean="0"/>
              <a:t>The </a:t>
            </a:r>
            <a:r>
              <a:rPr lang="nb-NO" sz="1600" dirty="0" err="1" smtClean="0"/>
              <a:t>graph</a:t>
            </a:r>
            <a:r>
              <a:rPr lang="nb-NO" sz="1600" dirty="0" smtClean="0"/>
              <a:t> </a:t>
            </a:r>
            <a:r>
              <a:rPr lang="nb-NO" sz="1600" dirty="0" err="1" smtClean="0"/>
              <a:t>below</a:t>
            </a:r>
            <a:r>
              <a:rPr lang="nb-NO" sz="1600" dirty="0" smtClean="0"/>
              <a:t> shows </a:t>
            </a:r>
            <a:r>
              <a:rPr lang="nb-NO" sz="1600" dirty="0" err="1" smtClean="0"/>
              <a:t>how</a:t>
            </a:r>
            <a:r>
              <a:rPr lang="nb-NO" sz="1600" dirty="0" smtClean="0"/>
              <a:t> </a:t>
            </a:r>
            <a:r>
              <a:rPr lang="nb-NO" sz="1600" dirty="0" err="1" smtClean="0"/>
              <a:t>claim</a:t>
            </a:r>
            <a:r>
              <a:rPr lang="nb-NO" sz="1600" dirty="0" smtClean="0"/>
              <a:t> </a:t>
            </a:r>
            <a:r>
              <a:rPr lang="nb-NO" sz="1600" dirty="0" err="1" smtClean="0"/>
              <a:t>size</a:t>
            </a:r>
            <a:r>
              <a:rPr lang="nb-NO" sz="1600" dirty="0" smtClean="0"/>
              <a:t> </a:t>
            </a:r>
            <a:r>
              <a:rPr lang="nb-NO" sz="1600" dirty="0" err="1" smtClean="0"/>
              <a:t>varies</a:t>
            </a:r>
            <a:r>
              <a:rPr lang="nb-NO" sz="1600" dirty="0" smtClean="0"/>
              <a:t> for water </a:t>
            </a:r>
            <a:r>
              <a:rPr lang="nb-NO" sz="1600" dirty="0" err="1" smtClean="0"/>
              <a:t>claims</a:t>
            </a:r>
            <a:r>
              <a:rPr lang="nb-NO" sz="1600" dirty="0" smtClean="0"/>
              <a:t> for houses</a:t>
            </a:r>
            <a:endParaRPr lang="nb-NO" sz="1600" dirty="0"/>
          </a:p>
          <a:p>
            <a:pPr marL="285750" indent="-285750">
              <a:buFont typeface="Arial" pitchFamily="34" charset="0"/>
              <a:buChar char="•"/>
            </a:pPr>
            <a:r>
              <a:rPr lang="nb-NO" sz="1600" dirty="0" smtClean="0"/>
              <a:t>The </a:t>
            </a:r>
            <a:r>
              <a:rPr lang="nb-NO" sz="1600" dirty="0" err="1" smtClean="0"/>
              <a:t>graph</a:t>
            </a:r>
            <a:r>
              <a:rPr lang="nb-NO" sz="1600" dirty="0" smtClean="0"/>
              <a:t> shows data up to </a:t>
            </a:r>
            <a:r>
              <a:rPr lang="nb-NO" sz="1600" dirty="0" err="1" smtClean="0"/>
              <a:t>the</a:t>
            </a:r>
            <a:r>
              <a:rPr lang="nb-NO" sz="1600" dirty="0" smtClean="0"/>
              <a:t> 97th </a:t>
            </a:r>
            <a:r>
              <a:rPr lang="nb-NO" sz="1600" dirty="0" err="1" smtClean="0"/>
              <a:t>percentile</a:t>
            </a:r>
            <a:endParaRPr lang="nb-NO" sz="1600" dirty="0"/>
          </a:p>
          <a:p>
            <a:pPr marL="285750" indent="-285750">
              <a:buFont typeface="Arial" pitchFamily="34" charset="0"/>
              <a:buChar char="•"/>
            </a:pPr>
            <a:r>
              <a:rPr lang="nb-NO" sz="1600" dirty="0" smtClean="0"/>
              <a:t>The </a:t>
            </a:r>
            <a:r>
              <a:rPr lang="nb-NO" sz="1600" dirty="0" err="1" smtClean="0"/>
              <a:t>shape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fire </a:t>
            </a:r>
            <a:r>
              <a:rPr lang="nb-NO" sz="1600" dirty="0" err="1" smtClean="0"/>
              <a:t>claims</a:t>
            </a:r>
            <a:r>
              <a:rPr lang="nb-NO" sz="1600" dirty="0" smtClean="0"/>
              <a:t> and water </a:t>
            </a:r>
            <a:r>
              <a:rPr lang="nb-NO" sz="1600" dirty="0" err="1" smtClean="0"/>
              <a:t>claims</a:t>
            </a:r>
            <a:r>
              <a:rPr lang="nb-NO" sz="1600" dirty="0" smtClean="0"/>
              <a:t> </a:t>
            </a:r>
            <a:r>
              <a:rPr lang="nb-NO" sz="1600" dirty="0" err="1" smtClean="0"/>
              <a:t>seem</a:t>
            </a:r>
            <a:r>
              <a:rPr lang="nb-NO" sz="1600" dirty="0" smtClean="0"/>
              <a:t> to be </a:t>
            </a:r>
            <a:r>
              <a:rPr lang="nb-NO" sz="1600" dirty="0" err="1" smtClean="0"/>
              <a:t>quite</a:t>
            </a:r>
            <a:r>
              <a:rPr lang="nb-NO" sz="1600" dirty="0" smtClean="0"/>
              <a:t> different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sz="1600" dirty="0" err="1" smtClean="0"/>
              <a:t>What</a:t>
            </a:r>
            <a:r>
              <a:rPr lang="nb-NO" sz="1600" dirty="0" smtClean="0"/>
              <a:t> </a:t>
            </a:r>
            <a:r>
              <a:rPr lang="nb-NO" sz="1600" dirty="0" err="1" smtClean="0"/>
              <a:t>does</a:t>
            </a:r>
            <a:r>
              <a:rPr lang="nb-NO" sz="1600" dirty="0" smtClean="0"/>
              <a:t> </a:t>
            </a:r>
            <a:r>
              <a:rPr lang="nb-NO" sz="1600" dirty="0" err="1" smtClean="0"/>
              <a:t>this</a:t>
            </a:r>
            <a:r>
              <a:rPr lang="nb-NO" sz="1600" dirty="0" smtClean="0"/>
              <a:t> </a:t>
            </a:r>
            <a:r>
              <a:rPr lang="nb-NO" sz="1600" dirty="0" err="1" smtClean="0"/>
              <a:t>suggest</a:t>
            </a:r>
            <a:r>
              <a:rPr lang="nb-NO" sz="1600" dirty="0" smtClean="0"/>
              <a:t> </a:t>
            </a:r>
            <a:r>
              <a:rPr lang="nb-NO" sz="1600" dirty="0" err="1" smtClean="0"/>
              <a:t>about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drivers </a:t>
            </a:r>
            <a:r>
              <a:rPr lang="nb-NO" sz="1600" dirty="0" err="1" smtClean="0"/>
              <a:t>of</a:t>
            </a:r>
            <a:r>
              <a:rPr lang="nb-NO" sz="1600" dirty="0" smtClean="0"/>
              <a:t> fire </a:t>
            </a:r>
            <a:r>
              <a:rPr lang="nb-NO" sz="1600" dirty="0" err="1" smtClean="0"/>
              <a:t>claims</a:t>
            </a:r>
            <a:r>
              <a:rPr lang="nb-NO" sz="1600" dirty="0" smtClean="0"/>
              <a:t> and water </a:t>
            </a:r>
            <a:r>
              <a:rPr lang="nb-NO" sz="1600" dirty="0" err="1" smtClean="0"/>
              <a:t>claims</a:t>
            </a:r>
            <a:r>
              <a:rPr lang="nb-NO" sz="1600" dirty="0" smtClean="0"/>
              <a:t>?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sz="1600" dirty="0" err="1" smtClean="0"/>
              <a:t>Any</a:t>
            </a:r>
            <a:r>
              <a:rPr lang="nb-NO" sz="1600" dirty="0" smtClean="0"/>
              <a:t> </a:t>
            </a:r>
            <a:r>
              <a:rPr lang="nb-NO" sz="1600" dirty="0" err="1" smtClean="0"/>
              <a:t>implications</a:t>
            </a:r>
            <a:r>
              <a:rPr lang="nb-NO" sz="1600" dirty="0" smtClean="0"/>
              <a:t> for </a:t>
            </a:r>
            <a:r>
              <a:rPr lang="nb-NO" sz="1600" dirty="0" err="1" smtClean="0"/>
              <a:t>pricing</a:t>
            </a:r>
            <a:r>
              <a:rPr lang="nb-NO" sz="1600" dirty="0" smtClean="0"/>
              <a:t>?</a:t>
            </a:r>
            <a:endParaRPr lang="nb-NO" sz="1600" dirty="0"/>
          </a:p>
        </p:txBody>
      </p:sp>
      <p:grpSp>
        <p:nvGrpSpPr>
          <p:cNvPr id="8" name="Gruppe 7"/>
          <p:cNvGrpSpPr/>
          <p:nvPr/>
        </p:nvGrpSpPr>
        <p:grpSpPr>
          <a:xfrm>
            <a:off x="7499176" y="295674"/>
            <a:ext cx="1440160" cy="1098588"/>
            <a:chOff x="1547664" y="2996952"/>
            <a:chExt cx="4680520" cy="3024336"/>
          </a:xfrm>
        </p:grpSpPr>
        <p:sp>
          <p:nvSpPr>
            <p:cNvPr id="10" name="Avrundet rektangel 9"/>
            <p:cNvSpPr/>
            <p:nvPr/>
          </p:nvSpPr>
          <p:spPr>
            <a:xfrm>
              <a:off x="1547664" y="2996952"/>
              <a:ext cx="4680520" cy="457201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Non </a:t>
              </a:r>
              <a:r>
                <a:rPr lang="nb-NO" sz="800" dirty="0" err="1" smtClean="0"/>
                <a:t>parametric</a:t>
              </a:r>
              <a:endParaRPr lang="nb-NO" sz="800" dirty="0" smtClean="0"/>
            </a:p>
          </p:txBody>
        </p:sp>
        <p:sp>
          <p:nvSpPr>
            <p:cNvPr id="11" name="Avrundet rektangel 10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Log-normal, Gamma</a:t>
              </a:r>
            </a:p>
          </p:txBody>
        </p:sp>
        <p:sp>
          <p:nvSpPr>
            <p:cNvPr id="12" name="Avrundet rektangel 11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Pareto</a:t>
              </a:r>
            </a:p>
          </p:txBody>
        </p:sp>
        <p:sp>
          <p:nvSpPr>
            <p:cNvPr id="13" name="Avrundet rektangel 12"/>
            <p:cNvSpPr/>
            <p:nvPr/>
          </p:nvSpPr>
          <p:spPr>
            <a:xfrm>
              <a:off x="1547664" y="49160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Extreme </a:t>
              </a:r>
              <a:r>
                <a:rPr lang="nb-NO" sz="800" dirty="0" err="1" smtClean="0"/>
                <a:t>value</a:t>
              </a:r>
              <a:endParaRPr lang="nb-NO" sz="800" dirty="0" smtClean="0"/>
            </a:p>
          </p:txBody>
        </p:sp>
        <p:sp>
          <p:nvSpPr>
            <p:cNvPr id="14" name="Avrundet rektangel 13"/>
            <p:cNvSpPr/>
            <p:nvPr/>
          </p:nvSpPr>
          <p:spPr>
            <a:xfrm>
              <a:off x="1547664" y="55640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Searching</a:t>
              </a:r>
              <a:endParaRPr lang="nb-NO" sz="800" dirty="0" smtClean="0"/>
            </a:p>
          </p:txBody>
        </p:sp>
      </p:grpSp>
      <p:sp>
        <p:nvSpPr>
          <p:cNvPr id="15" name="Ellipse 14"/>
          <p:cNvSpPr/>
          <p:nvPr/>
        </p:nvSpPr>
        <p:spPr>
          <a:xfrm>
            <a:off x="7427168" y="260648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2974892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kstSylinder 8"/>
          <p:cNvSpPr txBox="1"/>
          <p:nvPr/>
        </p:nvSpPr>
        <p:spPr>
          <a:xfrm>
            <a:off x="971600" y="1484784"/>
            <a:ext cx="763284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Claim</a:t>
            </a:r>
            <a:r>
              <a:rPr lang="nb-NO" sz="1600" dirty="0" smtClean="0"/>
              <a:t> </a:t>
            </a:r>
            <a:r>
              <a:rPr lang="nb-NO" sz="1600" dirty="0" err="1" smtClean="0"/>
              <a:t>size</a:t>
            </a:r>
            <a:r>
              <a:rPr lang="nb-NO" sz="1600" dirty="0" smtClean="0"/>
              <a:t> </a:t>
            </a:r>
            <a:r>
              <a:rPr lang="nb-NO" sz="1600" dirty="0" err="1" smtClean="0"/>
              <a:t>modelling</a:t>
            </a:r>
            <a:r>
              <a:rPr lang="nb-NO" sz="1600" dirty="0" smtClean="0"/>
              <a:t> </a:t>
            </a:r>
            <a:r>
              <a:rPr lang="nb-NO" sz="1600" dirty="0" err="1" smtClean="0"/>
              <a:t>can</a:t>
            </a:r>
            <a:r>
              <a:rPr lang="nb-NO" sz="1600" dirty="0" smtClean="0"/>
              <a:t> be </a:t>
            </a:r>
            <a:r>
              <a:rPr lang="nb-NO" sz="1600" i="1" dirty="0" err="1" smtClean="0"/>
              <a:t>parametric</a:t>
            </a:r>
            <a:r>
              <a:rPr lang="nb-NO" sz="1600" dirty="0" smtClean="0"/>
              <a:t> </a:t>
            </a:r>
            <a:r>
              <a:rPr lang="nb-NO" sz="1600" dirty="0" err="1" smtClean="0"/>
              <a:t>through</a:t>
            </a:r>
            <a:r>
              <a:rPr lang="nb-NO" sz="1600" dirty="0" smtClean="0"/>
              <a:t> families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distributions</a:t>
            </a:r>
            <a:r>
              <a:rPr lang="nb-NO" sz="1600" dirty="0" smtClean="0"/>
              <a:t> </a:t>
            </a:r>
            <a:r>
              <a:rPr lang="nb-NO" sz="1600" dirty="0" err="1" smtClean="0"/>
              <a:t>such</a:t>
            </a:r>
            <a:r>
              <a:rPr lang="nb-NO" sz="1600" dirty="0" smtClean="0"/>
              <a:t> as </a:t>
            </a:r>
            <a:r>
              <a:rPr lang="nb-NO" sz="1600" dirty="0" err="1" smtClean="0"/>
              <a:t>the</a:t>
            </a:r>
            <a:r>
              <a:rPr lang="nb-NO" sz="1600" dirty="0" smtClean="0"/>
              <a:t> Gamma, log-normal or Pareto </a:t>
            </a:r>
            <a:r>
              <a:rPr lang="nb-NO" sz="1600" dirty="0" err="1" smtClean="0"/>
              <a:t>with</a:t>
            </a:r>
            <a:r>
              <a:rPr lang="nb-NO" sz="1600" dirty="0" smtClean="0"/>
              <a:t> parameters </a:t>
            </a:r>
            <a:r>
              <a:rPr lang="nb-NO" sz="1600" dirty="0" err="1" smtClean="0"/>
              <a:t>tuned</a:t>
            </a:r>
            <a:r>
              <a:rPr lang="nb-NO" sz="1600" dirty="0" smtClean="0"/>
              <a:t> to </a:t>
            </a:r>
            <a:r>
              <a:rPr lang="nb-NO" sz="1600" dirty="0" err="1" smtClean="0"/>
              <a:t>historical</a:t>
            </a:r>
            <a:r>
              <a:rPr lang="nb-NO" sz="1600" dirty="0" smtClean="0"/>
              <a:t> data</a:t>
            </a:r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Claim</a:t>
            </a:r>
            <a:r>
              <a:rPr lang="nb-NO" sz="1600" dirty="0" smtClean="0"/>
              <a:t> </a:t>
            </a:r>
            <a:r>
              <a:rPr lang="nb-NO" sz="1600" dirty="0" err="1" smtClean="0"/>
              <a:t>size</a:t>
            </a:r>
            <a:r>
              <a:rPr lang="nb-NO" sz="1600" dirty="0" smtClean="0"/>
              <a:t> </a:t>
            </a:r>
            <a:r>
              <a:rPr lang="nb-NO" sz="1600" dirty="0" err="1" smtClean="0"/>
              <a:t>modelling</a:t>
            </a:r>
            <a:r>
              <a:rPr lang="nb-NO" sz="1600" dirty="0" smtClean="0"/>
              <a:t> </a:t>
            </a:r>
            <a:r>
              <a:rPr lang="nb-NO" sz="1600" dirty="0" err="1" smtClean="0"/>
              <a:t>can</a:t>
            </a:r>
            <a:r>
              <a:rPr lang="nb-NO" sz="1600" dirty="0" smtClean="0"/>
              <a:t> </a:t>
            </a:r>
            <a:r>
              <a:rPr lang="nb-NO" sz="1600" dirty="0" err="1" smtClean="0"/>
              <a:t>also</a:t>
            </a:r>
            <a:r>
              <a:rPr lang="nb-NO" sz="1600" dirty="0" smtClean="0"/>
              <a:t> be </a:t>
            </a:r>
            <a:r>
              <a:rPr lang="nb-NO" sz="1600" i="1" dirty="0" smtClean="0"/>
              <a:t>non-</a:t>
            </a:r>
            <a:r>
              <a:rPr lang="nb-NO" sz="1600" i="1" dirty="0" err="1" smtClean="0"/>
              <a:t>parametric</a:t>
            </a:r>
            <a:r>
              <a:rPr lang="nb-NO" sz="1600" dirty="0" smtClean="0"/>
              <a:t> </a:t>
            </a:r>
            <a:r>
              <a:rPr lang="nb-NO" sz="1600" dirty="0" err="1" smtClean="0"/>
              <a:t>where</a:t>
            </a:r>
            <a:r>
              <a:rPr lang="nb-NO" sz="1600" dirty="0" smtClean="0"/>
              <a:t> </a:t>
            </a:r>
            <a:r>
              <a:rPr lang="nb-NO" sz="1600" dirty="0" err="1" smtClean="0"/>
              <a:t>each</a:t>
            </a:r>
            <a:r>
              <a:rPr lang="nb-NO" sz="1600" dirty="0" smtClean="0"/>
              <a:t> </a:t>
            </a:r>
            <a:r>
              <a:rPr lang="nb-NO" sz="1600" dirty="0" err="1" smtClean="0"/>
              <a:t>claim</a:t>
            </a:r>
            <a:r>
              <a:rPr lang="nb-NO" sz="1600" dirty="0" smtClean="0"/>
              <a:t> </a:t>
            </a:r>
            <a:r>
              <a:rPr lang="nb-NO" sz="1600" dirty="0" err="1" smtClean="0"/>
              <a:t>zi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past</a:t>
            </a:r>
            <a:r>
              <a:rPr lang="nb-NO" sz="1600" dirty="0" smtClean="0"/>
              <a:t> is </a:t>
            </a:r>
            <a:r>
              <a:rPr lang="nb-NO" sz="1600" dirty="0" err="1" smtClean="0"/>
              <a:t>assigned</a:t>
            </a:r>
            <a:r>
              <a:rPr lang="nb-NO" sz="1600" dirty="0" smtClean="0"/>
              <a:t> a </a:t>
            </a:r>
            <a:r>
              <a:rPr lang="nb-NO" sz="1600" dirty="0" err="1" smtClean="0"/>
              <a:t>probability</a:t>
            </a:r>
            <a:r>
              <a:rPr lang="nb-NO" sz="1600" dirty="0" smtClean="0"/>
              <a:t> 1/n </a:t>
            </a:r>
            <a:r>
              <a:rPr lang="nb-NO" sz="1600" dirty="0" err="1" smtClean="0"/>
              <a:t>of</a:t>
            </a:r>
            <a:r>
              <a:rPr lang="nb-NO" sz="1600" dirty="0" smtClean="0"/>
              <a:t> re-</a:t>
            </a:r>
            <a:r>
              <a:rPr lang="nb-NO" sz="1600" dirty="0" err="1" smtClean="0"/>
              <a:t>appearing</a:t>
            </a:r>
            <a:r>
              <a:rPr lang="nb-NO" sz="1600" dirty="0" smtClean="0"/>
              <a:t> in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future</a:t>
            </a: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A </a:t>
            </a:r>
            <a:r>
              <a:rPr lang="nb-NO" sz="1600" dirty="0" err="1" smtClean="0"/>
              <a:t>new</a:t>
            </a:r>
            <a:r>
              <a:rPr lang="nb-NO" sz="1600" dirty="0" smtClean="0"/>
              <a:t> </a:t>
            </a:r>
            <a:r>
              <a:rPr lang="nb-NO" sz="1600" dirty="0" err="1" smtClean="0"/>
              <a:t>claim</a:t>
            </a:r>
            <a:r>
              <a:rPr lang="nb-NO" sz="1600" dirty="0" smtClean="0"/>
              <a:t> is </a:t>
            </a:r>
            <a:r>
              <a:rPr lang="nb-NO" sz="1600" dirty="0" err="1" smtClean="0"/>
              <a:t>then</a:t>
            </a:r>
            <a:r>
              <a:rPr lang="nb-NO" sz="1600" dirty="0" smtClean="0"/>
              <a:t> </a:t>
            </a:r>
            <a:r>
              <a:rPr lang="nb-NO" sz="1600" dirty="0" err="1" smtClean="0"/>
              <a:t>envisaged</a:t>
            </a:r>
            <a:r>
              <a:rPr lang="nb-NO" sz="1600" dirty="0" smtClean="0"/>
              <a:t> as a random variable     for </a:t>
            </a:r>
            <a:r>
              <a:rPr lang="nb-NO" sz="1600" dirty="0" err="1" smtClean="0"/>
              <a:t>which</a:t>
            </a: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>
              <a:buClr>
                <a:schemeClr val="accent2"/>
              </a:buClr>
            </a:pP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This is an </a:t>
            </a:r>
            <a:r>
              <a:rPr lang="nb-NO" sz="1600" dirty="0" err="1" smtClean="0"/>
              <a:t>entirely</a:t>
            </a:r>
            <a:r>
              <a:rPr lang="nb-NO" sz="1600" dirty="0" smtClean="0"/>
              <a:t> proper </a:t>
            </a:r>
            <a:r>
              <a:rPr lang="nb-NO" sz="1600" dirty="0" err="1" smtClean="0"/>
              <a:t>probability</a:t>
            </a:r>
            <a:r>
              <a:rPr lang="nb-NO" sz="1600" dirty="0" smtClean="0"/>
              <a:t> </a:t>
            </a:r>
            <a:r>
              <a:rPr lang="nb-NO" sz="1600" dirty="0" err="1" smtClean="0"/>
              <a:t>distribution</a:t>
            </a: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It is </a:t>
            </a:r>
            <a:r>
              <a:rPr lang="nb-NO" sz="1600" dirty="0" err="1" smtClean="0"/>
              <a:t>known</a:t>
            </a:r>
            <a:r>
              <a:rPr lang="nb-NO" sz="1600" dirty="0" smtClean="0"/>
              <a:t> as </a:t>
            </a:r>
            <a:r>
              <a:rPr lang="nb-NO" sz="1600" i="1" dirty="0" err="1" smtClean="0"/>
              <a:t>the</a:t>
            </a:r>
            <a:r>
              <a:rPr lang="nb-NO" sz="1600" i="1" dirty="0" smtClean="0"/>
              <a:t> </a:t>
            </a:r>
            <a:r>
              <a:rPr lang="nb-NO" sz="1600" i="1" dirty="0" err="1" smtClean="0"/>
              <a:t>empirical</a:t>
            </a:r>
            <a:r>
              <a:rPr lang="nb-NO" sz="1600" i="1" dirty="0" smtClean="0"/>
              <a:t> </a:t>
            </a:r>
            <a:r>
              <a:rPr lang="nb-NO" sz="1600" i="1" dirty="0" err="1" smtClean="0"/>
              <a:t>distribution</a:t>
            </a:r>
            <a:r>
              <a:rPr lang="nb-NO" sz="1600" dirty="0" smtClean="0"/>
              <a:t> and </a:t>
            </a:r>
            <a:r>
              <a:rPr lang="nb-NO" sz="1600" dirty="0" err="1" smtClean="0"/>
              <a:t>will</a:t>
            </a:r>
            <a:r>
              <a:rPr lang="nb-NO" sz="1600" dirty="0" smtClean="0"/>
              <a:t> be </a:t>
            </a:r>
            <a:r>
              <a:rPr lang="nb-NO" sz="1600" dirty="0" err="1" smtClean="0"/>
              <a:t>useful</a:t>
            </a:r>
            <a:r>
              <a:rPr lang="nb-NO" sz="1600" dirty="0" smtClean="0"/>
              <a:t> in </a:t>
            </a:r>
            <a:r>
              <a:rPr lang="nb-NO" sz="1600" dirty="0" err="1" smtClean="0"/>
              <a:t>Section</a:t>
            </a:r>
            <a:r>
              <a:rPr lang="nb-NO" sz="1600" dirty="0" smtClean="0"/>
              <a:t> 9.5. 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11560" y="332210"/>
            <a:ext cx="7848699" cy="936203"/>
          </a:xfrm>
        </p:spPr>
        <p:txBody>
          <a:bodyPr>
            <a:noAutofit/>
          </a:bodyPr>
          <a:lstStyle/>
          <a:p>
            <a:r>
              <a:rPr lang="nb-NO" sz="2800" dirty="0"/>
              <a:t>The ultimate goal for </a:t>
            </a:r>
            <a:r>
              <a:rPr lang="nb-NO" sz="2800" dirty="0" err="1"/>
              <a:t>calculating</a:t>
            </a:r>
            <a:r>
              <a:rPr lang="nb-NO" sz="2800" dirty="0"/>
              <a:t> </a:t>
            </a:r>
            <a:r>
              <a:rPr lang="nb-NO" sz="2800" dirty="0" err="1"/>
              <a:t>the</a:t>
            </a:r>
            <a:r>
              <a:rPr lang="nb-NO" sz="2800" dirty="0"/>
              <a:t> </a:t>
            </a:r>
            <a:r>
              <a:rPr lang="nb-NO" sz="2800" dirty="0" smtClean="0"/>
              <a:t/>
            </a:r>
            <a:br>
              <a:rPr lang="nb-NO" sz="2800" dirty="0" smtClean="0"/>
            </a:br>
            <a:r>
              <a:rPr lang="nb-NO" sz="2800" dirty="0" smtClean="0"/>
              <a:t>pure </a:t>
            </a:r>
            <a:r>
              <a:rPr lang="nb-NO" sz="2800" dirty="0" err="1"/>
              <a:t>premium</a:t>
            </a:r>
            <a:r>
              <a:rPr lang="nb-NO" sz="2800" dirty="0"/>
              <a:t> is </a:t>
            </a:r>
            <a:r>
              <a:rPr lang="nb-NO" sz="2800" dirty="0" err="1"/>
              <a:t>pricing</a:t>
            </a:r>
            <a:endParaRPr lang="nb-NO" sz="2800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5</a:t>
            </a:fld>
            <a:endParaRPr lang="nb-NO" dirty="0"/>
          </a:p>
        </p:txBody>
      </p:sp>
      <p:graphicFrame>
        <p:nvGraphicFramePr>
          <p:cNvPr id="6" name="Objek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760457601"/>
              </p:ext>
            </p:extLst>
          </p:nvPr>
        </p:nvGraphicFramePr>
        <p:xfrm>
          <a:off x="1907704" y="2912683"/>
          <a:ext cx="2484809" cy="599189"/>
        </p:xfrm>
        <a:graphic>
          <a:graphicData uri="http://schemas.openxmlformats.org/presentationml/2006/ole">
            <p:oleObj spid="_x0000_s3078" name="Equation" r:id="rId3" imgW="1625400" imgH="393480" progId="Equation.3">
              <p:embed/>
            </p:oleObj>
          </a:graphicData>
        </a:graphic>
      </p:graphicFrame>
      <p:graphicFrame>
        <p:nvGraphicFramePr>
          <p:cNvPr id="8" name="Objek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60147489"/>
              </p:ext>
            </p:extLst>
          </p:nvPr>
        </p:nvGraphicFramePr>
        <p:xfrm>
          <a:off x="6084888" y="2525713"/>
          <a:ext cx="160337" cy="215900"/>
        </p:xfrm>
        <a:graphic>
          <a:graphicData uri="http://schemas.openxmlformats.org/presentationml/2006/ole">
            <p:oleObj spid="_x0000_s3079" name="Equation" r:id="rId4" imgW="152280" imgH="203040" progId="Equation.3">
              <p:embed/>
            </p:oleObj>
          </a:graphicData>
        </a:graphic>
      </p:graphicFrame>
      <p:cxnSp>
        <p:nvCxnSpPr>
          <p:cNvPr id="17" name="Rett pil 16"/>
          <p:cNvCxnSpPr/>
          <p:nvPr/>
        </p:nvCxnSpPr>
        <p:spPr>
          <a:xfrm>
            <a:off x="1619672" y="4437112"/>
            <a:ext cx="525658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kstSylinder 17"/>
          <p:cNvSpPr txBox="1"/>
          <p:nvPr/>
        </p:nvSpPr>
        <p:spPr>
          <a:xfrm>
            <a:off x="6973762" y="4295854"/>
            <a:ext cx="10550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Size</a:t>
            </a:r>
            <a:r>
              <a:rPr lang="nb-NO" sz="1200" dirty="0" smtClean="0"/>
              <a:t> </a:t>
            </a:r>
            <a:r>
              <a:rPr lang="nb-NO" sz="1200" dirty="0" err="1" smtClean="0"/>
              <a:t>of</a:t>
            </a:r>
            <a:r>
              <a:rPr lang="nb-NO" sz="1200" dirty="0" smtClean="0"/>
              <a:t> </a:t>
            </a:r>
            <a:r>
              <a:rPr lang="nb-NO" sz="1200" dirty="0" err="1" smtClean="0"/>
              <a:t>claim</a:t>
            </a:r>
            <a:endParaRPr lang="nb-NO" sz="1200" dirty="0" smtClean="0"/>
          </a:p>
        </p:txBody>
      </p:sp>
      <p:sp>
        <p:nvSpPr>
          <p:cNvPr id="19" name="TekstSylinder 18"/>
          <p:cNvSpPr txBox="1"/>
          <p:nvPr/>
        </p:nvSpPr>
        <p:spPr>
          <a:xfrm>
            <a:off x="971600" y="4653136"/>
            <a:ext cx="259603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Client </a:t>
            </a:r>
            <a:r>
              <a:rPr lang="nb-NO" sz="1200" dirty="0" err="1" smtClean="0"/>
              <a:t>behavour</a:t>
            </a:r>
            <a:r>
              <a:rPr lang="nb-NO" sz="1200" dirty="0" smtClean="0"/>
              <a:t> </a:t>
            </a:r>
            <a:r>
              <a:rPr lang="nb-NO" sz="1200" dirty="0" err="1" smtClean="0"/>
              <a:t>can</a:t>
            </a:r>
            <a:r>
              <a:rPr lang="nb-NO" sz="1200" dirty="0" smtClean="0"/>
              <a:t> </a:t>
            </a:r>
            <a:r>
              <a:rPr lang="nb-NO" sz="1200" dirty="0" err="1" smtClean="0"/>
              <a:t>affect</a:t>
            </a:r>
            <a:r>
              <a:rPr lang="nb-NO" sz="1200" dirty="0" smtClean="0"/>
              <a:t> </a:t>
            </a:r>
            <a:r>
              <a:rPr lang="nb-NO" sz="1200" dirty="0" err="1" smtClean="0"/>
              <a:t>outcome</a:t>
            </a:r>
            <a:endParaRPr lang="nb-NO" sz="1200" dirty="0" smtClean="0"/>
          </a:p>
          <a:p>
            <a:pPr marL="171450" indent="-1714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200" dirty="0" err="1" smtClean="0"/>
              <a:t>Burglar</a:t>
            </a:r>
            <a:r>
              <a:rPr lang="nb-NO" sz="1200" dirty="0" smtClean="0"/>
              <a:t> alarm</a:t>
            </a:r>
          </a:p>
          <a:p>
            <a:pPr marL="171450" indent="-1714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200" dirty="0" err="1" smtClean="0"/>
              <a:t>Tidy</a:t>
            </a:r>
            <a:r>
              <a:rPr lang="nb-NO" sz="1200" dirty="0" smtClean="0"/>
              <a:t> </a:t>
            </a:r>
            <a:r>
              <a:rPr lang="nb-NO" sz="1200" dirty="0" err="1" smtClean="0"/>
              <a:t>ship</a:t>
            </a:r>
            <a:r>
              <a:rPr lang="nb-NO" sz="1200" dirty="0" smtClean="0"/>
              <a:t> (</a:t>
            </a:r>
            <a:r>
              <a:rPr lang="nb-NO" sz="1200" dirty="0" err="1" smtClean="0"/>
              <a:t>maintenance</a:t>
            </a:r>
            <a:r>
              <a:rPr lang="nb-NO" sz="1200" dirty="0" smtClean="0"/>
              <a:t> </a:t>
            </a:r>
            <a:r>
              <a:rPr lang="nb-NO" sz="1200" dirty="0" err="1" smtClean="0"/>
              <a:t>etc</a:t>
            </a:r>
            <a:r>
              <a:rPr lang="nb-NO" sz="1200" dirty="0" smtClean="0"/>
              <a:t>)</a:t>
            </a:r>
          </a:p>
          <a:p>
            <a:pPr marL="171450" indent="-1714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200" dirty="0" err="1" smtClean="0"/>
              <a:t>Garage</a:t>
            </a:r>
            <a:r>
              <a:rPr lang="nb-NO" sz="1200" dirty="0" smtClean="0"/>
              <a:t> for </a:t>
            </a:r>
            <a:r>
              <a:rPr lang="nb-NO" sz="1200" dirty="0" err="1" smtClean="0"/>
              <a:t>the</a:t>
            </a:r>
            <a:r>
              <a:rPr lang="nb-NO" sz="1200" dirty="0" smtClean="0"/>
              <a:t> </a:t>
            </a:r>
            <a:r>
              <a:rPr lang="nb-NO" sz="1200" dirty="0" err="1" smtClean="0"/>
              <a:t>car</a:t>
            </a:r>
            <a:endParaRPr lang="nb-NO" sz="1200" dirty="0" smtClean="0"/>
          </a:p>
        </p:txBody>
      </p:sp>
      <p:sp>
        <p:nvSpPr>
          <p:cNvPr id="20" name="TekstSylinder 19"/>
          <p:cNvSpPr txBox="1"/>
          <p:nvPr/>
        </p:nvSpPr>
        <p:spPr>
          <a:xfrm>
            <a:off x="6356321" y="4658954"/>
            <a:ext cx="13211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Bad </a:t>
            </a:r>
            <a:r>
              <a:rPr lang="nb-NO" sz="1200" dirty="0" err="1" smtClean="0"/>
              <a:t>luck</a:t>
            </a:r>
            <a:endParaRPr lang="nb-NO" sz="1200" dirty="0" smtClean="0"/>
          </a:p>
          <a:p>
            <a:pPr marL="171450" indent="-1714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200" dirty="0" smtClean="0"/>
              <a:t>Electric </a:t>
            </a:r>
            <a:r>
              <a:rPr lang="nb-NO" sz="1200" dirty="0" err="1" smtClean="0"/>
              <a:t>failure</a:t>
            </a:r>
            <a:endParaRPr lang="nb-NO" sz="1200" dirty="0" smtClean="0"/>
          </a:p>
          <a:p>
            <a:pPr marL="171450" indent="-1714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200" dirty="0" err="1" smtClean="0"/>
              <a:t>Catastrophes</a:t>
            </a:r>
            <a:endParaRPr lang="nb-NO" sz="1200" dirty="0" smtClean="0"/>
          </a:p>
          <a:p>
            <a:pPr marL="171450" indent="-1714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200" dirty="0" smtClean="0"/>
              <a:t>House fires</a:t>
            </a:r>
          </a:p>
        </p:txBody>
      </p:sp>
      <p:cxnSp>
        <p:nvCxnSpPr>
          <p:cNvPr id="22" name="Rett linje 21"/>
          <p:cNvCxnSpPr/>
          <p:nvPr/>
        </p:nvCxnSpPr>
        <p:spPr>
          <a:xfrm>
            <a:off x="5004048" y="4077072"/>
            <a:ext cx="0" cy="9915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kstSylinder 22"/>
          <p:cNvSpPr txBox="1"/>
          <p:nvPr/>
        </p:nvSpPr>
        <p:spPr>
          <a:xfrm>
            <a:off x="4427984" y="5093649"/>
            <a:ext cx="14638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Where</a:t>
            </a:r>
            <a:r>
              <a:rPr lang="nb-NO" sz="1200" dirty="0" smtClean="0"/>
              <a:t> do </a:t>
            </a:r>
            <a:r>
              <a:rPr lang="nb-NO" sz="1200" dirty="0" err="1" smtClean="0"/>
              <a:t>we</a:t>
            </a:r>
            <a:r>
              <a:rPr lang="nb-NO" sz="1200" dirty="0" smtClean="0"/>
              <a:t> </a:t>
            </a:r>
            <a:r>
              <a:rPr lang="nb-NO" sz="1200" dirty="0" err="1" smtClean="0"/>
              <a:t>draw</a:t>
            </a:r>
            <a:endParaRPr lang="nb-NO" sz="1200" dirty="0" smtClean="0"/>
          </a:p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the</a:t>
            </a:r>
            <a:r>
              <a:rPr lang="nb-NO" sz="1200" dirty="0" smtClean="0"/>
              <a:t> line?</a:t>
            </a:r>
          </a:p>
        </p:txBody>
      </p:sp>
      <p:cxnSp>
        <p:nvCxnSpPr>
          <p:cNvPr id="25" name="Rett pil 24"/>
          <p:cNvCxnSpPr/>
          <p:nvPr/>
        </p:nvCxnSpPr>
        <p:spPr>
          <a:xfrm flipH="1">
            <a:off x="3491880" y="5877272"/>
            <a:ext cx="151216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kstSylinder 25"/>
          <p:cNvSpPr txBox="1"/>
          <p:nvPr/>
        </p:nvSpPr>
        <p:spPr>
          <a:xfrm>
            <a:off x="2123728" y="5991671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Here </a:t>
            </a:r>
            <a:r>
              <a:rPr lang="nb-NO" sz="1200" dirty="0" err="1" smtClean="0"/>
              <a:t>we</a:t>
            </a:r>
            <a:r>
              <a:rPr lang="nb-NO" sz="1200" dirty="0" smtClean="0"/>
              <a:t> sample from </a:t>
            </a:r>
            <a:r>
              <a:rPr lang="nb-NO" sz="1200" dirty="0" err="1" smtClean="0"/>
              <a:t>the</a:t>
            </a:r>
            <a:r>
              <a:rPr lang="nb-NO" sz="1200" dirty="0" smtClean="0"/>
              <a:t> </a:t>
            </a:r>
            <a:r>
              <a:rPr lang="nb-NO" sz="1200" dirty="0" err="1" smtClean="0"/>
              <a:t>empirical</a:t>
            </a:r>
            <a:r>
              <a:rPr lang="nb-NO" sz="1200" dirty="0" smtClean="0"/>
              <a:t> </a:t>
            </a:r>
            <a:r>
              <a:rPr lang="nb-NO" sz="1200" dirty="0" err="1" smtClean="0"/>
              <a:t>distribution</a:t>
            </a:r>
            <a:endParaRPr lang="nb-NO" sz="1200" dirty="0" smtClean="0"/>
          </a:p>
        </p:txBody>
      </p:sp>
      <p:cxnSp>
        <p:nvCxnSpPr>
          <p:cNvPr id="28" name="Rett pil 27"/>
          <p:cNvCxnSpPr/>
          <p:nvPr/>
        </p:nvCxnSpPr>
        <p:spPr>
          <a:xfrm>
            <a:off x="5076056" y="5877272"/>
            <a:ext cx="158417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kstSylinder 28"/>
          <p:cNvSpPr txBox="1"/>
          <p:nvPr/>
        </p:nvSpPr>
        <p:spPr>
          <a:xfrm>
            <a:off x="5220072" y="6063679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Here </a:t>
            </a:r>
            <a:r>
              <a:rPr lang="nb-NO" sz="1200" dirty="0" err="1" smtClean="0"/>
              <a:t>we</a:t>
            </a:r>
            <a:r>
              <a:rPr lang="nb-NO" sz="1200" dirty="0" smtClean="0"/>
              <a:t> </a:t>
            </a:r>
            <a:r>
              <a:rPr lang="nb-NO" sz="1200" dirty="0" err="1" smtClean="0"/>
              <a:t>use</a:t>
            </a:r>
            <a:r>
              <a:rPr lang="nb-NO" sz="1200" dirty="0" smtClean="0"/>
              <a:t> </a:t>
            </a:r>
            <a:r>
              <a:rPr lang="nb-NO" sz="1200" dirty="0" err="1" smtClean="0"/>
              <a:t>special</a:t>
            </a:r>
            <a:r>
              <a:rPr lang="nb-NO" sz="1200" dirty="0" smtClean="0"/>
              <a:t> </a:t>
            </a:r>
          </a:p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Techniques</a:t>
            </a:r>
            <a:r>
              <a:rPr lang="nb-NO" sz="1200" dirty="0" smtClean="0"/>
              <a:t> (</a:t>
            </a:r>
            <a:r>
              <a:rPr lang="nb-NO" sz="1200" dirty="0" err="1" smtClean="0"/>
              <a:t>section</a:t>
            </a:r>
            <a:r>
              <a:rPr lang="nb-NO" sz="1200" dirty="0" smtClean="0"/>
              <a:t> 9.5)</a:t>
            </a:r>
          </a:p>
        </p:txBody>
      </p:sp>
      <p:grpSp>
        <p:nvGrpSpPr>
          <p:cNvPr id="21" name="Gruppe 20"/>
          <p:cNvGrpSpPr/>
          <p:nvPr/>
        </p:nvGrpSpPr>
        <p:grpSpPr>
          <a:xfrm>
            <a:off x="7499176" y="295674"/>
            <a:ext cx="1440160" cy="1098588"/>
            <a:chOff x="1547664" y="2996952"/>
            <a:chExt cx="4680520" cy="3024336"/>
          </a:xfrm>
        </p:grpSpPr>
        <p:sp>
          <p:nvSpPr>
            <p:cNvPr id="24" name="Avrundet rektangel 23"/>
            <p:cNvSpPr/>
            <p:nvPr/>
          </p:nvSpPr>
          <p:spPr>
            <a:xfrm>
              <a:off x="1547664" y="2996952"/>
              <a:ext cx="4680520" cy="457201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Non </a:t>
              </a:r>
              <a:r>
                <a:rPr lang="nb-NO" sz="800" dirty="0" err="1" smtClean="0"/>
                <a:t>parametric</a:t>
              </a:r>
              <a:endParaRPr lang="nb-NO" sz="800" dirty="0" smtClean="0"/>
            </a:p>
          </p:txBody>
        </p:sp>
        <p:sp>
          <p:nvSpPr>
            <p:cNvPr id="27" name="Avrundet rektangel 26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Log-normal, Gamma</a:t>
              </a:r>
            </a:p>
          </p:txBody>
        </p:sp>
        <p:sp>
          <p:nvSpPr>
            <p:cNvPr id="30" name="Avrundet rektangel 29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Pareto</a:t>
              </a:r>
            </a:p>
          </p:txBody>
        </p:sp>
        <p:sp>
          <p:nvSpPr>
            <p:cNvPr id="31" name="Avrundet rektangel 30"/>
            <p:cNvSpPr/>
            <p:nvPr/>
          </p:nvSpPr>
          <p:spPr>
            <a:xfrm>
              <a:off x="1547664" y="49160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Extreme </a:t>
              </a:r>
              <a:r>
                <a:rPr lang="nb-NO" sz="800" dirty="0" err="1" smtClean="0"/>
                <a:t>value</a:t>
              </a:r>
              <a:endParaRPr lang="nb-NO" sz="800" dirty="0" smtClean="0"/>
            </a:p>
          </p:txBody>
        </p:sp>
        <p:sp>
          <p:nvSpPr>
            <p:cNvPr id="32" name="Avrundet rektangel 31"/>
            <p:cNvSpPr/>
            <p:nvPr/>
          </p:nvSpPr>
          <p:spPr>
            <a:xfrm>
              <a:off x="1547664" y="55640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Searching</a:t>
              </a:r>
              <a:endParaRPr lang="nb-NO" sz="800" dirty="0" smtClean="0"/>
            </a:p>
          </p:txBody>
        </p:sp>
      </p:grpSp>
      <p:sp>
        <p:nvSpPr>
          <p:cNvPr id="33" name="Ellipse 32"/>
          <p:cNvSpPr/>
          <p:nvPr/>
        </p:nvSpPr>
        <p:spPr>
          <a:xfrm>
            <a:off x="7427168" y="260648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3214494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Example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6</a:t>
            </a:fld>
            <a:endParaRPr lang="nb-NO" dirty="0"/>
          </a:p>
        </p:txBody>
      </p:sp>
      <p:pic>
        <p:nvPicPr>
          <p:cNvPr id="138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933219"/>
            <a:ext cx="6280760" cy="3953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82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1619327"/>
            <a:ext cx="1581150" cy="458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Rett linje 7"/>
          <p:cNvCxnSpPr/>
          <p:nvPr/>
        </p:nvCxnSpPr>
        <p:spPr>
          <a:xfrm>
            <a:off x="4067944" y="2636912"/>
            <a:ext cx="0" cy="2952328"/>
          </a:xfrm>
          <a:prstGeom prst="line">
            <a:avLst/>
          </a:prstGeom>
          <a:ln w="476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tt pil 8"/>
          <p:cNvCxnSpPr/>
          <p:nvPr/>
        </p:nvCxnSpPr>
        <p:spPr>
          <a:xfrm flipH="1" flipV="1">
            <a:off x="4108312" y="3860139"/>
            <a:ext cx="72008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Sylinder 9"/>
          <p:cNvSpPr txBox="1"/>
          <p:nvPr/>
        </p:nvSpPr>
        <p:spPr>
          <a:xfrm>
            <a:off x="7164288" y="3068960"/>
            <a:ext cx="9252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Empirical</a:t>
            </a:r>
            <a:r>
              <a:rPr lang="nb-NO" sz="1200" dirty="0" smtClean="0"/>
              <a:t> </a:t>
            </a:r>
          </a:p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distribution</a:t>
            </a:r>
            <a:endParaRPr lang="nb-NO" sz="1200" dirty="0" smtClean="0"/>
          </a:p>
        </p:txBody>
      </p:sp>
      <p:sp>
        <p:nvSpPr>
          <p:cNvPr id="13" name="TekstSylinder 12"/>
          <p:cNvSpPr txBox="1"/>
          <p:nvPr/>
        </p:nvSpPr>
        <p:spPr>
          <a:xfrm>
            <a:off x="4827753" y="4221088"/>
            <a:ext cx="37766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200" dirty="0" smtClean="0"/>
              <a:t>The </a:t>
            </a:r>
            <a:r>
              <a:rPr lang="nb-NO" sz="1200" dirty="0" err="1" smtClean="0"/>
              <a:t>threshold</a:t>
            </a:r>
            <a:r>
              <a:rPr lang="nb-NO" sz="1200" dirty="0" smtClean="0"/>
              <a:t> </a:t>
            </a:r>
            <a:r>
              <a:rPr lang="nb-NO" sz="1200" dirty="0" err="1" smtClean="0"/>
              <a:t>may</a:t>
            </a:r>
            <a:r>
              <a:rPr lang="nb-NO" sz="1200" dirty="0" smtClean="0"/>
              <a:t> be </a:t>
            </a:r>
            <a:r>
              <a:rPr lang="nb-NO" sz="1200" dirty="0" err="1" smtClean="0"/>
              <a:t>set</a:t>
            </a:r>
            <a:r>
              <a:rPr lang="nb-NO" sz="1200" dirty="0" smtClean="0"/>
              <a:t> for </a:t>
            </a:r>
            <a:r>
              <a:rPr lang="nb-NO" sz="1200" dirty="0" err="1" smtClean="0"/>
              <a:t>example</a:t>
            </a:r>
            <a:r>
              <a:rPr lang="nb-NO" sz="1200" dirty="0" smtClean="0"/>
              <a:t> at </a:t>
            </a:r>
            <a:r>
              <a:rPr lang="nb-NO" sz="1200" dirty="0" err="1" smtClean="0"/>
              <a:t>the</a:t>
            </a:r>
            <a:r>
              <a:rPr lang="nb-NO" sz="1200" dirty="0" smtClean="0"/>
              <a:t> 99th</a:t>
            </a:r>
          </a:p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percentile</a:t>
            </a:r>
            <a:r>
              <a:rPr lang="nb-NO" sz="1200" dirty="0" smtClean="0"/>
              <a:t>, i.e., 500 000 NOK for </a:t>
            </a:r>
            <a:r>
              <a:rPr lang="nb-NO" sz="1200" dirty="0" err="1" smtClean="0"/>
              <a:t>this</a:t>
            </a:r>
            <a:r>
              <a:rPr lang="nb-NO" sz="1200" dirty="0" smtClean="0"/>
              <a:t> </a:t>
            </a:r>
            <a:r>
              <a:rPr lang="nb-NO" sz="1200" dirty="0" err="1" smtClean="0"/>
              <a:t>product</a:t>
            </a:r>
            <a:endParaRPr lang="nb-NO" sz="1200" dirty="0"/>
          </a:p>
          <a:p>
            <a:pPr marL="171450" indent="-1714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200" dirty="0" smtClean="0"/>
              <a:t> The </a:t>
            </a:r>
            <a:r>
              <a:rPr lang="nb-NO" sz="1200" dirty="0" err="1" smtClean="0"/>
              <a:t>threshold</a:t>
            </a:r>
            <a:r>
              <a:rPr lang="nb-NO" sz="1200" dirty="0" smtClean="0"/>
              <a:t> is </a:t>
            </a:r>
            <a:r>
              <a:rPr lang="nb-NO" sz="1200" dirty="0" err="1" smtClean="0"/>
              <a:t>sometimes</a:t>
            </a:r>
            <a:r>
              <a:rPr lang="nb-NO" sz="1200" dirty="0" smtClean="0"/>
              <a:t> </a:t>
            </a:r>
            <a:r>
              <a:rPr lang="nb-NO" sz="1200" dirty="0" err="1" smtClean="0"/>
              <a:t>called</a:t>
            </a:r>
            <a:r>
              <a:rPr lang="nb-NO" sz="1200" dirty="0" smtClean="0"/>
              <a:t> </a:t>
            </a:r>
            <a:r>
              <a:rPr lang="nb-NO" sz="1200" dirty="0" err="1" smtClean="0"/>
              <a:t>the</a:t>
            </a:r>
            <a:r>
              <a:rPr lang="nb-NO" sz="1200" dirty="0" smtClean="0"/>
              <a:t> </a:t>
            </a:r>
            <a:r>
              <a:rPr lang="nb-NO" sz="1200" i="1" dirty="0" err="1" smtClean="0"/>
              <a:t>large</a:t>
            </a:r>
            <a:r>
              <a:rPr lang="nb-NO" sz="1200" i="1" dirty="0" smtClean="0"/>
              <a:t> </a:t>
            </a:r>
            <a:r>
              <a:rPr lang="nb-NO" sz="1200" i="1" dirty="0" err="1" smtClean="0"/>
              <a:t>claims</a:t>
            </a:r>
            <a:r>
              <a:rPr lang="nb-NO" sz="1200" i="1" dirty="0" smtClean="0"/>
              <a:t> </a:t>
            </a:r>
            <a:r>
              <a:rPr lang="nb-NO" sz="1200" i="1" dirty="0" err="1" smtClean="0"/>
              <a:t>threshold</a:t>
            </a:r>
            <a:endParaRPr lang="nb-NO" sz="1200" i="1" dirty="0" smtClean="0"/>
          </a:p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endParaRPr lang="nb-NO" sz="1200" dirty="0" smtClean="0"/>
          </a:p>
        </p:txBody>
      </p:sp>
      <p:grpSp>
        <p:nvGrpSpPr>
          <p:cNvPr id="12" name="Gruppe 11"/>
          <p:cNvGrpSpPr/>
          <p:nvPr/>
        </p:nvGrpSpPr>
        <p:grpSpPr>
          <a:xfrm>
            <a:off x="7499176" y="386196"/>
            <a:ext cx="1440160" cy="1098588"/>
            <a:chOff x="1547664" y="2996952"/>
            <a:chExt cx="4680520" cy="3024336"/>
          </a:xfrm>
        </p:grpSpPr>
        <p:sp>
          <p:nvSpPr>
            <p:cNvPr id="14" name="Avrundet rektangel 13"/>
            <p:cNvSpPr/>
            <p:nvPr/>
          </p:nvSpPr>
          <p:spPr>
            <a:xfrm>
              <a:off x="1547664" y="2996952"/>
              <a:ext cx="4680520" cy="457201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Non </a:t>
              </a:r>
              <a:r>
                <a:rPr lang="nb-NO" sz="800" dirty="0" err="1" smtClean="0"/>
                <a:t>parametric</a:t>
              </a:r>
              <a:endParaRPr lang="nb-NO" sz="800" dirty="0" smtClean="0"/>
            </a:p>
          </p:txBody>
        </p:sp>
        <p:sp>
          <p:nvSpPr>
            <p:cNvPr id="15" name="Avrundet rektangel 14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Log-normal, Gamma</a:t>
              </a:r>
            </a:p>
          </p:txBody>
        </p:sp>
        <p:sp>
          <p:nvSpPr>
            <p:cNvPr id="16" name="Avrundet rektangel 15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Pareto</a:t>
              </a:r>
            </a:p>
          </p:txBody>
        </p:sp>
        <p:sp>
          <p:nvSpPr>
            <p:cNvPr id="17" name="Avrundet rektangel 16"/>
            <p:cNvSpPr/>
            <p:nvPr/>
          </p:nvSpPr>
          <p:spPr>
            <a:xfrm>
              <a:off x="1547664" y="49160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Extreme </a:t>
              </a:r>
              <a:r>
                <a:rPr lang="nb-NO" sz="800" dirty="0" err="1" smtClean="0"/>
                <a:t>value</a:t>
              </a:r>
              <a:endParaRPr lang="nb-NO" sz="800" dirty="0" smtClean="0"/>
            </a:p>
          </p:txBody>
        </p:sp>
        <p:sp>
          <p:nvSpPr>
            <p:cNvPr id="18" name="Avrundet rektangel 17"/>
            <p:cNvSpPr/>
            <p:nvPr/>
          </p:nvSpPr>
          <p:spPr>
            <a:xfrm>
              <a:off x="1547664" y="55640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Searching</a:t>
              </a:r>
              <a:endParaRPr lang="nb-NO" sz="800" dirty="0" smtClean="0"/>
            </a:p>
          </p:txBody>
        </p:sp>
      </p:grpSp>
      <p:sp>
        <p:nvSpPr>
          <p:cNvPr id="19" name="Ellipse 18"/>
          <p:cNvSpPr/>
          <p:nvPr/>
        </p:nvSpPr>
        <p:spPr>
          <a:xfrm>
            <a:off x="7427168" y="351170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3986258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kstSylinder 8"/>
          <p:cNvSpPr txBox="1"/>
          <p:nvPr/>
        </p:nvSpPr>
        <p:spPr>
          <a:xfrm>
            <a:off x="971600" y="1484784"/>
            <a:ext cx="76328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All sensible </a:t>
            </a:r>
            <a:r>
              <a:rPr lang="nb-NO" sz="1600" dirty="0" err="1" smtClean="0"/>
              <a:t>parametric</a:t>
            </a:r>
            <a:r>
              <a:rPr lang="nb-NO" sz="1600" dirty="0" smtClean="0"/>
              <a:t> </a:t>
            </a:r>
            <a:r>
              <a:rPr lang="nb-NO" sz="1600" dirty="0" err="1" smtClean="0"/>
              <a:t>models</a:t>
            </a:r>
            <a:r>
              <a:rPr lang="nb-NO" sz="1600" dirty="0" smtClean="0"/>
              <a:t> for </a:t>
            </a:r>
            <a:r>
              <a:rPr lang="nb-NO" sz="1600" dirty="0" err="1" smtClean="0"/>
              <a:t>claim</a:t>
            </a:r>
            <a:r>
              <a:rPr lang="nb-NO" sz="1600" dirty="0" smtClean="0"/>
              <a:t> </a:t>
            </a:r>
            <a:r>
              <a:rPr lang="nb-NO" sz="1600" dirty="0" err="1" smtClean="0"/>
              <a:t>size</a:t>
            </a:r>
            <a:r>
              <a:rPr lang="nb-NO" sz="1600" dirty="0" smtClean="0"/>
              <a:t> </a:t>
            </a:r>
            <a:r>
              <a:rPr lang="nb-NO" sz="1600" dirty="0" err="1" smtClean="0"/>
              <a:t>are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form</a:t>
            </a:r>
            <a:endParaRPr lang="nb-NO" sz="1600" dirty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>
              <a:buClr>
                <a:schemeClr val="accent2"/>
              </a:buClr>
            </a:pP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and Z</a:t>
            </a:r>
            <a:r>
              <a:rPr lang="nb-NO" sz="1050" dirty="0" smtClean="0"/>
              <a:t>0</a:t>
            </a:r>
            <a:r>
              <a:rPr lang="nb-NO" sz="1600" dirty="0" smtClean="0"/>
              <a:t> is a </a:t>
            </a:r>
            <a:r>
              <a:rPr lang="nb-NO" sz="1600" dirty="0" err="1" smtClean="0"/>
              <a:t>standardized</a:t>
            </a:r>
            <a:r>
              <a:rPr lang="nb-NO" sz="1600" dirty="0" smtClean="0"/>
              <a:t> </a:t>
            </a:r>
            <a:r>
              <a:rPr lang="nb-NO" sz="1600" dirty="0" err="1" smtClean="0"/>
              <a:t>random</a:t>
            </a:r>
            <a:r>
              <a:rPr lang="nb-NO" sz="1600" dirty="0" smtClean="0"/>
              <a:t> variable </a:t>
            </a:r>
            <a:r>
              <a:rPr lang="nb-NO" sz="1600" dirty="0" err="1" smtClean="0"/>
              <a:t>corresponding</a:t>
            </a:r>
            <a:r>
              <a:rPr lang="nb-NO" sz="1600" dirty="0" smtClean="0"/>
              <a:t> to           .	</a:t>
            </a:r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The large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scale</a:t>
            </a:r>
            <a:r>
              <a:rPr lang="nb-NO" sz="1600" dirty="0" smtClean="0"/>
              <a:t> parameter, </a:t>
            </a:r>
            <a:r>
              <a:rPr lang="nb-NO" sz="1600" dirty="0" err="1" smtClean="0"/>
              <a:t>the</a:t>
            </a:r>
            <a:r>
              <a:rPr lang="nb-NO" sz="1600" dirty="0" smtClean="0"/>
              <a:t> more </a:t>
            </a:r>
            <a:r>
              <a:rPr lang="nb-NO" sz="1600" dirty="0" err="1" smtClean="0"/>
              <a:t>spread</a:t>
            </a:r>
            <a:r>
              <a:rPr lang="nb-NO" sz="1600" dirty="0" smtClean="0"/>
              <a:t> </a:t>
            </a:r>
            <a:r>
              <a:rPr lang="nb-NO" sz="1600" dirty="0" err="1" smtClean="0"/>
              <a:t>out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distribution</a:t>
            </a: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23614" y="347065"/>
            <a:ext cx="7848699" cy="936203"/>
          </a:xfrm>
        </p:spPr>
        <p:txBody>
          <a:bodyPr>
            <a:noAutofit/>
          </a:bodyPr>
          <a:lstStyle/>
          <a:p>
            <a:pPr algn="l"/>
            <a:r>
              <a:rPr lang="nb-NO" sz="2800" dirty="0" err="1" smtClean="0"/>
              <a:t>Non-parametric</a:t>
            </a:r>
            <a:r>
              <a:rPr lang="nb-NO" sz="2800" dirty="0" smtClean="0"/>
              <a:t> </a:t>
            </a:r>
            <a:r>
              <a:rPr lang="nb-NO" sz="2800" dirty="0" err="1" smtClean="0"/>
              <a:t>modelling</a:t>
            </a:r>
            <a:r>
              <a:rPr lang="nb-NO" sz="2800" dirty="0" smtClean="0"/>
              <a:t> </a:t>
            </a:r>
            <a:br>
              <a:rPr lang="nb-NO" sz="2800" dirty="0" smtClean="0"/>
            </a:br>
            <a:r>
              <a:rPr lang="nb-NO" sz="2800" dirty="0" err="1" smtClean="0"/>
              <a:t>can</a:t>
            </a:r>
            <a:r>
              <a:rPr lang="nb-NO" sz="2800" dirty="0" smtClean="0"/>
              <a:t> be </a:t>
            </a:r>
            <a:r>
              <a:rPr lang="nb-NO" sz="2800" dirty="0" err="1" smtClean="0"/>
              <a:t>useful</a:t>
            </a:r>
            <a:endParaRPr lang="nb-NO" sz="2800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7</a:t>
            </a:fld>
            <a:endParaRPr lang="nb-NO" dirty="0"/>
          </a:p>
        </p:txBody>
      </p:sp>
      <p:graphicFrame>
        <p:nvGraphicFramePr>
          <p:cNvPr id="6" name="Objekt 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285535715"/>
              </p:ext>
            </p:extLst>
          </p:nvPr>
        </p:nvGraphicFramePr>
        <p:xfrm>
          <a:off x="1763688" y="3429000"/>
          <a:ext cx="2797780" cy="1969889"/>
        </p:xfrm>
        <a:graphic>
          <a:graphicData uri="http://schemas.openxmlformats.org/presentationml/2006/ole">
            <p:oleObj spid="_x0000_s74754" name="Formel" r:id="rId3" imgW="1295280" imgH="914400" progId="Equation.3">
              <p:embed/>
            </p:oleObj>
          </a:graphicData>
        </a:graphic>
      </p:graphicFrame>
      <p:sp>
        <p:nvSpPr>
          <p:cNvPr id="27" name="Avrundet rektangel 11"/>
          <p:cNvSpPr/>
          <p:nvPr/>
        </p:nvSpPr>
        <p:spPr>
          <a:xfrm>
            <a:off x="6444208" y="404664"/>
            <a:ext cx="2520280" cy="335218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Scale</a:t>
            </a:r>
            <a:r>
              <a:rPr lang="nb-NO" sz="1200" dirty="0" smtClean="0"/>
              <a:t> families </a:t>
            </a:r>
            <a:r>
              <a:rPr lang="nb-NO" sz="1200" dirty="0" err="1" smtClean="0"/>
              <a:t>of</a:t>
            </a:r>
            <a:r>
              <a:rPr lang="nb-NO" sz="1200" dirty="0" smtClean="0"/>
              <a:t> </a:t>
            </a:r>
            <a:r>
              <a:rPr lang="nb-NO" sz="1200" dirty="0" err="1" smtClean="0"/>
              <a:t>distributions</a:t>
            </a:r>
            <a:endParaRPr lang="nb-NO" sz="1200" dirty="0" smtClean="0"/>
          </a:p>
        </p:txBody>
      </p:sp>
      <p:graphicFrame>
        <p:nvGraphicFramePr>
          <p:cNvPr id="55300" name="Object 4"/>
          <p:cNvGraphicFramePr>
            <a:graphicFrameLocks noChangeAspect="1"/>
          </p:cNvGraphicFramePr>
          <p:nvPr/>
        </p:nvGraphicFramePr>
        <p:xfrm>
          <a:off x="1763688" y="1844824"/>
          <a:ext cx="3568700" cy="342900"/>
        </p:xfrm>
        <a:graphic>
          <a:graphicData uri="http://schemas.openxmlformats.org/presentationml/2006/ole">
            <p:oleObj spid="_x0000_s74755" name="Formel" r:id="rId4" imgW="2336760" imgH="228600" progId="Equation.3">
              <p:embed/>
            </p:oleObj>
          </a:graphicData>
        </a:graphic>
      </p:graphicFrame>
      <p:graphicFrame>
        <p:nvGraphicFramePr>
          <p:cNvPr id="55301" name="Object 5"/>
          <p:cNvGraphicFramePr>
            <a:graphicFrameLocks noChangeAspect="1"/>
          </p:cNvGraphicFramePr>
          <p:nvPr/>
        </p:nvGraphicFramePr>
        <p:xfrm>
          <a:off x="6660232" y="2249087"/>
          <a:ext cx="533400" cy="304800"/>
        </p:xfrm>
        <a:graphic>
          <a:graphicData uri="http://schemas.openxmlformats.org/presentationml/2006/ole">
            <p:oleObj spid="_x0000_s74756" name="Equation" r:id="rId5" imgW="355320" imgH="203040" progId="Equation.3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252964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dirty="0" err="1" smtClean="0"/>
              <a:t>Scale</a:t>
            </a:r>
            <a:r>
              <a:rPr lang="nb-NO" sz="2800" dirty="0" smtClean="0"/>
              <a:t> families </a:t>
            </a:r>
            <a:r>
              <a:rPr lang="nb-NO" sz="2800" dirty="0" err="1" smtClean="0"/>
              <a:t>of</a:t>
            </a:r>
            <a:r>
              <a:rPr lang="nb-NO" sz="2800" dirty="0" smtClean="0"/>
              <a:t> </a:t>
            </a:r>
            <a:r>
              <a:rPr lang="nb-NO" sz="2800" dirty="0" err="1" smtClean="0"/>
              <a:t>distributions</a:t>
            </a:r>
            <a:endParaRPr lang="nb-NO" sz="2800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8</a:t>
            </a:fld>
            <a:endParaRPr lang="nb-NO" dirty="0"/>
          </a:p>
        </p:txBody>
      </p:sp>
      <p:sp>
        <p:nvSpPr>
          <p:cNvPr id="6" name="TekstSylinder 5"/>
          <p:cNvSpPr txBox="1"/>
          <p:nvPr/>
        </p:nvSpPr>
        <p:spPr>
          <a:xfrm>
            <a:off x="971600" y="1196752"/>
            <a:ext cx="763284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All sensible </a:t>
            </a:r>
            <a:r>
              <a:rPr lang="nb-NO" sz="1600" dirty="0" err="1" smtClean="0"/>
              <a:t>parametric</a:t>
            </a:r>
            <a:r>
              <a:rPr lang="nb-NO" sz="1600" dirty="0" smtClean="0"/>
              <a:t> </a:t>
            </a:r>
            <a:r>
              <a:rPr lang="nb-NO" sz="1600" dirty="0" err="1" smtClean="0"/>
              <a:t>models</a:t>
            </a:r>
            <a:r>
              <a:rPr lang="nb-NO" sz="1600" dirty="0" smtClean="0"/>
              <a:t> for </a:t>
            </a:r>
            <a:r>
              <a:rPr lang="nb-NO" sz="1600" dirty="0" err="1" smtClean="0"/>
              <a:t>claim</a:t>
            </a:r>
            <a:r>
              <a:rPr lang="nb-NO" sz="1600" dirty="0" smtClean="0"/>
              <a:t> </a:t>
            </a:r>
            <a:r>
              <a:rPr lang="nb-NO" sz="1600" dirty="0" err="1" smtClean="0"/>
              <a:t>size</a:t>
            </a:r>
            <a:r>
              <a:rPr lang="nb-NO" sz="1600" dirty="0" smtClean="0"/>
              <a:t> </a:t>
            </a:r>
            <a:r>
              <a:rPr lang="nb-NO" sz="1600" dirty="0" err="1" smtClean="0"/>
              <a:t>are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form</a:t>
            </a:r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/>
          </a:p>
          <a:p>
            <a:pPr>
              <a:buClr>
                <a:schemeClr val="accent2"/>
              </a:buClr>
            </a:pP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/>
              <a:t>a</a:t>
            </a:r>
            <a:r>
              <a:rPr lang="nb-NO" sz="1600" dirty="0" smtClean="0"/>
              <a:t>nd Z</a:t>
            </a:r>
            <a:r>
              <a:rPr lang="nb-NO" sz="1050" dirty="0" smtClean="0"/>
              <a:t>0</a:t>
            </a:r>
            <a:r>
              <a:rPr lang="nb-NO" sz="1600" dirty="0" smtClean="0"/>
              <a:t> is a </a:t>
            </a:r>
            <a:r>
              <a:rPr lang="nb-NO" sz="1600" dirty="0" err="1" smtClean="0"/>
              <a:t>standardized</a:t>
            </a:r>
            <a:r>
              <a:rPr lang="nb-NO" sz="1600" dirty="0" smtClean="0"/>
              <a:t> random variable </a:t>
            </a:r>
            <a:r>
              <a:rPr lang="nb-NO" sz="1600" dirty="0" err="1" smtClean="0"/>
              <a:t>corresponding</a:t>
            </a:r>
            <a:r>
              <a:rPr lang="nb-NO" sz="1600" dirty="0" smtClean="0"/>
              <a:t> to           .	</a:t>
            </a:r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This </a:t>
            </a:r>
            <a:r>
              <a:rPr lang="nb-NO" sz="1600" dirty="0" err="1" smtClean="0"/>
              <a:t>proportionality</a:t>
            </a:r>
            <a:r>
              <a:rPr lang="nb-NO" sz="1600" dirty="0" smtClean="0"/>
              <a:t> is </a:t>
            </a:r>
            <a:r>
              <a:rPr lang="nb-NO" sz="1600" dirty="0" err="1" smtClean="0"/>
              <a:t>inherited</a:t>
            </a:r>
            <a:r>
              <a:rPr lang="nb-NO" sz="1600" dirty="0" smtClean="0"/>
              <a:t> by </a:t>
            </a:r>
            <a:r>
              <a:rPr lang="nb-NO" sz="1600" dirty="0" err="1" smtClean="0"/>
              <a:t>expectations</a:t>
            </a:r>
            <a:r>
              <a:rPr lang="nb-NO" sz="1600" dirty="0" smtClean="0"/>
              <a:t>, standard </a:t>
            </a:r>
            <a:r>
              <a:rPr lang="nb-NO" sz="1600" dirty="0" err="1" smtClean="0"/>
              <a:t>deviations</a:t>
            </a:r>
            <a:r>
              <a:rPr lang="nb-NO" sz="1600" dirty="0" smtClean="0"/>
              <a:t> and </a:t>
            </a:r>
            <a:r>
              <a:rPr lang="nb-NO" sz="1600" dirty="0" err="1" smtClean="0"/>
              <a:t>percentiles</a:t>
            </a:r>
            <a:r>
              <a:rPr lang="nb-NO" sz="1600" dirty="0" smtClean="0"/>
              <a:t>; i.e. </a:t>
            </a:r>
            <a:r>
              <a:rPr lang="nb-NO" sz="1600" dirty="0" err="1" smtClean="0"/>
              <a:t>if</a:t>
            </a:r>
            <a:r>
              <a:rPr lang="nb-NO" sz="1600" dirty="0" smtClean="0"/>
              <a:t>			</a:t>
            </a:r>
            <a:r>
              <a:rPr lang="nb-NO" sz="1600" dirty="0" err="1" smtClean="0"/>
              <a:t>are</a:t>
            </a:r>
            <a:r>
              <a:rPr lang="nb-NO" sz="1600" dirty="0" smtClean="0"/>
              <a:t> </a:t>
            </a:r>
            <a:r>
              <a:rPr lang="nb-NO" sz="1600" dirty="0" err="1" smtClean="0"/>
              <a:t>expectation</a:t>
            </a:r>
            <a:r>
              <a:rPr lang="nb-NO" sz="1600" dirty="0" smtClean="0"/>
              <a:t>, standard </a:t>
            </a:r>
            <a:r>
              <a:rPr lang="nb-NO" sz="1600" dirty="0" err="1" smtClean="0"/>
              <a:t>devation</a:t>
            </a:r>
            <a:r>
              <a:rPr lang="nb-NO" sz="1600" dirty="0" smtClean="0"/>
              <a:t> and         	-</a:t>
            </a:r>
            <a:r>
              <a:rPr lang="nb-NO" sz="1600" dirty="0" err="1" smtClean="0"/>
              <a:t>percentile</a:t>
            </a:r>
            <a:r>
              <a:rPr lang="nb-NO" sz="1600" dirty="0" smtClean="0"/>
              <a:t> for Z</a:t>
            </a:r>
            <a:r>
              <a:rPr lang="nb-NO" sz="1100" dirty="0" smtClean="0"/>
              <a:t>0</a:t>
            </a:r>
            <a:r>
              <a:rPr lang="nb-NO" sz="1600" dirty="0" smtClean="0"/>
              <a:t>, </a:t>
            </a:r>
            <a:r>
              <a:rPr lang="nb-NO" sz="1600" dirty="0" err="1" smtClean="0"/>
              <a:t>then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same </a:t>
            </a:r>
            <a:r>
              <a:rPr lang="nb-NO" sz="1600" dirty="0" err="1" smtClean="0"/>
              <a:t>quantities</a:t>
            </a:r>
            <a:r>
              <a:rPr lang="nb-NO" sz="1600" dirty="0" smtClean="0"/>
              <a:t> for Z </a:t>
            </a:r>
            <a:r>
              <a:rPr lang="nb-NO" sz="1600" dirty="0" err="1" smtClean="0"/>
              <a:t>are</a:t>
            </a: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The parameter       </a:t>
            </a:r>
            <a:r>
              <a:rPr lang="nb-NO" sz="1600" dirty="0" err="1" smtClean="0"/>
              <a:t>can</a:t>
            </a:r>
            <a:r>
              <a:rPr lang="nb-NO" sz="1600" dirty="0" smtClean="0"/>
              <a:t> </a:t>
            </a:r>
            <a:r>
              <a:rPr lang="nb-NO" sz="1600" dirty="0" err="1" smtClean="0"/>
              <a:t>represent</a:t>
            </a:r>
            <a:r>
              <a:rPr lang="nb-NO" sz="1600" dirty="0" smtClean="0"/>
              <a:t> for </a:t>
            </a:r>
            <a:r>
              <a:rPr lang="nb-NO" sz="1600" dirty="0" err="1" smtClean="0"/>
              <a:t>example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exchange</a:t>
            </a:r>
            <a:r>
              <a:rPr lang="nb-NO" sz="1600" dirty="0" smtClean="0"/>
              <a:t> rate.</a:t>
            </a:r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The </a:t>
            </a:r>
            <a:r>
              <a:rPr lang="nb-NO" sz="1600" dirty="0" err="1" smtClean="0"/>
              <a:t>effect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passing from </a:t>
            </a:r>
            <a:r>
              <a:rPr lang="nb-NO" sz="1600" dirty="0" err="1" smtClean="0"/>
              <a:t>one</a:t>
            </a:r>
            <a:r>
              <a:rPr lang="nb-NO" sz="1600" dirty="0" smtClean="0"/>
              <a:t> </a:t>
            </a:r>
            <a:r>
              <a:rPr lang="nb-NO" sz="1600" dirty="0" err="1" smtClean="0"/>
              <a:t>currency</a:t>
            </a:r>
            <a:r>
              <a:rPr lang="nb-NO" sz="1600" dirty="0" smtClean="0"/>
              <a:t> to </a:t>
            </a:r>
            <a:r>
              <a:rPr lang="nb-NO" sz="1600" dirty="0" err="1" smtClean="0"/>
              <a:t>another</a:t>
            </a:r>
            <a:r>
              <a:rPr lang="nb-NO" sz="1600" dirty="0" smtClean="0"/>
              <a:t> </a:t>
            </a:r>
            <a:r>
              <a:rPr lang="nb-NO" sz="1600" dirty="0" err="1" smtClean="0"/>
              <a:t>does</a:t>
            </a:r>
            <a:r>
              <a:rPr lang="nb-NO" sz="1600" dirty="0" smtClean="0"/>
              <a:t> not </a:t>
            </a:r>
            <a:r>
              <a:rPr lang="nb-NO" sz="1600" dirty="0" err="1" smtClean="0"/>
              <a:t>change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shape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density</a:t>
            </a:r>
            <a:r>
              <a:rPr lang="nb-NO" sz="1600" dirty="0" smtClean="0"/>
              <a:t> </a:t>
            </a:r>
            <a:r>
              <a:rPr lang="nb-NO" sz="1600" dirty="0" err="1" smtClean="0"/>
              <a:t>function</a:t>
            </a:r>
            <a:r>
              <a:rPr lang="nb-NO" sz="1600" dirty="0" smtClean="0"/>
              <a:t> (</a:t>
            </a:r>
            <a:r>
              <a:rPr lang="nb-NO" sz="1600" dirty="0" err="1" smtClean="0"/>
              <a:t>if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condition</a:t>
            </a:r>
            <a:r>
              <a:rPr lang="nb-NO" sz="1600" dirty="0" smtClean="0"/>
              <a:t> </a:t>
            </a:r>
            <a:r>
              <a:rPr lang="nb-NO" sz="1600" dirty="0" err="1" smtClean="0"/>
              <a:t>above</a:t>
            </a:r>
            <a:r>
              <a:rPr lang="nb-NO" sz="1600" dirty="0" smtClean="0"/>
              <a:t> is </a:t>
            </a:r>
            <a:r>
              <a:rPr lang="nb-NO" sz="1600" dirty="0" err="1" smtClean="0"/>
              <a:t>satisfied</a:t>
            </a:r>
            <a:r>
              <a:rPr lang="nb-NO" sz="1600" dirty="0" smtClean="0"/>
              <a:t>) </a:t>
            </a:r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In </a:t>
            </a:r>
            <a:r>
              <a:rPr lang="nb-NO" sz="1600" dirty="0" err="1" smtClean="0"/>
              <a:t>statistics</a:t>
            </a:r>
            <a:r>
              <a:rPr lang="nb-NO" sz="1600" dirty="0" smtClean="0"/>
              <a:t>       is </a:t>
            </a:r>
            <a:r>
              <a:rPr lang="nb-NO" sz="1600" dirty="0" err="1" smtClean="0"/>
              <a:t>known</a:t>
            </a:r>
            <a:r>
              <a:rPr lang="nb-NO" sz="1600" dirty="0" smtClean="0"/>
              <a:t> as a parameter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scale</a:t>
            </a: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Assume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log-normal </a:t>
            </a:r>
            <a:r>
              <a:rPr lang="nb-NO" sz="1600" dirty="0" err="1" smtClean="0"/>
              <a:t>model</a:t>
            </a:r>
            <a:r>
              <a:rPr lang="nb-NO" sz="1600" dirty="0" smtClean="0"/>
              <a:t>		   </a:t>
            </a:r>
            <a:r>
              <a:rPr lang="nb-NO" sz="1600" dirty="0" err="1" smtClean="0"/>
              <a:t>where</a:t>
            </a:r>
            <a:r>
              <a:rPr lang="nb-NO" sz="1600" dirty="0" smtClean="0"/>
              <a:t>      and     </a:t>
            </a:r>
            <a:r>
              <a:rPr lang="nb-NO" sz="1600" dirty="0" err="1" smtClean="0"/>
              <a:t>are</a:t>
            </a:r>
            <a:r>
              <a:rPr lang="nb-NO" sz="1600" dirty="0" smtClean="0"/>
              <a:t> parameters and   	 . </a:t>
            </a:r>
            <a:r>
              <a:rPr lang="nb-NO" sz="1600" dirty="0" err="1" smtClean="0"/>
              <a:t>Then</a:t>
            </a:r>
            <a:r>
              <a:rPr lang="nb-NO" sz="1600" dirty="0" smtClean="0"/>
              <a:t>  		 	      . </a:t>
            </a:r>
            <a:r>
              <a:rPr lang="nb-NO" sz="1600" dirty="0" err="1" smtClean="0"/>
              <a:t>Assume</a:t>
            </a:r>
            <a:r>
              <a:rPr lang="nb-NO" sz="1600" dirty="0" smtClean="0"/>
              <a:t> </a:t>
            </a:r>
            <a:r>
              <a:rPr lang="nb-NO" sz="1600" dirty="0" err="1" smtClean="0"/>
              <a:t>we</a:t>
            </a:r>
            <a:r>
              <a:rPr lang="nb-NO" sz="1600" dirty="0" smtClean="0"/>
              <a:t> </a:t>
            </a:r>
            <a:r>
              <a:rPr lang="nb-NO" sz="1600" dirty="0" err="1" smtClean="0"/>
              <a:t>rephrase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model</a:t>
            </a:r>
            <a:r>
              <a:rPr lang="nb-NO" sz="1600" dirty="0" smtClean="0"/>
              <a:t> as</a:t>
            </a:r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Then</a:t>
            </a:r>
            <a:r>
              <a:rPr lang="nb-NO" sz="1600" dirty="0" smtClean="0"/>
              <a:t>	</a:t>
            </a:r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</p:txBody>
      </p:sp>
      <p:graphicFrame>
        <p:nvGraphicFramePr>
          <p:cNvPr id="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88840990"/>
              </p:ext>
            </p:extLst>
          </p:nvPr>
        </p:nvGraphicFramePr>
        <p:xfrm>
          <a:off x="1691680" y="1556792"/>
          <a:ext cx="3575050" cy="347663"/>
        </p:xfrm>
        <a:graphic>
          <a:graphicData uri="http://schemas.openxmlformats.org/presentationml/2006/ole">
            <p:oleObj spid="_x0000_s4126" name="Equation" r:id="rId3" imgW="2336760" imgH="228600" progId="Equation.3">
              <p:embed/>
            </p:oleObj>
          </a:graphicData>
        </a:graphic>
      </p:graphicFrame>
      <p:graphicFrame>
        <p:nvGraphicFramePr>
          <p:cNvPr id="8" name="Objek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075102527"/>
              </p:ext>
            </p:extLst>
          </p:nvPr>
        </p:nvGraphicFramePr>
        <p:xfrm>
          <a:off x="6693371" y="1959962"/>
          <a:ext cx="542925" cy="309562"/>
        </p:xfrm>
        <a:graphic>
          <a:graphicData uri="http://schemas.openxmlformats.org/presentationml/2006/ole">
            <p:oleObj spid="_x0000_s4127" name="Equation" r:id="rId4" imgW="355320" imgH="203040" progId="Equation.3">
              <p:embed/>
            </p:oleObj>
          </a:graphicData>
        </a:graphic>
      </p:graphicFrame>
      <p:graphicFrame>
        <p:nvGraphicFramePr>
          <p:cNvPr id="9" name="Objek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34193685"/>
              </p:ext>
            </p:extLst>
          </p:nvPr>
        </p:nvGraphicFramePr>
        <p:xfrm>
          <a:off x="3011934" y="2435225"/>
          <a:ext cx="1416050" cy="349250"/>
        </p:xfrm>
        <a:graphic>
          <a:graphicData uri="http://schemas.openxmlformats.org/presentationml/2006/ole">
            <p:oleObj spid="_x0000_s4128" name="Equation" r:id="rId5" imgW="927000" imgH="228600" progId="Equation.3">
              <p:embed/>
            </p:oleObj>
          </a:graphicData>
        </a:graphic>
      </p:graphicFrame>
      <p:graphicFrame>
        <p:nvGraphicFramePr>
          <p:cNvPr id="10" name="Objek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381942582"/>
              </p:ext>
            </p:extLst>
          </p:nvPr>
        </p:nvGraphicFramePr>
        <p:xfrm>
          <a:off x="1433513" y="2735263"/>
          <a:ext cx="193675" cy="212725"/>
        </p:xfrm>
        <a:graphic>
          <a:graphicData uri="http://schemas.openxmlformats.org/presentationml/2006/ole">
            <p:oleObj spid="_x0000_s4129" name="Equation" r:id="rId6" imgW="126720" imgH="139680" progId="Equation.3">
              <p:embed/>
            </p:oleObj>
          </a:graphicData>
        </a:graphic>
      </p:graphicFrame>
      <p:graphicFrame>
        <p:nvGraphicFramePr>
          <p:cNvPr id="11" name="Objek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146899818"/>
              </p:ext>
            </p:extLst>
          </p:nvPr>
        </p:nvGraphicFramePr>
        <p:xfrm>
          <a:off x="1763688" y="3081338"/>
          <a:ext cx="3167063" cy="347662"/>
        </p:xfrm>
        <a:graphic>
          <a:graphicData uri="http://schemas.openxmlformats.org/presentationml/2006/ole">
            <p:oleObj spid="_x0000_s4130" name="Equation" r:id="rId7" imgW="2070000" imgH="228600" progId="Equation.3">
              <p:embed/>
            </p:oleObj>
          </a:graphicData>
        </a:graphic>
      </p:graphicFrame>
      <p:graphicFrame>
        <p:nvGraphicFramePr>
          <p:cNvPr id="12" name="Objek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106272821"/>
              </p:ext>
            </p:extLst>
          </p:nvPr>
        </p:nvGraphicFramePr>
        <p:xfrm>
          <a:off x="2771800" y="3429000"/>
          <a:ext cx="233362" cy="309563"/>
        </p:xfrm>
        <a:graphic>
          <a:graphicData uri="http://schemas.openxmlformats.org/presentationml/2006/ole">
            <p:oleObj spid="_x0000_s4131" name="Equation" r:id="rId8" imgW="152280" imgH="203040" progId="Equation.3">
              <p:embed/>
            </p:oleObj>
          </a:graphicData>
        </a:graphic>
      </p:graphicFrame>
      <p:graphicFrame>
        <p:nvGraphicFramePr>
          <p:cNvPr id="13" name="Objek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150168439"/>
              </p:ext>
            </p:extLst>
          </p:nvPr>
        </p:nvGraphicFramePr>
        <p:xfrm>
          <a:off x="2411760" y="4149080"/>
          <a:ext cx="233363" cy="309563"/>
        </p:xfrm>
        <a:graphic>
          <a:graphicData uri="http://schemas.openxmlformats.org/presentationml/2006/ole">
            <p:oleObj spid="_x0000_s4132" name="Equation" r:id="rId9" imgW="152268" imgH="203024" progId="Equation.3">
              <p:embed/>
            </p:oleObj>
          </a:graphicData>
        </a:graphic>
      </p:graphicFrame>
      <p:graphicFrame>
        <p:nvGraphicFramePr>
          <p:cNvPr id="14" name="Objek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851595601"/>
              </p:ext>
            </p:extLst>
          </p:nvPr>
        </p:nvGraphicFramePr>
        <p:xfrm>
          <a:off x="4168378" y="4391714"/>
          <a:ext cx="1555750" cy="309562"/>
        </p:xfrm>
        <a:graphic>
          <a:graphicData uri="http://schemas.openxmlformats.org/presentationml/2006/ole">
            <p:oleObj spid="_x0000_s4133" name="Equation" r:id="rId10" imgW="1015920" imgH="203040" progId="Equation.3">
              <p:embed/>
            </p:oleObj>
          </a:graphicData>
        </a:graphic>
      </p:graphicFrame>
      <p:graphicFrame>
        <p:nvGraphicFramePr>
          <p:cNvPr id="15" name="Objek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950979713"/>
              </p:ext>
            </p:extLst>
          </p:nvPr>
        </p:nvGraphicFramePr>
        <p:xfrm>
          <a:off x="6445250" y="4418013"/>
          <a:ext cx="195263" cy="269875"/>
        </p:xfrm>
        <a:graphic>
          <a:graphicData uri="http://schemas.openxmlformats.org/presentationml/2006/ole">
            <p:oleObj spid="_x0000_s4134" name="Equation" r:id="rId11" imgW="126720" imgH="177480" progId="Equation.3">
              <p:embed/>
            </p:oleObj>
          </a:graphicData>
        </a:graphic>
      </p:graphicFrame>
      <p:graphicFrame>
        <p:nvGraphicFramePr>
          <p:cNvPr id="16" name="Objek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521978923"/>
              </p:ext>
            </p:extLst>
          </p:nvPr>
        </p:nvGraphicFramePr>
        <p:xfrm>
          <a:off x="7073900" y="4448175"/>
          <a:ext cx="233363" cy="212725"/>
        </p:xfrm>
        <a:graphic>
          <a:graphicData uri="http://schemas.openxmlformats.org/presentationml/2006/ole">
            <p:oleObj spid="_x0000_s4135" name="Equation" r:id="rId12" imgW="152280" imgH="139680" progId="Equation.3">
              <p:embed/>
            </p:oleObj>
          </a:graphicData>
        </a:graphic>
      </p:graphicFrame>
      <p:graphicFrame>
        <p:nvGraphicFramePr>
          <p:cNvPr id="17" name="Objek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929784307"/>
              </p:ext>
            </p:extLst>
          </p:nvPr>
        </p:nvGraphicFramePr>
        <p:xfrm>
          <a:off x="2843808" y="4634123"/>
          <a:ext cx="1031875" cy="309563"/>
        </p:xfrm>
        <a:graphic>
          <a:graphicData uri="http://schemas.openxmlformats.org/presentationml/2006/ole">
            <p:oleObj spid="_x0000_s4136" name="Equation" r:id="rId13" imgW="672840" imgH="203040" progId="Equation.3">
              <p:embed/>
            </p:oleObj>
          </a:graphicData>
        </a:graphic>
      </p:graphicFrame>
      <p:graphicFrame>
        <p:nvGraphicFramePr>
          <p:cNvPr id="18" name="Objek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32939666"/>
              </p:ext>
            </p:extLst>
          </p:nvPr>
        </p:nvGraphicFramePr>
        <p:xfrm>
          <a:off x="4499992" y="4615073"/>
          <a:ext cx="2392363" cy="349250"/>
        </p:xfrm>
        <a:graphic>
          <a:graphicData uri="http://schemas.openxmlformats.org/presentationml/2006/ole">
            <p:oleObj spid="_x0000_s4137" name="Equation" r:id="rId14" imgW="1562040" imgH="228600" progId="Equation.3">
              <p:embed/>
            </p:oleObj>
          </a:graphicData>
        </a:graphic>
      </p:graphicFrame>
      <p:graphicFrame>
        <p:nvGraphicFramePr>
          <p:cNvPr id="19" name="Objek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187470516"/>
              </p:ext>
            </p:extLst>
          </p:nvPr>
        </p:nvGraphicFramePr>
        <p:xfrm>
          <a:off x="1763688" y="5229200"/>
          <a:ext cx="6275387" cy="366713"/>
        </p:xfrm>
        <a:graphic>
          <a:graphicData uri="http://schemas.openxmlformats.org/presentationml/2006/ole">
            <p:oleObj spid="_x0000_s4138" name="Equation" r:id="rId15" imgW="4101840" imgH="241200" progId="Equation.3">
              <p:embed/>
            </p:oleObj>
          </a:graphicData>
        </a:graphic>
      </p:graphicFrame>
      <p:graphicFrame>
        <p:nvGraphicFramePr>
          <p:cNvPr id="20" name="Objek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6969380"/>
              </p:ext>
            </p:extLst>
          </p:nvPr>
        </p:nvGraphicFramePr>
        <p:xfrm>
          <a:off x="1475656" y="5877272"/>
          <a:ext cx="6994525" cy="733425"/>
        </p:xfrm>
        <a:graphic>
          <a:graphicData uri="http://schemas.openxmlformats.org/presentationml/2006/ole">
            <p:oleObj spid="_x0000_s4139" name="Equation" r:id="rId16" imgW="4572000" imgH="482400" progId="Equation.3">
              <p:embed/>
            </p:oleObj>
          </a:graphicData>
        </a:graphic>
      </p:graphicFrame>
      <p:grpSp>
        <p:nvGrpSpPr>
          <p:cNvPr id="21" name="Gruppe 20"/>
          <p:cNvGrpSpPr/>
          <p:nvPr/>
        </p:nvGrpSpPr>
        <p:grpSpPr>
          <a:xfrm>
            <a:off x="7499176" y="386196"/>
            <a:ext cx="1440160" cy="1098588"/>
            <a:chOff x="1547664" y="2996952"/>
            <a:chExt cx="4680520" cy="3024336"/>
          </a:xfrm>
        </p:grpSpPr>
        <p:sp>
          <p:nvSpPr>
            <p:cNvPr id="22" name="Avrundet rektangel 21"/>
            <p:cNvSpPr/>
            <p:nvPr/>
          </p:nvSpPr>
          <p:spPr>
            <a:xfrm>
              <a:off x="1547664" y="2996952"/>
              <a:ext cx="4680520" cy="457201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/>
                <a:t>Non </a:t>
              </a:r>
              <a:r>
                <a:rPr lang="nb-NO" sz="800" dirty="0" err="1"/>
                <a:t>parametric</a:t>
              </a:r>
              <a:endParaRPr lang="nb-NO" sz="800" dirty="0"/>
            </a:p>
          </p:txBody>
        </p:sp>
        <p:sp>
          <p:nvSpPr>
            <p:cNvPr id="23" name="Avrundet rektangel 22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Log-normal, Gamma</a:t>
              </a:r>
            </a:p>
          </p:txBody>
        </p:sp>
        <p:sp>
          <p:nvSpPr>
            <p:cNvPr id="24" name="Avrundet rektangel 23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Pareto</a:t>
              </a:r>
            </a:p>
          </p:txBody>
        </p:sp>
        <p:sp>
          <p:nvSpPr>
            <p:cNvPr id="25" name="Avrundet rektangel 24"/>
            <p:cNvSpPr/>
            <p:nvPr/>
          </p:nvSpPr>
          <p:spPr>
            <a:xfrm>
              <a:off x="1547664" y="49160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Extreme </a:t>
              </a:r>
              <a:r>
                <a:rPr lang="nb-NO" sz="800" dirty="0" err="1" smtClean="0"/>
                <a:t>value</a:t>
              </a:r>
              <a:endParaRPr lang="nb-NO" sz="800" dirty="0" smtClean="0"/>
            </a:p>
          </p:txBody>
        </p:sp>
        <p:sp>
          <p:nvSpPr>
            <p:cNvPr id="26" name="Avrundet rektangel 25"/>
            <p:cNvSpPr/>
            <p:nvPr/>
          </p:nvSpPr>
          <p:spPr>
            <a:xfrm>
              <a:off x="1547664" y="55640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Searching</a:t>
              </a:r>
              <a:endParaRPr lang="nb-NO" sz="800" dirty="0" smtClean="0"/>
            </a:p>
          </p:txBody>
        </p:sp>
      </p:grpSp>
      <p:sp>
        <p:nvSpPr>
          <p:cNvPr id="27" name="Ellipse 26"/>
          <p:cNvSpPr/>
          <p:nvPr/>
        </p:nvSpPr>
        <p:spPr>
          <a:xfrm>
            <a:off x="7427168" y="351170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2175036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Sylinder 5"/>
          <p:cNvSpPr txBox="1"/>
          <p:nvPr/>
        </p:nvSpPr>
        <p:spPr>
          <a:xfrm>
            <a:off x="971600" y="1196752"/>
            <a:ext cx="763284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Models for </a:t>
            </a:r>
            <a:r>
              <a:rPr lang="nb-NO" sz="1600" dirty="0" err="1" smtClean="0"/>
              <a:t>scale</a:t>
            </a:r>
            <a:r>
              <a:rPr lang="nb-NO" sz="1600" dirty="0" smtClean="0"/>
              <a:t> families </a:t>
            </a:r>
            <a:r>
              <a:rPr lang="nb-NO" sz="1600" dirty="0" err="1" smtClean="0"/>
              <a:t>satisfy</a:t>
            </a: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/>
          </a:p>
          <a:p>
            <a:pPr>
              <a:buClr>
                <a:schemeClr val="accent2"/>
              </a:buClr>
            </a:pPr>
            <a:endParaRPr lang="nb-NO" sz="1600" dirty="0" smtClean="0"/>
          </a:p>
          <a:p>
            <a:pPr>
              <a:buClr>
                <a:schemeClr val="accent2"/>
              </a:buClr>
            </a:pPr>
            <a:r>
              <a:rPr lang="nb-NO" sz="1600" dirty="0" smtClean="0"/>
              <a:t>     </a:t>
            </a:r>
            <a:r>
              <a:rPr lang="nb-NO" sz="1600" dirty="0" err="1" smtClean="0"/>
              <a:t>where</a:t>
            </a:r>
            <a:r>
              <a:rPr lang="nb-NO" sz="1600" dirty="0" smtClean="0"/>
              <a:t>		 	       </a:t>
            </a:r>
            <a:r>
              <a:rPr lang="nb-NO" sz="1600" dirty="0" err="1" smtClean="0"/>
              <a:t>are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distribution</a:t>
            </a:r>
            <a:r>
              <a:rPr lang="nb-NO" sz="1600" dirty="0" smtClean="0"/>
              <a:t> </a:t>
            </a:r>
            <a:r>
              <a:rPr lang="nb-NO" sz="1600" dirty="0" err="1" smtClean="0"/>
              <a:t>functions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Z and Z</a:t>
            </a:r>
            <a:r>
              <a:rPr lang="nb-NO" sz="1050" dirty="0" smtClean="0"/>
              <a:t>0</a:t>
            </a:r>
            <a:r>
              <a:rPr lang="nb-NO" sz="1600" dirty="0" smtClean="0"/>
              <a:t>.</a:t>
            </a:r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Differentiating</a:t>
            </a:r>
            <a:r>
              <a:rPr lang="nb-NO" sz="1600" dirty="0" smtClean="0"/>
              <a:t> </a:t>
            </a:r>
            <a:r>
              <a:rPr lang="nb-NO" sz="1600" dirty="0" err="1" smtClean="0"/>
              <a:t>with</a:t>
            </a:r>
            <a:r>
              <a:rPr lang="nb-NO" sz="1600" dirty="0" smtClean="0"/>
              <a:t> </a:t>
            </a:r>
            <a:r>
              <a:rPr lang="nb-NO" sz="1600" dirty="0" err="1" smtClean="0"/>
              <a:t>respect</a:t>
            </a:r>
            <a:r>
              <a:rPr lang="nb-NO" sz="1600" dirty="0" smtClean="0"/>
              <a:t> to z </a:t>
            </a:r>
            <a:r>
              <a:rPr lang="nb-NO" sz="1600" dirty="0" err="1" smtClean="0"/>
              <a:t>yields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family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density</a:t>
            </a:r>
            <a:r>
              <a:rPr lang="nb-NO" sz="1600" dirty="0" smtClean="0"/>
              <a:t> </a:t>
            </a:r>
            <a:r>
              <a:rPr lang="nb-NO" sz="1600" dirty="0" err="1" smtClean="0"/>
              <a:t>functions</a:t>
            </a: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The standard </a:t>
            </a:r>
            <a:r>
              <a:rPr lang="nb-NO" sz="1600" dirty="0" err="1" smtClean="0"/>
              <a:t>way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fitting </a:t>
            </a:r>
            <a:r>
              <a:rPr lang="nb-NO" sz="1600" dirty="0" err="1" smtClean="0"/>
              <a:t>such</a:t>
            </a:r>
            <a:r>
              <a:rPr lang="nb-NO" sz="1600" dirty="0" smtClean="0"/>
              <a:t> </a:t>
            </a:r>
            <a:r>
              <a:rPr lang="nb-NO" sz="1600" dirty="0" err="1" smtClean="0"/>
              <a:t>models</a:t>
            </a:r>
            <a:r>
              <a:rPr lang="nb-NO" sz="1600" dirty="0" smtClean="0"/>
              <a:t> is </a:t>
            </a:r>
            <a:r>
              <a:rPr lang="nb-NO" sz="1600" dirty="0" err="1" smtClean="0"/>
              <a:t>through</a:t>
            </a:r>
            <a:r>
              <a:rPr lang="nb-NO" sz="1600" dirty="0" smtClean="0"/>
              <a:t> </a:t>
            </a:r>
            <a:r>
              <a:rPr lang="nb-NO" sz="1600" dirty="0" err="1" smtClean="0"/>
              <a:t>likelihood</a:t>
            </a:r>
            <a:r>
              <a:rPr lang="nb-NO" sz="1600" dirty="0" smtClean="0"/>
              <a:t> </a:t>
            </a:r>
            <a:r>
              <a:rPr lang="nb-NO" sz="1600" dirty="0" err="1" smtClean="0"/>
              <a:t>estimation</a:t>
            </a:r>
            <a:r>
              <a:rPr lang="nb-NO" sz="1600" dirty="0" smtClean="0"/>
              <a:t>. If z</a:t>
            </a:r>
            <a:r>
              <a:rPr lang="nb-NO" sz="1100" dirty="0" smtClean="0"/>
              <a:t>1</a:t>
            </a:r>
            <a:r>
              <a:rPr lang="nb-NO" sz="1600" dirty="0" smtClean="0"/>
              <a:t>,…,</a:t>
            </a:r>
            <a:r>
              <a:rPr lang="nb-NO" sz="1600" dirty="0" err="1" smtClean="0"/>
              <a:t>z</a:t>
            </a:r>
            <a:r>
              <a:rPr lang="nb-NO" sz="1100" dirty="0" err="1" smtClean="0"/>
              <a:t>n</a:t>
            </a:r>
            <a:r>
              <a:rPr lang="nb-NO" sz="1600" dirty="0" smtClean="0"/>
              <a:t> </a:t>
            </a:r>
            <a:r>
              <a:rPr lang="nb-NO" sz="1600" dirty="0" err="1" smtClean="0"/>
              <a:t>are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historical</a:t>
            </a:r>
            <a:r>
              <a:rPr lang="nb-NO" sz="1600" dirty="0" smtClean="0"/>
              <a:t> </a:t>
            </a:r>
            <a:r>
              <a:rPr lang="nb-NO" sz="1600" dirty="0" err="1" smtClean="0"/>
              <a:t>claims</a:t>
            </a:r>
            <a:r>
              <a:rPr lang="nb-NO" sz="1600" dirty="0" smtClean="0"/>
              <a:t>,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criterion</a:t>
            </a:r>
            <a:r>
              <a:rPr lang="nb-NO" sz="1600" dirty="0" smtClean="0"/>
              <a:t> </a:t>
            </a:r>
            <a:r>
              <a:rPr lang="nb-NO" sz="1600" dirty="0" err="1" smtClean="0"/>
              <a:t>becomes</a:t>
            </a: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/>
          </a:p>
          <a:p>
            <a:pPr marL="3943350" lvl="8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>
              <a:buClr>
                <a:schemeClr val="accent2"/>
              </a:buClr>
            </a:pPr>
            <a:r>
              <a:rPr lang="nb-NO" sz="1600" dirty="0"/>
              <a:t> </a:t>
            </a:r>
            <a:r>
              <a:rPr lang="nb-NO" sz="1600" dirty="0" smtClean="0"/>
              <a:t>     </a:t>
            </a:r>
          </a:p>
          <a:p>
            <a:pPr>
              <a:buClr>
                <a:schemeClr val="accent2"/>
              </a:buClr>
            </a:pPr>
            <a:r>
              <a:rPr lang="nb-NO" sz="1600" dirty="0"/>
              <a:t> </a:t>
            </a:r>
            <a:r>
              <a:rPr lang="nb-NO" sz="1600" dirty="0" smtClean="0"/>
              <a:t>    </a:t>
            </a:r>
            <a:r>
              <a:rPr lang="nb-NO" sz="1600" dirty="0" err="1" smtClean="0"/>
              <a:t>which</a:t>
            </a:r>
            <a:r>
              <a:rPr lang="nb-NO" sz="1600" dirty="0" smtClean="0"/>
              <a:t> is to be </a:t>
            </a:r>
            <a:r>
              <a:rPr lang="nb-NO" sz="1600" dirty="0" err="1" smtClean="0"/>
              <a:t>maximized</a:t>
            </a:r>
            <a:r>
              <a:rPr lang="nb-NO" sz="1600" dirty="0" smtClean="0"/>
              <a:t> </a:t>
            </a:r>
            <a:r>
              <a:rPr lang="nb-NO" sz="1600" dirty="0" err="1" smtClean="0"/>
              <a:t>with</a:t>
            </a:r>
            <a:r>
              <a:rPr lang="nb-NO" sz="1600" dirty="0" smtClean="0"/>
              <a:t> </a:t>
            </a:r>
            <a:r>
              <a:rPr lang="nb-NO" sz="1600" dirty="0" err="1" smtClean="0"/>
              <a:t>respect</a:t>
            </a:r>
            <a:r>
              <a:rPr lang="nb-NO" sz="1600" dirty="0" smtClean="0"/>
              <a:t> to      and </a:t>
            </a:r>
            <a:r>
              <a:rPr lang="nb-NO" sz="1600" dirty="0" err="1" smtClean="0"/>
              <a:t>other</a:t>
            </a:r>
            <a:r>
              <a:rPr lang="nb-NO" sz="1600" dirty="0" smtClean="0"/>
              <a:t> parameters. 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Fitting a </a:t>
            </a:r>
            <a:r>
              <a:rPr lang="nb-NO" dirty="0" err="1" smtClean="0"/>
              <a:t>scale</a:t>
            </a:r>
            <a:r>
              <a:rPr lang="nb-NO" dirty="0" smtClean="0"/>
              <a:t> </a:t>
            </a:r>
            <a:r>
              <a:rPr lang="nb-NO" dirty="0" err="1" smtClean="0"/>
              <a:t>family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9</a:t>
            </a:fld>
            <a:endParaRPr lang="nb-NO" dirty="0"/>
          </a:p>
        </p:txBody>
      </p:sp>
      <p:graphicFrame>
        <p:nvGraphicFramePr>
          <p:cNvPr id="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60941"/>
              </p:ext>
            </p:extLst>
          </p:nvPr>
        </p:nvGraphicFramePr>
        <p:xfrm>
          <a:off x="2035844" y="1557338"/>
          <a:ext cx="4624388" cy="347662"/>
        </p:xfrm>
        <a:graphic>
          <a:graphicData uri="http://schemas.openxmlformats.org/presentationml/2006/ole">
            <p:oleObj spid="_x0000_s5132" name="Equation" r:id="rId3" imgW="3022560" imgH="228600" progId="Equation.3">
              <p:embed/>
            </p:oleObj>
          </a:graphicData>
        </a:graphic>
      </p:graphicFrame>
      <p:graphicFrame>
        <p:nvGraphicFramePr>
          <p:cNvPr id="21" name="Objek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43585803"/>
              </p:ext>
            </p:extLst>
          </p:nvPr>
        </p:nvGraphicFramePr>
        <p:xfrm>
          <a:off x="2028006" y="1942710"/>
          <a:ext cx="2039938" cy="347662"/>
        </p:xfrm>
        <a:graphic>
          <a:graphicData uri="http://schemas.openxmlformats.org/presentationml/2006/ole">
            <p:oleObj spid="_x0000_s5133" name="Equation" r:id="rId4" imgW="1333440" imgH="228600" progId="Equation.3">
              <p:embed/>
            </p:oleObj>
          </a:graphicData>
        </a:graphic>
      </p:graphicFrame>
      <p:graphicFrame>
        <p:nvGraphicFramePr>
          <p:cNvPr id="22" name="Objek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566253333"/>
              </p:ext>
            </p:extLst>
          </p:nvPr>
        </p:nvGraphicFramePr>
        <p:xfrm>
          <a:off x="2059905" y="2492896"/>
          <a:ext cx="5032375" cy="636588"/>
        </p:xfrm>
        <a:graphic>
          <a:graphicData uri="http://schemas.openxmlformats.org/presentationml/2006/ole">
            <p:oleObj spid="_x0000_s5134" name="Equation" r:id="rId5" imgW="3288960" imgH="419040" progId="Equation.3">
              <p:embed/>
            </p:oleObj>
          </a:graphicData>
        </a:graphic>
      </p:graphicFrame>
      <p:graphicFrame>
        <p:nvGraphicFramePr>
          <p:cNvPr id="23" name="Objek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035494146"/>
              </p:ext>
            </p:extLst>
          </p:nvPr>
        </p:nvGraphicFramePr>
        <p:xfrm>
          <a:off x="2124075" y="3719513"/>
          <a:ext cx="3865563" cy="655637"/>
        </p:xfrm>
        <a:graphic>
          <a:graphicData uri="http://schemas.openxmlformats.org/presentationml/2006/ole">
            <p:oleObj spid="_x0000_s5135" name="Equation" r:id="rId6" imgW="2527200" imgH="431640" progId="Equation.3">
              <p:embed/>
            </p:oleObj>
          </a:graphicData>
        </a:graphic>
      </p:graphicFrame>
      <p:graphicFrame>
        <p:nvGraphicFramePr>
          <p:cNvPr id="24" name="Objek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62398577"/>
              </p:ext>
            </p:extLst>
          </p:nvPr>
        </p:nvGraphicFramePr>
        <p:xfrm>
          <a:off x="5004048" y="4382356"/>
          <a:ext cx="231775" cy="311150"/>
        </p:xfrm>
        <a:graphic>
          <a:graphicData uri="http://schemas.openxmlformats.org/presentationml/2006/ole">
            <p:oleObj spid="_x0000_s5136" name="Equation" r:id="rId7" imgW="152280" imgH="203040" progId="Equation.3">
              <p:embed/>
            </p:oleObj>
          </a:graphicData>
        </a:graphic>
      </p:graphicFrame>
      <p:grpSp>
        <p:nvGrpSpPr>
          <p:cNvPr id="12" name="Gruppe 11"/>
          <p:cNvGrpSpPr/>
          <p:nvPr/>
        </p:nvGrpSpPr>
        <p:grpSpPr>
          <a:xfrm>
            <a:off x="7499176" y="295674"/>
            <a:ext cx="1440160" cy="1098588"/>
            <a:chOff x="1547664" y="2996952"/>
            <a:chExt cx="4680520" cy="3024336"/>
          </a:xfrm>
        </p:grpSpPr>
        <p:sp>
          <p:nvSpPr>
            <p:cNvPr id="13" name="Avrundet rektangel 12"/>
            <p:cNvSpPr/>
            <p:nvPr/>
          </p:nvSpPr>
          <p:spPr>
            <a:xfrm>
              <a:off x="1547664" y="2996952"/>
              <a:ext cx="4680520" cy="457201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/>
                <a:t>Non </a:t>
              </a:r>
              <a:r>
                <a:rPr lang="nb-NO" sz="800" dirty="0" err="1"/>
                <a:t>parametric</a:t>
              </a:r>
              <a:endParaRPr lang="nb-NO" sz="800" dirty="0"/>
            </a:p>
          </p:txBody>
        </p:sp>
        <p:sp>
          <p:nvSpPr>
            <p:cNvPr id="14" name="Avrundet rektangel 13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Log-normal, Gamma</a:t>
              </a:r>
            </a:p>
          </p:txBody>
        </p:sp>
        <p:sp>
          <p:nvSpPr>
            <p:cNvPr id="15" name="Avrundet rektangel 14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Pareto</a:t>
              </a:r>
            </a:p>
          </p:txBody>
        </p:sp>
        <p:sp>
          <p:nvSpPr>
            <p:cNvPr id="16" name="Avrundet rektangel 15"/>
            <p:cNvSpPr/>
            <p:nvPr/>
          </p:nvSpPr>
          <p:spPr>
            <a:xfrm>
              <a:off x="1547664" y="49160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Extreme </a:t>
              </a:r>
              <a:r>
                <a:rPr lang="nb-NO" sz="800" dirty="0" err="1" smtClean="0"/>
                <a:t>value</a:t>
              </a:r>
              <a:endParaRPr lang="nb-NO" sz="800" dirty="0" smtClean="0"/>
            </a:p>
          </p:txBody>
        </p:sp>
        <p:sp>
          <p:nvSpPr>
            <p:cNvPr id="17" name="Avrundet rektangel 16"/>
            <p:cNvSpPr/>
            <p:nvPr/>
          </p:nvSpPr>
          <p:spPr>
            <a:xfrm>
              <a:off x="1547664" y="55640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Searching</a:t>
              </a:r>
              <a:endParaRPr lang="nb-NO" sz="800" dirty="0" smtClean="0"/>
            </a:p>
          </p:txBody>
        </p:sp>
      </p:grpSp>
      <p:sp>
        <p:nvSpPr>
          <p:cNvPr id="18" name="Ellipse 17"/>
          <p:cNvSpPr/>
          <p:nvPr/>
        </p:nvSpPr>
        <p:spPr>
          <a:xfrm>
            <a:off x="7427168" y="260648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3121308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Sylinder 5"/>
          <p:cNvSpPr txBox="1"/>
          <p:nvPr/>
        </p:nvSpPr>
        <p:spPr>
          <a:xfrm>
            <a:off x="971600" y="1484784"/>
            <a:ext cx="763284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The </a:t>
            </a:r>
            <a:r>
              <a:rPr lang="nb-NO" sz="1600" dirty="0" err="1" smtClean="0"/>
              <a:t>distribution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a </a:t>
            </a:r>
            <a:r>
              <a:rPr lang="nb-NO" sz="1600" dirty="0" err="1" smtClean="0"/>
              <a:t>claim</a:t>
            </a:r>
            <a:r>
              <a:rPr lang="nb-NO" sz="1600" dirty="0" smtClean="0"/>
              <a:t> </a:t>
            </a:r>
            <a:r>
              <a:rPr lang="nb-NO" sz="1600" dirty="0" err="1" smtClean="0"/>
              <a:t>may</a:t>
            </a:r>
            <a:r>
              <a:rPr lang="nb-NO" sz="1600" dirty="0" smtClean="0"/>
              <a:t> start at </a:t>
            </a:r>
            <a:r>
              <a:rPr lang="nb-NO" sz="1600" dirty="0" err="1" smtClean="0"/>
              <a:t>some</a:t>
            </a:r>
            <a:r>
              <a:rPr lang="nb-NO" sz="1600" dirty="0" smtClean="0"/>
              <a:t> </a:t>
            </a:r>
            <a:r>
              <a:rPr lang="nb-NO" sz="1600" dirty="0" err="1" smtClean="0"/>
              <a:t>treshold</a:t>
            </a:r>
            <a:r>
              <a:rPr lang="nb-NO" sz="1600" dirty="0" smtClean="0"/>
              <a:t> b </a:t>
            </a:r>
            <a:r>
              <a:rPr lang="nb-NO" sz="1600" dirty="0" err="1" smtClean="0"/>
              <a:t>instead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origin</a:t>
            </a:r>
            <a:r>
              <a:rPr lang="nb-NO" sz="1600" dirty="0" smtClean="0"/>
              <a:t>. </a:t>
            </a:r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Obvious</a:t>
            </a:r>
            <a:r>
              <a:rPr lang="nb-NO" sz="1600" dirty="0" smtClean="0"/>
              <a:t> </a:t>
            </a:r>
            <a:r>
              <a:rPr lang="nb-NO" sz="1600" dirty="0" err="1" smtClean="0"/>
              <a:t>examples</a:t>
            </a:r>
            <a:r>
              <a:rPr lang="nb-NO" sz="1600" dirty="0" smtClean="0"/>
              <a:t> </a:t>
            </a:r>
            <a:r>
              <a:rPr lang="nb-NO" sz="1600" dirty="0" err="1" smtClean="0"/>
              <a:t>are</a:t>
            </a:r>
            <a:r>
              <a:rPr lang="nb-NO" sz="1600" dirty="0" smtClean="0"/>
              <a:t> </a:t>
            </a:r>
            <a:r>
              <a:rPr lang="nb-NO" sz="1600" dirty="0" err="1" smtClean="0"/>
              <a:t>deductibles</a:t>
            </a:r>
            <a:r>
              <a:rPr lang="nb-NO" sz="1600" dirty="0" smtClean="0"/>
              <a:t> and re-</a:t>
            </a:r>
            <a:r>
              <a:rPr lang="nb-NO" sz="1600" dirty="0" err="1" smtClean="0"/>
              <a:t>insurance</a:t>
            </a:r>
            <a:r>
              <a:rPr lang="nb-NO" sz="1600" dirty="0" smtClean="0"/>
              <a:t> </a:t>
            </a:r>
            <a:r>
              <a:rPr lang="nb-NO" sz="1600" dirty="0" err="1" smtClean="0"/>
              <a:t>contracts</a:t>
            </a:r>
            <a:r>
              <a:rPr lang="nb-NO" sz="1600" dirty="0" smtClean="0"/>
              <a:t>. </a:t>
            </a:r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Models </a:t>
            </a:r>
            <a:r>
              <a:rPr lang="nb-NO" sz="1600" dirty="0" err="1" smtClean="0"/>
              <a:t>can</a:t>
            </a:r>
            <a:r>
              <a:rPr lang="nb-NO" sz="1600" dirty="0" smtClean="0"/>
              <a:t> be </a:t>
            </a:r>
            <a:r>
              <a:rPr lang="nb-NO" sz="1600" dirty="0" err="1" smtClean="0"/>
              <a:t>constructed</a:t>
            </a:r>
            <a:r>
              <a:rPr lang="nb-NO" sz="1600" dirty="0" smtClean="0"/>
              <a:t> by </a:t>
            </a:r>
            <a:r>
              <a:rPr lang="nb-NO" sz="1600" dirty="0" err="1" smtClean="0"/>
              <a:t>adding</a:t>
            </a:r>
            <a:r>
              <a:rPr lang="nb-NO" sz="1600" dirty="0" smtClean="0"/>
              <a:t> b to variables </a:t>
            </a:r>
            <a:r>
              <a:rPr lang="nb-NO" sz="1600" dirty="0" err="1" smtClean="0"/>
              <a:t>starting</a:t>
            </a:r>
            <a:r>
              <a:rPr lang="nb-NO" sz="1600" dirty="0" smtClean="0"/>
              <a:t> at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origin</a:t>
            </a:r>
            <a:r>
              <a:rPr lang="nb-NO" sz="1600" dirty="0" smtClean="0"/>
              <a:t>; i.e.  		 	</a:t>
            </a:r>
            <a:r>
              <a:rPr lang="nb-NO" sz="1600" dirty="0" err="1" smtClean="0"/>
              <a:t>where</a:t>
            </a:r>
            <a:r>
              <a:rPr lang="nb-NO" sz="1600" dirty="0" smtClean="0"/>
              <a:t> Z</a:t>
            </a:r>
            <a:r>
              <a:rPr lang="nb-NO" sz="1100" dirty="0" smtClean="0"/>
              <a:t>0</a:t>
            </a:r>
            <a:r>
              <a:rPr lang="nb-NO" sz="1600" dirty="0" smtClean="0"/>
              <a:t> is a </a:t>
            </a:r>
            <a:r>
              <a:rPr lang="nb-NO" sz="1600" dirty="0" err="1" smtClean="0"/>
              <a:t>standardized</a:t>
            </a:r>
            <a:r>
              <a:rPr lang="nb-NO" sz="1600" dirty="0" smtClean="0"/>
              <a:t> variable as </a:t>
            </a:r>
            <a:r>
              <a:rPr lang="nb-NO" sz="1600" dirty="0" err="1" smtClean="0"/>
              <a:t>before</a:t>
            </a:r>
            <a:r>
              <a:rPr lang="nb-NO" sz="1600" dirty="0" smtClean="0"/>
              <a:t>. </a:t>
            </a:r>
            <a:r>
              <a:rPr lang="nb-NO" sz="1600" dirty="0" err="1" smtClean="0"/>
              <a:t>Now</a:t>
            </a: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Example</a:t>
            </a:r>
            <a:r>
              <a:rPr lang="nb-NO" sz="1600" dirty="0" smtClean="0"/>
              <a:t>:</a:t>
            </a:r>
          </a:p>
          <a:p>
            <a:pPr marL="742950" lvl="1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Re-insurance</a:t>
            </a:r>
            <a:r>
              <a:rPr lang="nb-NO" sz="1600" dirty="0" smtClean="0"/>
              <a:t> </a:t>
            </a:r>
            <a:r>
              <a:rPr lang="nb-NO" sz="1600" dirty="0" err="1" smtClean="0"/>
              <a:t>company</a:t>
            </a:r>
            <a:r>
              <a:rPr lang="nb-NO" sz="1600" dirty="0" smtClean="0"/>
              <a:t> </a:t>
            </a:r>
            <a:r>
              <a:rPr lang="nb-NO" sz="1600" dirty="0" err="1" smtClean="0"/>
              <a:t>will</a:t>
            </a:r>
            <a:r>
              <a:rPr lang="nb-NO" sz="1600" dirty="0" smtClean="0"/>
              <a:t> </a:t>
            </a:r>
            <a:r>
              <a:rPr lang="nb-NO" sz="1600" dirty="0" err="1" smtClean="0"/>
              <a:t>pay</a:t>
            </a:r>
            <a:r>
              <a:rPr lang="nb-NO" sz="1600" dirty="0" smtClean="0"/>
              <a:t> </a:t>
            </a:r>
            <a:r>
              <a:rPr lang="nb-NO" sz="1600" dirty="0" err="1" smtClean="0"/>
              <a:t>if</a:t>
            </a:r>
            <a:r>
              <a:rPr lang="nb-NO" sz="1600" dirty="0" smtClean="0"/>
              <a:t> </a:t>
            </a:r>
            <a:r>
              <a:rPr lang="nb-NO" sz="1600" dirty="0" err="1" smtClean="0"/>
              <a:t>claim</a:t>
            </a:r>
            <a:r>
              <a:rPr lang="nb-NO" sz="1600" dirty="0" smtClean="0"/>
              <a:t> </a:t>
            </a:r>
            <a:r>
              <a:rPr lang="nb-NO" sz="1600" dirty="0" err="1" smtClean="0"/>
              <a:t>exceeds</a:t>
            </a:r>
            <a:r>
              <a:rPr lang="nb-NO" sz="1600" dirty="0" smtClean="0"/>
              <a:t> 1 000 000 NOK</a:t>
            </a:r>
          </a:p>
          <a:p>
            <a:pPr marL="742950" lvl="1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/>
          </a:p>
          <a:p>
            <a:pPr>
              <a:buClr>
                <a:schemeClr val="accent2"/>
              </a:buClr>
            </a:pPr>
            <a:endParaRPr lang="nb-NO" sz="1600" dirty="0" smtClean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b-NO" dirty="0" err="1" smtClean="0"/>
              <a:t>Shifted</a:t>
            </a:r>
            <a:r>
              <a:rPr lang="nb-NO" dirty="0" smtClean="0"/>
              <a:t> </a:t>
            </a:r>
            <a:r>
              <a:rPr lang="nb-NO" dirty="0" err="1" smtClean="0"/>
              <a:t>distributions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10</a:t>
            </a:fld>
            <a:endParaRPr lang="nb-NO" dirty="0"/>
          </a:p>
        </p:txBody>
      </p:sp>
      <p:graphicFrame>
        <p:nvGraphicFramePr>
          <p:cNvPr id="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620627717"/>
              </p:ext>
            </p:extLst>
          </p:nvPr>
        </p:nvGraphicFramePr>
        <p:xfrm>
          <a:off x="2015976" y="2503934"/>
          <a:ext cx="4140200" cy="636587"/>
        </p:xfrm>
        <a:graphic>
          <a:graphicData uri="http://schemas.openxmlformats.org/presentationml/2006/ole">
            <p:oleObj spid="_x0000_s72706" name="Equation" r:id="rId3" imgW="2705040" imgH="419040" progId="Equation.3">
              <p:embed/>
            </p:oleObj>
          </a:graphicData>
        </a:graphic>
      </p:graphicFrame>
      <p:graphicFrame>
        <p:nvGraphicFramePr>
          <p:cNvPr id="10" name="Objekt 9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918986784"/>
              </p:ext>
            </p:extLst>
          </p:nvPr>
        </p:nvGraphicFramePr>
        <p:xfrm>
          <a:off x="1835696" y="3933056"/>
          <a:ext cx="1827212" cy="347662"/>
        </p:xfrm>
        <a:graphic>
          <a:graphicData uri="http://schemas.openxmlformats.org/presentationml/2006/ole">
            <p:oleObj spid="_x0000_s72707" name="Formel" r:id="rId4" imgW="1193760" imgH="228600" progId="Equation.3">
              <p:embed/>
            </p:oleObj>
          </a:graphicData>
        </a:graphic>
      </p:graphicFrame>
      <p:sp>
        <p:nvSpPr>
          <p:cNvPr id="18" name="Avrundet rektangel 11"/>
          <p:cNvSpPr/>
          <p:nvPr/>
        </p:nvSpPr>
        <p:spPr>
          <a:xfrm>
            <a:off x="6012160" y="476672"/>
            <a:ext cx="2880320" cy="38519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Shifted</a:t>
            </a:r>
            <a:r>
              <a:rPr lang="nb-NO" sz="1200" dirty="0" smtClean="0"/>
              <a:t> </a:t>
            </a:r>
            <a:r>
              <a:rPr lang="nb-NO" sz="1200" dirty="0" err="1" smtClean="0"/>
              <a:t>distributions</a:t>
            </a:r>
            <a:endParaRPr lang="nb-NO" sz="1200" dirty="0" smtClean="0"/>
          </a:p>
        </p:txBody>
      </p:sp>
      <p:cxnSp>
        <p:nvCxnSpPr>
          <p:cNvPr id="20" name="Straight Arrow Connector 19"/>
          <p:cNvCxnSpPr/>
          <p:nvPr/>
        </p:nvCxnSpPr>
        <p:spPr>
          <a:xfrm rot="5400000" flipH="1" flipV="1">
            <a:off x="1295636" y="4617132"/>
            <a:ext cx="72008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rot="16200000" flipV="1">
            <a:off x="3275856" y="4725144"/>
            <a:ext cx="792088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187624" y="5517232"/>
            <a:ext cx="21083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Total </a:t>
            </a:r>
            <a:r>
              <a:rPr lang="nb-NO" dirty="0" err="1" smtClean="0"/>
              <a:t>claim</a:t>
            </a:r>
            <a:r>
              <a:rPr lang="nb-NO" dirty="0" smtClean="0"/>
              <a:t> </a:t>
            </a:r>
            <a:r>
              <a:rPr lang="nb-NO" dirty="0" err="1" smtClean="0"/>
              <a:t>amount</a:t>
            </a:r>
            <a:endParaRPr lang="nb-NO" dirty="0" smtClean="0"/>
          </a:p>
          <a:p>
            <a:r>
              <a:rPr lang="nb-NO" dirty="0" smtClean="0"/>
              <a:t>i</a:t>
            </a:r>
            <a:r>
              <a:rPr lang="nb-NO" dirty="0" smtClean="0"/>
              <a:t>n NOK</a:t>
            </a:r>
            <a:endParaRPr lang="nb-NO" dirty="0"/>
          </a:p>
        </p:txBody>
      </p:sp>
      <p:sp>
        <p:nvSpPr>
          <p:cNvPr id="24" name="TextBox 23"/>
          <p:cNvSpPr txBox="1"/>
          <p:nvPr/>
        </p:nvSpPr>
        <p:spPr>
          <a:xfrm>
            <a:off x="3543787" y="5445224"/>
            <a:ext cx="4772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 smtClean="0"/>
              <a:t>Currency</a:t>
            </a:r>
            <a:r>
              <a:rPr lang="nb-NO" dirty="0" smtClean="0"/>
              <a:t> rate for </a:t>
            </a:r>
            <a:r>
              <a:rPr lang="nb-NO" dirty="0" err="1" smtClean="0"/>
              <a:t>example</a:t>
            </a:r>
            <a:r>
              <a:rPr lang="nb-NO" dirty="0" smtClean="0"/>
              <a:t> NOK per EURO, for </a:t>
            </a:r>
            <a:r>
              <a:rPr lang="nb-NO" dirty="0" err="1" smtClean="0"/>
              <a:t>example</a:t>
            </a:r>
            <a:r>
              <a:rPr lang="nb-NO" dirty="0" smtClean="0"/>
              <a:t> 8 NOK per EURO</a:t>
            </a:r>
            <a:endParaRPr lang="nb-NO" dirty="0"/>
          </a:p>
        </p:txBody>
      </p:sp>
      <p:cxnSp>
        <p:nvCxnSpPr>
          <p:cNvPr id="25" name="Straight Arrow Connector 24"/>
          <p:cNvCxnSpPr/>
          <p:nvPr/>
        </p:nvCxnSpPr>
        <p:spPr>
          <a:xfrm rot="16200000" flipV="1">
            <a:off x="2951820" y="4689140"/>
            <a:ext cx="108012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3779912" y="4725144"/>
            <a:ext cx="48141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The </a:t>
            </a:r>
            <a:r>
              <a:rPr lang="nb-NO" dirty="0" err="1" smtClean="0"/>
              <a:t>payout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re-insurance</a:t>
            </a:r>
            <a:r>
              <a:rPr lang="nb-NO" dirty="0" smtClean="0"/>
              <a:t> </a:t>
            </a:r>
            <a:r>
              <a:rPr lang="nb-NO" dirty="0" err="1" smtClean="0"/>
              <a:t>company</a:t>
            </a:r>
            <a:r>
              <a:rPr lang="nb-NO" dirty="0" smtClean="0"/>
              <a:t>,</a:t>
            </a:r>
          </a:p>
          <a:p>
            <a:r>
              <a:rPr lang="nb-NO" dirty="0" smtClean="0"/>
              <a:t>g</a:t>
            </a:r>
            <a:r>
              <a:rPr lang="nb-NO" dirty="0" smtClean="0"/>
              <a:t>iven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total </a:t>
            </a:r>
            <a:r>
              <a:rPr lang="nb-NO" dirty="0" err="1" smtClean="0"/>
              <a:t>claim</a:t>
            </a:r>
            <a:r>
              <a:rPr lang="nb-NO" dirty="0" smtClean="0"/>
              <a:t> </a:t>
            </a:r>
            <a:r>
              <a:rPr lang="nb-NO" dirty="0" err="1" smtClean="0"/>
              <a:t>amount</a:t>
            </a:r>
            <a:r>
              <a:rPr lang="nb-NO" dirty="0" smtClean="0"/>
              <a:t> </a:t>
            </a:r>
            <a:r>
              <a:rPr lang="nb-NO" dirty="0" err="1" smtClean="0"/>
              <a:t>exceeds</a:t>
            </a:r>
            <a:r>
              <a:rPr lang="nb-NO" dirty="0" smtClean="0"/>
              <a:t> 1M</a:t>
            </a:r>
            <a:endParaRPr lang="nb-NO" dirty="0"/>
          </a:p>
        </p:txBody>
      </p:sp>
    </p:spTree>
    <p:extLst>
      <p:ext uri="{BB962C8B-B14F-4D97-AF65-F5344CB8AC3E}">
        <p14:creationId xmlns="" xmlns:p14="http://schemas.microsoft.com/office/powerpoint/2010/main" val="571943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Sylinder 5"/>
          <p:cNvSpPr txBox="1"/>
          <p:nvPr/>
        </p:nvSpPr>
        <p:spPr>
          <a:xfrm>
            <a:off x="971600" y="1905794"/>
            <a:ext cx="763284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The </a:t>
            </a:r>
            <a:r>
              <a:rPr lang="nb-NO" sz="1600" dirty="0" err="1" smtClean="0"/>
              <a:t>distribution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a </a:t>
            </a:r>
            <a:r>
              <a:rPr lang="nb-NO" sz="1600" dirty="0" err="1" smtClean="0"/>
              <a:t>claim</a:t>
            </a:r>
            <a:r>
              <a:rPr lang="nb-NO" sz="1600" dirty="0" smtClean="0"/>
              <a:t> </a:t>
            </a:r>
            <a:r>
              <a:rPr lang="nb-NO" sz="1600" dirty="0" err="1" smtClean="0"/>
              <a:t>may</a:t>
            </a:r>
            <a:r>
              <a:rPr lang="nb-NO" sz="1600" dirty="0" smtClean="0"/>
              <a:t> start at </a:t>
            </a:r>
            <a:r>
              <a:rPr lang="nb-NO" sz="1600" dirty="0" err="1" smtClean="0"/>
              <a:t>some</a:t>
            </a:r>
            <a:r>
              <a:rPr lang="nb-NO" sz="1600" dirty="0" smtClean="0"/>
              <a:t> </a:t>
            </a:r>
            <a:r>
              <a:rPr lang="nb-NO" sz="1600" dirty="0" err="1" smtClean="0"/>
              <a:t>treshold</a:t>
            </a:r>
            <a:r>
              <a:rPr lang="nb-NO" sz="1600" dirty="0" smtClean="0"/>
              <a:t> b </a:t>
            </a:r>
            <a:r>
              <a:rPr lang="nb-NO" sz="1600" dirty="0" err="1" smtClean="0"/>
              <a:t>instead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origin</a:t>
            </a:r>
            <a:r>
              <a:rPr lang="nb-NO" sz="1600" dirty="0" smtClean="0"/>
              <a:t>. </a:t>
            </a:r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Obvious</a:t>
            </a:r>
            <a:r>
              <a:rPr lang="nb-NO" sz="1600" dirty="0" smtClean="0"/>
              <a:t> </a:t>
            </a:r>
            <a:r>
              <a:rPr lang="nb-NO" sz="1600" dirty="0" err="1" smtClean="0"/>
              <a:t>examples</a:t>
            </a:r>
            <a:r>
              <a:rPr lang="nb-NO" sz="1600" dirty="0" smtClean="0"/>
              <a:t> </a:t>
            </a:r>
            <a:r>
              <a:rPr lang="nb-NO" sz="1600" dirty="0" err="1" smtClean="0"/>
              <a:t>are</a:t>
            </a:r>
            <a:r>
              <a:rPr lang="nb-NO" sz="1600" dirty="0" smtClean="0"/>
              <a:t> </a:t>
            </a:r>
            <a:r>
              <a:rPr lang="nb-NO" sz="1600" dirty="0" err="1" smtClean="0"/>
              <a:t>deductibles</a:t>
            </a:r>
            <a:r>
              <a:rPr lang="nb-NO" sz="1600" dirty="0" smtClean="0"/>
              <a:t> and re-</a:t>
            </a:r>
            <a:r>
              <a:rPr lang="nb-NO" sz="1600" dirty="0" err="1" smtClean="0"/>
              <a:t>insurance</a:t>
            </a:r>
            <a:r>
              <a:rPr lang="nb-NO" sz="1600" dirty="0" smtClean="0"/>
              <a:t> </a:t>
            </a:r>
            <a:r>
              <a:rPr lang="nb-NO" sz="1600" dirty="0" err="1" smtClean="0"/>
              <a:t>contracts</a:t>
            </a:r>
            <a:r>
              <a:rPr lang="nb-NO" sz="1600" dirty="0" smtClean="0"/>
              <a:t>. </a:t>
            </a:r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Models </a:t>
            </a:r>
            <a:r>
              <a:rPr lang="nb-NO" sz="1600" dirty="0" err="1" smtClean="0"/>
              <a:t>can</a:t>
            </a:r>
            <a:r>
              <a:rPr lang="nb-NO" sz="1600" dirty="0" smtClean="0"/>
              <a:t> be </a:t>
            </a:r>
            <a:r>
              <a:rPr lang="nb-NO" sz="1600" dirty="0" err="1" smtClean="0"/>
              <a:t>constructed</a:t>
            </a:r>
            <a:r>
              <a:rPr lang="nb-NO" sz="1600" dirty="0" smtClean="0"/>
              <a:t> by </a:t>
            </a:r>
            <a:r>
              <a:rPr lang="nb-NO" sz="1600" dirty="0" err="1" smtClean="0"/>
              <a:t>adding</a:t>
            </a:r>
            <a:r>
              <a:rPr lang="nb-NO" sz="1600" dirty="0" smtClean="0"/>
              <a:t> b to variables </a:t>
            </a:r>
            <a:r>
              <a:rPr lang="nb-NO" sz="1600" dirty="0" err="1" smtClean="0"/>
              <a:t>starting</a:t>
            </a:r>
            <a:r>
              <a:rPr lang="nb-NO" sz="1600" dirty="0" smtClean="0"/>
              <a:t> at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origin</a:t>
            </a:r>
            <a:r>
              <a:rPr lang="nb-NO" sz="1600" dirty="0" smtClean="0"/>
              <a:t>; i.e.  		 	</a:t>
            </a:r>
            <a:r>
              <a:rPr lang="nb-NO" sz="1600" dirty="0" err="1" smtClean="0"/>
              <a:t>where</a:t>
            </a:r>
            <a:r>
              <a:rPr lang="nb-NO" sz="1600" dirty="0" smtClean="0"/>
              <a:t> Z</a:t>
            </a:r>
            <a:r>
              <a:rPr lang="nb-NO" sz="1100" dirty="0" smtClean="0"/>
              <a:t>0</a:t>
            </a:r>
            <a:r>
              <a:rPr lang="nb-NO" sz="1600" dirty="0" smtClean="0"/>
              <a:t> is a </a:t>
            </a:r>
            <a:r>
              <a:rPr lang="nb-NO" sz="1600" dirty="0" err="1" smtClean="0"/>
              <a:t>standardized</a:t>
            </a:r>
            <a:r>
              <a:rPr lang="nb-NO" sz="1600" dirty="0" smtClean="0"/>
              <a:t> variable as </a:t>
            </a:r>
            <a:r>
              <a:rPr lang="nb-NO" sz="1600" dirty="0" err="1" smtClean="0"/>
              <a:t>before</a:t>
            </a:r>
            <a:r>
              <a:rPr lang="nb-NO" sz="1600" dirty="0" smtClean="0"/>
              <a:t>. </a:t>
            </a:r>
            <a:r>
              <a:rPr lang="nb-NO" sz="1600" dirty="0" err="1" smtClean="0"/>
              <a:t>Now</a:t>
            </a: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/>
          </a:p>
          <a:p>
            <a:pPr>
              <a:buClr>
                <a:schemeClr val="accent2"/>
              </a:buClr>
            </a:pPr>
            <a:endParaRPr lang="nb-NO" sz="1600" dirty="0" smtClean="0"/>
          </a:p>
          <a:p>
            <a:pPr>
              <a:buClr>
                <a:schemeClr val="accent2"/>
              </a:buClr>
            </a:pPr>
            <a:r>
              <a:rPr lang="nb-NO" sz="1600" dirty="0" smtClean="0"/>
              <a:t>     and </a:t>
            </a:r>
            <a:r>
              <a:rPr lang="nb-NO" sz="1600" dirty="0" err="1" smtClean="0"/>
              <a:t>differentiation</a:t>
            </a:r>
            <a:r>
              <a:rPr lang="nb-NO" sz="1600" dirty="0" smtClean="0"/>
              <a:t> </a:t>
            </a:r>
            <a:r>
              <a:rPr lang="nb-NO" sz="1600" dirty="0" err="1" smtClean="0"/>
              <a:t>with</a:t>
            </a:r>
            <a:r>
              <a:rPr lang="nb-NO" sz="1600" dirty="0" smtClean="0"/>
              <a:t> </a:t>
            </a:r>
            <a:r>
              <a:rPr lang="nb-NO" sz="1600" dirty="0" err="1" smtClean="0"/>
              <a:t>respect</a:t>
            </a:r>
            <a:r>
              <a:rPr lang="nb-NO" sz="1600" dirty="0" smtClean="0"/>
              <a:t> to z </a:t>
            </a:r>
            <a:r>
              <a:rPr lang="nb-NO" sz="1600" dirty="0" err="1" smtClean="0"/>
              <a:t>yields</a:t>
            </a:r>
            <a:endParaRPr lang="nb-NO" sz="1600" dirty="0" smtClean="0"/>
          </a:p>
          <a:p>
            <a:pPr>
              <a:buClr>
                <a:schemeClr val="accent2"/>
              </a:buClr>
            </a:pPr>
            <a:endParaRPr lang="nb-NO" sz="1600" dirty="0"/>
          </a:p>
          <a:p>
            <a:pPr>
              <a:buClr>
                <a:schemeClr val="accent2"/>
              </a:buClr>
            </a:pPr>
            <a:endParaRPr lang="nb-NO" sz="1600" dirty="0" smtClean="0"/>
          </a:p>
          <a:p>
            <a:pPr>
              <a:buClr>
                <a:schemeClr val="accent2"/>
              </a:buClr>
            </a:pPr>
            <a:endParaRPr lang="nb-NO" sz="1600" dirty="0"/>
          </a:p>
          <a:p>
            <a:pPr>
              <a:buClr>
                <a:schemeClr val="accent2"/>
              </a:buClr>
            </a:pPr>
            <a:r>
              <a:rPr lang="nb-NO" sz="1600" dirty="0" smtClean="0"/>
              <a:t>     </a:t>
            </a:r>
            <a:r>
              <a:rPr lang="nb-NO" sz="1600" dirty="0" err="1" smtClean="0"/>
              <a:t>which</a:t>
            </a:r>
            <a:r>
              <a:rPr lang="nb-NO" sz="1600" dirty="0" smtClean="0"/>
              <a:t> is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density</a:t>
            </a:r>
            <a:r>
              <a:rPr lang="nb-NO" sz="1600" dirty="0" smtClean="0"/>
              <a:t> </a:t>
            </a:r>
            <a:r>
              <a:rPr lang="nb-NO" sz="1600" dirty="0" err="1" smtClean="0"/>
              <a:t>function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random variables </a:t>
            </a:r>
            <a:r>
              <a:rPr lang="nb-NO" sz="1600" dirty="0" err="1" smtClean="0"/>
              <a:t>with</a:t>
            </a:r>
            <a:r>
              <a:rPr lang="nb-NO" sz="1600" dirty="0" smtClean="0"/>
              <a:t> b as a </a:t>
            </a:r>
            <a:r>
              <a:rPr lang="nb-NO" sz="1600" dirty="0" err="1" smtClean="0"/>
              <a:t>lower</a:t>
            </a:r>
            <a:r>
              <a:rPr lang="nb-NO" sz="1600" dirty="0" smtClean="0"/>
              <a:t> limit. </a:t>
            </a:r>
            <a:endParaRPr lang="nb-NO" sz="1600" dirty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/>
          </a:p>
          <a:p>
            <a:pPr>
              <a:buClr>
                <a:schemeClr val="accent2"/>
              </a:buClr>
            </a:pPr>
            <a:endParaRPr lang="nb-NO" sz="1600" dirty="0" smtClean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Shifted</a:t>
            </a:r>
            <a:r>
              <a:rPr lang="nb-NO" dirty="0" smtClean="0"/>
              <a:t> </a:t>
            </a:r>
            <a:r>
              <a:rPr lang="nb-NO" dirty="0" err="1" smtClean="0"/>
              <a:t>distributions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11</a:t>
            </a:fld>
            <a:endParaRPr lang="nb-NO" dirty="0"/>
          </a:p>
        </p:txBody>
      </p:sp>
      <p:graphicFrame>
        <p:nvGraphicFramePr>
          <p:cNvPr id="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20627717"/>
              </p:ext>
            </p:extLst>
          </p:nvPr>
        </p:nvGraphicFramePr>
        <p:xfrm>
          <a:off x="2015976" y="2924944"/>
          <a:ext cx="4140200" cy="636587"/>
        </p:xfrm>
        <a:graphic>
          <a:graphicData uri="http://schemas.openxmlformats.org/presentationml/2006/ole">
            <p:oleObj spid="_x0000_s7176" name="Equation" r:id="rId3" imgW="2705040" imgH="419040" progId="Equation.3">
              <p:embed/>
            </p:oleObj>
          </a:graphicData>
        </a:graphic>
      </p:graphicFrame>
      <p:graphicFrame>
        <p:nvGraphicFramePr>
          <p:cNvPr id="8" name="Objek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7130795"/>
              </p:ext>
            </p:extLst>
          </p:nvPr>
        </p:nvGraphicFramePr>
        <p:xfrm>
          <a:off x="2034468" y="3690293"/>
          <a:ext cx="2798763" cy="638175"/>
        </p:xfrm>
        <a:graphic>
          <a:graphicData uri="http://schemas.openxmlformats.org/presentationml/2006/ole">
            <p:oleObj spid="_x0000_s7177" name="Equation" r:id="rId4" imgW="1828800" imgH="419040" progId="Equation.3">
              <p:embed/>
            </p:oleObj>
          </a:graphicData>
        </a:graphic>
      </p:graphicFrame>
      <p:graphicFrame>
        <p:nvGraphicFramePr>
          <p:cNvPr id="10" name="Objek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18986784"/>
              </p:ext>
            </p:extLst>
          </p:nvPr>
        </p:nvGraphicFramePr>
        <p:xfrm>
          <a:off x="1331640" y="2636912"/>
          <a:ext cx="1146175" cy="347663"/>
        </p:xfrm>
        <a:graphic>
          <a:graphicData uri="http://schemas.openxmlformats.org/presentationml/2006/ole">
            <p:oleObj spid="_x0000_s7178" name="Equation" r:id="rId5" imgW="749160" imgH="228600" progId="Equation.3">
              <p:embed/>
            </p:oleObj>
          </a:graphicData>
        </a:graphic>
      </p:graphicFrame>
      <p:grpSp>
        <p:nvGrpSpPr>
          <p:cNvPr id="11" name="Gruppe 10"/>
          <p:cNvGrpSpPr/>
          <p:nvPr/>
        </p:nvGrpSpPr>
        <p:grpSpPr>
          <a:xfrm>
            <a:off x="7499176" y="295674"/>
            <a:ext cx="1440160" cy="1098588"/>
            <a:chOff x="1547664" y="2996952"/>
            <a:chExt cx="4680520" cy="3024336"/>
          </a:xfrm>
        </p:grpSpPr>
        <p:sp>
          <p:nvSpPr>
            <p:cNvPr id="12" name="Avrundet rektangel 11"/>
            <p:cNvSpPr/>
            <p:nvPr/>
          </p:nvSpPr>
          <p:spPr>
            <a:xfrm>
              <a:off x="1547664" y="2996952"/>
              <a:ext cx="4680520" cy="457201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/>
                <a:t>Non </a:t>
              </a:r>
              <a:r>
                <a:rPr lang="nb-NO" sz="800" dirty="0" err="1"/>
                <a:t>parametric</a:t>
              </a:r>
              <a:endParaRPr lang="nb-NO" sz="800" dirty="0"/>
            </a:p>
          </p:txBody>
        </p:sp>
        <p:sp>
          <p:nvSpPr>
            <p:cNvPr id="13" name="Avrundet rektangel 12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Log-normal, Gamma</a:t>
              </a:r>
            </a:p>
          </p:txBody>
        </p:sp>
        <p:sp>
          <p:nvSpPr>
            <p:cNvPr id="14" name="Avrundet rektangel 13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Pareto</a:t>
              </a:r>
            </a:p>
          </p:txBody>
        </p:sp>
        <p:sp>
          <p:nvSpPr>
            <p:cNvPr id="15" name="Avrundet rektangel 14"/>
            <p:cNvSpPr/>
            <p:nvPr/>
          </p:nvSpPr>
          <p:spPr>
            <a:xfrm>
              <a:off x="1547664" y="49160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Extreme </a:t>
              </a:r>
              <a:r>
                <a:rPr lang="nb-NO" sz="800" dirty="0" err="1" smtClean="0"/>
                <a:t>value</a:t>
              </a:r>
              <a:endParaRPr lang="nb-NO" sz="800" dirty="0" smtClean="0"/>
            </a:p>
          </p:txBody>
        </p:sp>
        <p:sp>
          <p:nvSpPr>
            <p:cNvPr id="16" name="Avrundet rektangel 15"/>
            <p:cNvSpPr/>
            <p:nvPr/>
          </p:nvSpPr>
          <p:spPr>
            <a:xfrm>
              <a:off x="1547664" y="55640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Searching</a:t>
              </a:r>
              <a:endParaRPr lang="nb-NO" sz="800" dirty="0" smtClean="0"/>
            </a:p>
          </p:txBody>
        </p:sp>
      </p:grpSp>
      <p:sp>
        <p:nvSpPr>
          <p:cNvPr id="17" name="Ellipse 16"/>
          <p:cNvSpPr/>
          <p:nvPr/>
        </p:nvSpPr>
        <p:spPr>
          <a:xfrm>
            <a:off x="7427168" y="260648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571943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Sylinder 5"/>
          <p:cNvSpPr txBox="1"/>
          <p:nvPr/>
        </p:nvSpPr>
        <p:spPr>
          <a:xfrm>
            <a:off x="971600" y="1496973"/>
            <a:ext cx="76328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A major </a:t>
            </a:r>
            <a:r>
              <a:rPr lang="nb-NO" sz="1600" dirty="0" err="1" smtClean="0"/>
              <a:t>issue</a:t>
            </a:r>
            <a:r>
              <a:rPr lang="nb-NO" sz="1600" dirty="0" smtClean="0"/>
              <a:t> </a:t>
            </a:r>
            <a:r>
              <a:rPr lang="nb-NO" sz="1600" dirty="0" err="1" smtClean="0"/>
              <a:t>with</a:t>
            </a:r>
            <a:r>
              <a:rPr lang="nb-NO" sz="1600" dirty="0" smtClean="0"/>
              <a:t> </a:t>
            </a:r>
            <a:r>
              <a:rPr lang="nb-NO" sz="1600" dirty="0" err="1" smtClean="0"/>
              <a:t>claim</a:t>
            </a:r>
            <a:r>
              <a:rPr lang="nb-NO" sz="1600" dirty="0" smtClean="0"/>
              <a:t> </a:t>
            </a:r>
            <a:r>
              <a:rPr lang="nb-NO" sz="1600" dirty="0" err="1" smtClean="0"/>
              <a:t>size</a:t>
            </a:r>
            <a:r>
              <a:rPr lang="nb-NO" sz="1600" dirty="0" smtClean="0"/>
              <a:t> </a:t>
            </a:r>
            <a:r>
              <a:rPr lang="nb-NO" sz="1600" dirty="0" err="1" smtClean="0"/>
              <a:t>modelling</a:t>
            </a:r>
            <a:r>
              <a:rPr lang="nb-NO" sz="1600" dirty="0" smtClean="0"/>
              <a:t> is </a:t>
            </a:r>
            <a:r>
              <a:rPr lang="nb-NO" sz="1600" dirty="0" err="1" smtClean="0"/>
              <a:t>asymmetry</a:t>
            </a:r>
            <a:r>
              <a:rPr lang="nb-NO" sz="1600" dirty="0" smtClean="0"/>
              <a:t> and </a:t>
            </a:r>
            <a:r>
              <a:rPr lang="nb-NO" sz="1600" dirty="0" err="1" smtClean="0"/>
              <a:t>the</a:t>
            </a:r>
            <a:r>
              <a:rPr lang="nb-NO" sz="1600" dirty="0" smtClean="0"/>
              <a:t> right </a:t>
            </a:r>
            <a:r>
              <a:rPr lang="nb-NO" sz="1600" dirty="0" err="1" smtClean="0"/>
              <a:t>tail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distribution</a:t>
            </a:r>
            <a:r>
              <a:rPr lang="nb-NO" sz="1600" dirty="0" smtClean="0"/>
              <a:t>. A simple </a:t>
            </a:r>
            <a:r>
              <a:rPr lang="nb-NO" sz="1600" dirty="0" err="1" smtClean="0"/>
              <a:t>summary</a:t>
            </a:r>
            <a:r>
              <a:rPr lang="nb-NO" sz="1600" dirty="0" smtClean="0"/>
              <a:t> is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coefficient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skewness</a:t>
            </a: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23528" y="332210"/>
            <a:ext cx="7848699" cy="936203"/>
          </a:xfrm>
        </p:spPr>
        <p:txBody>
          <a:bodyPr>
            <a:normAutofit/>
          </a:bodyPr>
          <a:lstStyle/>
          <a:p>
            <a:pPr algn="l"/>
            <a:r>
              <a:rPr lang="nb-NO" sz="2800" dirty="0" err="1" smtClean="0"/>
              <a:t>Skewness</a:t>
            </a:r>
            <a:r>
              <a:rPr lang="nb-NO" sz="2800" dirty="0" smtClean="0"/>
              <a:t> as simple </a:t>
            </a:r>
            <a:r>
              <a:rPr lang="nb-NO" sz="2800" dirty="0" err="1" smtClean="0"/>
              <a:t>description</a:t>
            </a:r>
            <a:r>
              <a:rPr lang="nb-NO" sz="2800" dirty="0" smtClean="0"/>
              <a:t> </a:t>
            </a:r>
            <a:r>
              <a:rPr lang="nb-NO" sz="2800" dirty="0" err="1" smtClean="0"/>
              <a:t>of</a:t>
            </a:r>
            <a:r>
              <a:rPr lang="nb-NO" sz="2800" dirty="0" smtClean="0"/>
              <a:t> </a:t>
            </a:r>
            <a:r>
              <a:rPr lang="nb-NO" sz="2800" dirty="0" err="1" smtClean="0"/>
              <a:t>shape</a:t>
            </a:r>
            <a:endParaRPr lang="nb-NO" sz="2800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12</a:t>
            </a:fld>
            <a:endParaRPr lang="nb-NO" dirty="0"/>
          </a:p>
        </p:txBody>
      </p:sp>
      <p:graphicFrame>
        <p:nvGraphicFramePr>
          <p:cNvPr id="9" name="Objekt 8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171933294"/>
              </p:ext>
            </p:extLst>
          </p:nvPr>
        </p:nvGraphicFramePr>
        <p:xfrm>
          <a:off x="1619672" y="1988840"/>
          <a:ext cx="3906838" cy="638175"/>
        </p:xfrm>
        <a:graphic>
          <a:graphicData uri="http://schemas.openxmlformats.org/presentationml/2006/ole">
            <p:oleObj spid="_x0000_s73730" name="Equation" r:id="rId3" imgW="2552400" imgH="419040" progId="Equation.3">
              <p:embed/>
            </p:oleObj>
          </a:graphicData>
        </a:graphic>
      </p:graphicFrame>
      <p:sp>
        <p:nvSpPr>
          <p:cNvPr id="19" name="Avrundet rektangel 11"/>
          <p:cNvSpPr/>
          <p:nvPr/>
        </p:nvSpPr>
        <p:spPr>
          <a:xfrm>
            <a:off x="7020272" y="476672"/>
            <a:ext cx="1800200" cy="39620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Skewness</a:t>
            </a:r>
            <a:endParaRPr lang="nb-NO" sz="1200" dirty="0" smtClean="0"/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1332434" y="3861048"/>
            <a:ext cx="287952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rot="5400000" flipH="1" flipV="1">
            <a:off x="828378" y="3356198"/>
            <a:ext cx="100811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Freeform 25"/>
          <p:cNvSpPr/>
          <p:nvPr/>
        </p:nvSpPr>
        <p:spPr>
          <a:xfrm>
            <a:off x="1355075" y="2842352"/>
            <a:ext cx="2577947" cy="980501"/>
          </a:xfrm>
          <a:custGeom>
            <a:avLst/>
            <a:gdLst>
              <a:gd name="connsiteX0" fmla="*/ 0 w 2577947"/>
              <a:gd name="connsiteY0" fmla="*/ 980501 h 980501"/>
              <a:gd name="connsiteX1" fmla="*/ 1057619 w 2577947"/>
              <a:gd name="connsiteY1" fmla="*/ 672029 h 980501"/>
              <a:gd name="connsiteX2" fmla="*/ 1718631 w 2577947"/>
              <a:gd name="connsiteY2" fmla="*/ 99152 h 980501"/>
              <a:gd name="connsiteX3" fmla="*/ 2115238 w 2577947"/>
              <a:gd name="connsiteY3" fmla="*/ 143219 h 980501"/>
              <a:gd name="connsiteX4" fmla="*/ 2577947 w 2577947"/>
              <a:gd name="connsiteY4" fmla="*/ 958467 h 980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77947" h="980501">
                <a:moveTo>
                  <a:pt x="0" y="980501"/>
                </a:moveTo>
                <a:cubicBezTo>
                  <a:pt x="385590" y="899710"/>
                  <a:pt x="771181" y="818920"/>
                  <a:pt x="1057619" y="672029"/>
                </a:cubicBezTo>
                <a:cubicBezTo>
                  <a:pt x="1344057" y="525138"/>
                  <a:pt x="1542361" y="187287"/>
                  <a:pt x="1718631" y="99152"/>
                </a:cubicBezTo>
                <a:cubicBezTo>
                  <a:pt x="1894901" y="11017"/>
                  <a:pt x="1972019" y="0"/>
                  <a:pt x="2115238" y="143219"/>
                </a:cubicBezTo>
                <a:cubicBezTo>
                  <a:pt x="2258457" y="286438"/>
                  <a:pt x="2418202" y="622452"/>
                  <a:pt x="2577947" y="958467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4860826" y="3871632"/>
            <a:ext cx="287952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5400000" flipH="1" flipV="1">
            <a:off x="4356770" y="3366782"/>
            <a:ext cx="100811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Freeform 30"/>
          <p:cNvSpPr/>
          <p:nvPr/>
        </p:nvSpPr>
        <p:spPr>
          <a:xfrm>
            <a:off x="4891489" y="2757890"/>
            <a:ext cx="2346593" cy="1142081"/>
          </a:xfrm>
          <a:custGeom>
            <a:avLst/>
            <a:gdLst>
              <a:gd name="connsiteX0" fmla="*/ 0 w 2346593"/>
              <a:gd name="connsiteY0" fmla="*/ 1142081 h 1142081"/>
              <a:gd name="connsiteX1" fmla="*/ 275422 w 2346593"/>
              <a:gd name="connsiteY1" fmla="*/ 282765 h 1142081"/>
              <a:gd name="connsiteX2" fmla="*/ 605928 w 2346593"/>
              <a:gd name="connsiteY2" fmla="*/ 18361 h 1142081"/>
              <a:gd name="connsiteX3" fmla="*/ 947451 w 2346593"/>
              <a:gd name="connsiteY3" fmla="*/ 392934 h 1142081"/>
              <a:gd name="connsiteX4" fmla="*/ 1542362 w 2346593"/>
              <a:gd name="connsiteY4" fmla="*/ 679373 h 1142081"/>
              <a:gd name="connsiteX5" fmla="*/ 2346593 w 2346593"/>
              <a:gd name="connsiteY5" fmla="*/ 1086997 h 1142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46593" h="1142081">
                <a:moveTo>
                  <a:pt x="0" y="1142081"/>
                </a:moveTo>
                <a:cubicBezTo>
                  <a:pt x="87217" y="806066"/>
                  <a:pt x="174434" y="470052"/>
                  <a:pt x="275422" y="282765"/>
                </a:cubicBezTo>
                <a:cubicBezTo>
                  <a:pt x="376410" y="95478"/>
                  <a:pt x="493923" y="0"/>
                  <a:pt x="605928" y="18361"/>
                </a:cubicBezTo>
                <a:cubicBezTo>
                  <a:pt x="717933" y="36723"/>
                  <a:pt x="791379" y="282765"/>
                  <a:pt x="947451" y="392934"/>
                </a:cubicBezTo>
                <a:cubicBezTo>
                  <a:pt x="1103523" y="503103"/>
                  <a:pt x="1309172" y="563696"/>
                  <a:pt x="1542362" y="679373"/>
                </a:cubicBezTo>
                <a:cubicBezTo>
                  <a:pt x="1775552" y="795050"/>
                  <a:pt x="2061072" y="941023"/>
                  <a:pt x="2346593" y="1086997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2" name="TextBox 31"/>
          <p:cNvSpPr txBox="1"/>
          <p:nvPr/>
        </p:nvSpPr>
        <p:spPr>
          <a:xfrm>
            <a:off x="899592" y="4725144"/>
            <a:ext cx="749435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Negative </a:t>
            </a:r>
            <a:r>
              <a:rPr lang="nb-NO" dirty="0" err="1" smtClean="0"/>
              <a:t>skewness</a:t>
            </a:r>
            <a:r>
              <a:rPr lang="nb-NO" dirty="0" smtClean="0"/>
              <a:t>: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left</a:t>
            </a:r>
            <a:r>
              <a:rPr lang="nb-NO" dirty="0" smtClean="0"/>
              <a:t> </a:t>
            </a:r>
            <a:r>
              <a:rPr lang="nb-NO" dirty="0" err="1" smtClean="0"/>
              <a:t>tail</a:t>
            </a:r>
            <a:r>
              <a:rPr lang="nb-NO" dirty="0" smtClean="0"/>
              <a:t> is longer;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mass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distribution</a:t>
            </a:r>
            <a:endParaRPr lang="nb-NO" dirty="0" smtClean="0"/>
          </a:p>
          <a:p>
            <a:r>
              <a:rPr lang="nb-NO" dirty="0" smtClean="0"/>
              <a:t>Is </a:t>
            </a:r>
            <a:r>
              <a:rPr lang="nb-NO" dirty="0" err="1" smtClean="0"/>
              <a:t>concentrated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right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figure</a:t>
            </a:r>
            <a:r>
              <a:rPr lang="nb-NO" dirty="0" smtClean="0"/>
              <a:t>. It has </a:t>
            </a:r>
            <a:r>
              <a:rPr lang="nb-NO" dirty="0" err="1" smtClean="0"/>
              <a:t>relatively</a:t>
            </a:r>
            <a:r>
              <a:rPr lang="nb-NO" dirty="0" smtClean="0"/>
              <a:t> </a:t>
            </a:r>
            <a:r>
              <a:rPr lang="nb-NO" dirty="0" err="1" smtClean="0"/>
              <a:t>few</a:t>
            </a:r>
            <a:r>
              <a:rPr lang="nb-NO" dirty="0" smtClean="0"/>
              <a:t> </a:t>
            </a:r>
            <a:r>
              <a:rPr lang="nb-NO" dirty="0" err="1" smtClean="0"/>
              <a:t>low</a:t>
            </a:r>
            <a:r>
              <a:rPr lang="nb-NO" dirty="0" smtClean="0"/>
              <a:t> </a:t>
            </a:r>
            <a:r>
              <a:rPr lang="nb-NO" dirty="0" err="1" smtClean="0"/>
              <a:t>values</a:t>
            </a:r>
            <a:endParaRPr lang="nb-NO" dirty="0" smtClean="0"/>
          </a:p>
          <a:p>
            <a:endParaRPr lang="nb-NO" dirty="0" smtClean="0"/>
          </a:p>
          <a:p>
            <a:r>
              <a:rPr lang="nb-NO" dirty="0" smtClean="0"/>
              <a:t>Positive </a:t>
            </a:r>
            <a:r>
              <a:rPr lang="nb-NO" dirty="0" err="1" smtClean="0"/>
              <a:t>skewness</a:t>
            </a:r>
            <a:r>
              <a:rPr lang="nb-NO" dirty="0" smtClean="0"/>
              <a:t>: </a:t>
            </a:r>
            <a:r>
              <a:rPr lang="nb-NO" dirty="0" err="1" smtClean="0"/>
              <a:t>the</a:t>
            </a:r>
            <a:r>
              <a:rPr lang="nb-NO" dirty="0" smtClean="0"/>
              <a:t> right </a:t>
            </a:r>
            <a:r>
              <a:rPr lang="nb-NO" dirty="0" err="1" smtClean="0"/>
              <a:t>tail</a:t>
            </a:r>
            <a:r>
              <a:rPr lang="nb-NO" dirty="0" smtClean="0"/>
              <a:t> is longer;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mass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distribution</a:t>
            </a:r>
            <a:endParaRPr lang="nb-NO" dirty="0" smtClean="0"/>
          </a:p>
          <a:p>
            <a:r>
              <a:rPr lang="nb-NO" dirty="0" smtClean="0"/>
              <a:t>Is </a:t>
            </a:r>
            <a:r>
              <a:rPr lang="nb-NO" dirty="0" err="1" smtClean="0"/>
              <a:t>concentrated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left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figure</a:t>
            </a:r>
            <a:r>
              <a:rPr lang="nb-NO" dirty="0" smtClean="0"/>
              <a:t>. It has </a:t>
            </a:r>
            <a:r>
              <a:rPr lang="nb-NO" dirty="0" err="1" smtClean="0"/>
              <a:t>relatively</a:t>
            </a:r>
            <a:r>
              <a:rPr lang="nb-NO" dirty="0" smtClean="0"/>
              <a:t> </a:t>
            </a:r>
            <a:r>
              <a:rPr lang="nb-NO" dirty="0" err="1" smtClean="0"/>
              <a:t>few</a:t>
            </a:r>
            <a:r>
              <a:rPr lang="nb-NO" dirty="0" smtClean="0"/>
              <a:t> </a:t>
            </a:r>
            <a:r>
              <a:rPr lang="nb-NO" dirty="0" err="1" smtClean="0"/>
              <a:t>high</a:t>
            </a:r>
            <a:r>
              <a:rPr lang="nb-NO" dirty="0" smtClean="0"/>
              <a:t> </a:t>
            </a:r>
            <a:r>
              <a:rPr lang="nb-NO" dirty="0" err="1" smtClean="0"/>
              <a:t>values</a:t>
            </a:r>
            <a:endParaRPr lang="nb-NO" dirty="0" smtClean="0"/>
          </a:p>
          <a:p>
            <a:endParaRPr lang="nb-NO" dirty="0"/>
          </a:p>
        </p:txBody>
      </p:sp>
      <p:sp>
        <p:nvSpPr>
          <p:cNvPr id="33" name="TextBox 32"/>
          <p:cNvSpPr txBox="1"/>
          <p:nvPr/>
        </p:nvSpPr>
        <p:spPr>
          <a:xfrm>
            <a:off x="1907704" y="4005064"/>
            <a:ext cx="2172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Negative </a:t>
            </a:r>
            <a:r>
              <a:rPr lang="nb-NO" dirty="0" err="1" smtClean="0"/>
              <a:t>skewness</a:t>
            </a:r>
            <a:endParaRPr lang="nb-NO" dirty="0"/>
          </a:p>
        </p:txBody>
      </p:sp>
      <p:sp>
        <p:nvSpPr>
          <p:cNvPr id="34" name="TextBox 33"/>
          <p:cNvSpPr txBox="1"/>
          <p:nvPr/>
        </p:nvSpPr>
        <p:spPr>
          <a:xfrm>
            <a:off x="5063906" y="4005064"/>
            <a:ext cx="2069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Positive </a:t>
            </a:r>
            <a:r>
              <a:rPr lang="nb-NO" dirty="0" err="1" smtClean="0"/>
              <a:t>skewness</a:t>
            </a:r>
            <a:endParaRPr lang="nb-NO" dirty="0"/>
          </a:p>
        </p:txBody>
      </p:sp>
    </p:spTree>
    <p:extLst>
      <p:ext uri="{BB962C8B-B14F-4D97-AF65-F5344CB8AC3E}">
        <p14:creationId xmlns="" xmlns:p14="http://schemas.microsoft.com/office/powerpoint/2010/main" val="2171703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Sylinder 5"/>
          <p:cNvSpPr txBox="1"/>
          <p:nvPr/>
        </p:nvSpPr>
        <p:spPr>
          <a:xfrm>
            <a:off x="971600" y="1496973"/>
            <a:ext cx="763284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A major </a:t>
            </a:r>
            <a:r>
              <a:rPr lang="nb-NO" sz="1600" dirty="0" err="1" smtClean="0"/>
              <a:t>issue</a:t>
            </a:r>
            <a:r>
              <a:rPr lang="nb-NO" sz="1600" dirty="0" smtClean="0"/>
              <a:t> </a:t>
            </a:r>
            <a:r>
              <a:rPr lang="nb-NO" sz="1600" dirty="0" err="1" smtClean="0"/>
              <a:t>with</a:t>
            </a:r>
            <a:r>
              <a:rPr lang="nb-NO" sz="1600" dirty="0" smtClean="0"/>
              <a:t> </a:t>
            </a:r>
            <a:r>
              <a:rPr lang="nb-NO" sz="1600" dirty="0" err="1" smtClean="0"/>
              <a:t>claim</a:t>
            </a:r>
            <a:r>
              <a:rPr lang="nb-NO" sz="1600" dirty="0" smtClean="0"/>
              <a:t> </a:t>
            </a:r>
            <a:r>
              <a:rPr lang="nb-NO" sz="1600" dirty="0" err="1" smtClean="0"/>
              <a:t>size</a:t>
            </a:r>
            <a:r>
              <a:rPr lang="nb-NO" sz="1600" dirty="0" smtClean="0"/>
              <a:t> </a:t>
            </a:r>
            <a:r>
              <a:rPr lang="nb-NO" sz="1600" dirty="0" err="1" smtClean="0"/>
              <a:t>modelling</a:t>
            </a:r>
            <a:r>
              <a:rPr lang="nb-NO" sz="1600" dirty="0" smtClean="0"/>
              <a:t> is </a:t>
            </a:r>
            <a:r>
              <a:rPr lang="nb-NO" sz="1600" dirty="0" err="1" smtClean="0"/>
              <a:t>asymmetry</a:t>
            </a:r>
            <a:r>
              <a:rPr lang="nb-NO" sz="1600" dirty="0" smtClean="0"/>
              <a:t> and </a:t>
            </a:r>
            <a:r>
              <a:rPr lang="nb-NO" sz="1600" dirty="0" err="1" smtClean="0"/>
              <a:t>the</a:t>
            </a:r>
            <a:r>
              <a:rPr lang="nb-NO" sz="1600" dirty="0" smtClean="0"/>
              <a:t> right </a:t>
            </a:r>
            <a:r>
              <a:rPr lang="nb-NO" sz="1600" dirty="0" err="1" smtClean="0"/>
              <a:t>tail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distribution</a:t>
            </a:r>
            <a:r>
              <a:rPr lang="nb-NO" sz="1600" dirty="0" smtClean="0"/>
              <a:t>. A simple </a:t>
            </a:r>
            <a:r>
              <a:rPr lang="nb-NO" sz="1600" dirty="0" err="1" smtClean="0"/>
              <a:t>summary</a:t>
            </a:r>
            <a:r>
              <a:rPr lang="nb-NO" sz="1600" dirty="0" smtClean="0"/>
              <a:t> is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coefficient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skewness</a:t>
            </a: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The </a:t>
            </a:r>
            <a:r>
              <a:rPr lang="nb-NO" sz="1600" dirty="0" err="1" smtClean="0"/>
              <a:t>numerator</a:t>
            </a:r>
            <a:r>
              <a:rPr lang="nb-NO" sz="1600" dirty="0" smtClean="0"/>
              <a:t> is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third</a:t>
            </a:r>
            <a:r>
              <a:rPr lang="nb-NO" sz="1600" dirty="0" smtClean="0"/>
              <a:t> order moment. </a:t>
            </a:r>
            <a:r>
              <a:rPr lang="nb-NO" sz="1600" dirty="0" err="1" smtClean="0"/>
              <a:t>Skewness</a:t>
            </a:r>
            <a:r>
              <a:rPr lang="nb-NO" sz="1600" dirty="0" smtClean="0"/>
              <a:t> </a:t>
            </a:r>
            <a:r>
              <a:rPr lang="nb-NO" sz="1600" dirty="0" err="1" smtClean="0"/>
              <a:t>should</a:t>
            </a:r>
            <a:r>
              <a:rPr lang="nb-NO" sz="1600" dirty="0" smtClean="0"/>
              <a:t> not </a:t>
            </a:r>
            <a:r>
              <a:rPr lang="nb-NO" sz="1600" dirty="0" err="1" smtClean="0"/>
              <a:t>depend</a:t>
            </a:r>
            <a:r>
              <a:rPr lang="nb-NO" sz="1600" dirty="0" smtClean="0"/>
              <a:t> </a:t>
            </a:r>
            <a:r>
              <a:rPr lang="nb-NO" sz="1600" dirty="0" err="1" smtClean="0"/>
              <a:t>on</a:t>
            </a:r>
            <a:r>
              <a:rPr lang="nb-NO" sz="1600" dirty="0" smtClean="0"/>
              <a:t> </a:t>
            </a:r>
            <a:r>
              <a:rPr lang="nb-NO" sz="1600" dirty="0" err="1" smtClean="0"/>
              <a:t>currency</a:t>
            </a:r>
            <a:r>
              <a:rPr lang="nb-NO" sz="1600" dirty="0" smtClean="0"/>
              <a:t> and </a:t>
            </a:r>
            <a:r>
              <a:rPr lang="nb-NO" sz="1600" dirty="0" err="1" smtClean="0"/>
              <a:t>doesn’t</a:t>
            </a:r>
            <a:r>
              <a:rPr lang="nb-NO" sz="1600" dirty="0" smtClean="0"/>
              <a:t> </a:t>
            </a:r>
            <a:r>
              <a:rPr lang="nb-NO" sz="1600" dirty="0" err="1" smtClean="0"/>
              <a:t>since</a:t>
            </a: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Skewness</a:t>
            </a:r>
            <a:r>
              <a:rPr lang="nb-NO" sz="1600" dirty="0" smtClean="0"/>
              <a:t> is </a:t>
            </a:r>
            <a:r>
              <a:rPr lang="nb-NO" sz="1600" dirty="0" err="1" smtClean="0"/>
              <a:t>often</a:t>
            </a:r>
            <a:r>
              <a:rPr lang="nb-NO" sz="1600" dirty="0" smtClean="0"/>
              <a:t> used as a </a:t>
            </a:r>
            <a:r>
              <a:rPr lang="nb-NO" sz="1600" dirty="0" err="1" smtClean="0"/>
              <a:t>simplified</a:t>
            </a:r>
            <a:r>
              <a:rPr lang="nb-NO" sz="1600" dirty="0" smtClean="0"/>
              <a:t> </a:t>
            </a:r>
            <a:r>
              <a:rPr lang="nb-NO" sz="1600" dirty="0" err="1" smtClean="0"/>
              <a:t>measure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shape</a:t>
            </a: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The standard </a:t>
            </a:r>
            <a:r>
              <a:rPr lang="nb-NO" sz="1600" dirty="0" err="1" smtClean="0"/>
              <a:t>estimate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skewness</a:t>
            </a:r>
            <a:r>
              <a:rPr lang="nb-NO" sz="1600" dirty="0" smtClean="0"/>
              <a:t> </a:t>
            </a:r>
            <a:r>
              <a:rPr lang="nb-NO" sz="1600" dirty="0" err="1" smtClean="0"/>
              <a:t>coefficient</a:t>
            </a:r>
            <a:r>
              <a:rPr lang="nb-NO" sz="1600" dirty="0" smtClean="0"/>
              <a:t>     	from  </a:t>
            </a:r>
            <a:r>
              <a:rPr lang="nb-NO" sz="1600" dirty="0" err="1" smtClean="0"/>
              <a:t>observations</a:t>
            </a:r>
            <a:r>
              <a:rPr lang="nb-NO" sz="1600" dirty="0" smtClean="0"/>
              <a:t> z</a:t>
            </a:r>
            <a:r>
              <a:rPr lang="nb-NO" sz="1100" dirty="0" smtClean="0"/>
              <a:t>1</a:t>
            </a:r>
            <a:r>
              <a:rPr lang="nb-NO" sz="1600" dirty="0" smtClean="0"/>
              <a:t>,…,z</a:t>
            </a:r>
            <a:r>
              <a:rPr lang="nb-NO" sz="1100" dirty="0" smtClean="0"/>
              <a:t>n</a:t>
            </a:r>
            <a:r>
              <a:rPr lang="nb-NO" sz="1600" dirty="0" smtClean="0"/>
              <a:t> is </a:t>
            </a:r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>
              <a:buClr>
                <a:schemeClr val="accent2"/>
              </a:buClr>
            </a:pPr>
            <a:endParaRPr lang="nb-NO" sz="1600" dirty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23528" y="332210"/>
            <a:ext cx="7848699" cy="936203"/>
          </a:xfrm>
        </p:spPr>
        <p:txBody>
          <a:bodyPr>
            <a:normAutofit/>
          </a:bodyPr>
          <a:lstStyle/>
          <a:p>
            <a:r>
              <a:rPr lang="nb-NO" sz="2800" dirty="0" err="1" smtClean="0"/>
              <a:t>Skewness</a:t>
            </a:r>
            <a:r>
              <a:rPr lang="nb-NO" sz="2800" dirty="0" smtClean="0"/>
              <a:t> as simple </a:t>
            </a:r>
            <a:r>
              <a:rPr lang="nb-NO" sz="2800" dirty="0" err="1" smtClean="0"/>
              <a:t>description</a:t>
            </a:r>
            <a:r>
              <a:rPr lang="nb-NO" sz="2800" dirty="0" smtClean="0"/>
              <a:t> </a:t>
            </a:r>
            <a:r>
              <a:rPr lang="nb-NO" sz="2800" dirty="0" err="1" smtClean="0"/>
              <a:t>of</a:t>
            </a:r>
            <a:r>
              <a:rPr lang="nb-NO" sz="2800" dirty="0" smtClean="0"/>
              <a:t> </a:t>
            </a:r>
            <a:r>
              <a:rPr lang="nb-NO" sz="2800" dirty="0" err="1" smtClean="0"/>
              <a:t>shape</a:t>
            </a:r>
            <a:endParaRPr lang="nb-NO" sz="2800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13</a:t>
            </a:fld>
            <a:endParaRPr lang="nb-NO" dirty="0"/>
          </a:p>
        </p:txBody>
      </p:sp>
      <p:graphicFrame>
        <p:nvGraphicFramePr>
          <p:cNvPr id="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665837102"/>
              </p:ext>
            </p:extLst>
          </p:nvPr>
        </p:nvGraphicFramePr>
        <p:xfrm>
          <a:off x="1736055" y="3369181"/>
          <a:ext cx="6103938" cy="695325"/>
        </p:xfrm>
        <a:graphic>
          <a:graphicData uri="http://schemas.openxmlformats.org/presentationml/2006/ole">
            <p:oleObj spid="_x0000_s8202" name="Equation" r:id="rId3" imgW="3987720" imgH="457200" progId="Equation.3">
              <p:embed/>
            </p:oleObj>
          </a:graphicData>
        </a:graphic>
      </p:graphicFrame>
      <p:graphicFrame>
        <p:nvGraphicFramePr>
          <p:cNvPr id="8" name="Objek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37482513"/>
              </p:ext>
            </p:extLst>
          </p:nvPr>
        </p:nvGraphicFramePr>
        <p:xfrm>
          <a:off x="1763688" y="4872221"/>
          <a:ext cx="4140200" cy="677863"/>
        </p:xfrm>
        <a:graphic>
          <a:graphicData uri="http://schemas.openxmlformats.org/presentationml/2006/ole">
            <p:oleObj spid="_x0000_s8203" name="Equation" r:id="rId4" imgW="2705040" imgH="444240" progId="Equation.3">
              <p:embed/>
            </p:oleObj>
          </a:graphicData>
        </a:graphic>
      </p:graphicFrame>
      <p:graphicFrame>
        <p:nvGraphicFramePr>
          <p:cNvPr id="9" name="Objek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71933294"/>
              </p:ext>
            </p:extLst>
          </p:nvPr>
        </p:nvGraphicFramePr>
        <p:xfrm>
          <a:off x="1619672" y="1988840"/>
          <a:ext cx="3906838" cy="638175"/>
        </p:xfrm>
        <a:graphic>
          <a:graphicData uri="http://schemas.openxmlformats.org/presentationml/2006/ole">
            <p:oleObj spid="_x0000_s8204" name="Equation" r:id="rId5" imgW="2552400" imgH="419040" progId="Equation.3">
              <p:embed/>
            </p:oleObj>
          </a:graphicData>
        </a:graphic>
      </p:graphicFrame>
      <p:graphicFrame>
        <p:nvGraphicFramePr>
          <p:cNvPr id="11" name="Objek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136968110"/>
              </p:ext>
            </p:extLst>
          </p:nvPr>
        </p:nvGraphicFramePr>
        <p:xfrm>
          <a:off x="6012160" y="4365104"/>
          <a:ext cx="359429" cy="468437"/>
        </p:xfrm>
        <a:graphic>
          <a:graphicData uri="http://schemas.openxmlformats.org/presentationml/2006/ole">
            <p:oleObj spid="_x0000_s8205" name="Equation" r:id="rId6" imgW="126720" imgH="164880" progId="Equation.3">
              <p:embed/>
            </p:oleObj>
          </a:graphicData>
        </a:graphic>
      </p:graphicFrame>
      <p:grpSp>
        <p:nvGrpSpPr>
          <p:cNvPr id="12" name="Gruppe 11"/>
          <p:cNvGrpSpPr/>
          <p:nvPr/>
        </p:nvGrpSpPr>
        <p:grpSpPr>
          <a:xfrm>
            <a:off x="7499176" y="295674"/>
            <a:ext cx="1440160" cy="1098588"/>
            <a:chOff x="1547664" y="2996952"/>
            <a:chExt cx="4680520" cy="3024336"/>
          </a:xfrm>
        </p:grpSpPr>
        <p:sp>
          <p:nvSpPr>
            <p:cNvPr id="13" name="Avrundet rektangel 12"/>
            <p:cNvSpPr/>
            <p:nvPr/>
          </p:nvSpPr>
          <p:spPr>
            <a:xfrm>
              <a:off x="1547664" y="2996952"/>
              <a:ext cx="4680520" cy="457201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/>
                <a:t>Non </a:t>
              </a:r>
              <a:r>
                <a:rPr lang="nb-NO" sz="800" dirty="0" err="1"/>
                <a:t>parametric</a:t>
              </a:r>
              <a:endParaRPr lang="nb-NO" sz="800" dirty="0"/>
            </a:p>
          </p:txBody>
        </p:sp>
        <p:sp>
          <p:nvSpPr>
            <p:cNvPr id="14" name="Avrundet rektangel 13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Log-normal, Gamma</a:t>
              </a:r>
            </a:p>
          </p:txBody>
        </p:sp>
        <p:sp>
          <p:nvSpPr>
            <p:cNvPr id="15" name="Avrundet rektangel 14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Pareto</a:t>
              </a:r>
            </a:p>
          </p:txBody>
        </p:sp>
        <p:sp>
          <p:nvSpPr>
            <p:cNvPr id="16" name="Avrundet rektangel 15"/>
            <p:cNvSpPr/>
            <p:nvPr/>
          </p:nvSpPr>
          <p:spPr>
            <a:xfrm>
              <a:off x="1547664" y="49160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Extreme </a:t>
              </a:r>
              <a:r>
                <a:rPr lang="nb-NO" sz="800" dirty="0" err="1" smtClean="0"/>
                <a:t>value</a:t>
              </a:r>
              <a:endParaRPr lang="nb-NO" sz="800" dirty="0" smtClean="0"/>
            </a:p>
          </p:txBody>
        </p:sp>
        <p:sp>
          <p:nvSpPr>
            <p:cNvPr id="17" name="Avrundet rektangel 16"/>
            <p:cNvSpPr/>
            <p:nvPr/>
          </p:nvSpPr>
          <p:spPr>
            <a:xfrm>
              <a:off x="1547664" y="55640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Searching</a:t>
              </a:r>
              <a:endParaRPr lang="nb-NO" sz="800" dirty="0" smtClean="0"/>
            </a:p>
          </p:txBody>
        </p:sp>
      </p:grpSp>
      <p:sp>
        <p:nvSpPr>
          <p:cNvPr id="18" name="Ellipse 17"/>
          <p:cNvSpPr/>
          <p:nvPr/>
        </p:nvSpPr>
        <p:spPr>
          <a:xfrm>
            <a:off x="7427168" y="260648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2171703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Sylinder 5"/>
          <p:cNvSpPr txBox="1"/>
          <p:nvPr/>
        </p:nvSpPr>
        <p:spPr>
          <a:xfrm>
            <a:off x="971600" y="1417994"/>
            <a:ext cx="7632848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The random variable        </a:t>
            </a:r>
            <a:r>
              <a:rPr lang="nb-NO" sz="1600" dirty="0" err="1" smtClean="0"/>
              <a:t>that</a:t>
            </a:r>
            <a:r>
              <a:rPr lang="nb-NO" sz="1600" dirty="0" smtClean="0"/>
              <a:t> attaches </a:t>
            </a:r>
            <a:r>
              <a:rPr lang="nb-NO" sz="1600" dirty="0" err="1" smtClean="0"/>
              <a:t>probabilities</a:t>
            </a:r>
            <a:r>
              <a:rPr lang="nb-NO" sz="1600" dirty="0" smtClean="0"/>
              <a:t> 1/n to all </a:t>
            </a:r>
            <a:r>
              <a:rPr lang="nb-NO" sz="1600" dirty="0" err="1" smtClean="0"/>
              <a:t>claims</a:t>
            </a:r>
            <a:r>
              <a:rPr lang="nb-NO" sz="1600" dirty="0" smtClean="0"/>
              <a:t> </a:t>
            </a:r>
            <a:r>
              <a:rPr lang="nb-NO" sz="1600" dirty="0" err="1" smtClean="0"/>
              <a:t>z</a:t>
            </a:r>
            <a:r>
              <a:rPr lang="nb-NO" sz="1100" dirty="0" err="1" smtClean="0"/>
              <a:t>i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past</a:t>
            </a:r>
            <a:r>
              <a:rPr lang="nb-NO" sz="1600" dirty="0" smtClean="0"/>
              <a:t> is a </a:t>
            </a:r>
            <a:r>
              <a:rPr lang="nb-NO" sz="1600" dirty="0" err="1" smtClean="0"/>
              <a:t>possible</a:t>
            </a:r>
            <a:r>
              <a:rPr lang="nb-NO" sz="1600" dirty="0" smtClean="0"/>
              <a:t> </a:t>
            </a:r>
            <a:r>
              <a:rPr lang="nb-NO" sz="1600" dirty="0" err="1" smtClean="0"/>
              <a:t>model</a:t>
            </a:r>
            <a:r>
              <a:rPr lang="nb-NO" sz="1600" dirty="0" smtClean="0"/>
              <a:t> for </a:t>
            </a:r>
            <a:r>
              <a:rPr lang="nb-NO" sz="1600" i="1" dirty="0" err="1" smtClean="0"/>
              <a:t>future</a:t>
            </a:r>
            <a:r>
              <a:rPr lang="nb-NO" sz="1600" dirty="0" smtClean="0"/>
              <a:t> </a:t>
            </a:r>
            <a:r>
              <a:rPr lang="nb-NO" sz="1600" dirty="0" err="1" smtClean="0"/>
              <a:t>claims</a:t>
            </a:r>
            <a:r>
              <a:rPr lang="nb-NO" sz="1600" dirty="0" smtClean="0"/>
              <a:t>.</a:t>
            </a:r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Expectation</a:t>
            </a:r>
            <a:r>
              <a:rPr lang="nb-NO" sz="1600" dirty="0" smtClean="0"/>
              <a:t>, standard </a:t>
            </a:r>
            <a:r>
              <a:rPr lang="nb-NO" sz="1600" dirty="0" err="1" smtClean="0"/>
              <a:t>deviation</a:t>
            </a:r>
            <a:r>
              <a:rPr lang="nb-NO" sz="1600" dirty="0" smtClean="0"/>
              <a:t>, </a:t>
            </a:r>
            <a:r>
              <a:rPr lang="nb-NO" sz="1600" dirty="0" err="1" smtClean="0"/>
              <a:t>skewness</a:t>
            </a:r>
            <a:r>
              <a:rPr lang="nb-NO" sz="1600" dirty="0" smtClean="0"/>
              <a:t> and </a:t>
            </a:r>
            <a:r>
              <a:rPr lang="nb-NO" sz="1600" dirty="0" err="1" smtClean="0"/>
              <a:t>percentiles</a:t>
            </a:r>
            <a:r>
              <a:rPr lang="nb-NO" sz="1600" dirty="0" smtClean="0"/>
              <a:t> </a:t>
            </a:r>
            <a:r>
              <a:rPr lang="nb-NO" sz="1600" dirty="0" err="1" smtClean="0"/>
              <a:t>are</a:t>
            </a:r>
            <a:r>
              <a:rPr lang="nb-NO" sz="1600" dirty="0" smtClean="0"/>
              <a:t> all </a:t>
            </a:r>
            <a:r>
              <a:rPr lang="nb-NO" sz="1600" dirty="0" err="1" smtClean="0"/>
              <a:t>closely</a:t>
            </a:r>
            <a:r>
              <a:rPr lang="nb-NO" sz="1600" dirty="0" smtClean="0"/>
              <a:t> </a:t>
            </a:r>
            <a:r>
              <a:rPr lang="nb-NO" sz="1600" dirty="0" err="1" smtClean="0"/>
              <a:t>related</a:t>
            </a:r>
            <a:r>
              <a:rPr lang="nb-NO" sz="1600" dirty="0" smtClean="0"/>
              <a:t> to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ordinary</a:t>
            </a:r>
            <a:r>
              <a:rPr lang="nb-NO" sz="1600" dirty="0" smtClean="0"/>
              <a:t> sample </a:t>
            </a:r>
            <a:r>
              <a:rPr lang="nb-NO" sz="1600" dirty="0" err="1" smtClean="0"/>
              <a:t>versions</a:t>
            </a:r>
            <a:r>
              <a:rPr lang="nb-NO" sz="1600" dirty="0" smtClean="0"/>
              <a:t>. For </a:t>
            </a:r>
            <a:r>
              <a:rPr lang="nb-NO" sz="1600" dirty="0" err="1" smtClean="0"/>
              <a:t>example</a:t>
            </a: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Furthermore</a:t>
            </a:r>
            <a:r>
              <a:rPr lang="nb-NO" sz="1600" dirty="0" smtClean="0"/>
              <a:t>,</a:t>
            </a:r>
            <a:endParaRPr lang="nb-NO" sz="1600" dirty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Third order moment and </a:t>
            </a:r>
            <a:r>
              <a:rPr lang="nb-NO" sz="1600" dirty="0" err="1" smtClean="0"/>
              <a:t>skewness</a:t>
            </a:r>
            <a:r>
              <a:rPr lang="nb-NO" sz="1600" dirty="0" smtClean="0"/>
              <a:t> </a:t>
            </a:r>
            <a:r>
              <a:rPr lang="nb-NO" sz="1600" dirty="0" err="1" smtClean="0"/>
              <a:t>becomes</a:t>
            </a: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Skewness</a:t>
            </a:r>
            <a:r>
              <a:rPr lang="nb-NO" sz="1600" dirty="0" smtClean="0"/>
              <a:t> </a:t>
            </a:r>
            <a:r>
              <a:rPr lang="nb-NO" sz="1600" dirty="0" err="1" smtClean="0"/>
              <a:t>tends</a:t>
            </a:r>
            <a:r>
              <a:rPr lang="nb-NO" sz="1600" dirty="0" smtClean="0"/>
              <a:t> to be </a:t>
            </a:r>
            <a:r>
              <a:rPr lang="nb-NO" sz="1600" dirty="0" err="1" smtClean="0"/>
              <a:t>small</a:t>
            </a: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No </a:t>
            </a:r>
            <a:r>
              <a:rPr lang="nb-NO" sz="1600" dirty="0" err="1" smtClean="0"/>
              <a:t>simulated</a:t>
            </a:r>
            <a:r>
              <a:rPr lang="nb-NO" sz="1600" dirty="0" smtClean="0"/>
              <a:t> </a:t>
            </a:r>
            <a:r>
              <a:rPr lang="nb-NO" sz="1600" dirty="0" err="1" smtClean="0"/>
              <a:t>claim</a:t>
            </a:r>
            <a:r>
              <a:rPr lang="nb-NO" sz="1600" dirty="0" smtClean="0"/>
              <a:t> </a:t>
            </a:r>
            <a:r>
              <a:rPr lang="nb-NO" sz="1600" dirty="0" err="1" smtClean="0"/>
              <a:t>can</a:t>
            </a:r>
            <a:r>
              <a:rPr lang="nb-NO" sz="1600" dirty="0" smtClean="0"/>
              <a:t> be </a:t>
            </a:r>
            <a:r>
              <a:rPr lang="nb-NO" sz="1600" dirty="0" err="1" smtClean="0"/>
              <a:t>larger</a:t>
            </a:r>
            <a:r>
              <a:rPr lang="nb-NO" sz="1600" dirty="0" smtClean="0"/>
              <a:t> </a:t>
            </a:r>
            <a:r>
              <a:rPr lang="nb-NO" sz="1600" dirty="0" err="1" smtClean="0"/>
              <a:t>than</a:t>
            </a:r>
            <a:r>
              <a:rPr lang="nb-NO" sz="1600" dirty="0" smtClean="0"/>
              <a:t> </a:t>
            </a:r>
            <a:r>
              <a:rPr lang="nb-NO" sz="1600" dirty="0" err="1" smtClean="0"/>
              <a:t>what</a:t>
            </a:r>
            <a:r>
              <a:rPr lang="nb-NO" sz="1600" dirty="0" smtClean="0"/>
              <a:t> has </a:t>
            </a:r>
            <a:r>
              <a:rPr lang="nb-NO" sz="1600" dirty="0" err="1" smtClean="0"/>
              <a:t>been</a:t>
            </a:r>
            <a:r>
              <a:rPr lang="nb-NO" sz="1600" dirty="0" smtClean="0"/>
              <a:t> </a:t>
            </a:r>
            <a:r>
              <a:rPr lang="nb-NO" sz="1600" dirty="0" err="1" smtClean="0"/>
              <a:t>observed</a:t>
            </a:r>
            <a:r>
              <a:rPr lang="nb-NO" sz="1600" dirty="0" smtClean="0"/>
              <a:t> in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past</a:t>
            </a: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These</a:t>
            </a:r>
            <a:r>
              <a:rPr lang="nb-NO" sz="1600" dirty="0" smtClean="0"/>
              <a:t> drawbacks </a:t>
            </a:r>
            <a:r>
              <a:rPr lang="nb-NO" sz="1600" dirty="0" err="1" smtClean="0"/>
              <a:t>imply</a:t>
            </a:r>
            <a:r>
              <a:rPr lang="nb-NO" sz="1600" dirty="0" smtClean="0"/>
              <a:t> </a:t>
            </a:r>
            <a:r>
              <a:rPr lang="nb-NO" sz="1600" dirty="0" err="1" smtClean="0"/>
              <a:t>underestimation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risk</a:t>
            </a:r>
          </a:p>
          <a:p>
            <a:pPr>
              <a:buClr>
                <a:schemeClr val="accent2"/>
              </a:buClr>
            </a:pPr>
            <a:endParaRPr lang="nb-NO" sz="1600" dirty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</p:txBody>
      </p:sp>
      <p:graphicFrame>
        <p:nvGraphicFramePr>
          <p:cNvPr id="10" name="Objek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4252612"/>
              </p:ext>
            </p:extLst>
          </p:nvPr>
        </p:nvGraphicFramePr>
        <p:xfrm>
          <a:off x="1763688" y="3354158"/>
          <a:ext cx="5832475" cy="1390650"/>
        </p:xfrm>
        <a:graphic>
          <a:graphicData uri="http://schemas.openxmlformats.org/presentationml/2006/ole">
            <p:oleObj spid="_x0000_s9226" name="Equation" r:id="rId3" imgW="3809880" imgH="914400" progId="Equation.3">
              <p:embed/>
            </p:oleObj>
          </a:graphicData>
        </a:graphic>
      </p:graphicFrame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51520" y="332210"/>
            <a:ext cx="7848699" cy="936203"/>
          </a:xfrm>
        </p:spPr>
        <p:txBody>
          <a:bodyPr/>
          <a:lstStyle/>
          <a:p>
            <a:r>
              <a:rPr lang="nb-NO" dirty="0" smtClean="0"/>
              <a:t>Non-</a:t>
            </a:r>
            <a:r>
              <a:rPr lang="nb-NO" dirty="0" err="1" smtClean="0"/>
              <a:t>parametric</a:t>
            </a:r>
            <a:r>
              <a:rPr lang="nb-NO" dirty="0" smtClean="0"/>
              <a:t> </a:t>
            </a:r>
            <a:r>
              <a:rPr lang="nb-NO" dirty="0" err="1" smtClean="0"/>
              <a:t>estimation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14</a:t>
            </a:fld>
            <a:endParaRPr lang="nb-NO" dirty="0"/>
          </a:p>
        </p:txBody>
      </p:sp>
      <p:graphicFrame>
        <p:nvGraphicFramePr>
          <p:cNvPr id="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78219633"/>
              </p:ext>
            </p:extLst>
          </p:nvPr>
        </p:nvGraphicFramePr>
        <p:xfrm>
          <a:off x="1763688" y="2498114"/>
          <a:ext cx="3421063" cy="657225"/>
        </p:xfrm>
        <a:graphic>
          <a:graphicData uri="http://schemas.openxmlformats.org/presentationml/2006/ole">
            <p:oleObj spid="_x0000_s9227" name="Equation" r:id="rId4" imgW="2234880" imgH="431640" progId="Equation.3">
              <p:embed/>
            </p:oleObj>
          </a:graphicData>
        </a:graphic>
      </p:graphicFrame>
      <p:graphicFrame>
        <p:nvGraphicFramePr>
          <p:cNvPr id="8" name="Objek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53163262"/>
              </p:ext>
            </p:extLst>
          </p:nvPr>
        </p:nvGraphicFramePr>
        <p:xfrm>
          <a:off x="1606550" y="5144080"/>
          <a:ext cx="4529138" cy="715962"/>
        </p:xfrm>
        <a:graphic>
          <a:graphicData uri="http://schemas.openxmlformats.org/presentationml/2006/ole">
            <p:oleObj spid="_x0000_s9228" name="Equation" r:id="rId5" imgW="2958840" imgH="469800" progId="Equation.3">
              <p:embed/>
            </p:oleObj>
          </a:graphicData>
        </a:graphic>
      </p:graphicFrame>
      <p:graphicFrame>
        <p:nvGraphicFramePr>
          <p:cNvPr id="9" name="Objek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24696111"/>
              </p:ext>
            </p:extLst>
          </p:nvPr>
        </p:nvGraphicFramePr>
        <p:xfrm>
          <a:off x="3275856" y="1417994"/>
          <a:ext cx="233363" cy="309562"/>
        </p:xfrm>
        <a:graphic>
          <a:graphicData uri="http://schemas.openxmlformats.org/presentationml/2006/ole">
            <p:oleObj spid="_x0000_s9229" name="Equation" r:id="rId6" imgW="152280" imgH="203040" progId="Equation.3">
              <p:embed/>
            </p:oleObj>
          </a:graphicData>
        </a:graphic>
      </p:graphicFrame>
      <p:grpSp>
        <p:nvGrpSpPr>
          <p:cNvPr id="11" name="Gruppe 10"/>
          <p:cNvGrpSpPr/>
          <p:nvPr/>
        </p:nvGrpSpPr>
        <p:grpSpPr>
          <a:xfrm>
            <a:off x="7499176" y="295674"/>
            <a:ext cx="1440160" cy="1098588"/>
            <a:chOff x="1547664" y="2996952"/>
            <a:chExt cx="4680520" cy="3024336"/>
          </a:xfrm>
        </p:grpSpPr>
        <p:sp>
          <p:nvSpPr>
            <p:cNvPr id="12" name="Avrundet rektangel 11"/>
            <p:cNvSpPr/>
            <p:nvPr/>
          </p:nvSpPr>
          <p:spPr>
            <a:xfrm>
              <a:off x="1547664" y="2996952"/>
              <a:ext cx="4680520" cy="457201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</a:pPr>
              <a:r>
                <a:rPr lang="nb-NO" sz="800" dirty="0"/>
                <a:t>Non </a:t>
              </a:r>
              <a:r>
                <a:rPr lang="nb-NO" sz="800" dirty="0" err="1" smtClean="0"/>
                <a:t>parametric</a:t>
              </a:r>
              <a:endParaRPr lang="nb-NO" sz="800" dirty="0"/>
            </a:p>
          </p:txBody>
        </p:sp>
        <p:sp>
          <p:nvSpPr>
            <p:cNvPr id="13" name="Avrundet rektangel 12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Log-normal, Gamma</a:t>
              </a:r>
            </a:p>
          </p:txBody>
        </p:sp>
        <p:sp>
          <p:nvSpPr>
            <p:cNvPr id="14" name="Avrundet rektangel 13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Pareto</a:t>
              </a:r>
            </a:p>
          </p:txBody>
        </p:sp>
        <p:sp>
          <p:nvSpPr>
            <p:cNvPr id="15" name="Avrundet rektangel 14"/>
            <p:cNvSpPr/>
            <p:nvPr/>
          </p:nvSpPr>
          <p:spPr>
            <a:xfrm>
              <a:off x="1547664" y="49160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Extreme </a:t>
              </a:r>
              <a:r>
                <a:rPr lang="nb-NO" sz="800" dirty="0" err="1" smtClean="0"/>
                <a:t>value</a:t>
              </a:r>
              <a:endParaRPr lang="nb-NO" sz="800" dirty="0" smtClean="0"/>
            </a:p>
          </p:txBody>
        </p:sp>
        <p:sp>
          <p:nvSpPr>
            <p:cNvPr id="16" name="Avrundet rektangel 15"/>
            <p:cNvSpPr/>
            <p:nvPr/>
          </p:nvSpPr>
          <p:spPr>
            <a:xfrm>
              <a:off x="1547664" y="55640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Searching</a:t>
              </a:r>
              <a:endParaRPr lang="nb-NO" sz="800" dirty="0" smtClean="0"/>
            </a:p>
          </p:txBody>
        </p:sp>
      </p:grpSp>
      <p:sp>
        <p:nvSpPr>
          <p:cNvPr id="17" name="Ellipse 16"/>
          <p:cNvSpPr/>
          <p:nvPr/>
        </p:nvSpPr>
        <p:spPr>
          <a:xfrm>
            <a:off x="7427168" y="260648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1895602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TPL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15</a:t>
            </a:fld>
            <a:endParaRPr lang="nb-NO" dirty="0"/>
          </a:p>
        </p:txBody>
      </p:sp>
      <p:grpSp>
        <p:nvGrpSpPr>
          <p:cNvPr id="6" name="Gruppe 5"/>
          <p:cNvGrpSpPr/>
          <p:nvPr/>
        </p:nvGrpSpPr>
        <p:grpSpPr>
          <a:xfrm>
            <a:off x="7499176" y="295674"/>
            <a:ext cx="1440160" cy="1098588"/>
            <a:chOff x="1547664" y="2996952"/>
            <a:chExt cx="4680520" cy="3024336"/>
          </a:xfrm>
        </p:grpSpPr>
        <p:sp>
          <p:nvSpPr>
            <p:cNvPr id="7" name="Avrundet rektangel 6"/>
            <p:cNvSpPr/>
            <p:nvPr/>
          </p:nvSpPr>
          <p:spPr>
            <a:xfrm>
              <a:off x="1547664" y="2996952"/>
              <a:ext cx="4680520" cy="457201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/>
                <a:t>Non </a:t>
              </a:r>
              <a:r>
                <a:rPr lang="nb-NO" sz="800" dirty="0" err="1"/>
                <a:t>parametric</a:t>
              </a:r>
              <a:endParaRPr lang="nb-NO" sz="800" dirty="0"/>
            </a:p>
          </p:txBody>
        </p:sp>
        <p:sp>
          <p:nvSpPr>
            <p:cNvPr id="8" name="Avrundet rektangel 7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Log-normal, Gamma</a:t>
              </a:r>
            </a:p>
          </p:txBody>
        </p:sp>
        <p:sp>
          <p:nvSpPr>
            <p:cNvPr id="9" name="Avrundet rektangel 8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Pareto</a:t>
              </a:r>
            </a:p>
          </p:txBody>
        </p:sp>
        <p:sp>
          <p:nvSpPr>
            <p:cNvPr id="10" name="Avrundet rektangel 9"/>
            <p:cNvSpPr/>
            <p:nvPr/>
          </p:nvSpPr>
          <p:spPr>
            <a:xfrm>
              <a:off x="1547664" y="49160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Extreme </a:t>
              </a:r>
              <a:r>
                <a:rPr lang="nb-NO" sz="800" dirty="0" err="1" smtClean="0"/>
                <a:t>value</a:t>
              </a:r>
              <a:endParaRPr lang="nb-NO" sz="800" dirty="0" smtClean="0"/>
            </a:p>
          </p:txBody>
        </p:sp>
        <p:sp>
          <p:nvSpPr>
            <p:cNvPr id="11" name="Avrundet rektangel 10"/>
            <p:cNvSpPr/>
            <p:nvPr/>
          </p:nvSpPr>
          <p:spPr>
            <a:xfrm>
              <a:off x="1547664" y="55640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Searching</a:t>
              </a:r>
              <a:endParaRPr lang="nb-NO" sz="800" dirty="0" smtClean="0"/>
            </a:p>
          </p:txBody>
        </p:sp>
      </p:grpSp>
      <p:sp>
        <p:nvSpPr>
          <p:cNvPr id="12" name="Ellipse 11"/>
          <p:cNvSpPr/>
          <p:nvPr/>
        </p:nvSpPr>
        <p:spPr>
          <a:xfrm>
            <a:off x="7427168" y="519862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  <p:pic>
        <p:nvPicPr>
          <p:cNvPr id="14" name="Bild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3568" y="1844824"/>
            <a:ext cx="7812360" cy="400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02747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Hull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16</a:t>
            </a:fld>
            <a:endParaRPr lang="nb-NO" dirty="0"/>
          </a:p>
        </p:txBody>
      </p:sp>
      <p:grpSp>
        <p:nvGrpSpPr>
          <p:cNvPr id="6" name="Gruppe 5"/>
          <p:cNvGrpSpPr/>
          <p:nvPr/>
        </p:nvGrpSpPr>
        <p:grpSpPr>
          <a:xfrm>
            <a:off x="7499176" y="295674"/>
            <a:ext cx="1440160" cy="1098588"/>
            <a:chOff x="1547664" y="2996952"/>
            <a:chExt cx="4680520" cy="3024336"/>
          </a:xfrm>
        </p:grpSpPr>
        <p:sp>
          <p:nvSpPr>
            <p:cNvPr id="7" name="Avrundet rektangel 6"/>
            <p:cNvSpPr/>
            <p:nvPr/>
          </p:nvSpPr>
          <p:spPr>
            <a:xfrm>
              <a:off x="1547664" y="2996952"/>
              <a:ext cx="4680520" cy="457201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/>
                <a:t>Non </a:t>
              </a:r>
              <a:r>
                <a:rPr lang="nb-NO" sz="800" dirty="0" err="1"/>
                <a:t>parametric</a:t>
              </a:r>
              <a:endParaRPr lang="nb-NO" sz="800" dirty="0"/>
            </a:p>
          </p:txBody>
        </p:sp>
        <p:sp>
          <p:nvSpPr>
            <p:cNvPr id="8" name="Avrundet rektangel 7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Log-normal, Gamma</a:t>
              </a:r>
            </a:p>
          </p:txBody>
        </p:sp>
        <p:sp>
          <p:nvSpPr>
            <p:cNvPr id="9" name="Avrundet rektangel 8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Pareto</a:t>
              </a:r>
            </a:p>
          </p:txBody>
        </p:sp>
        <p:sp>
          <p:nvSpPr>
            <p:cNvPr id="10" name="Avrundet rektangel 9"/>
            <p:cNvSpPr/>
            <p:nvPr/>
          </p:nvSpPr>
          <p:spPr>
            <a:xfrm>
              <a:off x="1547664" y="49160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Extreme </a:t>
              </a:r>
              <a:r>
                <a:rPr lang="nb-NO" sz="800" dirty="0" err="1" smtClean="0"/>
                <a:t>value</a:t>
              </a:r>
              <a:endParaRPr lang="nb-NO" sz="800" dirty="0" smtClean="0"/>
            </a:p>
          </p:txBody>
        </p:sp>
        <p:sp>
          <p:nvSpPr>
            <p:cNvPr id="11" name="Avrundet rektangel 10"/>
            <p:cNvSpPr/>
            <p:nvPr/>
          </p:nvSpPr>
          <p:spPr>
            <a:xfrm>
              <a:off x="1547664" y="55640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Searching</a:t>
              </a:r>
              <a:endParaRPr lang="nb-NO" sz="800" dirty="0" smtClean="0"/>
            </a:p>
          </p:txBody>
        </p:sp>
      </p:grpSp>
      <p:sp>
        <p:nvSpPr>
          <p:cNvPr id="12" name="Ellipse 11"/>
          <p:cNvSpPr/>
          <p:nvPr/>
        </p:nvSpPr>
        <p:spPr>
          <a:xfrm>
            <a:off x="7427168" y="519862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  <p:pic>
        <p:nvPicPr>
          <p:cNvPr id="13" name="Bild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5576" y="2276872"/>
            <a:ext cx="7802328" cy="4000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12062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Sylinder 5"/>
          <p:cNvSpPr txBox="1"/>
          <p:nvPr/>
        </p:nvSpPr>
        <p:spPr>
          <a:xfrm>
            <a:off x="971600" y="1417994"/>
            <a:ext cx="763284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A </a:t>
            </a:r>
            <a:r>
              <a:rPr lang="nb-NO" sz="1600" dirty="0" err="1" smtClean="0"/>
              <a:t>convenient</a:t>
            </a:r>
            <a:r>
              <a:rPr lang="nb-NO" sz="1600" dirty="0" smtClean="0"/>
              <a:t> </a:t>
            </a:r>
            <a:r>
              <a:rPr lang="nb-NO" sz="1600" dirty="0" err="1" smtClean="0"/>
              <a:t>definition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log-normal </a:t>
            </a:r>
            <a:r>
              <a:rPr lang="nb-NO" sz="1600" dirty="0" err="1" smtClean="0"/>
              <a:t>model</a:t>
            </a:r>
            <a:r>
              <a:rPr lang="nb-NO" sz="1600" dirty="0" smtClean="0"/>
              <a:t> in </a:t>
            </a:r>
            <a:r>
              <a:rPr lang="nb-NO" sz="1600" dirty="0" err="1" smtClean="0"/>
              <a:t>the</a:t>
            </a:r>
            <a:r>
              <a:rPr lang="nb-NO" sz="1600" dirty="0" smtClean="0"/>
              <a:t> present </a:t>
            </a:r>
            <a:r>
              <a:rPr lang="nb-NO" sz="1600" dirty="0" err="1" smtClean="0"/>
              <a:t>context</a:t>
            </a:r>
            <a:r>
              <a:rPr lang="nb-NO" sz="1600" dirty="0" smtClean="0"/>
              <a:t> is </a:t>
            </a:r>
          </a:p>
          <a:p>
            <a:pPr>
              <a:buClr>
                <a:schemeClr val="accent2"/>
              </a:buClr>
            </a:pPr>
            <a:r>
              <a:rPr lang="nb-NO" sz="1600" dirty="0" smtClean="0"/>
              <a:t>     as		</a:t>
            </a:r>
            <a:r>
              <a:rPr lang="nb-NO" sz="1600" dirty="0" err="1" smtClean="0"/>
              <a:t>where</a:t>
            </a:r>
            <a:r>
              <a:rPr lang="nb-NO" sz="1600" dirty="0" smtClean="0"/>
              <a:t>  </a:t>
            </a:r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Mean</a:t>
            </a:r>
            <a:r>
              <a:rPr lang="nb-NO" sz="1600" dirty="0" smtClean="0"/>
              <a:t>, standard </a:t>
            </a:r>
            <a:r>
              <a:rPr lang="nb-NO" sz="1600" dirty="0" err="1" smtClean="0"/>
              <a:t>deviation</a:t>
            </a:r>
            <a:r>
              <a:rPr lang="nb-NO" sz="1600" dirty="0" smtClean="0"/>
              <a:t> and </a:t>
            </a:r>
            <a:r>
              <a:rPr lang="nb-NO" sz="1600" dirty="0" err="1" smtClean="0"/>
              <a:t>skewness</a:t>
            </a:r>
            <a:r>
              <a:rPr lang="nb-NO" sz="1600" dirty="0" smtClean="0"/>
              <a:t> </a:t>
            </a:r>
            <a:r>
              <a:rPr lang="nb-NO" sz="1600" dirty="0" err="1" smtClean="0"/>
              <a:t>are</a:t>
            </a: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>
              <a:buClr>
                <a:schemeClr val="accent2"/>
              </a:buClr>
            </a:pPr>
            <a:r>
              <a:rPr lang="nb-NO" sz="1600" dirty="0" smtClean="0"/>
              <a:t>     </a:t>
            </a:r>
            <a:r>
              <a:rPr lang="nb-NO" sz="1600" dirty="0" err="1" smtClean="0"/>
              <a:t>see</a:t>
            </a:r>
            <a:r>
              <a:rPr lang="nb-NO" sz="1600" dirty="0" smtClean="0"/>
              <a:t> </a:t>
            </a:r>
            <a:r>
              <a:rPr lang="nb-NO" sz="1600" dirty="0" err="1" smtClean="0"/>
              <a:t>section</a:t>
            </a:r>
            <a:r>
              <a:rPr lang="nb-NO" sz="1600" dirty="0" smtClean="0"/>
              <a:t> 2.4.</a:t>
            </a:r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Parameter </a:t>
            </a:r>
            <a:r>
              <a:rPr lang="nb-NO" sz="1600" dirty="0" err="1" smtClean="0"/>
              <a:t>estimation</a:t>
            </a:r>
            <a:r>
              <a:rPr lang="nb-NO" sz="1600" dirty="0" smtClean="0"/>
              <a:t> is </a:t>
            </a:r>
            <a:r>
              <a:rPr lang="nb-NO" sz="1600" dirty="0" err="1" smtClean="0"/>
              <a:t>usually</a:t>
            </a:r>
            <a:r>
              <a:rPr lang="nb-NO" sz="1600" dirty="0" smtClean="0"/>
              <a:t> </a:t>
            </a:r>
            <a:r>
              <a:rPr lang="nb-NO" sz="1600" dirty="0" err="1" smtClean="0"/>
              <a:t>carried</a:t>
            </a:r>
            <a:r>
              <a:rPr lang="nb-NO" sz="1600" dirty="0" smtClean="0"/>
              <a:t> </a:t>
            </a:r>
            <a:r>
              <a:rPr lang="nb-NO" sz="1600" dirty="0" err="1" smtClean="0"/>
              <a:t>out</a:t>
            </a:r>
            <a:r>
              <a:rPr lang="nb-NO" sz="1600" dirty="0" smtClean="0"/>
              <a:t> by </a:t>
            </a:r>
            <a:r>
              <a:rPr lang="nb-NO" sz="1600" dirty="0" err="1" smtClean="0"/>
              <a:t>noting</a:t>
            </a:r>
            <a:r>
              <a:rPr lang="nb-NO" sz="1600" dirty="0" smtClean="0"/>
              <a:t> </a:t>
            </a:r>
            <a:r>
              <a:rPr lang="nb-NO" sz="1600" dirty="0" err="1" smtClean="0"/>
              <a:t>that</a:t>
            </a:r>
            <a:r>
              <a:rPr lang="nb-NO" sz="1600" dirty="0" smtClean="0"/>
              <a:t> </a:t>
            </a:r>
            <a:r>
              <a:rPr lang="nb-NO" sz="1600" dirty="0" err="1" smtClean="0"/>
              <a:t>logarithms</a:t>
            </a:r>
            <a:r>
              <a:rPr lang="nb-NO" sz="1600" dirty="0" smtClean="0"/>
              <a:t> </a:t>
            </a:r>
            <a:r>
              <a:rPr lang="nb-NO" sz="1600" dirty="0" err="1" smtClean="0"/>
              <a:t>are</a:t>
            </a:r>
            <a:r>
              <a:rPr lang="nb-NO" sz="1600" dirty="0" smtClean="0"/>
              <a:t> </a:t>
            </a:r>
            <a:r>
              <a:rPr lang="nb-NO" sz="1600" dirty="0" err="1" smtClean="0"/>
              <a:t>Gaussian</a:t>
            </a:r>
            <a:r>
              <a:rPr lang="nb-NO" sz="1600" dirty="0" smtClean="0"/>
              <a:t>. Thus </a:t>
            </a:r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>
              <a:buClr>
                <a:schemeClr val="accent2"/>
              </a:buClr>
            </a:pPr>
            <a:endParaRPr lang="nb-NO" sz="1600" dirty="0"/>
          </a:p>
          <a:p>
            <a:pPr>
              <a:buClr>
                <a:schemeClr val="accent2"/>
              </a:buClr>
            </a:pPr>
            <a:endParaRPr lang="nb-NO" sz="1600" dirty="0" smtClean="0"/>
          </a:p>
          <a:p>
            <a:pPr>
              <a:buClr>
                <a:schemeClr val="accent2"/>
              </a:buClr>
            </a:pPr>
            <a:r>
              <a:rPr lang="nb-NO" sz="1600" dirty="0" smtClean="0"/>
              <a:t>     and </a:t>
            </a:r>
            <a:r>
              <a:rPr lang="nb-NO" sz="1600" dirty="0" err="1" smtClean="0"/>
              <a:t>when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original log-normal </a:t>
            </a:r>
            <a:r>
              <a:rPr lang="nb-NO" sz="1600" dirty="0" err="1" smtClean="0"/>
              <a:t>observations</a:t>
            </a:r>
            <a:r>
              <a:rPr lang="nb-NO" sz="1600" dirty="0" smtClean="0"/>
              <a:t> z</a:t>
            </a:r>
            <a:r>
              <a:rPr lang="nb-NO" sz="1050" dirty="0" smtClean="0"/>
              <a:t>1</a:t>
            </a:r>
            <a:r>
              <a:rPr lang="nb-NO" sz="1600" dirty="0" smtClean="0"/>
              <a:t>,…,</a:t>
            </a:r>
            <a:r>
              <a:rPr lang="nb-NO" sz="1600" dirty="0" err="1" smtClean="0"/>
              <a:t>z</a:t>
            </a:r>
            <a:r>
              <a:rPr lang="nb-NO" sz="1050" dirty="0" err="1" smtClean="0"/>
              <a:t>n</a:t>
            </a:r>
            <a:r>
              <a:rPr lang="nb-NO" sz="1600" dirty="0" smtClean="0"/>
              <a:t> </a:t>
            </a:r>
            <a:r>
              <a:rPr lang="nb-NO" sz="1600" dirty="0" err="1" smtClean="0"/>
              <a:t>are</a:t>
            </a:r>
            <a:r>
              <a:rPr lang="nb-NO" sz="1600" dirty="0" smtClean="0"/>
              <a:t> </a:t>
            </a:r>
            <a:r>
              <a:rPr lang="nb-NO" sz="1600" dirty="0" err="1" smtClean="0"/>
              <a:t>transformed</a:t>
            </a:r>
            <a:r>
              <a:rPr lang="nb-NO" sz="1600" dirty="0" smtClean="0"/>
              <a:t> to       	</a:t>
            </a:r>
            <a:r>
              <a:rPr lang="nb-NO" sz="1600" dirty="0" err="1" smtClean="0"/>
              <a:t>Gaussian</a:t>
            </a:r>
            <a:r>
              <a:rPr lang="nb-NO" sz="1600" dirty="0" smtClean="0"/>
              <a:t> </a:t>
            </a:r>
            <a:r>
              <a:rPr lang="nb-NO" sz="1600" dirty="0" err="1" smtClean="0"/>
              <a:t>ones</a:t>
            </a:r>
            <a:r>
              <a:rPr lang="nb-NO" sz="1600" dirty="0" smtClean="0"/>
              <a:t> </a:t>
            </a:r>
            <a:r>
              <a:rPr lang="nb-NO" sz="1600" dirty="0" err="1" smtClean="0"/>
              <a:t>through</a:t>
            </a:r>
            <a:r>
              <a:rPr lang="nb-NO" sz="1600" dirty="0" smtClean="0"/>
              <a:t> y</a:t>
            </a:r>
            <a:r>
              <a:rPr lang="nb-NO" sz="1050" dirty="0" smtClean="0"/>
              <a:t>1</a:t>
            </a:r>
            <a:r>
              <a:rPr lang="nb-NO" sz="1600" dirty="0" smtClean="0"/>
              <a:t>=log(z</a:t>
            </a:r>
            <a:r>
              <a:rPr lang="nb-NO" sz="1050" dirty="0" smtClean="0"/>
              <a:t>1</a:t>
            </a:r>
            <a:r>
              <a:rPr lang="nb-NO" sz="1600" dirty="0" smtClean="0"/>
              <a:t>),…,</a:t>
            </a:r>
            <a:r>
              <a:rPr lang="nb-NO" sz="1600" dirty="0" err="1" smtClean="0"/>
              <a:t>yn</a:t>
            </a:r>
            <a:r>
              <a:rPr lang="nb-NO" sz="1600" dirty="0" smtClean="0"/>
              <a:t>=log(</a:t>
            </a:r>
            <a:r>
              <a:rPr lang="nb-NO" sz="1600" dirty="0" err="1" smtClean="0"/>
              <a:t>z</a:t>
            </a:r>
            <a:r>
              <a:rPr lang="nb-NO" sz="1050" dirty="0" err="1" smtClean="0"/>
              <a:t>n</a:t>
            </a:r>
            <a:r>
              <a:rPr lang="nb-NO" sz="1600" dirty="0" smtClean="0"/>
              <a:t>) </a:t>
            </a:r>
            <a:r>
              <a:rPr lang="nb-NO" sz="1600" dirty="0" err="1" smtClean="0"/>
              <a:t>with</a:t>
            </a:r>
            <a:r>
              <a:rPr lang="nb-NO" sz="1600" dirty="0" smtClean="0"/>
              <a:t> sample </a:t>
            </a:r>
            <a:r>
              <a:rPr lang="nb-NO" sz="1600" dirty="0" err="1" smtClean="0"/>
              <a:t>mean</a:t>
            </a:r>
            <a:r>
              <a:rPr lang="nb-NO" sz="1600" dirty="0" smtClean="0"/>
              <a:t> and 	</a:t>
            </a:r>
            <a:r>
              <a:rPr lang="nb-NO" sz="1600" dirty="0" err="1" smtClean="0"/>
              <a:t>variance</a:t>
            </a:r>
            <a:r>
              <a:rPr lang="nb-NO" sz="1600" dirty="0" smtClean="0"/>
              <a:t> 		,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estimates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			</a:t>
            </a:r>
            <a:r>
              <a:rPr lang="nb-NO" sz="1600" dirty="0" err="1" smtClean="0"/>
              <a:t>become</a:t>
            </a:r>
            <a:endParaRPr lang="nb-NO" sz="1600" dirty="0" smtClean="0"/>
          </a:p>
          <a:p>
            <a:pPr>
              <a:buClr>
                <a:schemeClr val="accent2"/>
              </a:buClr>
            </a:pP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/>
          </a:p>
          <a:p>
            <a:pPr>
              <a:buClr>
                <a:schemeClr val="accent2"/>
              </a:buClr>
            </a:pPr>
            <a:endParaRPr lang="nb-NO" sz="1600" dirty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</p:txBody>
      </p:sp>
      <p:graphicFrame>
        <p:nvGraphicFramePr>
          <p:cNvPr id="10" name="Objek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788651215"/>
              </p:ext>
            </p:extLst>
          </p:nvPr>
        </p:nvGraphicFramePr>
        <p:xfrm>
          <a:off x="1763688" y="3789040"/>
          <a:ext cx="3149600" cy="347662"/>
        </p:xfrm>
        <a:graphic>
          <a:graphicData uri="http://schemas.openxmlformats.org/presentationml/2006/ole">
            <p:oleObj spid="_x0000_s10256" name="Equation" r:id="rId3" imgW="2057400" imgH="228600" progId="Equation.3">
              <p:embed/>
            </p:oleObj>
          </a:graphicData>
        </a:graphic>
      </p:graphicFrame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The log-normal </a:t>
            </a:r>
            <a:r>
              <a:rPr lang="nb-NO" dirty="0" err="1" smtClean="0"/>
              <a:t>family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17</a:t>
            </a:fld>
            <a:endParaRPr lang="nb-NO" dirty="0"/>
          </a:p>
        </p:txBody>
      </p:sp>
      <p:graphicFrame>
        <p:nvGraphicFramePr>
          <p:cNvPr id="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6575408"/>
              </p:ext>
            </p:extLst>
          </p:nvPr>
        </p:nvGraphicFramePr>
        <p:xfrm>
          <a:off x="1763688" y="2348880"/>
          <a:ext cx="5248275" cy="425450"/>
        </p:xfrm>
        <a:graphic>
          <a:graphicData uri="http://schemas.openxmlformats.org/presentationml/2006/ole">
            <p:oleObj spid="_x0000_s10257" name="Equation" r:id="rId4" imgW="3429000" imgH="279360" progId="Equation.3">
              <p:embed/>
            </p:oleObj>
          </a:graphicData>
        </a:graphic>
      </p:graphicFrame>
      <p:grpSp>
        <p:nvGrpSpPr>
          <p:cNvPr id="11" name="Gruppe 10"/>
          <p:cNvGrpSpPr/>
          <p:nvPr/>
        </p:nvGrpSpPr>
        <p:grpSpPr>
          <a:xfrm>
            <a:off x="7499176" y="295674"/>
            <a:ext cx="1440160" cy="1098588"/>
            <a:chOff x="1547664" y="2996952"/>
            <a:chExt cx="4680520" cy="3024336"/>
          </a:xfrm>
        </p:grpSpPr>
        <p:sp>
          <p:nvSpPr>
            <p:cNvPr id="12" name="Avrundet rektangel 11"/>
            <p:cNvSpPr/>
            <p:nvPr/>
          </p:nvSpPr>
          <p:spPr>
            <a:xfrm>
              <a:off x="1547664" y="2996952"/>
              <a:ext cx="4680520" cy="457201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</a:pPr>
              <a:r>
                <a:rPr lang="nb-NO" sz="800" dirty="0"/>
                <a:t>Non </a:t>
              </a:r>
              <a:r>
                <a:rPr lang="nb-NO" sz="800" dirty="0" err="1" smtClean="0"/>
                <a:t>parametric</a:t>
              </a:r>
              <a:endParaRPr lang="nb-NO" sz="800" dirty="0"/>
            </a:p>
          </p:txBody>
        </p:sp>
        <p:sp>
          <p:nvSpPr>
            <p:cNvPr id="13" name="Avrundet rektangel 12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Log-normal, Gamma</a:t>
              </a:r>
            </a:p>
          </p:txBody>
        </p:sp>
        <p:sp>
          <p:nvSpPr>
            <p:cNvPr id="14" name="Avrundet rektangel 13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Pareto</a:t>
              </a:r>
            </a:p>
          </p:txBody>
        </p:sp>
        <p:sp>
          <p:nvSpPr>
            <p:cNvPr id="15" name="Avrundet rektangel 14"/>
            <p:cNvSpPr/>
            <p:nvPr/>
          </p:nvSpPr>
          <p:spPr>
            <a:xfrm>
              <a:off x="1547664" y="49160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Extreme </a:t>
              </a:r>
              <a:r>
                <a:rPr lang="nb-NO" sz="800" dirty="0" err="1" smtClean="0"/>
                <a:t>value</a:t>
              </a:r>
              <a:endParaRPr lang="nb-NO" sz="800" dirty="0" smtClean="0"/>
            </a:p>
          </p:txBody>
        </p:sp>
        <p:sp>
          <p:nvSpPr>
            <p:cNvPr id="16" name="Avrundet rektangel 15"/>
            <p:cNvSpPr/>
            <p:nvPr/>
          </p:nvSpPr>
          <p:spPr>
            <a:xfrm>
              <a:off x="1547664" y="55640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Searching</a:t>
              </a:r>
              <a:endParaRPr lang="nb-NO" sz="800" dirty="0" smtClean="0"/>
            </a:p>
          </p:txBody>
        </p:sp>
      </p:grpSp>
      <p:sp>
        <p:nvSpPr>
          <p:cNvPr id="17" name="Ellipse 16"/>
          <p:cNvSpPr/>
          <p:nvPr/>
        </p:nvSpPr>
        <p:spPr>
          <a:xfrm>
            <a:off x="7427168" y="519862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  <p:graphicFrame>
        <p:nvGraphicFramePr>
          <p:cNvPr id="18" name="Objek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339967964"/>
              </p:ext>
            </p:extLst>
          </p:nvPr>
        </p:nvGraphicFramePr>
        <p:xfrm>
          <a:off x="1683054" y="1683556"/>
          <a:ext cx="777875" cy="347662"/>
        </p:xfrm>
        <a:graphic>
          <a:graphicData uri="http://schemas.openxmlformats.org/presentationml/2006/ole">
            <p:oleObj spid="_x0000_s10258" name="Equation" r:id="rId5" imgW="507960" imgH="228600" progId="Equation.3">
              <p:embed/>
            </p:oleObj>
          </a:graphicData>
        </a:graphic>
      </p:graphicFrame>
      <p:graphicFrame>
        <p:nvGraphicFramePr>
          <p:cNvPr id="19" name="Objek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101726474"/>
              </p:ext>
            </p:extLst>
          </p:nvPr>
        </p:nvGraphicFramePr>
        <p:xfrm>
          <a:off x="3563888" y="1628800"/>
          <a:ext cx="2878137" cy="404813"/>
        </p:xfrm>
        <a:graphic>
          <a:graphicData uri="http://schemas.openxmlformats.org/presentationml/2006/ole">
            <p:oleObj spid="_x0000_s10259" name="Equation" r:id="rId6" imgW="1879560" imgH="266400" progId="Equation.3">
              <p:embed/>
            </p:oleObj>
          </a:graphicData>
        </a:graphic>
      </p:graphicFrame>
      <p:graphicFrame>
        <p:nvGraphicFramePr>
          <p:cNvPr id="20" name="Objek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902373858"/>
              </p:ext>
            </p:extLst>
          </p:nvPr>
        </p:nvGraphicFramePr>
        <p:xfrm>
          <a:off x="1723107" y="5326063"/>
          <a:ext cx="4937125" cy="444500"/>
        </p:xfrm>
        <a:graphic>
          <a:graphicData uri="http://schemas.openxmlformats.org/presentationml/2006/ole">
            <p:oleObj spid="_x0000_s10260" name="Equation" r:id="rId7" imgW="3225600" imgH="291960" progId="Equation.3">
              <p:embed/>
            </p:oleObj>
          </a:graphicData>
        </a:graphic>
      </p:graphicFrame>
      <p:graphicFrame>
        <p:nvGraphicFramePr>
          <p:cNvPr id="21" name="Objek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014912079"/>
              </p:ext>
            </p:extLst>
          </p:nvPr>
        </p:nvGraphicFramePr>
        <p:xfrm>
          <a:off x="2787724" y="4836610"/>
          <a:ext cx="992188" cy="366712"/>
        </p:xfrm>
        <a:graphic>
          <a:graphicData uri="http://schemas.openxmlformats.org/presentationml/2006/ole">
            <p:oleObj spid="_x0000_s10261" name="Equation" r:id="rId8" imgW="647640" imgH="241200" progId="Equation.3">
              <p:embed/>
            </p:oleObj>
          </a:graphicData>
        </a:graphic>
      </p:graphicFrame>
      <p:graphicFrame>
        <p:nvGraphicFramePr>
          <p:cNvPr id="22" name="Objek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573741474"/>
              </p:ext>
            </p:extLst>
          </p:nvPr>
        </p:nvGraphicFramePr>
        <p:xfrm>
          <a:off x="5805488" y="4897438"/>
          <a:ext cx="973137" cy="307975"/>
        </p:xfrm>
        <a:graphic>
          <a:graphicData uri="http://schemas.openxmlformats.org/presentationml/2006/ole">
            <p:oleObj spid="_x0000_s10262" name="Equation" r:id="rId9" imgW="634680" imgH="20304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49622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9552" y="332210"/>
            <a:ext cx="7848699" cy="936203"/>
          </a:xfrm>
        </p:spPr>
        <p:txBody>
          <a:bodyPr>
            <a:normAutofit/>
          </a:bodyPr>
          <a:lstStyle/>
          <a:p>
            <a:r>
              <a:rPr lang="nb-NO" sz="2800" dirty="0" smtClean="0"/>
              <a:t>Log-normal sampling (</a:t>
            </a:r>
            <a:r>
              <a:rPr lang="nb-NO" sz="2800" dirty="0" err="1" smtClean="0"/>
              <a:t>Algoritm</a:t>
            </a:r>
            <a:r>
              <a:rPr lang="nb-NO" sz="2800" dirty="0" smtClean="0"/>
              <a:t> 2.5)</a:t>
            </a:r>
            <a:endParaRPr lang="nb-NO" sz="2800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18</a:t>
            </a:fld>
            <a:endParaRPr lang="nb-NO" dirty="0"/>
          </a:p>
        </p:txBody>
      </p:sp>
      <p:grpSp>
        <p:nvGrpSpPr>
          <p:cNvPr id="6" name="Gruppe 5"/>
          <p:cNvGrpSpPr/>
          <p:nvPr/>
        </p:nvGrpSpPr>
        <p:grpSpPr>
          <a:xfrm>
            <a:off x="7499176" y="295674"/>
            <a:ext cx="1440160" cy="1098588"/>
            <a:chOff x="1547664" y="2996952"/>
            <a:chExt cx="4680520" cy="3024336"/>
          </a:xfrm>
        </p:grpSpPr>
        <p:sp>
          <p:nvSpPr>
            <p:cNvPr id="7" name="Avrundet rektangel 6"/>
            <p:cNvSpPr/>
            <p:nvPr/>
          </p:nvSpPr>
          <p:spPr>
            <a:xfrm>
              <a:off x="1547664" y="2996952"/>
              <a:ext cx="4680520" cy="457201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/>
                <a:t>Non </a:t>
              </a:r>
              <a:r>
                <a:rPr lang="nb-NO" sz="800" dirty="0" err="1"/>
                <a:t>parametric</a:t>
              </a:r>
              <a:endParaRPr lang="nb-NO" sz="800" dirty="0"/>
            </a:p>
          </p:txBody>
        </p:sp>
        <p:sp>
          <p:nvSpPr>
            <p:cNvPr id="8" name="Avrundet rektangel 7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Log-normal, Gamma</a:t>
              </a:r>
            </a:p>
          </p:txBody>
        </p:sp>
        <p:sp>
          <p:nvSpPr>
            <p:cNvPr id="9" name="Avrundet rektangel 8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Pareto</a:t>
              </a:r>
            </a:p>
          </p:txBody>
        </p:sp>
        <p:sp>
          <p:nvSpPr>
            <p:cNvPr id="10" name="Avrundet rektangel 9"/>
            <p:cNvSpPr/>
            <p:nvPr/>
          </p:nvSpPr>
          <p:spPr>
            <a:xfrm>
              <a:off x="1547664" y="49160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Extreme </a:t>
              </a:r>
              <a:r>
                <a:rPr lang="nb-NO" sz="800" dirty="0" err="1" smtClean="0"/>
                <a:t>value</a:t>
              </a:r>
              <a:endParaRPr lang="nb-NO" sz="800" dirty="0" smtClean="0"/>
            </a:p>
          </p:txBody>
        </p:sp>
        <p:sp>
          <p:nvSpPr>
            <p:cNvPr id="11" name="Avrundet rektangel 10"/>
            <p:cNvSpPr/>
            <p:nvPr/>
          </p:nvSpPr>
          <p:spPr>
            <a:xfrm>
              <a:off x="1547664" y="55640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Searching</a:t>
              </a:r>
              <a:endParaRPr lang="nb-NO" sz="800" dirty="0" smtClean="0"/>
            </a:p>
          </p:txBody>
        </p:sp>
      </p:grpSp>
      <p:sp>
        <p:nvSpPr>
          <p:cNvPr id="12" name="Ellipse 11"/>
          <p:cNvSpPr/>
          <p:nvPr/>
        </p:nvSpPr>
        <p:spPr>
          <a:xfrm>
            <a:off x="7427168" y="519862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  <p:pic>
        <p:nvPicPr>
          <p:cNvPr id="14848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636912"/>
            <a:ext cx="5662141" cy="3863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ktangel 14"/>
          <p:cNvSpPr/>
          <p:nvPr/>
        </p:nvSpPr>
        <p:spPr>
          <a:xfrm>
            <a:off x="1115616" y="1340768"/>
            <a:ext cx="74888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nb-NO" sz="1600" dirty="0" smtClean="0"/>
              <a:t>Input: 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600" dirty="0" smtClean="0"/>
              <a:t>Draw 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600" dirty="0" smtClean="0"/>
              <a:t>Return</a:t>
            </a:r>
            <a:endParaRPr lang="nb-NO" sz="1600" dirty="0"/>
          </a:p>
        </p:txBody>
      </p:sp>
      <p:graphicFrame>
        <p:nvGraphicFramePr>
          <p:cNvPr id="13" name="Objek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775386082"/>
              </p:ext>
            </p:extLst>
          </p:nvPr>
        </p:nvGraphicFramePr>
        <p:xfrm>
          <a:off x="2303463" y="1385888"/>
          <a:ext cx="446087" cy="309562"/>
        </p:xfrm>
        <a:graphic>
          <a:graphicData uri="http://schemas.openxmlformats.org/presentationml/2006/ole">
            <p:oleObj spid="_x0000_s11272" name="Equation" r:id="rId4" imgW="291960" imgH="203040" progId="Equation.3">
              <p:embed/>
            </p:oleObj>
          </a:graphicData>
        </a:graphic>
      </p:graphicFrame>
      <p:graphicFrame>
        <p:nvGraphicFramePr>
          <p:cNvPr id="14" name="Objek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327959808"/>
              </p:ext>
            </p:extLst>
          </p:nvPr>
        </p:nvGraphicFramePr>
        <p:xfrm>
          <a:off x="2123728" y="1606673"/>
          <a:ext cx="3162300" cy="347663"/>
        </p:xfrm>
        <a:graphic>
          <a:graphicData uri="http://schemas.openxmlformats.org/presentationml/2006/ole">
            <p:oleObj spid="_x0000_s11273" name="Equation" r:id="rId5" imgW="2070000" imgH="228600" progId="Equation.3">
              <p:embed/>
            </p:oleObj>
          </a:graphicData>
        </a:graphic>
      </p:graphicFrame>
      <p:graphicFrame>
        <p:nvGraphicFramePr>
          <p:cNvPr id="17" name="Objek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000662209"/>
              </p:ext>
            </p:extLst>
          </p:nvPr>
        </p:nvGraphicFramePr>
        <p:xfrm>
          <a:off x="2267744" y="1848576"/>
          <a:ext cx="1047750" cy="347662"/>
        </p:xfrm>
        <a:graphic>
          <a:graphicData uri="http://schemas.openxmlformats.org/presentationml/2006/ole">
            <p:oleObj spid="_x0000_s11274" name="Equation" r:id="rId6" imgW="685800" imgH="2286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833206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The </a:t>
            </a:r>
            <a:r>
              <a:rPr lang="nb-NO" dirty="0" err="1" smtClean="0"/>
              <a:t>lognormal</a:t>
            </a:r>
            <a:r>
              <a:rPr lang="nb-NO" dirty="0" smtClean="0"/>
              <a:t> </a:t>
            </a:r>
            <a:r>
              <a:rPr lang="nb-NO" dirty="0" err="1" smtClean="0"/>
              <a:t>family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19</a:t>
            </a:fld>
            <a:endParaRPr lang="nb-NO" dirty="0"/>
          </a:p>
        </p:txBody>
      </p:sp>
      <p:grpSp>
        <p:nvGrpSpPr>
          <p:cNvPr id="6" name="Gruppe 5"/>
          <p:cNvGrpSpPr/>
          <p:nvPr/>
        </p:nvGrpSpPr>
        <p:grpSpPr>
          <a:xfrm>
            <a:off x="7499176" y="295674"/>
            <a:ext cx="1440160" cy="1098588"/>
            <a:chOff x="1547664" y="2996952"/>
            <a:chExt cx="4680520" cy="3024336"/>
          </a:xfrm>
        </p:grpSpPr>
        <p:sp>
          <p:nvSpPr>
            <p:cNvPr id="7" name="Avrundet rektangel 6"/>
            <p:cNvSpPr/>
            <p:nvPr/>
          </p:nvSpPr>
          <p:spPr>
            <a:xfrm>
              <a:off x="1547664" y="2996952"/>
              <a:ext cx="4680520" cy="457201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/>
                <a:t>Non </a:t>
              </a:r>
              <a:r>
                <a:rPr lang="nb-NO" sz="800" dirty="0" err="1"/>
                <a:t>parametric</a:t>
              </a:r>
              <a:endParaRPr lang="nb-NO" sz="800" dirty="0"/>
            </a:p>
          </p:txBody>
        </p:sp>
        <p:sp>
          <p:nvSpPr>
            <p:cNvPr id="8" name="Avrundet rektangel 7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Log-normal, Gamma</a:t>
              </a:r>
            </a:p>
          </p:txBody>
        </p:sp>
        <p:sp>
          <p:nvSpPr>
            <p:cNvPr id="9" name="Avrundet rektangel 8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Pareto</a:t>
              </a:r>
            </a:p>
          </p:txBody>
        </p:sp>
        <p:sp>
          <p:nvSpPr>
            <p:cNvPr id="10" name="Avrundet rektangel 9"/>
            <p:cNvSpPr/>
            <p:nvPr/>
          </p:nvSpPr>
          <p:spPr>
            <a:xfrm>
              <a:off x="1547664" y="49160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Extreme </a:t>
              </a:r>
              <a:r>
                <a:rPr lang="nb-NO" sz="800" dirty="0" err="1" smtClean="0"/>
                <a:t>value</a:t>
              </a:r>
              <a:endParaRPr lang="nb-NO" sz="800" dirty="0" smtClean="0"/>
            </a:p>
          </p:txBody>
        </p:sp>
        <p:sp>
          <p:nvSpPr>
            <p:cNvPr id="11" name="Avrundet rektangel 10"/>
            <p:cNvSpPr/>
            <p:nvPr/>
          </p:nvSpPr>
          <p:spPr>
            <a:xfrm>
              <a:off x="1547664" y="55640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Searching</a:t>
              </a:r>
              <a:endParaRPr lang="nb-NO" sz="800" dirty="0" smtClean="0"/>
            </a:p>
          </p:txBody>
        </p:sp>
      </p:grpSp>
      <p:sp>
        <p:nvSpPr>
          <p:cNvPr id="12" name="Ellipse 11"/>
          <p:cNvSpPr/>
          <p:nvPr/>
        </p:nvSpPr>
        <p:spPr>
          <a:xfrm>
            <a:off x="7427168" y="519862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  <p:pic>
        <p:nvPicPr>
          <p:cNvPr id="14950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2996952"/>
            <a:ext cx="5949404" cy="36860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ktangel 14"/>
          <p:cNvSpPr/>
          <p:nvPr/>
        </p:nvSpPr>
        <p:spPr>
          <a:xfrm>
            <a:off x="1115616" y="1457489"/>
            <a:ext cx="74888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nb-NO" sz="1600" dirty="0" smtClean="0"/>
              <a:t>Different </a:t>
            </a:r>
            <a:r>
              <a:rPr lang="nb-NO" sz="1600" dirty="0" err="1" smtClean="0"/>
              <a:t>choice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ksi and sigma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sz="1600" dirty="0" smtClean="0"/>
              <a:t>The </a:t>
            </a:r>
            <a:r>
              <a:rPr lang="nb-NO" sz="1600" dirty="0" err="1" smtClean="0"/>
              <a:t>shape</a:t>
            </a:r>
            <a:r>
              <a:rPr lang="nb-NO" sz="1600" dirty="0" smtClean="0"/>
              <a:t> </a:t>
            </a:r>
            <a:r>
              <a:rPr lang="nb-NO" sz="1600" dirty="0" err="1" smtClean="0"/>
              <a:t>depends</a:t>
            </a:r>
            <a:r>
              <a:rPr lang="nb-NO" sz="1600" dirty="0" smtClean="0"/>
              <a:t> </a:t>
            </a:r>
            <a:r>
              <a:rPr lang="nb-NO" sz="1600" dirty="0" err="1" smtClean="0"/>
              <a:t>heavily</a:t>
            </a:r>
            <a:r>
              <a:rPr lang="nb-NO" sz="1600" dirty="0" smtClean="0"/>
              <a:t> </a:t>
            </a:r>
            <a:r>
              <a:rPr lang="nb-NO" sz="1600" dirty="0" err="1" smtClean="0"/>
              <a:t>on</a:t>
            </a:r>
            <a:r>
              <a:rPr lang="nb-NO" sz="1600" dirty="0" smtClean="0"/>
              <a:t> sigma and is </a:t>
            </a:r>
            <a:r>
              <a:rPr lang="nb-NO" sz="1600" dirty="0" err="1" smtClean="0"/>
              <a:t>highly</a:t>
            </a:r>
            <a:r>
              <a:rPr lang="nb-NO" sz="1600" dirty="0" smtClean="0"/>
              <a:t> </a:t>
            </a:r>
            <a:r>
              <a:rPr lang="nb-NO" sz="1600" dirty="0" err="1" smtClean="0"/>
              <a:t>skewed</a:t>
            </a:r>
            <a:r>
              <a:rPr lang="nb-NO" sz="1600" dirty="0" smtClean="0"/>
              <a:t> </a:t>
            </a:r>
            <a:r>
              <a:rPr lang="nb-NO" sz="1600" dirty="0" err="1" smtClean="0"/>
              <a:t>when</a:t>
            </a:r>
            <a:r>
              <a:rPr lang="nb-NO" sz="1600" dirty="0" smtClean="0"/>
              <a:t> sigma is not </a:t>
            </a:r>
            <a:r>
              <a:rPr lang="nb-NO" sz="1600" dirty="0" err="1" smtClean="0"/>
              <a:t>too</a:t>
            </a:r>
            <a:r>
              <a:rPr lang="nb-NO" sz="1600" dirty="0" smtClean="0"/>
              <a:t> </a:t>
            </a:r>
            <a:r>
              <a:rPr lang="nb-NO" sz="1600" dirty="0" err="1" smtClean="0"/>
              <a:t>close</a:t>
            </a:r>
            <a:r>
              <a:rPr lang="nb-NO" sz="1600" dirty="0" smtClean="0"/>
              <a:t> to zero</a:t>
            </a: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xmlns="" val="3943399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Sylinder 5"/>
          <p:cNvSpPr txBox="1"/>
          <p:nvPr/>
        </p:nvSpPr>
        <p:spPr>
          <a:xfrm>
            <a:off x="971600" y="1417994"/>
            <a:ext cx="763284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The Gamma </a:t>
            </a:r>
            <a:r>
              <a:rPr lang="nb-NO" sz="1600" dirty="0" err="1" smtClean="0"/>
              <a:t>family</a:t>
            </a:r>
            <a:r>
              <a:rPr lang="nb-NO" sz="1600" dirty="0" smtClean="0"/>
              <a:t> is an </a:t>
            </a:r>
            <a:r>
              <a:rPr lang="nb-NO" sz="1600" dirty="0" err="1" smtClean="0"/>
              <a:t>important</a:t>
            </a:r>
            <a:r>
              <a:rPr lang="nb-NO" sz="1600" dirty="0" smtClean="0"/>
              <a:t> </a:t>
            </a:r>
            <a:r>
              <a:rPr lang="nb-NO" sz="1600" dirty="0" err="1" smtClean="0"/>
              <a:t>family</a:t>
            </a:r>
            <a:r>
              <a:rPr lang="nb-NO" sz="1600" dirty="0" smtClean="0"/>
              <a:t> for </a:t>
            </a:r>
            <a:r>
              <a:rPr lang="nb-NO" sz="1600" dirty="0" err="1" smtClean="0"/>
              <a:t>which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density</a:t>
            </a:r>
            <a:r>
              <a:rPr lang="nb-NO" sz="1600" dirty="0" smtClean="0"/>
              <a:t> </a:t>
            </a:r>
            <a:r>
              <a:rPr lang="nb-NO" sz="1600" dirty="0" err="1" smtClean="0"/>
              <a:t>function</a:t>
            </a:r>
            <a:r>
              <a:rPr lang="nb-NO" sz="1600" dirty="0" smtClean="0"/>
              <a:t> is</a:t>
            </a:r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It </a:t>
            </a:r>
            <a:r>
              <a:rPr lang="nb-NO" sz="1600" dirty="0" err="1" smtClean="0"/>
              <a:t>was</a:t>
            </a:r>
            <a:r>
              <a:rPr lang="nb-NO" sz="1600" dirty="0" smtClean="0"/>
              <a:t> </a:t>
            </a:r>
            <a:r>
              <a:rPr lang="nb-NO" sz="1600" dirty="0" err="1" smtClean="0"/>
              <a:t>defined</a:t>
            </a:r>
            <a:r>
              <a:rPr lang="nb-NO" sz="1600" dirty="0" smtClean="0"/>
              <a:t> in </a:t>
            </a:r>
            <a:r>
              <a:rPr lang="nb-NO" sz="1600" dirty="0" err="1" smtClean="0"/>
              <a:t>Section</a:t>
            </a:r>
            <a:r>
              <a:rPr lang="nb-NO" sz="1600" dirty="0" smtClean="0"/>
              <a:t> 2.5 as				is </a:t>
            </a:r>
            <a:r>
              <a:rPr lang="nb-NO" sz="1600" dirty="0" err="1" smtClean="0"/>
              <a:t>the</a:t>
            </a:r>
            <a:r>
              <a:rPr lang="nb-NO" sz="1600" dirty="0" smtClean="0"/>
              <a:t> standard Gamma </a:t>
            </a:r>
            <a:r>
              <a:rPr lang="nb-NO" sz="1600" dirty="0" err="1" smtClean="0"/>
              <a:t>with</a:t>
            </a:r>
            <a:r>
              <a:rPr lang="nb-NO" sz="1600" dirty="0" smtClean="0"/>
              <a:t> </a:t>
            </a:r>
            <a:r>
              <a:rPr lang="nb-NO" sz="1600" dirty="0" err="1" smtClean="0"/>
              <a:t>mean</a:t>
            </a:r>
            <a:r>
              <a:rPr lang="nb-NO" sz="1600" dirty="0" smtClean="0"/>
              <a:t> </a:t>
            </a:r>
            <a:r>
              <a:rPr lang="nb-NO" sz="1600" dirty="0" err="1" smtClean="0"/>
              <a:t>one</a:t>
            </a:r>
            <a:r>
              <a:rPr lang="nb-NO" sz="1600" dirty="0" smtClean="0"/>
              <a:t> and </a:t>
            </a:r>
            <a:r>
              <a:rPr lang="nb-NO" sz="1600" dirty="0" err="1" smtClean="0"/>
              <a:t>shape</a:t>
            </a:r>
            <a:r>
              <a:rPr lang="nb-NO" sz="1600" dirty="0" smtClean="0"/>
              <a:t> </a:t>
            </a:r>
            <a:r>
              <a:rPr lang="nb-NO" sz="1600" dirty="0" err="1" smtClean="0"/>
              <a:t>alpha</a:t>
            </a:r>
            <a:r>
              <a:rPr lang="nb-NO" sz="1600" dirty="0" smtClean="0"/>
              <a:t>.  The </a:t>
            </a:r>
            <a:r>
              <a:rPr lang="nb-NO" sz="1600" dirty="0" err="1" smtClean="0"/>
              <a:t>density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standard Gamma </a:t>
            </a:r>
            <a:r>
              <a:rPr lang="nb-NO" sz="1600" dirty="0" err="1" smtClean="0"/>
              <a:t>simplifies</a:t>
            </a:r>
            <a:r>
              <a:rPr lang="nb-NO" sz="1600" dirty="0" smtClean="0"/>
              <a:t> to</a:t>
            </a:r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>
              <a:buClr>
                <a:schemeClr val="accent2"/>
              </a:buClr>
            </a:pPr>
            <a:endParaRPr lang="nb-NO" sz="1600" dirty="0"/>
          </a:p>
          <a:p>
            <a:pPr>
              <a:buClr>
                <a:schemeClr val="accent2"/>
              </a:buClr>
            </a:pPr>
            <a:endParaRPr lang="nb-NO" sz="1600" dirty="0" smtClean="0"/>
          </a:p>
          <a:p>
            <a:pPr>
              <a:buClr>
                <a:schemeClr val="accent2"/>
              </a:buClr>
            </a:pPr>
            <a:r>
              <a:rPr lang="nb-NO" sz="1600" dirty="0" smtClean="0"/>
              <a:t>     </a:t>
            </a:r>
            <a:r>
              <a:rPr lang="nb-NO" sz="1600" dirty="0" err="1" smtClean="0"/>
              <a:t>Mean</a:t>
            </a:r>
            <a:r>
              <a:rPr lang="nb-NO" sz="1600" dirty="0" smtClean="0"/>
              <a:t>, standard </a:t>
            </a:r>
            <a:r>
              <a:rPr lang="nb-NO" sz="1600" dirty="0" err="1" smtClean="0"/>
              <a:t>deviation</a:t>
            </a:r>
            <a:r>
              <a:rPr lang="nb-NO" sz="1600" dirty="0" smtClean="0"/>
              <a:t> and </a:t>
            </a:r>
            <a:r>
              <a:rPr lang="nb-NO" sz="1600" dirty="0" err="1" smtClean="0"/>
              <a:t>skewness</a:t>
            </a:r>
            <a:r>
              <a:rPr lang="nb-NO" sz="1600" dirty="0" smtClean="0"/>
              <a:t> </a:t>
            </a:r>
            <a:r>
              <a:rPr lang="nb-NO" sz="1600" dirty="0" err="1" smtClean="0"/>
              <a:t>are</a:t>
            </a:r>
            <a:endParaRPr lang="nb-NO" sz="1600" dirty="0" smtClean="0"/>
          </a:p>
          <a:p>
            <a:pPr>
              <a:buClr>
                <a:schemeClr val="accent2"/>
              </a:buClr>
            </a:pPr>
            <a:endParaRPr lang="nb-NO" sz="1600" dirty="0"/>
          </a:p>
          <a:p>
            <a:pPr>
              <a:buClr>
                <a:schemeClr val="accent2"/>
              </a:buClr>
            </a:pPr>
            <a:endParaRPr lang="nb-NO" sz="1600" dirty="0" smtClean="0"/>
          </a:p>
          <a:p>
            <a:pPr>
              <a:buClr>
                <a:schemeClr val="accent2"/>
              </a:buClr>
            </a:pPr>
            <a:endParaRPr lang="nb-NO" sz="1600" dirty="0"/>
          </a:p>
          <a:p>
            <a:pPr>
              <a:buClr>
                <a:schemeClr val="accent2"/>
              </a:buClr>
            </a:pPr>
            <a:r>
              <a:rPr lang="nb-NO" sz="1600" dirty="0" smtClean="0"/>
              <a:t>     and </a:t>
            </a:r>
            <a:r>
              <a:rPr lang="nb-NO" sz="1600" dirty="0" err="1" smtClean="0"/>
              <a:t>there</a:t>
            </a:r>
            <a:r>
              <a:rPr lang="nb-NO" sz="1600" dirty="0" smtClean="0"/>
              <a:t> is a </a:t>
            </a:r>
            <a:r>
              <a:rPr lang="nb-NO" sz="1600" dirty="0" err="1" smtClean="0"/>
              <a:t>convolution</a:t>
            </a:r>
            <a:r>
              <a:rPr lang="nb-NO" sz="1600" dirty="0" smtClean="0"/>
              <a:t> </a:t>
            </a:r>
            <a:r>
              <a:rPr lang="nb-NO" sz="1600" dirty="0" err="1" smtClean="0"/>
              <a:t>property</a:t>
            </a:r>
            <a:r>
              <a:rPr lang="nb-NO" sz="1600" dirty="0" smtClean="0"/>
              <a:t>. </a:t>
            </a:r>
            <a:r>
              <a:rPr lang="nb-NO" sz="1600" dirty="0" err="1" smtClean="0"/>
              <a:t>Suppose</a:t>
            </a:r>
            <a:r>
              <a:rPr lang="nb-NO" sz="1600" dirty="0" smtClean="0"/>
              <a:t> G</a:t>
            </a:r>
            <a:r>
              <a:rPr lang="nb-NO" sz="1100" dirty="0" smtClean="0"/>
              <a:t>1</a:t>
            </a:r>
            <a:r>
              <a:rPr lang="nb-NO" sz="1600" dirty="0" smtClean="0"/>
              <a:t>,…,</a:t>
            </a:r>
            <a:r>
              <a:rPr lang="nb-NO" sz="1600" dirty="0" err="1" smtClean="0"/>
              <a:t>G</a:t>
            </a:r>
            <a:r>
              <a:rPr lang="nb-NO" sz="1100" dirty="0" err="1" smtClean="0"/>
              <a:t>n</a:t>
            </a:r>
            <a:r>
              <a:rPr lang="nb-NO" sz="1600" dirty="0" smtClean="0"/>
              <a:t> </a:t>
            </a:r>
            <a:r>
              <a:rPr lang="nb-NO" sz="1600" dirty="0" err="1" smtClean="0"/>
              <a:t>are</a:t>
            </a:r>
            <a:r>
              <a:rPr lang="nb-NO" sz="1600" dirty="0" smtClean="0"/>
              <a:t> </a:t>
            </a:r>
            <a:r>
              <a:rPr lang="nb-NO" sz="1600" dirty="0" err="1" smtClean="0"/>
              <a:t>independent</a:t>
            </a:r>
            <a:r>
              <a:rPr lang="nb-NO" sz="1600" dirty="0" smtClean="0"/>
              <a:t> </a:t>
            </a:r>
            <a:r>
              <a:rPr lang="nb-NO" sz="1600" dirty="0" err="1" smtClean="0"/>
              <a:t>with</a:t>
            </a:r>
            <a:r>
              <a:rPr lang="nb-NO" sz="1600" dirty="0" smtClean="0"/>
              <a:t> 	</a:t>
            </a:r>
          </a:p>
          <a:p>
            <a:pPr>
              <a:buClr>
                <a:schemeClr val="accent2"/>
              </a:buClr>
            </a:pPr>
            <a:r>
              <a:rPr lang="nb-NO" sz="1600" dirty="0" smtClean="0"/>
              <a:t>		 . </a:t>
            </a:r>
            <a:r>
              <a:rPr lang="nb-NO" sz="1600" dirty="0" err="1" smtClean="0"/>
              <a:t>Then</a:t>
            </a:r>
            <a:r>
              <a:rPr lang="nb-NO" sz="1600" dirty="0" smtClean="0"/>
              <a:t> </a:t>
            </a:r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/>
          </a:p>
          <a:p>
            <a:pPr>
              <a:buClr>
                <a:schemeClr val="accent2"/>
              </a:buClr>
            </a:pPr>
            <a:endParaRPr lang="nb-NO" sz="1600" dirty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The Gamma </a:t>
            </a:r>
            <a:r>
              <a:rPr lang="nb-NO" dirty="0" err="1" smtClean="0"/>
              <a:t>family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20</a:t>
            </a:fld>
            <a:endParaRPr lang="nb-NO" dirty="0"/>
          </a:p>
        </p:txBody>
      </p:sp>
      <p:graphicFrame>
        <p:nvGraphicFramePr>
          <p:cNvPr id="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61776834"/>
              </p:ext>
            </p:extLst>
          </p:nvPr>
        </p:nvGraphicFramePr>
        <p:xfrm>
          <a:off x="1979712" y="1716088"/>
          <a:ext cx="5500688" cy="735012"/>
        </p:xfrm>
        <a:graphic>
          <a:graphicData uri="http://schemas.openxmlformats.org/presentationml/2006/ole">
            <p:oleObj spid="_x0000_s12302" name="Equation" r:id="rId3" imgW="3593880" imgH="482400" progId="Equation.3">
              <p:embed/>
            </p:oleObj>
          </a:graphicData>
        </a:graphic>
      </p:graphicFrame>
      <p:grpSp>
        <p:nvGrpSpPr>
          <p:cNvPr id="11" name="Gruppe 10"/>
          <p:cNvGrpSpPr/>
          <p:nvPr/>
        </p:nvGrpSpPr>
        <p:grpSpPr>
          <a:xfrm>
            <a:off x="7499176" y="295674"/>
            <a:ext cx="1440160" cy="1098588"/>
            <a:chOff x="1547664" y="2996952"/>
            <a:chExt cx="4680520" cy="3024336"/>
          </a:xfrm>
        </p:grpSpPr>
        <p:sp>
          <p:nvSpPr>
            <p:cNvPr id="12" name="Avrundet rektangel 11"/>
            <p:cNvSpPr/>
            <p:nvPr/>
          </p:nvSpPr>
          <p:spPr>
            <a:xfrm>
              <a:off x="1547664" y="2996952"/>
              <a:ext cx="4680520" cy="457201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</a:pPr>
              <a:r>
                <a:rPr lang="nb-NO" sz="800" dirty="0"/>
                <a:t>Non </a:t>
              </a:r>
              <a:r>
                <a:rPr lang="nb-NO" sz="800" dirty="0" err="1" smtClean="0"/>
                <a:t>parametric</a:t>
              </a:r>
              <a:endParaRPr lang="nb-NO" sz="800" dirty="0"/>
            </a:p>
          </p:txBody>
        </p:sp>
        <p:sp>
          <p:nvSpPr>
            <p:cNvPr id="13" name="Avrundet rektangel 12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Log-normal, Gamma</a:t>
              </a:r>
            </a:p>
          </p:txBody>
        </p:sp>
        <p:sp>
          <p:nvSpPr>
            <p:cNvPr id="14" name="Avrundet rektangel 13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Pareto</a:t>
              </a:r>
            </a:p>
          </p:txBody>
        </p:sp>
        <p:sp>
          <p:nvSpPr>
            <p:cNvPr id="15" name="Avrundet rektangel 14"/>
            <p:cNvSpPr/>
            <p:nvPr/>
          </p:nvSpPr>
          <p:spPr>
            <a:xfrm>
              <a:off x="1547664" y="49160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Extreme </a:t>
              </a:r>
              <a:r>
                <a:rPr lang="nb-NO" sz="800" dirty="0" err="1" smtClean="0"/>
                <a:t>value</a:t>
              </a:r>
              <a:endParaRPr lang="nb-NO" sz="800" dirty="0" smtClean="0"/>
            </a:p>
          </p:txBody>
        </p:sp>
        <p:sp>
          <p:nvSpPr>
            <p:cNvPr id="16" name="Avrundet rektangel 15"/>
            <p:cNvSpPr/>
            <p:nvPr/>
          </p:nvSpPr>
          <p:spPr>
            <a:xfrm>
              <a:off x="1547664" y="55640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Searching</a:t>
              </a:r>
              <a:endParaRPr lang="nb-NO" sz="800" dirty="0" smtClean="0"/>
            </a:p>
          </p:txBody>
        </p:sp>
      </p:grpSp>
      <p:sp>
        <p:nvSpPr>
          <p:cNvPr id="17" name="Ellipse 16"/>
          <p:cNvSpPr/>
          <p:nvPr/>
        </p:nvSpPr>
        <p:spPr>
          <a:xfrm>
            <a:off x="7427168" y="519862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  <p:graphicFrame>
        <p:nvGraphicFramePr>
          <p:cNvPr id="20" name="Objek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089581537"/>
              </p:ext>
            </p:extLst>
          </p:nvPr>
        </p:nvGraphicFramePr>
        <p:xfrm>
          <a:off x="2195736" y="4330700"/>
          <a:ext cx="4121150" cy="366713"/>
        </p:xfrm>
        <a:graphic>
          <a:graphicData uri="http://schemas.openxmlformats.org/presentationml/2006/ole">
            <p:oleObj spid="_x0000_s12303" name="Equation" r:id="rId4" imgW="2692080" imgH="241200" progId="Equation.3">
              <p:embed/>
            </p:oleObj>
          </a:graphicData>
        </a:graphic>
      </p:graphicFrame>
      <p:graphicFrame>
        <p:nvGraphicFramePr>
          <p:cNvPr id="8" name="Objek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86103854"/>
              </p:ext>
            </p:extLst>
          </p:nvPr>
        </p:nvGraphicFramePr>
        <p:xfrm>
          <a:off x="2182813" y="3125788"/>
          <a:ext cx="5092700" cy="735012"/>
        </p:xfrm>
        <a:graphic>
          <a:graphicData uri="http://schemas.openxmlformats.org/presentationml/2006/ole">
            <p:oleObj spid="_x0000_s12304" name="Equation" r:id="rId5" imgW="3327120" imgH="482400" progId="Equation.3">
              <p:embed/>
            </p:oleObj>
          </a:graphicData>
        </a:graphic>
      </p:graphicFrame>
      <p:graphicFrame>
        <p:nvGraphicFramePr>
          <p:cNvPr id="9" name="Objek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7651865"/>
              </p:ext>
            </p:extLst>
          </p:nvPr>
        </p:nvGraphicFramePr>
        <p:xfrm>
          <a:off x="4258146" y="2432050"/>
          <a:ext cx="2978150" cy="307975"/>
        </p:xfrm>
        <a:graphic>
          <a:graphicData uri="http://schemas.openxmlformats.org/presentationml/2006/ole">
            <p:oleObj spid="_x0000_s12305" name="Equation" r:id="rId6" imgW="1942920" imgH="203040" progId="Equation.3">
              <p:embed/>
            </p:oleObj>
          </a:graphicData>
        </a:graphic>
      </p:graphicFrame>
      <p:graphicFrame>
        <p:nvGraphicFramePr>
          <p:cNvPr id="23" name="Objek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57531164"/>
              </p:ext>
            </p:extLst>
          </p:nvPr>
        </p:nvGraphicFramePr>
        <p:xfrm>
          <a:off x="1335236" y="5094288"/>
          <a:ext cx="1652588" cy="347662"/>
        </p:xfrm>
        <a:graphic>
          <a:graphicData uri="http://schemas.openxmlformats.org/presentationml/2006/ole">
            <p:oleObj spid="_x0000_s12306" name="Equation" r:id="rId7" imgW="1079280" imgH="228600" progId="Equation.3">
              <p:embed/>
            </p:oleObj>
          </a:graphicData>
        </a:graphic>
      </p:graphicFrame>
      <p:graphicFrame>
        <p:nvGraphicFramePr>
          <p:cNvPr id="24" name="Objek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26713914"/>
              </p:ext>
            </p:extLst>
          </p:nvPr>
        </p:nvGraphicFramePr>
        <p:xfrm>
          <a:off x="2219672" y="5508079"/>
          <a:ext cx="4800600" cy="657225"/>
        </p:xfrm>
        <a:graphic>
          <a:graphicData uri="http://schemas.openxmlformats.org/presentationml/2006/ole">
            <p:oleObj spid="_x0000_s12307" name="Equation" r:id="rId8" imgW="3136680" imgH="43164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303649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dirty="0" err="1" smtClean="0"/>
              <a:t>Example</a:t>
            </a:r>
            <a:r>
              <a:rPr lang="nb-NO" sz="2800" dirty="0" smtClean="0"/>
              <a:t> </a:t>
            </a:r>
            <a:r>
              <a:rPr lang="nb-NO" sz="2800" dirty="0" err="1" smtClean="0"/>
              <a:t>of</a:t>
            </a:r>
            <a:r>
              <a:rPr lang="nb-NO" sz="2800" dirty="0" smtClean="0"/>
              <a:t> Gamma </a:t>
            </a:r>
            <a:r>
              <a:rPr lang="nb-NO" sz="2800" dirty="0" err="1" smtClean="0"/>
              <a:t>distribution</a:t>
            </a:r>
            <a:endParaRPr lang="nb-NO" sz="2800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21</a:t>
            </a:fld>
            <a:endParaRPr lang="nb-NO" dirty="0"/>
          </a:p>
        </p:txBody>
      </p:sp>
      <p:pic>
        <p:nvPicPr>
          <p:cNvPr id="15155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553823"/>
            <a:ext cx="5305375" cy="3731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9" name="Gruppe 8"/>
          <p:cNvGrpSpPr/>
          <p:nvPr/>
        </p:nvGrpSpPr>
        <p:grpSpPr>
          <a:xfrm>
            <a:off x="7499176" y="295674"/>
            <a:ext cx="1440160" cy="1098588"/>
            <a:chOff x="1547664" y="2996952"/>
            <a:chExt cx="4680520" cy="3024336"/>
          </a:xfrm>
        </p:grpSpPr>
        <p:sp>
          <p:nvSpPr>
            <p:cNvPr id="10" name="Avrundet rektangel 9"/>
            <p:cNvSpPr/>
            <p:nvPr/>
          </p:nvSpPr>
          <p:spPr>
            <a:xfrm>
              <a:off x="1547664" y="2996952"/>
              <a:ext cx="4680520" cy="457201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</a:pPr>
              <a:r>
                <a:rPr lang="nb-NO" sz="800" dirty="0"/>
                <a:t>Non </a:t>
              </a:r>
              <a:r>
                <a:rPr lang="nb-NO" sz="800" dirty="0" err="1" smtClean="0"/>
                <a:t>parametric</a:t>
              </a:r>
              <a:endParaRPr lang="nb-NO" sz="800" dirty="0"/>
            </a:p>
          </p:txBody>
        </p:sp>
        <p:sp>
          <p:nvSpPr>
            <p:cNvPr id="11" name="Avrundet rektangel 10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Log-normal, Gamma</a:t>
              </a:r>
            </a:p>
          </p:txBody>
        </p:sp>
        <p:sp>
          <p:nvSpPr>
            <p:cNvPr id="12" name="Avrundet rektangel 11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Pareto</a:t>
              </a:r>
            </a:p>
          </p:txBody>
        </p:sp>
        <p:sp>
          <p:nvSpPr>
            <p:cNvPr id="13" name="Avrundet rektangel 12"/>
            <p:cNvSpPr/>
            <p:nvPr/>
          </p:nvSpPr>
          <p:spPr>
            <a:xfrm>
              <a:off x="1547664" y="49160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Extreme </a:t>
              </a:r>
              <a:r>
                <a:rPr lang="nb-NO" sz="800" dirty="0" err="1" smtClean="0"/>
                <a:t>value</a:t>
              </a:r>
              <a:endParaRPr lang="nb-NO" sz="800" dirty="0" smtClean="0"/>
            </a:p>
          </p:txBody>
        </p:sp>
        <p:sp>
          <p:nvSpPr>
            <p:cNvPr id="14" name="Avrundet rektangel 13"/>
            <p:cNvSpPr/>
            <p:nvPr/>
          </p:nvSpPr>
          <p:spPr>
            <a:xfrm>
              <a:off x="1547664" y="55640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Searching</a:t>
              </a:r>
              <a:endParaRPr lang="nb-NO" sz="800" dirty="0" smtClean="0"/>
            </a:p>
          </p:txBody>
        </p:sp>
      </p:grpSp>
      <p:sp>
        <p:nvSpPr>
          <p:cNvPr id="15" name="Ellipse 14"/>
          <p:cNvSpPr/>
          <p:nvPr/>
        </p:nvSpPr>
        <p:spPr>
          <a:xfrm>
            <a:off x="7427168" y="519862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2653095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dirty="0" err="1"/>
              <a:t>Example</a:t>
            </a:r>
            <a:r>
              <a:rPr lang="nb-NO" sz="2800" dirty="0"/>
              <a:t>: </a:t>
            </a:r>
            <a:r>
              <a:rPr lang="nb-NO" sz="2800" dirty="0" err="1"/>
              <a:t>car</a:t>
            </a:r>
            <a:r>
              <a:rPr lang="nb-NO" sz="2800" dirty="0"/>
              <a:t> </a:t>
            </a:r>
            <a:r>
              <a:rPr lang="nb-NO" sz="2800" dirty="0" err="1"/>
              <a:t>insurance</a:t>
            </a:r>
            <a:endParaRPr lang="nb-NO" sz="2800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17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b-NO" dirty="0" smtClean="0"/>
              <a:t>Hull </a:t>
            </a:r>
            <a:r>
              <a:rPr lang="nb-NO" dirty="0" err="1" smtClean="0"/>
              <a:t>coverage</a:t>
            </a:r>
            <a:r>
              <a:rPr lang="nb-NO" dirty="0" smtClean="0"/>
              <a:t> (i.e., </a:t>
            </a:r>
            <a:r>
              <a:rPr lang="nb-NO" dirty="0" err="1"/>
              <a:t>damages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own</a:t>
            </a:r>
            <a:r>
              <a:rPr lang="nb-NO" dirty="0"/>
              <a:t> </a:t>
            </a:r>
            <a:r>
              <a:rPr lang="nb-NO" dirty="0" err="1"/>
              <a:t>vehicle</a:t>
            </a:r>
            <a:r>
              <a:rPr lang="nb-NO" dirty="0"/>
              <a:t> in a </a:t>
            </a:r>
            <a:r>
              <a:rPr lang="nb-NO" dirty="0" err="1" smtClean="0"/>
              <a:t>collision</a:t>
            </a:r>
            <a:r>
              <a:rPr lang="nb-NO" dirty="0" smtClean="0"/>
              <a:t> </a:t>
            </a:r>
            <a:r>
              <a:rPr lang="nb-NO" dirty="0"/>
              <a:t>or </a:t>
            </a:r>
            <a:r>
              <a:rPr lang="nb-NO" dirty="0" err="1"/>
              <a:t>other</a:t>
            </a:r>
            <a:r>
              <a:rPr lang="nb-NO" dirty="0"/>
              <a:t> </a:t>
            </a:r>
            <a:r>
              <a:rPr lang="nb-NO" dirty="0" err="1"/>
              <a:t>sudden</a:t>
            </a:r>
            <a:r>
              <a:rPr lang="nb-NO" dirty="0"/>
              <a:t> and </a:t>
            </a:r>
            <a:r>
              <a:rPr lang="nb-NO" dirty="0" err="1"/>
              <a:t>unforeseen</a:t>
            </a:r>
            <a:r>
              <a:rPr lang="nb-NO" dirty="0"/>
              <a:t> </a:t>
            </a:r>
            <a:r>
              <a:rPr lang="nb-NO" dirty="0" err="1" smtClean="0"/>
              <a:t>damage</a:t>
            </a:r>
            <a:r>
              <a:rPr lang="nb-NO" dirty="0" smtClean="0"/>
              <a:t>)</a:t>
            </a:r>
          </a:p>
          <a:p>
            <a:r>
              <a:rPr lang="nb-NO" dirty="0" smtClean="0"/>
              <a:t>Time </a:t>
            </a:r>
            <a:r>
              <a:rPr lang="nb-NO" dirty="0" err="1" smtClean="0"/>
              <a:t>period</a:t>
            </a:r>
            <a:r>
              <a:rPr lang="nb-NO" dirty="0" smtClean="0"/>
              <a:t> for parameter </a:t>
            </a:r>
            <a:r>
              <a:rPr lang="nb-NO" dirty="0" err="1" smtClean="0"/>
              <a:t>estimation</a:t>
            </a:r>
            <a:r>
              <a:rPr lang="nb-NO" dirty="0" smtClean="0"/>
              <a:t>: 2 </a:t>
            </a:r>
            <a:r>
              <a:rPr lang="nb-NO" dirty="0" err="1" smtClean="0"/>
              <a:t>years</a:t>
            </a:r>
            <a:endParaRPr lang="nb-NO" dirty="0" smtClean="0"/>
          </a:p>
          <a:p>
            <a:r>
              <a:rPr lang="nb-NO" dirty="0" err="1" smtClean="0"/>
              <a:t>Covariates</a:t>
            </a:r>
            <a:r>
              <a:rPr lang="nb-NO" dirty="0" smtClean="0"/>
              <a:t>:</a:t>
            </a:r>
          </a:p>
          <a:p>
            <a:pPr lvl="1"/>
            <a:r>
              <a:rPr lang="nb-NO" dirty="0" smtClean="0"/>
              <a:t>Driving </a:t>
            </a:r>
            <a:r>
              <a:rPr lang="nb-NO" dirty="0" err="1" smtClean="0"/>
              <a:t>length</a:t>
            </a:r>
            <a:endParaRPr lang="nb-NO" dirty="0" smtClean="0"/>
          </a:p>
          <a:p>
            <a:pPr lvl="1"/>
            <a:r>
              <a:rPr lang="nb-NO" dirty="0" err="1" smtClean="0"/>
              <a:t>Car</a:t>
            </a:r>
            <a:r>
              <a:rPr lang="nb-NO" dirty="0" smtClean="0"/>
              <a:t> age</a:t>
            </a:r>
          </a:p>
          <a:p>
            <a:pPr lvl="1"/>
            <a:r>
              <a:rPr lang="nb-NO" dirty="0" smtClean="0"/>
              <a:t>Region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car</a:t>
            </a:r>
            <a:r>
              <a:rPr lang="nb-NO" dirty="0" smtClean="0"/>
              <a:t> </a:t>
            </a:r>
            <a:r>
              <a:rPr lang="nb-NO" dirty="0" err="1" smtClean="0"/>
              <a:t>owner</a:t>
            </a:r>
            <a:endParaRPr lang="nb-NO" dirty="0" smtClean="0"/>
          </a:p>
          <a:p>
            <a:pPr lvl="1"/>
            <a:r>
              <a:rPr lang="nb-NO" dirty="0" smtClean="0"/>
              <a:t>Tariff </a:t>
            </a:r>
            <a:r>
              <a:rPr lang="nb-NO" dirty="0" err="1" smtClean="0"/>
              <a:t>class</a:t>
            </a:r>
            <a:endParaRPr lang="nb-NO" dirty="0" smtClean="0"/>
          </a:p>
          <a:p>
            <a:pPr lvl="1"/>
            <a:r>
              <a:rPr lang="nb-NO" dirty="0" smtClean="0"/>
              <a:t>Bonus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insured</a:t>
            </a:r>
            <a:r>
              <a:rPr lang="nb-NO" dirty="0" smtClean="0"/>
              <a:t> </a:t>
            </a:r>
            <a:r>
              <a:rPr lang="nb-NO" dirty="0" err="1" smtClean="0"/>
              <a:t>vehicle</a:t>
            </a:r>
            <a:endParaRPr lang="nb-NO" dirty="0" smtClean="0"/>
          </a:p>
          <a:p>
            <a:r>
              <a:rPr lang="nb-NO" dirty="0" smtClean="0"/>
              <a:t>2 </a:t>
            </a:r>
            <a:r>
              <a:rPr lang="nb-NO" dirty="0" err="1" smtClean="0"/>
              <a:t>models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tested</a:t>
            </a:r>
            <a:r>
              <a:rPr lang="nb-NO" dirty="0" smtClean="0"/>
              <a:t> and </a:t>
            </a:r>
            <a:r>
              <a:rPr lang="nb-NO" dirty="0" err="1" smtClean="0"/>
              <a:t>compared</a:t>
            </a:r>
            <a:r>
              <a:rPr lang="nb-NO" dirty="0" smtClean="0"/>
              <a:t> – Gamma and </a:t>
            </a:r>
            <a:r>
              <a:rPr lang="nb-NO" dirty="0" err="1" smtClean="0"/>
              <a:t>lognormal</a:t>
            </a:r>
            <a:endParaRPr lang="nb-NO" dirty="0" smtClean="0"/>
          </a:p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458EC700-9842-4AFE-9687-13D471D013CD}" type="slidenum">
              <a:rPr lang="nb-NO" smtClean="0"/>
              <a:pPr>
                <a:defRPr/>
              </a:pPr>
              <a:t>22</a:t>
            </a:fld>
            <a:endParaRPr lang="nb-NO" dirty="0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04048" y="2780928"/>
            <a:ext cx="3901165" cy="2000121"/>
          </a:xfrm>
          <a:prstGeom prst="rect">
            <a:avLst/>
          </a:prstGeom>
        </p:spPr>
      </p:pic>
      <p:grpSp>
        <p:nvGrpSpPr>
          <p:cNvPr id="8" name="Gruppe 7"/>
          <p:cNvGrpSpPr/>
          <p:nvPr/>
        </p:nvGrpSpPr>
        <p:grpSpPr>
          <a:xfrm>
            <a:off x="7499176" y="295674"/>
            <a:ext cx="1440160" cy="1098588"/>
            <a:chOff x="1547664" y="2996952"/>
            <a:chExt cx="4680520" cy="3024336"/>
          </a:xfrm>
        </p:grpSpPr>
        <p:sp>
          <p:nvSpPr>
            <p:cNvPr id="9" name="Avrundet rektangel 8"/>
            <p:cNvSpPr/>
            <p:nvPr/>
          </p:nvSpPr>
          <p:spPr>
            <a:xfrm>
              <a:off x="1547664" y="2996952"/>
              <a:ext cx="4680520" cy="457201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</a:pPr>
              <a:r>
                <a:rPr lang="nb-NO" sz="800" dirty="0"/>
                <a:t>Non </a:t>
              </a:r>
              <a:r>
                <a:rPr lang="nb-NO" sz="800" dirty="0" err="1" smtClean="0"/>
                <a:t>parametric</a:t>
              </a:r>
              <a:endParaRPr lang="nb-NO" sz="800" dirty="0"/>
            </a:p>
          </p:txBody>
        </p:sp>
        <p:sp>
          <p:nvSpPr>
            <p:cNvPr id="10" name="Avrundet rektangel 9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Log-normal, Gamma</a:t>
              </a:r>
            </a:p>
          </p:txBody>
        </p:sp>
        <p:sp>
          <p:nvSpPr>
            <p:cNvPr id="11" name="Avrundet rektangel 10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Pareto</a:t>
              </a:r>
            </a:p>
          </p:txBody>
        </p:sp>
        <p:sp>
          <p:nvSpPr>
            <p:cNvPr id="12" name="Avrundet rektangel 11"/>
            <p:cNvSpPr/>
            <p:nvPr/>
          </p:nvSpPr>
          <p:spPr>
            <a:xfrm>
              <a:off x="1547664" y="49160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Extreme </a:t>
              </a:r>
              <a:r>
                <a:rPr lang="nb-NO" sz="800" dirty="0" err="1" smtClean="0"/>
                <a:t>value</a:t>
              </a:r>
              <a:endParaRPr lang="nb-NO" sz="800" dirty="0" smtClean="0"/>
            </a:p>
          </p:txBody>
        </p:sp>
        <p:sp>
          <p:nvSpPr>
            <p:cNvPr id="13" name="Avrundet rektangel 12"/>
            <p:cNvSpPr/>
            <p:nvPr/>
          </p:nvSpPr>
          <p:spPr>
            <a:xfrm>
              <a:off x="1547664" y="55640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Searching</a:t>
              </a:r>
              <a:endParaRPr lang="nb-NO" sz="800" dirty="0" smtClean="0"/>
            </a:p>
          </p:txBody>
        </p:sp>
      </p:grpSp>
      <p:sp>
        <p:nvSpPr>
          <p:cNvPr id="14" name="Ellipse 13"/>
          <p:cNvSpPr/>
          <p:nvPr/>
        </p:nvSpPr>
        <p:spPr>
          <a:xfrm>
            <a:off x="7427168" y="519862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2440402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67544" y="332210"/>
            <a:ext cx="7875590" cy="936203"/>
          </a:xfrm>
        </p:spPr>
        <p:txBody>
          <a:bodyPr>
            <a:normAutofit/>
          </a:bodyPr>
          <a:lstStyle/>
          <a:p>
            <a:r>
              <a:rPr lang="nb-NO" sz="2800" dirty="0" err="1" smtClean="0"/>
              <a:t>Comparisons</a:t>
            </a:r>
            <a:r>
              <a:rPr lang="nb-NO" sz="2800" dirty="0" smtClean="0"/>
              <a:t> </a:t>
            </a:r>
            <a:r>
              <a:rPr lang="nb-NO" sz="2800" dirty="0" err="1" smtClean="0"/>
              <a:t>of</a:t>
            </a:r>
            <a:r>
              <a:rPr lang="nb-NO" sz="2800" dirty="0" smtClean="0"/>
              <a:t> Gamma and </a:t>
            </a:r>
            <a:r>
              <a:rPr lang="nb-NO" sz="2800" dirty="0" err="1" smtClean="0"/>
              <a:t>lognormal</a:t>
            </a:r>
            <a:endParaRPr lang="nb-NO" sz="2800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17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dirty="0" smtClean="0"/>
              <a:t>The </a:t>
            </a:r>
            <a:r>
              <a:rPr lang="nb-NO" dirty="0" err="1" smtClean="0"/>
              <a:t>models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compared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respect</a:t>
            </a:r>
            <a:r>
              <a:rPr lang="nb-NO" dirty="0" smtClean="0"/>
              <a:t> to </a:t>
            </a:r>
            <a:r>
              <a:rPr lang="nb-NO" dirty="0" err="1" smtClean="0"/>
              <a:t>fit</a:t>
            </a:r>
            <a:r>
              <a:rPr lang="nb-NO" dirty="0" smtClean="0"/>
              <a:t>, </a:t>
            </a:r>
            <a:r>
              <a:rPr lang="nb-NO" dirty="0" err="1" smtClean="0"/>
              <a:t>results</a:t>
            </a:r>
            <a:r>
              <a:rPr lang="nb-NO" dirty="0" smtClean="0"/>
              <a:t>, </a:t>
            </a:r>
            <a:r>
              <a:rPr lang="nb-NO" dirty="0" err="1" smtClean="0"/>
              <a:t>validation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model</a:t>
            </a:r>
            <a:r>
              <a:rPr lang="nb-NO" dirty="0" smtClean="0"/>
              <a:t>, type 3 </a:t>
            </a:r>
            <a:r>
              <a:rPr lang="nb-NO" dirty="0" err="1" smtClean="0"/>
              <a:t>analysis</a:t>
            </a:r>
            <a:r>
              <a:rPr lang="nb-NO" dirty="0" smtClean="0"/>
              <a:t> and QQ plots</a:t>
            </a:r>
          </a:p>
          <a:p>
            <a:r>
              <a:rPr lang="nb-NO" dirty="0" err="1" smtClean="0"/>
              <a:t>Fit</a:t>
            </a:r>
            <a:r>
              <a:rPr lang="nb-NO" dirty="0" smtClean="0"/>
              <a:t>: </a:t>
            </a:r>
            <a:r>
              <a:rPr lang="nb-NO" dirty="0" err="1" smtClean="0"/>
              <a:t>ordinary</a:t>
            </a:r>
            <a:r>
              <a:rPr lang="nb-NO" dirty="0" smtClean="0"/>
              <a:t> </a:t>
            </a:r>
            <a:r>
              <a:rPr lang="nb-NO" dirty="0" err="1" smtClean="0"/>
              <a:t>fit</a:t>
            </a:r>
            <a:r>
              <a:rPr lang="nb-NO" dirty="0" smtClean="0"/>
              <a:t> </a:t>
            </a:r>
            <a:r>
              <a:rPr lang="nb-NO" dirty="0" err="1" smtClean="0"/>
              <a:t>measures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compared</a:t>
            </a:r>
            <a:endParaRPr lang="nb-NO" dirty="0" smtClean="0"/>
          </a:p>
          <a:p>
            <a:r>
              <a:rPr lang="nb-NO" dirty="0" err="1" smtClean="0"/>
              <a:t>Results</a:t>
            </a:r>
            <a:r>
              <a:rPr lang="nb-NO" dirty="0" smtClean="0"/>
              <a:t>: parameter </a:t>
            </a:r>
            <a:r>
              <a:rPr lang="nb-NO" dirty="0" err="1" smtClean="0"/>
              <a:t>estimates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models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compared</a:t>
            </a:r>
            <a:endParaRPr lang="nb-NO" dirty="0" smtClean="0"/>
          </a:p>
          <a:p>
            <a:r>
              <a:rPr lang="nb-NO" dirty="0" err="1" smtClean="0"/>
              <a:t>Validation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model</a:t>
            </a:r>
            <a:r>
              <a:rPr lang="nb-NO" dirty="0" smtClean="0"/>
              <a:t>: </a:t>
            </a:r>
            <a:r>
              <a:rPr lang="nb-NO" dirty="0" err="1" smtClean="0"/>
              <a:t>the</a:t>
            </a:r>
            <a:r>
              <a:rPr lang="nb-NO" dirty="0" smtClean="0"/>
              <a:t> data material is </a:t>
            </a:r>
            <a:r>
              <a:rPr lang="nb-NO" dirty="0" err="1" smtClean="0"/>
              <a:t>split</a:t>
            </a:r>
            <a:r>
              <a:rPr lang="nb-NO" dirty="0" smtClean="0"/>
              <a:t> in </a:t>
            </a:r>
            <a:r>
              <a:rPr lang="nb-NO" dirty="0" err="1" smtClean="0"/>
              <a:t>two</a:t>
            </a:r>
            <a:r>
              <a:rPr lang="nb-NO" dirty="0" smtClean="0"/>
              <a:t>, </a:t>
            </a:r>
            <a:r>
              <a:rPr lang="nb-NO" dirty="0" err="1" smtClean="0"/>
              <a:t>independent</a:t>
            </a:r>
            <a:r>
              <a:rPr lang="nb-NO" dirty="0" smtClean="0"/>
              <a:t> </a:t>
            </a:r>
            <a:r>
              <a:rPr lang="nb-NO" dirty="0" err="1" smtClean="0"/>
              <a:t>groups</a:t>
            </a:r>
            <a:r>
              <a:rPr lang="nb-NO" dirty="0" smtClean="0"/>
              <a:t>. The </a:t>
            </a:r>
            <a:r>
              <a:rPr lang="nb-NO" dirty="0" err="1" smtClean="0"/>
              <a:t>model</a:t>
            </a:r>
            <a:r>
              <a:rPr lang="nb-NO" dirty="0" smtClean="0"/>
              <a:t> is </a:t>
            </a:r>
            <a:r>
              <a:rPr lang="nb-NO" dirty="0" err="1" smtClean="0"/>
              <a:t>calibrated</a:t>
            </a:r>
            <a:r>
              <a:rPr lang="nb-NO" dirty="0" smtClean="0"/>
              <a:t> (i.e., </a:t>
            </a:r>
            <a:r>
              <a:rPr lang="nb-NO" dirty="0" err="1" smtClean="0"/>
              <a:t>estimated</a:t>
            </a:r>
            <a:r>
              <a:rPr lang="nb-NO" dirty="0" smtClean="0"/>
              <a:t>)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one</a:t>
            </a:r>
            <a:r>
              <a:rPr lang="nb-NO" dirty="0" smtClean="0"/>
              <a:t> half and </a:t>
            </a:r>
            <a:r>
              <a:rPr lang="nb-NO" dirty="0" err="1" smtClean="0"/>
              <a:t>validated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other</a:t>
            </a:r>
            <a:r>
              <a:rPr lang="nb-NO" dirty="0" smtClean="0"/>
              <a:t> half</a:t>
            </a:r>
          </a:p>
          <a:p>
            <a:r>
              <a:rPr lang="nb-NO" dirty="0" smtClean="0"/>
              <a:t>Type 3 </a:t>
            </a:r>
            <a:r>
              <a:rPr lang="nb-NO" dirty="0" err="1" smtClean="0"/>
              <a:t>analysis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effects</a:t>
            </a:r>
            <a:r>
              <a:rPr lang="nb-NO" dirty="0" smtClean="0"/>
              <a:t>: </a:t>
            </a:r>
            <a:r>
              <a:rPr lang="nb-NO" dirty="0" err="1" smtClean="0"/>
              <a:t>Does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fit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model</a:t>
            </a:r>
            <a:r>
              <a:rPr lang="nb-NO" dirty="0" smtClean="0"/>
              <a:t> </a:t>
            </a:r>
            <a:r>
              <a:rPr lang="nb-NO" dirty="0" err="1" smtClean="0"/>
              <a:t>improve</a:t>
            </a:r>
            <a:r>
              <a:rPr lang="nb-NO" dirty="0" smtClean="0"/>
              <a:t> </a:t>
            </a:r>
            <a:r>
              <a:rPr lang="nb-NO" dirty="0" err="1" smtClean="0"/>
              <a:t>significantly</a:t>
            </a:r>
            <a:r>
              <a:rPr lang="nb-NO" dirty="0" smtClean="0"/>
              <a:t> by </a:t>
            </a:r>
            <a:r>
              <a:rPr lang="nb-NO" dirty="0" err="1" smtClean="0"/>
              <a:t>including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specific</a:t>
            </a:r>
            <a:r>
              <a:rPr lang="nb-NO" dirty="0" smtClean="0"/>
              <a:t> variable?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458EC700-9842-4AFE-9687-13D471D013CD}" type="slidenum">
              <a:rPr lang="nb-NO" smtClean="0"/>
              <a:pPr>
                <a:defRPr/>
              </a:pPr>
              <a:t>23</a:t>
            </a:fld>
            <a:endParaRPr lang="nb-NO" dirty="0"/>
          </a:p>
        </p:txBody>
      </p:sp>
      <p:grpSp>
        <p:nvGrpSpPr>
          <p:cNvPr id="7" name="Gruppe 6"/>
          <p:cNvGrpSpPr/>
          <p:nvPr/>
        </p:nvGrpSpPr>
        <p:grpSpPr>
          <a:xfrm>
            <a:off x="7499176" y="295674"/>
            <a:ext cx="1440160" cy="1098588"/>
            <a:chOff x="1547664" y="2996952"/>
            <a:chExt cx="4680520" cy="3024336"/>
          </a:xfrm>
        </p:grpSpPr>
        <p:sp>
          <p:nvSpPr>
            <p:cNvPr id="8" name="Avrundet rektangel 7"/>
            <p:cNvSpPr/>
            <p:nvPr/>
          </p:nvSpPr>
          <p:spPr>
            <a:xfrm>
              <a:off x="1547664" y="2996952"/>
              <a:ext cx="4680520" cy="457201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</a:pPr>
              <a:r>
                <a:rPr lang="nb-NO" sz="800" dirty="0"/>
                <a:t>Non </a:t>
              </a:r>
              <a:r>
                <a:rPr lang="nb-NO" sz="800" dirty="0" err="1" smtClean="0"/>
                <a:t>parametric</a:t>
              </a:r>
              <a:endParaRPr lang="nb-NO" sz="800" dirty="0"/>
            </a:p>
          </p:txBody>
        </p:sp>
        <p:sp>
          <p:nvSpPr>
            <p:cNvPr id="9" name="Avrundet rektangel 8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Log-normal, Gamma</a:t>
              </a:r>
            </a:p>
          </p:txBody>
        </p:sp>
        <p:sp>
          <p:nvSpPr>
            <p:cNvPr id="10" name="Avrundet rektangel 9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Pareto</a:t>
              </a:r>
            </a:p>
          </p:txBody>
        </p:sp>
        <p:sp>
          <p:nvSpPr>
            <p:cNvPr id="11" name="Avrundet rektangel 10"/>
            <p:cNvSpPr/>
            <p:nvPr/>
          </p:nvSpPr>
          <p:spPr>
            <a:xfrm>
              <a:off x="1547664" y="49160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Extreme </a:t>
              </a:r>
              <a:r>
                <a:rPr lang="nb-NO" sz="800" dirty="0" err="1" smtClean="0"/>
                <a:t>value</a:t>
              </a:r>
              <a:endParaRPr lang="nb-NO" sz="800" dirty="0" smtClean="0"/>
            </a:p>
          </p:txBody>
        </p:sp>
        <p:sp>
          <p:nvSpPr>
            <p:cNvPr id="12" name="Avrundet rektangel 11"/>
            <p:cNvSpPr/>
            <p:nvPr/>
          </p:nvSpPr>
          <p:spPr>
            <a:xfrm>
              <a:off x="1547664" y="55640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Searching</a:t>
              </a:r>
              <a:endParaRPr lang="nb-NO" sz="800" dirty="0" smtClean="0"/>
            </a:p>
          </p:txBody>
        </p:sp>
      </p:grpSp>
      <p:sp>
        <p:nvSpPr>
          <p:cNvPr id="13" name="Ellipse 12"/>
          <p:cNvSpPr/>
          <p:nvPr/>
        </p:nvSpPr>
        <p:spPr>
          <a:xfrm>
            <a:off x="7427168" y="519862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1898856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2800" dirty="0" err="1" smtClean="0"/>
              <a:t>Comparison</a:t>
            </a:r>
            <a:r>
              <a:rPr lang="nb-NO" sz="2800" dirty="0" smtClean="0"/>
              <a:t> </a:t>
            </a:r>
            <a:r>
              <a:rPr lang="nb-NO" sz="2800" dirty="0" err="1" smtClean="0"/>
              <a:t>of</a:t>
            </a:r>
            <a:r>
              <a:rPr lang="nb-NO" sz="2800" dirty="0" smtClean="0"/>
              <a:t> Gamma and </a:t>
            </a:r>
            <a:br>
              <a:rPr lang="nb-NO" sz="2800" dirty="0" smtClean="0"/>
            </a:br>
            <a:r>
              <a:rPr lang="nb-NO" sz="2800" dirty="0" err="1" smtClean="0"/>
              <a:t>lognormal</a:t>
            </a:r>
            <a:r>
              <a:rPr lang="nb-NO" sz="2800" dirty="0" smtClean="0"/>
              <a:t> - </a:t>
            </a:r>
            <a:r>
              <a:rPr lang="nb-NO" sz="2800" dirty="0" err="1" smtClean="0"/>
              <a:t>fit</a:t>
            </a:r>
            <a:endParaRPr lang="nb-NO" sz="2800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24</a:t>
            </a:fld>
            <a:endParaRPr lang="nb-NO" dirty="0"/>
          </a:p>
        </p:txBody>
      </p:sp>
      <p:pic>
        <p:nvPicPr>
          <p:cNvPr id="15257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2852936"/>
            <a:ext cx="3057525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257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878314"/>
            <a:ext cx="3057525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kstSylinder 7"/>
          <p:cNvSpPr txBox="1"/>
          <p:nvPr/>
        </p:nvSpPr>
        <p:spPr>
          <a:xfrm>
            <a:off x="1259632" y="2060848"/>
            <a:ext cx="17893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Gamma </a:t>
            </a:r>
            <a:r>
              <a:rPr lang="nb-NO" sz="1200" dirty="0" err="1" smtClean="0"/>
              <a:t>fit</a:t>
            </a:r>
            <a:endParaRPr lang="nb-NO" sz="1200" dirty="0" smtClean="0"/>
          </a:p>
        </p:txBody>
      </p:sp>
      <p:sp>
        <p:nvSpPr>
          <p:cNvPr id="9" name="TekstSylinder 8"/>
          <p:cNvSpPr txBox="1"/>
          <p:nvPr/>
        </p:nvSpPr>
        <p:spPr>
          <a:xfrm>
            <a:off x="5436096" y="2169727"/>
            <a:ext cx="17893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Lognormal</a:t>
            </a:r>
            <a:r>
              <a:rPr lang="nb-NO" sz="1200" dirty="0" smtClean="0"/>
              <a:t> </a:t>
            </a:r>
            <a:r>
              <a:rPr lang="nb-NO" sz="1200" dirty="0" err="1" smtClean="0"/>
              <a:t>fit</a:t>
            </a:r>
            <a:endParaRPr lang="nb-NO" sz="1200" dirty="0" smtClean="0"/>
          </a:p>
        </p:txBody>
      </p:sp>
      <p:grpSp>
        <p:nvGrpSpPr>
          <p:cNvPr id="10" name="Gruppe 9"/>
          <p:cNvGrpSpPr/>
          <p:nvPr/>
        </p:nvGrpSpPr>
        <p:grpSpPr>
          <a:xfrm>
            <a:off x="7499176" y="295674"/>
            <a:ext cx="1440160" cy="1098588"/>
            <a:chOff x="1547664" y="2996952"/>
            <a:chExt cx="4680520" cy="3024336"/>
          </a:xfrm>
        </p:grpSpPr>
        <p:sp>
          <p:nvSpPr>
            <p:cNvPr id="11" name="Avrundet rektangel 10"/>
            <p:cNvSpPr/>
            <p:nvPr/>
          </p:nvSpPr>
          <p:spPr>
            <a:xfrm>
              <a:off x="1547664" y="2996952"/>
              <a:ext cx="4680520" cy="457201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</a:pPr>
              <a:r>
                <a:rPr lang="nb-NO" sz="800" dirty="0"/>
                <a:t>Non </a:t>
              </a:r>
              <a:r>
                <a:rPr lang="nb-NO" sz="800" dirty="0" err="1" smtClean="0"/>
                <a:t>parametric</a:t>
              </a:r>
              <a:endParaRPr lang="nb-NO" sz="800" dirty="0"/>
            </a:p>
          </p:txBody>
        </p:sp>
        <p:sp>
          <p:nvSpPr>
            <p:cNvPr id="12" name="Avrundet rektangel 11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Log-normal, Gamma</a:t>
              </a:r>
            </a:p>
          </p:txBody>
        </p:sp>
        <p:sp>
          <p:nvSpPr>
            <p:cNvPr id="13" name="Avrundet rektangel 12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Pareto</a:t>
              </a:r>
            </a:p>
          </p:txBody>
        </p:sp>
        <p:sp>
          <p:nvSpPr>
            <p:cNvPr id="14" name="Avrundet rektangel 13"/>
            <p:cNvSpPr/>
            <p:nvPr/>
          </p:nvSpPr>
          <p:spPr>
            <a:xfrm>
              <a:off x="1547664" y="49160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Extreme </a:t>
              </a:r>
              <a:r>
                <a:rPr lang="nb-NO" sz="800" dirty="0" err="1" smtClean="0"/>
                <a:t>value</a:t>
              </a:r>
              <a:endParaRPr lang="nb-NO" sz="800" dirty="0" smtClean="0"/>
            </a:p>
          </p:txBody>
        </p:sp>
        <p:sp>
          <p:nvSpPr>
            <p:cNvPr id="15" name="Avrundet rektangel 14"/>
            <p:cNvSpPr/>
            <p:nvPr/>
          </p:nvSpPr>
          <p:spPr>
            <a:xfrm>
              <a:off x="1547664" y="55640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Searching</a:t>
              </a:r>
              <a:endParaRPr lang="nb-NO" sz="800" dirty="0" smtClean="0"/>
            </a:p>
          </p:txBody>
        </p:sp>
      </p:grpSp>
      <p:sp>
        <p:nvSpPr>
          <p:cNvPr id="16" name="Ellipse 15"/>
          <p:cNvSpPr/>
          <p:nvPr/>
        </p:nvSpPr>
        <p:spPr>
          <a:xfrm>
            <a:off x="7427168" y="519862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1248545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2800" dirty="0" err="1" smtClean="0"/>
              <a:t>Comparison</a:t>
            </a:r>
            <a:r>
              <a:rPr lang="nb-NO" sz="2800" dirty="0" smtClean="0"/>
              <a:t> </a:t>
            </a:r>
            <a:r>
              <a:rPr lang="nb-NO" sz="2800" dirty="0" err="1" smtClean="0"/>
              <a:t>of</a:t>
            </a:r>
            <a:r>
              <a:rPr lang="nb-NO" sz="2800" dirty="0" smtClean="0"/>
              <a:t> Gamma </a:t>
            </a:r>
            <a:br>
              <a:rPr lang="nb-NO" sz="2800" dirty="0" smtClean="0"/>
            </a:br>
            <a:r>
              <a:rPr lang="nb-NO" sz="2800" dirty="0" smtClean="0"/>
              <a:t>and </a:t>
            </a:r>
            <a:r>
              <a:rPr lang="nb-NO" sz="2800" dirty="0" err="1" smtClean="0"/>
              <a:t>lognormal</a:t>
            </a:r>
            <a:r>
              <a:rPr lang="nb-NO" sz="2800" dirty="0" smtClean="0"/>
              <a:t> – type 3</a:t>
            </a:r>
            <a:endParaRPr lang="nb-NO" sz="2800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25</a:t>
            </a:fld>
            <a:endParaRPr lang="nb-NO" dirty="0"/>
          </a:p>
        </p:txBody>
      </p:sp>
      <p:sp>
        <p:nvSpPr>
          <p:cNvPr id="8" name="TekstSylinder 7"/>
          <p:cNvSpPr txBox="1"/>
          <p:nvPr/>
        </p:nvSpPr>
        <p:spPr>
          <a:xfrm>
            <a:off x="1043608" y="4063789"/>
            <a:ext cx="17893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Gamma </a:t>
            </a:r>
            <a:r>
              <a:rPr lang="nb-NO" sz="1200" dirty="0" err="1" smtClean="0"/>
              <a:t>fit</a:t>
            </a:r>
            <a:endParaRPr lang="nb-NO" sz="1200" dirty="0" smtClean="0"/>
          </a:p>
        </p:txBody>
      </p:sp>
      <p:sp>
        <p:nvSpPr>
          <p:cNvPr id="9" name="TekstSylinder 8"/>
          <p:cNvSpPr txBox="1"/>
          <p:nvPr/>
        </p:nvSpPr>
        <p:spPr>
          <a:xfrm>
            <a:off x="6084168" y="4063789"/>
            <a:ext cx="17893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Lognormal</a:t>
            </a:r>
            <a:r>
              <a:rPr lang="nb-NO" sz="1200" dirty="0" smtClean="0"/>
              <a:t> </a:t>
            </a:r>
            <a:r>
              <a:rPr lang="nb-NO" sz="1200" dirty="0" err="1" smtClean="0"/>
              <a:t>fit</a:t>
            </a:r>
            <a:endParaRPr lang="nb-NO" sz="1200" dirty="0" smtClean="0"/>
          </a:p>
        </p:txBody>
      </p:sp>
      <p:pic>
        <p:nvPicPr>
          <p:cNvPr id="15360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4573" y="4599698"/>
            <a:ext cx="3819525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0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562587"/>
            <a:ext cx="3819525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3" name="Gruppe 12"/>
          <p:cNvGrpSpPr/>
          <p:nvPr/>
        </p:nvGrpSpPr>
        <p:grpSpPr>
          <a:xfrm>
            <a:off x="7499176" y="295674"/>
            <a:ext cx="1440160" cy="1098588"/>
            <a:chOff x="1547664" y="2996952"/>
            <a:chExt cx="4680520" cy="3024336"/>
          </a:xfrm>
        </p:grpSpPr>
        <p:sp>
          <p:nvSpPr>
            <p:cNvPr id="14" name="Avrundet rektangel 13"/>
            <p:cNvSpPr/>
            <p:nvPr/>
          </p:nvSpPr>
          <p:spPr>
            <a:xfrm>
              <a:off x="1547664" y="2996952"/>
              <a:ext cx="4680520" cy="457201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</a:pPr>
              <a:r>
                <a:rPr lang="nb-NO" sz="800" dirty="0"/>
                <a:t>Non </a:t>
              </a:r>
              <a:r>
                <a:rPr lang="nb-NO" sz="800" dirty="0" err="1" smtClean="0"/>
                <a:t>parametric</a:t>
              </a:r>
              <a:endParaRPr lang="nb-NO" sz="800" dirty="0"/>
            </a:p>
          </p:txBody>
        </p:sp>
        <p:sp>
          <p:nvSpPr>
            <p:cNvPr id="15" name="Avrundet rektangel 14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Log-normal, Gamma</a:t>
              </a:r>
            </a:p>
          </p:txBody>
        </p:sp>
        <p:sp>
          <p:nvSpPr>
            <p:cNvPr id="16" name="Avrundet rektangel 15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Pareto</a:t>
              </a:r>
            </a:p>
          </p:txBody>
        </p:sp>
        <p:sp>
          <p:nvSpPr>
            <p:cNvPr id="17" name="Avrundet rektangel 16"/>
            <p:cNvSpPr/>
            <p:nvPr/>
          </p:nvSpPr>
          <p:spPr>
            <a:xfrm>
              <a:off x="1547664" y="49160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Extreme </a:t>
              </a:r>
              <a:r>
                <a:rPr lang="nb-NO" sz="800" dirty="0" err="1" smtClean="0"/>
                <a:t>value</a:t>
              </a:r>
              <a:endParaRPr lang="nb-NO" sz="800" dirty="0" smtClean="0"/>
            </a:p>
          </p:txBody>
        </p:sp>
        <p:sp>
          <p:nvSpPr>
            <p:cNvPr id="18" name="Avrundet rektangel 17"/>
            <p:cNvSpPr/>
            <p:nvPr/>
          </p:nvSpPr>
          <p:spPr>
            <a:xfrm>
              <a:off x="1547664" y="55640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Searching</a:t>
              </a:r>
              <a:endParaRPr lang="nb-NO" sz="800" dirty="0" smtClean="0"/>
            </a:p>
          </p:txBody>
        </p:sp>
      </p:grpSp>
      <p:sp>
        <p:nvSpPr>
          <p:cNvPr id="19" name="Ellipse 18"/>
          <p:cNvSpPr/>
          <p:nvPr/>
        </p:nvSpPr>
        <p:spPr>
          <a:xfrm>
            <a:off x="7427168" y="519862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2510400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9552" y="332210"/>
            <a:ext cx="7848699" cy="936203"/>
          </a:xfrm>
        </p:spPr>
        <p:txBody>
          <a:bodyPr/>
          <a:lstStyle/>
          <a:p>
            <a:r>
              <a:rPr lang="nb-NO" dirty="0" smtClean="0"/>
              <a:t>QQ plot Gamma </a:t>
            </a:r>
            <a:r>
              <a:rPr lang="nb-NO" dirty="0" err="1" smtClean="0"/>
              <a:t>model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26</a:t>
            </a:fld>
            <a:endParaRPr lang="nb-NO" dirty="0"/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5576" y="2060848"/>
            <a:ext cx="7668344" cy="3931548"/>
          </a:xfrm>
          <a:prstGeom prst="rect">
            <a:avLst/>
          </a:prstGeom>
        </p:spPr>
      </p:pic>
      <p:grpSp>
        <p:nvGrpSpPr>
          <p:cNvPr id="7" name="Gruppe 6"/>
          <p:cNvGrpSpPr/>
          <p:nvPr/>
        </p:nvGrpSpPr>
        <p:grpSpPr>
          <a:xfrm>
            <a:off x="7499176" y="295674"/>
            <a:ext cx="1440160" cy="1098588"/>
            <a:chOff x="1547664" y="2996952"/>
            <a:chExt cx="4680520" cy="3024336"/>
          </a:xfrm>
        </p:grpSpPr>
        <p:sp>
          <p:nvSpPr>
            <p:cNvPr id="8" name="Avrundet rektangel 7"/>
            <p:cNvSpPr/>
            <p:nvPr/>
          </p:nvSpPr>
          <p:spPr>
            <a:xfrm>
              <a:off x="1547664" y="2996952"/>
              <a:ext cx="4680520" cy="457201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</a:pPr>
              <a:r>
                <a:rPr lang="nb-NO" sz="800" dirty="0"/>
                <a:t>Non </a:t>
              </a:r>
              <a:r>
                <a:rPr lang="nb-NO" sz="800" dirty="0" err="1" smtClean="0"/>
                <a:t>parametric</a:t>
              </a:r>
              <a:endParaRPr lang="nb-NO" sz="800" dirty="0"/>
            </a:p>
          </p:txBody>
        </p:sp>
        <p:sp>
          <p:nvSpPr>
            <p:cNvPr id="9" name="Avrundet rektangel 8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Log-normal, Gamma</a:t>
              </a:r>
            </a:p>
          </p:txBody>
        </p:sp>
        <p:sp>
          <p:nvSpPr>
            <p:cNvPr id="10" name="Avrundet rektangel 9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Pareto</a:t>
              </a:r>
            </a:p>
          </p:txBody>
        </p:sp>
        <p:sp>
          <p:nvSpPr>
            <p:cNvPr id="11" name="Avrundet rektangel 10"/>
            <p:cNvSpPr/>
            <p:nvPr/>
          </p:nvSpPr>
          <p:spPr>
            <a:xfrm>
              <a:off x="1547664" y="49160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Extreme </a:t>
              </a:r>
              <a:r>
                <a:rPr lang="nb-NO" sz="800" dirty="0" err="1" smtClean="0"/>
                <a:t>value</a:t>
              </a:r>
              <a:endParaRPr lang="nb-NO" sz="800" dirty="0" smtClean="0"/>
            </a:p>
          </p:txBody>
        </p:sp>
        <p:sp>
          <p:nvSpPr>
            <p:cNvPr id="12" name="Avrundet rektangel 11"/>
            <p:cNvSpPr/>
            <p:nvPr/>
          </p:nvSpPr>
          <p:spPr>
            <a:xfrm>
              <a:off x="1547664" y="55640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Searching</a:t>
              </a:r>
              <a:endParaRPr lang="nb-NO" sz="800" dirty="0" smtClean="0"/>
            </a:p>
          </p:txBody>
        </p:sp>
      </p:grpSp>
      <p:sp>
        <p:nvSpPr>
          <p:cNvPr id="13" name="Ellipse 12"/>
          <p:cNvSpPr/>
          <p:nvPr/>
        </p:nvSpPr>
        <p:spPr>
          <a:xfrm>
            <a:off x="7427168" y="519862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3509374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-36512" y="332210"/>
            <a:ext cx="7848699" cy="936203"/>
          </a:xfrm>
        </p:spPr>
        <p:txBody>
          <a:bodyPr/>
          <a:lstStyle/>
          <a:p>
            <a:r>
              <a:rPr lang="nb-NO" dirty="0" smtClean="0"/>
              <a:t>QQ plot log normal </a:t>
            </a:r>
            <a:r>
              <a:rPr lang="nb-NO" dirty="0" err="1" smtClean="0"/>
              <a:t>model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27</a:t>
            </a:fld>
            <a:endParaRPr lang="nb-NO" dirty="0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5576" y="2132856"/>
            <a:ext cx="7812360" cy="4005384"/>
          </a:xfrm>
          <a:prstGeom prst="rect">
            <a:avLst/>
          </a:prstGeom>
        </p:spPr>
      </p:pic>
      <p:grpSp>
        <p:nvGrpSpPr>
          <p:cNvPr id="8" name="Gruppe 7"/>
          <p:cNvGrpSpPr/>
          <p:nvPr/>
        </p:nvGrpSpPr>
        <p:grpSpPr>
          <a:xfrm>
            <a:off x="7499176" y="295674"/>
            <a:ext cx="1440160" cy="1098588"/>
            <a:chOff x="1547664" y="2996952"/>
            <a:chExt cx="4680520" cy="3024336"/>
          </a:xfrm>
        </p:grpSpPr>
        <p:sp>
          <p:nvSpPr>
            <p:cNvPr id="9" name="Avrundet rektangel 8"/>
            <p:cNvSpPr/>
            <p:nvPr/>
          </p:nvSpPr>
          <p:spPr>
            <a:xfrm>
              <a:off x="1547664" y="2996952"/>
              <a:ext cx="4680520" cy="457201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</a:pPr>
              <a:r>
                <a:rPr lang="nb-NO" sz="800" dirty="0"/>
                <a:t>Non </a:t>
              </a:r>
              <a:r>
                <a:rPr lang="nb-NO" sz="800" dirty="0" err="1" smtClean="0"/>
                <a:t>parametric</a:t>
              </a:r>
              <a:endParaRPr lang="nb-NO" sz="800" dirty="0"/>
            </a:p>
          </p:txBody>
        </p:sp>
        <p:sp>
          <p:nvSpPr>
            <p:cNvPr id="10" name="Avrundet rektangel 9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Log-normal, Gamma</a:t>
              </a:r>
            </a:p>
          </p:txBody>
        </p:sp>
        <p:sp>
          <p:nvSpPr>
            <p:cNvPr id="11" name="Avrundet rektangel 10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Pareto</a:t>
              </a:r>
            </a:p>
          </p:txBody>
        </p:sp>
        <p:sp>
          <p:nvSpPr>
            <p:cNvPr id="12" name="Avrundet rektangel 11"/>
            <p:cNvSpPr/>
            <p:nvPr/>
          </p:nvSpPr>
          <p:spPr>
            <a:xfrm>
              <a:off x="1547664" y="49160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Extreme </a:t>
              </a:r>
              <a:r>
                <a:rPr lang="nb-NO" sz="800" dirty="0" err="1" smtClean="0"/>
                <a:t>value</a:t>
              </a:r>
              <a:endParaRPr lang="nb-NO" sz="800" dirty="0" smtClean="0"/>
            </a:p>
          </p:txBody>
        </p:sp>
        <p:sp>
          <p:nvSpPr>
            <p:cNvPr id="13" name="Avrundet rektangel 12"/>
            <p:cNvSpPr/>
            <p:nvPr/>
          </p:nvSpPr>
          <p:spPr>
            <a:xfrm>
              <a:off x="1547664" y="55640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Searching</a:t>
              </a:r>
              <a:endParaRPr lang="nb-NO" sz="800" dirty="0" smtClean="0"/>
            </a:p>
          </p:txBody>
        </p:sp>
      </p:grpSp>
      <p:sp>
        <p:nvSpPr>
          <p:cNvPr id="14" name="Ellipse 13"/>
          <p:cNvSpPr/>
          <p:nvPr/>
        </p:nvSpPr>
        <p:spPr>
          <a:xfrm>
            <a:off x="7427168" y="519862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3150927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28</a:t>
            </a:fld>
            <a:endParaRPr lang="nb-NO" dirty="0"/>
          </a:p>
        </p:txBody>
      </p:sp>
      <p:pic>
        <p:nvPicPr>
          <p:cNvPr id="1546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780928"/>
            <a:ext cx="5657017" cy="37527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Gruppe 6"/>
          <p:cNvGrpSpPr/>
          <p:nvPr/>
        </p:nvGrpSpPr>
        <p:grpSpPr>
          <a:xfrm>
            <a:off x="7499176" y="295674"/>
            <a:ext cx="1440160" cy="1098588"/>
            <a:chOff x="1547664" y="2996952"/>
            <a:chExt cx="4680520" cy="3024336"/>
          </a:xfrm>
        </p:grpSpPr>
        <p:sp>
          <p:nvSpPr>
            <p:cNvPr id="8" name="Avrundet rektangel 7"/>
            <p:cNvSpPr/>
            <p:nvPr/>
          </p:nvSpPr>
          <p:spPr>
            <a:xfrm>
              <a:off x="1547664" y="2996952"/>
              <a:ext cx="4680520" cy="457201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</a:pPr>
              <a:r>
                <a:rPr lang="nb-NO" sz="800" dirty="0"/>
                <a:t>Non </a:t>
              </a:r>
              <a:r>
                <a:rPr lang="nb-NO" sz="800" dirty="0" err="1" smtClean="0"/>
                <a:t>parametric</a:t>
              </a:r>
              <a:endParaRPr lang="nb-NO" sz="800" dirty="0"/>
            </a:p>
          </p:txBody>
        </p:sp>
        <p:sp>
          <p:nvSpPr>
            <p:cNvPr id="9" name="Avrundet rektangel 8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Log-normal, Gamma</a:t>
              </a:r>
            </a:p>
          </p:txBody>
        </p:sp>
        <p:sp>
          <p:nvSpPr>
            <p:cNvPr id="10" name="Avrundet rektangel 9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Pareto</a:t>
              </a:r>
            </a:p>
          </p:txBody>
        </p:sp>
        <p:sp>
          <p:nvSpPr>
            <p:cNvPr id="11" name="Avrundet rektangel 10"/>
            <p:cNvSpPr/>
            <p:nvPr/>
          </p:nvSpPr>
          <p:spPr>
            <a:xfrm>
              <a:off x="1547664" y="49160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Extreme </a:t>
              </a:r>
              <a:r>
                <a:rPr lang="nb-NO" sz="800" dirty="0" err="1" smtClean="0"/>
                <a:t>value</a:t>
              </a:r>
              <a:endParaRPr lang="nb-NO" sz="800" dirty="0" smtClean="0"/>
            </a:p>
          </p:txBody>
        </p:sp>
        <p:sp>
          <p:nvSpPr>
            <p:cNvPr id="12" name="Avrundet rektangel 11"/>
            <p:cNvSpPr/>
            <p:nvPr/>
          </p:nvSpPr>
          <p:spPr>
            <a:xfrm>
              <a:off x="1547664" y="55640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Searching</a:t>
              </a:r>
              <a:endParaRPr lang="nb-NO" sz="800" dirty="0" smtClean="0"/>
            </a:p>
          </p:txBody>
        </p:sp>
      </p:grpSp>
      <p:sp>
        <p:nvSpPr>
          <p:cNvPr id="13" name="Ellipse 12"/>
          <p:cNvSpPr/>
          <p:nvPr/>
        </p:nvSpPr>
        <p:spPr>
          <a:xfrm>
            <a:off x="7427168" y="519862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2166923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29</a:t>
            </a:fld>
            <a:endParaRPr lang="nb-NO" dirty="0"/>
          </a:p>
        </p:txBody>
      </p:sp>
      <p:pic>
        <p:nvPicPr>
          <p:cNvPr id="1556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708920"/>
            <a:ext cx="5821040" cy="3863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Gruppe 7"/>
          <p:cNvGrpSpPr/>
          <p:nvPr/>
        </p:nvGrpSpPr>
        <p:grpSpPr>
          <a:xfrm>
            <a:off x="7499176" y="295674"/>
            <a:ext cx="1440160" cy="1098588"/>
            <a:chOff x="1547664" y="2996952"/>
            <a:chExt cx="4680520" cy="3024336"/>
          </a:xfrm>
        </p:grpSpPr>
        <p:sp>
          <p:nvSpPr>
            <p:cNvPr id="9" name="Avrundet rektangel 8"/>
            <p:cNvSpPr/>
            <p:nvPr/>
          </p:nvSpPr>
          <p:spPr>
            <a:xfrm>
              <a:off x="1547664" y="2996952"/>
              <a:ext cx="4680520" cy="457201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</a:pPr>
              <a:r>
                <a:rPr lang="nb-NO" sz="800" dirty="0"/>
                <a:t>Non </a:t>
              </a:r>
              <a:r>
                <a:rPr lang="nb-NO" sz="800" dirty="0" err="1" smtClean="0"/>
                <a:t>parametric</a:t>
              </a:r>
              <a:endParaRPr lang="nb-NO" sz="800" dirty="0"/>
            </a:p>
          </p:txBody>
        </p:sp>
        <p:sp>
          <p:nvSpPr>
            <p:cNvPr id="10" name="Avrundet rektangel 9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Log-normal, Gamma</a:t>
              </a:r>
            </a:p>
          </p:txBody>
        </p:sp>
        <p:sp>
          <p:nvSpPr>
            <p:cNvPr id="11" name="Avrundet rektangel 10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Pareto</a:t>
              </a:r>
            </a:p>
          </p:txBody>
        </p:sp>
        <p:sp>
          <p:nvSpPr>
            <p:cNvPr id="12" name="Avrundet rektangel 11"/>
            <p:cNvSpPr/>
            <p:nvPr/>
          </p:nvSpPr>
          <p:spPr>
            <a:xfrm>
              <a:off x="1547664" y="49160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Extreme </a:t>
              </a:r>
              <a:r>
                <a:rPr lang="nb-NO" sz="800" dirty="0" err="1" smtClean="0"/>
                <a:t>value</a:t>
              </a:r>
              <a:endParaRPr lang="nb-NO" sz="800" dirty="0" smtClean="0"/>
            </a:p>
          </p:txBody>
        </p:sp>
        <p:sp>
          <p:nvSpPr>
            <p:cNvPr id="13" name="Avrundet rektangel 12"/>
            <p:cNvSpPr/>
            <p:nvPr/>
          </p:nvSpPr>
          <p:spPr>
            <a:xfrm>
              <a:off x="1547664" y="55640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Searching</a:t>
              </a:r>
              <a:endParaRPr lang="nb-NO" sz="800" dirty="0" smtClean="0"/>
            </a:p>
          </p:txBody>
        </p:sp>
      </p:grpSp>
      <p:sp>
        <p:nvSpPr>
          <p:cNvPr id="14" name="Ellipse 13"/>
          <p:cNvSpPr/>
          <p:nvPr/>
        </p:nvSpPr>
        <p:spPr>
          <a:xfrm>
            <a:off x="7427168" y="519862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1981548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30</a:t>
            </a:fld>
            <a:endParaRPr lang="nb-NO" dirty="0"/>
          </a:p>
        </p:txBody>
      </p:sp>
      <p:pic>
        <p:nvPicPr>
          <p:cNvPr id="1566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0429" y="2492896"/>
            <a:ext cx="6112291" cy="4054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Gruppe 7"/>
          <p:cNvGrpSpPr/>
          <p:nvPr/>
        </p:nvGrpSpPr>
        <p:grpSpPr>
          <a:xfrm>
            <a:off x="7499176" y="295674"/>
            <a:ext cx="1440160" cy="1098588"/>
            <a:chOff x="1547664" y="2996952"/>
            <a:chExt cx="4680520" cy="3024336"/>
          </a:xfrm>
        </p:grpSpPr>
        <p:sp>
          <p:nvSpPr>
            <p:cNvPr id="9" name="Avrundet rektangel 8"/>
            <p:cNvSpPr/>
            <p:nvPr/>
          </p:nvSpPr>
          <p:spPr>
            <a:xfrm>
              <a:off x="1547664" y="2996952"/>
              <a:ext cx="4680520" cy="457201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</a:pPr>
              <a:r>
                <a:rPr lang="nb-NO" sz="800" dirty="0"/>
                <a:t>Non </a:t>
              </a:r>
              <a:r>
                <a:rPr lang="nb-NO" sz="800" dirty="0" err="1" smtClean="0"/>
                <a:t>parametric</a:t>
              </a:r>
              <a:endParaRPr lang="nb-NO" sz="800" dirty="0"/>
            </a:p>
          </p:txBody>
        </p:sp>
        <p:sp>
          <p:nvSpPr>
            <p:cNvPr id="10" name="Avrundet rektangel 9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Log-normal, Gamma</a:t>
              </a:r>
            </a:p>
          </p:txBody>
        </p:sp>
        <p:sp>
          <p:nvSpPr>
            <p:cNvPr id="11" name="Avrundet rektangel 10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Pareto</a:t>
              </a:r>
            </a:p>
          </p:txBody>
        </p:sp>
        <p:sp>
          <p:nvSpPr>
            <p:cNvPr id="12" name="Avrundet rektangel 11"/>
            <p:cNvSpPr/>
            <p:nvPr/>
          </p:nvSpPr>
          <p:spPr>
            <a:xfrm>
              <a:off x="1547664" y="49160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Extreme </a:t>
              </a:r>
              <a:r>
                <a:rPr lang="nb-NO" sz="800" dirty="0" err="1" smtClean="0"/>
                <a:t>value</a:t>
              </a:r>
              <a:endParaRPr lang="nb-NO" sz="800" dirty="0" smtClean="0"/>
            </a:p>
          </p:txBody>
        </p:sp>
        <p:sp>
          <p:nvSpPr>
            <p:cNvPr id="13" name="Avrundet rektangel 12"/>
            <p:cNvSpPr/>
            <p:nvPr/>
          </p:nvSpPr>
          <p:spPr>
            <a:xfrm>
              <a:off x="1547664" y="55640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Searching</a:t>
              </a:r>
              <a:endParaRPr lang="nb-NO" sz="800" dirty="0" smtClean="0"/>
            </a:p>
          </p:txBody>
        </p:sp>
      </p:grpSp>
      <p:sp>
        <p:nvSpPr>
          <p:cNvPr id="14" name="Ellipse 13"/>
          <p:cNvSpPr/>
          <p:nvPr/>
        </p:nvSpPr>
        <p:spPr>
          <a:xfrm>
            <a:off x="7427168" y="519862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1878129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31</a:t>
            </a:fld>
            <a:endParaRPr lang="nb-NO" dirty="0"/>
          </a:p>
        </p:txBody>
      </p:sp>
      <p:pic>
        <p:nvPicPr>
          <p:cNvPr id="157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068960"/>
            <a:ext cx="5461000" cy="362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Gruppe 7"/>
          <p:cNvGrpSpPr/>
          <p:nvPr/>
        </p:nvGrpSpPr>
        <p:grpSpPr>
          <a:xfrm>
            <a:off x="7499176" y="295674"/>
            <a:ext cx="1440160" cy="1098588"/>
            <a:chOff x="1547664" y="2996952"/>
            <a:chExt cx="4680520" cy="3024336"/>
          </a:xfrm>
        </p:grpSpPr>
        <p:sp>
          <p:nvSpPr>
            <p:cNvPr id="9" name="Avrundet rektangel 8"/>
            <p:cNvSpPr/>
            <p:nvPr/>
          </p:nvSpPr>
          <p:spPr>
            <a:xfrm>
              <a:off x="1547664" y="2996952"/>
              <a:ext cx="4680520" cy="457201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</a:pPr>
              <a:r>
                <a:rPr lang="nb-NO" sz="800" dirty="0"/>
                <a:t>Non </a:t>
              </a:r>
              <a:r>
                <a:rPr lang="nb-NO" sz="800" dirty="0" err="1" smtClean="0"/>
                <a:t>parametric</a:t>
              </a:r>
              <a:endParaRPr lang="nb-NO" sz="800" dirty="0"/>
            </a:p>
          </p:txBody>
        </p:sp>
        <p:sp>
          <p:nvSpPr>
            <p:cNvPr id="10" name="Avrundet rektangel 9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Log-normal, Gamma</a:t>
              </a:r>
            </a:p>
          </p:txBody>
        </p:sp>
        <p:sp>
          <p:nvSpPr>
            <p:cNvPr id="11" name="Avrundet rektangel 10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Pareto</a:t>
              </a:r>
            </a:p>
          </p:txBody>
        </p:sp>
        <p:sp>
          <p:nvSpPr>
            <p:cNvPr id="12" name="Avrundet rektangel 11"/>
            <p:cNvSpPr/>
            <p:nvPr/>
          </p:nvSpPr>
          <p:spPr>
            <a:xfrm>
              <a:off x="1547664" y="49160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Extreme </a:t>
              </a:r>
              <a:r>
                <a:rPr lang="nb-NO" sz="800" dirty="0" err="1" smtClean="0"/>
                <a:t>value</a:t>
              </a:r>
              <a:endParaRPr lang="nb-NO" sz="800" dirty="0" smtClean="0"/>
            </a:p>
          </p:txBody>
        </p:sp>
        <p:sp>
          <p:nvSpPr>
            <p:cNvPr id="13" name="Avrundet rektangel 12"/>
            <p:cNvSpPr/>
            <p:nvPr/>
          </p:nvSpPr>
          <p:spPr>
            <a:xfrm>
              <a:off x="1547664" y="55640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Searching</a:t>
              </a:r>
              <a:endParaRPr lang="nb-NO" sz="800" dirty="0" smtClean="0"/>
            </a:p>
          </p:txBody>
        </p:sp>
      </p:grpSp>
      <p:sp>
        <p:nvSpPr>
          <p:cNvPr id="14" name="Ellipse 13"/>
          <p:cNvSpPr/>
          <p:nvPr/>
        </p:nvSpPr>
        <p:spPr>
          <a:xfrm>
            <a:off x="7427168" y="519862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4169931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32</a:t>
            </a:fld>
            <a:endParaRPr lang="nb-NO" dirty="0"/>
          </a:p>
        </p:txBody>
      </p:sp>
      <p:pic>
        <p:nvPicPr>
          <p:cNvPr id="1587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658327"/>
            <a:ext cx="4384731" cy="28060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872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8677" y="3647384"/>
            <a:ext cx="3597299" cy="2157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" name="Gruppe 9"/>
          <p:cNvGrpSpPr/>
          <p:nvPr/>
        </p:nvGrpSpPr>
        <p:grpSpPr>
          <a:xfrm>
            <a:off x="7499176" y="295674"/>
            <a:ext cx="1440160" cy="1098588"/>
            <a:chOff x="1547664" y="2996952"/>
            <a:chExt cx="4680520" cy="3024336"/>
          </a:xfrm>
        </p:grpSpPr>
        <p:sp>
          <p:nvSpPr>
            <p:cNvPr id="11" name="Avrundet rektangel 10"/>
            <p:cNvSpPr/>
            <p:nvPr/>
          </p:nvSpPr>
          <p:spPr>
            <a:xfrm>
              <a:off x="1547664" y="2996952"/>
              <a:ext cx="4680520" cy="457201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</a:pPr>
              <a:r>
                <a:rPr lang="nb-NO" sz="800" dirty="0"/>
                <a:t>Non </a:t>
              </a:r>
              <a:r>
                <a:rPr lang="nb-NO" sz="800" dirty="0" err="1" smtClean="0"/>
                <a:t>parametric</a:t>
              </a:r>
              <a:endParaRPr lang="nb-NO" sz="800" dirty="0"/>
            </a:p>
          </p:txBody>
        </p:sp>
        <p:sp>
          <p:nvSpPr>
            <p:cNvPr id="12" name="Avrundet rektangel 11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Log-normal, Gamma</a:t>
              </a:r>
            </a:p>
          </p:txBody>
        </p:sp>
        <p:sp>
          <p:nvSpPr>
            <p:cNvPr id="13" name="Avrundet rektangel 12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Pareto</a:t>
              </a:r>
            </a:p>
          </p:txBody>
        </p:sp>
        <p:sp>
          <p:nvSpPr>
            <p:cNvPr id="14" name="Avrundet rektangel 13"/>
            <p:cNvSpPr/>
            <p:nvPr/>
          </p:nvSpPr>
          <p:spPr>
            <a:xfrm>
              <a:off x="1547664" y="49160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Extreme </a:t>
              </a:r>
              <a:r>
                <a:rPr lang="nb-NO" sz="800" dirty="0" err="1" smtClean="0"/>
                <a:t>value</a:t>
              </a:r>
              <a:endParaRPr lang="nb-NO" sz="800" dirty="0" smtClean="0"/>
            </a:p>
          </p:txBody>
        </p:sp>
        <p:sp>
          <p:nvSpPr>
            <p:cNvPr id="15" name="Avrundet rektangel 14"/>
            <p:cNvSpPr/>
            <p:nvPr/>
          </p:nvSpPr>
          <p:spPr>
            <a:xfrm>
              <a:off x="1547664" y="55640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Searching</a:t>
              </a:r>
              <a:endParaRPr lang="nb-NO" sz="800" dirty="0" smtClean="0"/>
            </a:p>
          </p:txBody>
        </p:sp>
      </p:grpSp>
      <p:sp>
        <p:nvSpPr>
          <p:cNvPr id="16" name="Ellipse 15"/>
          <p:cNvSpPr/>
          <p:nvPr/>
        </p:nvSpPr>
        <p:spPr>
          <a:xfrm>
            <a:off x="7427168" y="519862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2992022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33</a:t>
            </a:fld>
            <a:endParaRPr lang="nb-NO" dirty="0"/>
          </a:p>
        </p:txBody>
      </p:sp>
      <p:pic>
        <p:nvPicPr>
          <p:cNvPr id="1597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3661713"/>
            <a:ext cx="3723041" cy="2234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97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717032"/>
            <a:ext cx="4012605" cy="2407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" name="Gruppe 9"/>
          <p:cNvGrpSpPr/>
          <p:nvPr/>
        </p:nvGrpSpPr>
        <p:grpSpPr>
          <a:xfrm>
            <a:off x="7499176" y="295674"/>
            <a:ext cx="1440160" cy="1098588"/>
            <a:chOff x="1547664" y="2996952"/>
            <a:chExt cx="4680520" cy="3024336"/>
          </a:xfrm>
        </p:grpSpPr>
        <p:sp>
          <p:nvSpPr>
            <p:cNvPr id="11" name="Avrundet rektangel 10"/>
            <p:cNvSpPr/>
            <p:nvPr/>
          </p:nvSpPr>
          <p:spPr>
            <a:xfrm>
              <a:off x="1547664" y="2996952"/>
              <a:ext cx="4680520" cy="457201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</a:pPr>
              <a:r>
                <a:rPr lang="nb-NO" sz="800" dirty="0"/>
                <a:t>Non </a:t>
              </a:r>
              <a:r>
                <a:rPr lang="nb-NO" sz="800" dirty="0" err="1" smtClean="0"/>
                <a:t>parametric</a:t>
              </a:r>
              <a:endParaRPr lang="nb-NO" sz="800" dirty="0"/>
            </a:p>
          </p:txBody>
        </p:sp>
        <p:sp>
          <p:nvSpPr>
            <p:cNvPr id="12" name="Avrundet rektangel 11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Log-normal, Gamma</a:t>
              </a:r>
            </a:p>
          </p:txBody>
        </p:sp>
        <p:sp>
          <p:nvSpPr>
            <p:cNvPr id="13" name="Avrundet rektangel 12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Pareto</a:t>
              </a:r>
            </a:p>
          </p:txBody>
        </p:sp>
        <p:sp>
          <p:nvSpPr>
            <p:cNvPr id="14" name="Avrundet rektangel 13"/>
            <p:cNvSpPr/>
            <p:nvPr/>
          </p:nvSpPr>
          <p:spPr>
            <a:xfrm>
              <a:off x="1547664" y="49160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Extreme </a:t>
              </a:r>
              <a:r>
                <a:rPr lang="nb-NO" sz="800" dirty="0" err="1" smtClean="0"/>
                <a:t>value</a:t>
              </a:r>
              <a:endParaRPr lang="nb-NO" sz="800" dirty="0" smtClean="0"/>
            </a:p>
          </p:txBody>
        </p:sp>
        <p:sp>
          <p:nvSpPr>
            <p:cNvPr id="15" name="Avrundet rektangel 14"/>
            <p:cNvSpPr/>
            <p:nvPr/>
          </p:nvSpPr>
          <p:spPr>
            <a:xfrm>
              <a:off x="1547664" y="55640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Searching</a:t>
              </a:r>
              <a:endParaRPr lang="nb-NO" sz="800" dirty="0" smtClean="0"/>
            </a:p>
          </p:txBody>
        </p:sp>
      </p:grpSp>
      <p:sp>
        <p:nvSpPr>
          <p:cNvPr id="16" name="Ellipse 15"/>
          <p:cNvSpPr/>
          <p:nvPr/>
        </p:nvSpPr>
        <p:spPr>
          <a:xfrm>
            <a:off x="7427168" y="519862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391949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Conclusions</a:t>
            </a:r>
            <a:r>
              <a:rPr lang="nb-NO" dirty="0" smtClean="0"/>
              <a:t> so far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nb-NO" dirty="0" smtClean="0"/>
              <a:t>None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models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very</a:t>
            </a:r>
            <a:r>
              <a:rPr lang="nb-NO" dirty="0" smtClean="0"/>
              <a:t> </a:t>
            </a:r>
            <a:r>
              <a:rPr lang="nb-NO" dirty="0" err="1" smtClean="0"/>
              <a:t>good</a:t>
            </a:r>
            <a:endParaRPr lang="nb-NO" dirty="0" smtClean="0"/>
          </a:p>
          <a:p>
            <a:r>
              <a:rPr lang="nb-NO" dirty="0" err="1" smtClean="0"/>
              <a:t>Lognormal</a:t>
            </a:r>
            <a:r>
              <a:rPr lang="nb-NO" dirty="0" smtClean="0"/>
              <a:t> </a:t>
            </a:r>
            <a:r>
              <a:rPr lang="nb-NO" dirty="0" err="1" smtClean="0"/>
              <a:t>behaves</a:t>
            </a:r>
            <a:r>
              <a:rPr lang="nb-NO" dirty="0" smtClean="0"/>
              <a:t> </a:t>
            </a:r>
            <a:r>
              <a:rPr lang="nb-NO" dirty="0" err="1" smtClean="0"/>
              <a:t>worst</a:t>
            </a:r>
            <a:r>
              <a:rPr lang="nb-NO" dirty="0" smtClean="0"/>
              <a:t> and </a:t>
            </a:r>
            <a:r>
              <a:rPr lang="nb-NO" dirty="0" err="1" smtClean="0"/>
              <a:t>can</a:t>
            </a:r>
            <a:r>
              <a:rPr lang="nb-NO" dirty="0" smtClean="0"/>
              <a:t> be </a:t>
            </a:r>
            <a:r>
              <a:rPr lang="nb-NO" dirty="0" err="1" smtClean="0"/>
              <a:t>discarded</a:t>
            </a:r>
            <a:endParaRPr lang="nb-NO" dirty="0" smtClean="0"/>
          </a:p>
          <a:p>
            <a:r>
              <a:rPr lang="nb-NO" dirty="0" err="1" smtClean="0"/>
              <a:t>Can</a:t>
            </a:r>
            <a:r>
              <a:rPr lang="nb-NO" dirty="0" smtClean="0"/>
              <a:t> </a:t>
            </a:r>
            <a:r>
              <a:rPr lang="nb-NO" dirty="0" err="1" smtClean="0"/>
              <a:t>we</a:t>
            </a:r>
            <a:r>
              <a:rPr lang="nb-NO" dirty="0" smtClean="0"/>
              <a:t> do </a:t>
            </a:r>
            <a:r>
              <a:rPr lang="nb-NO" dirty="0" err="1" smtClean="0"/>
              <a:t>better</a:t>
            </a:r>
            <a:r>
              <a:rPr lang="nb-NO" dirty="0" smtClean="0"/>
              <a:t>?</a:t>
            </a:r>
          </a:p>
          <a:p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try</a:t>
            </a:r>
            <a:r>
              <a:rPr lang="nb-NO" dirty="0" smtClean="0"/>
              <a:t> Gamma </a:t>
            </a:r>
            <a:r>
              <a:rPr lang="nb-NO" dirty="0" err="1" smtClean="0"/>
              <a:t>once</a:t>
            </a:r>
            <a:r>
              <a:rPr lang="nb-NO" dirty="0" smtClean="0"/>
              <a:t> more, </a:t>
            </a:r>
            <a:r>
              <a:rPr lang="nb-NO" dirty="0" err="1" smtClean="0"/>
              <a:t>now</a:t>
            </a:r>
            <a:r>
              <a:rPr lang="nb-NO" dirty="0" smtClean="0"/>
              <a:t> </a:t>
            </a:r>
            <a:r>
              <a:rPr lang="nb-NO" dirty="0" err="1" smtClean="0"/>
              <a:t>exluding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0 </a:t>
            </a:r>
            <a:r>
              <a:rPr lang="nb-NO" dirty="0" err="1" smtClean="0"/>
              <a:t>claims</a:t>
            </a:r>
            <a:r>
              <a:rPr lang="nb-NO" dirty="0" smtClean="0"/>
              <a:t> (</a:t>
            </a:r>
            <a:r>
              <a:rPr lang="nb-NO" dirty="0" err="1" smtClean="0"/>
              <a:t>about</a:t>
            </a:r>
            <a:r>
              <a:rPr lang="nb-NO" dirty="0" smtClean="0"/>
              <a:t> 17%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claims</a:t>
            </a:r>
            <a:r>
              <a:rPr lang="nb-NO" dirty="0" smtClean="0"/>
              <a:t>)</a:t>
            </a:r>
          </a:p>
          <a:p>
            <a:pPr lvl="1"/>
            <a:r>
              <a:rPr lang="nb-NO" dirty="0" err="1" smtClean="0"/>
              <a:t>Claims</a:t>
            </a:r>
            <a:r>
              <a:rPr lang="nb-NO" dirty="0" smtClean="0"/>
              <a:t> </a:t>
            </a:r>
            <a:r>
              <a:rPr lang="nb-NO" dirty="0" err="1" smtClean="0"/>
              <a:t>where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policy holder has </a:t>
            </a:r>
            <a:r>
              <a:rPr lang="nb-NO" dirty="0" err="1" smtClean="0"/>
              <a:t>no</a:t>
            </a:r>
            <a:r>
              <a:rPr lang="nb-NO" dirty="0" smtClean="0"/>
              <a:t> </a:t>
            </a:r>
            <a:r>
              <a:rPr lang="nb-NO" dirty="0" err="1" smtClean="0"/>
              <a:t>guilt</a:t>
            </a:r>
            <a:r>
              <a:rPr lang="nb-NO" dirty="0" smtClean="0"/>
              <a:t> (</a:t>
            </a:r>
            <a:r>
              <a:rPr lang="nb-NO" dirty="0" err="1" smtClean="0"/>
              <a:t>other</a:t>
            </a:r>
            <a:r>
              <a:rPr lang="nb-NO" dirty="0" smtClean="0"/>
              <a:t> party is to </a:t>
            </a:r>
            <a:r>
              <a:rPr lang="nb-NO" dirty="0" err="1" smtClean="0"/>
              <a:t>blame</a:t>
            </a:r>
            <a:r>
              <a:rPr lang="nb-NO" dirty="0" smtClean="0"/>
              <a:t>)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458EC700-9842-4AFE-9687-13D471D013CD}" type="slidenum">
              <a:rPr lang="nb-NO" smtClean="0"/>
              <a:pPr>
                <a:defRPr/>
              </a:pPr>
              <a:t>34</a:t>
            </a:fld>
            <a:endParaRPr lang="nb-NO" dirty="0"/>
          </a:p>
        </p:txBody>
      </p:sp>
      <p:grpSp>
        <p:nvGrpSpPr>
          <p:cNvPr id="7" name="Gruppe 6"/>
          <p:cNvGrpSpPr/>
          <p:nvPr/>
        </p:nvGrpSpPr>
        <p:grpSpPr>
          <a:xfrm>
            <a:off x="7499176" y="295674"/>
            <a:ext cx="1440160" cy="1098588"/>
            <a:chOff x="1547664" y="2996952"/>
            <a:chExt cx="4680520" cy="3024336"/>
          </a:xfrm>
        </p:grpSpPr>
        <p:sp>
          <p:nvSpPr>
            <p:cNvPr id="8" name="Avrundet rektangel 7"/>
            <p:cNvSpPr/>
            <p:nvPr/>
          </p:nvSpPr>
          <p:spPr>
            <a:xfrm>
              <a:off x="1547664" y="2996952"/>
              <a:ext cx="4680520" cy="457201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</a:pPr>
              <a:r>
                <a:rPr lang="nb-NO" sz="800" dirty="0"/>
                <a:t>Non </a:t>
              </a:r>
              <a:r>
                <a:rPr lang="nb-NO" sz="800" dirty="0" err="1" smtClean="0"/>
                <a:t>parametric</a:t>
              </a:r>
              <a:endParaRPr lang="nb-NO" sz="800" dirty="0"/>
            </a:p>
          </p:txBody>
        </p:sp>
        <p:sp>
          <p:nvSpPr>
            <p:cNvPr id="9" name="Avrundet rektangel 8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Log-normal, Gamma</a:t>
              </a:r>
            </a:p>
          </p:txBody>
        </p:sp>
        <p:sp>
          <p:nvSpPr>
            <p:cNvPr id="10" name="Avrundet rektangel 9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Pareto</a:t>
              </a:r>
            </a:p>
          </p:txBody>
        </p:sp>
        <p:sp>
          <p:nvSpPr>
            <p:cNvPr id="11" name="Avrundet rektangel 10"/>
            <p:cNvSpPr/>
            <p:nvPr/>
          </p:nvSpPr>
          <p:spPr>
            <a:xfrm>
              <a:off x="1547664" y="49160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Extreme </a:t>
              </a:r>
              <a:r>
                <a:rPr lang="nb-NO" sz="800" dirty="0" err="1" smtClean="0"/>
                <a:t>value</a:t>
              </a:r>
              <a:endParaRPr lang="nb-NO" sz="800" dirty="0" smtClean="0"/>
            </a:p>
          </p:txBody>
        </p:sp>
        <p:sp>
          <p:nvSpPr>
            <p:cNvPr id="12" name="Avrundet rektangel 11"/>
            <p:cNvSpPr/>
            <p:nvPr/>
          </p:nvSpPr>
          <p:spPr>
            <a:xfrm>
              <a:off x="1547664" y="55640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Searching</a:t>
              </a:r>
              <a:endParaRPr lang="nb-NO" sz="800" dirty="0" smtClean="0"/>
            </a:p>
          </p:txBody>
        </p:sp>
      </p:grpSp>
      <p:sp>
        <p:nvSpPr>
          <p:cNvPr id="13" name="Ellipse 12"/>
          <p:cNvSpPr/>
          <p:nvPr/>
        </p:nvSpPr>
        <p:spPr>
          <a:xfrm>
            <a:off x="7427168" y="519862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3209208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2800" dirty="0" err="1" smtClean="0"/>
              <a:t>Comparison</a:t>
            </a:r>
            <a:r>
              <a:rPr lang="nb-NO" sz="2800" dirty="0" smtClean="0"/>
              <a:t> </a:t>
            </a:r>
            <a:r>
              <a:rPr lang="nb-NO" sz="2800" dirty="0" err="1" smtClean="0"/>
              <a:t>of</a:t>
            </a:r>
            <a:r>
              <a:rPr lang="nb-NO" sz="2800" dirty="0" smtClean="0"/>
              <a:t> Gamma </a:t>
            </a:r>
            <a:br>
              <a:rPr lang="nb-NO" sz="2800" dirty="0" smtClean="0"/>
            </a:br>
            <a:r>
              <a:rPr lang="nb-NO" sz="2800" dirty="0" smtClean="0"/>
              <a:t>and </a:t>
            </a:r>
            <a:r>
              <a:rPr lang="nb-NO" sz="2800" dirty="0" err="1" smtClean="0"/>
              <a:t>lognormal</a:t>
            </a:r>
            <a:r>
              <a:rPr lang="nb-NO" sz="2800" dirty="0" smtClean="0"/>
              <a:t> - </a:t>
            </a:r>
            <a:r>
              <a:rPr lang="nb-NO" sz="2800" dirty="0" err="1" smtClean="0"/>
              <a:t>fit</a:t>
            </a:r>
            <a:endParaRPr lang="nb-NO" sz="2800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35</a:t>
            </a:fld>
            <a:endParaRPr lang="nb-NO" dirty="0"/>
          </a:p>
        </p:txBody>
      </p:sp>
      <p:pic>
        <p:nvPicPr>
          <p:cNvPr id="15257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2852936"/>
            <a:ext cx="3057525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kstSylinder 7"/>
          <p:cNvSpPr txBox="1"/>
          <p:nvPr/>
        </p:nvSpPr>
        <p:spPr>
          <a:xfrm>
            <a:off x="1259632" y="2060848"/>
            <a:ext cx="17893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Gamma </a:t>
            </a:r>
            <a:r>
              <a:rPr lang="nb-NO" sz="1200" dirty="0" err="1" smtClean="0"/>
              <a:t>fit</a:t>
            </a:r>
            <a:endParaRPr lang="nb-NO" sz="1200" dirty="0" smtClean="0"/>
          </a:p>
        </p:txBody>
      </p:sp>
      <p:sp>
        <p:nvSpPr>
          <p:cNvPr id="9" name="TekstSylinder 8"/>
          <p:cNvSpPr txBox="1"/>
          <p:nvPr/>
        </p:nvSpPr>
        <p:spPr>
          <a:xfrm>
            <a:off x="5436096" y="2169727"/>
            <a:ext cx="26642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Gamma </a:t>
            </a:r>
            <a:r>
              <a:rPr lang="nb-NO" sz="1200" dirty="0" err="1" smtClean="0"/>
              <a:t>without</a:t>
            </a:r>
            <a:r>
              <a:rPr lang="nb-NO" sz="1200" dirty="0" smtClean="0"/>
              <a:t> zero </a:t>
            </a:r>
            <a:r>
              <a:rPr lang="nb-NO" sz="1200" dirty="0" err="1" smtClean="0"/>
              <a:t>claims</a:t>
            </a:r>
            <a:r>
              <a:rPr lang="nb-NO" sz="1200" dirty="0" smtClean="0"/>
              <a:t> </a:t>
            </a:r>
            <a:r>
              <a:rPr lang="nb-NO" sz="1200" dirty="0" err="1" smtClean="0"/>
              <a:t>fit</a:t>
            </a:r>
            <a:endParaRPr lang="nb-NO" sz="1200" dirty="0" smtClean="0"/>
          </a:p>
        </p:txBody>
      </p:sp>
      <p:pic>
        <p:nvPicPr>
          <p:cNvPr id="1607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13264" y="2892415"/>
            <a:ext cx="3057525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1" name="Gruppe 10"/>
          <p:cNvGrpSpPr/>
          <p:nvPr/>
        </p:nvGrpSpPr>
        <p:grpSpPr>
          <a:xfrm>
            <a:off x="7499176" y="295674"/>
            <a:ext cx="1440160" cy="1098588"/>
            <a:chOff x="1547664" y="2996952"/>
            <a:chExt cx="4680520" cy="3024336"/>
          </a:xfrm>
        </p:grpSpPr>
        <p:sp>
          <p:nvSpPr>
            <p:cNvPr id="12" name="Avrundet rektangel 11"/>
            <p:cNvSpPr/>
            <p:nvPr/>
          </p:nvSpPr>
          <p:spPr>
            <a:xfrm>
              <a:off x="1547664" y="2996952"/>
              <a:ext cx="4680520" cy="457201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</a:pPr>
              <a:r>
                <a:rPr lang="nb-NO" sz="800" dirty="0"/>
                <a:t>Non </a:t>
              </a:r>
              <a:r>
                <a:rPr lang="nb-NO" sz="800" dirty="0" err="1" smtClean="0"/>
                <a:t>parametric</a:t>
              </a:r>
              <a:endParaRPr lang="nb-NO" sz="800" dirty="0"/>
            </a:p>
          </p:txBody>
        </p:sp>
        <p:sp>
          <p:nvSpPr>
            <p:cNvPr id="13" name="Avrundet rektangel 12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Log-normal, Gamma</a:t>
              </a:r>
            </a:p>
          </p:txBody>
        </p:sp>
        <p:sp>
          <p:nvSpPr>
            <p:cNvPr id="14" name="Avrundet rektangel 13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Pareto</a:t>
              </a:r>
            </a:p>
          </p:txBody>
        </p:sp>
        <p:sp>
          <p:nvSpPr>
            <p:cNvPr id="15" name="Avrundet rektangel 14"/>
            <p:cNvSpPr/>
            <p:nvPr/>
          </p:nvSpPr>
          <p:spPr>
            <a:xfrm>
              <a:off x="1547664" y="49160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Extreme </a:t>
              </a:r>
              <a:r>
                <a:rPr lang="nb-NO" sz="800" dirty="0" err="1" smtClean="0"/>
                <a:t>value</a:t>
              </a:r>
              <a:endParaRPr lang="nb-NO" sz="800" dirty="0" smtClean="0"/>
            </a:p>
          </p:txBody>
        </p:sp>
        <p:sp>
          <p:nvSpPr>
            <p:cNvPr id="16" name="Avrundet rektangel 15"/>
            <p:cNvSpPr/>
            <p:nvPr/>
          </p:nvSpPr>
          <p:spPr>
            <a:xfrm>
              <a:off x="1547664" y="55640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Searching</a:t>
              </a:r>
              <a:endParaRPr lang="nb-NO" sz="800" dirty="0" smtClean="0"/>
            </a:p>
          </p:txBody>
        </p:sp>
      </p:grpSp>
      <p:sp>
        <p:nvSpPr>
          <p:cNvPr id="17" name="Ellipse 16"/>
          <p:cNvSpPr/>
          <p:nvPr/>
        </p:nvSpPr>
        <p:spPr>
          <a:xfrm>
            <a:off x="7427168" y="519862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42976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err="1" smtClean="0"/>
              <a:t>Comparison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Gamma </a:t>
            </a:r>
            <a:br>
              <a:rPr lang="nb-NO" dirty="0" smtClean="0"/>
            </a:br>
            <a:r>
              <a:rPr lang="nb-NO" dirty="0" smtClean="0"/>
              <a:t>and </a:t>
            </a:r>
            <a:r>
              <a:rPr lang="nb-NO" dirty="0" err="1" smtClean="0"/>
              <a:t>lognormal</a:t>
            </a:r>
            <a:r>
              <a:rPr lang="nb-NO" dirty="0" smtClean="0"/>
              <a:t> – type 3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36</a:t>
            </a:fld>
            <a:endParaRPr lang="nb-NO" dirty="0"/>
          </a:p>
        </p:txBody>
      </p:sp>
      <p:sp>
        <p:nvSpPr>
          <p:cNvPr id="8" name="TekstSylinder 7"/>
          <p:cNvSpPr txBox="1"/>
          <p:nvPr/>
        </p:nvSpPr>
        <p:spPr>
          <a:xfrm>
            <a:off x="1043608" y="4063789"/>
            <a:ext cx="17893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Gamma </a:t>
            </a:r>
            <a:r>
              <a:rPr lang="nb-NO" sz="1200" dirty="0" err="1" smtClean="0"/>
              <a:t>fit</a:t>
            </a:r>
            <a:endParaRPr lang="nb-NO" sz="1200" dirty="0" smtClean="0"/>
          </a:p>
        </p:txBody>
      </p:sp>
      <p:sp>
        <p:nvSpPr>
          <p:cNvPr id="9" name="TekstSylinder 8"/>
          <p:cNvSpPr txBox="1"/>
          <p:nvPr/>
        </p:nvSpPr>
        <p:spPr>
          <a:xfrm>
            <a:off x="6084168" y="4063789"/>
            <a:ext cx="2448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/>
              <a:t>Gamma </a:t>
            </a:r>
            <a:r>
              <a:rPr lang="nb-NO" sz="1200" dirty="0" err="1"/>
              <a:t>without</a:t>
            </a:r>
            <a:r>
              <a:rPr lang="nb-NO" sz="1200" dirty="0"/>
              <a:t> zero </a:t>
            </a:r>
            <a:r>
              <a:rPr lang="nb-NO" sz="1200" dirty="0" err="1"/>
              <a:t>claims</a:t>
            </a:r>
            <a:r>
              <a:rPr lang="nb-NO" sz="1200" dirty="0"/>
              <a:t> </a:t>
            </a:r>
            <a:r>
              <a:rPr lang="nb-NO" sz="1200" dirty="0" err="1"/>
              <a:t>fit</a:t>
            </a:r>
            <a:endParaRPr lang="nb-NO" sz="1200" dirty="0"/>
          </a:p>
        </p:txBody>
      </p:sp>
      <p:pic>
        <p:nvPicPr>
          <p:cNvPr id="15360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4573" y="4599698"/>
            <a:ext cx="3819525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17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599698"/>
            <a:ext cx="3819525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1" name="Gruppe 10"/>
          <p:cNvGrpSpPr/>
          <p:nvPr/>
        </p:nvGrpSpPr>
        <p:grpSpPr>
          <a:xfrm>
            <a:off x="7499176" y="295674"/>
            <a:ext cx="1440160" cy="1098588"/>
            <a:chOff x="1547664" y="2996952"/>
            <a:chExt cx="4680520" cy="3024336"/>
          </a:xfrm>
        </p:grpSpPr>
        <p:sp>
          <p:nvSpPr>
            <p:cNvPr id="12" name="Avrundet rektangel 11"/>
            <p:cNvSpPr/>
            <p:nvPr/>
          </p:nvSpPr>
          <p:spPr>
            <a:xfrm>
              <a:off x="1547664" y="2996952"/>
              <a:ext cx="4680520" cy="457201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</a:pPr>
              <a:r>
                <a:rPr lang="nb-NO" sz="800" dirty="0"/>
                <a:t>Non </a:t>
              </a:r>
              <a:r>
                <a:rPr lang="nb-NO" sz="800" dirty="0" err="1" smtClean="0"/>
                <a:t>parametric</a:t>
              </a:r>
              <a:endParaRPr lang="nb-NO" sz="800" dirty="0"/>
            </a:p>
          </p:txBody>
        </p:sp>
        <p:sp>
          <p:nvSpPr>
            <p:cNvPr id="13" name="Avrundet rektangel 12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Log-normal, Gamma</a:t>
              </a:r>
            </a:p>
          </p:txBody>
        </p:sp>
        <p:sp>
          <p:nvSpPr>
            <p:cNvPr id="14" name="Avrundet rektangel 13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Pareto</a:t>
              </a:r>
            </a:p>
          </p:txBody>
        </p:sp>
        <p:sp>
          <p:nvSpPr>
            <p:cNvPr id="15" name="Avrundet rektangel 14"/>
            <p:cNvSpPr/>
            <p:nvPr/>
          </p:nvSpPr>
          <p:spPr>
            <a:xfrm>
              <a:off x="1547664" y="49160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Extreme </a:t>
              </a:r>
              <a:r>
                <a:rPr lang="nb-NO" sz="800" dirty="0" err="1" smtClean="0"/>
                <a:t>value</a:t>
              </a:r>
              <a:endParaRPr lang="nb-NO" sz="800" dirty="0" smtClean="0"/>
            </a:p>
          </p:txBody>
        </p:sp>
        <p:sp>
          <p:nvSpPr>
            <p:cNvPr id="16" name="Avrundet rektangel 15"/>
            <p:cNvSpPr/>
            <p:nvPr/>
          </p:nvSpPr>
          <p:spPr>
            <a:xfrm>
              <a:off x="1547664" y="55640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Searching</a:t>
              </a:r>
              <a:endParaRPr lang="nb-NO" sz="800" dirty="0" smtClean="0"/>
            </a:p>
          </p:txBody>
        </p:sp>
      </p:grpSp>
      <p:sp>
        <p:nvSpPr>
          <p:cNvPr id="17" name="Ellipse 16"/>
          <p:cNvSpPr/>
          <p:nvPr/>
        </p:nvSpPr>
        <p:spPr>
          <a:xfrm>
            <a:off x="7427168" y="519862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378874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QQ plot Gamma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37</a:t>
            </a:fld>
            <a:endParaRPr lang="nb-NO" dirty="0"/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5576" y="2060848"/>
            <a:ext cx="7668344" cy="3931548"/>
          </a:xfrm>
          <a:prstGeom prst="rect">
            <a:avLst/>
          </a:prstGeom>
        </p:spPr>
      </p:pic>
      <p:grpSp>
        <p:nvGrpSpPr>
          <p:cNvPr id="7" name="Gruppe 6"/>
          <p:cNvGrpSpPr/>
          <p:nvPr/>
        </p:nvGrpSpPr>
        <p:grpSpPr>
          <a:xfrm>
            <a:off x="7499176" y="295674"/>
            <a:ext cx="1440160" cy="1098588"/>
            <a:chOff x="1547664" y="2996952"/>
            <a:chExt cx="4680520" cy="3024336"/>
          </a:xfrm>
        </p:grpSpPr>
        <p:sp>
          <p:nvSpPr>
            <p:cNvPr id="8" name="Avrundet rektangel 7"/>
            <p:cNvSpPr/>
            <p:nvPr/>
          </p:nvSpPr>
          <p:spPr>
            <a:xfrm>
              <a:off x="1547664" y="2996952"/>
              <a:ext cx="4680520" cy="457201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</a:pPr>
              <a:r>
                <a:rPr lang="nb-NO" sz="800" dirty="0"/>
                <a:t>Non </a:t>
              </a:r>
              <a:r>
                <a:rPr lang="nb-NO" sz="800" dirty="0" err="1" smtClean="0"/>
                <a:t>parametric</a:t>
              </a:r>
              <a:endParaRPr lang="nb-NO" sz="800" dirty="0"/>
            </a:p>
          </p:txBody>
        </p:sp>
        <p:sp>
          <p:nvSpPr>
            <p:cNvPr id="9" name="Avrundet rektangel 8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Log-normal, Gamma</a:t>
              </a:r>
            </a:p>
          </p:txBody>
        </p:sp>
        <p:sp>
          <p:nvSpPr>
            <p:cNvPr id="10" name="Avrundet rektangel 9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Pareto</a:t>
              </a:r>
            </a:p>
          </p:txBody>
        </p:sp>
        <p:sp>
          <p:nvSpPr>
            <p:cNvPr id="11" name="Avrundet rektangel 10"/>
            <p:cNvSpPr/>
            <p:nvPr/>
          </p:nvSpPr>
          <p:spPr>
            <a:xfrm>
              <a:off x="1547664" y="49160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Extreme </a:t>
              </a:r>
              <a:r>
                <a:rPr lang="nb-NO" sz="800" dirty="0" err="1" smtClean="0"/>
                <a:t>value</a:t>
              </a:r>
              <a:endParaRPr lang="nb-NO" sz="800" dirty="0" smtClean="0"/>
            </a:p>
          </p:txBody>
        </p:sp>
        <p:sp>
          <p:nvSpPr>
            <p:cNvPr id="12" name="Avrundet rektangel 11"/>
            <p:cNvSpPr/>
            <p:nvPr/>
          </p:nvSpPr>
          <p:spPr>
            <a:xfrm>
              <a:off x="1547664" y="55640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Searching</a:t>
              </a:r>
              <a:endParaRPr lang="nb-NO" sz="800" dirty="0" smtClean="0"/>
            </a:p>
          </p:txBody>
        </p:sp>
      </p:grpSp>
      <p:sp>
        <p:nvSpPr>
          <p:cNvPr id="13" name="Ellipse 12"/>
          <p:cNvSpPr/>
          <p:nvPr/>
        </p:nvSpPr>
        <p:spPr>
          <a:xfrm>
            <a:off x="7427168" y="519862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3836695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QQ plot Gamma </a:t>
            </a:r>
            <a:r>
              <a:rPr lang="nb-NO" dirty="0" err="1" smtClean="0"/>
              <a:t>model</a:t>
            </a:r>
            <a:r>
              <a:rPr lang="nb-NO" dirty="0" smtClean="0"/>
              <a:t> </a:t>
            </a:r>
            <a:br>
              <a:rPr lang="nb-NO" dirty="0" smtClean="0"/>
            </a:br>
            <a:r>
              <a:rPr lang="nb-NO" dirty="0" err="1" smtClean="0"/>
              <a:t>without</a:t>
            </a:r>
            <a:r>
              <a:rPr lang="nb-NO" dirty="0" smtClean="0"/>
              <a:t> </a:t>
            </a:r>
            <a:r>
              <a:rPr lang="nb-NO" dirty="0"/>
              <a:t>zero </a:t>
            </a:r>
            <a:r>
              <a:rPr lang="nb-NO" dirty="0" err="1"/>
              <a:t>claims</a:t>
            </a: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38</a:t>
            </a:fld>
            <a:endParaRPr lang="nb-NO" dirty="0"/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9592" y="2204864"/>
            <a:ext cx="7956376" cy="4079221"/>
          </a:xfrm>
          <a:prstGeom prst="rect">
            <a:avLst/>
          </a:prstGeom>
        </p:spPr>
      </p:pic>
      <p:grpSp>
        <p:nvGrpSpPr>
          <p:cNvPr id="8" name="Gruppe 7"/>
          <p:cNvGrpSpPr/>
          <p:nvPr/>
        </p:nvGrpSpPr>
        <p:grpSpPr>
          <a:xfrm>
            <a:off x="7499176" y="295674"/>
            <a:ext cx="1440160" cy="1098588"/>
            <a:chOff x="1547664" y="2996952"/>
            <a:chExt cx="4680520" cy="3024336"/>
          </a:xfrm>
        </p:grpSpPr>
        <p:sp>
          <p:nvSpPr>
            <p:cNvPr id="9" name="Avrundet rektangel 8"/>
            <p:cNvSpPr/>
            <p:nvPr/>
          </p:nvSpPr>
          <p:spPr>
            <a:xfrm>
              <a:off x="1547664" y="2996952"/>
              <a:ext cx="4680520" cy="457201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</a:pPr>
              <a:r>
                <a:rPr lang="nb-NO" sz="800" dirty="0"/>
                <a:t>Non </a:t>
              </a:r>
              <a:r>
                <a:rPr lang="nb-NO" sz="800" dirty="0" err="1" smtClean="0"/>
                <a:t>parametric</a:t>
              </a:r>
              <a:endParaRPr lang="nb-NO" sz="800" dirty="0"/>
            </a:p>
          </p:txBody>
        </p:sp>
        <p:sp>
          <p:nvSpPr>
            <p:cNvPr id="10" name="Avrundet rektangel 9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Log-normal, Gamma</a:t>
              </a:r>
            </a:p>
          </p:txBody>
        </p:sp>
        <p:sp>
          <p:nvSpPr>
            <p:cNvPr id="11" name="Avrundet rektangel 10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Pareto</a:t>
              </a:r>
            </a:p>
          </p:txBody>
        </p:sp>
        <p:sp>
          <p:nvSpPr>
            <p:cNvPr id="12" name="Avrundet rektangel 11"/>
            <p:cNvSpPr/>
            <p:nvPr/>
          </p:nvSpPr>
          <p:spPr>
            <a:xfrm>
              <a:off x="1547664" y="49160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Extreme </a:t>
              </a:r>
              <a:r>
                <a:rPr lang="nb-NO" sz="800" dirty="0" err="1" smtClean="0"/>
                <a:t>value</a:t>
              </a:r>
              <a:endParaRPr lang="nb-NO" sz="800" dirty="0" smtClean="0"/>
            </a:p>
          </p:txBody>
        </p:sp>
        <p:sp>
          <p:nvSpPr>
            <p:cNvPr id="13" name="Avrundet rektangel 12"/>
            <p:cNvSpPr/>
            <p:nvPr/>
          </p:nvSpPr>
          <p:spPr>
            <a:xfrm>
              <a:off x="1547664" y="55640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Searching</a:t>
              </a:r>
              <a:endParaRPr lang="nb-NO" sz="800" dirty="0" smtClean="0"/>
            </a:p>
          </p:txBody>
        </p:sp>
      </p:grpSp>
      <p:sp>
        <p:nvSpPr>
          <p:cNvPr id="14" name="Ellipse 13"/>
          <p:cNvSpPr/>
          <p:nvPr/>
        </p:nvSpPr>
        <p:spPr>
          <a:xfrm>
            <a:off x="7427168" y="519862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537533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39</a:t>
            </a:fld>
            <a:endParaRPr lang="nb-NO" dirty="0"/>
          </a:p>
        </p:txBody>
      </p:sp>
      <p:pic>
        <p:nvPicPr>
          <p:cNvPr id="1628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140968"/>
            <a:ext cx="4962748" cy="3293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Gruppe 7"/>
          <p:cNvGrpSpPr/>
          <p:nvPr/>
        </p:nvGrpSpPr>
        <p:grpSpPr>
          <a:xfrm>
            <a:off x="7499176" y="295674"/>
            <a:ext cx="1440160" cy="1098588"/>
            <a:chOff x="1547664" y="2996952"/>
            <a:chExt cx="4680520" cy="3024336"/>
          </a:xfrm>
        </p:grpSpPr>
        <p:sp>
          <p:nvSpPr>
            <p:cNvPr id="9" name="Avrundet rektangel 8"/>
            <p:cNvSpPr/>
            <p:nvPr/>
          </p:nvSpPr>
          <p:spPr>
            <a:xfrm>
              <a:off x="1547664" y="2996952"/>
              <a:ext cx="4680520" cy="457201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</a:pPr>
              <a:r>
                <a:rPr lang="nb-NO" sz="800" dirty="0"/>
                <a:t>Non </a:t>
              </a:r>
              <a:r>
                <a:rPr lang="nb-NO" sz="800" dirty="0" err="1" smtClean="0"/>
                <a:t>parametric</a:t>
              </a:r>
              <a:endParaRPr lang="nb-NO" sz="800" dirty="0"/>
            </a:p>
          </p:txBody>
        </p:sp>
        <p:sp>
          <p:nvSpPr>
            <p:cNvPr id="10" name="Avrundet rektangel 9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Log-normal, Gamma</a:t>
              </a:r>
            </a:p>
          </p:txBody>
        </p:sp>
        <p:sp>
          <p:nvSpPr>
            <p:cNvPr id="11" name="Avrundet rektangel 10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Pareto</a:t>
              </a:r>
            </a:p>
          </p:txBody>
        </p:sp>
        <p:sp>
          <p:nvSpPr>
            <p:cNvPr id="12" name="Avrundet rektangel 11"/>
            <p:cNvSpPr/>
            <p:nvPr/>
          </p:nvSpPr>
          <p:spPr>
            <a:xfrm>
              <a:off x="1547664" y="49160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Extreme </a:t>
              </a:r>
              <a:r>
                <a:rPr lang="nb-NO" sz="800" dirty="0" err="1" smtClean="0"/>
                <a:t>value</a:t>
              </a:r>
              <a:endParaRPr lang="nb-NO" sz="800" dirty="0" smtClean="0"/>
            </a:p>
          </p:txBody>
        </p:sp>
        <p:sp>
          <p:nvSpPr>
            <p:cNvPr id="13" name="Avrundet rektangel 12"/>
            <p:cNvSpPr/>
            <p:nvPr/>
          </p:nvSpPr>
          <p:spPr>
            <a:xfrm>
              <a:off x="1547664" y="55640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Searching</a:t>
              </a:r>
              <a:endParaRPr lang="nb-NO" sz="800" dirty="0" smtClean="0"/>
            </a:p>
          </p:txBody>
        </p:sp>
      </p:grpSp>
      <p:sp>
        <p:nvSpPr>
          <p:cNvPr id="14" name="Ellipse 13"/>
          <p:cNvSpPr/>
          <p:nvPr/>
        </p:nvSpPr>
        <p:spPr>
          <a:xfrm>
            <a:off x="7427168" y="519862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1263638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40</a:t>
            </a:fld>
            <a:endParaRPr lang="nb-NO" dirty="0"/>
          </a:p>
        </p:txBody>
      </p:sp>
      <p:pic>
        <p:nvPicPr>
          <p:cNvPr id="1638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780928"/>
            <a:ext cx="5461000" cy="3624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Gruppe 7"/>
          <p:cNvGrpSpPr/>
          <p:nvPr/>
        </p:nvGrpSpPr>
        <p:grpSpPr>
          <a:xfrm>
            <a:off x="7499176" y="295674"/>
            <a:ext cx="1440160" cy="1098588"/>
            <a:chOff x="1547664" y="2996952"/>
            <a:chExt cx="4680520" cy="3024336"/>
          </a:xfrm>
        </p:grpSpPr>
        <p:sp>
          <p:nvSpPr>
            <p:cNvPr id="9" name="Avrundet rektangel 8"/>
            <p:cNvSpPr/>
            <p:nvPr/>
          </p:nvSpPr>
          <p:spPr>
            <a:xfrm>
              <a:off x="1547664" y="2996952"/>
              <a:ext cx="4680520" cy="457201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</a:pPr>
              <a:r>
                <a:rPr lang="nb-NO" sz="800" dirty="0"/>
                <a:t>Non </a:t>
              </a:r>
              <a:r>
                <a:rPr lang="nb-NO" sz="800" dirty="0" err="1" smtClean="0"/>
                <a:t>parametric</a:t>
              </a:r>
              <a:endParaRPr lang="nb-NO" sz="800" dirty="0"/>
            </a:p>
          </p:txBody>
        </p:sp>
        <p:sp>
          <p:nvSpPr>
            <p:cNvPr id="10" name="Avrundet rektangel 9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Log-normal, Gamma</a:t>
              </a:r>
            </a:p>
          </p:txBody>
        </p:sp>
        <p:sp>
          <p:nvSpPr>
            <p:cNvPr id="11" name="Avrundet rektangel 10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Pareto</a:t>
              </a:r>
            </a:p>
          </p:txBody>
        </p:sp>
        <p:sp>
          <p:nvSpPr>
            <p:cNvPr id="12" name="Avrundet rektangel 11"/>
            <p:cNvSpPr/>
            <p:nvPr/>
          </p:nvSpPr>
          <p:spPr>
            <a:xfrm>
              <a:off x="1547664" y="49160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Extreme </a:t>
              </a:r>
              <a:r>
                <a:rPr lang="nb-NO" sz="800" dirty="0" err="1" smtClean="0"/>
                <a:t>value</a:t>
              </a:r>
              <a:endParaRPr lang="nb-NO" sz="800" dirty="0" smtClean="0"/>
            </a:p>
          </p:txBody>
        </p:sp>
        <p:sp>
          <p:nvSpPr>
            <p:cNvPr id="13" name="Avrundet rektangel 12"/>
            <p:cNvSpPr/>
            <p:nvPr/>
          </p:nvSpPr>
          <p:spPr>
            <a:xfrm>
              <a:off x="1547664" y="55640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Searching</a:t>
              </a:r>
              <a:endParaRPr lang="nb-NO" sz="800" dirty="0" smtClean="0"/>
            </a:p>
          </p:txBody>
        </p:sp>
      </p:grpSp>
      <p:sp>
        <p:nvSpPr>
          <p:cNvPr id="14" name="Ellipse 13"/>
          <p:cNvSpPr/>
          <p:nvPr/>
        </p:nvSpPr>
        <p:spPr>
          <a:xfrm>
            <a:off x="7427168" y="519862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2471613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41</a:t>
            </a:fld>
            <a:endParaRPr lang="nb-NO" dirty="0"/>
          </a:p>
        </p:txBody>
      </p:sp>
      <p:pic>
        <p:nvPicPr>
          <p:cNvPr id="1648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852936"/>
            <a:ext cx="5461000" cy="362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Gruppe 7"/>
          <p:cNvGrpSpPr/>
          <p:nvPr/>
        </p:nvGrpSpPr>
        <p:grpSpPr>
          <a:xfrm>
            <a:off x="7499176" y="295674"/>
            <a:ext cx="1440160" cy="1098588"/>
            <a:chOff x="1547664" y="2996952"/>
            <a:chExt cx="4680520" cy="3024336"/>
          </a:xfrm>
        </p:grpSpPr>
        <p:sp>
          <p:nvSpPr>
            <p:cNvPr id="9" name="Avrundet rektangel 8"/>
            <p:cNvSpPr/>
            <p:nvPr/>
          </p:nvSpPr>
          <p:spPr>
            <a:xfrm>
              <a:off x="1547664" y="2996952"/>
              <a:ext cx="4680520" cy="457201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</a:pPr>
              <a:r>
                <a:rPr lang="nb-NO" sz="800" dirty="0"/>
                <a:t>Non </a:t>
              </a:r>
              <a:r>
                <a:rPr lang="nb-NO" sz="800" dirty="0" err="1" smtClean="0"/>
                <a:t>parametric</a:t>
              </a:r>
              <a:endParaRPr lang="nb-NO" sz="800" dirty="0"/>
            </a:p>
          </p:txBody>
        </p:sp>
        <p:sp>
          <p:nvSpPr>
            <p:cNvPr id="10" name="Avrundet rektangel 9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Log-normal, Gamma</a:t>
              </a:r>
            </a:p>
          </p:txBody>
        </p:sp>
        <p:sp>
          <p:nvSpPr>
            <p:cNvPr id="11" name="Avrundet rektangel 10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Pareto</a:t>
              </a:r>
            </a:p>
          </p:txBody>
        </p:sp>
        <p:sp>
          <p:nvSpPr>
            <p:cNvPr id="12" name="Avrundet rektangel 11"/>
            <p:cNvSpPr/>
            <p:nvPr/>
          </p:nvSpPr>
          <p:spPr>
            <a:xfrm>
              <a:off x="1547664" y="49160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Extreme </a:t>
              </a:r>
              <a:r>
                <a:rPr lang="nb-NO" sz="800" dirty="0" err="1" smtClean="0"/>
                <a:t>value</a:t>
              </a:r>
              <a:endParaRPr lang="nb-NO" sz="800" dirty="0" smtClean="0"/>
            </a:p>
          </p:txBody>
        </p:sp>
        <p:sp>
          <p:nvSpPr>
            <p:cNvPr id="13" name="Avrundet rektangel 12"/>
            <p:cNvSpPr/>
            <p:nvPr/>
          </p:nvSpPr>
          <p:spPr>
            <a:xfrm>
              <a:off x="1547664" y="55640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Searching</a:t>
              </a:r>
              <a:endParaRPr lang="nb-NO" sz="800" dirty="0" smtClean="0"/>
            </a:p>
          </p:txBody>
        </p:sp>
      </p:grpSp>
      <p:sp>
        <p:nvSpPr>
          <p:cNvPr id="14" name="Ellipse 13"/>
          <p:cNvSpPr/>
          <p:nvPr/>
        </p:nvSpPr>
        <p:spPr>
          <a:xfrm>
            <a:off x="7427168" y="519862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1959792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42</a:t>
            </a:fld>
            <a:endParaRPr lang="nb-NO" dirty="0"/>
          </a:p>
        </p:txBody>
      </p:sp>
      <p:pic>
        <p:nvPicPr>
          <p:cNvPr id="1658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996952"/>
            <a:ext cx="5461000" cy="3624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Gruppe 7"/>
          <p:cNvGrpSpPr/>
          <p:nvPr/>
        </p:nvGrpSpPr>
        <p:grpSpPr>
          <a:xfrm>
            <a:off x="7499176" y="295674"/>
            <a:ext cx="1440160" cy="1098588"/>
            <a:chOff x="1547664" y="2996952"/>
            <a:chExt cx="4680520" cy="3024336"/>
          </a:xfrm>
        </p:grpSpPr>
        <p:sp>
          <p:nvSpPr>
            <p:cNvPr id="9" name="Avrundet rektangel 8"/>
            <p:cNvSpPr/>
            <p:nvPr/>
          </p:nvSpPr>
          <p:spPr>
            <a:xfrm>
              <a:off x="1547664" y="2996952"/>
              <a:ext cx="4680520" cy="457201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</a:pPr>
              <a:r>
                <a:rPr lang="nb-NO" sz="800" dirty="0"/>
                <a:t>Non </a:t>
              </a:r>
              <a:r>
                <a:rPr lang="nb-NO" sz="800" dirty="0" err="1" smtClean="0"/>
                <a:t>parametric</a:t>
              </a:r>
              <a:endParaRPr lang="nb-NO" sz="800" dirty="0"/>
            </a:p>
          </p:txBody>
        </p:sp>
        <p:sp>
          <p:nvSpPr>
            <p:cNvPr id="10" name="Avrundet rektangel 9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Log-normal, Gamma</a:t>
              </a:r>
            </a:p>
          </p:txBody>
        </p:sp>
        <p:sp>
          <p:nvSpPr>
            <p:cNvPr id="11" name="Avrundet rektangel 10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Pareto</a:t>
              </a:r>
            </a:p>
          </p:txBody>
        </p:sp>
        <p:sp>
          <p:nvSpPr>
            <p:cNvPr id="12" name="Avrundet rektangel 11"/>
            <p:cNvSpPr/>
            <p:nvPr/>
          </p:nvSpPr>
          <p:spPr>
            <a:xfrm>
              <a:off x="1547664" y="49160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Extreme </a:t>
              </a:r>
              <a:r>
                <a:rPr lang="nb-NO" sz="800" dirty="0" err="1" smtClean="0"/>
                <a:t>value</a:t>
              </a:r>
              <a:endParaRPr lang="nb-NO" sz="800" dirty="0" smtClean="0"/>
            </a:p>
          </p:txBody>
        </p:sp>
        <p:sp>
          <p:nvSpPr>
            <p:cNvPr id="13" name="Avrundet rektangel 12"/>
            <p:cNvSpPr/>
            <p:nvPr/>
          </p:nvSpPr>
          <p:spPr>
            <a:xfrm>
              <a:off x="1547664" y="55640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Searching</a:t>
              </a:r>
              <a:endParaRPr lang="nb-NO" sz="800" dirty="0" smtClean="0"/>
            </a:p>
          </p:txBody>
        </p:sp>
      </p:grpSp>
      <p:sp>
        <p:nvSpPr>
          <p:cNvPr id="14" name="Ellipse 13"/>
          <p:cNvSpPr/>
          <p:nvPr/>
        </p:nvSpPr>
        <p:spPr>
          <a:xfrm>
            <a:off x="7427168" y="519862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3456244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43</a:t>
            </a:fld>
            <a:endParaRPr lang="nb-NO" dirty="0"/>
          </a:p>
        </p:txBody>
      </p:sp>
      <p:pic>
        <p:nvPicPr>
          <p:cNvPr id="1587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59269" y="1371048"/>
            <a:ext cx="4384731" cy="28060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69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3968362"/>
            <a:ext cx="3711584" cy="2226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691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000723"/>
            <a:ext cx="4301950" cy="266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" name="Gruppe 9"/>
          <p:cNvGrpSpPr/>
          <p:nvPr/>
        </p:nvGrpSpPr>
        <p:grpSpPr>
          <a:xfrm>
            <a:off x="7499176" y="295674"/>
            <a:ext cx="1440160" cy="1098588"/>
            <a:chOff x="1547664" y="2996952"/>
            <a:chExt cx="4680520" cy="3024336"/>
          </a:xfrm>
        </p:grpSpPr>
        <p:sp>
          <p:nvSpPr>
            <p:cNvPr id="11" name="Avrundet rektangel 10"/>
            <p:cNvSpPr/>
            <p:nvPr/>
          </p:nvSpPr>
          <p:spPr>
            <a:xfrm>
              <a:off x="1547664" y="2996952"/>
              <a:ext cx="4680520" cy="457201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</a:pPr>
              <a:r>
                <a:rPr lang="nb-NO" sz="800" dirty="0"/>
                <a:t>Non </a:t>
              </a:r>
              <a:r>
                <a:rPr lang="nb-NO" sz="800" dirty="0" err="1" smtClean="0"/>
                <a:t>parametric</a:t>
              </a:r>
              <a:endParaRPr lang="nb-NO" sz="800" dirty="0"/>
            </a:p>
          </p:txBody>
        </p:sp>
        <p:sp>
          <p:nvSpPr>
            <p:cNvPr id="12" name="Avrundet rektangel 11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Log-normal, Gamma</a:t>
              </a:r>
            </a:p>
          </p:txBody>
        </p:sp>
        <p:sp>
          <p:nvSpPr>
            <p:cNvPr id="13" name="Avrundet rektangel 12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Pareto</a:t>
              </a:r>
            </a:p>
          </p:txBody>
        </p:sp>
        <p:sp>
          <p:nvSpPr>
            <p:cNvPr id="14" name="Avrundet rektangel 13"/>
            <p:cNvSpPr/>
            <p:nvPr/>
          </p:nvSpPr>
          <p:spPr>
            <a:xfrm>
              <a:off x="1547664" y="49160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Extreme </a:t>
              </a:r>
              <a:r>
                <a:rPr lang="nb-NO" sz="800" dirty="0" err="1" smtClean="0"/>
                <a:t>value</a:t>
              </a:r>
              <a:endParaRPr lang="nb-NO" sz="800" dirty="0" smtClean="0"/>
            </a:p>
          </p:txBody>
        </p:sp>
        <p:sp>
          <p:nvSpPr>
            <p:cNvPr id="15" name="Avrundet rektangel 14"/>
            <p:cNvSpPr/>
            <p:nvPr/>
          </p:nvSpPr>
          <p:spPr>
            <a:xfrm>
              <a:off x="1547664" y="55640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Searching</a:t>
              </a:r>
              <a:endParaRPr lang="nb-NO" sz="800" dirty="0" smtClean="0"/>
            </a:p>
          </p:txBody>
        </p:sp>
      </p:grpSp>
      <p:sp>
        <p:nvSpPr>
          <p:cNvPr id="16" name="Ellipse 15"/>
          <p:cNvSpPr/>
          <p:nvPr/>
        </p:nvSpPr>
        <p:spPr>
          <a:xfrm>
            <a:off x="7427168" y="519862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1316749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44</a:t>
            </a:fld>
            <a:endParaRPr lang="nb-NO" dirty="0"/>
          </a:p>
        </p:txBody>
      </p:sp>
      <p:pic>
        <p:nvPicPr>
          <p:cNvPr id="15974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1883" y="1484784"/>
            <a:ext cx="4012605" cy="2407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793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3627638"/>
            <a:ext cx="4204542" cy="2522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793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5724" y="3932396"/>
            <a:ext cx="3696495" cy="2217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" name="Gruppe 9"/>
          <p:cNvGrpSpPr/>
          <p:nvPr/>
        </p:nvGrpSpPr>
        <p:grpSpPr>
          <a:xfrm>
            <a:off x="7499176" y="295674"/>
            <a:ext cx="1440160" cy="1098588"/>
            <a:chOff x="1547664" y="2996952"/>
            <a:chExt cx="4680520" cy="3024336"/>
          </a:xfrm>
        </p:grpSpPr>
        <p:sp>
          <p:nvSpPr>
            <p:cNvPr id="11" name="Avrundet rektangel 10"/>
            <p:cNvSpPr/>
            <p:nvPr/>
          </p:nvSpPr>
          <p:spPr>
            <a:xfrm>
              <a:off x="1547664" y="2996952"/>
              <a:ext cx="4680520" cy="457201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</a:pPr>
              <a:r>
                <a:rPr lang="nb-NO" sz="800" dirty="0"/>
                <a:t>Non </a:t>
              </a:r>
              <a:r>
                <a:rPr lang="nb-NO" sz="800" dirty="0" err="1" smtClean="0"/>
                <a:t>parametric</a:t>
              </a:r>
              <a:endParaRPr lang="nb-NO" sz="800" dirty="0"/>
            </a:p>
          </p:txBody>
        </p:sp>
        <p:sp>
          <p:nvSpPr>
            <p:cNvPr id="12" name="Avrundet rektangel 11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Log-normal, Gamma</a:t>
              </a:r>
            </a:p>
          </p:txBody>
        </p:sp>
        <p:sp>
          <p:nvSpPr>
            <p:cNvPr id="13" name="Avrundet rektangel 12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Pareto</a:t>
              </a:r>
            </a:p>
          </p:txBody>
        </p:sp>
        <p:sp>
          <p:nvSpPr>
            <p:cNvPr id="14" name="Avrundet rektangel 13"/>
            <p:cNvSpPr/>
            <p:nvPr/>
          </p:nvSpPr>
          <p:spPr>
            <a:xfrm>
              <a:off x="1547664" y="49160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Extreme </a:t>
              </a:r>
              <a:r>
                <a:rPr lang="nb-NO" sz="800" dirty="0" err="1" smtClean="0"/>
                <a:t>value</a:t>
              </a:r>
              <a:endParaRPr lang="nb-NO" sz="800" dirty="0" smtClean="0"/>
            </a:p>
          </p:txBody>
        </p:sp>
        <p:sp>
          <p:nvSpPr>
            <p:cNvPr id="15" name="Avrundet rektangel 14"/>
            <p:cNvSpPr/>
            <p:nvPr/>
          </p:nvSpPr>
          <p:spPr>
            <a:xfrm>
              <a:off x="1547664" y="55640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Searching</a:t>
              </a:r>
              <a:endParaRPr lang="nb-NO" sz="800" dirty="0" smtClean="0"/>
            </a:p>
          </p:txBody>
        </p:sp>
      </p:grpSp>
      <p:sp>
        <p:nvSpPr>
          <p:cNvPr id="16" name="Ellipse 15"/>
          <p:cNvSpPr/>
          <p:nvPr/>
        </p:nvSpPr>
        <p:spPr>
          <a:xfrm>
            <a:off x="7427168" y="519862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390545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 smtClean="0"/>
              <a:t>Backup</a:t>
            </a:r>
            <a:r>
              <a:rPr lang="nb-NO" dirty="0" smtClean="0"/>
              <a:t> slides</a:t>
            </a:r>
            <a:endParaRPr lang="nb-NO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Sylinder 5"/>
          <p:cNvSpPr txBox="1"/>
          <p:nvPr/>
        </p:nvSpPr>
        <p:spPr>
          <a:xfrm>
            <a:off x="971600" y="1196752"/>
            <a:ext cx="7632848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Models for </a:t>
            </a:r>
            <a:r>
              <a:rPr lang="nb-NO" sz="1600" dirty="0" err="1" smtClean="0"/>
              <a:t>scale</a:t>
            </a:r>
            <a:r>
              <a:rPr lang="nb-NO" sz="1600" dirty="0" smtClean="0"/>
              <a:t> families </a:t>
            </a:r>
            <a:r>
              <a:rPr lang="nb-NO" sz="1600" dirty="0" err="1" smtClean="0"/>
              <a:t>satisfy</a:t>
            </a: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/>
          </a:p>
          <a:p>
            <a:pPr>
              <a:buClr>
                <a:schemeClr val="accent2"/>
              </a:buClr>
            </a:pPr>
            <a:endParaRPr lang="nb-NO" sz="1600" dirty="0" smtClean="0"/>
          </a:p>
          <a:p>
            <a:pPr>
              <a:buClr>
                <a:schemeClr val="accent2"/>
              </a:buClr>
            </a:pPr>
            <a:r>
              <a:rPr lang="nb-NO" sz="1600" dirty="0" smtClean="0"/>
              <a:t>     </a:t>
            </a:r>
            <a:r>
              <a:rPr lang="nb-NO" sz="1600" dirty="0" err="1" smtClean="0"/>
              <a:t>where</a:t>
            </a:r>
            <a:r>
              <a:rPr lang="nb-NO" sz="1600" dirty="0" smtClean="0"/>
              <a:t>		 	       </a:t>
            </a:r>
            <a:r>
              <a:rPr lang="nb-NO" sz="1600" dirty="0" err="1" smtClean="0"/>
              <a:t>are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distribution</a:t>
            </a:r>
            <a:r>
              <a:rPr lang="nb-NO" sz="1600" dirty="0" smtClean="0"/>
              <a:t> </a:t>
            </a:r>
            <a:r>
              <a:rPr lang="nb-NO" sz="1600" dirty="0" err="1" smtClean="0"/>
              <a:t>functions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Z and Z</a:t>
            </a:r>
            <a:r>
              <a:rPr lang="nb-NO" sz="1050" dirty="0" smtClean="0"/>
              <a:t>0</a:t>
            </a:r>
            <a:r>
              <a:rPr lang="nb-NO" sz="1600" dirty="0" smtClean="0"/>
              <a:t>.</a:t>
            </a:r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Differentiating</a:t>
            </a:r>
            <a:r>
              <a:rPr lang="nb-NO" sz="1600" dirty="0" smtClean="0"/>
              <a:t> </a:t>
            </a:r>
            <a:r>
              <a:rPr lang="nb-NO" sz="1600" dirty="0" err="1" smtClean="0"/>
              <a:t>with</a:t>
            </a:r>
            <a:r>
              <a:rPr lang="nb-NO" sz="1600" dirty="0" smtClean="0"/>
              <a:t> </a:t>
            </a:r>
            <a:r>
              <a:rPr lang="nb-NO" sz="1600" dirty="0" err="1" smtClean="0"/>
              <a:t>respect</a:t>
            </a:r>
            <a:r>
              <a:rPr lang="nb-NO" sz="1600" dirty="0" smtClean="0"/>
              <a:t> to z </a:t>
            </a:r>
            <a:r>
              <a:rPr lang="nb-NO" sz="1600" dirty="0" err="1" smtClean="0"/>
              <a:t>yields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family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density</a:t>
            </a:r>
            <a:r>
              <a:rPr lang="nb-NO" sz="1600" dirty="0" smtClean="0"/>
              <a:t> </a:t>
            </a:r>
            <a:r>
              <a:rPr lang="nb-NO" sz="1600" dirty="0" err="1" smtClean="0"/>
              <a:t>functions</a:t>
            </a: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The standard </a:t>
            </a:r>
            <a:r>
              <a:rPr lang="nb-NO" sz="1600" dirty="0" err="1" smtClean="0"/>
              <a:t>way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fitting </a:t>
            </a:r>
            <a:r>
              <a:rPr lang="nb-NO" sz="1600" dirty="0" err="1" smtClean="0"/>
              <a:t>such</a:t>
            </a:r>
            <a:r>
              <a:rPr lang="nb-NO" sz="1600" dirty="0" smtClean="0"/>
              <a:t> </a:t>
            </a:r>
            <a:r>
              <a:rPr lang="nb-NO" sz="1600" dirty="0" err="1" smtClean="0"/>
              <a:t>models</a:t>
            </a:r>
            <a:r>
              <a:rPr lang="nb-NO" sz="1600" dirty="0" smtClean="0"/>
              <a:t> is </a:t>
            </a:r>
            <a:r>
              <a:rPr lang="nb-NO" sz="1600" dirty="0" err="1" smtClean="0"/>
              <a:t>through</a:t>
            </a:r>
            <a:r>
              <a:rPr lang="nb-NO" sz="1600" dirty="0" smtClean="0"/>
              <a:t> </a:t>
            </a:r>
            <a:r>
              <a:rPr lang="nb-NO" sz="1600" dirty="0" err="1" smtClean="0"/>
              <a:t>likelihood</a:t>
            </a:r>
            <a:r>
              <a:rPr lang="nb-NO" sz="1600" dirty="0" smtClean="0"/>
              <a:t> </a:t>
            </a:r>
            <a:r>
              <a:rPr lang="nb-NO" sz="1600" dirty="0" err="1" smtClean="0"/>
              <a:t>estimation</a:t>
            </a:r>
            <a:r>
              <a:rPr lang="nb-NO" sz="1600" dirty="0" smtClean="0"/>
              <a:t>. If z</a:t>
            </a:r>
            <a:r>
              <a:rPr lang="nb-NO" sz="1100" dirty="0" smtClean="0"/>
              <a:t>1</a:t>
            </a:r>
            <a:r>
              <a:rPr lang="nb-NO" sz="1600" dirty="0" smtClean="0"/>
              <a:t>,…,</a:t>
            </a:r>
            <a:r>
              <a:rPr lang="nb-NO" sz="1600" dirty="0" err="1" smtClean="0"/>
              <a:t>z</a:t>
            </a:r>
            <a:r>
              <a:rPr lang="nb-NO" sz="1100" dirty="0" err="1" smtClean="0"/>
              <a:t>n</a:t>
            </a:r>
            <a:r>
              <a:rPr lang="nb-NO" sz="1600" dirty="0" smtClean="0"/>
              <a:t> </a:t>
            </a:r>
            <a:r>
              <a:rPr lang="nb-NO" sz="1600" dirty="0" err="1" smtClean="0"/>
              <a:t>are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historical</a:t>
            </a:r>
            <a:r>
              <a:rPr lang="nb-NO" sz="1600" dirty="0" smtClean="0"/>
              <a:t> </a:t>
            </a:r>
            <a:r>
              <a:rPr lang="nb-NO" sz="1600" dirty="0" err="1" smtClean="0"/>
              <a:t>claims</a:t>
            </a:r>
            <a:r>
              <a:rPr lang="nb-NO" sz="1600" dirty="0" smtClean="0"/>
              <a:t>,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criterion</a:t>
            </a:r>
            <a:r>
              <a:rPr lang="nb-NO" sz="1600" dirty="0" smtClean="0"/>
              <a:t> </a:t>
            </a:r>
            <a:r>
              <a:rPr lang="nb-NO" sz="1600" dirty="0" err="1" smtClean="0"/>
              <a:t>becomes</a:t>
            </a: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/>
          </a:p>
          <a:p>
            <a:pPr marL="3943350" lvl="8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>
              <a:buClr>
                <a:schemeClr val="accent2"/>
              </a:buClr>
            </a:pPr>
            <a:r>
              <a:rPr lang="nb-NO" sz="1600" dirty="0"/>
              <a:t> </a:t>
            </a:r>
            <a:r>
              <a:rPr lang="nb-NO" sz="1600" dirty="0" smtClean="0"/>
              <a:t>     </a:t>
            </a:r>
          </a:p>
          <a:p>
            <a:pPr>
              <a:buClr>
                <a:schemeClr val="accent2"/>
              </a:buClr>
            </a:pPr>
            <a:r>
              <a:rPr lang="nb-NO" sz="1600" dirty="0"/>
              <a:t> </a:t>
            </a:r>
            <a:r>
              <a:rPr lang="nb-NO" sz="1600" dirty="0" smtClean="0"/>
              <a:t>    </a:t>
            </a:r>
            <a:r>
              <a:rPr lang="nb-NO" sz="1600" dirty="0" err="1" smtClean="0"/>
              <a:t>which</a:t>
            </a:r>
            <a:r>
              <a:rPr lang="nb-NO" sz="1600" dirty="0" smtClean="0"/>
              <a:t> is to be </a:t>
            </a:r>
            <a:r>
              <a:rPr lang="nb-NO" sz="1600" dirty="0" err="1" smtClean="0"/>
              <a:t>maximized</a:t>
            </a:r>
            <a:r>
              <a:rPr lang="nb-NO" sz="1600" dirty="0" smtClean="0"/>
              <a:t> </a:t>
            </a:r>
            <a:r>
              <a:rPr lang="nb-NO" sz="1600" dirty="0" err="1" smtClean="0"/>
              <a:t>with</a:t>
            </a:r>
            <a:r>
              <a:rPr lang="nb-NO" sz="1600" dirty="0" smtClean="0"/>
              <a:t> </a:t>
            </a:r>
            <a:r>
              <a:rPr lang="nb-NO" sz="1600" dirty="0" err="1" smtClean="0"/>
              <a:t>respect</a:t>
            </a:r>
            <a:r>
              <a:rPr lang="nb-NO" sz="1600" dirty="0" smtClean="0"/>
              <a:t> to      and </a:t>
            </a:r>
            <a:r>
              <a:rPr lang="nb-NO" sz="1600" dirty="0" err="1" smtClean="0"/>
              <a:t>other</a:t>
            </a:r>
            <a:r>
              <a:rPr lang="nb-NO" sz="1600" dirty="0" smtClean="0"/>
              <a:t> parameters. </a:t>
            </a:r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A </a:t>
            </a:r>
            <a:r>
              <a:rPr lang="nb-NO" sz="1600" dirty="0" err="1" smtClean="0"/>
              <a:t>useful</a:t>
            </a:r>
            <a:r>
              <a:rPr lang="nb-NO" sz="1600" dirty="0" smtClean="0"/>
              <a:t> </a:t>
            </a:r>
            <a:r>
              <a:rPr lang="nb-NO" sz="1600" dirty="0" err="1" smtClean="0"/>
              <a:t>extension</a:t>
            </a:r>
            <a:r>
              <a:rPr lang="nb-NO" sz="1600" dirty="0" smtClean="0"/>
              <a:t> covers </a:t>
            </a:r>
            <a:r>
              <a:rPr lang="nb-NO" sz="1600" dirty="0" err="1" smtClean="0"/>
              <a:t>situations</a:t>
            </a:r>
            <a:r>
              <a:rPr lang="nb-NO" sz="1600" dirty="0" smtClean="0"/>
              <a:t> </a:t>
            </a:r>
            <a:r>
              <a:rPr lang="nb-NO" sz="1600" dirty="0" err="1" smtClean="0"/>
              <a:t>with</a:t>
            </a:r>
            <a:r>
              <a:rPr lang="nb-NO" sz="1600" dirty="0" smtClean="0"/>
              <a:t> </a:t>
            </a:r>
            <a:r>
              <a:rPr lang="nb-NO" sz="1600" dirty="0" err="1" smtClean="0"/>
              <a:t>censoring</a:t>
            </a:r>
            <a:r>
              <a:rPr lang="nb-NO" sz="1600" dirty="0" smtClean="0"/>
              <a:t>. </a:t>
            </a:r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Perhaps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situation</a:t>
            </a:r>
            <a:r>
              <a:rPr lang="nb-NO" sz="1600" dirty="0" smtClean="0"/>
              <a:t> </a:t>
            </a:r>
            <a:r>
              <a:rPr lang="nb-NO" sz="1600" dirty="0" err="1" smtClean="0"/>
              <a:t>where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actual</a:t>
            </a:r>
            <a:r>
              <a:rPr lang="nb-NO" sz="1600" dirty="0" smtClean="0"/>
              <a:t> loss is </a:t>
            </a:r>
            <a:r>
              <a:rPr lang="nb-NO" sz="1600" dirty="0" err="1" smtClean="0"/>
              <a:t>only</a:t>
            </a:r>
            <a:r>
              <a:rPr lang="nb-NO" sz="1600" dirty="0" smtClean="0"/>
              <a:t> given as </a:t>
            </a:r>
            <a:r>
              <a:rPr lang="nb-NO" sz="1600" dirty="0" err="1" smtClean="0"/>
              <a:t>some</a:t>
            </a:r>
            <a:r>
              <a:rPr lang="nb-NO" sz="1600" dirty="0" smtClean="0"/>
              <a:t> </a:t>
            </a:r>
            <a:r>
              <a:rPr lang="nb-NO" sz="1600" dirty="0" err="1" smtClean="0"/>
              <a:t>lower</a:t>
            </a:r>
            <a:r>
              <a:rPr lang="nb-NO" sz="1600" dirty="0" smtClean="0"/>
              <a:t> </a:t>
            </a:r>
            <a:r>
              <a:rPr lang="nb-NO" sz="1600" dirty="0" err="1" smtClean="0"/>
              <a:t>bound</a:t>
            </a:r>
            <a:r>
              <a:rPr lang="nb-NO" sz="1600" dirty="0" smtClean="0"/>
              <a:t> b is most </a:t>
            </a:r>
            <a:r>
              <a:rPr lang="nb-NO" sz="1600" dirty="0" err="1" smtClean="0"/>
              <a:t>frequent</a:t>
            </a:r>
            <a:r>
              <a:rPr lang="nb-NO" sz="1600" dirty="0" smtClean="0"/>
              <a:t>. </a:t>
            </a:r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Example</a:t>
            </a:r>
            <a:r>
              <a:rPr lang="nb-NO" sz="1600" dirty="0" smtClean="0"/>
              <a:t>: </a:t>
            </a:r>
          </a:p>
          <a:p>
            <a:pPr marL="742950" lvl="1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travel </a:t>
            </a:r>
            <a:r>
              <a:rPr lang="nb-NO" sz="1600" dirty="0" err="1" smtClean="0"/>
              <a:t>insurance</a:t>
            </a:r>
            <a:r>
              <a:rPr lang="nb-NO" sz="1600" dirty="0" smtClean="0"/>
              <a:t>. </a:t>
            </a:r>
            <a:r>
              <a:rPr lang="nb-NO" sz="1600" dirty="0" err="1" smtClean="0"/>
              <a:t>Expenses</a:t>
            </a:r>
            <a:r>
              <a:rPr lang="nb-NO" sz="1600" dirty="0" smtClean="0"/>
              <a:t> by loss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tickets</a:t>
            </a:r>
            <a:r>
              <a:rPr lang="nb-NO" sz="1600" dirty="0" smtClean="0"/>
              <a:t> (travel </a:t>
            </a:r>
            <a:r>
              <a:rPr lang="nb-NO" sz="1600" dirty="0" err="1" smtClean="0"/>
              <a:t>documents</a:t>
            </a:r>
            <a:r>
              <a:rPr lang="nb-NO" sz="1600" dirty="0" smtClean="0"/>
              <a:t>) and </a:t>
            </a:r>
            <a:r>
              <a:rPr lang="nb-NO" sz="1600" dirty="0" err="1" smtClean="0"/>
              <a:t>passport</a:t>
            </a:r>
            <a:r>
              <a:rPr lang="nb-NO" sz="1600" dirty="0" smtClean="0"/>
              <a:t> </a:t>
            </a:r>
            <a:r>
              <a:rPr lang="nb-NO" sz="1600" dirty="0" err="1" smtClean="0"/>
              <a:t>are</a:t>
            </a:r>
            <a:r>
              <a:rPr lang="nb-NO" sz="1600" dirty="0" smtClean="0"/>
              <a:t> </a:t>
            </a:r>
            <a:r>
              <a:rPr lang="nb-NO" sz="1600" dirty="0" err="1" smtClean="0"/>
              <a:t>covered</a:t>
            </a:r>
            <a:r>
              <a:rPr lang="nb-NO" sz="1600" dirty="0" smtClean="0"/>
              <a:t> up to 10 000 NOK </a:t>
            </a:r>
            <a:r>
              <a:rPr lang="nb-NO" sz="1600" dirty="0" err="1" smtClean="0"/>
              <a:t>if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loss is not </a:t>
            </a:r>
            <a:r>
              <a:rPr lang="nb-NO" sz="1600" dirty="0" err="1" smtClean="0"/>
              <a:t>covered</a:t>
            </a:r>
            <a:r>
              <a:rPr lang="nb-NO" sz="1600" dirty="0" smtClean="0"/>
              <a:t> by </a:t>
            </a:r>
            <a:r>
              <a:rPr lang="nb-NO" sz="1600" dirty="0" err="1" smtClean="0"/>
              <a:t>any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other</a:t>
            </a:r>
            <a:r>
              <a:rPr lang="nb-NO" sz="1600" dirty="0" smtClean="0"/>
              <a:t> </a:t>
            </a:r>
            <a:r>
              <a:rPr lang="nb-NO" sz="1600" dirty="0" err="1" smtClean="0"/>
              <a:t>clauses</a:t>
            </a:r>
            <a:r>
              <a:rPr lang="nb-NO" sz="1600" dirty="0" smtClean="0"/>
              <a:t>. </a:t>
            </a:r>
          </a:p>
          <a:p>
            <a:pPr>
              <a:buClr>
                <a:schemeClr val="accent2"/>
              </a:buClr>
            </a:pPr>
            <a:endParaRPr lang="nb-NO" sz="1600" dirty="0" smtClean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Fitting a </a:t>
            </a:r>
            <a:r>
              <a:rPr lang="nb-NO" dirty="0" err="1" smtClean="0"/>
              <a:t>scale</a:t>
            </a:r>
            <a:r>
              <a:rPr lang="nb-NO" dirty="0" smtClean="0"/>
              <a:t> </a:t>
            </a:r>
            <a:r>
              <a:rPr lang="nb-NO" dirty="0" err="1" smtClean="0"/>
              <a:t>family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46</a:t>
            </a:fld>
            <a:endParaRPr lang="nb-NO" dirty="0"/>
          </a:p>
        </p:txBody>
      </p:sp>
      <p:graphicFrame>
        <p:nvGraphicFramePr>
          <p:cNvPr id="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60941"/>
              </p:ext>
            </p:extLst>
          </p:nvPr>
        </p:nvGraphicFramePr>
        <p:xfrm>
          <a:off x="2035844" y="1557338"/>
          <a:ext cx="4624388" cy="347662"/>
        </p:xfrm>
        <a:graphic>
          <a:graphicData uri="http://schemas.openxmlformats.org/presentationml/2006/ole">
            <p:oleObj spid="_x0000_s76802" name="Equation" r:id="rId3" imgW="3022560" imgH="228600" progId="Equation.3">
              <p:embed/>
            </p:oleObj>
          </a:graphicData>
        </a:graphic>
      </p:graphicFrame>
      <p:graphicFrame>
        <p:nvGraphicFramePr>
          <p:cNvPr id="21" name="Objek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43585803"/>
              </p:ext>
            </p:extLst>
          </p:nvPr>
        </p:nvGraphicFramePr>
        <p:xfrm>
          <a:off x="2028006" y="1942710"/>
          <a:ext cx="2039938" cy="347662"/>
        </p:xfrm>
        <a:graphic>
          <a:graphicData uri="http://schemas.openxmlformats.org/presentationml/2006/ole">
            <p:oleObj spid="_x0000_s76803" name="Equation" r:id="rId4" imgW="1333440" imgH="228600" progId="Equation.3">
              <p:embed/>
            </p:oleObj>
          </a:graphicData>
        </a:graphic>
      </p:graphicFrame>
      <p:graphicFrame>
        <p:nvGraphicFramePr>
          <p:cNvPr id="22" name="Objek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566253333"/>
              </p:ext>
            </p:extLst>
          </p:nvPr>
        </p:nvGraphicFramePr>
        <p:xfrm>
          <a:off x="2059905" y="2492896"/>
          <a:ext cx="5032375" cy="636588"/>
        </p:xfrm>
        <a:graphic>
          <a:graphicData uri="http://schemas.openxmlformats.org/presentationml/2006/ole">
            <p:oleObj spid="_x0000_s76804" name="Equation" r:id="rId5" imgW="3288960" imgH="419040" progId="Equation.3">
              <p:embed/>
            </p:oleObj>
          </a:graphicData>
        </a:graphic>
      </p:graphicFrame>
      <p:graphicFrame>
        <p:nvGraphicFramePr>
          <p:cNvPr id="23" name="Objek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035494146"/>
              </p:ext>
            </p:extLst>
          </p:nvPr>
        </p:nvGraphicFramePr>
        <p:xfrm>
          <a:off x="2124075" y="3719513"/>
          <a:ext cx="3865563" cy="655637"/>
        </p:xfrm>
        <a:graphic>
          <a:graphicData uri="http://schemas.openxmlformats.org/presentationml/2006/ole">
            <p:oleObj spid="_x0000_s76805" name="Equation" r:id="rId6" imgW="2527200" imgH="431640" progId="Equation.3">
              <p:embed/>
            </p:oleObj>
          </a:graphicData>
        </a:graphic>
      </p:graphicFrame>
      <p:graphicFrame>
        <p:nvGraphicFramePr>
          <p:cNvPr id="24" name="Objek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62398577"/>
              </p:ext>
            </p:extLst>
          </p:nvPr>
        </p:nvGraphicFramePr>
        <p:xfrm>
          <a:off x="5004048" y="4382356"/>
          <a:ext cx="231775" cy="311150"/>
        </p:xfrm>
        <a:graphic>
          <a:graphicData uri="http://schemas.openxmlformats.org/presentationml/2006/ole">
            <p:oleObj spid="_x0000_s76806" name="Equation" r:id="rId7" imgW="152280" imgH="203040" progId="Equation.3">
              <p:embed/>
            </p:oleObj>
          </a:graphicData>
        </a:graphic>
      </p:graphicFrame>
      <p:grpSp>
        <p:nvGrpSpPr>
          <p:cNvPr id="8" name="Gruppe 11"/>
          <p:cNvGrpSpPr/>
          <p:nvPr/>
        </p:nvGrpSpPr>
        <p:grpSpPr>
          <a:xfrm>
            <a:off x="7499176" y="295674"/>
            <a:ext cx="1440160" cy="1098588"/>
            <a:chOff x="1547664" y="2996952"/>
            <a:chExt cx="4680520" cy="3024336"/>
          </a:xfrm>
        </p:grpSpPr>
        <p:sp>
          <p:nvSpPr>
            <p:cNvPr id="13" name="Avrundet rektangel 12"/>
            <p:cNvSpPr/>
            <p:nvPr/>
          </p:nvSpPr>
          <p:spPr>
            <a:xfrm>
              <a:off x="1547664" y="2996952"/>
              <a:ext cx="4680520" cy="457201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/>
                <a:t>Non </a:t>
              </a:r>
              <a:r>
                <a:rPr lang="nb-NO" sz="800" dirty="0" err="1"/>
                <a:t>parametric</a:t>
              </a:r>
              <a:endParaRPr lang="nb-NO" sz="800" dirty="0"/>
            </a:p>
          </p:txBody>
        </p:sp>
        <p:sp>
          <p:nvSpPr>
            <p:cNvPr id="14" name="Avrundet rektangel 13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Log-normal, Gamma</a:t>
              </a:r>
            </a:p>
          </p:txBody>
        </p:sp>
        <p:sp>
          <p:nvSpPr>
            <p:cNvPr id="15" name="Avrundet rektangel 14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Pareto</a:t>
              </a:r>
            </a:p>
          </p:txBody>
        </p:sp>
        <p:sp>
          <p:nvSpPr>
            <p:cNvPr id="16" name="Avrundet rektangel 15"/>
            <p:cNvSpPr/>
            <p:nvPr/>
          </p:nvSpPr>
          <p:spPr>
            <a:xfrm>
              <a:off x="1547664" y="49160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Extreme </a:t>
              </a:r>
              <a:r>
                <a:rPr lang="nb-NO" sz="800" dirty="0" err="1" smtClean="0"/>
                <a:t>value</a:t>
              </a:r>
              <a:endParaRPr lang="nb-NO" sz="800" dirty="0" smtClean="0"/>
            </a:p>
          </p:txBody>
        </p:sp>
        <p:sp>
          <p:nvSpPr>
            <p:cNvPr id="17" name="Avrundet rektangel 16"/>
            <p:cNvSpPr/>
            <p:nvPr/>
          </p:nvSpPr>
          <p:spPr>
            <a:xfrm>
              <a:off x="1547664" y="55640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Searching</a:t>
              </a:r>
              <a:endParaRPr lang="nb-NO" sz="800" dirty="0" smtClean="0"/>
            </a:p>
          </p:txBody>
        </p:sp>
      </p:grpSp>
      <p:sp>
        <p:nvSpPr>
          <p:cNvPr id="18" name="Ellipse 17"/>
          <p:cNvSpPr/>
          <p:nvPr/>
        </p:nvSpPr>
        <p:spPr>
          <a:xfrm>
            <a:off x="7427168" y="260648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3121308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Sylinder 5"/>
          <p:cNvSpPr txBox="1"/>
          <p:nvPr/>
        </p:nvSpPr>
        <p:spPr>
          <a:xfrm>
            <a:off x="971600" y="1988840"/>
            <a:ext cx="76328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The </a:t>
            </a:r>
            <a:r>
              <a:rPr lang="nb-NO" sz="1600" dirty="0" err="1" smtClean="0"/>
              <a:t>chance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a </a:t>
            </a:r>
            <a:r>
              <a:rPr lang="nb-NO" sz="1600" dirty="0" err="1" smtClean="0"/>
              <a:t>claim</a:t>
            </a:r>
            <a:r>
              <a:rPr lang="nb-NO" sz="1600" dirty="0" smtClean="0"/>
              <a:t> Z </a:t>
            </a:r>
            <a:r>
              <a:rPr lang="nb-NO" sz="1600" dirty="0" err="1" smtClean="0"/>
              <a:t>exceeding</a:t>
            </a:r>
            <a:r>
              <a:rPr lang="nb-NO" sz="1600" dirty="0" smtClean="0"/>
              <a:t> b is	        , and for </a:t>
            </a:r>
            <a:r>
              <a:rPr lang="nb-NO" sz="1600" dirty="0" err="1" smtClean="0"/>
              <a:t>nb</a:t>
            </a:r>
            <a:r>
              <a:rPr lang="nb-NO" sz="1600" dirty="0" smtClean="0"/>
              <a:t> </a:t>
            </a:r>
            <a:r>
              <a:rPr lang="nb-NO" sz="1600" dirty="0" err="1" smtClean="0"/>
              <a:t>such</a:t>
            </a:r>
            <a:r>
              <a:rPr lang="nb-NO" sz="1600" dirty="0" smtClean="0"/>
              <a:t> </a:t>
            </a:r>
            <a:r>
              <a:rPr lang="nb-NO" sz="1600" dirty="0" err="1" smtClean="0"/>
              <a:t>events</a:t>
            </a:r>
            <a:r>
              <a:rPr lang="nb-NO" sz="1600" dirty="0" smtClean="0"/>
              <a:t> </a:t>
            </a:r>
            <a:r>
              <a:rPr lang="nb-NO" sz="1600" dirty="0" err="1" smtClean="0"/>
              <a:t>with</a:t>
            </a:r>
            <a:r>
              <a:rPr lang="nb-NO" sz="1600" dirty="0" smtClean="0"/>
              <a:t> </a:t>
            </a:r>
            <a:r>
              <a:rPr lang="nb-NO" sz="1600" dirty="0" err="1" smtClean="0"/>
              <a:t>lower</a:t>
            </a:r>
            <a:r>
              <a:rPr lang="nb-NO" sz="1600" dirty="0" smtClean="0"/>
              <a:t> </a:t>
            </a:r>
            <a:r>
              <a:rPr lang="nb-NO" sz="1600" dirty="0" err="1" smtClean="0"/>
              <a:t>bounds</a:t>
            </a:r>
            <a:r>
              <a:rPr lang="nb-NO" sz="1600" dirty="0" smtClean="0"/>
              <a:t> b1,…,</a:t>
            </a:r>
            <a:r>
              <a:rPr lang="nb-NO" sz="1600" dirty="0" err="1" smtClean="0"/>
              <a:t>bnb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analogous</a:t>
            </a:r>
            <a:r>
              <a:rPr lang="nb-NO" sz="1600" dirty="0" smtClean="0"/>
              <a:t> joint </a:t>
            </a:r>
            <a:r>
              <a:rPr lang="nb-NO" sz="1600" dirty="0" err="1" smtClean="0"/>
              <a:t>probability</a:t>
            </a:r>
            <a:r>
              <a:rPr lang="nb-NO" sz="1600" dirty="0" smtClean="0"/>
              <a:t> </a:t>
            </a:r>
            <a:r>
              <a:rPr lang="nb-NO" sz="1600" dirty="0" err="1" smtClean="0"/>
              <a:t>becomes</a:t>
            </a:r>
            <a:r>
              <a:rPr lang="nb-NO" sz="1600" dirty="0" smtClean="0"/>
              <a:t>	 </a:t>
            </a:r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/>
          </a:p>
          <a:p>
            <a:pPr>
              <a:buClr>
                <a:schemeClr val="accent2"/>
              </a:buClr>
            </a:pPr>
            <a:endParaRPr lang="nb-NO" sz="1600" dirty="0" smtClean="0"/>
          </a:p>
          <a:p>
            <a:pPr>
              <a:buClr>
                <a:schemeClr val="accent2"/>
              </a:buClr>
            </a:pPr>
            <a:r>
              <a:rPr lang="nb-NO" sz="1600" dirty="0" smtClean="0"/>
              <a:t>     </a:t>
            </a:r>
            <a:r>
              <a:rPr lang="nb-NO" sz="1600" dirty="0" err="1" smtClean="0"/>
              <a:t>Take</a:t>
            </a:r>
            <a:r>
              <a:rPr lang="nb-NO" sz="1600" dirty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logarithm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this</a:t>
            </a:r>
            <a:r>
              <a:rPr lang="nb-NO" sz="1600" dirty="0" smtClean="0"/>
              <a:t> </a:t>
            </a:r>
            <a:r>
              <a:rPr lang="nb-NO" sz="1600" dirty="0" err="1" smtClean="0"/>
              <a:t>product</a:t>
            </a:r>
            <a:r>
              <a:rPr lang="nb-NO" sz="1600" dirty="0" smtClean="0"/>
              <a:t> and </a:t>
            </a:r>
            <a:r>
              <a:rPr lang="nb-NO" sz="1600" dirty="0" err="1" smtClean="0"/>
              <a:t>add</a:t>
            </a:r>
            <a:r>
              <a:rPr lang="nb-NO" sz="1600" dirty="0" smtClean="0"/>
              <a:t> it to </a:t>
            </a:r>
            <a:r>
              <a:rPr lang="nb-NO" sz="1600" dirty="0" err="1" smtClean="0"/>
              <a:t>the</a:t>
            </a:r>
            <a:r>
              <a:rPr lang="nb-NO" sz="1600" dirty="0" smtClean="0"/>
              <a:t> log </a:t>
            </a:r>
            <a:r>
              <a:rPr lang="nb-NO" sz="1600" dirty="0" err="1" smtClean="0"/>
              <a:t>likelihood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fully</a:t>
            </a:r>
            <a:r>
              <a:rPr lang="nb-NO" sz="1600" dirty="0" smtClean="0"/>
              <a:t> </a:t>
            </a:r>
            <a:r>
              <a:rPr lang="nb-NO" sz="1600" dirty="0" err="1" smtClean="0"/>
              <a:t>observed</a:t>
            </a:r>
            <a:r>
              <a:rPr lang="nb-NO" sz="1600" dirty="0" smtClean="0"/>
              <a:t> </a:t>
            </a:r>
            <a:r>
              <a:rPr lang="nb-NO" sz="1600" dirty="0" err="1" smtClean="0"/>
              <a:t>claims</a:t>
            </a:r>
            <a:r>
              <a:rPr lang="nb-NO" sz="1600" dirty="0" smtClean="0"/>
              <a:t> z</a:t>
            </a:r>
            <a:r>
              <a:rPr lang="nb-NO" sz="1100" dirty="0" smtClean="0"/>
              <a:t>1</a:t>
            </a:r>
            <a:r>
              <a:rPr lang="nb-NO" sz="1600" dirty="0" smtClean="0"/>
              <a:t>,…,</a:t>
            </a:r>
            <a:r>
              <a:rPr lang="nb-NO" sz="1600" dirty="0" err="1" smtClean="0"/>
              <a:t>z</a:t>
            </a:r>
            <a:r>
              <a:rPr lang="nb-NO" sz="1100" dirty="0" err="1" smtClean="0"/>
              <a:t>n</a:t>
            </a:r>
            <a:r>
              <a:rPr lang="nb-NO" sz="1600" dirty="0" smtClean="0"/>
              <a:t>. The </a:t>
            </a:r>
            <a:r>
              <a:rPr lang="nb-NO" sz="1600" dirty="0" err="1" smtClean="0"/>
              <a:t>criterion</a:t>
            </a:r>
            <a:r>
              <a:rPr lang="nb-NO" sz="1600" dirty="0" smtClean="0"/>
              <a:t> </a:t>
            </a:r>
            <a:r>
              <a:rPr lang="nb-NO" sz="1600" dirty="0" err="1" smtClean="0"/>
              <a:t>then</a:t>
            </a:r>
            <a:r>
              <a:rPr lang="nb-NO" sz="1600" dirty="0" smtClean="0"/>
              <a:t> </a:t>
            </a:r>
            <a:r>
              <a:rPr lang="nb-NO" sz="1600" dirty="0" err="1" smtClean="0"/>
              <a:t>becomes</a:t>
            </a:r>
            <a:endParaRPr lang="nb-NO" sz="1600" dirty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/>
          </a:p>
          <a:p>
            <a:pPr>
              <a:buClr>
                <a:schemeClr val="accent2"/>
              </a:buClr>
            </a:pPr>
            <a:endParaRPr lang="nb-NO" sz="1600" dirty="0" smtClean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Fitting a </a:t>
            </a:r>
            <a:r>
              <a:rPr lang="nb-NO" dirty="0" err="1" smtClean="0"/>
              <a:t>scale</a:t>
            </a:r>
            <a:r>
              <a:rPr lang="nb-NO" dirty="0" smtClean="0"/>
              <a:t> </a:t>
            </a:r>
            <a:r>
              <a:rPr lang="nb-NO" dirty="0" err="1" smtClean="0"/>
              <a:t>family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47</a:t>
            </a:fld>
            <a:endParaRPr lang="nb-NO" dirty="0"/>
          </a:p>
        </p:txBody>
      </p:sp>
      <p:graphicFrame>
        <p:nvGraphicFramePr>
          <p:cNvPr id="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761654995"/>
              </p:ext>
            </p:extLst>
          </p:nvPr>
        </p:nvGraphicFramePr>
        <p:xfrm>
          <a:off x="2443163" y="2627238"/>
          <a:ext cx="3265487" cy="366713"/>
        </p:xfrm>
        <a:graphic>
          <a:graphicData uri="http://schemas.openxmlformats.org/presentationml/2006/ole">
            <p:oleObj spid="_x0000_s77826" name="Equation" r:id="rId3" imgW="2133360" imgH="241200" progId="Equation.3">
              <p:embed/>
            </p:oleObj>
          </a:graphicData>
        </a:graphic>
      </p:graphicFrame>
      <p:graphicFrame>
        <p:nvGraphicFramePr>
          <p:cNvPr id="8" name="Objek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45225867"/>
              </p:ext>
            </p:extLst>
          </p:nvPr>
        </p:nvGraphicFramePr>
        <p:xfrm>
          <a:off x="4940666" y="1997689"/>
          <a:ext cx="1146175" cy="347663"/>
        </p:xfrm>
        <a:graphic>
          <a:graphicData uri="http://schemas.openxmlformats.org/presentationml/2006/ole">
            <p:oleObj spid="_x0000_s77827" name="Equation" r:id="rId4" imgW="749160" imgH="228600" progId="Equation.3">
              <p:embed/>
            </p:oleObj>
          </a:graphicData>
        </a:graphic>
      </p:graphicFrame>
      <p:graphicFrame>
        <p:nvGraphicFramePr>
          <p:cNvPr id="9" name="Objek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806989038"/>
              </p:ext>
            </p:extLst>
          </p:nvPr>
        </p:nvGraphicFramePr>
        <p:xfrm>
          <a:off x="2332038" y="3441700"/>
          <a:ext cx="5980112" cy="673100"/>
        </p:xfrm>
        <a:graphic>
          <a:graphicData uri="http://schemas.openxmlformats.org/presentationml/2006/ole">
            <p:oleObj spid="_x0000_s77828" name="Formel" r:id="rId5" imgW="3911400" imgH="444240" progId="Equation.3">
              <p:embed/>
            </p:oleObj>
          </a:graphicData>
        </a:graphic>
      </p:graphicFrame>
      <p:sp>
        <p:nvSpPr>
          <p:cNvPr id="11" name="TekstSylinder 10"/>
          <p:cNvSpPr txBox="1"/>
          <p:nvPr/>
        </p:nvSpPr>
        <p:spPr>
          <a:xfrm>
            <a:off x="3851920" y="4088105"/>
            <a:ext cx="16081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i="1" dirty="0" err="1" smtClean="0"/>
              <a:t>complete</a:t>
            </a:r>
            <a:r>
              <a:rPr lang="nb-NO" sz="1200" i="1" dirty="0" smtClean="0"/>
              <a:t> </a:t>
            </a:r>
            <a:r>
              <a:rPr lang="nb-NO" sz="1200" i="1" dirty="0" err="1" smtClean="0"/>
              <a:t>information</a:t>
            </a:r>
            <a:endParaRPr lang="nb-NO" sz="1200" i="1" dirty="0" smtClean="0"/>
          </a:p>
        </p:txBody>
      </p:sp>
      <p:sp>
        <p:nvSpPr>
          <p:cNvPr id="16" name="TekstSylinder 15"/>
          <p:cNvSpPr txBox="1"/>
          <p:nvPr/>
        </p:nvSpPr>
        <p:spPr>
          <a:xfrm>
            <a:off x="6156176" y="4088105"/>
            <a:ext cx="16177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i="1" dirty="0" err="1" smtClean="0"/>
              <a:t>censoring</a:t>
            </a:r>
            <a:r>
              <a:rPr lang="nb-NO" sz="1200" i="1" dirty="0" smtClean="0"/>
              <a:t> to </a:t>
            </a:r>
            <a:r>
              <a:rPr lang="nb-NO" sz="1200" i="1" dirty="0" err="1" smtClean="0"/>
              <a:t>the</a:t>
            </a:r>
            <a:r>
              <a:rPr lang="nb-NO" sz="1200" i="1" dirty="0" smtClean="0"/>
              <a:t> right</a:t>
            </a:r>
          </a:p>
        </p:txBody>
      </p:sp>
      <p:grpSp>
        <p:nvGrpSpPr>
          <p:cNvPr id="10" name="Gruppe 11"/>
          <p:cNvGrpSpPr/>
          <p:nvPr/>
        </p:nvGrpSpPr>
        <p:grpSpPr>
          <a:xfrm>
            <a:off x="7499176" y="295674"/>
            <a:ext cx="1440160" cy="1098588"/>
            <a:chOff x="1547664" y="2996952"/>
            <a:chExt cx="4680520" cy="3024336"/>
          </a:xfrm>
        </p:grpSpPr>
        <p:sp>
          <p:nvSpPr>
            <p:cNvPr id="13" name="Avrundet rektangel 12"/>
            <p:cNvSpPr/>
            <p:nvPr/>
          </p:nvSpPr>
          <p:spPr>
            <a:xfrm>
              <a:off x="1547664" y="2996952"/>
              <a:ext cx="4680520" cy="457201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/>
                <a:t>Non </a:t>
              </a:r>
              <a:r>
                <a:rPr lang="nb-NO" sz="800" dirty="0" err="1"/>
                <a:t>parametric</a:t>
              </a:r>
              <a:endParaRPr lang="nb-NO" sz="800" dirty="0"/>
            </a:p>
          </p:txBody>
        </p:sp>
        <p:sp>
          <p:nvSpPr>
            <p:cNvPr id="14" name="Avrundet rektangel 13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Log-normal, Gamma</a:t>
              </a:r>
            </a:p>
          </p:txBody>
        </p:sp>
        <p:sp>
          <p:nvSpPr>
            <p:cNvPr id="15" name="Avrundet rektangel 14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Pareto</a:t>
              </a:r>
            </a:p>
          </p:txBody>
        </p:sp>
        <p:sp>
          <p:nvSpPr>
            <p:cNvPr id="17" name="Avrundet rektangel 16"/>
            <p:cNvSpPr/>
            <p:nvPr/>
          </p:nvSpPr>
          <p:spPr>
            <a:xfrm>
              <a:off x="1547664" y="49160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Extreme </a:t>
              </a:r>
              <a:r>
                <a:rPr lang="nb-NO" sz="800" dirty="0" err="1" smtClean="0"/>
                <a:t>value</a:t>
              </a:r>
              <a:endParaRPr lang="nb-NO" sz="800" dirty="0" smtClean="0"/>
            </a:p>
          </p:txBody>
        </p:sp>
        <p:sp>
          <p:nvSpPr>
            <p:cNvPr id="18" name="Avrundet rektangel 17"/>
            <p:cNvSpPr/>
            <p:nvPr/>
          </p:nvSpPr>
          <p:spPr>
            <a:xfrm>
              <a:off x="1547664" y="55640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Searching</a:t>
              </a:r>
              <a:endParaRPr lang="nb-NO" sz="800" dirty="0" smtClean="0"/>
            </a:p>
          </p:txBody>
        </p:sp>
      </p:grpSp>
      <p:sp>
        <p:nvSpPr>
          <p:cNvPr id="19" name="Ellipse 18"/>
          <p:cNvSpPr/>
          <p:nvPr/>
        </p:nvSpPr>
        <p:spPr>
          <a:xfrm>
            <a:off x="7427168" y="260648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1729415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DNB Main">
      <a:dk1>
        <a:srgbClr val="333333"/>
      </a:dk1>
      <a:lt1>
        <a:sysClr val="window" lastClr="FFFFFF"/>
      </a:lt1>
      <a:dk2>
        <a:srgbClr val="333333"/>
      </a:dk2>
      <a:lt2>
        <a:srgbClr val="FFFFFF"/>
      </a:lt2>
      <a:accent1>
        <a:srgbClr val="C9C9C9"/>
      </a:accent1>
      <a:accent2>
        <a:srgbClr val="007272"/>
      </a:accent2>
      <a:accent3>
        <a:srgbClr val="77278A"/>
      </a:accent3>
      <a:accent4>
        <a:srgbClr val="49B1DE"/>
      </a:accent4>
      <a:accent5>
        <a:srgbClr val="E76A0B"/>
      </a:accent5>
      <a:accent6>
        <a:srgbClr val="9F1117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1038</TotalTime>
  <Words>1600</Words>
  <Application>Microsoft Office PowerPoint</Application>
  <PresentationFormat>On-screen Show (4:3)</PresentationFormat>
  <Paragraphs>517</Paragraphs>
  <Slides>47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47</vt:i4>
      </vt:variant>
    </vt:vector>
  </HeadingPairs>
  <TitlesOfParts>
    <vt:vector size="50" baseType="lpstr">
      <vt:lpstr>blank</vt:lpstr>
      <vt:lpstr>Equation</vt:lpstr>
      <vt:lpstr>Formel</vt:lpstr>
      <vt:lpstr>STK 4540 Lecture 6</vt:lpstr>
      <vt:lpstr>The ultimate goal for calculating the pure premium is pricing</vt:lpstr>
      <vt:lpstr>Claim severity modelling is about  describing the variation in claim size</vt:lpstr>
      <vt:lpstr>Claim severity modelling is about  describing the variation in claim size</vt:lpstr>
      <vt:lpstr>The ultimate goal for calculating the  pure premium is pricing</vt:lpstr>
      <vt:lpstr>Example</vt:lpstr>
      <vt:lpstr>Non-parametric modelling  can be useful</vt:lpstr>
      <vt:lpstr>Scale families of distributions</vt:lpstr>
      <vt:lpstr>Fitting a scale family</vt:lpstr>
      <vt:lpstr>Shifted distributions</vt:lpstr>
      <vt:lpstr>Shifted distributions</vt:lpstr>
      <vt:lpstr>Skewness as simple description of shape</vt:lpstr>
      <vt:lpstr>Skewness as simple description of shape</vt:lpstr>
      <vt:lpstr>Non-parametric estimation</vt:lpstr>
      <vt:lpstr>TPL</vt:lpstr>
      <vt:lpstr>Hull</vt:lpstr>
      <vt:lpstr>The log-normal family</vt:lpstr>
      <vt:lpstr>Log-normal sampling (Algoritm 2.5)</vt:lpstr>
      <vt:lpstr>The lognormal family</vt:lpstr>
      <vt:lpstr>The Gamma family</vt:lpstr>
      <vt:lpstr>Example of Gamma distribution</vt:lpstr>
      <vt:lpstr>Example: car insurance</vt:lpstr>
      <vt:lpstr>Comparisons of Gamma and lognormal</vt:lpstr>
      <vt:lpstr>Comparison of Gamma and  lognormal - fit</vt:lpstr>
      <vt:lpstr>Comparison of Gamma  and lognormal – type 3</vt:lpstr>
      <vt:lpstr>QQ plot Gamma model</vt:lpstr>
      <vt:lpstr>QQ plot log normal model</vt:lpstr>
      <vt:lpstr>Slide 28</vt:lpstr>
      <vt:lpstr>Slide 29</vt:lpstr>
      <vt:lpstr>Slide 30</vt:lpstr>
      <vt:lpstr>Slide 31</vt:lpstr>
      <vt:lpstr>Slide 32</vt:lpstr>
      <vt:lpstr>Slide 33</vt:lpstr>
      <vt:lpstr>Conclusions so far</vt:lpstr>
      <vt:lpstr>Comparison of Gamma  and lognormal - fit</vt:lpstr>
      <vt:lpstr>Comparison of Gamma  and lognormal – type 3</vt:lpstr>
      <vt:lpstr>QQ plot Gamma</vt:lpstr>
      <vt:lpstr>QQ plot Gamma model  without zero claims 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Fitting a scale family</vt:lpstr>
      <vt:lpstr>Fitting a scale family</vt:lpstr>
    </vt:vector>
  </TitlesOfParts>
  <Company>DnB NOR ASA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Non-life insurance mathematics</dc:title>
  <dc:creator>Haavardsson, Nils Fridthjov</dc:creator>
  <cp:lastModifiedBy>wenche_adm</cp:lastModifiedBy>
  <cp:revision>45</cp:revision>
  <dcterms:created xsi:type="dcterms:W3CDTF">2013-07-22T14:26:45Z</dcterms:created>
  <dcterms:modified xsi:type="dcterms:W3CDTF">2014-09-23T18:12:57Z</dcterms:modified>
</cp:coreProperties>
</file>