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9" r:id="rId3"/>
    <p:sldId id="260" r:id="rId4"/>
    <p:sldId id="261" r:id="rId5"/>
    <p:sldId id="258" r:id="rId6"/>
    <p:sldId id="262" r:id="rId7"/>
    <p:sldId id="294" r:id="rId8"/>
    <p:sldId id="295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2.wmf"/><Relationship Id="rId1" Type="http://schemas.openxmlformats.org/officeDocument/2006/relationships/image" Target="../media/image43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68.wmf"/><Relationship Id="rId7" Type="http://schemas.openxmlformats.org/officeDocument/2006/relationships/image" Target="../media/image72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4" Type="http://schemas.openxmlformats.org/officeDocument/2006/relationships/image" Target="../media/image77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image" Target="../media/image79.wmf"/><Relationship Id="rId7" Type="http://schemas.openxmlformats.org/officeDocument/2006/relationships/image" Target="../media/image83.wmf"/><Relationship Id="rId2" Type="http://schemas.openxmlformats.org/officeDocument/2006/relationships/image" Target="../media/image57.wmf"/><Relationship Id="rId1" Type="http://schemas.openxmlformats.org/officeDocument/2006/relationships/image" Target="../media/image78.wmf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image" Target="../media/image87.wmf"/><Relationship Id="rId7" Type="http://schemas.openxmlformats.org/officeDocument/2006/relationships/image" Target="../media/image91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Relationship Id="rId6" Type="http://schemas.openxmlformats.org/officeDocument/2006/relationships/image" Target="../media/image90.wmf"/><Relationship Id="rId11" Type="http://schemas.openxmlformats.org/officeDocument/2006/relationships/image" Target="../media/image95.wmf"/><Relationship Id="rId5" Type="http://schemas.openxmlformats.org/officeDocument/2006/relationships/image" Target="../media/image89.wmf"/><Relationship Id="rId10" Type="http://schemas.openxmlformats.org/officeDocument/2006/relationships/image" Target="../media/image94.wmf"/><Relationship Id="rId4" Type="http://schemas.openxmlformats.org/officeDocument/2006/relationships/image" Target="../media/image88.wmf"/><Relationship Id="rId9" Type="http://schemas.openxmlformats.org/officeDocument/2006/relationships/image" Target="../media/image93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3" Type="http://schemas.openxmlformats.org/officeDocument/2006/relationships/image" Target="../media/image98.wmf"/><Relationship Id="rId7" Type="http://schemas.openxmlformats.org/officeDocument/2006/relationships/image" Target="../media/image102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Relationship Id="rId6" Type="http://schemas.openxmlformats.org/officeDocument/2006/relationships/image" Target="../media/image101.wmf"/><Relationship Id="rId5" Type="http://schemas.openxmlformats.org/officeDocument/2006/relationships/image" Target="../media/image100.wmf"/><Relationship Id="rId4" Type="http://schemas.openxmlformats.org/officeDocument/2006/relationships/image" Target="../media/image9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C4989-A6C7-45F8-90FC-57855C386316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8252D-CD48-407A-992D-A1A103B2DD09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Property </a:t>
            </a:r>
            <a:r>
              <a:rPr lang="nb-NO" dirty="0" err="1" smtClean="0"/>
              <a:t>insurance</a:t>
            </a:r>
            <a:r>
              <a:rPr lang="nb-NO" dirty="0" smtClean="0"/>
              <a:t> is </a:t>
            </a:r>
            <a:r>
              <a:rPr lang="nb-NO" dirty="0" err="1" smtClean="0"/>
              <a:t>economic</a:t>
            </a:r>
            <a:r>
              <a:rPr lang="nb-NO" dirty="0" smtClean="0"/>
              <a:t> </a:t>
            </a:r>
            <a:r>
              <a:rPr lang="nb-NO" dirty="0" err="1" smtClean="0"/>
              <a:t>responsibility</a:t>
            </a:r>
            <a:r>
              <a:rPr lang="nb-NO" dirty="0" smtClean="0"/>
              <a:t> for </a:t>
            </a:r>
            <a:r>
              <a:rPr lang="nb-NO" dirty="0" err="1" smtClean="0"/>
              <a:t>incidents</a:t>
            </a:r>
            <a:r>
              <a:rPr lang="nb-NO" dirty="0" smtClean="0"/>
              <a:t> </a:t>
            </a:r>
            <a:r>
              <a:rPr lang="nb-NO" dirty="0" err="1" smtClean="0"/>
              <a:t>such</a:t>
            </a:r>
            <a:r>
              <a:rPr lang="nb-NO" dirty="0" smtClean="0"/>
              <a:t> as fires and </a:t>
            </a:r>
            <a:r>
              <a:rPr lang="nb-NO" dirty="0" err="1" smtClean="0"/>
              <a:t>accidents</a:t>
            </a:r>
            <a:r>
              <a:rPr lang="nb-NO" dirty="0" smtClean="0"/>
              <a:t> </a:t>
            </a:r>
            <a:r>
              <a:rPr lang="nb-NO" dirty="0" err="1" smtClean="0"/>
              <a:t>passed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to an </a:t>
            </a:r>
            <a:r>
              <a:rPr lang="nb-NO" dirty="0" err="1" smtClean="0"/>
              <a:t>insurer</a:t>
            </a:r>
            <a:r>
              <a:rPr lang="nb-NO" dirty="0" smtClean="0"/>
              <a:t> </a:t>
            </a:r>
            <a:r>
              <a:rPr lang="nb-NO" dirty="0" err="1" smtClean="0"/>
              <a:t>against</a:t>
            </a:r>
            <a:r>
              <a:rPr lang="nb-NO" dirty="0" smtClean="0"/>
              <a:t> a </a:t>
            </a:r>
            <a:r>
              <a:rPr lang="nb-NO" dirty="0" err="1" smtClean="0"/>
              <a:t>fee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contract</a:t>
            </a:r>
            <a:r>
              <a:rPr lang="nb-NO" dirty="0" smtClean="0"/>
              <a:t>, </a:t>
            </a:r>
            <a:r>
              <a:rPr lang="nb-NO" dirty="0" err="1" smtClean="0"/>
              <a:t>known</a:t>
            </a:r>
            <a:r>
              <a:rPr lang="nb-NO" dirty="0" smtClean="0"/>
              <a:t> as a policy, </a:t>
            </a:r>
            <a:r>
              <a:rPr lang="nb-NO" dirty="0" err="1" smtClean="0"/>
              <a:t>releases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</a:t>
            </a:r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such</a:t>
            </a:r>
            <a:r>
              <a:rPr lang="nb-NO" dirty="0" smtClean="0"/>
              <a:t> </a:t>
            </a:r>
            <a:r>
              <a:rPr lang="nb-NO" dirty="0" err="1" smtClean="0"/>
              <a:t>events</a:t>
            </a:r>
            <a:r>
              <a:rPr lang="nb-NO" dirty="0" smtClean="0"/>
              <a:t> </a:t>
            </a:r>
            <a:r>
              <a:rPr lang="nb-NO" dirty="0" err="1" smtClean="0"/>
              <a:t>occur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A </a:t>
            </a:r>
            <a:r>
              <a:rPr lang="nb-NO" dirty="0" err="1" smtClean="0"/>
              <a:t>central</a:t>
            </a:r>
            <a:r>
              <a:rPr lang="nb-NO" dirty="0" smtClean="0"/>
              <a:t> </a:t>
            </a:r>
            <a:r>
              <a:rPr lang="nb-NO" dirty="0" err="1" smtClean="0"/>
              <a:t>quantity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total </a:t>
            </a:r>
            <a:r>
              <a:rPr lang="nb-NO" dirty="0" err="1" smtClean="0"/>
              <a:t>claim</a:t>
            </a:r>
            <a:r>
              <a:rPr lang="nb-NO" dirty="0" smtClean="0"/>
              <a:t> X </a:t>
            </a:r>
            <a:r>
              <a:rPr lang="nb-NO" dirty="0" err="1" smtClean="0"/>
              <a:t>amassed</a:t>
            </a:r>
            <a:r>
              <a:rPr lang="nb-NO" dirty="0" smtClean="0"/>
              <a:t> during a </a:t>
            </a:r>
            <a:r>
              <a:rPr lang="nb-NO" dirty="0" err="1" smtClean="0"/>
              <a:t>certain</a:t>
            </a:r>
            <a:r>
              <a:rPr lang="nb-NO" dirty="0" smtClean="0"/>
              <a:t> </a:t>
            </a:r>
            <a:r>
              <a:rPr lang="nb-NO" dirty="0" err="1" smtClean="0"/>
              <a:t>period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time (</a:t>
            </a:r>
            <a:r>
              <a:rPr lang="nb-NO" dirty="0" err="1" smtClean="0"/>
              <a:t>typically</a:t>
            </a:r>
            <a:r>
              <a:rPr lang="nb-NO" dirty="0" smtClean="0"/>
              <a:t> a </a:t>
            </a:r>
            <a:r>
              <a:rPr lang="nb-NO" dirty="0" err="1" smtClean="0"/>
              <a:t>year</a:t>
            </a:r>
            <a:r>
              <a:rPr lang="nb-NO" dirty="0" smtClean="0"/>
              <a:t>)</a:t>
            </a:r>
          </a:p>
          <a:p>
            <a:pPr>
              <a:buFont typeface="Arial" pitchFamily="34" charset="0"/>
              <a:buChar char="•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8252D-CD48-407A-992D-A1A103B2DD09}" type="slidenum">
              <a:rPr lang="nb-NO" smtClean="0"/>
              <a:pPr/>
              <a:t>3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A267-2DF3-479F-9FAD-0B716287F905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045-C1BD-4CF0-9B9F-8C5CAE37EC7B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A267-2DF3-479F-9FAD-0B716287F905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045-C1BD-4CF0-9B9F-8C5CAE37EC7B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A267-2DF3-479F-9FAD-0B716287F905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045-C1BD-4CF0-9B9F-8C5CAE37EC7B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A267-2DF3-479F-9FAD-0B716287F905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045-C1BD-4CF0-9B9F-8C5CAE37EC7B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A267-2DF3-479F-9FAD-0B716287F905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045-C1BD-4CF0-9B9F-8C5CAE37EC7B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A267-2DF3-479F-9FAD-0B716287F905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045-C1BD-4CF0-9B9F-8C5CAE37EC7B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A267-2DF3-479F-9FAD-0B716287F905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045-C1BD-4CF0-9B9F-8C5CAE37EC7B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A267-2DF3-479F-9FAD-0B716287F905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045-C1BD-4CF0-9B9F-8C5CAE37EC7B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A267-2DF3-479F-9FAD-0B716287F905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045-C1BD-4CF0-9B9F-8C5CAE37EC7B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A267-2DF3-479F-9FAD-0B716287F905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045-C1BD-4CF0-9B9F-8C5CAE37EC7B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A267-2DF3-479F-9FAD-0B716287F905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045-C1BD-4CF0-9B9F-8C5CAE37EC7B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123" y="332210"/>
            <a:ext cx="7875590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59443" y="6569076"/>
            <a:ext cx="6172552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73124" y="1341438"/>
            <a:ext cx="7875589" cy="460784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EC700-9842-4AFE-9687-13D471D013CD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183162159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CA267-2DF3-479F-9FAD-0B716287F905}" type="datetimeFigureOut">
              <a:rPr lang="nb-NO" smtClean="0"/>
              <a:pPr/>
              <a:t>26.08.2014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EE045-C1BD-4CF0-9B9F-8C5CAE37EC7B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3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42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56.bin"/><Relationship Id="rId4" Type="http://schemas.openxmlformats.org/officeDocument/2006/relationships/oleObject" Target="../embeddings/oleObject55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58.bin"/><Relationship Id="rId9" Type="http://schemas.openxmlformats.org/officeDocument/2006/relationships/oleObject" Target="../embeddings/oleObject6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8.bin"/><Relationship Id="rId5" Type="http://schemas.openxmlformats.org/officeDocument/2006/relationships/oleObject" Target="../embeddings/oleObject67.bin"/><Relationship Id="rId4" Type="http://schemas.openxmlformats.org/officeDocument/2006/relationships/oleObject" Target="../embeddings/oleObject66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2.bin"/><Relationship Id="rId11" Type="http://schemas.openxmlformats.org/officeDocument/2006/relationships/oleObject" Target="../embeddings/oleObject77.bin"/><Relationship Id="rId5" Type="http://schemas.openxmlformats.org/officeDocument/2006/relationships/oleObject" Target="../embeddings/oleObject71.bin"/><Relationship Id="rId10" Type="http://schemas.openxmlformats.org/officeDocument/2006/relationships/oleObject" Target="../embeddings/oleObject76.bin"/><Relationship Id="rId4" Type="http://schemas.openxmlformats.org/officeDocument/2006/relationships/oleObject" Target="../embeddings/oleObject70.bin"/><Relationship Id="rId9" Type="http://schemas.openxmlformats.org/officeDocument/2006/relationships/oleObject" Target="../embeddings/oleObject7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13" Type="http://schemas.openxmlformats.org/officeDocument/2006/relationships/oleObject" Target="../embeddings/oleObject88.bin"/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2.bin"/><Relationship Id="rId12" Type="http://schemas.openxmlformats.org/officeDocument/2006/relationships/oleObject" Target="../embeddings/oleObject87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81.bin"/><Relationship Id="rId11" Type="http://schemas.openxmlformats.org/officeDocument/2006/relationships/oleObject" Target="../embeddings/oleObject86.bin"/><Relationship Id="rId5" Type="http://schemas.openxmlformats.org/officeDocument/2006/relationships/oleObject" Target="../embeddings/oleObject80.bin"/><Relationship Id="rId10" Type="http://schemas.openxmlformats.org/officeDocument/2006/relationships/oleObject" Target="../embeddings/oleObject85.bin"/><Relationship Id="rId4" Type="http://schemas.openxmlformats.org/officeDocument/2006/relationships/oleObject" Target="../embeddings/oleObject79.bin"/><Relationship Id="rId9" Type="http://schemas.openxmlformats.org/officeDocument/2006/relationships/oleObject" Target="../embeddings/oleObject84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3" Type="http://schemas.openxmlformats.org/officeDocument/2006/relationships/oleObject" Target="../embeddings/oleObject89.bin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92.bin"/><Relationship Id="rId11" Type="http://schemas.openxmlformats.org/officeDocument/2006/relationships/oleObject" Target="../embeddings/oleObject97.bin"/><Relationship Id="rId5" Type="http://schemas.openxmlformats.org/officeDocument/2006/relationships/oleObject" Target="../embeddings/oleObject91.bin"/><Relationship Id="rId10" Type="http://schemas.openxmlformats.org/officeDocument/2006/relationships/oleObject" Target="../embeddings/oleObject96.bin"/><Relationship Id="rId4" Type="http://schemas.openxmlformats.org/officeDocument/2006/relationships/oleObject" Target="../embeddings/oleObject90.bin"/><Relationship Id="rId9" Type="http://schemas.openxmlformats.org/officeDocument/2006/relationships/oleObject" Target="../embeddings/oleObject9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Recap</a:t>
            </a:r>
            <a:r>
              <a:rPr lang="nb-NO" dirty="0" smtClean="0"/>
              <a:t> (1.2.1 in EB)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Property </a:t>
            </a:r>
            <a:r>
              <a:rPr lang="nb-NO" dirty="0" err="1" smtClean="0"/>
              <a:t>insurance</a:t>
            </a:r>
            <a:r>
              <a:rPr lang="nb-NO" dirty="0" smtClean="0"/>
              <a:t> is </a:t>
            </a:r>
            <a:r>
              <a:rPr lang="nb-NO" dirty="0" err="1" smtClean="0"/>
              <a:t>economic</a:t>
            </a:r>
            <a:r>
              <a:rPr lang="nb-NO" dirty="0" smtClean="0"/>
              <a:t> </a:t>
            </a:r>
            <a:r>
              <a:rPr lang="nb-NO" dirty="0" err="1" smtClean="0"/>
              <a:t>responsibility</a:t>
            </a:r>
            <a:r>
              <a:rPr lang="nb-NO" dirty="0" smtClean="0"/>
              <a:t> for </a:t>
            </a:r>
            <a:r>
              <a:rPr lang="nb-NO" dirty="0" err="1" smtClean="0"/>
              <a:t>incidents</a:t>
            </a:r>
            <a:r>
              <a:rPr lang="nb-NO" dirty="0" smtClean="0"/>
              <a:t> </a:t>
            </a:r>
            <a:r>
              <a:rPr lang="nb-NO" dirty="0" err="1" smtClean="0"/>
              <a:t>such</a:t>
            </a:r>
            <a:r>
              <a:rPr lang="nb-NO" dirty="0" smtClean="0"/>
              <a:t> as fires and </a:t>
            </a:r>
            <a:r>
              <a:rPr lang="nb-NO" dirty="0" err="1" smtClean="0"/>
              <a:t>accidents</a:t>
            </a:r>
            <a:r>
              <a:rPr lang="nb-NO" dirty="0" smtClean="0"/>
              <a:t> </a:t>
            </a:r>
            <a:r>
              <a:rPr lang="nb-NO" dirty="0" err="1" smtClean="0"/>
              <a:t>passed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to an </a:t>
            </a:r>
            <a:r>
              <a:rPr lang="nb-NO" dirty="0" err="1" smtClean="0"/>
              <a:t>insurer</a:t>
            </a:r>
            <a:r>
              <a:rPr lang="nb-NO" dirty="0" smtClean="0"/>
              <a:t> </a:t>
            </a:r>
            <a:r>
              <a:rPr lang="nb-NO" dirty="0" err="1" smtClean="0"/>
              <a:t>against</a:t>
            </a:r>
            <a:r>
              <a:rPr lang="nb-NO" dirty="0" smtClean="0"/>
              <a:t> a </a:t>
            </a:r>
            <a:r>
              <a:rPr lang="nb-NO" dirty="0" err="1" smtClean="0"/>
              <a:t>fee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contract</a:t>
            </a:r>
            <a:r>
              <a:rPr lang="nb-NO" dirty="0" smtClean="0"/>
              <a:t>, </a:t>
            </a:r>
            <a:r>
              <a:rPr lang="nb-NO" dirty="0" err="1" smtClean="0"/>
              <a:t>known</a:t>
            </a:r>
            <a:r>
              <a:rPr lang="nb-NO" dirty="0" smtClean="0"/>
              <a:t> as a policy, </a:t>
            </a:r>
            <a:r>
              <a:rPr lang="nb-NO" dirty="0" err="1" smtClean="0"/>
              <a:t>releases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</a:t>
            </a:r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such</a:t>
            </a:r>
            <a:r>
              <a:rPr lang="nb-NO" dirty="0" smtClean="0"/>
              <a:t> </a:t>
            </a:r>
            <a:r>
              <a:rPr lang="nb-NO" dirty="0" err="1" smtClean="0"/>
              <a:t>events</a:t>
            </a:r>
            <a:r>
              <a:rPr lang="nb-NO" dirty="0" smtClean="0"/>
              <a:t> </a:t>
            </a:r>
            <a:r>
              <a:rPr lang="nb-NO" dirty="0" err="1" smtClean="0"/>
              <a:t>occur</a:t>
            </a:r>
            <a:endParaRPr lang="nb-NO" dirty="0" smtClean="0"/>
          </a:p>
          <a:p>
            <a:r>
              <a:rPr lang="nb-NO" dirty="0" smtClean="0"/>
              <a:t>A </a:t>
            </a:r>
            <a:r>
              <a:rPr lang="nb-NO" dirty="0" err="1" smtClean="0"/>
              <a:t>central</a:t>
            </a:r>
            <a:r>
              <a:rPr lang="nb-NO" dirty="0" smtClean="0"/>
              <a:t> </a:t>
            </a:r>
            <a:r>
              <a:rPr lang="nb-NO" dirty="0" err="1" smtClean="0"/>
              <a:t>quantity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total </a:t>
            </a:r>
            <a:r>
              <a:rPr lang="nb-NO" dirty="0" err="1" smtClean="0"/>
              <a:t>claim</a:t>
            </a:r>
            <a:r>
              <a:rPr lang="nb-NO" dirty="0" smtClean="0"/>
              <a:t> X </a:t>
            </a:r>
            <a:r>
              <a:rPr lang="nb-NO" dirty="0" err="1" smtClean="0"/>
              <a:t>amassed</a:t>
            </a:r>
            <a:r>
              <a:rPr lang="nb-NO" dirty="0" smtClean="0"/>
              <a:t> during a </a:t>
            </a:r>
            <a:r>
              <a:rPr lang="nb-NO" dirty="0" err="1" smtClean="0"/>
              <a:t>certain</a:t>
            </a:r>
            <a:r>
              <a:rPr lang="nb-NO" dirty="0" smtClean="0"/>
              <a:t> </a:t>
            </a:r>
            <a:r>
              <a:rPr lang="nb-NO" dirty="0" err="1" smtClean="0"/>
              <a:t>period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time (</a:t>
            </a:r>
            <a:r>
              <a:rPr lang="nb-NO" dirty="0" err="1" smtClean="0"/>
              <a:t>typically</a:t>
            </a:r>
            <a:r>
              <a:rPr lang="nb-NO" dirty="0" smtClean="0"/>
              <a:t> a </a:t>
            </a:r>
            <a:r>
              <a:rPr lang="nb-NO" dirty="0" err="1" smtClean="0"/>
              <a:t>year</a:t>
            </a:r>
            <a:r>
              <a:rPr lang="nb-NO" dirty="0" smtClean="0"/>
              <a:t>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971600" y="4005064"/>
          <a:ext cx="6800060" cy="864096"/>
        </p:xfrm>
        <a:graphic>
          <a:graphicData uri="http://schemas.openxmlformats.org/presentationml/2006/ole">
            <p:oleObj spid="_x0000_s2051" name="Formel" r:id="rId4" imgW="2298600" imgH="29196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Overview</a:t>
            </a:r>
            <a:r>
              <a:rPr lang="nb-NO" dirty="0" smtClean="0"/>
              <a:t> </a:t>
            </a:r>
            <a:r>
              <a:rPr lang="nb-NO" dirty="0" err="1" smtClean="0"/>
              <a:t>pricing</a:t>
            </a:r>
            <a:r>
              <a:rPr lang="nb-NO" dirty="0" smtClean="0"/>
              <a:t> (1.2.2 in EB)</a:t>
            </a:r>
            <a:endParaRPr lang="nb-NO" dirty="0"/>
          </a:p>
        </p:txBody>
      </p:sp>
      <p:sp>
        <p:nvSpPr>
          <p:cNvPr id="3" name="Rectangle 2"/>
          <p:cNvSpPr/>
          <p:nvPr/>
        </p:nvSpPr>
        <p:spPr>
          <a:xfrm>
            <a:off x="1835696" y="1052736"/>
            <a:ext cx="163448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Individual</a:t>
            </a:r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5169768" y="1052736"/>
            <a:ext cx="163448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Insurance </a:t>
            </a:r>
            <a:r>
              <a:rPr lang="nb-NO" dirty="0" err="1" smtClean="0"/>
              <a:t>company</a:t>
            </a:r>
            <a:endParaRPr lang="nb-NO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779912" y="1268760"/>
            <a:ext cx="9361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>
            <a:off x="3779912" y="1484784"/>
            <a:ext cx="936104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51920" y="836712"/>
            <a:ext cx="1039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Premium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3851920" y="162880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Claim</a:t>
            </a:r>
            <a:endParaRPr lang="nb-NO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403648" y="2276872"/>
          <a:ext cx="6038428" cy="687686"/>
        </p:xfrm>
        <a:graphic>
          <a:graphicData uri="http://schemas.openxmlformats.org/presentationml/2006/ole">
            <p:oleObj spid="_x0000_s2050" name="Formel" r:id="rId5" imgW="4012920" imgH="45720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11560" y="2996952"/>
            <a:ext cx="7704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Due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large </a:t>
            </a:r>
            <a:r>
              <a:rPr lang="nb-NO" dirty="0" err="1" smtClean="0"/>
              <a:t>numbers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</a:t>
            </a:r>
            <a:r>
              <a:rPr lang="nb-NO" dirty="0" err="1" smtClean="0"/>
              <a:t>company</a:t>
            </a:r>
            <a:r>
              <a:rPr lang="nb-NO" dirty="0" smtClean="0"/>
              <a:t> is </a:t>
            </a:r>
            <a:r>
              <a:rPr lang="nb-NO" dirty="0" err="1" smtClean="0"/>
              <a:t>cabable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estimating</a:t>
            </a:r>
            <a:endParaRPr lang="nb-NO" dirty="0" smtClean="0"/>
          </a:p>
          <a:p>
            <a:r>
              <a:rPr lang="nb-NO" i="1" dirty="0" err="1"/>
              <a:t>t</a:t>
            </a:r>
            <a:r>
              <a:rPr lang="nb-NO" i="1" dirty="0" err="1" smtClean="0"/>
              <a:t>he</a:t>
            </a:r>
            <a:r>
              <a:rPr lang="nb-NO" i="1" dirty="0" smtClean="0"/>
              <a:t> </a:t>
            </a:r>
            <a:r>
              <a:rPr lang="nb-NO" i="1" dirty="0" err="1" smtClean="0"/>
              <a:t>expected</a:t>
            </a:r>
            <a:r>
              <a:rPr lang="nb-NO" i="1" dirty="0" smtClean="0"/>
              <a:t> </a:t>
            </a:r>
            <a:r>
              <a:rPr lang="nb-NO" i="1" dirty="0" err="1" smtClean="0"/>
              <a:t>claim</a:t>
            </a:r>
            <a:r>
              <a:rPr lang="nb-NO" i="1" dirty="0" smtClean="0"/>
              <a:t> </a:t>
            </a:r>
            <a:r>
              <a:rPr lang="nb-NO" i="1" dirty="0" err="1" smtClean="0"/>
              <a:t>amount</a:t>
            </a:r>
            <a:endParaRPr lang="nb-NO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323528" y="5589240"/>
            <a:ext cx="85352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Probability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, 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Estimated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/>
              <a:t>c</a:t>
            </a:r>
            <a:r>
              <a:rPr lang="nb-NO" dirty="0" err="1" smtClean="0"/>
              <a:t>laim</a:t>
            </a:r>
            <a:r>
              <a:rPr lang="nb-NO" dirty="0" smtClean="0"/>
              <a:t> </a:t>
            </a:r>
            <a:r>
              <a:rPr lang="nb-NO" dirty="0" err="1" smtClean="0"/>
              <a:t>frequency</a:t>
            </a: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interested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frequency</a:t>
            </a:r>
            <a:r>
              <a:rPr lang="nb-NO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charged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inflated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a </a:t>
            </a:r>
            <a:r>
              <a:rPr lang="nb-NO" i="1" dirty="0" err="1" smtClean="0"/>
              <a:t>loading</a:t>
            </a:r>
            <a:r>
              <a:rPr lang="nb-NO" i="1" dirty="0" smtClean="0"/>
              <a:t> (</a:t>
            </a:r>
            <a:r>
              <a:rPr lang="nb-NO" dirty="0" smtClean="0"/>
              <a:t>overhead  and margin)</a:t>
            </a:r>
            <a:endParaRPr lang="nb-NO" i="1" dirty="0" smtClean="0"/>
          </a:p>
        </p:txBody>
      </p:sp>
      <p:sp>
        <p:nvSpPr>
          <p:cNvPr id="16" name="Left Brace 15"/>
          <p:cNvSpPr/>
          <p:nvPr/>
        </p:nvSpPr>
        <p:spPr>
          <a:xfrm rot="-5400000">
            <a:off x="1444788" y="4345668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Left Brace 16"/>
          <p:cNvSpPr/>
          <p:nvPr/>
        </p:nvSpPr>
        <p:spPr>
          <a:xfrm rot="-5400000">
            <a:off x="3718756" y="3871900"/>
            <a:ext cx="216024" cy="19225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Left Brace 17"/>
          <p:cNvSpPr/>
          <p:nvPr/>
        </p:nvSpPr>
        <p:spPr>
          <a:xfrm rot="-5400000">
            <a:off x="3409020" y="4375956"/>
            <a:ext cx="432048" cy="228255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xtBox 18"/>
          <p:cNvSpPr txBox="1"/>
          <p:nvPr/>
        </p:nvSpPr>
        <p:spPr>
          <a:xfrm>
            <a:off x="3203848" y="4941168"/>
            <a:ext cx="380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Expected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amount</a:t>
            </a:r>
            <a:r>
              <a:rPr lang="nb-NO" dirty="0" smtClean="0"/>
              <a:t> given an </a:t>
            </a:r>
            <a:r>
              <a:rPr lang="nb-NO" dirty="0" err="1" smtClean="0"/>
              <a:t>event</a:t>
            </a:r>
            <a:endParaRPr lang="nb-NO" dirty="0"/>
          </a:p>
        </p:txBody>
      </p:sp>
      <p:sp>
        <p:nvSpPr>
          <p:cNvPr id="20" name="TextBox 19"/>
          <p:cNvSpPr txBox="1"/>
          <p:nvPr/>
        </p:nvSpPr>
        <p:spPr>
          <a:xfrm>
            <a:off x="3456854" y="5589240"/>
            <a:ext cx="3131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Expected</a:t>
            </a:r>
            <a:r>
              <a:rPr lang="nb-NO" dirty="0" smtClean="0"/>
              <a:t> </a:t>
            </a:r>
            <a:r>
              <a:rPr lang="nb-NO" dirty="0" err="1" smtClean="0"/>
              <a:t>consequence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endParaRPr lang="nb-NO" dirty="0"/>
          </a:p>
        </p:txBody>
      </p:sp>
      <p:sp>
        <p:nvSpPr>
          <p:cNvPr id="21" name="TextBox 20"/>
          <p:cNvSpPr txBox="1"/>
          <p:nvPr/>
        </p:nvSpPr>
        <p:spPr>
          <a:xfrm>
            <a:off x="800483" y="4869160"/>
            <a:ext cx="1467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Risk </a:t>
            </a:r>
            <a:r>
              <a:rPr lang="nb-NO" dirty="0" err="1" smtClean="0"/>
              <a:t>premium</a:t>
            </a:r>
            <a:endParaRPr lang="nb-NO" dirty="0"/>
          </a:p>
        </p:txBody>
      </p:sp>
      <p:sp>
        <p:nvSpPr>
          <p:cNvPr id="22" name="Left Brace 21"/>
          <p:cNvSpPr/>
          <p:nvPr/>
        </p:nvSpPr>
        <p:spPr>
          <a:xfrm rot="5400000">
            <a:off x="3995935" y="3645025"/>
            <a:ext cx="216024" cy="64807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TextBox 22"/>
          <p:cNvSpPr txBox="1"/>
          <p:nvPr/>
        </p:nvSpPr>
        <p:spPr>
          <a:xfrm>
            <a:off x="3752811" y="3573016"/>
            <a:ext cx="43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X, </a:t>
            </a:r>
            <a:r>
              <a:rPr lang="nb-NO" dirty="0" err="1" smtClean="0"/>
              <a:t>estimated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data</a:t>
            </a:r>
            <a:endParaRPr lang="nb-NO" dirty="0"/>
          </a:p>
        </p:txBody>
      </p:sp>
      <p:cxnSp>
        <p:nvCxnSpPr>
          <p:cNvPr id="25" name="Straight Arrow Connector 24"/>
          <p:cNvCxnSpPr/>
          <p:nvPr/>
        </p:nvCxnSpPr>
        <p:spPr>
          <a:xfrm rot="5400000" flipH="1" flipV="1">
            <a:off x="1619672" y="5013176"/>
            <a:ext cx="115212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/>
      <p:bldP spid="11" grpId="0"/>
      <p:bldP spid="13" grpId="0" uiExpand="1" build="p"/>
      <p:bldP spid="15" grpId="0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Control (1.2.3 in EB)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268760"/>
            <a:ext cx="63129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Companies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obliged</a:t>
            </a:r>
            <a:r>
              <a:rPr lang="nb-NO" dirty="0" smtClean="0"/>
              <a:t> to </a:t>
            </a:r>
            <a:r>
              <a:rPr lang="nb-NO" dirty="0" err="1" smtClean="0"/>
              <a:t>aside</a:t>
            </a:r>
            <a:r>
              <a:rPr lang="nb-NO" dirty="0" smtClean="0"/>
              <a:t> funds to cover </a:t>
            </a:r>
            <a:r>
              <a:rPr lang="nb-NO" dirty="0" err="1" smtClean="0"/>
              <a:t>future</a:t>
            </a:r>
            <a:r>
              <a:rPr lang="nb-NO" dirty="0" smtClean="0"/>
              <a:t> </a:t>
            </a:r>
            <a:r>
              <a:rPr lang="nb-NO" dirty="0" err="1" smtClean="0"/>
              <a:t>obligations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Suppose</a:t>
            </a:r>
            <a:r>
              <a:rPr lang="nb-NO" dirty="0" smtClean="0"/>
              <a:t> a </a:t>
            </a:r>
            <a:r>
              <a:rPr lang="nb-NO" dirty="0" err="1" smtClean="0"/>
              <a:t>portfolio</a:t>
            </a:r>
            <a:r>
              <a:rPr lang="nb-NO" dirty="0" smtClean="0"/>
              <a:t> </a:t>
            </a:r>
            <a:r>
              <a:rPr lang="nb-NO" dirty="0" err="1" smtClean="0"/>
              <a:t>consists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J </a:t>
            </a:r>
            <a:r>
              <a:rPr lang="nb-NO" dirty="0" err="1" smtClean="0"/>
              <a:t>policies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X</a:t>
            </a:r>
            <a:r>
              <a:rPr lang="nb-NO" baseline="-25000" dirty="0" smtClean="0"/>
              <a:t>1</a:t>
            </a:r>
            <a:r>
              <a:rPr lang="nb-NO" dirty="0" smtClean="0"/>
              <a:t>,…,X</a:t>
            </a:r>
            <a:r>
              <a:rPr lang="nb-NO" baseline="-25000" dirty="0" smtClean="0"/>
              <a:t>J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total </a:t>
            </a:r>
            <a:r>
              <a:rPr lang="nb-NO" dirty="0" err="1" smtClean="0"/>
              <a:t>claim</a:t>
            </a:r>
            <a:r>
              <a:rPr lang="nb-NO" dirty="0" smtClean="0"/>
              <a:t> is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475656" y="2132856"/>
          <a:ext cx="2962622" cy="658360"/>
        </p:xfrm>
        <a:graphic>
          <a:graphicData uri="http://schemas.openxmlformats.org/presentationml/2006/ole">
            <p:oleObj spid="_x0000_s3074" name="Formel" r:id="rId3" imgW="1028520" imgH="2286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5576" y="3225750"/>
            <a:ext cx="83530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interested</a:t>
            </a:r>
            <a:r>
              <a:rPr lang="nb-NO" dirty="0" smtClean="0"/>
              <a:t> in 		as </a:t>
            </a:r>
            <a:r>
              <a:rPr lang="nb-NO" dirty="0" err="1" smtClean="0"/>
              <a:t>well</a:t>
            </a:r>
            <a:r>
              <a:rPr lang="nb-NO" dirty="0" smtClean="0"/>
              <a:t> as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Regulators </a:t>
            </a:r>
            <a:r>
              <a:rPr lang="nb-NO" dirty="0" err="1" smtClean="0"/>
              <a:t>demand</a:t>
            </a:r>
            <a:r>
              <a:rPr lang="nb-NO" dirty="0" smtClean="0"/>
              <a:t> </a:t>
            </a:r>
            <a:r>
              <a:rPr lang="nb-NO" dirty="0" err="1" smtClean="0"/>
              <a:t>sufficient</a:t>
            </a:r>
            <a:r>
              <a:rPr lang="nb-NO" dirty="0" smtClean="0"/>
              <a:t> funds to cover 		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high</a:t>
            </a:r>
            <a:r>
              <a:rPr lang="nb-NO" dirty="0" smtClean="0"/>
              <a:t> </a:t>
            </a:r>
            <a:r>
              <a:rPr lang="nb-NO" dirty="0" err="1" smtClean="0"/>
              <a:t>probability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mathematical</a:t>
            </a:r>
            <a:r>
              <a:rPr lang="nb-NO" dirty="0" smtClean="0"/>
              <a:t> </a:t>
            </a:r>
            <a:r>
              <a:rPr lang="nb-NO" dirty="0" err="1" smtClean="0"/>
              <a:t>formulation</a:t>
            </a:r>
            <a:r>
              <a:rPr lang="nb-NO" dirty="0" smtClean="0"/>
              <a:t> is in term </a:t>
            </a:r>
            <a:r>
              <a:rPr lang="nb-NO" dirty="0" err="1" smtClean="0"/>
              <a:t>of</a:t>
            </a:r>
            <a:r>
              <a:rPr lang="nb-NO" dirty="0" smtClean="0"/>
              <a:t> 	, </a:t>
            </a:r>
            <a:r>
              <a:rPr lang="nb-NO" dirty="0" err="1" smtClean="0"/>
              <a:t>which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solution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equation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2780928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Portfolio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endParaRPr lang="nb-NO" i="1" dirty="0" smtClean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331640" y="2636912"/>
            <a:ext cx="36162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3161040" y="3140968"/>
          <a:ext cx="848964" cy="467693"/>
        </p:xfrm>
        <a:graphic>
          <a:graphicData uri="http://schemas.openxmlformats.org/presentationml/2006/ole">
            <p:oleObj spid="_x0000_s3075" name="Formel" r:id="rId4" imgW="368280" imgH="203040" progId="Equation.3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484813" y="3511550"/>
          <a:ext cx="350837" cy="377825"/>
        </p:xfrm>
        <a:graphic>
          <a:graphicData uri="http://schemas.openxmlformats.org/presentationml/2006/ole">
            <p:oleObj spid="_x0000_s3076" name="Formel" r:id="rId5" imgW="152280" imgH="164880" progId="Equation.3">
              <p:embed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5086350" y="3654425"/>
          <a:ext cx="409575" cy="523875"/>
        </p:xfrm>
        <a:graphic>
          <a:graphicData uri="http://schemas.openxmlformats.org/presentationml/2006/ole">
            <p:oleObj spid="_x0000_s3077" name="Formel" r:id="rId6" imgW="177480" imgH="228600" progId="Equation.3">
              <p:embed/>
            </p:oleObj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1592263" y="4292600"/>
          <a:ext cx="2706687" cy="657225"/>
        </p:xfrm>
        <a:graphic>
          <a:graphicData uri="http://schemas.openxmlformats.org/presentationml/2006/ole">
            <p:oleObj spid="_x0000_s3078" name="Formel" r:id="rId7" imgW="939600" imgH="22860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55448" y="5025950"/>
            <a:ext cx="60165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</a:t>
            </a:r>
            <a:r>
              <a:rPr lang="nb-NO" dirty="0" err="1" smtClean="0"/>
              <a:t>here</a:t>
            </a:r>
            <a:r>
              <a:rPr lang="nb-NO" dirty="0" smtClean="0"/>
              <a:t> 	is </a:t>
            </a:r>
            <a:r>
              <a:rPr lang="nb-NO" dirty="0" err="1" smtClean="0"/>
              <a:t>small</a:t>
            </a:r>
            <a:r>
              <a:rPr lang="nb-NO" dirty="0" smtClean="0"/>
              <a:t> for </a:t>
            </a:r>
            <a:r>
              <a:rPr lang="nb-NO" dirty="0" err="1" smtClean="0"/>
              <a:t>example</a:t>
            </a:r>
            <a:r>
              <a:rPr lang="nb-NO" dirty="0" smtClean="0"/>
              <a:t> 1%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amount</a:t>
            </a:r>
            <a:r>
              <a:rPr lang="nb-NO" dirty="0" smtClean="0"/>
              <a:t> 	is </a:t>
            </a:r>
            <a:r>
              <a:rPr lang="nb-NO" dirty="0" err="1" smtClean="0"/>
              <a:t>known</a:t>
            </a:r>
            <a:r>
              <a:rPr lang="nb-NO" dirty="0" smtClean="0"/>
              <a:t> as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solvency</a:t>
            </a:r>
            <a:r>
              <a:rPr lang="nb-NO" dirty="0" smtClean="0"/>
              <a:t> </a:t>
            </a:r>
            <a:r>
              <a:rPr lang="nb-NO" dirty="0" err="1" smtClean="0"/>
              <a:t>capital</a:t>
            </a:r>
            <a:r>
              <a:rPr lang="nb-NO" dirty="0" smtClean="0"/>
              <a:t> or reserve</a:t>
            </a:r>
            <a:endParaRPr lang="nb-NO" dirty="0"/>
          </a:p>
        </p:txBody>
      </p: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2195736" y="5209381"/>
          <a:ext cx="409575" cy="523875"/>
        </p:xfrm>
        <a:graphic>
          <a:graphicData uri="http://schemas.openxmlformats.org/presentationml/2006/ole">
            <p:oleObj spid="_x0000_s3079" name="Formel" r:id="rId8" imgW="177480" imgH="228600" progId="Equation.3">
              <p:embed/>
            </p:oleObj>
          </a:graphicData>
        </a:graphic>
      </p:graphicFrame>
      <p:graphicFrame>
        <p:nvGraphicFramePr>
          <p:cNvPr id="3080" name="Object 8"/>
          <p:cNvGraphicFramePr>
            <a:graphicFrameLocks noChangeAspect="1"/>
          </p:cNvGraphicFramePr>
          <p:nvPr/>
        </p:nvGraphicFramePr>
        <p:xfrm>
          <a:off x="1460500" y="5050986"/>
          <a:ext cx="293688" cy="320675"/>
        </p:xfrm>
        <a:graphic>
          <a:graphicData uri="http://schemas.openxmlformats.org/presentationml/2006/ole">
            <p:oleObj spid="_x0000_s3080" name="Formel" r:id="rId9" imgW="126720" imgH="139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8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Insurance </a:t>
            </a:r>
            <a:r>
              <a:rPr lang="nb-NO" dirty="0" err="1" smtClean="0"/>
              <a:t>works</a:t>
            </a:r>
            <a:r>
              <a:rPr lang="nb-NO" dirty="0" smtClean="0"/>
              <a:t> </a:t>
            </a:r>
            <a:r>
              <a:rPr lang="nb-NO" dirty="0" err="1" smtClean="0"/>
              <a:t>because</a:t>
            </a:r>
            <a:r>
              <a:rPr lang="nb-NO" dirty="0" smtClean="0"/>
              <a:t> risk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diversified</a:t>
            </a:r>
            <a:r>
              <a:rPr lang="nb-NO" dirty="0" smtClean="0"/>
              <a:t> </a:t>
            </a:r>
            <a:r>
              <a:rPr lang="nb-NO" dirty="0" err="1" smtClean="0"/>
              <a:t>away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r>
              <a:rPr lang="nb-NO" dirty="0" smtClean="0"/>
              <a:t> (3.2.4 EB)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412776"/>
            <a:ext cx="61191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core</a:t>
            </a:r>
            <a:r>
              <a:rPr lang="nb-NO" dirty="0" smtClean="0"/>
              <a:t> </a:t>
            </a:r>
            <a:r>
              <a:rPr lang="nb-NO" dirty="0" err="1" smtClean="0"/>
              <a:t>idea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is risk </a:t>
            </a:r>
            <a:r>
              <a:rPr lang="nb-NO" dirty="0" err="1" smtClean="0"/>
              <a:t>spread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units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policy risks 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J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stochastically</a:t>
            </a:r>
            <a:r>
              <a:rPr lang="nb-NO" dirty="0" smtClean="0"/>
              <a:t> independent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Mean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r>
              <a:rPr lang="nb-NO" dirty="0" smtClean="0"/>
              <a:t> total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331640" y="2276872"/>
          <a:ext cx="5902898" cy="474340"/>
        </p:xfrm>
        <a:graphic>
          <a:graphicData uri="http://schemas.openxmlformats.org/presentationml/2006/ole">
            <p:oleObj spid="_x0000_s1026" name="Formel" r:id="rId3" imgW="2844720" imgH="22860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908050" y="2846834"/>
          <a:ext cx="6034088" cy="501650"/>
        </p:xfrm>
        <a:graphic>
          <a:graphicData uri="http://schemas.openxmlformats.org/presentationml/2006/ole">
            <p:oleObj spid="_x0000_s1027" name="Formel" r:id="rId4" imgW="2908080" imgH="2412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252538" y="3286572"/>
          <a:ext cx="6061075" cy="817562"/>
        </p:xfrm>
        <a:graphic>
          <a:graphicData uri="http://schemas.openxmlformats.org/presentationml/2006/ole">
            <p:oleObj spid="_x0000_s1028" name="Formel" r:id="rId5" imgW="2920680" imgH="3934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27584" y="4017838"/>
            <a:ext cx="471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</a:t>
            </a:r>
            <a:r>
              <a:rPr lang="nb-NO" dirty="0" err="1" smtClean="0"/>
              <a:t>hich</a:t>
            </a:r>
            <a:r>
              <a:rPr lang="nb-NO" dirty="0" smtClean="0"/>
              <a:t> is </a:t>
            </a:r>
            <a:r>
              <a:rPr lang="nb-NO" dirty="0" err="1" smtClean="0"/>
              <a:t>average</a:t>
            </a:r>
            <a:r>
              <a:rPr lang="nb-NO" dirty="0" smtClean="0"/>
              <a:t> </a:t>
            </a:r>
            <a:r>
              <a:rPr lang="nb-NO" dirty="0" err="1" smtClean="0"/>
              <a:t>expectation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. </a:t>
            </a:r>
            <a:r>
              <a:rPr lang="nb-NO" dirty="0" err="1" smtClean="0"/>
              <a:t>Then</a:t>
            </a:r>
            <a:endParaRPr lang="nb-NO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899592" y="4221088"/>
          <a:ext cx="7037387" cy="869950"/>
        </p:xfrm>
        <a:graphic>
          <a:graphicData uri="http://schemas.openxmlformats.org/presentationml/2006/ole">
            <p:oleObj spid="_x0000_s1029" name="Formel" r:id="rId6" imgW="3390840" imgH="41904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9552" y="5085184"/>
            <a:ext cx="77561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i="1" dirty="0" err="1" smtClean="0"/>
              <a:t>coefficient</a:t>
            </a:r>
            <a:r>
              <a:rPr lang="nb-NO" i="1" dirty="0" smtClean="0"/>
              <a:t> </a:t>
            </a:r>
            <a:r>
              <a:rPr lang="nb-NO" i="1" dirty="0" err="1" smtClean="0"/>
              <a:t>of</a:t>
            </a:r>
            <a:r>
              <a:rPr lang="nb-NO" i="1" dirty="0" smtClean="0"/>
              <a:t> </a:t>
            </a:r>
            <a:r>
              <a:rPr lang="nb-NO" i="1" dirty="0" err="1" smtClean="0"/>
              <a:t>variation</a:t>
            </a:r>
            <a:r>
              <a:rPr lang="nb-NO" i="1" dirty="0" smtClean="0"/>
              <a:t> </a:t>
            </a:r>
            <a:r>
              <a:rPr lang="nb-NO" dirty="0" smtClean="0"/>
              <a:t> (shows </a:t>
            </a:r>
            <a:r>
              <a:rPr lang="nb-NO" dirty="0" err="1" smtClean="0"/>
              <a:t>extent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variability</a:t>
            </a:r>
            <a:r>
              <a:rPr lang="nb-NO" dirty="0" smtClean="0"/>
              <a:t> in </a:t>
            </a:r>
            <a:r>
              <a:rPr lang="nb-NO" dirty="0" err="1" smtClean="0"/>
              <a:t>relation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r>
              <a:rPr lang="nb-NO" dirty="0" smtClean="0"/>
              <a:t>) </a:t>
            </a:r>
            <a:r>
              <a:rPr lang="nb-NO" dirty="0" err="1" smtClean="0"/>
              <a:t>approaches</a:t>
            </a:r>
            <a:r>
              <a:rPr lang="nb-NO" dirty="0" smtClean="0"/>
              <a:t> 0 as J </a:t>
            </a:r>
            <a:r>
              <a:rPr lang="nb-NO" dirty="0" err="1" smtClean="0"/>
              <a:t>grows</a:t>
            </a:r>
            <a:r>
              <a:rPr lang="nb-NO" dirty="0" smtClean="0"/>
              <a:t> large (</a:t>
            </a:r>
            <a:r>
              <a:rPr lang="nb-NO" dirty="0" err="1" smtClean="0"/>
              <a:t>law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large </a:t>
            </a:r>
            <a:r>
              <a:rPr lang="nb-NO" dirty="0" err="1" smtClean="0"/>
              <a:t>numbers</a:t>
            </a:r>
            <a:r>
              <a:rPr lang="nb-NO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Insurance risk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diversified</a:t>
            </a:r>
            <a:r>
              <a:rPr lang="nb-NO" dirty="0" smtClean="0"/>
              <a:t> </a:t>
            </a:r>
            <a:r>
              <a:rPr lang="nb-NO" dirty="0" err="1" smtClean="0"/>
              <a:t>away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Insurance </a:t>
            </a:r>
            <a:r>
              <a:rPr lang="nb-NO" dirty="0" err="1" smtClean="0"/>
              <a:t>portfolios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still not </a:t>
            </a:r>
            <a:r>
              <a:rPr lang="nb-NO" dirty="0" err="1" smtClean="0"/>
              <a:t>risk-free</a:t>
            </a:r>
            <a:r>
              <a:rPr lang="nb-NO" dirty="0" smtClean="0"/>
              <a:t> </a:t>
            </a:r>
            <a:r>
              <a:rPr lang="nb-NO" dirty="0" err="1" smtClean="0"/>
              <a:t>because</a:t>
            </a:r>
            <a:r>
              <a:rPr lang="nb-NO" dirty="0" smtClean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uncertainty</a:t>
            </a:r>
            <a:r>
              <a:rPr lang="nb-NO" dirty="0" smtClean="0"/>
              <a:t> in </a:t>
            </a:r>
            <a:r>
              <a:rPr lang="nb-NO" dirty="0" err="1" smtClean="0"/>
              <a:t>underlying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endParaRPr lang="nb-NO" dirty="0" smtClean="0"/>
          </a:p>
          <a:p>
            <a:pPr lvl="1">
              <a:buFont typeface="Arial" pitchFamily="34" charset="0"/>
              <a:buChar char="•"/>
            </a:pPr>
            <a:r>
              <a:rPr lang="nb-NO" dirty="0"/>
              <a:t>r</a:t>
            </a:r>
            <a:r>
              <a:rPr lang="nb-NO" dirty="0" smtClean="0"/>
              <a:t>isks </a:t>
            </a:r>
            <a:r>
              <a:rPr lang="nb-NO" dirty="0" err="1" smtClean="0"/>
              <a:t>may</a:t>
            </a:r>
            <a:r>
              <a:rPr lang="nb-NO" dirty="0" smtClean="0"/>
              <a:t> be dependent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9" grpId="0" build="p"/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random</a:t>
            </a:r>
            <a:r>
              <a:rPr lang="nb-NO" dirty="0" smtClean="0"/>
              <a:t> variables </a:t>
            </a:r>
            <a:r>
              <a:rPr lang="nb-NO" dirty="0" err="1" smtClean="0"/>
              <a:t>sampled</a:t>
            </a:r>
            <a:r>
              <a:rPr lang="nb-NO" dirty="0" smtClean="0"/>
              <a:t>?</a:t>
            </a:r>
            <a:endParaRPr lang="nb-NO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954979" y="2133600"/>
          <a:ext cx="7937501" cy="657225"/>
        </p:xfrm>
        <a:graphic>
          <a:graphicData uri="http://schemas.openxmlformats.org/presentationml/2006/ole">
            <p:oleObj spid="_x0000_s4098" name="Formel" r:id="rId3" imgW="2755800" imgH="22860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9552" y="1268760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Inversion</a:t>
            </a:r>
            <a:r>
              <a:rPr lang="nb-NO" dirty="0" smtClean="0"/>
              <a:t> (2.3.2 in EB):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Let F(x) be a </a:t>
            </a:r>
            <a:r>
              <a:rPr lang="nb-NO" dirty="0" err="1" smtClean="0"/>
              <a:t>strictly</a:t>
            </a:r>
            <a:r>
              <a:rPr lang="nb-NO" dirty="0" smtClean="0"/>
              <a:t> </a:t>
            </a:r>
            <a:r>
              <a:rPr lang="nb-NO" dirty="0" err="1" smtClean="0"/>
              <a:t>increasing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function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inverse	                and let</a:t>
            </a:r>
            <a:endParaRPr lang="nb-NO" dirty="0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6688087" y="1556792"/>
          <a:ext cx="1124273" cy="331045"/>
        </p:xfrm>
        <a:graphic>
          <a:graphicData uri="http://schemas.openxmlformats.org/presentationml/2006/ole">
            <p:oleObj spid="_x0000_s4099" name="Formel" r:id="rId4" imgW="774360" imgH="2286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2492896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Consider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specification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left</a:t>
            </a:r>
            <a:r>
              <a:rPr lang="nb-NO" dirty="0" smtClean="0"/>
              <a:t> for </a:t>
            </a:r>
            <a:r>
              <a:rPr lang="nb-NO" dirty="0" err="1" smtClean="0"/>
              <a:t>which</a:t>
            </a:r>
            <a:r>
              <a:rPr lang="nb-NO" dirty="0" smtClean="0"/>
              <a:t> U=F(X)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Note </a:t>
            </a:r>
            <a:r>
              <a:rPr lang="nb-NO" dirty="0" err="1" smtClean="0"/>
              <a:t>that</a:t>
            </a:r>
            <a:endParaRPr lang="nb-NO" dirty="0"/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971600" y="3429000"/>
          <a:ext cx="4589314" cy="1074182"/>
        </p:xfrm>
        <a:graphic>
          <a:graphicData uri="http://schemas.openxmlformats.org/presentationml/2006/ole">
            <p:oleObj spid="_x0000_s4100" name="Formel" r:id="rId5" imgW="1841400" imgH="431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9552" y="4161854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r>
              <a:rPr lang="nb-NO" dirty="0" err="1"/>
              <a:t>s</a:t>
            </a:r>
            <a:r>
              <a:rPr lang="nb-NO" dirty="0" err="1" smtClean="0"/>
              <a:t>ince</a:t>
            </a:r>
            <a:r>
              <a:rPr lang="nb-NO" dirty="0" smtClean="0"/>
              <a:t> </a:t>
            </a:r>
            <a:endParaRPr lang="nb-NO" dirty="0"/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1259632" y="4436343"/>
          <a:ext cx="2152650" cy="504825"/>
        </p:xfrm>
        <a:graphic>
          <a:graphicData uri="http://schemas.openxmlformats.org/presentationml/2006/ole">
            <p:oleObj spid="_x0000_s4101" name="Formel" r:id="rId6" imgW="863280" imgH="203040" progId="Equation.3">
              <p:embed/>
            </p:oleObj>
          </a:graphicData>
        </a:graphic>
      </p:graphicFrame>
      <p:cxnSp>
        <p:nvCxnSpPr>
          <p:cNvPr id="11" name="Straight Arrow Connector 10"/>
          <p:cNvCxnSpPr/>
          <p:nvPr/>
        </p:nvCxnSpPr>
        <p:spPr>
          <a:xfrm>
            <a:off x="6012160" y="6235724"/>
            <a:ext cx="201622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5040052" y="5263616"/>
            <a:ext cx="194421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eft Brace 13"/>
          <p:cNvSpPr/>
          <p:nvPr/>
        </p:nvSpPr>
        <p:spPr>
          <a:xfrm>
            <a:off x="5436096" y="4509120"/>
            <a:ext cx="72008" cy="172819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Connector 15"/>
          <p:cNvCxnSpPr/>
          <p:nvPr/>
        </p:nvCxnSpPr>
        <p:spPr>
          <a:xfrm>
            <a:off x="5982356" y="4509120"/>
            <a:ext cx="72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724128" y="43558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1</a:t>
            </a:r>
            <a:endParaRPr lang="nb-NO" dirty="0"/>
          </a:p>
        </p:txBody>
      </p:sp>
      <p:sp>
        <p:nvSpPr>
          <p:cNvPr id="18" name="TextBox 17"/>
          <p:cNvSpPr txBox="1"/>
          <p:nvPr/>
        </p:nvSpPr>
        <p:spPr>
          <a:xfrm>
            <a:off x="4671143" y="5157192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U[0,1]</a:t>
            </a:r>
            <a:endParaRPr lang="nb-NO" dirty="0"/>
          </a:p>
        </p:txBody>
      </p:sp>
      <p:sp>
        <p:nvSpPr>
          <p:cNvPr id="19" name="Freeform 18"/>
          <p:cNvSpPr/>
          <p:nvPr/>
        </p:nvSpPr>
        <p:spPr>
          <a:xfrm>
            <a:off x="6012160" y="4739212"/>
            <a:ext cx="1828800" cy="1521655"/>
          </a:xfrm>
          <a:custGeom>
            <a:avLst/>
            <a:gdLst>
              <a:gd name="connsiteX0" fmla="*/ 0 w 1828800"/>
              <a:gd name="connsiteY0" fmla="*/ 1477108 h 1521655"/>
              <a:gd name="connsiteX1" fmla="*/ 590843 w 1828800"/>
              <a:gd name="connsiteY1" fmla="*/ 1322363 h 1521655"/>
              <a:gd name="connsiteX2" fmla="*/ 1209821 w 1828800"/>
              <a:gd name="connsiteY2" fmla="*/ 281354 h 1521655"/>
              <a:gd name="connsiteX3" fmla="*/ 1828800 w 1828800"/>
              <a:gd name="connsiteY3" fmla="*/ 0 h 152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521655">
                <a:moveTo>
                  <a:pt x="0" y="1477108"/>
                </a:moveTo>
                <a:cubicBezTo>
                  <a:pt x="194603" y="1499381"/>
                  <a:pt x="389206" y="1521655"/>
                  <a:pt x="590843" y="1322363"/>
                </a:cubicBezTo>
                <a:cubicBezTo>
                  <a:pt x="792480" y="1123071"/>
                  <a:pt x="1003495" y="501748"/>
                  <a:pt x="1209821" y="281354"/>
                </a:cubicBezTo>
                <a:cubicBezTo>
                  <a:pt x="1416147" y="60960"/>
                  <a:pt x="1622473" y="30480"/>
                  <a:pt x="18288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xtBox 19"/>
          <p:cNvSpPr txBox="1"/>
          <p:nvPr/>
        </p:nvSpPr>
        <p:spPr>
          <a:xfrm>
            <a:off x="7956376" y="4653136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F(x)</a:t>
            </a:r>
            <a:endParaRPr lang="nb-NO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6012160" y="5085184"/>
            <a:ext cx="115212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6564620" y="5697252"/>
            <a:ext cx="122413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5676619" y="4797152"/>
          <a:ext cx="379413" cy="536575"/>
        </p:xfrm>
        <a:graphic>
          <a:graphicData uri="http://schemas.openxmlformats.org/presentationml/2006/ole">
            <p:oleObj spid="_x0000_s4102" name="Formel" r:id="rId7" imgW="152280" imgH="215640" progId="Equation.3">
              <p:embed/>
            </p:oleObj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7020272" y="6237312"/>
          <a:ext cx="379413" cy="536575"/>
        </p:xfrm>
        <a:graphic>
          <a:graphicData uri="http://schemas.openxmlformats.org/presentationml/2006/ole">
            <p:oleObj spid="_x0000_s4103" name="Formel" r:id="rId8" imgW="1522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Outline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course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7</a:t>
            </a:fld>
            <a:endParaRPr lang="nb-NO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038" y="1997075"/>
            <a:ext cx="778192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491880" y="3861048"/>
            <a:ext cx="11224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 smtClean="0"/>
              <a:t>Binomial </a:t>
            </a:r>
            <a:r>
              <a:rPr lang="nb-NO" sz="1000" dirty="0" err="1" smtClean="0"/>
              <a:t>models</a:t>
            </a:r>
            <a:endParaRPr lang="nb-NO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3491880" y="4068909"/>
            <a:ext cx="14911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 smtClean="0"/>
              <a:t>Monte Carlo </a:t>
            </a:r>
            <a:r>
              <a:rPr lang="nb-NO" sz="1000" dirty="0" err="1" smtClean="0"/>
              <a:t>simulation</a:t>
            </a:r>
            <a:endParaRPr lang="nb-NO" sz="1000" dirty="0"/>
          </a:p>
        </p:txBody>
      </p:sp>
    </p:spTree>
    <p:extLst>
      <p:ext uri="{BB962C8B-B14F-4D97-AF65-F5344CB8AC3E}">
        <p14:creationId xmlns="" xmlns:p14="http://schemas.microsoft.com/office/powerpoint/2010/main" val="217559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848699" cy="936203"/>
          </a:xfrm>
        </p:spPr>
        <p:txBody>
          <a:bodyPr/>
          <a:lstStyle/>
          <a:p>
            <a:r>
              <a:rPr lang="nb-NO" dirty="0" smtClean="0"/>
              <a:t>Course </a:t>
            </a:r>
            <a:r>
              <a:rPr lang="nb-NO" dirty="0" err="1" smtClean="0"/>
              <a:t>literature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683568" y="1124744"/>
            <a:ext cx="7043275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2400" smtClean="0"/>
              <a:t>Curriculum:</a:t>
            </a:r>
            <a:endParaRPr lang="nb-NO" sz="24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2400" dirty="0" err="1" smtClean="0"/>
              <a:t>Chapter</a:t>
            </a:r>
            <a:r>
              <a:rPr lang="nb-NO" sz="2400" dirty="0" smtClean="0"/>
              <a:t> 1.2, 2.3.1, 2.3.2, 2.5, 3.2, 3.3 in EB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2400" dirty="0" err="1" smtClean="0"/>
              <a:t>Chapter</a:t>
            </a:r>
            <a:r>
              <a:rPr lang="nb-NO" sz="2400" dirty="0" smtClean="0"/>
              <a:t> 8,9,10 in EB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2400" dirty="0" smtClean="0"/>
              <a:t>Note </a:t>
            </a:r>
            <a:r>
              <a:rPr lang="nb-NO" sz="2400" dirty="0" err="1" smtClean="0"/>
              <a:t>on</a:t>
            </a:r>
            <a:r>
              <a:rPr lang="nb-NO" sz="2400" dirty="0" smtClean="0"/>
              <a:t> </a:t>
            </a:r>
            <a:r>
              <a:rPr lang="nb-NO" sz="2400" dirty="0" err="1" smtClean="0"/>
              <a:t>Chain</a:t>
            </a:r>
            <a:r>
              <a:rPr lang="nb-NO" sz="2400" dirty="0" smtClean="0"/>
              <a:t> Ladder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2400" dirty="0" err="1" smtClean="0"/>
              <a:t>Lecture</a:t>
            </a:r>
            <a:r>
              <a:rPr lang="nb-NO" sz="2400" dirty="0" smtClean="0"/>
              <a:t> notes by NFH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2400" dirty="0" err="1" smtClean="0"/>
              <a:t>Exercises</a:t>
            </a:r>
            <a:endParaRPr lang="nb-NO" sz="24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2400" dirty="0" err="1" smtClean="0"/>
              <a:t>Assignment</a:t>
            </a:r>
            <a:r>
              <a:rPr lang="nb-NO" sz="2400" dirty="0" smtClean="0"/>
              <a:t> must be </a:t>
            </a:r>
            <a:r>
              <a:rPr lang="nb-NO" sz="2400" dirty="0" err="1" smtClean="0"/>
              <a:t>approved</a:t>
            </a:r>
            <a:r>
              <a:rPr lang="nb-NO" sz="2400" dirty="0" smtClean="0"/>
              <a:t> to be </a:t>
            </a:r>
            <a:r>
              <a:rPr lang="nb-NO" sz="2400" dirty="0" err="1" smtClean="0"/>
              <a:t>able</a:t>
            </a:r>
            <a:r>
              <a:rPr lang="nb-NO" sz="2400" dirty="0" smtClean="0"/>
              <a:t> to </a:t>
            </a:r>
            <a:r>
              <a:rPr lang="nb-NO" sz="2400" dirty="0" err="1" smtClean="0"/>
              <a:t>participate</a:t>
            </a:r>
            <a:endParaRPr lang="nb-NO" sz="24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2400" dirty="0" smtClean="0"/>
              <a:t>in </a:t>
            </a:r>
            <a:r>
              <a:rPr lang="nb-NO" sz="2400" dirty="0" err="1" smtClean="0"/>
              <a:t>exame</a:t>
            </a:r>
            <a:endParaRPr lang="nb-NO" sz="2400" dirty="0" smtClean="0"/>
          </a:p>
        </p:txBody>
      </p:sp>
      <p:sp>
        <p:nvSpPr>
          <p:cNvPr id="7" name="TekstSylinder 6"/>
          <p:cNvSpPr txBox="1"/>
          <p:nvPr/>
        </p:nvSpPr>
        <p:spPr>
          <a:xfrm>
            <a:off x="1101899" y="3717032"/>
            <a:ext cx="59903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The </a:t>
            </a:r>
            <a:r>
              <a:rPr lang="nb-NO" sz="1600" dirty="0" err="1" smtClean="0"/>
              <a:t>following</a:t>
            </a:r>
            <a:r>
              <a:rPr lang="nb-NO" sz="1600" dirty="0" smtClean="0"/>
              <a:t> book </a:t>
            </a:r>
            <a:r>
              <a:rPr lang="nb-NO" sz="1600" dirty="0" err="1" smtClean="0"/>
              <a:t>will</a:t>
            </a:r>
            <a:r>
              <a:rPr lang="nb-NO" sz="1600" dirty="0" smtClean="0"/>
              <a:t> be used (EB):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16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Computation</a:t>
            </a:r>
            <a:r>
              <a:rPr lang="nb-NO" sz="1600" dirty="0" smtClean="0"/>
              <a:t> and </a:t>
            </a:r>
            <a:r>
              <a:rPr lang="nb-NO" sz="1600" dirty="0" err="1" smtClean="0"/>
              <a:t>Modelling</a:t>
            </a:r>
            <a:r>
              <a:rPr lang="nb-NO" sz="1600" dirty="0" smtClean="0"/>
              <a:t> in Insurance and Finance, Erik </a:t>
            </a:r>
            <a:r>
              <a:rPr lang="nb-NO" sz="1600" dirty="0" err="1" smtClean="0"/>
              <a:t>Bølviken</a:t>
            </a:r>
            <a:r>
              <a:rPr lang="nb-NO" sz="1600" dirty="0" smtClean="0"/>
              <a:t>, Cambridge University Press (2013)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5157192"/>
            <a:ext cx="69846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Additions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list </a:t>
            </a:r>
            <a:r>
              <a:rPr lang="nb-NO" dirty="0" err="1" smtClean="0"/>
              <a:t>above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occur</a:t>
            </a:r>
            <a:r>
              <a:rPr lang="nb-NO" dirty="0" smtClean="0"/>
              <a:t> during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course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Final curriculum </a:t>
            </a:r>
            <a:r>
              <a:rPr lang="nb-NO" dirty="0" err="1" smtClean="0"/>
              <a:t>will</a:t>
            </a:r>
            <a:r>
              <a:rPr lang="nb-NO" dirty="0" smtClean="0"/>
              <a:t> be </a:t>
            </a:r>
            <a:r>
              <a:rPr lang="nb-NO" dirty="0" err="1" smtClean="0"/>
              <a:t>posted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course</a:t>
            </a:r>
            <a:r>
              <a:rPr lang="nb-NO" dirty="0" smtClean="0"/>
              <a:t> web </a:t>
            </a:r>
            <a:r>
              <a:rPr lang="nb-NO" dirty="0" err="1" smtClean="0"/>
              <a:t>site</a:t>
            </a:r>
            <a:r>
              <a:rPr lang="nb-NO" dirty="0" smtClean="0"/>
              <a:t> in due time </a:t>
            </a:r>
            <a:endParaRPr lang="nb-NO" dirty="0"/>
          </a:p>
        </p:txBody>
      </p:sp>
    </p:spTree>
    <p:extLst>
      <p:ext uri="{BB962C8B-B14F-4D97-AF65-F5344CB8AC3E}">
        <p14:creationId xmlns="" xmlns:p14="http://schemas.microsoft.com/office/powerpoint/2010/main" val="413732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Overview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session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  <p:sp>
        <p:nvSpPr>
          <p:cNvPr id="6" name="Avrundet rektangel 5"/>
          <p:cNvSpPr/>
          <p:nvPr/>
        </p:nvSpPr>
        <p:spPr>
          <a:xfrm>
            <a:off x="1547664" y="2996952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Some</a:t>
            </a:r>
            <a:r>
              <a:rPr lang="nb-NO" sz="1200" dirty="0" smtClean="0"/>
              <a:t> </a:t>
            </a:r>
            <a:r>
              <a:rPr lang="nb-NO" sz="1200" dirty="0" err="1" smtClean="0"/>
              <a:t>important</a:t>
            </a:r>
            <a:r>
              <a:rPr lang="nb-NO" sz="1200" dirty="0" smtClean="0"/>
              <a:t> </a:t>
            </a:r>
            <a:r>
              <a:rPr lang="nb-NO" sz="1200" dirty="0" err="1" smtClean="0"/>
              <a:t>notions</a:t>
            </a:r>
            <a:r>
              <a:rPr lang="nb-NO" sz="1200" dirty="0" smtClean="0"/>
              <a:t> and </a:t>
            </a:r>
            <a:r>
              <a:rPr lang="nb-NO" sz="1200" dirty="0" err="1" smtClean="0"/>
              <a:t>some</a:t>
            </a:r>
            <a:r>
              <a:rPr lang="nb-NO" sz="1200" dirty="0" smtClean="0"/>
              <a:t> </a:t>
            </a:r>
            <a:r>
              <a:rPr lang="nb-NO" sz="1200" dirty="0" err="1" smtClean="0"/>
              <a:t>practice</a:t>
            </a:r>
            <a:r>
              <a:rPr lang="nb-NO" sz="1200" dirty="0" smtClean="0"/>
              <a:t> </a:t>
            </a:r>
            <a:r>
              <a:rPr lang="nb-NO" sz="1200" dirty="0" err="1" smtClean="0"/>
              <a:t>too</a:t>
            </a:r>
            <a:endParaRPr lang="nb-NO" sz="1200" dirty="0" smtClean="0"/>
          </a:p>
        </p:txBody>
      </p:sp>
      <p:sp>
        <p:nvSpPr>
          <p:cNvPr id="7" name="Avrundet rektangel 6"/>
          <p:cNvSpPr/>
          <p:nvPr/>
        </p:nvSpPr>
        <p:spPr>
          <a:xfrm>
            <a:off x="1547664" y="3615889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Examples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claim</a:t>
            </a:r>
            <a:r>
              <a:rPr lang="nb-NO" sz="1200" dirty="0" smtClean="0"/>
              <a:t> </a:t>
            </a:r>
            <a:r>
              <a:rPr lang="nb-NO" sz="1200" dirty="0" err="1" smtClean="0"/>
              <a:t>frequencies</a:t>
            </a:r>
            <a:endParaRPr lang="nb-NO" sz="1200" dirty="0" smtClean="0"/>
          </a:p>
        </p:txBody>
      </p:sp>
      <p:sp>
        <p:nvSpPr>
          <p:cNvPr id="8" name="Avrundet rektangel 7"/>
          <p:cNvSpPr/>
          <p:nvPr/>
        </p:nvSpPr>
        <p:spPr>
          <a:xfrm>
            <a:off x="1547664" y="4267944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Random </a:t>
            </a:r>
            <a:r>
              <a:rPr lang="nb-NO" sz="1200" dirty="0" err="1" smtClean="0"/>
              <a:t>intensities</a:t>
            </a:r>
            <a:r>
              <a:rPr lang="nb-NO" sz="1200" dirty="0" smtClean="0"/>
              <a:t> (</a:t>
            </a:r>
            <a:r>
              <a:rPr lang="nb-NO" sz="1200" dirty="0" err="1" smtClean="0"/>
              <a:t>Section</a:t>
            </a:r>
            <a:r>
              <a:rPr lang="nb-NO" sz="1200" smtClean="0"/>
              <a:t> 8.3 EB)</a:t>
            </a:r>
            <a:endParaRPr lang="nb-NO" sz="1200" dirty="0" smtClean="0"/>
          </a:p>
        </p:txBody>
      </p:sp>
      <p:sp>
        <p:nvSpPr>
          <p:cNvPr id="11" name="Avrundet rektangel 10"/>
          <p:cNvSpPr/>
          <p:nvPr/>
        </p:nvSpPr>
        <p:spPr>
          <a:xfrm>
            <a:off x="1547664" y="2348880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The Poisson </a:t>
            </a:r>
            <a:r>
              <a:rPr lang="nb-NO" sz="1200" dirty="0" err="1" smtClean="0"/>
              <a:t>model</a:t>
            </a:r>
            <a:r>
              <a:rPr lang="nb-NO" sz="1200" dirty="0" smtClean="0"/>
              <a:t> (</a:t>
            </a:r>
            <a:r>
              <a:rPr lang="nb-NO" sz="1200" dirty="0" err="1" smtClean="0"/>
              <a:t>Section</a:t>
            </a:r>
            <a:r>
              <a:rPr lang="nb-NO" sz="1200" dirty="0" smtClean="0"/>
              <a:t> 8.2 EB)</a:t>
            </a:r>
          </a:p>
        </p:txBody>
      </p:sp>
    </p:spTree>
    <p:extLst>
      <p:ext uri="{BB962C8B-B14F-4D97-AF65-F5344CB8AC3E}">
        <p14:creationId xmlns:p14="http://schemas.microsoft.com/office/powerpoint/2010/main" xmlns="" val="96512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3125" y="188640"/>
            <a:ext cx="7867650" cy="936625"/>
          </a:xfrm>
        </p:spPr>
        <p:txBody>
          <a:bodyPr/>
          <a:lstStyle/>
          <a:p>
            <a:r>
              <a:rPr lang="nb-NO" dirty="0" err="1" smtClean="0"/>
              <a:t>Introduction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73125" y="1198290"/>
            <a:ext cx="7875588" cy="5471070"/>
          </a:xfrm>
        </p:spPr>
        <p:txBody>
          <a:bodyPr>
            <a:normAutofit fontScale="92500" lnSpcReduction="20000"/>
          </a:bodyPr>
          <a:lstStyle/>
          <a:p>
            <a:r>
              <a:rPr lang="nb-NO" sz="2000" dirty="0" err="1" smtClean="0"/>
              <a:t>Actuarial</a:t>
            </a:r>
            <a:r>
              <a:rPr lang="nb-NO" sz="2000" dirty="0" smtClean="0"/>
              <a:t> </a:t>
            </a:r>
            <a:r>
              <a:rPr lang="nb-NO" sz="2000" dirty="0" err="1" smtClean="0"/>
              <a:t>modelling</a:t>
            </a:r>
            <a:r>
              <a:rPr lang="nb-NO" sz="2000" dirty="0" smtClean="0"/>
              <a:t> in general </a:t>
            </a:r>
            <a:r>
              <a:rPr lang="nb-NO" sz="2000" dirty="0" err="1" smtClean="0"/>
              <a:t>insurance</a:t>
            </a:r>
            <a:r>
              <a:rPr lang="nb-NO" sz="2000" dirty="0" smtClean="0"/>
              <a:t> is broken </a:t>
            </a:r>
            <a:r>
              <a:rPr lang="nb-NO" sz="2000" dirty="0" err="1" smtClean="0"/>
              <a:t>down</a:t>
            </a:r>
            <a:r>
              <a:rPr lang="nb-NO" sz="2000" dirty="0" smtClean="0"/>
              <a:t> </a:t>
            </a:r>
            <a:r>
              <a:rPr lang="nb-NO" sz="2000" dirty="0" err="1" smtClean="0"/>
              <a:t>on</a:t>
            </a:r>
            <a:r>
              <a:rPr lang="nb-NO" sz="2000" dirty="0" smtClean="0"/>
              <a:t> </a:t>
            </a:r>
            <a:r>
              <a:rPr lang="nb-NO" sz="2000" dirty="0" err="1" smtClean="0"/>
              <a:t>claim</a:t>
            </a:r>
            <a:r>
              <a:rPr lang="nb-NO" sz="2000" dirty="0" smtClean="0"/>
              <a:t> </a:t>
            </a:r>
            <a:r>
              <a:rPr lang="nb-NO" sz="2000" dirty="0" err="1" smtClean="0"/>
              <a:t>frequency</a:t>
            </a:r>
            <a:r>
              <a:rPr lang="nb-NO" sz="2000" dirty="0" smtClean="0"/>
              <a:t> and </a:t>
            </a:r>
            <a:r>
              <a:rPr lang="nb-NO" sz="2000" dirty="0" err="1" smtClean="0"/>
              <a:t>claim</a:t>
            </a:r>
            <a:r>
              <a:rPr lang="nb-NO" sz="2000" dirty="0" smtClean="0"/>
              <a:t> </a:t>
            </a:r>
            <a:r>
              <a:rPr lang="nb-NO" sz="2000" dirty="0" err="1" smtClean="0"/>
              <a:t>size</a:t>
            </a:r>
            <a:endParaRPr lang="nb-NO" sz="2000" dirty="0" smtClean="0"/>
          </a:p>
          <a:p>
            <a:r>
              <a:rPr lang="nb-NO" sz="2000" dirty="0" smtClean="0"/>
              <a:t>This is </a:t>
            </a:r>
            <a:r>
              <a:rPr lang="nb-NO" sz="2000" dirty="0" err="1" smtClean="0"/>
              <a:t>natural</a:t>
            </a:r>
            <a:r>
              <a:rPr lang="nb-NO" sz="2000" dirty="0" smtClean="0"/>
              <a:t> due to </a:t>
            </a:r>
            <a:r>
              <a:rPr lang="nb-NO" sz="2000" dirty="0" err="1" smtClean="0"/>
              <a:t>definition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risk </a:t>
            </a:r>
            <a:r>
              <a:rPr lang="nb-NO" sz="2000" dirty="0" err="1" smtClean="0"/>
              <a:t>premium</a:t>
            </a:r>
            <a:r>
              <a:rPr lang="nb-NO" sz="2000" dirty="0" smtClean="0"/>
              <a:t>:</a:t>
            </a:r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r>
              <a:rPr lang="nb-NO" sz="2000" dirty="0" smtClean="0"/>
              <a:t>The </a:t>
            </a:r>
            <a:r>
              <a:rPr lang="nb-NO" sz="2000" dirty="0" err="1" smtClean="0"/>
              <a:t>Poisson</a:t>
            </a:r>
            <a:r>
              <a:rPr lang="nb-NO" sz="2000" dirty="0" smtClean="0"/>
              <a:t> </a:t>
            </a:r>
            <a:r>
              <a:rPr lang="nb-NO" sz="2000" dirty="0" err="1" smtClean="0"/>
              <a:t>distribution</a:t>
            </a:r>
            <a:r>
              <a:rPr lang="nb-NO" sz="2000" dirty="0" smtClean="0"/>
              <a:t> is </a:t>
            </a:r>
            <a:r>
              <a:rPr lang="nb-NO" sz="2000" dirty="0" err="1" smtClean="0"/>
              <a:t>often</a:t>
            </a:r>
            <a:r>
              <a:rPr lang="nb-NO" sz="2000" dirty="0" smtClean="0"/>
              <a:t> used in </a:t>
            </a:r>
            <a:r>
              <a:rPr lang="nb-NO" sz="2000" dirty="0" err="1" smtClean="0"/>
              <a:t>modelling</a:t>
            </a:r>
            <a:r>
              <a:rPr lang="nb-NO" sz="2000" dirty="0" smtClean="0"/>
              <a:t> 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distribution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claim</a:t>
            </a:r>
            <a:r>
              <a:rPr lang="nb-NO" sz="2000" dirty="0" smtClean="0"/>
              <a:t> </a:t>
            </a:r>
            <a:r>
              <a:rPr lang="nb-NO" sz="2000" dirty="0" err="1" smtClean="0"/>
              <a:t>numbers</a:t>
            </a:r>
            <a:endParaRPr lang="nb-NO" sz="2000" dirty="0" smtClean="0"/>
          </a:p>
          <a:p>
            <a:r>
              <a:rPr lang="nb-NO" sz="2000" dirty="0" smtClean="0"/>
              <a:t>The parameter is lambda = </a:t>
            </a:r>
            <a:r>
              <a:rPr lang="nb-NO" sz="2000" dirty="0" err="1" smtClean="0"/>
              <a:t>muh*T</a:t>
            </a:r>
            <a:r>
              <a:rPr lang="nb-NO" sz="2000" dirty="0" smtClean="0"/>
              <a:t> (single policy) and lambda = </a:t>
            </a:r>
            <a:r>
              <a:rPr lang="nb-NO" sz="2000" dirty="0" err="1" smtClean="0"/>
              <a:t>J*muh*T</a:t>
            </a:r>
            <a:r>
              <a:rPr lang="nb-NO" sz="2000" dirty="0" smtClean="0"/>
              <a:t> (</a:t>
            </a:r>
            <a:r>
              <a:rPr lang="nb-NO" sz="2000" dirty="0" err="1" smtClean="0"/>
              <a:t>portfolios</a:t>
            </a:r>
            <a:endParaRPr lang="nb-NO" sz="2000" dirty="0" smtClean="0"/>
          </a:p>
          <a:p>
            <a:r>
              <a:rPr lang="nb-NO" sz="2000" dirty="0" smtClean="0"/>
              <a:t>The </a:t>
            </a:r>
            <a:r>
              <a:rPr lang="nb-NO" sz="2000" dirty="0" err="1" smtClean="0"/>
              <a:t>modelling</a:t>
            </a:r>
            <a:r>
              <a:rPr lang="nb-NO" sz="2000" dirty="0" smtClean="0"/>
              <a:t> </a:t>
            </a:r>
            <a:r>
              <a:rPr lang="nb-NO" sz="2000" dirty="0" err="1" smtClean="0"/>
              <a:t>can</a:t>
            </a:r>
            <a:r>
              <a:rPr lang="nb-NO" sz="2000" dirty="0" smtClean="0"/>
              <a:t> be </a:t>
            </a:r>
            <a:r>
              <a:rPr lang="nb-NO" sz="2000" dirty="0" err="1" smtClean="0"/>
              <a:t>made</a:t>
            </a:r>
            <a:r>
              <a:rPr lang="nb-NO" sz="2000" dirty="0" smtClean="0"/>
              <a:t> more </a:t>
            </a:r>
            <a:r>
              <a:rPr lang="nb-NO" sz="2000" dirty="0" err="1" smtClean="0"/>
              <a:t>sophisticated</a:t>
            </a:r>
            <a:r>
              <a:rPr lang="nb-NO" sz="2000" dirty="0" smtClean="0"/>
              <a:t> by </a:t>
            </a:r>
            <a:r>
              <a:rPr lang="nb-NO" sz="2000" dirty="0" err="1" smtClean="0"/>
              <a:t>extending</a:t>
            </a:r>
            <a:r>
              <a:rPr lang="nb-NO" sz="2000" dirty="0" smtClean="0"/>
              <a:t> 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model</a:t>
            </a:r>
            <a:r>
              <a:rPr lang="nb-NO" sz="2000" dirty="0" smtClean="0"/>
              <a:t> for </a:t>
            </a:r>
            <a:r>
              <a:rPr lang="nb-NO" sz="2000" dirty="0" err="1" smtClean="0"/>
              <a:t>muh</a:t>
            </a:r>
            <a:r>
              <a:rPr lang="nb-NO" sz="2000" dirty="0" smtClean="0"/>
              <a:t>, </a:t>
            </a:r>
            <a:r>
              <a:rPr lang="nb-NO" sz="2000" dirty="0" err="1" smtClean="0"/>
              <a:t>either</a:t>
            </a:r>
            <a:r>
              <a:rPr lang="nb-NO" sz="2000" dirty="0" smtClean="0"/>
              <a:t> by making </a:t>
            </a:r>
            <a:r>
              <a:rPr lang="nb-NO" sz="2000" dirty="0" err="1" smtClean="0"/>
              <a:t>muh</a:t>
            </a:r>
            <a:r>
              <a:rPr lang="nb-NO" sz="2000" dirty="0" smtClean="0"/>
              <a:t> </a:t>
            </a:r>
            <a:r>
              <a:rPr lang="nb-NO" sz="2000" dirty="0" err="1" smtClean="0"/>
              <a:t>stochastic</a:t>
            </a:r>
            <a:r>
              <a:rPr lang="nb-NO" sz="2000" dirty="0" smtClean="0"/>
              <a:t> or by linking </a:t>
            </a:r>
            <a:r>
              <a:rPr lang="nb-NO" sz="2000" dirty="0" err="1" smtClean="0"/>
              <a:t>muh</a:t>
            </a:r>
            <a:r>
              <a:rPr lang="nb-NO" sz="2000" dirty="0" smtClean="0"/>
              <a:t> to </a:t>
            </a:r>
            <a:r>
              <a:rPr lang="nb-NO" sz="2000" dirty="0" err="1" smtClean="0"/>
              <a:t>explanatory</a:t>
            </a:r>
            <a:r>
              <a:rPr lang="nb-NO" sz="2000" dirty="0" smtClean="0"/>
              <a:t> variables</a:t>
            </a:r>
            <a:endParaRPr lang="nb-NO" sz="200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10</a:t>
            </a:fld>
            <a:endParaRPr lang="nb-NO" dirty="0"/>
          </a:p>
        </p:txBody>
      </p:sp>
      <p:grpSp>
        <p:nvGrpSpPr>
          <p:cNvPr id="5" name="Gruppe 4"/>
          <p:cNvGrpSpPr/>
          <p:nvPr/>
        </p:nvGrpSpPr>
        <p:grpSpPr>
          <a:xfrm>
            <a:off x="7164288" y="188640"/>
            <a:ext cx="1584176" cy="944623"/>
            <a:chOff x="1547664" y="2348880"/>
            <a:chExt cx="4680520" cy="2376264"/>
          </a:xfrm>
        </p:grpSpPr>
        <p:sp>
          <p:nvSpPr>
            <p:cNvPr id="6" name="Avrundet rektangel 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0" name="Ellipse 9"/>
          <p:cNvSpPr/>
          <p:nvPr/>
        </p:nvSpPr>
        <p:spPr>
          <a:xfrm>
            <a:off x="7211144" y="18864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971600" y="2276872"/>
          <a:ext cx="6800060" cy="864096"/>
        </p:xfrm>
        <a:graphic>
          <a:graphicData uri="http://schemas.openxmlformats.org/presentationml/2006/ole">
            <p:oleObj spid="_x0000_s36865" name="Formel" r:id="rId3" imgW="2298600" imgH="291960" progId="Equation.3">
              <p:embed/>
            </p:oleObj>
          </a:graphicData>
        </a:graphic>
      </p:graphicFrame>
      <p:sp>
        <p:nvSpPr>
          <p:cNvPr id="12" name="Left Brace 11"/>
          <p:cNvSpPr/>
          <p:nvPr/>
        </p:nvSpPr>
        <p:spPr>
          <a:xfrm rot="-5400000">
            <a:off x="1444788" y="2617476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Left Brace 12"/>
          <p:cNvSpPr/>
          <p:nvPr/>
        </p:nvSpPr>
        <p:spPr>
          <a:xfrm rot="-5400000">
            <a:off x="3718756" y="2143708"/>
            <a:ext cx="216024" cy="19225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Left Brace 13"/>
          <p:cNvSpPr/>
          <p:nvPr/>
        </p:nvSpPr>
        <p:spPr>
          <a:xfrm rot="-5400000">
            <a:off x="3409020" y="2647764"/>
            <a:ext cx="432048" cy="228255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/>
          <p:cNvSpPr txBox="1"/>
          <p:nvPr/>
        </p:nvSpPr>
        <p:spPr>
          <a:xfrm>
            <a:off x="3203848" y="3212976"/>
            <a:ext cx="380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Expected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amount</a:t>
            </a:r>
            <a:r>
              <a:rPr lang="nb-NO" dirty="0" smtClean="0"/>
              <a:t> given an </a:t>
            </a:r>
            <a:r>
              <a:rPr lang="nb-NO" dirty="0" err="1" smtClean="0"/>
              <a:t>event</a:t>
            </a:r>
            <a:endParaRPr lang="nb-NO" dirty="0"/>
          </a:p>
        </p:txBody>
      </p:sp>
      <p:sp>
        <p:nvSpPr>
          <p:cNvPr id="16" name="TextBox 15"/>
          <p:cNvSpPr txBox="1"/>
          <p:nvPr/>
        </p:nvSpPr>
        <p:spPr>
          <a:xfrm>
            <a:off x="3456854" y="3861048"/>
            <a:ext cx="3131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Expected</a:t>
            </a:r>
            <a:r>
              <a:rPr lang="nb-NO" dirty="0" smtClean="0"/>
              <a:t> </a:t>
            </a:r>
            <a:r>
              <a:rPr lang="nb-NO" dirty="0" err="1" smtClean="0"/>
              <a:t>consequence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endParaRPr lang="nb-NO" dirty="0"/>
          </a:p>
        </p:txBody>
      </p:sp>
      <p:sp>
        <p:nvSpPr>
          <p:cNvPr id="17" name="TextBox 16"/>
          <p:cNvSpPr txBox="1"/>
          <p:nvPr/>
        </p:nvSpPr>
        <p:spPr>
          <a:xfrm>
            <a:off x="800483" y="3140968"/>
            <a:ext cx="1467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Risk </a:t>
            </a:r>
            <a:r>
              <a:rPr lang="nb-NO" dirty="0" err="1" smtClean="0"/>
              <a:t>premium</a:t>
            </a:r>
            <a:endParaRPr lang="nb-NO" dirty="0"/>
          </a:p>
        </p:txBody>
      </p:sp>
      <p:sp>
        <p:nvSpPr>
          <p:cNvPr id="18" name="TextBox 17"/>
          <p:cNvSpPr txBox="1"/>
          <p:nvPr/>
        </p:nvSpPr>
        <p:spPr>
          <a:xfrm>
            <a:off x="357195" y="3861048"/>
            <a:ext cx="32185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Probability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, 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Estimated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/>
              <a:t>c</a:t>
            </a:r>
            <a:r>
              <a:rPr lang="nb-NO" dirty="0" err="1" smtClean="0"/>
              <a:t>laim</a:t>
            </a:r>
            <a:r>
              <a:rPr lang="nb-NO" dirty="0" smtClean="0"/>
              <a:t> </a:t>
            </a:r>
            <a:r>
              <a:rPr lang="nb-NO" dirty="0" err="1" smtClean="0"/>
              <a:t>frequency</a:t>
            </a:r>
            <a:endParaRPr lang="nb-NO" dirty="0"/>
          </a:p>
        </p:txBody>
      </p:sp>
      <p:cxnSp>
        <p:nvCxnSpPr>
          <p:cNvPr id="19" name="Straight Arrow Connector 18"/>
          <p:cNvCxnSpPr/>
          <p:nvPr/>
        </p:nvCxnSpPr>
        <p:spPr>
          <a:xfrm rot="5400000" flipH="1" flipV="1">
            <a:off x="1691680" y="3212976"/>
            <a:ext cx="115212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8977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7867650" cy="71973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The world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Poisson</a:t>
            </a:r>
            <a:r>
              <a:rPr lang="nb-NO" sz="2800" dirty="0" smtClean="0"/>
              <a:t> (</a:t>
            </a:r>
            <a:r>
              <a:rPr lang="nb-NO" sz="2800" dirty="0" err="1" smtClean="0"/>
              <a:t>Chapter</a:t>
            </a:r>
            <a:r>
              <a:rPr lang="nb-NO" sz="2800" dirty="0" smtClean="0"/>
              <a:t> 8.2)</a:t>
            </a:r>
            <a:endParaRPr lang="nb-NO" sz="2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11</a:t>
            </a:fld>
            <a:endParaRPr lang="nb-NO" dirty="0"/>
          </a:p>
        </p:txBody>
      </p:sp>
      <p:cxnSp>
        <p:nvCxnSpPr>
          <p:cNvPr id="5" name="Rett pil 4"/>
          <p:cNvCxnSpPr/>
          <p:nvPr/>
        </p:nvCxnSpPr>
        <p:spPr>
          <a:xfrm flipV="1">
            <a:off x="1691680" y="2052222"/>
            <a:ext cx="4896544" cy="11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1907704" y="1991247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355976" y="1991247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1691680" y="2135263"/>
            <a:ext cx="46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0</a:t>
            </a:r>
            <a:r>
              <a:rPr lang="nb-NO" sz="1200" dirty="0" smtClean="0"/>
              <a:t>=0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6084168" y="2124230"/>
            <a:ext cx="489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t</a:t>
            </a:r>
            <a:r>
              <a:rPr lang="nb-NO" sz="1200" baseline="-25000" dirty="0" err="1" smtClean="0"/>
              <a:t>k</a:t>
            </a:r>
            <a:r>
              <a:rPr lang="nb-NO" sz="1200" dirty="0" err="1" smtClean="0"/>
              <a:t>=T</a:t>
            </a:r>
            <a:r>
              <a:rPr lang="nb-NO" sz="1200" baseline="-25000" dirty="0" smtClean="0"/>
              <a:t> </a:t>
            </a:r>
          </a:p>
        </p:txBody>
      </p:sp>
      <p:sp>
        <p:nvSpPr>
          <p:cNvPr id="11" name="Høyre klammeparentes 10"/>
          <p:cNvSpPr/>
          <p:nvPr/>
        </p:nvSpPr>
        <p:spPr>
          <a:xfrm rot="-5400000">
            <a:off x="3486545" y="626023"/>
            <a:ext cx="132983" cy="15624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/>
          <p:cNvSpPr txBox="1"/>
          <p:nvPr/>
        </p:nvSpPr>
        <p:spPr>
          <a:xfrm>
            <a:off x="2843808" y="1052736"/>
            <a:ext cx="1378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Number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endParaRPr lang="nb-NO" sz="1200" dirty="0" smtClean="0"/>
          </a:p>
        </p:txBody>
      </p:sp>
      <p:cxnSp>
        <p:nvCxnSpPr>
          <p:cNvPr id="16" name="Rett linje 15"/>
          <p:cNvCxnSpPr/>
          <p:nvPr/>
        </p:nvCxnSpPr>
        <p:spPr>
          <a:xfrm>
            <a:off x="2627784" y="199746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/>
          <p:cNvCxnSpPr/>
          <p:nvPr/>
        </p:nvCxnSpPr>
        <p:spPr>
          <a:xfrm>
            <a:off x="3203848" y="19888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/>
          <p:cNvCxnSpPr/>
          <p:nvPr/>
        </p:nvCxnSpPr>
        <p:spPr>
          <a:xfrm>
            <a:off x="3779912" y="19888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/>
          <p:cNvCxnSpPr/>
          <p:nvPr/>
        </p:nvCxnSpPr>
        <p:spPr>
          <a:xfrm>
            <a:off x="6228184" y="199746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/>
          <p:cNvSpPr txBox="1"/>
          <p:nvPr/>
        </p:nvSpPr>
        <p:spPr>
          <a:xfrm>
            <a:off x="2411760" y="2124230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k-2</a:t>
            </a:r>
            <a:endParaRPr lang="nb-NO" sz="1200" dirty="0" smtClean="0"/>
          </a:p>
        </p:txBody>
      </p:sp>
      <p:sp>
        <p:nvSpPr>
          <p:cNvPr id="21" name="TekstSylinder 20"/>
          <p:cNvSpPr txBox="1"/>
          <p:nvPr/>
        </p:nvSpPr>
        <p:spPr>
          <a:xfrm>
            <a:off x="3049258" y="2135263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k-1</a:t>
            </a:r>
            <a:endParaRPr lang="nb-NO" sz="1200" dirty="0" smtClean="0"/>
          </a:p>
        </p:txBody>
      </p:sp>
      <p:sp>
        <p:nvSpPr>
          <p:cNvPr id="22" name="TekstSylinder 21"/>
          <p:cNvSpPr txBox="1"/>
          <p:nvPr/>
        </p:nvSpPr>
        <p:spPr>
          <a:xfrm>
            <a:off x="3625322" y="212423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t</a:t>
            </a:r>
            <a:r>
              <a:rPr lang="nb-NO" sz="1200" baseline="-25000" dirty="0" err="1" smtClean="0"/>
              <a:t>k</a:t>
            </a:r>
            <a:endParaRPr lang="nb-NO" sz="1200" dirty="0" smtClean="0"/>
          </a:p>
        </p:txBody>
      </p:sp>
      <p:sp>
        <p:nvSpPr>
          <p:cNvPr id="23" name="TekstSylinder 22"/>
          <p:cNvSpPr txBox="1"/>
          <p:nvPr/>
        </p:nvSpPr>
        <p:spPr>
          <a:xfrm>
            <a:off x="4211960" y="2124230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k+1</a:t>
            </a:r>
            <a:endParaRPr lang="nb-NO" sz="1200" dirty="0" smtClean="0"/>
          </a:p>
        </p:txBody>
      </p:sp>
      <p:sp>
        <p:nvSpPr>
          <p:cNvPr id="24" name="TekstSylinder 23"/>
          <p:cNvSpPr txBox="1"/>
          <p:nvPr/>
        </p:nvSpPr>
        <p:spPr>
          <a:xfrm>
            <a:off x="2761226" y="1415183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I</a:t>
            </a:r>
            <a:r>
              <a:rPr lang="nb-NO" sz="1200" baseline="-25000" dirty="0" smtClean="0"/>
              <a:t>k-1</a:t>
            </a:r>
            <a:endParaRPr lang="nb-NO" sz="1200" dirty="0" smtClean="0"/>
          </a:p>
        </p:txBody>
      </p:sp>
      <p:sp>
        <p:nvSpPr>
          <p:cNvPr id="25" name="TekstSylinder 24"/>
          <p:cNvSpPr txBox="1"/>
          <p:nvPr/>
        </p:nvSpPr>
        <p:spPr>
          <a:xfrm>
            <a:off x="3265282" y="1412776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I</a:t>
            </a:r>
            <a:r>
              <a:rPr lang="nb-NO" sz="1200" baseline="-25000" dirty="0" err="1" smtClean="0"/>
              <a:t>k</a:t>
            </a:r>
            <a:endParaRPr lang="nb-NO" sz="1200" dirty="0" smtClean="0"/>
          </a:p>
        </p:txBody>
      </p:sp>
      <p:sp>
        <p:nvSpPr>
          <p:cNvPr id="26" name="TekstSylinder 25"/>
          <p:cNvSpPr txBox="1"/>
          <p:nvPr/>
        </p:nvSpPr>
        <p:spPr>
          <a:xfrm>
            <a:off x="3860708" y="1412776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I</a:t>
            </a:r>
            <a:r>
              <a:rPr lang="nb-NO" sz="1200" baseline="-25000" dirty="0" smtClean="0"/>
              <a:t>k+1</a:t>
            </a:r>
            <a:endParaRPr lang="nb-NO" sz="1200" dirty="0" smtClean="0"/>
          </a:p>
        </p:txBody>
      </p:sp>
      <p:cxnSp>
        <p:nvCxnSpPr>
          <p:cNvPr id="30" name="Rett pil 29"/>
          <p:cNvCxnSpPr/>
          <p:nvPr/>
        </p:nvCxnSpPr>
        <p:spPr>
          <a:xfrm>
            <a:off x="2987824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 30"/>
          <p:cNvCxnSpPr/>
          <p:nvPr/>
        </p:nvCxnSpPr>
        <p:spPr>
          <a:xfrm>
            <a:off x="3491880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/>
          <p:nvPr/>
        </p:nvCxnSpPr>
        <p:spPr>
          <a:xfrm>
            <a:off x="3995936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kstSylinder 32"/>
          <p:cNvSpPr txBox="1"/>
          <p:nvPr/>
        </p:nvSpPr>
        <p:spPr>
          <a:xfrm>
            <a:off x="899592" y="2492896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What</a:t>
            </a:r>
            <a:r>
              <a:rPr lang="nb-NO" sz="1600" dirty="0" smtClean="0"/>
              <a:t> is rare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described</a:t>
            </a:r>
            <a:r>
              <a:rPr lang="nb-NO" sz="1600" dirty="0" smtClean="0"/>
              <a:t> </a:t>
            </a:r>
            <a:r>
              <a:rPr lang="nb-NO" sz="1600" dirty="0" err="1" smtClean="0"/>
              <a:t>mathematically</a:t>
            </a:r>
            <a:r>
              <a:rPr lang="nb-NO" sz="1600" dirty="0" smtClean="0"/>
              <a:t> by </a:t>
            </a:r>
            <a:r>
              <a:rPr lang="nb-NO" sz="1600" dirty="0" err="1" smtClean="0"/>
              <a:t>cutting</a:t>
            </a:r>
            <a:r>
              <a:rPr lang="nb-NO" sz="1600" dirty="0" smtClean="0"/>
              <a:t> a given time </a:t>
            </a:r>
            <a:r>
              <a:rPr lang="nb-NO" sz="1600" dirty="0" err="1" smtClean="0"/>
              <a:t>period</a:t>
            </a:r>
            <a:r>
              <a:rPr lang="nb-NO" sz="1600" dirty="0" smtClean="0"/>
              <a:t> T </a:t>
            </a:r>
            <a:r>
              <a:rPr lang="nb-NO" sz="1600" dirty="0" err="1" smtClean="0"/>
              <a:t>into</a:t>
            </a:r>
            <a:r>
              <a:rPr lang="nb-NO" sz="1600" dirty="0" smtClean="0"/>
              <a:t> K </a:t>
            </a:r>
            <a:r>
              <a:rPr lang="nb-NO" sz="1600" dirty="0" err="1" smtClean="0"/>
              <a:t>small</a:t>
            </a:r>
            <a:r>
              <a:rPr lang="nb-NO" sz="1600" dirty="0" smtClean="0"/>
              <a:t> pieces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equal</a:t>
            </a:r>
            <a:r>
              <a:rPr lang="nb-NO" sz="1600" dirty="0" smtClean="0"/>
              <a:t> </a:t>
            </a:r>
            <a:r>
              <a:rPr lang="nb-NO" sz="1600" dirty="0" err="1" smtClean="0"/>
              <a:t>length</a:t>
            </a:r>
            <a:r>
              <a:rPr lang="nb-NO" sz="1600" dirty="0" smtClean="0"/>
              <a:t> </a:t>
            </a:r>
            <a:r>
              <a:rPr lang="nb-NO" sz="1600" dirty="0" err="1" smtClean="0"/>
              <a:t>h=T/K</a:t>
            </a:r>
            <a:endParaRPr lang="nb-NO" sz="1600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On </a:t>
            </a:r>
            <a:r>
              <a:rPr lang="nb-NO" sz="1600" dirty="0" err="1" smtClean="0"/>
              <a:t>short</a:t>
            </a:r>
            <a:r>
              <a:rPr lang="nb-NO" sz="1600" dirty="0" smtClean="0"/>
              <a:t> </a:t>
            </a:r>
            <a:r>
              <a:rPr lang="nb-NO" sz="1600" dirty="0" err="1" smtClean="0"/>
              <a:t>intervals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chance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more </a:t>
            </a:r>
            <a:r>
              <a:rPr lang="nb-NO" sz="1600" dirty="0" err="1" smtClean="0"/>
              <a:t>than</a:t>
            </a:r>
            <a:r>
              <a:rPr lang="nb-NO" sz="1600" dirty="0" smtClean="0"/>
              <a:t> </a:t>
            </a:r>
            <a:r>
              <a:rPr lang="nb-NO" sz="1600" dirty="0" err="1" smtClean="0"/>
              <a:t>one</a:t>
            </a:r>
            <a:r>
              <a:rPr lang="nb-NO" sz="1600" dirty="0" smtClean="0"/>
              <a:t> </a:t>
            </a:r>
            <a:r>
              <a:rPr lang="nb-NO" sz="1600" dirty="0" err="1" smtClean="0"/>
              <a:t>incident</a:t>
            </a:r>
            <a:r>
              <a:rPr lang="nb-NO" sz="1600" dirty="0" smtClean="0"/>
              <a:t> is </a:t>
            </a:r>
            <a:r>
              <a:rPr lang="nb-NO" sz="1600" dirty="0" err="1" smtClean="0"/>
              <a:t>remote</a:t>
            </a:r>
            <a:endParaRPr lang="nb-NO" sz="1600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Assuming</a:t>
            </a:r>
            <a:r>
              <a:rPr lang="nb-NO" sz="1600" dirty="0" smtClean="0"/>
              <a:t> </a:t>
            </a:r>
            <a:r>
              <a:rPr lang="nb-NO" sz="1600" dirty="0" err="1" smtClean="0"/>
              <a:t>no</a:t>
            </a:r>
            <a:r>
              <a:rPr lang="nb-NO" sz="1600" dirty="0" smtClean="0"/>
              <a:t> more </a:t>
            </a:r>
            <a:r>
              <a:rPr lang="nb-NO" sz="1600" dirty="0" err="1" smtClean="0"/>
              <a:t>than</a:t>
            </a:r>
            <a:r>
              <a:rPr lang="nb-NO" sz="1600" dirty="0" smtClean="0"/>
              <a:t> 1 </a:t>
            </a:r>
            <a:r>
              <a:rPr lang="nb-NO" sz="1600" dirty="0" err="1" smtClean="0"/>
              <a:t>event</a:t>
            </a:r>
            <a:r>
              <a:rPr lang="nb-NO" sz="1600" dirty="0" smtClean="0"/>
              <a:t> per </a:t>
            </a:r>
            <a:r>
              <a:rPr lang="nb-NO" sz="1600" dirty="0" err="1" smtClean="0"/>
              <a:t>interval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count</a:t>
            </a:r>
            <a:r>
              <a:rPr lang="nb-NO" sz="1600" dirty="0" smtClean="0"/>
              <a:t> for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entire</a:t>
            </a:r>
            <a:r>
              <a:rPr lang="nb-NO" sz="1600" dirty="0" smtClean="0"/>
              <a:t> </a:t>
            </a:r>
            <a:r>
              <a:rPr lang="nb-NO" sz="1600" dirty="0" err="1" smtClean="0"/>
              <a:t>period</a:t>
            </a:r>
            <a:r>
              <a:rPr lang="nb-NO" sz="1600" dirty="0" smtClean="0"/>
              <a:t> is </a:t>
            </a:r>
          </a:p>
          <a:p>
            <a:pPr marL="0" indent="0">
              <a:buClr>
                <a:schemeClr val="accent2"/>
              </a:buClr>
            </a:pPr>
            <a:endParaRPr lang="nb-NO" sz="1600" dirty="0" smtClean="0"/>
          </a:p>
          <a:p>
            <a:pPr marL="0" indent="0">
              <a:buClr>
                <a:schemeClr val="accent2"/>
              </a:buClr>
            </a:pPr>
            <a:r>
              <a:rPr lang="nb-NO" sz="1600" dirty="0" smtClean="0"/>
              <a:t>	N=I</a:t>
            </a:r>
            <a:r>
              <a:rPr lang="nb-NO" sz="1600" baseline="-25000" dirty="0" smtClean="0"/>
              <a:t>1</a:t>
            </a:r>
            <a:r>
              <a:rPr lang="nb-NO" sz="1600" dirty="0" smtClean="0"/>
              <a:t>+...+I</a:t>
            </a:r>
            <a:r>
              <a:rPr lang="nb-NO" sz="1600" baseline="-25000" dirty="0" smtClean="0"/>
              <a:t>K </a:t>
            </a:r>
            <a:r>
              <a:rPr lang="nb-NO" sz="1600" dirty="0" smtClean="0"/>
              <a:t>,	</a:t>
            </a:r>
            <a:r>
              <a:rPr lang="nb-NO" sz="1600" dirty="0" err="1" smtClean="0"/>
              <a:t>where</a:t>
            </a:r>
            <a:r>
              <a:rPr lang="nb-NO" sz="1600" dirty="0" smtClean="0"/>
              <a:t> </a:t>
            </a:r>
            <a:r>
              <a:rPr lang="nb-NO" sz="1600" dirty="0" err="1" smtClean="0"/>
              <a:t>I</a:t>
            </a:r>
            <a:r>
              <a:rPr lang="nb-NO" sz="1600" baseline="-25000" dirty="0" err="1" smtClean="0"/>
              <a:t>j</a:t>
            </a:r>
            <a:r>
              <a:rPr lang="nb-NO" sz="1600" baseline="-25000" dirty="0" smtClean="0"/>
              <a:t> </a:t>
            </a:r>
            <a:r>
              <a:rPr lang="nb-NO" sz="1600" dirty="0" smtClean="0"/>
              <a:t> is </a:t>
            </a:r>
            <a:r>
              <a:rPr lang="nb-NO" sz="1600" dirty="0" err="1" smtClean="0"/>
              <a:t>either</a:t>
            </a:r>
            <a:r>
              <a:rPr lang="nb-NO" sz="1600" dirty="0" smtClean="0"/>
              <a:t> 0 or 1 for j=1,...,K</a:t>
            </a:r>
            <a:endParaRPr lang="nb-NO" sz="1600" baseline="-25000" dirty="0" smtClean="0"/>
          </a:p>
        </p:txBody>
      </p:sp>
      <p:sp>
        <p:nvSpPr>
          <p:cNvPr id="34" name="TekstSylinder 33"/>
          <p:cNvSpPr txBox="1"/>
          <p:nvPr/>
        </p:nvSpPr>
        <p:spPr>
          <a:xfrm>
            <a:off x="899592" y="4221088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If</a:t>
            </a:r>
            <a:r>
              <a:rPr lang="nb-NO" sz="1600" dirty="0" smtClean="0"/>
              <a:t> </a:t>
            </a:r>
            <a:r>
              <a:rPr lang="nb-NO" sz="1600" dirty="0" err="1" smtClean="0"/>
              <a:t>p=Pr</a:t>
            </a:r>
            <a:r>
              <a:rPr lang="nb-NO" sz="1600" dirty="0" smtClean="0"/>
              <a:t>(I</a:t>
            </a:r>
            <a:r>
              <a:rPr lang="nb-NO" sz="1600" baseline="-25000" dirty="0" smtClean="0"/>
              <a:t>k</a:t>
            </a:r>
            <a:r>
              <a:rPr lang="nb-NO" sz="1600" dirty="0" smtClean="0"/>
              <a:t>=1) is </a:t>
            </a:r>
            <a:r>
              <a:rPr lang="nb-NO" sz="1600" dirty="0" err="1" smtClean="0"/>
              <a:t>equal</a:t>
            </a:r>
            <a:r>
              <a:rPr lang="nb-NO" sz="1600" dirty="0" smtClean="0"/>
              <a:t> for all k and </a:t>
            </a:r>
            <a:r>
              <a:rPr lang="nb-NO" sz="1600" dirty="0" err="1" smtClean="0"/>
              <a:t>events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independent, </a:t>
            </a:r>
            <a:r>
              <a:rPr lang="nb-NO" sz="1600" dirty="0" err="1" smtClean="0"/>
              <a:t>this</a:t>
            </a:r>
            <a:r>
              <a:rPr lang="nb-NO" sz="1600" dirty="0" smtClean="0"/>
              <a:t> is an </a:t>
            </a:r>
            <a:r>
              <a:rPr lang="nb-NO" sz="1600" dirty="0" err="1" smtClean="0"/>
              <a:t>ordinary</a:t>
            </a:r>
            <a:r>
              <a:rPr lang="nb-NO" sz="1600" dirty="0" smtClean="0"/>
              <a:t> </a:t>
            </a:r>
            <a:r>
              <a:rPr lang="nb-NO" sz="1600" dirty="0" err="1" smtClean="0"/>
              <a:t>Bernoulli</a:t>
            </a:r>
            <a:r>
              <a:rPr lang="nb-NO" sz="1600" dirty="0" smtClean="0"/>
              <a:t> series</a:t>
            </a:r>
            <a:endParaRPr lang="nb-NO" sz="1600" baseline="-25000" dirty="0" smtClean="0"/>
          </a:p>
        </p:txBody>
      </p:sp>
      <p:graphicFrame>
        <p:nvGraphicFramePr>
          <p:cNvPr id="35" name="Objekt 34"/>
          <p:cNvGraphicFramePr>
            <a:graphicFrameLocks noChangeAspect="1"/>
          </p:cNvGraphicFramePr>
          <p:nvPr/>
        </p:nvGraphicFramePr>
        <p:xfrm>
          <a:off x="1619672" y="4869160"/>
          <a:ext cx="5061746" cy="635124"/>
        </p:xfrm>
        <a:graphic>
          <a:graphicData uri="http://schemas.openxmlformats.org/presentationml/2006/ole">
            <p:oleObj spid="_x0000_s21506" name="Equation" r:id="rId3" imgW="3340100" imgH="419100" progId="Equation.3">
              <p:embed/>
            </p:oleObj>
          </a:graphicData>
        </a:graphic>
      </p:graphicFrame>
      <p:sp>
        <p:nvSpPr>
          <p:cNvPr id="36" name="TekstSylinder 35"/>
          <p:cNvSpPr txBox="1"/>
          <p:nvPr/>
        </p:nvSpPr>
        <p:spPr>
          <a:xfrm>
            <a:off x="1043608" y="5661248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Assume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p is </a:t>
            </a:r>
            <a:r>
              <a:rPr lang="nb-NO" sz="1600" dirty="0" err="1" smtClean="0"/>
              <a:t>proportional</a:t>
            </a:r>
            <a:r>
              <a:rPr lang="nb-NO" sz="1600" dirty="0" smtClean="0"/>
              <a:t> to h and </a:t>
            </a:r>
            <a:r>
              <a:rPr lang="nb-NO" sz="1600" dirty="0" err="1" smtClean="0"/>
              <a:t>set</a:t>
            </a:r>
            <a:r>
              <a:rPr lang="nb-NO" sz="1600" dirty="0" smtClean="0"/>
              <a:t> </a:t>
            </a:r>
            <a:endParaRPr lang="nb-NO" sz="1600" baseline="-25000" dirty="0" smtClean="0"/>
          </a:p>
        </p:txBody>
      </p:sp>
      <p:graphicFrame>
        <p:nvGraphicFramePr>
          <p:cNvPr id="37" name="Objekt 36"/>
          <p:cNvGraphicFramePr>
            <a:graphicFrameLocks noChangeAspect="1"/>
          </p:cNvGraphicFramePr>
          <p:nvPr/>
        </p:nvGraphicFramePr>
        <p:xfrm>
          <a:off x="5004048" y="5687126"/>
          <a:ext cx="685924" cy="296616"/>
        </p:xfrm>
        <a:graphic>
          <a:graphicData uri="http://schemas.openxmlformats.org/presentationml/2006/ole">
            <p:oleObj spid="_x0000_s21507" name="Equation" r:id="rId4" imgW="469696" imgH="203112" progId="Equation.3">
              <p:embed/>
            </p:oleObj>
          </a:graphicData>
        </a:graphic>
      </p:graphicFrame>
      <p:sp>
        <p:nvSpPr>
          <p:cNvPr id="38" name="TekstSylinder 37"/>
          <p:cNvSpPr txBox="1"/>
          <p:nvPr/>
        </p:nvSpPr>
        <p:spPr>
          <a:xfrm>
            <a:off x="5724128" y="5652622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err="1" smtClean="0"/>
              <a:t>where</a:t>
            </a:r>
            <a:endParaRPr lang="nb-NO" sz="1600" baseline="-25000" dirty="0" smtClean="0"/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6516216" y="5733256"/>
          <a:ext cx="222250" cy="241300"/>
        </p:xfrm>
        <a:graphic>
          <a:graphicData uri="http://schemas.openxmlformats.org/presentationml/2006/ole">
            <p:oleObj spid="_x0000_s21508" name="Equation" r:id="rId5" imgW="152268" imgH="164957" progId="Equation.3">
              <p:embed/>
            </p:oleObj>
          </a:graphicData>
        </a:graphic>
      </p:graphicFrame>
      <p:sp>
        <p:nvSpPr>
          <p:cNvPr id="40" name="TekstSylinder 39"/>
          <p:cNvSpPr txBox="1"/>
          <p:nvPr/>
        </p:nvSpPr>
        <p:spPr>
          <a:xfrm>
            <a:off x="1043608" y="5970766"/>
            <a:ext cx="4968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smtClean="0"/>
              <a:t>is an </a:t>
            </a:r>
            <a:r>
              <a:rPr lang="nb-NO" sz="1600" dirty="0" err="1" smtClean="0"/>
              <a:t>intensity</a:t>
            </a:r>
            <a:r>
              <a:rPr lang="nb-NO" sz="1600" dirty="0" smtClean="0"/>
              <a:t>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applies</a:t>
            </a:r>
            <a:r>
              <a:rPr lang="nb-NO" sz="1600" dirty="0" smtClean="0"/>
              <a:t> per time </a:t>
            </a:r>
            <a:r>
              <a:rPr lang="nb-NO" sz="1600" dirty="0" err="1" smtClean="0"/>
              <a:t>unit</a:t>
            </a:r>
            <a:endParaRPr lang="nb-NO" sz="1600" baseline="-25000" dirty="0" smtClean="0"/>
          </a:p>
        </p:txBody>
      </p:sp>
      <p:grpSp>
        <p:nvGrpSpPr>
          <p:cNvPr id="3" name="Gruppe 38"/>
          <p:cNvGrpSpPr/>
          <p:nvPr/>
        </p:nvGrpSpPr>
        <p:grpSpPr>
          <a:xfrm>
            <a:off x="7092280" y="404664"/>
            <a:ext cx="1584176" cy="944623"/>
            <a:chOff x="1547664" y="2348880"/>
            <a:chExt cx="4680520" cy="2376264"/>
          </a:xfrm>
        </p:grpSpPr>
        <p:sp>
          <p:nvSpPr>
            <p:cNvPr id="41" name="Avrundet rektangel 40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42" name="Avrundet rektangel 41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43" name="Avrundet rektangel 42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44" name="Avrundet rektangel 43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45" name="Ellipse 44"/>
          <p:cNvSpPr/>
          <p:nvPr/>
        </p:nvSpPr>
        <p:spPr>
          <a:xfrm>
            <a:off x="7139136" y="404664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94212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67650" cy="71973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The world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Poisson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12</a:t>
            </a:fld>
            <a:endParaRPr lang="nb-NO" dirty="0"/>
          </a:p>
        </p:txBody>
      </p:sp>
      <p:graphicFrame>
        <p:nvGraphicFramePr>
          <p:cNvPr id="35" name="Objekt 34"/>
          <p:cNvGraphicFramePr>
            <a:graphicFrameLocks noChangeAspect="1"/>
          </p:cNvGraphicFramePr>
          <p:nvPr/>
        </p:nvGraphicFramePr>
        <p:xfrm>
          <a:off x="1331640" y="1052736"/>
          <a:ext cx="5907087" cy="2462213"/>
        </p:xfrm>
        <a:graphic>
          <a:graphicData uri="http://schemas.openxmlformats.org/presentationml/2006/ole">
            <p:oleObj spid="_x0000_s22530" name="Equation" r:id="rId3" imgW="3898900" imgH="1625600" progId="Equation.3">
              <p:embed/>
            </p:oleObj>
          </a:graphicData>
        </a:graphic>
      </p:graphicFrame>
      <p:sp>
        <p:nvSpPr>
          <p:cNvPr id="39" name="Venstre klammeparentes 38"/>
          <p:cNvSpPr/>
          <p:nvPr/>
        </p:nvSpPr>
        <p:spPr>
          <a:xfrm rot="-5400000">
            <a:off x="3871356" y="2617476"/>
            <a:ext cx="227456" cy="14184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Venstre klammeparentes 40"/>
          <p:cNvSpPr/>
          <p:nvPr/>
        </p:nvSpPr>
        <p:spPr>
          <a:xfrm rot="-5400000">
            <a:off x="5527540" y="2905508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Venstre klammeparentes 41"/>
          <p:cNvSpPr/>
          <p:nvPr/>
        </p:nvSpPr>
        <p:spPr>
          <a:xfrm rot="-5400000">
            <a:off x="6679668" y="3265548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43" name="Objekt 42"/>
          <p:cNvGraphicFramePr>
            <a:graphicFrameLocks noChangeAspect="1"/>
          </p:cNvGraphicFramePr>
          <p:nvPr/>
        </p:nvGraphicFramePr>
        <p:xfrm>
          <a:off x="3419872" y="4005064"/>
          <a:ext cx="774948" cy="631439"/>
        </p:xfrm>
        <a:graphic>
          <a:graphicData uri="http://schemas.openxmlformats.org/presentationml/2006/ole">
            <p:oleObj spid="_x0000_s22531" name="Equation" r:id="rId4" imgW="342751" imgH="279279" progId="Equation.3">
              <p:embed/>
            </p:oleObj>
          </a:graphicData>
        </a:graphic>
      </p:graphicFrame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6444208" y="4051194"/>
          <a:ext cx="774700" cy="631825"/>
        </p:xfrm>
        <a:graphic>
          <a:graphicData uri="http://schemas.openxmlformats.org/presentationml/2006/ole">
            <p:oleObj spid="_x0000_s22532" name="Equation" r:id="rId5" imgW="342751" imgH="279279" progId="Equation.3">
              <p:embed/>
            </p:oleObj>
          </a:graphicData>
        </a:graphic>
      </p:graphicFrame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4932040" y="4005064"/>
          <a:ext cx="1235075" cy="660400"/>
        </p:xfrm>
        <a:graphic>
          <a:graphicData uri="http://schemas.openxmlformats.org/presentationml/2006/ole">
            <p:oleObj spid="_x0000_s22533" name="Equation" r:id="rId6" imgW="545863" imgH="291973" progId="Equation.3">
              <p:embed/>
            </p:oleObj>
          </a:graphicData>
        </a:graphic>
      </p:graphicFrame>
      <p:graphicFrame>
        <p:nvGraphicFramePr>
          <p:cNvPr id="44" name="Objekt 43"/>
          <p:cNvGraphicFramePr>
            <a:graphicFrameLocks noChangeAspect="1"/>
          </p:cNvGraphicFramePr>
          <p:nvPr/>
        </p:nvGraphicFramePr>
        <p:xfrm>
          <a:off x="1187624" y="4797152"/>
          <a:ext cx="4632920" cy="1107873"/>
        </p:xfrm>
        <a:graphic>
          <a:graphicData uri="http://schemas.openxmlformats.org/presentationml/2006/ole">
            <p:oleObj spid="_x0000_s22534" name="Equation" r:id="rId7" imgW="1752600" imgH="419100" progId="Equation.3">
              <p:embed/>
            </p:oleObj>
          </a:graphicData>
        </a:graphic>
      </p:graphicFrame>
      <p:sp>
        <p:nvSpPr>
          <p:cNvPr id="45" name="TekstSylinder 44"/>
          <p:cNvSpPr txBox="1"/>
          <p:nvPr/>
        </p:nvSpPr>
        <p:spPr>
          <a:xfrm>
            <a:off x="1043608" y="5970766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smtClean="0"/>
              <a:t>In </a:t>
            </a:r>
            <a:r>
              <a:rPr lang="nb-NO" sz="1600" dirty="0" err="1" smtClean="0"/>
              <a:t>the</a:t>
            </a:r>
            <a:r>
              <a:rPr lang="nb-NO" sz="1600" dirty="0" smtClean="0"/>
              <a:t> limit N is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parameter  </a:t>
            </a:r>
            <a:endParaRPr lang="nb-NO" sz="1600" baseline="-25000" dirty="0" smtClean="0"/>
          </a:p>
        </p:txBody>
      </p:sp>
      <p:graphicFrame>
        <p:nvGraphicFramePr>
          <p:cNvPr id="43017" name="Object 9"/>
          <p:cNvGraphicFramePr>
            <a:graphicFrameLocks noChangeAspect="1"/>
          </p:cNvGraphicFramePr>
          <p:nvPr/>
        </p:nvGraphicFramePr>
        <p:xfrm>
          <a:off x="5788025" y="6021388"/>
          <a:ext cx="703263" cy="296862"/>
        </p:xfrm>
        <a:graphic>
          <a:graphicData uri="http://schemas.openxmlformats.org/presentationml/2006/ole">
            <p:oleObj spid="_x0000_s22535" name="Equation" r:id="rId8" imgW="482391" imgH="203112" progId="Equation.3">
              <p:embed/>
            </p:oleObj>
          </a:graphicData>
        </a:graphic>
      </p:graphicFrame>
      <p:cxnSp>
        <p:nvCxnSpPr>
          <p:cNvPr id="47" name="Rett pil 46"/>
          <p:cNvCxnSpPr/>
          <p:nvPr/>
        </p:nvCxnSpPr>
        <p:spPr>
          <a:xfrm flipV="1">
            <a:off x="3779912" y="3501008"/>
            <a:ext cx="14401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 flipV="1">
            <a:off x="5436096" y="3573016"/>
            <a:ext cx="14401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 48"/>
          <p:cNvCxnSpPr/>
          <p:nvPr/>
        </p:nvCxnSpPr>
        <p:spPr>
          <a:xfrm flipV="1">
            <a:off x="6732240" y="386104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e 16"/>
          <p:cNvGrpSpPr/>
          <p:nvPr/>
        </p:nvGrpSpPr>
        <p:grpSpPr>
          <a:xfrm>
            <a:off x="7164288" y="332656"/>
            <a:ext cx="1584176" cy="944623"/>
            <a:chOff x="1547664" y="2348880"/>
            <a:chExt cx="4680520" cy="2376264"/>
          </a:xfrm>
        </p:grpSpPr>
        <p:sp>
          <p:nvSpPr>
            <p:cNvPr id="18" name="Avrundet rektangel 17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1" name="Avrundet rektangel 20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2" name="Ellipse 21"/>
          <p:cNvSpPr/>
          <p:nvPr/>
        </p:nvSpPr>
        <p:spPr>
          <a:xfrm>
            <a:off x="7211144" y="33265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49937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67650" cy="71973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The world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Poisson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13</a:t>
            </a:fld>
            <a:endParaRPr lang="nb-NO" dirty="0"/>
          </a:p>
        </p:txBody>
      </p:sp>
      <p:sp>
        <p:nvSpPr>
          <p:cNvPr id="34" name="TekstSylinder 33"/>
          <p:cNvSpPr txBox="1"/>
          <p:nvPr/>
        </p:nvSpPr>
        <p:spPr>
          <a:xfrm>
            <a:off x="899592" y="1052736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Let </a:t>
            </a:r>
            <a:r>
              <a:rPr lang="nb-NO" sz="1600" dirty="0" err="1" smtClean="0"/>
              <a:t>us</a:t>
            </a:r>
            <a:r>
              <a:rPr lang="nb-NO" sz="1600" dirty="0" smtClean="0"/>
              <a:t> </a:t>
            </a:r>
            <a:r>
              <a:rPr lang="nb-NO" sz="1600" dirty="0" err="1" smtClean="0"/>
              <a:t>proceed</a:t>
            </a:r>
            <a:r>
              <a:rPr lang="nb-NO" sz="1600" dirty="0" smtClean="0"/>
              <a:t> </a:t>
            </a:r>
            <a:r>
              <a:rPr lang="nb-NO" sz="1600" dirty="0" err="1" smtClean="0"/>
              <a:t>removing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zero/one</a:t>
            </a:r>
            <a:r>
              <a:rPr lang="nb-NO" sz="1600" dirty="0" smtClean="0"/>
              <a:t> </a:t>
            </a:r>
            <a:r>
              <a:rPr lang="nb-NO" sz="1600" dirty="0" err="1" smtClean="0"/>
              <a:t>restriction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I</a:t>
            </a:r>
            <a:r>
              <a:rPr lang="nb-NO" sz="1050" dirty="0" err="1" smtClean="0"/>
              <a:t>k</a:t>
            </a:r>
            <a:r>
              <a:rPr lang="nb-NO" sz="1600" dirty="0" smtClean="0"/>
              <a:t>. A more </a:t>
            </a:r>
            <a:r>
              <a:rPr lang="nb-NO" sz="1600" dirty="0" err="1" smtClean="0"/>
              <a:t>flexible</a:t>
            </a:r>
            <a:r>
              <a:rPr lang="nb-NO" sz="1600" dirty="0" smtClean="0"/>
              <a:t> </a:t>
            </a:r>
            <a:r>
              <a:rPr lang="nb-NO" sz="1600" dirty="0" err="1" smtClean="0"/>
              <a:t>specification</a:t>
            </a:r>
            <a:r>
              <a:rPr lang="nb-NO" sz="1600" dirty="0" smtClean="0"/>
              <a:t> is</a:t>
            </a:r>
            <a:endParaRPr lang="nb-NO" sz="1600" baseline="-25000" dirty="0" smtClean="0"/>
          </a:p>
        </p:txBody>
      </p:sp>
      <p:graphicFrame>
        <p:nvGraphicFramePr>
          <p:cNvPr id="35" name="Objekt 34"/>
          <p:cNvGraphicFramePr>
            <a:graphicFrameLocks noChangeAspect="1"/>
          </p:cNvGraphicFramePr>
          <p:nvPr/>
        </p:nvGraphicFramePr>
        <p:xfrm>
          <a:off x="1547813" y="1844675"/>
          <a:ext cx="6370637" cy="346075"/>
        </p:xfrm>
        <a:graphic>
          <a:graphicData uri="http://schemas.openxmlformats.org/presentationml/2006/ole">
            <p:oleObj spid="_x0000_s23554" name="Equation" r:id="rId3" imgW="4203700" imgH="228600" progId="Equation.3">
              <p:embed/>
            </p:oleObj>
          </a:graphicData>
        </a:graphic>
      </p:graphicFrame>
      <p:sp>
        <p:nvSpPr>
          <p:cNvPr id="40" name="TekstSylinder 39"/>
          <p:cNvSpPr txBox="1"/>
          <p:nvPr/>
        </p:nvSpPr>
        <p:spPr>
          <a:xfrm>
            <a:off x="971600" y="2276872"/>
            <a:ext cx="720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err="1" smtClean="0"/>
              <a:t>Where</a:t>
            </a:r>
            <a:r>
              <a:rPr lang="nb-NO" sz="1600" dirty="0" smtClean="0"/>
              <a:t> o(h) </a:t>
            </a:r>
            <a:r>
              <a:rPr lang="nb-NO" sz="1600" dirty="0" err="1" smtClean="0"/>
              <a:t>signifies</a:t>
            </a:r>
            <a:r>
              <a:rPr lang="nb-NO" sz="1600" dirty="0" smtClean="0"/>
              <a:t> a </a:t>
            </a:r>
            <a:r>
              <a:rPr lang="nb-NO" sz="1600" dirty="0" err="1" smtClean="0"/>
              <a:t>mathematical</a:t>
            </a:r>
            <a:r>
              <a:rPr lang="nb-NO" sz="1600" dirty="0" smtClean="0"/>
              <a:t> </a:t>
            </a:r>
            <a:r>
              <a:rPr lang="nb-NO" sz="1600" dirty="0" err="1" smtClean="0"/>
              <a:t>expression</a:t>
            </a:r>
            <a:r>
              <a:rPr lang="nb-NO" sz="1600" dirty="0" smtClean="0"/>
              <a:t> for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endParaRPr lang="nb-NO" sz="1600" baseline="-25000" dirty="0" smtClean="0"/>
          </a:p>
        </p:txBody>
      </p:sp>
      <p:graphicFrame>
        <p:nvGraphicFramePr>
          <p:cNvPr id="45061" name="Object 5"/>
          <p:cNvGraphicFramePr>
            <a:graphicFrameLocks noChangeAspect="1"/>
          </p:cNvGraphicFramePr>
          <p:nvPr/>
        </p:nvGraphicFramePr>
        <p:xfrm>
          <a:off x="2051720" y="2636912"/>
          <a:ext cx="2001837" cy="596900"/>
        </p:xfrm>
        <a:graphic>
          <a:graphicData uri="http://schemas.openxmlformats.org/presentationml/2006/ole">
            <p:oleObj spid="_x0000_s23555" name="Equation" r:id="rId4" imgW="1320227" imgH="393529" progId="Equation.3">
              <p:embed/>
            </p:oleObj>
          </a:graphicData>
        </a:graphic>
      </p:graphicFrame>
      <p:sp>
        <p:nvSpPr>
          <p:cNvPr id="39" name="TekstSylinder 38"/>
          <p:cNvSpPr txBox="1"/>
          <p:nvPr/>
        </p:nvSpPr>
        <p:spPr>
          <a:xfrm>
            <a:off x="971600" y="3284984"/>
            <a:ext cx="720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smtClean="0"/>
              <a:t>It is </a:t>
            </a:r>
            <a:r>
              <a:rPr lang="nb-NO" sz="1600" dirty="0" err="1" smtClean="0"/>
              <a:t>verified</a:t>
            </a:r>
            <a:r>
              <a:rPr lang="nb-NO" sz="1600" dirty="0" smtClean="0"/>
              <a:t> in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8.6 </a:t>
            </a:r>
            <a:r>
              <a:rPr lang="nb-NO" sz="1600" dirty="0" err="1" smtClean="0"/>
              <a:t>that</a:t>
            </a:r>
            <a:r>
              <a:rPr lang="nb-NO" sz="1600" dirty="0" smtClean="0"/>
              <a:t> o(h) </a:t>
            </a:r>
            <a:r>
              <a:rPr lang="nb-NO" sz="1600" dirty="0" err="1" smtClean="0"/>
              <a:t>does</a:t>
            </a:r>
            <a:r>
              <a:rPr lang="nb-NO" sz="1600" dirty="0" smtClean="0"/>
              <a:t> not </a:t>
            </a:r>
            <a:r>
              <a:rPr lang="nb-NO" sz="1600" dirty="0" err="1" smtClean="0"/>
              <a:t>count</a:t>
            </a:r>
            <a:r>
              <a:rPr lang="nb-NO" sz="1600" dirty="0" smtClean="0"/>
              <a:t> in </a:t>
            </a:r>
            <a:r>
              <a:rPr lang="nb-NO" sz="1600" dirty="0" err="1" smtClean="0"/>
              <a:t>the</a:t>
            </a:r>
            <a:r>
              <a:rPr lang="nb-NO" sz="1600" dirty="0" smtClean="0"/>
              <a:t> limit</a:t>
            </a:r>
            <a:endParaRPr lang="nb-NO" sz="1600" baseline="-25000" dirty="0" smtClean="0"/>
          </a:p>
        </p:txBody>
      </p:sp>
      <p:sp>
        <p:nvSpPr>
          <p:cNvPr id="9" name="TekstSylinder 8"/>
          <p:cNvSpPr txBox="1"/>
          <p:nvPr/>
        </p:nvSpPr>
        <p:spPr>
          <a:xfrm>
            <a:off x="971600" y="3738518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err="1" smtClean="0"/>
              <a:t>Consider</a:t>
            </a:r>
            <a:r>
              <a:rPr lang="nb-NO" sz="1600" dirty="0" smtClean="0"/>
              <a:t> a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J </a:t>
            </a:r>
            <a:r>
              <a:rPr lang="nb-NO" sz="1600" dirty="0" err="1" smtClean="0"/>
              <a:t>policies</a:t>
            </a:r>
            <a:r>
              <a:rPr lang="nb-NO" sz="1600" dirty="0" smtClean="0"/>
              <a:t>. </a:t>
            </a:r>
            <a:r>
              <a:rPr lang="nb-NO" sz="1600" dirty="0" err="1" smtClean="0"/>
              <a:t>There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now</a:t>
            </a:r>
            <a:r>
              <a:rPr lang="nb-NO" sz="1600" dirty="0" smtClean="0"/>
              <a:t> J independent </a:t>
            </a:r>
            <a:r>
              <a:rPr lang="nb-NO" sz="1600" dirty="0" err="1" smtClean="0"/>
              <a:t>processes</a:t>
            </a:r>
            <a:r>
              <a:rPr lang="nb-NO" sz="1600" dirty="0" smtClean="0"/>
              <a:t> in </a:t>
            </a:r>
            <a:r>
              <a:rPr lang="nb-NO" sz="1600" dirty="0" err="1" smtClean="0"/>
              <a:t>parallel</a:t>
            </a:r>
            <a:r>
              <a:rPr lang="nb-NO" sz="1600" dirty="0" smtClean="0"/>
              <a:t> and </a:t>
            </a:r>
            <a:r>
              <a:rPr lang="nb-NO" sz="1600" dirty="0" err="1" smtClean="0"/>
              <a:t>if</a:t>
            </a:r>
            <a:r>
              <a:rPr lang="nb-NO" sz="1600" dirty="0" smtClean="0"/>
              <a:t>	 is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intensity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policy j and 	 </a:t>
            </a:r>
            <a:r>
              <a:rPr lang="nb-NO" sz="1600" b="1" dirty="0" err="1" smtClean="0"/>
              <a:t>I</a:t>
            </a:r>
            <a:r>
              <a:rPr lang="nb-NO" sz="1050" dirty="0" err="1" smtClean="0"/>
              <a:t>k</a:t>
            </a:r>
            <a:r>
              <a:rPr lang="nb-NO" sz="1050" dirty="0" smtClean="0"/>
              <a:t> </a:t>
            </a:r>
            <a:r>
              <a:rPr lang="nb-NO" sz="1600" dirty="0" smtClean="0"/>
              <a:t>	</a:t>
            </a:r>
            <a:r>
              <a:rPr lang="nb-NO" sz="1600" dirty="0" err="1" smtClean="0"/>
              <a:t>the</a:t>
            </a:r>
            <a:r>
              <a:rPr lang="nb-NO" sz="1600" dirty="0" smtClean="0"/>
              <a:t> total </a:t>
            </a:r>
            <a:r>
              <a:rPr lang="nb-NO" sz="1600" dirty="0" err="1" smtClean="0"/>
              <a:t>number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in </a:t>
            </a:r>
            <a:r>
              <a:rPr lang="nb-NO" sz="1600" dirty="0" err="1" smtClean="0"/>
              <a:t>period</a:t>
            </a:r>
            <a:r>
              <a:rPr lang="nb-NO" sz="1600" dirty="0" smtClean="0"/>
              <a:t> k, </a:t>
            </a: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endParaRPr lang="nb-NO" sz="1600" baseline="-25000" dirty="0" smtClean="0"/>
          </a:p>
        </p:txBody>
      </p:sp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1728788" y="4586288"/>
          <a:ext cx="5986462" cy="768350"/>
        </p:xfrm>
        <a:graphic>
          <a:graphicData uri="http://schemas.openxmlformats.org/presentationml/2006/ole">
            <p:oleObj spid="_x0000_s23556" name="Equation" r:id="rId5" imgW="3949700" imgH="508000" progId="Equation.3">
              <p:embed/>
            </p:oleObj>
          </a:graphicData>
        </a:graphic>
      </p:graphicFrame>
      <p:graphicFrame>
        <p:nvGraphicFramePr>
          <p:cNvPr id="45063" name="Object 7"/>
          <p:cNvGraphicFramePr>
            <a:graphicFrameLocks noChangeAspect="1"/>
          </p:cNvGraphicFramePr>
          <p:nvPr/>
        </p:nvGraphicFramePr>
        <p:xfrm>
          <a:off x="2555776" y="3957463"/>
          <a:ext cx="350681" cy="445145"/>
        </p:xfrm>
        <a:graphic>
          <a:graphicData uri="http://schemas.openxmlformats.org/presentationml/2006/ole">
            <p:oleObj spid="_x0000_s23557" name="Equation" r:id="rId6" imgW="190417" imgH="241195" progId="Equation.3">
              <p:embed/>
            </p:oleObj>
          </a:graphicData>
        </a:graphic>
      </p:graphicFrame>
      <p:sp>
        <p:nvSpPr>
          <p:cNvPr id="13" name="Venstre klammeparentes 12"/>
          <p:cNvSpPr/>
          <p:nvPr/>
        </p:nvSpPr>
        <p:spPr>
          <a:xfrm rot="-5400000">
            <a:off x="2791236" y="4777716"/>
            <a:ext cx="227456" cy="14184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Venstre klammeparentes 13"/>
          <p:cNvSpPr/>
          <p:nvPr/>
        </p:nvSpPr>
        <p:spPr>
          <a:xfrm rot="-5400000">
            <a:off x="6607660" y="4849724"/>
            <a:ext cx="227456" cy="14184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/>
          <p:cNvSpPr txBox="1"/>
          <p:nvPr/>
        </p:nvSpPr>
        <p:spPr>
          <a:xfrm>
            <a:off x="2483768" y="5661248"/>
            <a:ext cx="857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No </a:t>
            </a:r>
            <a:r>
              <a:rPr lang="nb-NO" sz="1200" dirty="0" err="1" smtClean="0"/>
              <a:t>claims</a:t>
            </a:r>
            <a:endParaRPr lang="nb-NO" sz="1200" dirty="0" smtClean="0"/>
          </a:p>
        </p:txBody>
      </p:sp>
      <p:sp>
        <p:nvSpPr>
          <p:cNvPr id="16" name="TekstSylinder 15"/>
          <p:cNvSpPr txBox="1"/>
          <p:nvPr/>
        </p:nvSpPr>
        <p:spPr>
          <a:xfrm>
            <a:off x="5940152" y="5733256"/>
            <a:ext cx="1487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Claims</a:t>
            </a:r>
            <a:r>
              <a:rPr lang="nb-NO" sz="1200" dirty="0" smtClean="0"/>
              <a:t> policy i </a:t>
            </a:r>
            <a:r>
              <a:rPr lang="nb-NO" sz="1200" dirty="0" err="1" smtClean="0"/>
              <a:t>only</a:t>
            </a:r>
            <a:endParaRPr lang="nb-NO" sz="1200" dirty="0" smtClean="0"/>
          </a:p>
        </p:txBody>
      </p:sp>
      <p:grpSp>
        <p:nvGrpSpPr>
          <p:cNvPr id="3" name="Gruppe 16"/>
          <p:cNvGrpSpPr/>
          <p:nvPr/>
        </p:nvGrpSpPr>
        <p:grpSpPr>
          <a:xfrm>
            <a:off x="7308304" y="116632"/>
            <a:ext cx="1584176" cy="944623"/>
            <a:chOff x="1547664" y="2348880"/>
            <a:chExt cx="4680520" cy="2376264"/>
          </a:xfrm>
        </p:grpSpPr>
        <p:sp>
          <p:nvSpPr>
            <p:cNvPr id="18" name="Avrundet rektangel 17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1" name="Avrundet rektangel 20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2" name="Ellipse 21"/>
          <p:cNvSpPr/>
          <p:nvPr/>
        </p:nvSpPr>
        <p:spPr>
          <a:xfrm>
            <a:off x="7355160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7287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67650" cy="71973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The world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Poisson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14</a:t>
            </a:fld>
            <a:endParaRPr lang="nb-NO" dirty="0"/>
          </a:p>
        </p:txBody>
      </p:sp>
      <p:sp>
        <p:nvSpPr>
          <p:cNvPr id="34" name="TekstSylinder 33"/>
          <p:cNvSpPr txBox="1"/>
          <p:nvPr/>
        </p:nvSpPr>
        <p:spPr>
          <a:xfrm>
            <a:off x="899592" y="1052736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Both</a:t>
            </a:r>
            <a:r>
              <a:rPr lang="nb-NO" sz="1600" dirty="0" smtClean="0"/>
              <a:t> </a:t>
            </a:r>
            <a:r>
              <a:rPr lang="nb-NO" sz="1600" dirty="0" err="1" smtClean="0"/>
              <a:t>quanities</a:t>
            </a:r>
            <a:r>
              <a:rPr lang="nb-NO" sz="1600" dirty="0" smtClean="0"/>
              <a:t> </a:t>
            </a:r>
            <a:r>
              <a:rPr lang="nb-NO" sz="1600" dirty="0" err="1" smtClean="0"/>
              <a:t>simplify</a:t>
            </a:r>
            <a:r>
              <a:rPr lang="nb-NO" sz="1600" dirty="0" smtClean="0"/>
              <a:t> </a:t>
            </a:r>
            <a:r>
              <a:rPr lang="nb-NO" sz="1600" dirty="0" err="1" smtClean="0"/>
              <a:t>when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products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calculated</a:t>
            </a:r>
            <a:r>
              <a:rPr lang="nb-NO" sz="1600" dirty="0" smtClean="0"/>
              <a:t> and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powers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h </a:t>
            </a:r>
            <a:r>
              <a:rPr lang="nb-NO" sz="1600" dirty="0" err="1" smtClean="0"/>
              <a:t>identified</a:t>
            </a:r>
            <a:endParaRPr lang="nb-NO" sz="1600" baseline="-25000" dirty="0" smtClean="0"/>
          </a:p>
        </p:txBody>
      </p:sp>
      <p:graphicFrame>
        <p:nvGraphicFramePr>
          <p:cNvPr id="64518" name="Object 6"/>
          <p:cNvGraphicFramePr>
            <a:graphicFrameLocks noChangeAspect="1"/>
          </p:cNvGraphicFramePr>
          <p:nvPr/>
        </p:nvGraphicFramePr>
        <p:xfrm>
          <a:off x="1691680" y="1700808"/>
          <a:ext cx="5927725" cy="2495550"/>
        </p:xfrm>
        <a:graphic>
          <a:graphicData uri="http://schemas.openxmlformats.org/presentationml/2006/ole">
            <p:oleObj spid="_x0000_s24578" name="Equation" r:id="rId3" imgW="3911600" imgH="1651000" progId="Equation.3">
              <p:embed/>
            </p:oleObj>
          </a:graphicData>
        </a:graphic>
      </p:graphicFrame>
      <p:sp>
        <p:nvSpPr>
          <p:cNvPr id="17" name="TekstSylinder 16"/>
          <p:cNvSpPr txBox="1"/>
          <p:nvPr/>
        </p:nvSpPr>
        <p:spPr>
          <a:xfrm>
            <a:off x="971600" y="4437112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It </a:t>
            </a:r>
            <a:r>
              <a:rPr lang="nb-NO" sz="1600" dirty="0" err="1" smtClean="0"/>
              <a:t>follows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 </a:t>
            </a:r>
            <a:r>
              <a:rPr lang="nb-NO" sz="1600" dirty="0" err="1" smtClean="0"/>
              <a:t>number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</a:t>
            </a:r>
            <a:r>
              <a:rPr lang="nb-NO" sz="1600" b="1" dirty="0" smtClean="0"/>
              <a:t>N</a:t>
            </a:r>
            <a:r>
              <a:rPr lang="nb-NO" sz="1600" dirty="0" smtClean="0"/>
              <a:t> is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parameter</a:t>
            </a:r>
            <a:endParaRPr lang="nb-NO" sz="1600" baseline="-25000" dirty="0" smtClean="0"/>
          </a:p>
        </p:txBody>
      </p:sp>
      <p:graphicFrame>
        <p:nvGraphicFramePr>
          <p:cNvPr id="18" name="Objekt 17"/>
          <p:cNvGraphicFramePr>
            <a:graphicFrameLocks noChangeAspect="1"/>
          </p:cNvGraphicFramePr>
          <p:nvPr/>
        </p:nvGraphicFramePr>
        <p:xfrm>
          <a:off x="1317625" y="5084763"/>
          <a:ext cx="6719888" cy="444500"/>
        </p:xfrm>
        <a:graphic>
          <a:graphicData uri="http://schemas.openxmlformats.org/presentationml/2006/ole">
            <p:oleObj spid="_x0000_s24579" name="Equation" r:id="rId4" imgW="3454400" imgH="228600" progId="Equation.3">
              <p:embed/>
            </p:oleObj>
          </a:graphicData>
        </a:graphic>
      </p:graphicFrame>
      <p:sp>
        <p:nvSpPr>
          <p:cNvPr id="19" name="TekstSylinder 18"/>
          <p:cNvSpPr txBox="1"/>
          <p:nvPr/>
        </p:nvSpPr>
        <p:spPr>
          <a:xfrm>
            <a:off x="1043608" y="5589240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When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intensities</a:t>
            </a:r>
            <a:r>
              <a:rPr lang="nb-NO" sz="1600" dirty="0" smtClean="0"/>
              <a:t> </a:t>
            </a:r>
            <a:r>
              <a:rPr lang="nb-NO" sz="1600" dirty="0" err="1" smtClean="0"/>
              <a:t>vary</a:t>
            </a:r>
            <a:r>
              <a:rPr lang="nb-NO" sz="1600" dirty="0" smtClean="0"/>
              <a:t> over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, </a:t>
            </a:r>
            <a:r>
              <a:rPr lang="nb-NO" sz="1600" dirty="0" err="1" smtClean="0"/>
              <a:t>only</a:t>
            </a:r>
            <a:r>
              <a:rPr lang="nb-NO" sz="1600" dirty="0" smtClean="0"/>
              <a:t> </a:t>
            </a:r>
            <a:r>
              <a:rPr lang="nb-NO" sz="1600" dirty="0" err="1" smtClean="0"/>
              <a:t>their</a:t>
            </a:r>
            <a:r>
              <a:rPr lang="nb-NO" sz="1600" dirty="0" smtClean="0"/>
              <a:t> </a:t>
            </a:r>
            <a:r>
              <a:rPr lang="nb-NO" sz="1600" dirty="0" err="1" smtClean="0"/>
              <a:t>average</a:t>
            </a:r>
            <a:r>
              <a:rPr lang="nb-NO" sz="1600" dirty="0" smtClean="0"/>
              <a:t> </a:t>
            </a:r>
            <a:r>
              <a:rPr lang="nb-NO" sz="1600" dirty="0" err="1" smtClean="0"/>
              <a:t>counts</a:t>
            </a:r>
            <a:endParaRPr lang="nb-NO" sz="1600" baseline="-25000" dirty="0" smtClean="0"/>
          </a:p>
        </p:txBody>
      </p:sp>
      <p:grpSp>
        <p:nvGrpSpPr>
          <p:cNvPr id="3" name="Gruppe 8"/>
          <p:cNvGrpSpPr/>
          <p:nvPr/>
        </p:nvGrpSpPr>
        <p:grpSpPr>
          <a:xfrm>
            <a:off x="7236296" y="116632"/>
            <a:ext cx="1584176" cy="944623"/>
            <a:chOff x="1547664" y="2348880"/>
            <a:chExt cx="4680520" cy="2376264"/>
          </a:xfrm>
        </p:grpSpPr>
        <p:sp>
          <p:nvSpPr>
            <p:cNvPr id="10" name="Avrundet rektangel 9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4" name="Ellipse 13"/>
          <p:cNvSpPr/>
          <p:nvPr/>
        </p:nvSpPr>
        <p:spPr>
          <a:xfrm>
            <a:off x="7283152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32874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867650" cy="71973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When</a:t>
            </a:r>
            <a:r>
              <a:rPr lang="nb-NO" sz="2800" dirty="0" smtClean="0"/>
              <a:t> </a:t>
            </a:r>
            <a:r>
              <a:rPr lang="nb-NO" sz="2800" dirty="0" err="1" smtClean="0"/>
              <a:t>the</a:t>
            </a:r>
            <a:r>
              <a:rPr lang="nb-NO" sz="2800" dirty="0" smtClean="0"/>
              <a:t> </a:t>
            </a:r>
            <a:r>
              <a:rPr lang="nb-NO" sz="2800" dirty="0" err="1" smtClean="0"/>
              <a:t>intensity</a:t>
            </a:r>
            <a:r>
              <a:rPr lang="nb-NO" sz="2800" dirty="0" smtClean="0"/>
              <a:t> </a:t>
            </a:r>
            <a:r>
              <a:rPr lang="nb-NO" sz="2800" dirty="0" err="1" smtClean="0"/>
              <a:t>varies</a:t>
            </a:r>
            <a:r>
              <a:rPr lang="nb-NO" sz="2800" dirty="0" smtClean="0"/>
              <a:t> over time</a:t>
            </a:r>
            <a:endParaRPr lang="nb-NO" sz="2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15</a:t>
            </a:fld>
            <a:endParaRPr lang="nb-NO" dirty="0"/>
          </a:p>
        </p:txBody>
      </p:sp>
      <p:sp>
        <p:nvSpPr>
          <p:cNvPr id="34" name="TekstSylinder 33"/>
          <p:cNvSpPr txBox="1"/>
          <p:nvPr/>
        </p:nvSpPr>
        <p:spPr>
          <a:xfrm>
            <a:off x="899592" y="1052736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 time </a:t>
            </a:r>
            <a:r>
              <a:rPr lang="nb-NO" sz="1600" dirty="0" err="1" smtClean="0"/>
              <a:t>varying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		handles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mathematics</a:t>
            </a:r>
            <a:r>
              <a:rPr lang="nb-NO" sz="1600" dirty="0" smtClean="0"/>
              <a:t>. The </a:t>
            </a:r>
            <a:r>
              <a:rPr lang="nb-NO" sz="1600" dirty="0" err="1" smtClean="0"/>
              <a:t>binary</a:t>
            </a:r>
            <a:r>
              <a:rPr lang="nb-NO" sz="1600" dirty="0" smtClean="0"/>
              <a:t> variables I</a:t>
            </a:r>
            <a:r>
              <a:rPr lang="nb-NO" sz="1000" dirty="0" smtClean="0"/>
              <a:t>1</a:t>
            </a:r>
            <a:r>
              <a:rPr lang="nb-NO" sz="1600" dirty="0" smtClean="0"/>
              <a:t>,...I</a:t>
            </a:r>
            <a:r>
              <a:rPr lang="nb-NO" sz="1000" dirty="0" smtClean="0"/>
              <a:t>k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now</a:t>
            </a:r>
            <a:r>
              <a:rPr lang="nb-NO" sz="1600" dirty="0" smtClean="0"/>
              <a:t> </a:t>
            </a:r>
            <a:r>
              <a:rPr lang="nb-NO" sz="1600" dirty="0" err="1" smtClean="0"/>
              <a:t>based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different</a:t>
            </a:r>
            <a:r>
              <a:rPr lang="nb-NO" sz="1600" dirty="0" smtClean="0"/>
              <a:t> </a:t>
            </a:r>
            <a:r>
              <a:rPr lang="nb-NO" sz="1600" dirty="0" err="1" smtClean="0"/>
              <a:t>intensities</a:t>
            </a:r>
            <a:r>
              <a:rPr lang="nb-NO" sz="1600" dirty="0" smtClean="0"/>
              <a:t> </a:t>
            </a:r>
            <a:endParaRPr lang="nb-NO" sz="1600" baseline="-25000" dirty="0" smtClean="0"/>
          </a:p>
        </p:txBody>
      </p:sp>
      <p:graphicFrame>
        <p:nvGraphicFramePr>
          <p:cNvPr id="64518" name="Object 6"/>
          <p:cNvGraphicFramePr>
            <a:graphicFrameLocks noChangeAspect="1"/>
          </p:cNvGraphicFramePr>
          <p:nvPr/>
        </p:nvGraphicFramePr>
        <p:xfrm>
          <a:off x="1763688" y="3058790"/>
          <a:ext cx="3252788" cy="730250"/>
        </p:xfrm>
        <a:graphic>
          <a:graphicData uri="http://schemas.openxmlformats.org/presentationml/2006/ole">
            <p:oleObj spid="_x0000_s25602" name="Equation" r:id="rId3" imgW="2146300" imgH="482600" progId="Equation.3">
              <p:embed/>
            </p:oleObj>
          </a:graphicData>
        </a:graphic>
      </p:graphicFrame>
      <p:graphicFrame>
        <p:nvGraphicFramePr>
          <p:cNvPr id="65540" name="Object 4"/>
          <p:cNvGraphicFramePr>
            <a:graphicFrameLocks noChangeAspect="1"/>
          </p:cNvGraphicFramePr>
          <p:nvPr/>
        </p:nvGraphicFramePr>
        <p:xfrm>
          <a:off x="1735138" y="4292600"/>
          <a:ext cx="3060700" cy="730250"/>
        </p:xfrm>
        <a:graphic>
          <a:graphicData uri="http://schemas.openxmlformats.org/presentationml/2006/ole">
            <p:oleObj spid="_x0000_s25603" name="Equation" r:id="rId4" imgW="2019300" imgH="482600" progId="Equation.3">
              <p:embed/>
            </p:oleObj>
          </a:graphicData>
        </a:graphic>
      </p:graphicFrame>
      <p:graphicFrame>
        <p:nvGraphicFramePr>
          <p:cNvPr id="65541" name="Object 5"/>
          <p:cNvGraphicFramePr>
            <a:graphicFrameLocks noChangeAspect="1"/>
          </p:cNvGraphicFramePr>
          <p:nvPr/>
        </p:nvGraphicFramePr>
        <p:xfrm>
          <a:off x="3347864" y="1052736"/>
          <a:ext cx="1030288" cy="374650"/>
        </p:xfrm>
        <a:graphic>
          <a:graphicData uri="http://schemas.openxmlformats.org/presentationml/2006/ole">
            <p:oleObj spid="_x0000_s25604" name="Equation" r:id="rId5" imgW="558558" imgH="203112" progId="Equation.3">
              <p:embed/>
            </p:oleObj>
          </a:graphicData>
        </a:graphic>
      </p:graphicFrame>
      <p:graphicFrame>
        <p:nvGraphicFramePr>
          <p:cNvPr id="65542" name="Object 6"/>
          <p:cNvGraphicFramePr>
            <a:graphicFrameLocks noChangeAspect="1"/>
          </p:cNvGraphicFramePr>
          <p:nvPr/>
        </p:nvGraphicFramePr>
        <p:xfrm>
          <a:off x="899592" y="1628800"/>
          <a:ext cx="5362575" cy="420687"/>
        </p:xfrm>
        <a:graphic>
          <a:graphicData uri="http://schemas.openxmlformats.org/presentationml/2006/ole">
            <p:oleObj spid="_x0000_s25605" name="Equation" r:id="rId6" imgW="2908300" imgH="228600" progId="Equation.3">
              <p:embed/>
            </p:oleObj>
          </a:graphicData>
        </a:graphic>
      </p:graphicFrame>
      <p:sp>
        <p:nvSpPr>
          <p:cNvPr id="12" name="TekstSylinder 11"/>
          <p:cNvSpPr txBox="1"/>
          <p:nvPr/>
        </p:nvSpPr>
        <p:spPr>
          <a:xfrm>
            <a:off x="899592" y="2052137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When</a:t>
            </a:r>
            <a:r>
              <a:rPr lang="nb-NO" sz="1600" dirty="0" smtClean="0"/>
              <a:t> I</a:t>
            </a:r>
            <a:r>
              <a:rPr lang="nb-NO" sz="1000" dirty="0" smtClean="0"/>
              <a:t>1</a:t>
            </a:r>
            <a:r>
              <a:rPr lang="nb-NO" sz="1600" dirty="0" smtClean="0"/>
              <a:t>,...I</a:t>
            </a:r>
            <a:r>
              <a:rPr lang="nb-NO" sz="1000" dirty="0" smtClean="0"/>
              <a:t>k</a:t>
            </a:r>
            <a:r>
              <a:rPr lang="nb-NO" sz="1600" dirty="0" smtClean="0"/>
              <a:t> 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added</a:t>
            </a:r>
            <a:r>
              <a:rPr lang="nb-NO" sz="1600" dirty="0" smtClean="0"/>
              <a:t>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total </a:t>
            </a:r>
            <a:r>
              <a:rPr lang="nb-NO" sz="1600" dirty="0" err="1" smtClean="0"/>
              <a:t>count</a:t>
            </a:r>
            <a:r>
              <a:rPr lang="nb-NO" sz="1600" dirty="0" smtClean="0"/>
              <a:t> N, </a:t>
            </a:r>
            <a:r>
              <a:rPr lang="nb-NO" sz="1600" dirty="0" err="1" smtClean="0"/>
              <a:t>this</a:t>
            </a:r>
            <a:r>
              <a:rPr lang="nb-NO" sz="1600" dirty="0" smtClean="0"/>
              <a:t> is </a:t>
            </a:r>
            <a:r>
              <a:rPr lang="nb-NO" sz="1600" dirty="0" err="1" smtClean="0"/>
              <a:t>the</a:t>
            </a:r>
            <a:r>
              <a:rPr lang="nb-NO" sz="1600" dirty="0" smtClean="0"/>
              <a:t> same </a:t>
            </a:r>
            <a:r>
              <a:rPr lang="nb-NO" sz="1600" dirty="0" err="1" smtClean="0"/>
              <a:t>issue</a:t>
            </a:r>
            <a:r>
              <a:rPr lang="nb-NO" sz="1600" dirty="0" smtClean="0"/>
              <a:t> as </a:t>
            </a:r>
            <a:r>
              <a:rPr lang="nb-NO" sz="1600" dirty="0" err="1" smtClean="0"/>
              <a:t>if</a:t>
            </a:r>
            <a:r>
              <a:rPr lang="nb-NO" sz="1600" dirty="0" smtClean="0"/>
              <a:t> K </a:t>
            </a:r>
            <a:r>
              <a:rPr lang="nb-NO" sz="1600" dirty="0" err="1" smtClean="0"/>
              <a:t>different</a:t>
            </a:r>
            <a:r>
              <a:rPr lang="nb-NO" sz="1600" dirty="0" smtClean="0"/>
              <a:t> </a:t>
            </a:r>
            <a:r>
              <a:rPr lang="nb-NO" sz="1600" dirty="0" err="1" smtClean="0"/>
              <a:t>policies</a:t>
            </a:r>
            <a:r>
              <a:rPr lang="nb-NO" sz="1600" dirty="0" smtClean="0"/>
              <a:t> </a:t>
            </a:r>
            <a:r>
              <a:rPr lang="nb-NO" sz="1600" dirty="0" err="1" smtClean="0"/>
              <a:t>apply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an </a:t>
            </a:r>
            <a:r>
              <a:rPr lang="nb-NO" sz="1600" dirty="0" err="1" smtClean="0"/>
              <a:t>interval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length</a:t>
            </a:r>
            <a:r>
              <a:rPr lang="nb-NO" sz="1600" dirty="0" smtClean="0"/>
              <a:t> h. In </a:t>
            </a:r>
            <a:r>
              <a:rPr lang="nb-NO" sz="1600" dirty="0" err="1" smtClean="0"/>
              <a:t>other</a:t>
            </a:r>
            <a:r>
              <a:rPr lang="nb-NO" sz="1600" dirty="0" smtClean="0"/>
              <a:t> </a:t>
            </a:r>
            <a:r>
              <a:rPr lang="nb-NO" sz="1600" dirty="0" err="1" smtClean="0"/>
              <a:t>words</a:t>
            </a:r>
            <a:r>
              <a:rPr lang="nb-NO" sz="1600" dirty="0" smtClean="0"/>
              <a:t>, N must still be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, </a:t>
            </a:r>
            <a:r>
              <a:rPr lang="nb-NO" sz="1600" dirty="0" err="1" smtClean="0"/>
              <a:t>now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parameter </a:t>
            </a:r>
            <a:endParaRPr lang="nb-NO" sz="1600" baseline="-25000" dirty="0" smtClean="0"/>
          </a:p>
        </p:txBody>
      </p:sp>
      <p:sp>
        <p:nvSpPr>
          <p:cNvPr id="13" name="TekstSylinder 12"/>
          <p:cNvSpPr txBox="1"/>
          <p:nvPr/>
        </p:nvSpPr>
        <p:spPr>
          <a:xfrm>
            <a:off x="971600" y="3789040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err="1" smtClean="0"/>
              <a:t>where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limit is </a:t>
            </a:r>
            <a:r>
              <a:rPr lang="nb-NO" sz="1600" dirty="0" err="1" smtClean="0"/>
              <a:t>how</a:t>
            </a:r>
            <a:r>
              <a:rPr lang="nb-NO" sz="1600" dirty="0" smtClean="0"/>
              <a:t> integrals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defined</a:t>
            </a:r>
            <a:r>
              <a:rPr lang="nb-NO" sz="1600" dirty="0" smtClean="0"/>
              <a:t>. The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parameter for N </a:t>
            </a:r>
            <a:r>
              <a:rPr lang="nb-NO" sz="1600" dirty="0" err="1" smtClean="0"/>
              <a:t>can</a:t>
            </a:r>
            <a:r>
              <a:rPr lang="nb-NO" sz="1600" dirty="0" smtClean="0"/>
              <a:t> </a:t>
            </a:r>
            <a:r>
              <a:rPr lang="nb-NO" sz="1600" dirty="0" err="1" smtClean="0"/>
              <a:t>also</a:t>
            </a:r>
            <a:r>
              <a:rPr lang="nb-NO" sz="1600" dirty="0" smtClean="0"/>
              <a:t> be </a:t>
            </a:r>
            <a:r>
              <a:rPr lang="nb-NO" sz="1600" dirty="0" err="1" smtClean="0"/>
              <a:t>written</a:t>
            </a:r>
            <a:endParaRPr lang="nb-NO" sz="1600" baseline="-25000" dirty="0" smtClean="0"/>
          </a:p>
        </p:txBody>
      </p:sp>
      <p:sp>
        <p:nvSpPr>
          <p:cNvPr id="14" name="TekstSylinder 13"/>
          <p:cNvSpPr txBox="1"/>
          <p:nvPr/>
        </p:nvSpPr>
        <p:spPr>
          <a:xfrm>
            <a:off x="1115616" y="5013176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smtClean="0"/>
              <a:t>And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introduction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a </a:t>
            </a:r>
            <a:r>
              <a:rPr lang="nb-NO" sz="1600" dirty="0" err="1" smtClean="0"/>
              <a:t>time-varying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		</a:t>
            </a:r>
            <a:r>
              <a:rPr lang="nb-NO" sz="1600" dirty="0" err="1" smtClean="0"/>
              <a:t>doesn’t</a:t>
            </a:r>
            <a:r>
              <a:rPr lang="nb-NO" sz="1600" dirty="0" smtClean="0"/>
              <a:t> </a:t>
            </a:r>
            <a:r>
              <a:rPr lang="nb-NO" sz="1600" dirty="0" err="1" smtClean="0"/>
              <a:t>change</a:t>
            </a:r>
            <a:r>
              <a:rPr lang="nb-NO" sz="1600" dirty="0" smtClean="0"/>
              <a:t> </a:t>
            </a:r>
            <a:r>
              <a:rPr lang="nb-NO" sz="1600" dirty="0" err="1" smtClean="0"/>
              <a:t>things</a:t>
            </a:r>
            <a:r>
              <a:rPr lang="nb-NO" sz="1600" dirty="0" smtClean="0"/>
              <a:t> </a:t>
            </a:r>
            <a:r>
              <a:rPr lang="nb-NO" sz="1600" dirty="0" err="1" smtClean="0"/>
              <a:t>much</a:t>
            </a:r>
            <a:r>
              <a:rPr lang="nb-NO" sz="1600" dirty="0" smtClean="0"/>
              <a:t>.  A time </a:t>
            </a:r>
            <a:r>
              <a:rPr lang="nb-NO" sz="1600" dirty="0" err="1" smtClean="0"/>
              <a:t>average</a:t>
            </a:r>
            <a:r>
              <a:rPr lang="nb-NO" sz="1600" dirty="0" smtClean="0"/>
              <a:t>		</a:t>
            </a:r>
            <a:r>
              <a:rPr lang="nb-NO" sz="1600" dirty="0" err="1" smtClean="0"/>
              <a:t>takes</a:t>
            </a:r>
            <a:r>
              <a:rPr lang="nb-NO" sz="1600" dirty="0" smtClean="0"/>
              <a:t> over from a </a:t>
            </a:r>
            <a:r>
              <a:rPr lang="nb-NO" sz="1600" dirty="0" err="1" smtClean="0"/>
              <a:t>constant</a:t>
            </a:r>
            <a:r>
              <a:rPr lang="nb-NO" sz="1600" dirty="0" smtClean="0"/>
              <a:t> </a:t>
            </a:r>
            <a:endParaRPr lang="nb-NO" sz="1600" baseline="-25000" dirty="0" smtClean="0"/>
          </a:p>
        </p:txBody>
      </p:sp>
      <p:graphicFrame>
        <p:nvGraphicFramePr>
          <p:cNvPr id="65543" name="Object 7"/>
          <p:cNvGraphicFramePr>
            <a:graphicFrameLocks noChangeAspect="1"/>
          </p:cNvGraphicFramePr>
          <p:nvPr/>
        </p:nvGraphicFramePr>
        <p:xfrm>
          <a:off x="5597525" y="5013325"/>
          <a:ext cx="561975" cy="374650"/>
        </p:xfrm>
        <a:graphic>
          <a:graphicData uri="http://schemas.openxmlformats.org/presentationml/2006/ole">
            <p:oleObj spid="_x0000_s25606" name="Equation" r:id="rId7" imgW="304536" imgH="203024" progId="Equation.3">
              <p:embed/>
            </p:oleObj>
          </a:graphicData>
        </a:graphic>
      </p:graphicFrame>
      <p:graphicFrame>
        <p:nvGraphicFramePr>
          <p:cNvPr id="65544" name="Object 8"/>
          <p:cNvGraphicFramePr>
            <a:graphicFrameLocks noChangeAspect="1"/>
          </p:cNvGraphicFramePr>
          <p:nvPr/>
        </p:nvGraphicFramePr>
        <p:xfrm>
          <a:off x="4206875" y="5284532"/>
          <a:ext cx="280988" cy="350838"/>
        </p:xfrm>
        <a:graphic>
          <a:graphicData uri="http://schemas.openxmlformats.org/presentationml/2006/ole">
            <p:oleObj spid="_x0000_s25607" name="Equation" r:id="rId8" imgW="152334" imgH="190417" progId="Equation.3">
              <p:embed/>
            </p:oleObj>
          </a:graphicData>
        </a:graphic>
      </p:graphicFrame>
      <p:graphicFrame>
        <p:nvGraphicFramePr>
          <p:cNvPr id="65545" name="Object 9"/>
          <p:cNvGraphicFramePr>
            <a:graphicFrameLocks noChangeAspect="1"/>
          </p:cNvGraphicFramePr>
          <p:nvPr/>
        </p:nvGraphicFramePr>
        <p:xfrm>
          <a:off x="7323974" y="5318460"/>
          <a:ext cx="280988" cy="304800"/>
        </p:xfrm>
        <a:graphic>
          <a:graphicData uri="http://schemas.openxmlformats.org/presentationml/2006/ole">
            <p:oleObj spid="_x0000_s25608" name="Equation" r:id="rId9" imgW="152268" imgH="164957" progId="Equation.3">
              <p:embed/>
            </p:oleObj>
          </a:graphicData>
        </a:graphic>
      </p:graphicFrame>
      <p:grpSp>
        <p:nvGrpSpPr>
          <p:cNvPr id="3" name="Gruppe 14"/>
          <p:cNvGrpSpPr/>
          <p:nvPr/>
        </p:nvGrpSpPr>
        <p:grpSpPr>
          <a:xfrm>
            <a:off x="7380312" y="116632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24978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kstSylinder 15"/>
          <p:cNvSpPr txBox="1"/>
          <p:nvPr/>
        </p:nvSpPr>
        <p:spPr>
          <a:xfrm>
            <a:off x="971600" y="2196153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smtClean="0"/>
              <a:t>The </a:t>
            </a:r>
            <a:r>
              <a:rPr lang="nb-NO" sz="1600" dirty="0" err="1" smtClean="0"/>
              <a:t>intensity</a:t>
            </a:r>
            <a:r>
              <a:rPr lang="nb-NO" sz="1600" dirty="0" smtClean="0"/>
              <a:t>       is an </a:t>
            </a:r>
            <a:r>
              <a:rPr lang="nb-NO" sz="1600" dirty="0" err="1" smtClean="0"/>
              <a:t>average</a:t>
            </a:r>
            <a:r>
              <a:rPr lang="nb-NO" sz="1600" dirty="0" smtClean="0"/>
              <a:t> over time and </a:t>
            </a:r>
            <a:r>
              <a:rPr lang="nb-NO" sz="1600" dirty="0" err="1" smtClean="0"/>
              <a:t>policies</a:t>
            </a:r>
            <a:r>
              <a:rPr lang="nb-NO" sz="1600" dirty="0" smtClean="0"/>
              <a:t>.</a:t>
            </a:r>
            <a:endParaRPr lang="nb-NO" sz="1600" baseline="-250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867650" cy="71973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16</a:t>
            </a:fld>
            <a:endParaRPr lang="nb-NO" dirty="0"/>
          </a:p>
        </p:txBody>
      </p:sp>
      <p:sp>
        <p:nvSpPr>
          <p:cNvPr id="34" name="TekstSylinder 33"/>
          <p:cNvSpPr txBox="1"/>
          <p:nvPr/>
        </p:nvSpPr>
        <p:spPr>
          <a:xfrm>
            <a:off x="899592" y="1052736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numbers</a:t>
            </a:r>
            <a:r>
              <a:rPr lang="nb-NO" sz="1600" dirty="0" smtClean="0"/>
              <a:t>, N for </a:t>
            </a:r>
            <a:r>
              <a:rPr lang="nb-NO" sz="1600" dirty="0" err="1" smtClean="0"/>
              <a:t>policies</a:t>
            </a:r>
            <a:r>
              <a:rPr lang="nb-NO" sz="1600" dirty="0" smtClean="0"/>
              <a:t> and </a:t>
            </a:r>
            <a:r>
              <a:rPr lang="nb-NO" sz="1600" b="1" dirty="0" smtClean="0"/>
              <a:t>N</a:t>
            </a:r>
            <a:r>
              <a:rPr lang="nb-NO" sz="1600" dirty="0" smtClean="0"/>
              <a:t> for </a:t>
            </a:r>
            <a:r>
              <a:rPr lang="nb-NO" sz="1600" dirty="0" err="1" smtClean="0"/>
              <a:t>portfolios</a:t>
            </a:r>
            <a:r>
              <a:rPr lang="nb-NO" sz="1600" dirty="0" smtClean="0"/>
              <a:t>,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parameters</a:t>
            </a:r>
            <a:endParaRPr lang="nb-NO" sz="1600" baseline="-25000" dirty="0" smtClean="0"/>
          </a:p>
        </p:txBody>
      </p:sp>
      <p:graphicFrame>
        <p:nvGraphicFramePr>
          <p:cNvPr id="65542" name="Object 6"/>
          <p:cNvGraphicFramePr>
            <a:graphicFrameLocks noChangeAspect="1"/>
          </p:cNvGraphicFramePr>
          <p:nvPr/>
        </p:nvGraphicFramePr>
        <p:xfrm>
          <a:off x="1691680" y="1639833"/>
          <a:ext cx="2903538" cy="374650"/>
        </p:xfrm>
        <a:graphic>
          <a:graphicData uri="http://schemas.openxmlformats.org/presentationml/2006/ole">
            <p:oleObj spid="_x0000_s26626" name="Equation" r:id="rId3" imgW="1574800" imgH="203200" progId="Equation.3">
              <p:embed/>
            </p:oleObj>
          </a:graphicData>
        </a:graphic>
      </p:graphicFrame>
      <p:graphicFrame>
        <p:nvGraphicFramePr>
          <p:cNvPr id="66569" name="Object 9"/>
          <p:cNvGraphicFramePr>
            <a:graphicFrameLocks noChangeAspect="1"/>
          </p:cNvGraphicFramePr>
          <p:nvPr/>
        </p:nvGraphicFramePr>
        <p:xfrm>
          <a:off x="2267744" y="2251478"/>
          <a:ext cx="280988" cy="304800"/>
        </p:xfrm>
        <a:graphic>
          <a:graphicData uri="http://schemas.openxmlformats.org/presentationml/2006/ole">
            <p:oleObj spid="_x0000_s26627" name="Equation" r:id="rId4" imgW="152268" imgH="164957" progId="Equation.3">
              <p:embed/>
            </p:oleObj>
          </a:graphicData>
        </a:graphic>
      </p:graphicFrame>
      <p:sp>
        <p:nvSpPr>
          <p:cNvPr id="17" name="TekstSylinder 16"/>
          <p:cNvSpPr txBox="1"/>
          <p:nvPr/>
        </p:nvSpPr>
        <p:spPr>
          <a:xfrm>
            <a:off x="971600" y="2658398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have </a:t>
            </a:r>
            <a:r>
              <a:rPr lang="nb-NO" sz="1600" dirty="0" err="1" smtClean="0"/>
              <a:t>useful</a:t>
            </a:r>
            <a:r>
              <a:rPr lang="nb-NO" sz="1600" dirty="0" smtClean="0"/>
              <a:t> </a:t>
            </a:r>
            <a:r>
              <a:rPr lang="nb-NO" sz="1600" dirty="0" err="1" smtClean="0"/>
              <a:t>operational</a:t>
            </a:r>
            <a:r>
              <a:rPr lang="nb-NO" sz="1600" dirty="0" smtClean="0"/>
              <a:t> </a:t>
            </a:r>
            <a:r>
              <a:rPr lang="nb-NO" sz="1600" dirty="0" err="1" smtClean="0"/>
              <a:t>properties</a:t>
            </a:r>
            <a:r>
              <a:rPr lang="nb-NO" sz="1600" dirty="0" smtClean="0"/>
              <a:t>. </a:t>
            </a:r>
            <a:r>
              <a:rPr lang="nb-NO" sz="1600" dirty="0" err="1" smtClean="0"/>
              <a:t>Mean</a:t>
            </a:r>
            <a:r>
              <a:rPr lang="nb-NO" sz="1600" dirty="0" smtClean="0"/>
              <a:t>, standard </a:t>
            </a:r>
            <a:r>
              <a:rPr lang="nb-NO" sz="1600" dirty="0" err="1" smtClean="0"/>
              <a:t>deviation</a:t>
            </a:r>
            <a:r>
              <a:rPr lang="nb-NO" sz="1600" dirty="0" smtClean="0"/>
              <a:t> and </a:t>
            </a:r>
            <a:r>
              <a:rPr lang="nb-NO" sz="1600" dirty="0" err="1" smtClean="0"/>
              <a:t>skewness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endParaRPr lang="nb-NO" sz="1600" baseline="-25000" dirty="0" smtClean="0"/>
          </a:p>
        </p:txBody>
      </p:sp>
      <p:sp>
        <p:nvSpPr>
          <p:cNvPr id="18" name="TekstSylinder 17"/>
          <p:cNvSpPr txBox="1"/>
          <p:nvPr/>
        </p:nvSpPr>
        <p:spPr>
          <a:xfrm>
            <a:off x="1763688" y="1927865"/>
            <a:ext cx="950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Policy </a:t>
            </a:r>
            <a:r>
              <a:rPr lang="nb-NO" sz="1200" dirty="0" err="1" smtClean="0"/>
              <a:t>level</a:t>
            </a:r>
            <a:endParaRPr lang="nb-NO" sz="1200" dirty="0" smtClean="0"/>
          </a:p>
        </p:txBody>
      </p:sp>
      <p:sp>
        <p:nvSpPr>
          <p:cNvPr id="19" name="TekstSylinder 18"/>
          <p:cNvSpPr txBox="1"/>
          <p:nvPr/>
        </p:nvSpPr>
        <p:spPr>
          <a:xfrm>
            <a:off x="3491880" y="1927865"/>
            <a:ext cx="1104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Portfolio</a:t>
            </a:r>
            <a:r>
              <a:rPr lang="nb-NO" sz="1200" dirty="0" smtClean="0"/>
              <a:t> </a:t>
            </a:r>
            <a:r>
              <a:rPr lang="nb-NO" sz="1200" dirty="0" err="1" smtClean="0"/>
              <a:t>level</a:t>
            </a:r>
            <a:endParaRPr lang="nb-NO" sz="1200" dirty="0" smtClean="0"/>
          </a:p>
        </p:txBody>
      </p:sp>
      <p:graphicFrame>
        <p:nvGraphicFramePr>
          <p:cNvPr id="66570" name="Object 10"/>
          <p:cNvGraphicFramePr>
            <a:graphicFrameLocks noChangeAspect="1"/>
          </p:cNvGraphicFramePr>
          <p:nvPr/>
        </p:nvGraphicFramePr>
        <p:xfrm>
          <a:off x="1619672" y="3212976"/>
          <a:ext cx="5643562" cy="773112"/>
        </p:xfrm>
        <a:graphic>
          <a:graphicData uri="http://schemas.openxmlformats.org/presentationml/2006/ole">
            <p:oleObj spid="_x0000_s26628" name="Equation" r:id="rId5" imgW="3060700" imgH="419100" progId="Equation.3">
              <p:embed/>
            </p:oleObj>
          </a:graphicData>
        </a:graphic>
      </p:graphicFrame>
      <p:sp>
        <p:nvSpPr>
          <p:cNvPr id="21" name="TekstSylinder 20"/>
          <p:cNvSpPr txBox="1"/>
          <p:nvPr/>
        </p:nvSpPr>
        <p:spPr>
          <a:xfrm>
            <a:off x="1115616" y="3861048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smtClean="0"/>
              <a:t>The sums </a:t>
            </a:r>
            <a:r>
              <a:rPr lang="nb-NO" sz="1600" dirty="0" err="1" smtClean="0"/>
              <a:t>of</a:t>
            </a:r>
            <a:r>
              <a:rPr lang="nb-NO" sz="1600" dirty="0" smtClean="0"/>
              <a:t> independent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variables must </a:t>
            </a:r>
            <a:r>
              <a:rPr lang="nb-NO" sz="1600" dirty="0" err="1" smtClean="0"/>
              <a:t>remain</a:t>
            </a:r>
            <a:r>
              <a:rPr lang="nb-NO" sz="1600" dirty="0" smtClean="0"/>
              <a:t>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, </a:t>
            </a:r>
            <a:r>
              <a:rPr lang="nb-NO" sz="1600" dirty="0" err="1" smtClean="0"/>
              <a:t>if</a:t>
            </a:r>
            <a:r>
              <a:rPr lang="nb-NO" sz="1600" dirty="0" smtClean="0"/>
              <a:t> N</a:t>
            </a:r>
            <a:r>
              <a:rPr lang="nb-NO" sz="1000" dirty="0" smtClean="0"/>
              <a:t>1</a:t>
            </a:r>
            <a:r>
              <a:rPr lang="nb-NO" sz="1600" dirty="0" smtClean="0"/>
              <a:t>,...,N</a:t>
            </a:r>
            <a:r>
              <a:rPr lang="nb-NO" sz="1000" dirty="0" smtClean="0"/>
              <a:t>J </a:t>
            </a:r>
            <a:r>
              <a:rPr lang="nb-NO" sz="1600" dirty="0" err="1" smtClean="0"/>
              <a:t>are</a:t>
            </a:r>
            <a:r>
              <a:rPr lang="nb-NO" sz="1600" dirty="0" smtClean="0"/>
              <a:t> independent and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parameters 		</a:t>
            </a:r>
            <a:r>
              <a:rPr lang="nb-NO" sz="1600" dirty="0" err="1" smtClean="0"/>
              <a:t>then</a:t>
            </a:r>
            <a:endParaRPr lang="nb-NO" sz="1600" baseline="-25000" dirty="0" smtClean="0"/>
          </a:p>
        </p:txBody>
      </p:sp>
      <p:graphicFrame>
        <p:nvGraphicFramePr>
          <p:cNvPr id="66571" name="Object 11"/>
          <p:cNvGraphicFramePr>
            <a:graphicFrameLocks noChangeAspect="1"/>
          </p:cNvGraphicFramePr>
          <p:nvPr/>
        </p:nvGraphicFramePr>
        <p:xfrm>
          <a:off x="1619672" y="4725144"/>
          <a:ext cx="1897063" cy="422275"/>
        </p:xfrm>
        <a:graphic>
          <a:graphicData uri="http://schemas.openxmlformats.org/presentationml/2006/ole">
            <p:oleObj spid="_x0000_s26629" name="Equation" r:id="rId6" imgW="1028700" imgH="228600" progId="Equation.3">
              <p:embed/>
            </p:oleObj>
          </a:graphicData>
        </a:graphic>
      </p:graphicFrame>
      <p:graphicFrame>
        <p:nvGraphicFramePr>
          <p:cNvPr id="66572" name="Object 12"/>
          <p:cNvGraphicFramePr>
            <a:graphicFrameLocks noChangeAspect="1"/>
          </p:cNvGraphicFramePr>
          <p:nvPr/>
        </p:nvGraphicFramePr>
        <p:xfrm>
          <a:off x="5326584" y="4088698"/>
          <a:ext cx="958850" cy="422275"/>
        </p:xfrm>
        <a:graphic>
          <a:graphicData uri="http://schemas.openxmlformats.org/presentationml/2006/ole">
            <p:oleObj spid="_x0000_s26630" name="Equation" r:id="rId7" imgW="520700" imgH="228600" progId="Equation.3">
              <p:embed/>
            </p:oleObj>
          </a:graphicData>
        </a:graphic>
      </p:graphicFrame>
      <p:graphicFrame>
        <p:nvGraphicFramePr>
          <p:cNvPr id="66573" name="Object 13"/>
          <p:cNvGraphicFramePr>
            <a:graphicFrameLocks noChangeAspect="1"/>
          </p:cNvGraphicFramePr>
          <p:nvPr/>
        </p:nvGraphicFramePr>
        <p:xfrm>
          <a:off x="3751263" y="4724400"/>
          <a:ext cx="2387600" cy="422275"/>
        </p:xfrm>
        <a:graphic>
          <a:graphicData uri="http://schemas.openxmlformats.org/presentationml/2006/ole">
            <p:oleObj spid="_x0000_s26631" name="Equation" r:id="rId8" imgW="1295400" imgH="228600" progId="Equation.3">
              <p:embed/>
            </p:oleObj>
          </a:graphicData>
        </a:graphic>
      </p:graphicFrame>
      <p:sp>
        <p:nvSpPr>
          <p:cNvPr id="25" name="TekstSylinder 24"/>
          <p:cNvSpPr txBox="1"/>
          <p:nvPr/>
        </p:nvSpPr>
        <p:spPr>
          <a:xfrm>
            <a:off x="3419872" y="4725144"/>
            <a:ext cx="36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2400" dirty="0" smtClean="0"/>
              <a:t>~</a:t>
            </a:r>
          </a:p>
        </p:txBody>
      </p:sp>
      <p:grpSp>
        <p:nvGrpSpPr>
          <p:cNvPr id="3" name="Gruppe 19"/>
          <p:cNvGrpSpPr/>
          <p:nvPr/>
        </p:nvGrpSpPr>
        <p:grpSpPr>
          <a:xfrm>
            <a:off x="7452320" y="116632"/>
            <a:ext cx="1584176" cy="944623"/>
            <a:chOff x="1547664" y="2348880"/>
            <a:chExt cx="4680520" cy="2376264"/>
          </a:xfrm>
        </p:grpSpPr>
        <p:sp>
          <p:nvSpPr>
            <p:cNvPr id="22" name="Avrundet rektangel 21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23" name="Avrundet rektangel 22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24" name="Avrundet rektangel 23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6" name="Avrundet rektangel 25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7" name="Ellipse 26"/>
          <p:cNvSpPr/>
          <p:nvPr/>
        </p:nvSpPr>
        <p:spPr>
          <a:xfrm>
            <a:off x="7499176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9350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371600" y="381000"/>
            <a:ext cx="24384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err="1" smtClean="0"/>
              <a:t>Client</a:t>
            </a:r>
            <a:endParaRPr lang="nb-NO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447800" y="1752600"/>
            <a:ext cx="23622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smtClean="0"/>
              <a:t>Policy</a:t>
            </a:r>
            <a:endParaRPr lang="nb-NO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447800" y="3200400"/>
            <a:ext cx="23622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err="1" smtClean="0"/>
              <a:t>Insurable</a:t>
            </a:r>
            <a:r>
              <a:rPr lang="nb-NO" dirty="0" smtClean="0"/>
              <a:t> </a:t>
            </a:r>
            <a:r>
              <a:rPr lang="nb-NO" dirty="0" err="1" smtClean="0"/>
              <a:t>object</a:t>
            </a:r>
            <a:endParaRPr lang="nb-NO" dirty="0"/>
          </a:p>
          <a:p>
            <a:pPr algn="ctr"/>
            <a:r>
              <a:rPr lang="nb-NO" dirty="0" err="1"/>
              <a:t>(risk)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447800" y="4648200"/>
            <a:ext cx="2362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smtClean="0"/>
              <a:t>Insurance cover</a:t>
            </a:r>
            <a:endParaRPr lang="nb-NO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105400" y="4648200"/>
            <a:ext cx="2362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smtClean="0"/>
              <a:t>Cover element</a:t>
            </a:r>
            <a:endParaRPr lang="nb-NO" dirty="0"/>
          </a:p>
          <a:p>
            <a:pPr algn="ctr"/>
            <a:r>
              <a:rPr lang="nb-NO" dirty="0" smtClean="0"/>
              <a:t>/</a:t>
            </a:r>
            <a:r>
              <a:rPr lang="nb-NO" dirty="0" err="1" smtClean="0"/>
              <a:t>claim</a:t>
            </a:r>
            <a:r>
              <a:rPr lang="nb-NO" dirty="0" smtClean="0"/>
              <a:t> type</a:t>
            </a:r>
            <a:endParaRPr lang="nb-NO" dirty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105400" y="3276600"/>
            <a:ext cx="2362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err="1" smtClean="0"/>
              <a:t>Claim</a:t>
            </a:r>
            <a:endParaRPr lang="nb-NO" dirty="0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2743200" y="1219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2743200" y="2667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27432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3810000" y="50292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58674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 flipV="1">
            <a:off x="63246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3810000" y="2209800"/>
            <a:ext cx="1295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4686300" y="1133263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 smtClean="0"/>
              <a:t>Policies</a:t>
            </a:r>
            <a:r>
              <a:rPr lang="nb-NO" dirty="0" smtClean="0"/>
              <a:t> and </a:t>
            </a:r>
            <a:r>
              <a:rPr lang="nb-NO" dirty="0" err="1" smtClean="0"/>
              <a:t>claims</a:t>
            </a:r>
            <a:endParaRPr lang="nb-NO" dirty="0"/>
          </a:p>
        </p:txBody>
      </p:sp>
      <p:grpSp>
        <p:nvGrpSpPr>
          <p:cNvPr id="2" name="Gruppe 15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7" name="Avrundet rektangel 16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1" name="Ellipse 20"/>
          <p:cNvSpPr/>
          <p:nvPr/>
        </p:nvSpPr>
        <p:spPr>
          <a:xfrm>
            <a:off x="7308304" y="423144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06434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547664" y="3382888"/>
            <a:ext cx="2362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200" dirty="0" smtClean="0"/>
              <a:t>Insurance cover </a:t>
            </a:r>
            <a:r>
              <a:rPr lang="nb-NO" sz="1200" dirty="0" err="1" smtClean="0"/>
              <a:t>third</a:t>
            </a:r>
            <a:r>
              <a:rPr lang="nb-NO" sz="1200" dirty="0" smtClean="0"/>
              <a:t> party </a:t>
            </a:r>
            <a:r>
              <a:rPr lang="nb-NO" sz="1200" dirty="0" err="1" smtClean="0"/>
              <a:t>liability</a:t>
            </a:r>
            <a:endParaRPr lang="nb-NO" sz="1200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283968" y="3310880"/>
            <a:ext cx="1498104" cy="2621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200" dirty="0" err="1" smtClean="0"/>
              <a:t>Third</a:t>
            </a:r>
            <a:r>
              <a:rPr lang="nb-NO" sz="1200" dirty="0" smtClean="0"/>
              <a:t> part </a:t>
            </a:r>
            <a:r>
              <a:rPr lang="nb-NO" sz="1200" dirty="0" err="1" smtClean="0"/>
              <a:t>liability</a:t>
            </a:r>
            <a:endParaRPr lang="nb-NO" sz="1200" dirty="0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3131840" y="3068960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3923928" y="3814936"/>
            <a:ext cx="36004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6012160" y="2996952"/>
            <a:ext cx="0" cy="1008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 flipV="1">
            <a:off x="5508104" y="2996952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grpSp>
        <p:nvGrpSpPr>
          <p:cNvPr id="2" name="Gruppe 16"/>
          <p:cNvGrpSpPr/>
          <p:nvPr/>
        </p:nvGrpSpPr>
        <p:grpSpPr>
          <a:xfrm>
            <a:off x="2411760" y="404664"/>
            <a:ext cx="4090392" cy="2566392"/>
            <a:chOff x="1403648" y="404664"/>
            <a:chExt cx="6106616" cy="3718520"/>
          </a:xfrm>
        </p:grpSpPr>
        <p:sp>
          <p:nvSpPr>
            <p:cNvPr id="2050" name="Rectangle 2"/>
            <p:cNvSpPr>
              <a:spLocks noChangeArrowheads="1"/>
            </p:cNvSpPr>
            <p:nvPr/>
          </p:nvSpPr>
          <p:spPr bwMode="auto">
            <a:xfrm>
              <a:off x="1403648" y="404664"/>
              <a:ext cx="2425670" cy="83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nb-NO" sz="1200" dirty="0" err="1" smtClean="0"/>
                <a:t>Car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insurance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client</a:t>
              </a:r>
              <a:endParaRPr lang="nb-NO" sz="1200" dirty="0"/>
            </a:p>
          </p:txBody>
        </p:sp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1479450" y="1767591"/>
              <a:ext cx="2349868" cy="9086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nb-NO" sz="1200" dirty="0" err="1" smtClean="0"/>
                <a:t>Car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insurance</a:t>
              </a:r>
              <a:r>
                <a:rPr lang="nb-NO" sz="1200" dirty="0" smtClean="0"/>
                <a:t> policy</a:t>
              </a:r>
              <a:endParaRPr lang="nb-NO" sz="1200" dirty="0"/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>
              <a:off x="1479450" y="3206235"/>
              <a:ext cx="2349868" cy="9086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nb-NO" sz="1200" dirty="0" err="1" smtClean="0"/>
                <a:t>Insurable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object</a:t>
              </a:r>
              <a:endParaRPr lang="nb-NO" sz="1200" dirty="0"/>
            </a:p>
            <a:p>
              <a:pPr algn="ctr"/>
              <a:r>
                <a:rPr lang="nb-NO" sz="1200" dirty="0"/>
                <a:t>(risk</a:t>
              </a:r>
              <a:r>
                <a:rPr lang="nb-NO" sz="1200" dirty="0" smtClean="0"/>
                <a:t>), </a:t>
              </a:r>
              <a:r>
                <a:rPr lang="nb-NO" sz="1200" dirty="0" err="1" smtClean="0"/>
                <a:t>car</a:t>
              </a:r>
              <a:endParaRPr lang="nb-NO" sz="1200" dirty="0"/>
            </a:p>
          </p:txBody>
        </p:sp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5160396" y="3290284"/>
              <a:ext cx="2349868" cy="83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nb-NO" dirty="0" err="1" smtClean="0"/>
                <a:t>Claim</a:t>
              </a:r>
              <a:endParaRPr lang="nb-NO" dirty="0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auto">
            <a:xfrm>
              <a:off x="2768087" y="1237564"/>
              <a:ext cx="0" cy="5300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auto">
            <a:xfrm>
              <a:off x="2768087" y="2676208"/>
              <a:ext cx="0" cy="5300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auto">
            <a:xfrm>
              <a:off x="3829318" y="2221899"/>
              <a:ext cx="1288637" cy="10600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4876564" y="1345308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 smtClean="0"/>
              <a:t>Policies</a:t>
            </a:r>
            <a:r>
              <a:rPr lang="nb-NO" dirty="0" smtClean="0"/>
              <a:t> and </a:t>
            </a:r>
            <a:r>
              <a:rPr lang="nb-NO" dirty="0" err="1" smtClean="0"/>
              <a:t>claims</a:t>
            </a:r>
            <a:endParaRPr lang="nb-NO" dirty="0"/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1547664" y="4391000"/>
            <a:ext cx="2362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200" dirty="0" smtClean="0"/>
              <a:t>Insurance cover </a:t>
            </a:r>
            <a:r>
              <a:rPr lang="nb-NO" sz="1200" dirty="0" err="1" smtClean="0"/>
              <a:t>partial</a:t>
            </a:r>
            <a:r>
              <a:rPr lang="nb-NO" sz="1200" dirty="0" smtClean="0"/>
              <a:t> hull</a:t>
            </a:r>
            <a:endParaRPr lang="nb-NO" sz="1200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4283968" y="3616182"/>
            <a:ext cx="1498104" cy="2621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200" dirty="0" smtClean="0"/>
              <a:t>Legal </a:t>
            </a:r>
            <a:r>
              <a:rPr lang="nb-NO" sz="1200" dirty="0" err="1" smtClean="0"/>
              <a:t>aid</a:t>
            </a:r>
            <a:endParaRPr lang="nb-NO" sz="1200" dirty="0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4283968" y="3933074"/>
            <a:ext cx="1498104" cy="2621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900" dirty="0" smtClean="0"/>
              <a:t>Driver and passenger </a:t>
            </a:r>
            <a:r>
              <a:rPr lang="nb-NO" sz="900" dirty="0" err="1" smtClean="0"/>
              <a:t>acident</a:t>
            </a:r>
            <a:endParaRPr lang="nb-NO" sz="900" dirty="0"/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5220072" y="4221088"/>
            <a:ext cx="1498104" cy="2621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200" dirty="0" smtClean="0"/>
              <a:t>Fire</a:t>
            </a:r>
            <a:endParaRPr lang="nb-NO" sz="1200" dirty="0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5220072" y="4509120"/>
            <a:ext cx="1498104" cy="2621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200" dirty="0" err="1" smtClean="0"/>
              <a:t>Theft</a:t>
            </a:r>
            <a:r>
              <a:rPr lang="nb-NO" sz="1200" dirty="0" smtClean="0"/>
              <a:t> from </a:t>
            </a:r>
            <a:r>
              <a:rPr lang="nb-NO" sz="1200" dirty="0" err="1" smtClean="0"/>
              <a:t>vehicle</a:t>
            </a:r>
            <a:endParaRPr lang="nb-NO" sz="1200" dirty="0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5220072" y="4797152"/>
            <a:ext cx="1498104" cy="2621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200" dirty="0" err="1" smtClean="0"/>
              <a:t>Theft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vehicle</a:t>
            </a:r>
            <a:endParaRPr lang="nb-NO" sz="1200" dirty="0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3923928" y="4797152"/>
            <a:ext cx="122413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220072" y="5102454"/>
            <a:ext cx="1498104" cy="2621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200" dirty="0" err="1" smtClean="0"/>
              <a:t>Rescue</a:t>
            </a:r>
            <a:endParaRPr lang="nb-NO" sz="1200" dirty="0"/>
          </a:p>
        </p:txBody>
      </p:sp>
      <p:sp>
        <p:nvSpPr>
          <p:cNvPr id="27" name="Line 13"/>
          <p:cNvSpPr>
            <a:spLocks noChangeShapeType="1"/>
          </p:cNvSpPr>
          <p:nvPr/>
        </p:nvSpPr>
        <p:spPr bwMode="auto">
          <a:xfrm flipV="1">
            <a:off x="6228184" y="2996952"/>
            <a:ext cx="0" cy="1008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1547664" y="5373216"/>
            <a:ext cx="2362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200" dirty="0" smtClean="0"/>
              <a:t>Insurance cover hull</a:t>
            </a:r>
            <a:endParaRPr lang="nb-NO" sz="1200" dirty="0"/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>
            <a:off x="3995936" y="5661248"/>
            <a:ext cx="29523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6948264" y="5517232"/>
            <a:ext cx="1498104" cy="2621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200" dirty="0" err="1" smtClean="0"/>
              <a:t>Own</a:t>
            </a:r>
            <a:r>
              <a:rPr lang="nb-NO" sz="1200" dirty="0" smtClean="0"/>
              <a:t> </a:t>
            </a:r>
            <a:r>
              <a:rPr lang="nb-NO" sz="1200" dirty="0" err="1" smtClean="0"/>
              <a:t>vehicle</a:t>
            </a:r>
            <a:r>
              <a:rPr lang="nb-NO" sz="1200" dirty="0" smtClean="0"/>
              <a:t> </a:t>
            </a:r>
            <a:r>
              <a:rPr lang="nb-NO" sz="1200" dirty="0" err="1" smtClean="0"/>
              <a:t>damage</a:t>
            </a:r>
            <a:endParaRPr lang="nb-NO" sz="1200" dirty="0"/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6948264" y="5805264"/>
            <a:ext cx="1498104" cy="2621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200" dirty="0" err="1" smtClean="0"/>
              <a:t>Rental</a:t>
            </a:r>
            <a:r>
              <a:rPr lang="nb-NO" sz="1200" dirty="0" smtClean="0"/>
              <a:t> </a:t>
            </a:r>
            <a:r>
              <a:rPr lang="nb-NO" sz="1200" dirty="0" err="1" smtClean="0"/>
              <a:t>car</a:t>
            </a:r>
            <a:endParaRPr lang="nb-NO" sz="1200" dirty="0"/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 flipV="1">
            <a:off x="7308304" y="2852936"/>
            <a:ext cx="0" cy="20162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7812360" y="2564904"/>
            <a:ext cx="0" cy="23762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36" name="Line 13"/>
          <p:cNvSpPr>
            <a:spLocks noChangeShapeType="1"/>
          </p:cNvSpPr>
          <p:nvPr/>
        </p:nvSpPr>
        <p:spPr bwMode="auto">
          <a:xfrm flipH="1" flipV="1">
            <a:off x="6588224" y="2852936"/>
            <a:ext cx="7200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37" name="Line 13"/>
          <p:cNvSpPr>
            <a:spLocks noChangeShapeType="1"/>
          </p:cNvSpPr>
          <p:nvPr/>
        </p:nvSpPr>
        <p:spPr bwMode="auto">
          <a:xfrm flipH="1" flipV="1">
            <a:off x="6516216" y="2564904"/>
            <a:ext cx="129614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non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6948264" y="5211948"/>
            <a:ext cx="1498104" cy="2621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900" dirty="0" err="1" smtClean="0"/>
              <a:t>Accessories</a:t>
            </a:r>
            <a:r>
              <a:rPr lang="nb-NO" sz="900" dirty="0" smtClean="0"/>
              <a:t> </a:t>
            </a:r>
            <a:r>
              <a:rPr lang="nb-NO" sz="900" dirty="0" err="1" smtClean="0"/>
              <a:t>mounted</a:t>
            </a:r>
            <a:r>
              <a:rPr lang="nb-NO" sz="900" dirty="0" smtClean="0"/>
              <a:t> </a:t>
            </a:r>
            <a:r>
              <a:rPr lang="nb-NO" sz="900" dirty="0" err="1" smtClean="0"/>
              <a:t>rigidly</a:t>
            </a:r>
            <a:endParaRPr lang="nb-NO" sz="900" dirty="0"/>
          </a:p>
        </p:txBody>
      </p:sp>
      <p:grpSp>
        <p:nvGrpSpPr>
          <p:cNvPr id="3" name="Gruppe 3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39" name="Avrundet rektangel 38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40" name="Avrundet rektangel 39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41" name="Avrundet rektangel 40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42" name="Avrundet rektangel 41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43" name="Ellipse 42"/>
          <p:cNvSpPr/>
          <p:nvPr/>
        </p:nvSpPr>
        <p:spPr>
          <a:xfrm>
            <a:off x="7308304" y="423144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67982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F6B60-5980-4A10-B9AA-5E0B896867E4}" type="slidenum">
              <a:rPr lang="nb-NO" smtClean="0"/>
              <a:pPr/>
              <a:t>19</a:t>
            </a:fld>
            <a:endParaRPr lang="nb-NO"/>
          </a:p>
        </p:txBody>
      </p:sp>
      <p:sp>
        <p:nvSpPr>
          <p:cNvPr id="3" name="Rektangel 2"/>
          <p:cNvSpPr/>
          <p:nvPr/>
        </p:nvSpPr>
        <p:spPr>
          <a:xfrm>
            <a:off x="1043608" y="188640"/>
            <a:ext cx="741682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b="1" dirty="0" err="1" smtClean="0"/>
              <a:t>Some</a:t>
            </a:r>
            <a:r>
              <a:rPr lang="nb-NO" sz="1200" b="1" dirty="0" smtClean="0"/>
              <a:t> notes </a:t>
            </a:r>
            <a:r>
              <a:rPr lang="nb-NO" sz="1200" b="1" dirty="0" err="1" smtClean="0"/>
              <a:t>on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the</a:t>
            </a:r>
            <a:r>
              <a:rPr lang="nb-NO" sz="1200" b="1" dirty="0" smtClean="0"/>
              <a:t> different </a:t>
            </a:r>
            <a:r>
              <a:rPr lang="nb-NO" sz="1200" b="1" dirty="0" err="1" smtClean="0"/>
              <a:t>insurance</a:t>
            </a:r>
            <a:r>
              <a:rPr lang="nb-NO" sz="1200" b="1" dirty="0" smtClean="0"/>
              <a:t> covers </a:t>
            </a:r>
            <a:r>
              <a:rPr lang="nb-NO" sz="1200" b="1" dirty="0" err="1" smtClean="0"/>
              <a:t>on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the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previous</a:t>
            </a:r>
            <a:r>
              <a:rPr lang="nb-NO" sz="1200" b="1" dirty="0" smtClean="0"/>
              <a:t> slide:</a:t>
            </a:r>
            <a:br>
              <a:rPr lang="nb-NO" sz="1200" b="1" dirty="0" smtClean="0"/>
            </a:br>
            <a:r>
              <a:rPr lang="nb-NO" sz="1200" b="1" dirty="0" smtClean="0"/>
              <a:t/>
            </a:r>
            <a:br>
              <a:rPr lang="nb-NO" sz="1200" b="1" dirty="0" smtClean="0"/>
            </a:br>
            <a:r>
              <a:rPr lang="nb-NO" sz="1200" b="1" dirty="0" smtClean="0"/>
              <a:t>Third part </a:t>
            </a:r>
            <a:r>
              <a:rPr lang="nb-NO" sz="1200" b="1" dirty="0" err="1" smtClean="0"/>
              <a:t>liability</a:t>
            </a:r>
            <a:r>
              <a:rPr lang="nb-NO" sz="1200" dirty="0" smtClean="0"/>
              <a:t> is a </a:t>
            </a:r>
            <a:r>
              <a:rPr lang="nb-NO" sz="1200" dirty="0" err="1" smtClean="0"/>
              <a:t>mandatory</a:t>
            </a:r>
            <a:r>
              <a:rPr lang="nb-NO" sz="1200" dirty="0" smtClean="0"/>
              <a:t> cover </a:t>
            </a:r>
            <a:r>
              <a:rPr lang="nb-NO" sz="1200" dirty="0" err="1" smtClean="0"/>
              <a:t>dictated</a:t>
            </a:r>
            <a:r>
              <a:rPr lang="nb-NO" sz="1200" dirty="0" smtClean="0"/>
              <a:t> by Norwegian </a:t>
            </a:r>
            <a:r>
              <a:rPr lang="nb-NO" sz="1200" dirty="0" err="1" smtClean="0"/>
              <a:t>law</a:t>
            </a:r>
            <a:r>
              <a:rPr lang="nb-NO" sz="1200" dirty="0" smtClean="0"/>
              <a:t> </a:t>
            </a:r>
            <a:r>
              <a:rPr lang="nb-NO" sz="1200" dirty="0" err="1" smtClean="0"/>
              <a:t>that</a:t>
            </a:r>
            <a:r>
              <a:rPr lang="nb-NO" sz="1200" dirty="0" smtClean="0"/>
              <a:t> covers </a:t>
            </a:r>
            <a:r>
              <a:rPr lang="nb-NO" sz="1200" dirty="0" err="1" smtClean="0"/>
              <a:t>damages</a:t>
            </a:r>
            <a:r>
              <a:rPr lang="nb-NO" sz="1200" dirty="0" smtClean="0"/>
              <a:t> 		</a:t>
            </a:r>
            <a:r>
              <a:rPr lang="nb-NO" sz="1200" dirty="0" err="1" smtClean="0"/>
              <a:t>on</a:t>
            </a:r>
            <a:r>
              <a:rPr lang="nb-NO" sz="1200" dirty="0" smtClean="0"/>
              <a:t> </a:t>
            </a:r>
            <a:r>
              <a:rPr lang="nb-NO" sz="1200" dirty="0" err="1" smtClean="0"/>
              <a:t>third</a:t>
            </a:r>
            <a:r>
              <a:rPr lang="nb-NO" sz="1200" dirty="0" smtClean="0"/>
              <a:t> part </a:t>
            </a:r>
            <a:r>
              <a:rPr lang="nb-NO" sz="1200" dirty="0" err="1" smtClean="0"/>
              <a:t>vehicles</a:t>
            </a:r>
            <a:r>
              <a:rPr lang="nb-NO" sz="1200" dirty="0" smtClean="0"/>
              <a:t>, </a:t>
            </a:r>
            <a:r>
              <a:rPr lang="nb-NO" sz="1200" dirty="0" err="1" smtClean="0"/>
              <a:t>propterty</a:t>
            </a:r>
            <a:r>
              <a:rPr lang="nb-NO" sz="1200" dirty="0" smtClean="0"/>
              <a:t> and person. </a:t>
            </a:r>
            <a:r>
              <a:rPr lang="nb-NO" sz="1200" dirty="0" err="1" smtClean="0"/>
              <a:t>Some</a:t>
            </a:r>
            <a:r>
              <a:rPr lang="nb-NO" sz="1200" dirty="0" smtClean="0"/>
              <a:t> </a:t>
            </a:r>
            <a:r>
              <a:rPr lang="nb-NO" sz="1200" dirty="0" err="1" smtClean="0"/>
              <a:t>insurance</a:t>
            </a:r>
            <a:r>
              <a:rPr lang="nb-NO" sz="1200" dirty="0" smtClean="0"/>
              <a:t> </a:t>
            </a:r>
            <a:r>
              <a:rPr lang="nb-NO" sz="1200" dirty="0" err="1" smtClean="0"/>
              <a:t>companies</a:t>
            </a:r>
            <a:r>
              <a:rPr lang="nb-NO" sz="1200" dirty="0" smtClean="0"/>
              <a:t> 		</a:t>
            </a:r>
            <a:r>
              <a:rPr lang="nb-NO" sz="1200" dirty="0" err="1" smtClean="0"/>
              <a:t>provide</a:t>
            </a:r>
            <a:r>
              <a:rPr lang="nb-NO" sz="1200" dirty="0" smtClean="0"/>
              <a:t> </a:t>
            </a:r>
            <a:r>
              <a:rPr lang="nb-NO" sz="1200" dirty="0" err="1" smtClean="0"/>
              <a:t>additional</a:t>
            </a:r>
            <a:r>
              <a:rPr lang="nb-NO" sz="1200" dirty="0" smtClean="0"/>
              <a:t> </a:t>
            </a:r>
            <a:r>
              <a:rPr lang="nb-NO" sz="1200" dirty="0" err="1" smtClean="0"/>
              <a:t>coverage</a:t>
            </a:r>
            <a:r>
              <a:rPr lang="nb-NO" sz="1200" dirty="0" smtClean="0"/>
              <a:t>, as legal </a:t>
            </a:r>
            <a:r>
              <a:rPr lang="nb-NO" sz="1200" dirty="0" err="1" smtClean="0"/>
              <a:t>aid</a:t>
            </a:r>
            <a:r>
              <a:rPr lang="nb-NO" sz="1200" dirty="0" smtClean="0"/>
              <a:t> and driver and </a:t>
            </a:r>
            <a:r>
              <a:rPr lang="nb-NO" sz="1200" dirty="0" err="1" smtClean="0"/>
              <a:t>passenger</a:t>
            </a:r>
            <a:r>
              <a:rPr lang="nb-NO" sz="1200" dirty="0" smtClean="0"/>
              <a:t> 			</a:t>
            </a:r>
            <a:r>
              <a:rPr lang="nb-NO" sz="1200" dirty="0" err="1" smtClean="0"/>
              <a:t>accident</a:t>
            </a:r>
            <a:r>
              <a:rPr lang="nb-NO" sz="1200" dirty="0" smtClean="0"/>
              <a:t> </a:t>
            </a:r>
            <a:r>
              <a:rPr lang="nb-NO" sz="1200" dirty="0" err="1" smtClean="0"/>
              <a:t>insurance</a:t>
            </a:r>
            <a:r>
              <a:rPr lang="nb-NO" sz="1200" dirty="0" smtClean="0"/>
              <a:t>.</a:t>
            </a:r>
            <a:br>
              <a:rPr lang="nb-NO" sz="1200" dirty="0" smtClean="0"/>
            </a:b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b="1" dirty="0" err="1" smtClean="0"/>
              <a:t>Partial</a:t>
            </a:r>
            <a:r>
              <a:rPr lang="nb-NO" sz="1200" b="1" dirty="0" smtClean="0"/>
              <a:t> Hull</a:t>
            </a:r>
            <a:r>
              <a:rPr lang="nb-NO" sz="1200" dirty="0" smtClean="0"/>
              <a:t> covers </a:t>
            </a:r>
            <a:r>
              <a:rPr lang="nb-NO" sz="1200" dirty="0" err="1" smtClean="0"/>
              <a:t>everything</a:t>
            </a:r>
            <a:r>
              <a:rPr lang="nb-NO" sz="1200" dirty="0" smtClean="0"/>
              <a:t> </a:t>
            </a:r>
            <a:r>
              <a:rPr lang="nb-NO" sz="1200" dirty="0" err="1" smtClean="0"/>
              <a:t>that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third</a:t>
            </a:r>
            <a:r>
              <a:rPr lang="nb-NO" sz="1200" dirty="0" smtClean="0"/>
              <a:t> part </a:t>
            </a:r>
            <a:r>
              <a:rPr lang="nb-NO" sz="1200" dirty="0" err="1" smtClean="0"/>
              <a:t>liability</a:t>
            </a:r>
            <a:r>
              <a:rPr lang="nb-NO" sz="1200" dirty="0" smtClean="0"/>
              <a:t> covers. In </a:t>
            </a:r>
            <a:r>
              <a:rPr lang="nb-NO" sz="1200" dirty="0" err="1" smtClean="0"/>
              <a:t>addition</a:t>
            </a:r>
            <a:r>
              <a:rPr lang="nb-NO" sz="1200" dirty="0" smtClean="0"/>
              <a:t>, </a:t>
            </a:r>
            <a:r>
              <a:rPr lang="nb-NO" sz="1200" dirty="0" err="1" smtClean="0"/>
              <a:t>partial</a:t>
            </a:r>
            <a:r>
              <a:rPr lang="nb-NO" sz="1200" dirty="0" smtClean="0"/>
              <a:t> hull covers </a:t>
            </a:r>
            <a:r>
              <a:rPr lang="nb-NO" sz="1200" dirty="0" err="1" smtClean="0"/>
              <a:t>damages</a:t>
            </a:r>
            <a:r>
              <a:rPr lang="nb-NO" sz="1200" dirty="0" smtClean="0"/>
              <a:t> </a:t>
            </a:r>
            <a:r>
              <a:rPr lang="nb-NO" sz="1200" dirty="0" err="1" smtClean="0"/>
              <a:t>on</a:t>
            </a:r>
            <a:r>
              <a:rPr lang="nb-NO" sz="1200" dirty="0" smtClean="0"/>
              <a:t> </a:t>
            </a:r>
            <a:r>
              <a:rPr lang="nb-NO" sz="1200" dirty="0" err="1" smtClean="0"/>
              <a:t>own</a:t>
            </a:r>
            <a:r>
              <a:rPr lang="nb-NO" sz="1200" dirty="0" smtClean="0"/>
              <a:t> </a:t>
            </a:r>
            <a:r>
              <a:rPr lang="nb-NO" sz="1200" dirty="0" err="1" smtClean="0"/>
              <a:t>vehicle</a:t>
            </a:r>
            <a:r>
              <a:rPr lang="nb-NO" sz="1200" dirty="0" smtClean="0"/>
              <a:t> </a:t>
            </a:r>
            <a:r>
              <a:rPr lang="nb-NO" sz="1200" dirty="0" err="1" smtClean="0"/>
              <a:t>caused</a:t>
            </a:r>
            <a:r>
              <a:rPr lang="nb-NO" sz="1200" dirty="0" smtClean="0"/>
              <a:t> by fire, glass </a:t>
            </a:r>
            <a:r>
              <a:rPr lang="nb-NO" sz="1200" dirty="0" err="1" smtClean="0"/>
              <a:t>rupture</a:t>
            </a:r>
            <a:r>
              <a:rPr lang="nb-NO" sz="1200" dirty="0" smtClean="0"/>
              <a:t>, </a:t>
            </a:r>
            <a:r>
              <a:rPr lang="nb-NO" sz="1200" dirty="0" err="1" smtClean="0"/>
              <a:t>theft</a:t>
            </a:r>
            <a:r>
              <a:rPr lang="nb-NO" sz="1200" dirty="0" smtClean="0"/>
              <a:t> and </a:t>
            </a:r>
            <a:r>
              <a:rPr lang="nb-NO" sz="1200" dirty="0" err="1" smtClean="0"/>
              <a:t>vandalism</a:t>
            </a:r>
            <a:r>
              <a:rPr lang="nb-NO" sz="1200" dirty="0" smtClean="0"/>
              <a:t> in </a:t>
            </a:r>
            <a:r>
              <a:rPr lang="nb-NO" sz="1200" dirty="0" err="1" smtClean="0"/>
              <a:t>association</a:t>
            </a:r>
            <a:r>
              <a:rPr lang="nb-NO" sz="1200" dirty="0" smtClean="0"/>
              <a:t> </a:t>
            </a:r>
            <a:r>
              <a:rPr lang="nb-NO" sz="1200" dirty="0" err="1" smtClean="0"/>
              <a:t>with</a:t>
            </a:r>
            <a:r>
              <a:rPr lang="nb-NO" sz="1200" dirty="0" smtClean="0"/>
              <a:t> </a:t>
            </a:r>
            <a:r>
              <a:rPr lang="nb-NO" sz="1200" dirty="0" err="1" smtClean="0"/>
              <a:t>theft</a:t>
            </a:r>
            <a:r>
              <a:rPr lang="nb-NO" sz="1200" dirty="0" smtClean="0"/>
              <a:t>. </a:t>
            </a:r>
            <a:r>
              <a:rPr lang="nb-NO" sz="1200" dirty="0" err="1" smtClean="0"/>
              <a:t>Partial</a:t>
            </a:r>
            <a:r>
              <a:rPr lang="nb-NO" sz="1200" dirty="0" smtClean="0"/>
              <a:t> hull </a:t>
            </a:r>
            <a:r>
              <a:rPr lang="nb-NO" sz="1200" dirty="0" err="1" smtClean="0"/>
              <a:t>also</a:t>
            </a:r>
            <a:r>
              <a:rPr lang="nb-NO" sz="1200" dirty="0" smtClean="0"/>
              <a:t> </a:t>
            </a:r>
            <a:r>
              <a:rPr lang="nb-NO" sz="1200" dirty="0" err="1" smtClean="0"/>
              <a:t>includes</a:t>
            </a:r>
            <a:r>
              <a:rPr lang="nb-NO" sz="1200" dirty="0" smtClean="0"/>
              <a:t> </a:t>
            </a:r>
            <a:r>
              <a:rPr lang="nb-NO" sz="1200" dirty="0" err="1" smtClean="0"/>
              <a:t>rescue</a:t>
            </a:r>
            <a:r>
              <a:rPr lang="nb-NO" sz="1200" dirty="0" smtClean="0"/>
              <a:t>. </a:t>
            </a:r>
            <a:r>
              <a:rPr lang="nb-NO" sz="1200" dirty="0" err="1" smtClean="0"/>
              <a:t>Partial</a:t>
            </a:r>
            <a:r>
              <a:rPr lang="nb-NO" sz="1200" dirty="0" smtClean="0"/>
              <a:t> hull </a:t>
            </a:r>
            <a:r>
              <a:rPr lang="nb-NO" sz="1200" dirty="0" err="1" smtClean="0"/>
              <a:t>does</a:t>
            </a:r>
            <a:r>
              <a:rPr lang="nb-NO" sz="1200" dirty="0" smtClean="0"/>
              <a:t> not cover </a:t>
            </a:r>
            <a:r>
              <a:rPr lang="nb-NO" sz="1200" dirty="0" err="1" smtClean="0"/>
              <a:t>damage</a:t>
            </a:r>
            <a:r>
              <a:rPr lang="nb-NO" sz="1200" dirty="0" smtClean="0"/>
              <a:t> </a:t>
            </a:r>
            <a:r>
              <a:rPr lang="nb-NO" sz="1200" dirty="0" err="1" smtClean="0"/>
              <a:t>on</a:t>
            </a:r>
            <a:r>
              <a:rPr lang="nb-NO" sz="1200" dirty="0" smtClean="0"/>
              <a:t> </a:t>
            </a:r>
            <a:r>
              <a:rPr lang="nb-NO" sz="1200" dirty="0" err="1" smtClean="0"/>
              <a:t>own</a:t>
            </a:r>
            <a:r>
              <a:rPr lang="nb-NO" sz="1200" dirty="0" smtClean="0"/>
              <a:t> </a:t>
            </a:r>
            <a:r>
              <a:rPr lang="nb-NO" sz="1200" dirty="0" err="1" smtClean="0"/>
              <a:t>vehicle</a:t>
            </a:r>
            <a:r>
              <a:rPr lang="nb-NO" sz="1200" dirty="0" smtClean="0"/>
              <a:t> </a:t>
            </a:r>
            <a:r>
              <a:rPr lang="nb-NO" sz="1200" dirty="0" err="1" smtClean="0"/>
              <a:t>caused</a:t>
            </a:r>
            <a:r>
              <a:rPr lang="nb-NO" sz="1200" dirty="0" smtClean="0"/>
              <a:t> by </a:t>
            </a:r>
            <a:r>
              <a:rPr lang="nb-NO" sz="1200" dirty="0" err="1" smtClean="0"/>
              <a:t>collision</a:t>
            </a:r>
            <a:r>
              <a:rPr lang="nb-NO" sz="1200" dirty="0" smtClean="0"/>
              <a:t> or landing in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ditch</a:t>
            </a:r>
            <a:r>
              <a:rPr lang="nb-NO" sz="1200" dirty="0" smtClean="0"/>
              <a:t>. </a:t>
            </a:r>
            <a:r>
              <a:rPr lang="nb-NO" sz="1200" dirty="0" err="1" smtClean="0"/>
              <a:t>Therefore</a:t>
            </a:r>
            <a:r>
              <a:rPr lang="nb-NO" sz="1200" dirty="0" smtClean="0"/>
              <a:t>, </a:t>
            </a:r>
            <a:r>
              <a:rPr lang="nb-NO" sz="1200" dirty="0" err="1" smtClean="0"/>
              <a:t>partial</a:t>
            </a:r>
            <a:r>
              <a:rPr lang="nb-NO" sz="1200" dirty="0" smtClean="0"/>
              <a:t> hull is a more </a:t>
            </a:r>
            <a:r>
              <a:rPr lang="nb-NO" sz="1200" dirty="0" err="1" smtClean="0"/>
              <a:t>affordable</a:t>
            </a:r>
            <a:r>
              <a:rPr lang="nb-NO" sz="1200" dirty="0" smtClean="0"/>
              <a:t> cover </a:t>
            </a:r>
            <a:r>
              <a:rPr lang="nb-NO" sz="1200" dirty="0" err="1" smtClean="0"/>
              <a:t>than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Hull cover. </a:t>
            </a:r>
            <a:r>
              <a:rPr lang="nb-NO" sz="1200" dirty="0" err="1" smtClean="0"/>
              <a:t>Partial</a:t>
            </a:r>
            <a:r>
              <a:rPr lang="nb-NO" sz="1200" dirty="0" smtClean="0"/>
              <a:t> hull </a:t>
            </a:r>
            <a:r>
              <a:rPr lang="nb-NO" sz="1200" dirty="0" err="1" smtClean="0"/>
              <a:t>also</a:t>
            </a:r>
            <a:r>
              <a:rPr lang="nb-NO" sz="1200" dirty="0" smtClean="0"/>
              <a:t> cover </a:t>
            </a:r>
            <a:r>
              <a:rPr lang="nb-NO" sz="1200" dirty="0" err="1" smtClean="0"/>
              <a:t>salvage</a:t>
            </a:r>
            <a:r>
              <a:rPr lang="nb-NO" sz="1200" dirty="0" smtClean="0"/>
              <a:t>, </a:t>
            </a:r>
            <a:r>
              <a:rPr lang="nb-NO" sz="1200" dirty="0" err="1" smtClean="0"/>
              <a:t>home</a:t>
            </a:r>
            <a:r>
              <a:rPr lang="nb-NO" sz="1200" dirty="0" smtClean="0"/>
              <a:t> transport and </a:t>
            </a:r>
            <a:r>
              <a:rPr lang="nb-NO" sz="1200" dirty="0" err="1" smtClean="0"/>
              <a:t>help</a:t>
            </a:r>
            <a:r>
              <a:rPr lang="nb-NO" sz="1200" dirty="0" smtClean="0"/>
              <a:t> </a:t>
            </a:r>
            <a:r>
              <a:rPr lang="nb-NO" sz="1200" dirty="0" err="1" smtClean="0"/>
              <a:t>associated</a:t>
            </a:r>
            <a:r>
              <a:rPr lang="nb-NO" sz="1200" dirty="0" smtClean="0"/>
              <a:t> </a:t>
            </a:r>
            <a:r>
              <a:rPr lang="nb-NO" sz="1200" dirty="0" err="1" smtClean="0"/>
              <a:t>with</a:t>
            </a:r>
            <a:r>
              <a:rPr lang="nb-NO" sz="1200" dirty="0" smtClean="0"/>
              <a:t> </a:t>
            </a:r>
            <a:r>
              <a:rPr lang="nb-NO" sz="1200" dirty="0" err="1" smtClean="0"/>
              <a:t>disruptions</a:t>
            </a:r>
            <a:r>
              <a:rPr lang="nb-NO" sz="1200" dirty="0" smtClean="0"/>
              <a:t> in </a:t>
            </a:r>
            <a:r>
              <a:rPr lang="nb-NO" sz="1200" dirty="0" err="1" smtClean="0"/>
              <a:t>production</a:t>
            </a:r>
            <a:r>
              <a:rPr lang="nb-NO" sz="1200" dirty="0" smtClean="0"/>
              <a:t>, </a:t>
            </a:r>
            <a:r>
              <a:rPr lang="nb-NO" sz="1200" dirty="0" err="1" smtClean="0"/>
              <a:t>accidents</a:t>
            </a:r>
            <a:r>
              <a:rPr lang="nb-NO" sz="1200" dirty="0" smtClean="0"/>
              <a:t> or </a:t>
            </a:r>
            <a:r>
              <a:rPr lang="nb-NO" sz="1200" dirty="0" err="1" smtClean="0"/>
              <a:t>disease</a:t>
            </a:r>
            <a:r>
              <a:rPr lang="nb-NO" sz="1200" dirty="0" smtClean="0"/>
              <a:t>. </a:t>
            </a:r>
            <a:br>
              <a:rPr lang="nb-NO" sz="1200" dirty="0" smtClean="0"/>
            </a:b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b="1" dirty="0" smtClean="0"/>
              <a:t>Hull</a:t>
            </a:r>
            <a:r>
              <a:rPr lang="nb-NO" sz="1200" dirty="0" smtClean="0"/>
              <a:t> covers </a:t>
            </a:r>
            <a:r>
              <a:rPr lang="nb-NO" sz="1200" dirty="0" err="1" smtClean="0"/>
              <a:t>everything</a:t>
            </a:r>
            <a:r>
              <a:rPr lang="nb-NO" sz="1200" dirty="0" smtClean="0"/>
              <a:t> </a:t>
            </a:r>
            <a:r>
              <a:rPr lang="nb-NO" sz="1200" dirty="0" err="1" smtClean="0"/>
              <a:t>that</a:t>
            </a:r>
            <a:r>
              <a:rPr lang="nb-NO" sz="1200" dirty="0" smtClean="0"/>
              <a:t> </a:t>
            </a:r>
            <a:r>
              <a:rPr lang="nb-NO" sz="1200" dirty="0" err="1" smtClean="0"/>
              <a:t>partial</a:t>
            </a:r>
            <a:r>
              <a:rPr lang="nb-NO" sz="1200" dirty="0" smtClean="0"/>
              <a:t> hull covers. In </a:t>
            </a:r>
            <a:r>
              <a:rPr lang="nb-NO" sz="1200" dirty="0" err="1" smtClean="0"/>
              <a:t>addition</a:t>
            </a:r>
            <a:r>
              <a:rPr lang="nb-NO" sz="1200" dirty="0" smtClean="0"/>
              <a:t>, Hull covers </a:t>
            </a:r>
            <a:r>
              <a:rPr lang="nb-NO" sz="1200" dirty="0" err="1" smtClean="0"/>
              <a:t>damages</a:t>
            </a:r>
            <a:r>
              <a:rPr lang="nb-NO" sz="1200" dirty="0" smtClean="0"/>
              <a:t> </a:t>
            </a:r>
            <a:r>
              <a:rPr lang="nb-NO" sz="1200" dirty="0" err="1" smtClean="0"/>
              <a:t>on</a:t>
            </a:r>
            <a:r>
              <a:rPr lang="nb-NO" sz="1200" dirty="0" smtClean="0"/>
              <a:t> </a:t>
            </a:r>
            <a:r>
              <a:rPr lang="nb-NO" sz="1200" dirty="0" err="1" smtClean="0"/>
              <a:t>own</a:t>
            </a:r>
            <a:r>
              <a:rPr lang="nb-NO" sz="1200" dirty="0" smtClean="0"/>
              <a:t> </a:t>
            </a:r>
            <a:r>
              <a:rPr lang="nb-NO" sz="1200" dirty="0" err="1" smtClean="0"/>
              <a:t>vehicle</a:t>
            </a:r>
            <a:r>
              <a:rPr lang="nb-NO" sz="1200" dirty="0" smtClean="0"/>
              <a:t> in a </a:t>
            </a:r>
            <a:r>
              <a:rPr lang="nb-NO" sz="1200" dirty="0" err="1" smtClean="0"/>
              <a:t>collision</a:t>
            </a:r>
            <a:r>
              <a:rPr lang="nb-NO" sz="1200" dirty="0" smtClean="0"/>
              <a:t>, overturn, landing in a </a:t>
            </a:r>
            <a:r>
              <a:rPr lang="nb-NO" sz="1200" dirty="0" err="1" smtClean="0"/>
              <a:t>ditch</a:t>
            </a:r>
            <a:r>
              <a:rPr lang="nb-NO" sz="1200" dirty="0" smtClean="0"/>
              <a:t> or </a:t>
            </a:r>
            <a:r>
              <a:rPr lang="nb-NO" sz="1200" dirty="0" err="1" smtClean="0"/>
              <a:t>other</a:t>
            </a:r>
            <a:r>
              <a:rPr lang="nb-NO" sz="1200" dirty="0" smtClean="0"/>
              <a:t> sudden and </a:t>
            </a:r>
            <a:r>
              <a:rPr lang="nb-NO" sz="1200" dirty="0" err="1" smtClean="0"/>
              <a:t>unforeseen</a:t>
            </a:r>
            <a:r>
              <a:rPr lang="nb-NO" sz="1200" dirty="0" smtClean="0"/>
              <a:t> </a:t>
            </a:r>
            <a:r>
              <a:rPr lang="nb-NO" sz="1200" dirty="0" err="1" smtClean="0"/>
              <a:t>damage</a:t>
            </a:r>
            <a:r>
              <a:rPr lang="nb-NO" sz="1200" dirty="0" smtClean="0"/>
              <a:t> as for </a:t>
            </a:r>
            <a:r>
              <a:rPr lang="nb-NO" sz="1200" dirty="0" err="1" smtClean="0"/>
              <a:t>example</a:t>
            </a:r>
            <a:r>
              <a:rPr lang="nb-NO" sz="1200" dirty="0" smtClean="0"/>
              <a:t> fire, glass </a:t>
            </a:r>
            <a:r>
              <a:rPr lang="nb-NO" sz="1200" dirty="0" err="1" smtClean="0"/>
              <a:t>rupture</a:t>
            </a:r>
            <a:r>
              <a:rPr lang="nb-NO" sz="1200" dirty="0" smtClean="0"/>
              <a:t>, </a:t>
            </a:r>
            <a:r>
              <a:rPr lang="nb-NO" sz="1200" dirty="0" err="1" smtClean="0"/>
              <a:t>theft</a:t>
            </a:r>
            <a:r>
              <a:rPr lang="nb-NO" sz="1200" dirty="0" smtClean="0"/>
              <a:t> or </a:t>
            </a:r>
            <a:r>
              <a:rPr lang="nb-NO" sz="1200" dirty="0" err="1" smtClean="0"/>
              <a:t>vandalism</a:t>
            </a:r>
            <a:r>
              <a:rPr lang="nb-NO" sz="1200" dirty="0" smtClean="0"/>
              <a:t>. Hull </a:t>
            </a:r>
            <a:r>
              <a:rPr lang="nb-NO" sz="1200" dirty="0" err="1" smtClean="0"/>
              <a:t>may</a:t>
            </a:r>
            <a:r>
              <a:rPr lang="nb-NO" sz="1200" dirty="0" smtClean="0"/>
              <a:t> </a:t>
            </a:r>
            <a:r>
              <a:rPr lang="nb-NO" sz="1200" dirty="0" err="1" smtClean="0"/>
              <a:t>also</a:t>
            </a:r>
            <a:r>
              <a:rPr lang="nb-NO" sz="1200" dirty="0" smtClean="0"/>
              <a:t> be </a:t>
            </a:r>
            <a:r>
              <a:rPr lang="nb-NO" sz="1200" dirty="0" err="1" smtClean="0"/>
              <a:t>extended</a:t>
            </a:r>
            <a:r>
              <a:rPr lang="nb-NO" sz="1200" dirty="0" smtClean="0"/>
              <a:t> to cover </a:t>
            </a:r>
            <a:r>
              <a:rPr lang="nb-NO" sz="1200" dirty="0" err="1" smtClean="0"/>
              <a:t>rental</a:t>
            </a:r>
            <a:r>
              <a:rPr lang="nb-NO" sz="1200" dirty="0" smtClean="0"/>
              <a:t> </a:t>
            </a:r>
            <a:r>
              <a:rPr lang="nb-NO" sz="1200" dirty="0" err="1" smtClean="0"/>
              <a:t>car</a:t>
            </a:r>
            <a:r>
              <a:rPr lang="nb-NO" sz="1200" dirty="0" smtClean="0"/>
              <a:t>.</a:t>
            </a:r>
          </a:p>
          <a:p>
            <a:endParaRPr lang="nb-NO" sz="1200" dirty="0" smtClean="0"/>
          </a:p>
          <a:p>
            <a:r>
              <a:rPr lang="nb-NO" sz="1200" b="1" dirty="0" err="1" smtClean="0"/>
              <a:t>Some</a:t>
            </a:r>
            <a:r>
              <a:rPr lang="nb-NO" sz="1200" b="1" dirty="0" smtClean="0"/>
              <a:t> notes </a:t>
            </a:r>
            <a:r>
              <a:rPr lang="nb-NO" sz="1200" b="1" dirty="0" err="1" smtClean="0"/>
              <a:t>on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some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important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concepts</a:t>
            </a:r>
            <a:r>
              <a:rPr lang="nb-NO" sz="1200" b="1" dirty="0" smtClean="0"/>
              <a:t> in </a:t>
            </a:r>
            <a:r>
              <a:rPr lang="nb-NO" sz="1200" b="1" dirty="0" err="1" smtClean="0"/>
              <a:t>insurance</a:t>
            </a:r>
            <a:r>
              <a:rPr lang="nb-NO" sz="1200" b="1" dirty="0" smtClean="0"/>
              <a:t>:</a:t>
            </a:r>
            <a:endParaRPr lang="nb-NO" sz="1200" dirty="0" smtClean="0"/>
          </a:p>
          <a:p>
            <a:endParaRPr lang="nb-NO" sz="1200" dirty="0" smtClean="0"/>
          </a:p>
          <a:p>
            <a:r>
              <a:rPr lang="nb-NO" sz="1200" b="1" dirty="0" err="1" smtClean="0"/>
              <a:t>What</a:t>
            </a:r>
            <a:r>
              <a:rPr lang="nb-NO" sz="1200" b="1" dirty="0" smtClean="0"/>
              <a:t> is bonus?</a:t>
            </a:r>
            <a:br>
              <a:rPr lang="nb-NO" sz="1200" b="1" dirty="0" smtClean="0"/>
            </a:br>
            <a:r>
              <a:rPr lang="nb-NO" sz="1200" dirty="0" smtClean="0"/>
              <a:t>Bonus is a </a:t>
            </a:r>
            <a:r>
              <a:rPr lang="nb-NO" sz="1200" dirty="0" err="1" smtClean="0"/>
              <a:t>reward</a:t>
            </a:r>
            <a:r>
              <a:rPr lang="nb-NO" sz="1200" dirty="0" smtClean="0"/>
              <a:t> for </a:t>
            </a:r>
            <a:r>
              <a:rPr lang="nb-NO" sz="1200" dirty="0" err="1" smtClean="0"/>
              <a:t>claim-free</a:t>
            </a:r>
            <a:r>
              <a:rPr lang="nb-NO" sz="1200" dirty="0" smtClean="0"/>
              <a:t> driving. For </a:t>
            </a:r>
            <a:r>
              <a:rPr lang="nb-NO" sz="1200" dirty="0" err="1" smtClean="0"/>
              <a:t>every</a:t>
            </a:r>
            <a:r>
              <a:rPr lang="nb-NO" sz="1200" dirty="0" smtClean="0"/>
              <a:t> </a:t>
            </a:r>
            <a:r>
              <a:rPr lang="nb-NO" sz="1200" dirty="0" err="1" smtClean="0"/>
              <a:t>claim-free</a:t>
            </a:r>
            <a:r>
              <a:rPr lang="nb-NO" sz="1200" dirty="0" smtClean="0"/>
              <a:t> </a:t>
            </a:r>
            <a:r>
              <a:rPr lang="nb-NO" sz="1200" dirty="0" err="1" smtClean="0"/>
              <a:t>year</a:t>
            </a:r>
            <a:r>
              <a:rPr lang="nb-NO" sz="1200" dirty="0" smtClean="0"/>
              <a:t> </a:t>
            </a:r>
            <a:r>
              <a:rPr lang="nb-NO" sz="1200" dirty="0" err="1" smtClean="0"/>
              <a:t>you</a:t>
            </a:r>
            <a:r>
              <a:rPr lang="nb-NO" sz="1200" dirty="0" smtClean="0"/>
              <a:t> </a:t>
            </a:r>
            <a:r>
              <a:rPr lang="nb-NO" sz="1200" dirty="0" err="1" smtClean="0"/>
              <a:t>obtain</a:t>
            </a:r>
            <a:r>
              <a:rPr lang="nb-NO" sz="1200" dirty="0" smtClean="0"/>
              <a:t> a </a:t>
            </a:r>
            <a:r>
              <a:rPr lang="nb-NO" sz="1200" dirty="0" err="1" smtClean="0"/>
              <a:t>reduction</a:t>
            </a:r>
            <a:r>
              <a:rPr lang="nb-NO" sz="1200" dirty="0" smtClean="0"/>
              <a:t> in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insurance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in </a:t>
            </a:r>
            <a:r>
              <a:rPr lang="nb-NO" sz="1200" dirty="0" err="1" smtClean="0"/>
              <a:t>relation</a:t>
            </a:r>
            <a:r>
              <a:rPr lang="nb-NO" sz="1200" dirty="0" smtClean="0"/>
              <a:t> to </a:t>
            </a:r>
            <a:r>
              <a:rPr lang="nb-NO" sz="1200" dirty="0" err="1" smtClean="0"/>
              <a:t>the</a:t>
            </a:r>
            <a:r>
              <a:rPr lang="nb-NO" sz="1200" dirty="0" smtClean="0"/>
              <a:t> basis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. This </a:t>
            </a:r>
            <a:r>
              <a:rPr lang="nb-NO" sz="1200" dirty="0" err="1" smtClean="0"/>
              <a:t>continues</a:t>
            </a:r>
            <a:r>
              <a:rPr lang="nb-NO" sz="1200" dirty="0" smtClean="0"/>
              <a:t> </a:t>
            </a:r>
            <a:r>
              <a:rPr lang="nb-NO" sz="1200" dirty="0" err="1" smtClean="0"/>
              <a:t>until</a:t>
            </a:r>
            <a:r>
              <a:rPr lang="nb-NO" sz="1200" dirty="0" smtClean="0"/>
              <a:t> 75% </a:t>
            </a:r>
            <a:r>
              <a:rPr lang="nb-NO" sz="1200" dirty="0" err="1" smtClean="0"/>
              <a:t>reduction</a:t>
            </a:r>
            <a:r>
              <a:rPr lang="nb-NO" sz="1200" dirty="0" smtClean="0"/>
              <a:t> is </a:t>
            </a:r>
            <a:r>
              <a:rPr lang="nb-NO" sz="1200" dirty="0" err="1" smtClean="0"/>
              <a:t>obtained</a:t>
            </a:r>
            <a:r>
              <a:rPr lang="nb-NO" sz="1200" dirty="0" smtClean="0"/>
              <a:t>. </a:t>
            </a:r>
          </a:p>
          <a:p>
            <a:endParaRPr lang="nb-NO" sz="1200" dirty="0" smtClean="0"/>
          </a:p>
          <a:p>
            <a:r>
              <a:rPr lang="nb-NO" sz="1200" b="1" dirty="0" err="1" smtClean="0"/>
              <a:t>What</a:t>
            </a:r>
            <a:r>
              <a:rPr lang="nb-NO" sz="1200" b="1" dirty="0" smtClean="0"/>
              <a:t> is </a:t>
            </a:r>
            <a:r>
              <a:rPr lang="nb-NO" sz="1200" b="1" dirty="0" err="1" smtClean="0"/>
              <a:t>deductible</a:t>
            </a:r>
            <a:r>
              <a:rPr lang="nb-NO" sz="1200" b="1" dirty="0" smtClean="0"/>
              <a:t>?</a:t>
            </a:r>
            <a:br>
              <a:rPr lang="nb-NO" sz="1200" b="1" dirty="0" smtClean="0"/>
            </a:br>
            <a:r>
              <a:rPr lang="nb-NO" sz="1200" dirty="0" smtClean="0"/>
              <a:t>The </a:t>
            </a:r>
            <a:r>
              <a:rPr lang="nb-NO" sz="1200" dirty="0" err="1" smtClean="0"/>
              <a:t>deductible</a:t>
            </a:r>
            <a:r>
              <a:rPr lang="nb-NO" sz="1200" dirty="0" smtClean="0"/>
              <a:t> is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amount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policy holder is </a:t>
            </a:r>
            <a:r>
              <a:rPr lang="nb-NO" sz="1200" dirty="0" err="1" smtClean="0"/>
              <a:t>responsible</a:t>
            </a:r>
            <a:r>
              <a:rPr lang="nb-NO" sz="1200" dirty="0" smtClean="0"/>
              <a:t> for </a:t>
            </a:r>
            <a:r>
              <a:rPr lang="nb-NO" sz="1200" dirty="0" err="1" smtClean="0"/>
              <a:t>when</a:t>
            </a:r>
            <a:r>
              <a:rPr lang="nb-NO" sz="1200" dirty="0" smtClean="0"/>
              <a:t> a </a:t>
            </a:r>
            <a:r>
              <a:rPr lang="nb-NO" sz="1200" dirty="0" err="1" smtClean="0"/>
              <a:t>claim</a:t>
            </a:r>
            <a:r>
              <a:rPr lang="nb-NO" sz="1200" dirty="0" smtClean="0"/>
              <a:t> </a:t>
            </a:r>
            <a:r>
              <a:rPr lang="nb-NO" sz="1200" dirty="0" err="1" smtClean="0"/>
              <a:t>occurs</a:t>
            </a:r>
            <a:r>
              <a:rPr lang="nb-NO" sz="1200" dirty="0" smtClean="0"/>
              <a:t>. </a:t>
            </a:r>
            <a:br>
              <a:rPr lang="nb-NO" sz="1200" dirty="0" smtClean="0"/>
            </a:b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b="1" dirty="0" err="1" smtClean="0"/>
              <a:t>Does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the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deductible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impact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the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insurance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premium</a:t>
            </a:r>
            <a:r>
              <a:rPr lang="nb-NO" sz="1200" b="1" dirty="0" smtClean="0"/>
              <a:t>?</a:t>
            </a:r>
            <a:br>
              <a:rPr lang="nb-NO" sz="1200" b="1" dirty="0" smtClean="0"/>
            </a:br>
            <a:r>
              <a:rPr lang="nb-NO" sz="1200" dirty="0" err="1" smtClean="0"/>
              <a:t>Yes</a:t>
            </a:r>
            <a:r>
              <a:rPr lang="nb-NO" sz="1200" dirty="0" smtClean="0"/>
              <a:t>, by </a:t>
            </a:r>
            <a:r>
              <a:rPr lang="nb-NO" sz="1200" dirty="0" err="1" smtClean="0"/>
              <a:t>selecting</a:t>
            </a:r>
            <a:r>
              <a:rPr lang="nb-NO" sz="1200" dirty="0" smtClean="0"/>
              <a:t> a </a:t>
            </a:r>
            <a:r>
              <a:rPr lang="nb-NO" sz="1200" dirty="0" err="1" smtClean="0"/>
              <a:t>higher</a:t>
            </a:r>
            <a:r>
              <a:rPr lang="nb-NO" sz="1200" dirty="0" smtClean="0"/>
              <a:t> </a:t>
            </a:r>
            <a:r>
              <a:rPr lang="nb-NO" sz="1200" dirty="0" err="1" smtClean="0"/>
              <a:t>deductible</a:t>
            </a:r>
            <a:r>
              <a:rPr lang="nb-NO" sz="1200" dirty="0" smtClean="0"/>
              <a:t> </a:t>
            </a:r>
            <a:r>
              <a:rPr lang="nb-NO" sz="1200" dirty="0" err="1" smtClean="0"/>
              <a:t>than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default</a:t>
            </a:r>
            <a:r>
              <a:rPr lang="nb-NO" sz="1200" dirty="0" smtClean="0"/>
              <a:t> </a:t>
            </a:r>
            <a:r>
              <a:rPr lang="nb-NO" sz="1200" dirty="0" err="1" smtClean="0"/>
              <a:t>deductible</a:t>
            </a:r>
            <a:r>
              <a:rPr lang="nb-NO" sz="1200" dirty="0" smtClean="0"/>
              <a:t>,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insurance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</a:t>
            </a:r>
            <a:r>
              <a:rPr lang="nb-NO" sz="1200" dirty="0" err="1" smtClean="0"/>
              <a:t>may</a:t>
            </a:r>
            <a:r>
              <a:rPr lang="nb-NO" sz="1200" dirty="0" smtClean="0"/>
              <a:t> be </a:t>
            </a:r>
            <a:r>
              <a:rPr lang="nb-NO" sz="1200" dirty="0" err="1" smtClean="0"/>
              <a:t>significantly</a:t>
            </a:r>
            <a:r>
              <a:rPr lang="nb-NO" sz="1200" dirty="0" smtClean="0"/>
              <a:t> </a:t>
            </a:r>
            <a:r>
              <a:rPr lang="nb-NO" sz="1200" dirty="0" err="1" smtClean="0"/>
              <a:t>reduced</a:t>
            </a:r>
            <a:r>
              <a:rPr lang="nb-NO" sz="1200" dirty="0" smtClean="0"/>
              <a:t>. The </a:t>
            </a:r>
            <a:r>
              <a:rPr lang="nb-NO" sz="1200" dirty="0" err="1" smtClean="0"/>
              <a:t>higher</a:t>
            </a:r>
            <a:r>
              <a:rPr lang="nb-NO" sz="1200" dirty="0" smtClean="0"/>
              <a:t> </a:t>
            </a:r>
            <a:r>
              <a:rPr lang="nb-NO" sz="1200" dirty="0" err="1" smtClean="0"/>
              <a:t>deductible</a:t>
            </a:r>
            <a:r>
              <a:rPr lang="nb-NO" sz="1200" dirty="0" smtClean="0"/>
              <a:t> </a:t>
            </a:r>
            <a:r>
              <a:rPr lang="nb-NO" sz="1200" dirty="0" err="1" smtClean="0"/>
              <a:t>selected</a:t>
            </a:r>
            <a:r>
              <a:rPr lang="nb-NO" sz="1200" dirty="0" smtClean="0"/>
              <a:t>,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lower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insurance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. </a:t>
            </a:r>
            <a:br>
              <a:rPr lang="nb-NO" sz="1200" dirty="0" smtClean="0"/>
            </a:br>
            <a:endParaRPr lang="nb-NO" sz="1200" dirty="0" smtClean="0"/>
          </a:p>
          <a:p>
            <a:r>
              <a:rPr lang="nb-NO" sz="1200" b="1" dirty="0" err="1" smtClean="0"/>
              <a:t>How</a:t>
            </a:r>
            <a:r>
              <a:rPr lang="nb-NO" sz="1200" b="1" dirty="0" smtClean="0"/>
              <a:t> is </a:t>
            </a:r>
            <a:r>
              <a:rPr lang="nb-NO" sz="1200" b="1" dirty="0" err="1" smtClean="0"/>
              <a:t>the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deductible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taken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into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account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when</a:t>
            </a:r>
            <a:r>
              <a:rPr lang="nb-NO" sz="1200" b="1" dirty="0" smtClean="0"/>
              <a:t> a </a:t>
            </a:r>
            <a:r>
              <a:rPr lang="nb-NO" sz="1200" b="1" dirty="0" err="1" smtClean="0"/>
              <a:t>claim</a:t>
            </a:r>
            <a:r>
              <a:rPr lang="nb-NO" sz="1200" b="1" dirty="0" smtClean="0"/>
              <a:t> is </a:t>
            </a:r>
            <a:r>
              <a:rPr lang="nb-NO" sz="1200" b="1" dirty="0" err="1" smtClean="0"/>
              <a:t>disbursed</a:t>
            </a:r>
            <a:r>
              <a:rPr lang="nb-NO" sz="1200" b="1" dirty="0" smtClean="0"/>
              <a:t>?</a:t>
            </a:r>
            <a:br>
              <a:rPr lang="nb-NO" sz="1200" b="1" dirty="0" smtClean="0"/>
            </a:br>
            <a:r>
              <a:rPr lang="nb-NO" sz="1200" dirty="0" smtClean="0"/>
              <a:t>The </a:t>
            </a:r>
            <a:r>
              <a:rPr lang="nb-NO" sz="1200" dirty="0" err="1" smtClean="0"/>
              <a:t>insurance</a:t>
            </a:r>
            <a:r>
              <a:rPr lang="nb-NO" sz="1200" dirty="0" smtClean="0"/>
              <a:t> </a:t>
            </a:r>
            <a:r>
              <a:rPr lang="nb-NO" sz="1200" dirty="0" err="1" smtClean="0"/>
              <a:t>company</a:t>
            </a:r>
            <a:r>
              <a:rPr lang="nb-NO" sz="1200" dirty="0" smtClean="0"/>
              <a:t> </a:t>
            </a:r>
            <a:r>
              <a:rPr lang="nb-NO" sz="1200" dirty="0" err="1" smtClean="0"/>
              <a:t>calculates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total </a:t>
            </a:r>
            <a:r>
              <a:rPr lang="nb-NO" sz="1200" dirty="0" err="1" smtClean="0"/>
              <a:t>claim</a:t>
            </a:r>
            <a:r>
              <a:rPr lang="nb-NO" sz="1200" dirty="0" smtClean="0"/>
              <a:t> </a:t>
            </a:r>
            <a:r>
              <a:rPr lang="nb-NO" sz="1200" dirty="0" err="1" smtClean="0"/>
              <a:t>amount</a:t>
            </a:r>
            <a:r>
              <a:rPr lang="nb-NO" sz="1200" dirty="0" smtClean="0"/>
              <a:t> </a:t>
            </a:r>
            <a:r>
              <a:rPr lang="nb-NO" sz="1200" dirty="0" err="1" smtClean="0"/>
              <a:t>caused</a:t>
            </a:r>
            <a:r>
              <a:rPr lang="nb-NO" sz="1200" dirty="0" smtClean="0"/>
              <a:t> by a </a:t>
            </a:r>
            <a:r>
              <a:rPr lang="nb-NO" sz="1200" dirty="0" err="1" smtClean="0"/>
              <a:t>damage</a:t>
            </a:r>
            <a:r>
              <a:rPr lang="nb-NO" sz="1200" dirty="0" smtClean="0"/>
              <a:t> </a:t>
            </a:r>
            <a:r>
              <a:rPr lang="nb-NO" sz="1200" dirty="0" err="1" smtClean="0"/>
              <a:t>entitled</a:t>
            </a:r>
            <a:r>
              <a:rPr lang="nb-NO" sz="1200" dirty="0" smtClean="0"/>
              <a:t> to </a:t>
            </a:r>
            <a:r>
              <a:rPr lang="nb-NO" sz="1200" dirty="0" err="1" smtClean="0"/>
              <a:t>disbursement</a:t>
            </a:r>
            <a:r>
              <a:rPr lang="nb-NO" sz="1200" dirty="0" smtClean="0"/>
              <a:t>. </a:t>
            </a:r>
            <a:r>
              <a:rPr lang="nb-NO" sz="1200" dirty="0" err="1" smtClean="0"/>
              <a:t>What</a:t>
            </a:r>
            <a:r>
              <a:rPr lang="nb-NO" sz="1200" dirty="0" smtClean="0"/>
              <a:t> </a:t>
            </a:r>
            <a:r>
              <a:rPr lang="nb-NO" sz="1200" dirty="0" err="1" smtClean="0"/>
              <a:t>you</a:t>
            </a:r>
            <a:r>
              <a:rPr lang="nb-NO" sz="1200" dirty="0" smtClean="0"/>
              <a:t> </a:t>
            </a:r>
            <a:r>
              <a:rPr lang="nb-NO" sz="1200" dirty="0" err="1" smtClean="0"/>
              <a:t>get</a:t>
            </a:r>
            <a:r>
              <a:rPr lang="nb-NO" sz="1200" dirty="0" smtClean="0"/>
              <a:t> from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insurance</a:t>
            </a:r>
            <a:r>
              <a:rPr lang="nb-NO" sz="1200" dirty="0" smtClean="0"/>
              <a:t> </a:t>
            </a:r>
            <a:r>
              <a:rPr lang="nb-NO" sz="1200" dirty="0" err="1" smtClean="0"/>
              <a:t>company</a:t>
            </a:r>
            <a:r>
              <a:rPr lang="nb-NO" sz="1200" dirty="0" smtClean="0"/>
              <a:t> is </a:t>
            </a:r>
            <a:r>
              <a:rPr lang="nb-NO" sz="1200" dirty="0" err="1" smtClean="0"/>
              <a:t>then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calculated</a:t>
            </a:r>
            <a:r>
              <a:rPr lang="nb-NO" sz="1200" dirty="0" smtClean="0"/>
              <a:t> total </a:t>
            </a:r>
            <a:r>
              <a:rPr lang="nb-NO" sz="1200" dirty="0" err="1" smtClean="0"/>
              <a:t>claim</a:t>
            </a:r>
            <a:r>
              <a:rPr lang="nb-NO" sz="1200" dirty="0" smtClean="0"/>
              <a:t> </a:t>
            </a:r>
            <a:r>
              <a:rPr lang="nb-NO" sz="1200" dirty="0" err="1" smtClean="0"/>
              <a:t>amount</a:t>
            </a:r>
            <a:r>
              <a:rPr lang="nb-NO" sz="1200" dirty="0" smtClean="0"/>
              <a:t> minus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selected</a:t>
            </a:r>
            <a:r>
              <a:rPr lang="nb-NO" sz="1200" dirty="0" smtClean="0"/>
              <a:t> </a:t>
            </a:r>
            <a:r>
              <a:rPr lang="nb-NO" sz="1200" dirty="0" err="1" smtClean="0"/>
              <a:t>deductible</a:t>
            </a:r>
            <a:r>
              <a:rPr lang="nb-NO" sz="1200" dirty="0" smtClean="0"/>
              <a:t>. </a:t>
            </a:r>
            <a:br>
              <a:rPr lang="nb-NO" sz="1200" dirty="0" smtClean="0"/>
            </a:br>
            <a:endParaRPr lang="nb-NO" sz="1200" dirty="0"/>
          </a:p>
        </p:txBody>
      </p:sp>
      <p:grpSp>
        <p:nvGrpSpPr>
          <p:cNvPr id="4" name="Gruppe 3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9" name="Ellipse 8"/>
          <p:cNvSpPr/>
          <p:nvPr/>
        </p:nvSpPr>
        <p:spPr>
          <a:xfrm>
            <a:off x="7308304" y="423144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38041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Key </a:t>
            </a:r>
            <a:r>
              <a:rPr lang="nb-NO" sz="2800" dirty="0" err="1" smtClean="0"/>
              <a:t>ratios</a:t>
            </a:r>
            <a:r>
              <a:rPr lang="nb-NO" sz="2800" dirty="0" smtClean="0"/>
              <a:t> – </a:t>
            </a:r>
            <a:r>
              <a:rPr lang="nb-NO" sz="2800" dirty="0" err="1" smtClean="0"/>
              <a:t>claim</a:t>
            </a:r>
            <a:r>
              <a:rPr lang="nb-NO" sz="2800" dirty="0" smtClean="0"/>
              <a:t> </a:t>
            </a:r>
            <a:r>
              <a:rPr lang="nb-NO" sz="2800" dirty="0" err="1" smtClean="0"/>
              <a:t>frequency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20</a:t>
            </a:fld>
            <a:endParaRPr lang="nb-NO" dirty="0"/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420888"/>
            <a:ext cx="6436359" cy="4024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kstSylinder 7"/>
          <p:cNvSpPr txBox="1"/>
          <p:nvPr/>
        </p:nvSpPr>
        <p:spPr>
          <a:xfrm>
            <a:off x="971600" y="1340768"/>
            <a:ext cx="78277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graph</a:t>
            </a:r>
            <a:r>
              <a:rPr lang="nb-NO" sz="1600" dirty="0" smtClean="0"/>
              <a:t> shows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frequency</a:t>
            </a:r>
            <a:r>
              <a:rPr lang="nb-NO" sz="1600" dirty="0" smtClean="0"/>
              <a:t> for all covers for motor </a:t>
            </a:r>
            <a:r>
              <a:rPr lang="nb-NO" sz="1600" dirty="0" err="1" smtClean="0"/>
              <a:t>insurance</a:t>
            </a:r>
            <a:endParaRPr lang="nb-NO" sz="1600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Notice</a:t>
            </a:r>
            <a:r>
              <a:rPr lang="nb-NO" sz="1600" dirty="0" smtClean="0"/>
              <a:t> </a:t>
            </a:r>
            <a:r>
              <a:rPr lang="nb-NO" sz="1600" dirty="0" err="1" smtClean="0"/>
              <a:t>seasonal</a:t>
            </a:r>
            <a:r>
              <a:rPr lang="nb-NO" sz="1600" dirty="0" smtClean="0"/>
              <a:t> </a:t>
            </a:r>
            <a:r>
              <a:rPr lang="nb-NO" sz="1600" dirty="0" err="1" smtClean="0"/>
              <a:t>variations</a:t>
            </a:r>
            <a:r>
              <a:rPr lang="nb-NO" sz="1600" dirty="0" smtClean="0"/>
              <a:t>, due to </a:t>
            </a:r>
            <a:r>
              <a:rPr lang="nb-NO" sz="1600" dirty="0" err="1" smtClean="0"/>
              <a:t>changing</a:t>
            </a:r>
            <a:r>
              <a:rPr lang="nb-NO" sz="1600" dirty="0" smtClean="0"/>
              <a:t> </a:t>
            </a:r>
            <a:r>
              <a:rPr lang="nb-NO" sz="1600" dirty="0" err="1" smtClean="0"/>
              <a:t>weather</a:t>
            </a:r>
            <a:r>
              <a:rPr lang="nb-NO" sz="1600" dirty="0" smtClean="0"/>
              <a:t> </a:t>
            </a:r>
            <a:r>
              <a:rPr lang="nb-NO" sz="1600" dirty="0" err="1" smtClean="0"/>
              <a:t>condition</a:t>
            </a:r>
            <a:r>
              <a:rPr lang="nb-NO" sz="1600" dirty="0" smtClean="0"/>
              <a:t> </a:t>
            </a:r>
            <a:r>
              <a:rPr lang="nb-NO" sz="1600" dirty="0" err="1" smtClean="0"/>
              <a:t>throughout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years</a:t>
            </a:r>
            <a:endParaRPr lang="nb-NO" sz="1600" dirty="0" smtClean="0"/>
          </a:p>
        </p:txBody>
      </p:sp>
      <p:grpSp>
        <p:nvGrpSpPr>
          <p:cNvPr id="6" name="Gruppe 8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0" name="Avrundet rektangel 9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4" name="Ellipse 13"/>
          <p:cNvSpPr/>
          <p:nvPr/>
        </p:nvSpPr>
        <p:spPr>
          <a:xfrm>
            <a:off x="7308304" y="69269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73369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Key </a:t>
            </a:r>
            <a:r>
              <a:rPr lang="nb-NO" sz="2800" dirty="0" err="1" smtClean="0"/>
              <a:t>ratios</a:t>
            </a:r>
            <a:r>
              <a:rPr lang="nb-NO" sz="2800" dirty="0" smtClean="0"/>
              <a:t> – </a:t>
            </a:r>
            <a:r>
              <a:rPr lang="nb-NO" sz="2800" dirty="0" err="1" smtClean="0"/>
              <a:t>claim</a:t>
            </a:r>
            <a:r>
              <a:rPr lang="nb-NO" sz="2800" dirty="0" smtClean="0"/>
              <a:t> </a:t>
            </a:r>
            <a:r>
              <a:rPr lang="nb-NO" sz="2800" dirty="0" err="1" smtClean="0"/>
              <a:t>severity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21</a:t>
            </a:fld>
            <a:endParaRPr lang="nb-NO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492896"/>
            <a:ext cx="551497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kstSylinder 7"/>
          <p:cNvSpPr txBox="1"/>
          <p:nvPr/>
        </p:nvSpPr>
        <p:spPr>
          <a:xfrm>
            <a:off x="971600" y="1340768"/>
            <a:ext cx="6178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graph</a:t>
            </a:r>
            <a:r>
              <a:rPr lang="nb-NO" sz="1600" dirty="0" smtClean="0"/>
              <a:t> shows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severity</a:t>
            </a:r>
            <a:r>
              <a:rPr lang="nb-NO" sz="1600" dirty="0" smtClean="0"/>
              <a:t> for all covers for motor </a:t>
            </a:r>
            <a:r>
              <a:rPr lang="nb-NO" sz="1600" dirty="0" err="1" smtClean="0"/>
              <a:t>insurance</a:t>
            </a:r>
            <a:endParaRPr lang="nb-NO" sz="1600" dirty="0" smtClean="0"/>
          </a:p>
        </p:txBody>
      </p:sp>
      <p:grpSp>
        <p:nvGrpSpPr>
          <p:cNvPr id="6" name="Gruppe 8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0" name="Avrundet rektangel 9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4" name="Ellipse 13"/>
          <p:cNvSpPr/>
          <p:nvPr/>
        </p:nvSpPr>
        <p:spPr>
          <a:xfrm>
            <a:off x="7308304" y="69269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67368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Key </a:t>
            </a:r>
            <a:r>
              <a:rPr lang="nb-NO" sz="2800" dirty="0" err="1" smtClean="0"/>
              <a:t>ratios</a:t>
            </a:r>
            <a:r>
              <a:rPr lang="nb-NO" sz="2800" dirty="0" smtClean="0"/>
              <a:t> – pure </a:t>
            </a:r>
            <a:r>
              <a:rPr lang="nb-NO" sz="2800" dirty="0" err="1" smtClean="0"/>
              <a:t>premium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22</a:t>
            </a:fld>
            <a:endParaRPr lang="nb-NO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348880"/>
            <a:ext cx="551497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kstSylinder 8"/>
          <p:cNvSpPr txBox="1"/>
          <p:nvPr/>
        </p:nvSpPr>
        <p:spPr>
          <a:xfrm>
            <a:off x="971600" y="1340768"/>
            <a:ext cx="62023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graph</a:t>
            </a:r>
            <a:r>
              <a:rPr lang="nb-NO" sz="1600" dirty="0" smtClean="0"/>
              <a:t> shows pure </a:t>
            </a:r>
            <a:r>
              <a:rPr lang="nb-NO" sz="1600" dirty="0" err="1" smtClean="0"/>
              <a:t>premium</a:t>
            </a:r>
            <a:r>
              <a:rPr lang="nb-NO" sz="1600" dirty="0" smtClean="0"/>
              <a:t> for all covers for motor </a:t>
            </a:r>
            <a:r>
              <a:rPr lang="nb-NO" sz="1600" dirty="0" err="1" smtClean="0"/>
              <a:t>insurance</a:t>
            </a:r>
            <a:endParaRPr lang="nb-NO" sz="1600" dirty="0" smtClean="0"/>
          </a:p>
        </p:txBody>
      </p:sp>
      <p:grpSp>
        <p:nvGrpSpPr>
          <p:cNvPr id="6" name="Gruppe 7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0" name="Avrundet rektangel 9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4" name="Ellipse 13"/>
          <p:cNvSpPr/>
          <p:nvPr/>
        </p:nvSpPr>
        <p:spPr>
          <a:xfrm>
            <a:off x="7308304" y="69269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73486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23</a:t>
            </a:fld>
            <a:endParaRPr lang="nb-NO" dirty="0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420888"/>
            <a:ext cx="551497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Key </a:t>
            </a:r>
            <a:r>
              <a:rPr lang="nb-NO" sz="2800" dirty="0" err="1" smtClean="0"/>
              <a:t>ratios</a:t>
            </a:r>
            <a:r>
              <a:rPr lang="nb-NO" sz="2800" dirty="0" smtClean="0"/>
              <a:t> – pure </a:t>
            </a:r>
            <a:r>
              <a:rPr lang="nb-NO" sz="2800" dirty="0" err="1" smtClean="0"/>
              <a:t>premium</a:t>
            </a:r>
            <a:endParaRPr lang="nb-NO" sz="28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971600" y="1340768"/>
            <a:ext cx="5756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graph</a:t>
            </a:r>
            <a:r>
              <a:rPr lang="nb-NO" sz="1600" dirty="0" smtClean="0"/>
              <a:t> shows loss ratio for all covers for motor </a:t>
            </a:r>
            <a:r>
              <a:rPr lang="nb-NO" sz="1600" dirty="0" err="1" smtClean="0"/>
              <a:t>insurance</a:t>
            </a:r>
            <a:endParaRPr lang="nb-NO" sz="1600" dirty="0" smtClean="0"/>
          </a:p>
        </p:txBody>
      </p:sp>
      <p:grpSp>
        <p:nvGrpSpPr>
          <p:cNvPr id="2" name="Gruppe 9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1" name="Avrundet rektangel 10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5" name="Ellipse 14"/>
          <p:cNvSpPr/>
          <p:nvPr/>
        </p:nvSpPr>
        <p:spPr>
          <a:xfrm>
            <a:off x="7308304" y="69269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0151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24</a:t>
            </a:fld>
            <a:endParaRPr lang="nb-NO" dirty="0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501007"/>
            <a:ext cx="3941911" cy="2467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467544" y="332210"/>
            <a:ext cx="7848699" cy="936203"/>
          </a:xfrm>
        </p:spPr>
        <p:txBody>
          <a:bodyPr>
            <a:noAutofit/>
          </a:bodyPr>
          <a:lstStyle/>
          <a:p>
            <a:r>
              <a:rPr lang="nb-NO" sz="2800" dirty="0" smtClean="0"/>
              <a:t>Key ratios – </a:t>
            </a:r>
            <a:r>
              <a:rPr lang="nb-NO" sz="2800" dirty="0" err="1" smtClean="0"/>
              <a:t>claim</a:t>
            </a:r>
            <a:r>
              <a:rPr lang="nb-NO" sz="2800" dirty="0" smtClean="0"/>
              <a:t> </a:t>
            </a:r>
            <a:r>
              <a:rPr lang="nb-NO" sz="2800" dirty="0" err="1" smtClean="0"/>
              <a:t>frequency</a:t>
            </a:r>
            <a:r>
              <a:rPr lang="nb-NO" sz="2800" dirty="0" smtClean="0"/>
              <a:t> TPL </a:t>
            </a:r>
            <a:br>
              <a:rPr lang="nb-NO" sz="2800" dirty="0" smtClean="0"/>
            </a:br>
            <a:r>
              <a:rPr lang="nb-NO" sz="2800" dirty="0" smtClean="0"/>
              <a:t>and hull</a:t>
            </a:r>
            <a:endParaRPr lang="nb-NO" sz="28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971601" y="1340768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graph</a:t>
            </a:r>
            <a:r>
              <a:rPr lang="nb-NO" sz="1600" dirty="0" smtClean="0"/>
              <a:t> shows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frequency</a:t>
            </a:r>
            <a:r>
              <a:rPr lang="nb-NO" sz="1600" dirty="0" smtClean="0"/>
              <a:t> for </a:t>
            </a:r>
            <a:r>
              <a:rPr lang="nb-NO" sz="1600" dirty="0" err="1" smtClean="0"/>
              <a:t>third</a:t>
            </a:r>
            <a:r>
              <a:rPr lang="nb-NO" sz="1600" dirty="0" smtClean="0"/>
              <a:t> part </a:t>
            </a:r>
            <a:r>
              <a:rPr lang="nb-NO" sz="1600" dirty="0" err="1" smtClean="0"/>
              <a:t>liability</a:t>
            </a:r>
            <a:r>
              <a:rPr lang="nb-NO" sz="1600" dirty="0" smtClean="0"/>
              <a:t> and hull for motor </a:t>
            </a:r>
            <a:r>
              <a:rPr lang="nb-NO" sz="1600" dirty="0" err="1" smtClean="0"/>
              <a:t>insurance</a:t>
            </a:r>
            <a:endParaRPr lang="nb-NO" sz="1600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501008"/>
            <a:ext cx="3995548" cy="2498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uppe 11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3" name="Avrundet rektangel 12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7" name="Ellipse 16"/>
          <p:cNvSpPr/>
          <p:nvPr/>
        </p:nvSpPr>
        <p:spPr>
          <a:xfrm>
            <a:off x="7308304" y="69269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08921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25</a:t>
            </a:fld>
            <a:endParaRPr lang="nb-NO" dirty="0"/>
          </a:p>
        </p:txBody>
      </p:sp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573016"/>
            <a:ext cx="3937663" cy="246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539552" y="332210"/>
            <a:ext cx="7848699" cy="936203"/>
          </a:xfrm>
        </p:spPr>
        <p:txBody>
          <a:bodyPr>
            <a:noAutofit/>
          </a:bodyPr>
          <a:lstStyle/>
          <a:p>
            <a:r>
              <a:rPr lang="nb-NO" sz="2800" dirty="0" smtClean="0"/>
              <a:t>Key ratios – </a:t>
            </a:r>
            <a:r>
              <a:rPr lang="nb-NO" sz="2800" dirty="0" err="1" smtClean="0"/>
              <a:t>claim</a:t>
            </a:r>
            <a:r>
              <a:rPr lang="nb-NO" sz="2800" dirty="0" smtClean="0"/>
              <a:t> </a:t>
            </a:r>
            <a:r>
              <a:rPr lang="nb-NO" sz="2800" dirty="0" err="1" smtClean="0"/>
              <a:t>frequency</a:t>
            </a:r>
            <a:r>
              <a:rPr lang="nb-NO" sz="2800" dirty="0" smtClean="0"/>
              <a:t> and </a:t>
            </a:r>
            <a:br>
              <a:rPr lang="nb-NO" sz="2800" dirty="0" smtClean="0"/>
            </a:br>
            <a:r>
              <a:rPr lang="nb-NO" sz="2800" dirty="0" err="1" smtClean="0"/>
              <a:t>claim</a:t>
            </a:r>
            <a:r>
              <a:rPr lang="nb-NO" sz="2800" dirty="0" smtClean="0"/>
              <a:t> </a:t>
            </a:r>
            <a:r>
              <a:rPr lang="nb-NO" sz="2800" dirty="0" err="1" smtClean="0"/>
              <a:t>severity</a:t>
            </a:r>
            <a:endParaRPr lang="nb-NO" sz="2800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971601" y="1340768"/>
            <a:ext cx="5904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graph</a:t>
            </a:r>
            <a:r>
              <a:rPr lang="nb-NO" sz="1600" dirty="0" smtClean="0"/>
              <a:t> shows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severity</a:t>
            </a:r>
            <a:r>
              <a:rPr lang="nb-NO" sz="1600" dirty="0" smtClean="0"/>
              <a:t> for </a:t>
            </a:r>
            <a:r>
              <a:rPr lang="nb-NO" sz="1600" dirty="0" err="1" smtClean="0"/>
              <a:t>third</a:t>
            </a:r>
            <a:r>
              <a:rPr lang="nb-NO" sz="1600" dirty="0" smtClean="0"/>
              <a:t> part </a:t>
            </a:r>
            <a:r>
              <a:rPr lang="nb-NO" sz="1600" dirty="0" err="1" smtClean="0"/>
              <a:t>liability</a:t>
            </a:r>
            <a:r>
              <a:rPr lang="nb-NO" sz="1600" dirty="0" smtClean="0"/>
              <a:t> and hull for motor </a:t>
            </a:r>
            <a:r>
              <a:rPr lang="nb-NO" sz="1600" dirty="0" err="1" smtClean="0"/>
              <a:t>insurance</a:t>
            </a:r>
            <a:endParaRPr lang="nb-NO" sz="1600" dirty="0" smtClean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501008"/>
            <a:ext cx="3902553" cy="24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uppe 8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3" name="Avrundet rektangel 12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7" name="Ellipse 16"/>
          <p:cNvSpPr/>
          <p:nvPr/>
        </p:nvSpPr>
        <p:spPr>
          <a:xfrm>
            <a:off x="7308304" y="69269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68473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332210"/>
            <a:ext cx="7875590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Random</a:t>
            </a:r>
            <a:r>
              <a:rPr lang="nb-NO" sz="2800" dirty="0" smtClean="0"/>
              <a:t> </a:t>
            </a:r>
            <a:r>
              <a:rPr lang="nb-NO" sz="2800" dirty="0" err="1" smtClean="0"/>
              <a:t>intensities</a:t>
            </a:r>
            <a:r>
              <a:rPr lang="nb-NO" sz="2800" dirty="0" smtClean="0"/>
              <a:t> (</a:t>
            </a:r>
            <a:r>
              <a:rPr lang="nb-NO" sz="2800" dirty="0" err="1" smtClean="0"/>
              <a:t>Chapter</a:t>
            </a:r>
            <a:r>
              <a:rPr lang="nb-NO" sz="2800" dirty="0" smtClean="0"/>
              <a:t> 8.3)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sz="1600" dirty="0" err="1" smtClean="0"/>
              <a:t>How</a:t>
            </a:r>
            <a:r>
              <a:rPr lang="nb-NO" sz="1600" dirty="0" smtClean="0"/>
              <a:t> 	   </a:t>
            </a:r>
            <a:r>
              <a:rPr lang="nb-NO" sz="1600" dirty="0" err="1" smtClean="0"/>
              <a:t>varies</a:t>
            </a:r>
            <a:r>
              <a:rPr lang="nb-NO" sz="1600" dirty="0" smtClean="0"/>
              <a:t> over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 </a:t>
            </a:r>
            <a:r>
              <a:rPr lang="nb-NO" sz="1600" dirty="0" err="1" smtClean="0"/>
              <a:t>can</a:t>
            </a:r>
            <a:r>
              <a:rPr lang="nb-NO" sz="1600" dirty="0" smtClean="0"/>
              <a:t> </a:t>
            </a:r>
            <a:r>
              <a:rPr lang="nb-NO" sz="1600" dirty="0" err="1" smtClean="0"/>
              <a:t>partially</a:t>
            </a:r>
            <a:r>
              <a:rPr lang="nb-NO" sz="1600" dirty="0" smtClean="0"/>
              <a:t> be </a:t>
            </a:r>
            <a:r>
              <a:rPr lang="nb-NO" sz="1600" dirty="0" err="1" smtClean="0"/>
              <a:t>described</a:t>
            </a:r>
            <a:r>
              <a:rPr lang="nb-NO" sz="1600" dirty="0" smtClean="0"/>
              <a:t> by </a:t>
            </a:r>
            <a:r>
              <a:rPr lang="nb-NO" sz="1600" dirty="0" err="1" smtClean="0"/>
              <a:t>observables</a:t>
            </a:r>
            <a:r>
              <a:rPr lang="nb-NO" sz="1600" dirty="0" smtClean="0"/>
              <a:t> </a:t>
            </a:r>
            <a:r>
              <a:rPr lang="nb-NO" sz="1600" dirty="0" err="1" smtClean="0"/>
              <a:t>such</a:t>
            </a:r>
            <a:r>
              <a:rPr lang="nb-NO" sz="1600" dirty="0" smtClean="0"/>
              <a:t> as age or sex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individual</a:t>
            </a:r>
            <a:r>
              <a:rPr lang="nb-NO" sz="1600" dirty="0" smtClean="0"/>
              <a:t> (</a:t>
            </a:r>
            <a:r>
              <a:rPr lang="nb-NO" sz="1600" dirty="0" err="1" smtClean="0"/>
              <a:t>treated</a:t>
            </a:r>
            <a:r>
              <a:rPr lang="nb-NO" sz="1600" dirty="0" smtClean="0"/>
              <a:t> in </a:t>
            </a:r>
            <a:r>
              <a:rPr lang="nb-NO" sz="1600" dirty="0" err="1" smtClean="0"/>
              <a:t>Chapter</a:t>
            </a:r>
            <a:r>
              <a:rPr lang="nb-NO" sz="1600" dirty="0" smtClean="0"/>
              <a:t> 8.4)</a:t>
            </a:r>
          </a:p>
          <a:p>
            <a:r>
              <a:rPr lang="nb-NO" sz="1600" dirty="0" err="1" smtClean="0"/>
              <a:t>There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however</a:t>
            </a:r>
            <a:r>
              <a:rPr lang="nb-NO" sz="1600" dirty="0" smtClean="0"/>
              <a:t> </a:t>
            </a:r>
            <a:r>
              <a:rPr lang="nb-NO" sz="1600" dirty="0" err="1" smtClean="0"/>
              <a:t>factors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have </a:t>
            </a:r>
            <a:r>
              <a:rPr lang="nb-NO" sz="1600" dirty="0" err="1" smtClean="0"/>
              <a:t>impact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risk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company</a:t>
            </a:r>
            <a:r>
              <a:rPr lang="nb-NO" sz="1600" dirty="0" smtClean="0"/>
              <a:t> </a:t>
            </a:r>
            <a:r>
              <a:rPr lang="nb-NO" sz="1600" dirty="0" err="1" smtClean="0"/>
              <a:t>can’t</a:t>
            </a:r>
            <a:r>
              <a:rPr lang="nb-NO" sz="1600" dirty="0" smtClean="0"/>
              <a:t> know </a:t>
            </a:r>
            <a:r>
              <a:rPr lang="nb-NO" sz="1600" dirty="0" err="1" smtClean="0"/>
              <a:t>much</a:t>
            </a:r>
            <a:r>
              <a:rPr lang="nb-NO" sz="1600" dirty="0" smtClean="0"/>
              <a:t> </a:t>
            </a:r>
            <a:r>
              <a:rPr lang="nb-NO" sz="1600" dirty="0" err="1" smtClean="0"/>
              <a:t>about</a:t>
            </a:r>
            <a:endParaRPr lang="nb-NO" sz="1600" dirty="0" smtClean="0"/>
          </a:p>
          <a:p>
            <a:pPr lvl="1"/>
            <a:r>
              <a:rPr lang="nb-NO" sz="1200" dirty="0" smtClean="0"/>
              <a:t>Driver </a:t>
            </a:r>
            <a:r>
              <a:rPr lang="nb-NO" sz="1200" dirty="0" err="1" smtClean="0"/>
              <a:t>ability</a:t>
            </a:r>
            <a:r>
              <a:rPr lang="nb-NO" sz="1200" dirty="0" smtClean="0"/>
              <a:t>, personal risk </a:t>
            </a:r>
            <a:r>
              <a:rPr lang="nb-NO" sz="1200" dirty="0" err="1" smtClean="0"/>
              <a:t>averseness</a:t>
            </a:r>
            <a:r>
              <a:rPr lang="nb-NO" sz="1200" dirty="0" smtClean="0"/>
              <a:t>, </a:t>
            </a:r>
            <a:endParaRPr lang="nb-NO" sz="1600" dirty="0" smtClean="0"/>
          </a:p>
          <a:p>
            <a:r>
              <a:rPr lang="nb-NO" sz="1600" dirty="0" smtClean="0"/>
              <a:t>This </a:t>
            </a:r>
            <a:r>
              <a:rPr lang="nb-NO" sz="1600" dirty="0" err="1" smtClean="0"/>
              <a:t>randomeness</a:t>
            </a:r>
            <a:r>
              <a:rPr lang="nb-NO" sz="1600" dirty="0" smtClean="0"/>
              <a:t>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managed</a:t>
            </a:r>
            <a:r>
              <a:rPr lang="nb-NO" sz="1600" dirty="0" smtClean="0"/>
              <a:t> by making		a </a:t>
            </a:r>
            <a:r>
              <a:rPr lang="nb-NO" sz="1600" dirty="0" err="1" smtClean="0"/>
              <a:t>stochastic</a:t>
            </a:r>
            <a:r>
              <a:rPr lang="nb-NO" sz="1600" dirty="0" smtClean="0"/>
              <a:t> variable </a:t>
            </a:r>
          </a:p>
          <a:p>
            <a:r>
              <a:rPr lang="nb-NO" sz="1600" dirty="0" smtClean="0"/>
              <a:t>This </a:t>
            </a:r>
            <a:r>
              <a:rPr lang="nb-NO" sz="1600" dirty="0" err="1" smtClean="0"/>
              <a:t>extension</a:t>
            </a:r>
            <a:r>
              <a:rPr lang="nb-NO" sz="1600" dirty="0" smtClean="0"/>
              <a:t> </a:t>
            </a:r>
            <a:r>
              <a:rPr lang="nb-NO" sz="1600" dirty="0" err="1" smtClean="0"/>
              <a:t>may</a:t>
            </a:r>
            <a:r>
              <a:rPr lang="nb-NO" sz="1600" dirty="0" smtClean="0"/>
              <a:t> serve to </a:t>
            </a:r>
            <a:r>
              <a:rPr lang="nb-NO" sz="1600" dirty="0" err="1" smtClean="0"/>
              <a:t>capture</a:t>
            </a:r>
            <a:r>
              <a:rPr lang="nb-NO" sz="1600" dirty="0" smtClean="0"/>
              <a:t> </a:t>
            </a:r>
            <a:r>
              <a:rPr lang="nb-NO" sz="1600" dirty="0" err="1" smtClean="0"/>
              <a:t>uncertainty</a:t>
            </a:r>
            <a:r>
              <a:rPr lang="nb-NO" sz="1600" dirty="0" smtClean="0"/>
              <a:t> </a:t>
            </a:r>
            <a:r>
              <a:rPr lang="nb-NO" sz="1600" dirty="0" err="1" smtClean="0"/>
              <a:t>affecting</a:t>
            </a:r>
            <a:r>
              <a:rPr lang="nb-NO" sz="1600" dirty="0" smtClean="0"/>
              <a:t> all policy holders </a:t>
            </a:r>
            <a:r>
              <a:rPr lang="nb-NO" sz="1600" dirty="0" err="1" smtClean="0"/>
              <a:t>jointly</a:t>
            </a:r>
            <a:r>
              <a:rPr lang="nb-NO" sz="1600" dirty="0" smtClean="0"/>
              <a:t>, as </a:t>
            </a:r>
            <a:r>
              <a:rPr lang="nb-NO" sz="1600" dirty="0" err="1" smtClean="0"/>
              <a:t>well</a:t>
            </a:r>
            <a:r>
              <a:rPr lang="nb-NO" sz="1600" dirty="0" smtClean="0"/>
              <a:t>, </a:t>
            </a:r>
            <a:r>
              <a:rPr lang="nb-NO" sz="1600" dirty="0" err="1" smtClean="0"/>
              <a:t>such</a:t>
            </a:r>
            <a:r>
              <a:rPr lang="nb-NO" sz="1600" dirty="0" smtClean="0"/>
              <a:t> as </a:t>
            </a:r>
            <a:r>
              <a:rPr lang="nb-NO" sz="1600" dirty="0" err="1" smtClean="0"/>
              <a:t>altering</a:t>
            </a:r>
            <a:r>
              <a:rPr lang="nb-NO" sz="1600" dirty="0" smtClean="0"/>
              <a:t> </a:t>
            </a:r>
            <a:r>
              <a:rPr lang="nb-NO" sz="1600" dirty="0" err="1" smtClean="0"/>
              <a:t>weather</a:t>
            </a:r>
            <a:r>
              <a:rPr lang="nb-NO" sz="1600" dirty="0" smtClean="0"/>
              <a:t> </a:t>
            </a:r>
            <a:r>
              <a:rPr lang="nb-NO" sz="1600" dirty="0" err="1" smtClean="0"/>
              <a:t>conditions</a:t>
            </a:r>
            <a:endParaRPr lang="nb-NO" sz="1600" dirty="0" smtClean="0"/>
          </a:p>
          <a:p>
            <a:r>
              <a:rPr lang="nb-NO" sz="1600" dirty="0" smtClean="0"/>
              <a:t>The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conditional</a:t>
            </a:r>
            <a:r>
              <a:rPr lang="nb-NO" sz="1600" dirty="0" smtClean="0"/>
              <a:t> </a:t>
            </a:r>
            <a:r>
              <a:rPr lang="nb-NO" sz="1600" dirty="0" err="1" smtClean="0"/>
              <a:t>ones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form</a:t>
            </a:r>
          </a:p>
          <a:p>
            <a:endParaRPr lang="nb-NO" sz="1600" dirty="0" smtClean="0"/>
          </a:p>
          <a:p>
            <a:endParaRPr lang="nb-NO" sz="1600" dirty="0" smtClean="0"/>
          </a:p>
          <a:p>
            <a:endParaRPr lang="nb-NO" sz="1600" dirty="0" smtClean="0"/>
          </a:p>
          <a:p>
            <a:r>
              <a:rPr lang="nb-NO" sz="1600" dirty="0" smtClean="0"/>
              <a:t>Let								 </a:t>
            </a:r>
          </a:p>
          <a:p>
            <a:pPr>
              <a:buNone/>
            </a:pPr>
            <a:endParaRPr lang="nb-NO" sz="1600" dirty="0" smtClean="0"/>
          </a:p>
          <a:p>
            <a:pPr>
              <a:buNone/>
            </a:pPr>
            <a:r>
              <a:rPr lang="nb-NO" sz="1600" dirty="0" smtClean="0"/>
              <a:t>	</a:t>
            </a:r>
            <a:r>
              <a:rPr lang="nb-NO" sz="1600" dirty="0" err="1" smtClean="0"/>
              <a:t>which</a:t>
            </a:r>
            <a:r>
              <a:rPr lang="nb-NO" sz="1600" dirty="0" smtClean="0"/>
              <a:t> by double </a:t>
            </a:r>
            <a:r>
              <a:rPr lang="nb-NO" sz="1600" dirty="0" err="1" smtClean="0"/>
              <a:t>rules</a:t>
            </a:r>
            <a:r>
              <a:rPr lang="nb-NO" sz="1600" dirty="0" smtClean="0"/>
              <a:t> in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6.3 </a:t>
            </a:r>
            <a:r>
              <a:rPr lang="nb-NO" sz="1600" dirty="0" err="1" smtClean="0"/>
              <a:t>imply</a:t>
            </a:r>
            <a:endParaRPr lang="nb-NO" sz="1600" dirty="0" smtClean="0"/>
          </a:p>
          <a:p>
            <a:endParaRPr lang="nb-NO" sz="1600" dirty="0" smtClean="0"/>
          </a:p>
          <a:p>
            <a:endParaRPr lang="nb-NO" sz="1600" dirty="0" smtClean="0"/>
          </a:p>
          <a:p>
            <a:r>
              <a:rPr lang="nb-NO" sz="1600" dirty="0" err="1" smtClean="0"/>
              <a:t>Now</a:t>
            </a:r>
            <a:r>
              <a:rPr lang="nb-NO" sz="1600" dirty="0" smtClean="0"/>
              <a:t> E(N)&lt;var(N) and N is </a:t>
            </a:r>
            <a:r>
              <a:rPr lang="nb-NO" sz="1600" dirty="0" err="1" smtClean="0"/>
              <a:t>no</a:t>
            </a:r>
            <a:r>
              <a:rPr lang="nb-NO" sz="1600" dirty="0" smtClean="0"/>
              <a:t> longer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endParaRPr lang="nb-NO" sz="160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58EC700-9842-4AFE-9687-13D471D013CD}" type="slidenum">
              <a:rPr lang="nb-NO" smtClean="0"/>
              <a:pPr>
                <a:defRPr/>
              </a:pPr>
              <a:t>26</a:t>
            </a:fld>
            <a:endParaRPr lang="nb-NO" dirty="0"/>
          </a:p>
        </p:txBody>
      </p:sp>
      <p:graphicFrame>
        <p:nvGraphicFramePr>
          <p:cNvPr id="77827" name="Object 3"/>
          <p:cNvGraphicFramePr>
            <a:graphicFrameLocks noChangeAspect="1"/>
          </p:cNvGraphicFramePr>
          <p:nvPr/>
        </p:nvGraphicFramePr>
        <p:xfrm>
          <a:off x="1727300" y="1412776"/>
          <a:ext cx="252412" cy="274637"/>
        </p:xfrm>
        <a:graphic>
          <a:graphicData uri="http://schemas.openxmlformats.org/presentationml/2006/ole">
            <p:oleObj spid="_x0000_s27650" name="Equation" r:id="rId3" imgW="152268" imgH="164957" progId="Equation.3">
              <p:embed/>
            </p:oleObj>
          </a:graphicData>
        </a:graphic>
      </p:graphicFrame>
      <p:graphicFrame>
        <p:nvGraphicFramePr>
          <p:cNvPr id="77830" name="Object 6"/>
          <p:cNvGraphicFramePr>
            <a:graphicFrameLocks noChangeAspect="1"/>
          </p:cNvGraphicFramePr>
          <p:nvPr/>
        </p:nvGraphicFramePr>
        <p:xfrm>
          <a:off x="5724128" y="2434282"/>
          <a:ext cx="252413" cy="274638"/>
        </p:xfrm>
        <a:graphic>
          <a:graphicData uri="http://schemas.openxmlformats.org/presentationml/2006/ole">
            <p:oleObj spid="_x0000_s27651" name="Equation" r:id="rId4" imgW="152268" imgH="164957" progId="Equation.3">
              <p:embed/>
            </p:oleObj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83636331"/>
              </p:ext>
            </p:extLst>
          </p:nvPr>
        </p:nvGraphicFramePr>
        <p:xfrm>
          <a:off x="2267744" y="3501008"/>
          <a:ext cx="5218112" cy="331787"/>
        </p:xfrm>
        <a:graphic>
          <a:graphicData uri="http://schemas.openxmlformats.org/presentationml/2006/ole">
            <p:oleObj spid="_x0000_s27652" name="Equation" r:id="rId5" imgW="3200400" imgH="203200" progId="Equation.3">
              <p:embed/>
            </p:oleObj>
          </a:graphicData>
        </a:graphic>
      </p:graphicFrame>
      <p:sp>
        <p:nvSpPr>
          <p:cNvPr id="13" name="TekstSylinder 12"/>
          <p:cNvSpPr txBox="1"/>
          <p:nvPr/>
        </p:nvSpPr>
        <p:spPr>
          <a:xfrm>
            <a:off x="2699792" y="3861048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smtClean="0"/>
              <a:t>Policy </a:t>
            </a:r>
            <a:r>
              <a:rPr lang="nb-NO" sz="900" dirty="0" err="1" smtClean="0"/>
              <a:t>level</a:t>
            </a:r>
            <a:endParaRPr lang="nb-NO" sz="900" dirty="0" smtClean="0"/>
          </a:p>
        </p:txBody>
      </p:sp>
      <p:sp>
        <p:nvSpPr>
          <p:cNvPr id="14" name="TekstSylinder 13"/>
          <p:cNvSpPr txBox="1"/>
          <p:nvPr/>
        </p:nvSpPr>
        <p:spPr>
          <a:xfrm>
            <a:off x="5580112" y="3861048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Portfolio</a:t>
            </a:r>
            <a:r>
              <a:rPr lang="nb-NO" sz="900" dirty="0" smtClean="0"/>
              <a:t> </a:t>
            </a:r>
            <a:r>
              <a:rPr lang="nb-NO" sz="900" dirty="0" err="1" smtClean="0"/>
              <a:t>level</a:t>
            </a:r>
            <a:endParaRPr lang="nb-NO" sz="900" dirty="0" smtClean="0"/>
          </a:p>
        </p:txBody>
      </p:sp>
      <p:graphicFrame>
        <p:nvGraphicFramePr>
          <p:cNvPr id="778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86565683"/>
              </p:ext>
            </p:extLst>
          </p:nvPr>
        </p:nvGraphicFramePr>
        <p:xfrm>
          <a:off x="1763688" y="4149080"/>
          <a:ext cx="6935788" cy="331787"/>
        </p:xfrm>
        <a:graphic>
          <a:graphicData uri="http://schemas.openxmlformats.org/presentationml/2006/ole">
            <p:oleObj spid="_x0000_s27653" name="Equation" r:id="rId6" imgW="4254500" imgH="203200" progId="Equation.3">
              <p:embed/>
            </p:oleObj>
          </a:graphicData>
        </a:graphic>
      </p:graphicFrame>
      <p:graphicFrame>
        <p:nvGraphicFramePr>
          <p:cNvPr id="778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05858896"/>
              </p:ext>
            </p:extLst>
          </p:nvPr>
        </p:nvGraphicFramePr>
        <p:xfrm>
          <a:off x="1763688" y="4941168"/>
          <a:ext cx="6727825" cy="373063"/>
        </p:xfrm>
        <a:graphic>
          <a:graphicData uri="http://schemas.openxmlformats.org/presentationml/2006/ole">
            <p:oleObj spid="_x0000_s27654" name="Equation" r:id="rId7" imgW="4127500" imgH="228600" progId="Equation.3">
              <p:embed/>
            </p:oleObj>
          </a:graphicData>
        </a:graphic>
      </p:graphicFrame>
      <p:grpSp>
        <p:nvGrpSpPr>
          <p:cNvPr id="7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96317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The </a:t>
            </a:r>
            <a:r>
              <a:rPr lang="nb-NO" sz="2800" dirty="0" err="1" smtClean="0"/>
              <a:t>rule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double </a:t>
            </a:r>
            <a:r>
              <a:rPr lang="nb-NO" sz="2800" dirty="0" err="1" smtClean="0"/>
              <a:t>variance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27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187624" y="1340768"/>
            <a:ext cx="4854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Let X and Y be </a:t>
            </a:r>
            <a:r>
              <a:rPr lang="nb-NO" sz="1600" dirty="0" err="1" smtClean="0"/>
              <a:t>arbitrary</a:t>
            </a:r>
            <a:r>
              <a:rPr lang="nb-NO" sz="1600" dirty="0" smtClean="0"/>
              <a:t> </a:t>
            </a:r>
            <a:r>
              <a:rPr lang="nb-NO" sz="1600" dirty="0" err="1" smtClean="0"/>
              <a:t>random</a:t>
            </a:r>
            <a:r>
              <a:rPr lang="nb-NO" sz="1600" dirty="0" smtClean="0"/>
              <a:t> variables for </a:t>
            </a:r>
            <a:r>
              <a:rPr lang="nb-NO" sz="1600" dirty="0" err="1" smtClean="0"/>
              <a:t>which</a:t>
            </a:r>
            <a:endParaRPr lang="nb-NO" sz="1600" dirty="0" smtClean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1835696" y="1844824"/>
          <a:ext cx="3933169" cy="372616"/>
        </p:xfrm>
        <a:graphic>
          <a:graphicData uri="http://schemas.openxmlformats.org/presentationml/2006/ole">
            <p:oleObj spid="_x0000_s28674" name="Equation" r:id="rId3" imgW="2413000" imgH="228600" progId="Equation.3">
              <p:embed/>
            </p:oleObj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1187624" y="2348880"/>
            <a:ext cx="35942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have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important</a:t>
            </a:r>
            <a:r>
              <a:rPr lang="nb-NO" sz="1600" dirty="0" smtClean="0"/>
              <a:t> </a:t>
            </a:r>
            <a:r>
              <a:rPr lang="nb-NO" sz="1600" dirty="0" err="1" smtClean="0"/>
              <a:t>identities</a:t>
            </a:r>
            <a:endParaRPr lang="nb-NO" sz="1600" dirty="0" smtClean="0"/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54837938"/>
              </p:ext>
            </p:extLst>
          </p:nvPr>
        </p:nvGraphicFramePr>
        <p:xfrm>
          <a:off x="1835696" y="2852936"/>
          <a:ext cx="6292850" cy="373062"/>
        </p:xfrm>
        <a:graphic>
          <a:graphicData uri="http://schemas.openxmlformats.org/presentationml/2006/ole">
            <p:oleObj spid="_x0000_s28675" name="Equation" r:id="rId4" imgW="3860640" imgH="22860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2267744" y="3140968"/>
            <a:ext cx="15504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Rule</a:t>
            </a:r>
            <a:r>
              <a:rPr lang="nb-NO" sz="900" dirty="0" smtClean="0"/>
              <a:t> </a:t>
            </a:r>
            <a:r>
              <a:rPr lang="nb-NO" sz="900" dirty="0" err="1" smtClean="0"/>
              <a:t>of</a:t>
            </a:r>
            <a:r>
              <a:rPr lang="nb-NO" sz="900" dirty="0" smtClean="0"/>
              <a:t> double </a:t>
            </a:r>
            <a:r>
              <a:rPr lang="nb-NO" sz="900" dirty="0" err="1" smtClean="0"/>
              <a:t>expectation</a:t>
            </a:r>
            <a:endParaRPr lang="nb-NO" sz="900" dirty="0" smtClean="0"/>
          </a:p>
        </p:txBody>
      </p:sp>
      <p:sp>
        <p:nvSpPr>
          <p:cNvPr id="11" name="TekstSylinder 10"/>
          <p:cNvSpPr txBox="1"/>
          <p:nvPr/>
        </p:nvSpPr>
        <p:spPr>
          <a:xfrm>
            <a:off x="5901896" y="3140968"/>
            <a:ext cx="13965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Rule</a:t>
            </a:r>
            <a:r>
              <a:rPr lang="nb-NO" sz="900" dirty="0" smtClean="0"/>
              <a:t> </a:t>
            </a:r>
            <a:r>
              <a:rPr lang="nb-NO" sz="900" dirty="0" err="1" smtClean="0"/>
              <a:t>of</a:t>
            </a:r>
            <a:r>
              <a:rPr lang="nb-NO" sz="900" dirty="0" smtClean="0"/>
              <a:t> double </a:t>
            </a:r>
            <a:r>
              <a:rPr lang="nb-NO" sz="900" dirty="0" err="1" smtClean="0"/>
              <a:t>variance</a:t>
            </a:r>
            <a:endParaRPr lang="nb-NO" sz="900" dirty="0" smtClean="0"/>
          </a:p>
        </p:txBody>
      </p:sp>
      <p:sp>
        <p:nvSpPr>
          <p:cNvPr id="12" name="TekstSylinder 11"/>
          <p:cNvSpPr txBox="1"/>
          <p:nvPr/>
        </p:nvSpPr>
        <p:spPr>
          <a:xfrm>
            <a:off x="1187624" y="3522494"/>
            <a:ext cx="31582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Recall</a:t>
            </a:r>
            <a:r>
              <a:rPr lang="nb-NO" sz="1600" dirty="0" smtClean="0"/>
              <a:t> </a:t>
            </a:r>
            <a:r>
              <a:rPr lang="nb-NO" sz="1600" dirty="0" err="1" smtClean="0"/>
              <a:t>rule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double </a:t>
            </a:r>
            <a:r>
              <a:rPr lang="nb-NO" sz="1600" dirty="0" err="1" smtClean="0"/>
              <a:t>expectation</a:t>
            </a:r>
            <a:endParaRPr lang="nb-NO" sz="1600" dirty="0" smtClean="0"/>
          </a:p>
        </p:txBody>
      </p:sp>
      <p:graphicFrame>
        <p:nvGraphicFramePr>
          <p:cNvPr id="14" name="Objekt 13"/>
          <p:cNvGraphicFramePr>
            <a:graphicFrameLocks noChangeAspect="1"/>
          </p:cNvGraphicFramePr>
          <p:nvPr/>
        </p:nvGraphicFramePr>
        <p:xfrm>
          <a:off x="1907704" y="4077072"/>
          <a:ext cx="6625417" cy="1346116"/>
        </p:xfrm>
        <a:graphic>
          <a:graphicData uri="http://schemas.openxmlformats.org/presentationml/2006/ole">
            <p:oleObj spid="_x0000_s28676" name="Equation" r:id="rId5" imgW="4000500" imgH="812800" progId="Equation.3">
              <p:embed/>
            </p:oleObj>
          </a:graphicData>
        </a:graphic>
      </p:graphicFrame>
      <p:grpSp>
        <p:nvGrpSpPr>
          <p:cNvPr id="9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7057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nb-NO" sz="3600" dirty="0" smtClean="0"/>
              <a:t>wikipedia </a:t>
            </a:r>
            <a:r>
              <a:rPr lang="nb-NO" sz="3600" dirty="0" err="1" smtClean="0"/>
              <a:t>tells</a:t>
            </a:r>
            <a:r>
              <a:rPr lang="nb-NO" sz="3600" dirty="0" smtClean="0"/>
              <a:t> </a:t>
            </a:r>
            <a:r>
              <a:rPr lang="nb-NO" sz="3600" dirty="0" err="1" smtClean="0"/>
              <a:t>us</a:t>
            </a:r>
            <a:r>
              <a:rPr lang="nb-NO" sz="3600" dirty="0" smtClean="0"/>
              <a:t> </a:t>
            </a:r>
            <a:r>
              <a:rPr lang="nb-NO" sz="3600" dirty="0" err="1" smtClean="0"/>
              <a:t>how</a:t>
            </a:r>
            <a:r>
              <a:rPr lang="nb-NO" sz="3600" dirty="0" smtClean="0"/>
              <a:t> </a:t>
            </a:r>
            <a:r>
              <a:rPr lang="nb-NO" sz="3600" dirty="0" err="1" smtClean="0"/>
              <a:t>the</a:t>
            </a:r>
            <a:r>
              <a:rPr lang="nb-NO" sz="3600" dirty="0" smtClean="0"/>
              <a:t> </a:t>
            </a:r>
            <a:r>
              <a:rPr lang="nb-NO" sz="3600" dirty="0" err="1" smtClean="0"/>
              <a:t>rule</a:t>
            </a:r>
            <a:r>
              <a:rPr lang="nb-NO" sz="3600" dirty="0" smtClean="0"/>
              <a:t> </a:t>
            </a:r>
            <a:r>
              <a:rPr lang="nb-NO" sz="3600" dirty="0" err="1" smtClean="0"/>
              <a:t>of</a:t>
            </a:r>
            <a:r>
              <a:rPr lang="nb-NO" sz="3600" dirty="0" smtClean="0"/>
              <a:t> double </a:t>
            </a:r>
            <a:r>
              <a:rPr lang="nb-NO" sz="3600" dirty="0" err="1" smtClean="0"/>
              <a:t>variance</a:t>
            </a:r>
            <a:r>
              <a:rPr lang="nb-NO" sz="3600" dirty="0" smtClean="0"/>
              <a:t> </a:t>
            </a:r>
            <a:r>
              <a:rPr lang="nb-NO" sz="3600" dirty="0" err="1" smtClean="0"/>
              <a:t>can</a:t>
            </a:r>
            <a:r>
              <a:rPr lang="nb-NO" sz="3600" dirty="0" smtClean="0"/>
              <a:t> be </a:t>
            </a:r>
            <a:r>
              <a:rPr lang="nb-NO" sz="3600" dirty="0" err="1" smtClean="0"/>
              <a:t>proved</a:t>
            </a:r>
            <a:endParaRPr lang="nb-NO" sz="36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5" t="28383" r="50556" b="39679"/>
          <a:stretch/>
        </p:blipFill>
        <p:spPr bwMode="auto">
          <a:xfrm>
            <a:off x="539552" y="3423752"/>
            <a:ext cx="5532322" cy="250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91" t="13507" r="31051" b="74399"/>
          <a:stretch/>
        </p:blipFill>
        <p:spPr bwMode="auto">
          <a:xfrm>
            <a:off x="395537" y="1916832"/>
            <a:ext cx="8496943" cy="102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pe 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6" name="Avrundet rektangel 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0" name="Ellipse 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37531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The </a:t>
            </a:r>
            <a:r>
              <a:rPr lang="nb-NO" sz="2800" dirty="0" err="1" smtClean="0"/>
              <a:t>rule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double </a:t>
            </a:r>
            <a:r>
              <a:rPr lang="nb-NO" sz="2800" dirty="0" err="1" smtClean="0"/>
              <a:t>variance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29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187624" y="1340768"/>
            <a:ext cx="66952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Var(Y) </a:t>
            </a:r>
            <a:r>
              <a:rPr lang="nb-NO" sz="1600" dirty="0" err="1" smtClean="0"/>
              <a:t>will</a:t>
            </a:r>
            <a:r>
              <a:rPr lang="nb-NO" sz="1600" dirty="0" smtClean="0"/>
              <a:t> </a:t>
            </a:r>
            <a:r>
              <a:rPr lang="nb-NO" sz="1600" dirty="0" err="1" smtClean="0"/>
              <a:t>now</a:t>
            </a:r>
            <a:r>
              <a:rPr lang="nb-NO" sz="1600" dirty="0" smtClean="0"/>
              <a:t> be </a:t>
            </a:r>
            <a:r>
              <a:rPr lang="nb-NO" sz="1600" dirty="0" err="1" smtClean="0"/>
              <a:t>proved</a:t>
            </a:r>
            <a:r>
              <a:rPr lang="nb-NO" sz="1600" dirty="0" smtClean="0"/>
              <a:t> from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rule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double </a:t>
            </a:r>
            <a:r>
              <a:rPr lang="nb-NO" sz="1600" dirty="0" err="1" smtClean="0"/>
              <a:t>expectation</a:t>
            </a:r>
            <a:r>
              <a:rPr lang="nb-NO" sz="1600" dirty="0" smtClean="0"/>
              <a:t>. </a:t>
            </a:r>
            <a:r>
              <a:rPr lang="nb-NO" sz="1600" dirty="0" err="1" smtClean="0"/>
              <a:t>Introduce</a:t>
            </a:r>
            <a:endParaRPr lang="nb-NO" sz="1600" dirty="0" smtClean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1825625" y="1628800"/>
          <a:ext cx="3954463" cy="498475"/>
        </p:xfrm>
        <a:graphic>
          <a:graphicData uri="http://schemas.openxmlformats.org/presentationml/2006/ole">
            <p:oleObj spid="_x0000_s29698" name="Equation" r:id="rId3" imgW="2425700" imgH="304800" progId="Equation.3">
              <p:embed/>
            </p:oleObj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1187624" y="2204864"/>
            <a:ext cx="50513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which</a:t>
            </a:r>
            <a:r>
              <a:rPr lang="nb-NO" sz="1600" dirty="0" smtClean="0"/>
              <a:t> is </a:t>
            </a:r>
            <a:r>
              <a:rPr lang="nb-NO" sz="1600" dirty="0" err="1" smtClean="0"/>
              <a:t>simply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rule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double </a:t>
            </a:r>
            <a:r>
              <a:rPr lang="nb-NO" sz="1600" dirty="0" err="1" smtClean="0"/>
              <a:t>expectation</a:t>
            </a:r>
            <a:r>
              <a:rPr lang="nb-NO" sz="1600" dirty="0" smtClean="0"/>
              <a:t>. </a:t>
            </a:r>
            <a:r>
              <a:rPr lang="nb-NO" sz="1600" dirty="0" err="1" smtClean="0"/>
              <a:t>Clearly</a:t>
            </a:r>
            <a:endParaRPr lang="nb-NO" sz="1600" dirty="0" smtClean="0"/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1783978" y="2574925"/>
          <a:ext cx="6748462" cy="496888"/>
        </p:xfrm>
        <a:graphic>
          <a:graphicData uri="http://schemas.openxmlformats.org/presentationml/2006/ole">
            <p:oleObj spid="_x0000_s29699" name="Equation" r:id="rId4" imgW="4140200" imgH="304800" progId="Equation.3">
              <p:embed/>
            </p:oleObj>
          </a:graphicData>
        </a:graphic>
      </p:graphicFrame>
      <p:sp>
        <p:nvSpPr>
          <p:cNvPr id="12" name="TekstSylinder 11"/>
          <p:cNvSpPr txBox="1"/>
          <p:nvPr/>
        </p:nvSpPr>
        <p:spPr>
          <a:xfrm>
            <a:off x="1187624" y="3068960"/>
            <a:ext cx="42979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Passing </a:t>
            </a:r>
            <a:r>
              <a:rPr lang="nb-NO" sz="1600" dirty="0" err="1" smtClean="0"/>
              <a:t>expectations</a:t>
            </a:r>
            <a:r>
              <a:rPr lang="nb-NO" sz="1600" dirty="0" smtClean="0"/>
              <a:t> over </a:t>
            </a:r>
            <a:r>
              <a:rPr lang="nb-NO" sz="1600" dirty="0" err="1" smtClean="0"/>
              <a:t>this</a:t>
            </a:r>
            <a:r>
              <a:rPr lang="nb-NO" sz="1600" dirty="0" smtClean="0"/>
              <a:t> </a:t>
            </a:r>
            <a:r>
              <a:rPr lang="nb-NO" sz="1600" dirty="0" err="1" smtClean="0"/>
              <a:t>equality</a:t>
            </a:r>
            <a:r>
              <a:rPr lang="nb-NO" sz="1600" dirty="0" smtClean="0"/>
              <a:t> </a:t>
            </a:r>
            <a:r>
              <a:rPr lang="nb-NO" sz="1600" dirty="0" err="1" smtClean="0"/>
              <a:t>yields</a:t>
            </a:r>
            <a:endParaRPr lang="nb-NO" sz="1600" dirty="0" smtClean="0"/>
          </a:p>
        </p:txBody>
      </p:sp>
      <p:graphicFrame>
        <p:nvGraphicFramePr>
          <p:cNvPr id="14" name="Objekt 13"/>
          <p:cNvGraphicFramePr>
            <a:graphicFrameLocks noChangeAspect="1"/>
          </p:cNvGraphicFramePr>
          <p:nvPr/>
        </p:nvGraphicFramePr>
        <p:xfrm>
          <a:off x="1763688" y="3429000"/>
          <a:ext cx="2292350" cy="379412"/>
        </p:xfrm>
        <a:graphic>
          <a:graphicData uri="http://schemas.openxmlformats.org/presentationml/2006/ole">
            <p:oleObj spid="_x0000_s29700" name="Equation" r:id="rId5" imgW="1384300" imgH="228600" progId="Equation.3">
              <p:embed/>
            </p:oleObj>
          </a:graphicData>
        </a:graphic>
      </p:graphicFrame>
      <p:sp>
        <p:nvSpPr>
          <p:cNvPr id="15" name="TekstSylinder 14"/>
          <p:cNvSpPr txBox="1"/>
          <p:nvPr/>
        </p:nvSpPr>
        <p:spPr>
          <a:xfrm>
            <a:off x="1187624" y="3717032"/>
            <a:ext cx="742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where</a:t>
            </a:r>
            <a:endParaRPr lang="nb-NO" sz="1600" dirty="0" smtClean="0"/>
          </a:p>
        </p:txBody>
      </p:sp>
      <p:graphicFrame>
        <p:nvGraphicFramePr>
          <p:cNvPr id="69637" name="Object 5"/>
          <p:cNvGraphicFramePr>
            <a:graphicFrameLocks noChangeAspect="1"/>
          </p:cNvGraphicFramePr>
          <p:nvPr/>
        </p:nvGraphicFramePr>
        <p:xfrm>
          <a:off x="1803400" y="3933825"/>
          <a:ext cx="5680075" cy="527050"/>
        </p:xfrm>
        <a:graphic>
          <a:graphicData uri="http://schemas.openxmlformats.org/presentationml/2006/ole">
            <p:oleObj spid="_x0000_s29701" name="Equation" r:id="rId6" imgW="3429000" imgH="317500" progId="Equation.3">
              <p:embed/>
            </p:oleObj>
          </a:graphicData>
        </a:graphic>
      </p:graphicFrame>
      <p:sp>
        <p:nvSpPr>
          <p:cNvPr id="16" name="TekstSylinder 15"/>
          <p:cNvSpPr txBox="1"/>
          <p:nvPr/>
        </p:nvSpPr>
        <p:spPr>
          <a:xfrm>
            <a:off x="1187624" y="4437112"/>
            <a:ext cx="4478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will</a:t>
            </a:r>
            <a:r>
              <a:rPr lang="nb-NO" sz="1600" dirty="0" smtClean="0"/>
              <a:t> be </a:t>
            </a:r>
            <a:r>
              <a:rPr lang="nb-NO" sz="1600" dirty="0" err="1" smtClean="0"/>
              <a:t>handled</a:t>
            </a:r>
            <a:r>
              <a:rPr lang="nb-NO" sz="1600" dirty="0" smtClean="0"/>
              <a:t> </a:t>
            </a:r>
            <a:r>
              <a:rPr lang="nb-NO" sz="1600" dirty="0" err="1" smtClean="0"/>
              <a:t>separately</a:t>
            </a:r>
            <a:r>
              <a:rPr lang="nb-NO" sz="1600" dirty="0" smtClean="0"/>
              <a:t>. First note </a:t>
            </a:r>
            <a:r>
              <a:rPr lang="nb-NO" sz="1600" dirty="0" err="1" smtClean="0"/>
              <a:t>that</a:t>
            </a:r>
            <a:endParaRPr lang="nb-NO" sz="1600" dirty="0" smtClean="0"/>
          </a:p>
        </p:txBody>
      </p:sp>
      <p:graphicFrame>
        <p:nvGraphicFramePr>
          <p:cNvPr id="69638" name="Object 6"/>
          <p:cNvGraphicFramePr>
            <a:graphicFrameLocks noChangeAspect="1"/>
          </p:cNvGraphicFramePr>
          <p:nvPr/>
        </p:nvGraphicFramePr>
        <p:xfrm>
          <a:off x="1763688" y="4653136"/>
          <a:ext cx="4397375" cy="506412"/>
        </p:xfrm>
        <a:graphic>
          <a:graphicData uri="http://schemas.openxmlformats.org/presentationml/2006/ole">
            <p:oleObj spid="_x0000_s29702" name="Equation" r:id="rId7" imgW="2654300" imgH="304800" progId="Equation.3">
              <p:embed/>
            </p:oleObj>
          </a:graphicData>
        </a:graphic>
      </p:graphicFrame>
      <p:sp>
        <p:nvSpPr>
          <p:cNvPr id="18" name="TekstSylinder 17"/>
          <p:cNvSpPr txBox="1"/>
          <p:nvPr/>
        </p:nvSpPr>
        <p:spPr>
          <a:xfrm>
            <a:off x="1187624" y="5157192"/>
            <a:ext cx="45528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and by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rule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double </a:t>
            </a:r>
            <a:r>
              <a:rPr lang="nb-NO" sz="1600" dirty="0" err="1" smtClean="0"/>
              <a:t>expectation</a:t>
            </a:r>
            <a:r>
              <a:rPr lang="nb-NO" sz="1600" dirty="0" smtClean="0"/>
              <a:t> </a:t>
            </a:r>
            <a:r>
              <a:rPr lang="nb-NO" sz="1600" dirty="0" err="1" smtClean="0"/>
              <a:t>applied</a:t>
            </a:r>
            <a:r>
              <a:rPr lang="nb-NO" sz="1600" dirty="0" smtClean="0"/>
              <a:t> to </a:t>
            </a:r>
          </a:p>
        </p:txBody>
      </p:sp>
      <p:graphicFrame>
        <p:nvGraphicFramePr>
          <p:cNvPr id="69639" name="Object 7"/>
          <p:cNvGraphicFramePr>
            <a:graphicFrameLocks noChangeAspect="1"/>
          </p:cNvGraphicFramePr>
          <p:nvPr/>
        </p:nvGraphicFramePr>
        <p:xfrm>
          <a:off x="5561558" y="5004550"/>
          <a:ext cx="882650" cy="506412"/>
        </p:xfrm>
        <a:graphic>
          <a:graphicData uri="http://schemas.openxmlformats.org/presentationml/2006/ole">
            <p:oleObj spid="_x0000_s29703" name="Equation" r:id="rId8" imgW="533169" imgH="304668" progId="Equation.3">
              <p:embed/>
            </p:oleObj>
          </a:graphicData>
        </a:graphic>
      </p:graphicFrame>
      <p:graphicFrame>
        <p:nvGraphicFramePr>
          <p:cNvPr id="69640" name="Object 8"/>
          <p:cNvGraphicFramePr>
            <a:graphicFrameLocks noChangeAspect="1"/>
          </p:cNvGraphicFramePr>
          <p:nvPr/>
        </p:nvGraphicFramePr>
        <p:xfrm>
          <a:off x="1679575" y="5341938"/>
          <a:ext cx="2924175" cy="506412"/>
        </p:xfrm>
        <a:graphic>
          <a:graphicData uri="http://schemas.openxmlformats.org/presentationml/2006/ole">
            <p:oleObj spid="_x0000_s29704" name="Equation" r:id="rId9" imgW="1764534" imgH="304668" progId="Equation.3">
              <p:embed/>
            </p:oleObj>
          </a:graphicData>
        </a:graphic>
      </p:graphicFrame>
      <p:sp>
        <p:nvSpPr>
          <p:cNvPr id="21" name="TekstSylinder 20"/>
          <p:cNvSpPr txBox="1"/>
          <p:nvPr/>
        </p:nvSpPr>
        <p:spPr>
          <a:xfrm>
            <a:off x="1187624" y="5877272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The </a:t>
            </a:r>
            <a:r>
              <a:rPr lang="nb-NO" sz="1600" dirty="0" err="1" smtClean="0"/>
              <a:t>second</a:t>
            </a:r>
            <a:r>
              <a:rPr lang="nb-NO" sz="1600" dirty="0" smtClean="0"/>
              <a:t> term makes </a:t>
            </a:r>
            <a:r>
              <a:rPr lang="nb-NO" sz="1600" dirty="0" err="1" smtClean="0"/>
              <a:t>use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fact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	         by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rule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double </a:t>
            </a:r>
            <a:r>
              <a:rPr lang="nb-NO" sz="1600" dirty="0" err="1" smtClean="0"/>
              <a:t>expectation</a:t>
            </a:r>
            <a:r>
              <a:rPr lang="nb-NO" sz="1600" dirty="0" smtClean="0"/>
              <a:t> so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</a:p>
        </p:txBody>
      </p:sp>
      <p:graphicFrame>
        <p:nvGraphicFramePr>
          <p:cNvPr id="69641" name="Object 9"/>
          <p:cNvGraphicFramePr>
            <a:graphicFrameLocks noChangeAspect="1"/>
          </p:cNvGraphicFramePr>
          <p:nvPr/>
        </p:nvGraphicFramePr>
        <p:xfrm>
          <a:off x="5292080" y="5733256"/>
          <a:ext cx="987425" cy="506413"/>
        </p:xfrm>
        <a:graphic>
          <a:graphicData uri="http://schemas.openxmlformats.org/presentationml/2006/ole">
            <p:oleObj spid="_x0000_s29705" name="Equation" r:id="rId10" imgW="596641" imgH="304668" progId="Equation.3">
              <p:embed/>
            </p:oleObj>
          </a:graphicData>
        </a:graphic>
      </p:graphicFrame>
      <p:grpSp>
        <p:nvGrpSpPr>
          <p:cNvPr id="9" name="Gruppe 21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23" name="Avrundet rektangel 22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24" name="Avrundet rektangel 23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25" name="Avrundet rektangel 24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6" name="Avrundet rektangel 25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7" name="Ellipse 26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98350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The </a:t>
            </a:r>
            <a:r>
              <a:rPr lang="nb-NO" sz="2800" dirty="0" err="1" smtClean="0"/>
              <a:t>rule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double </a:t>
            </a:r>
            <a:r>
              <a:rPr lang="nb-NO" sz="2800" dirty="0" err="1" smtClean="0"/>
              <a:t>variance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30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1835696" y="1124744"/>
          <a:ext cx="2505075" cy="498475"/>
        </p:xfrm>
        <a:graphic>
          <a:graphicData uri="http://schemas.openxmlformats.org/presentationml/2006/ole">
            <p:oleObj spid="_x0000_s30722" name="Equation" r:id="rId3" imgW="1536033" imgH="304668" progId="Equation.3">
              <p:embed/>
            </p:oleObj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1187624" y="1628800"/>
            <a:ext cx="79399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The final term B</a:t>
            </a:r>
            <a:r>
              <a:rPr lang="nb-NO" sz="800" dirty="0" smtClean="0"/>
              <a:t>3</a:t>
            </a:r>
            <a:r>
              <a:rPr lang="nb-NO" sz="1600" dirty="0" smtClean="0"/>
              <a:t> makes </a:t>
            </a:r>
            <a:r>
              <a:rPr lang="nb-NO" sz="1600" dirty="0" err="1" smtClean="0"/>
              <a:t>use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rule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double </a:t>
            </a:r>
            <a:r>
              <a:rPr lang="nb-NO" sz="1600" dirty="0" err="1" smtClean="0"/>
              <a:t>expectation</a:t>
            </a:r>
            <a:r>
              <a:rPr lang="nb-NO" sz="1600" dirty="0" smtClean="0"/>
              <a:t> </a:t>
            </a:r>
            <a:r>
              <a:rPr lang="nb-NO" sz="1600" dirty="0" err="1" smtClean="0"/>
              <a:t>once</a:t>
            </a:r>
            <a:r>
              <a:rPr lang="nb-NO" sz="1600" dirty="0" smtClean="0"/>
              <a:t> </a:t>
            </a:r>
            <a:r>
              <a:rPr lang="nb-NO" sz="1600" dirty="0" err="1" smtClean="0"/>
              <a:t>again</a:t>
            </a:r>
            <a:r>
              <a:rPr lang="nb-NO" sz="1600" dirty="0" smtClean="0"/>
              <a:t>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yields</a:t>
            </a:r>
            <a:endParaRPr lang="nb-NO" sz="1600" dirty="0" smtClean="0"/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1835696" y="1988840"/>
          <a:ext cx="1449387" cy="373063"/>
        </p:xfrm>
        <a:graphic>
          <a:graphicData uri="http://schemas.openxmlformats.org/presentationml/2006/ole">
            <p:oleObj spid="_x0000_s30723" name="Equation" r:id="rId4" imgW="889000" imgH="228600" progId="Equation.3">
              <p:embed/>
            </p:oleObj>
          </a:graphicData>
        </a:graphic>
      </p:graphicFrame>
      <p:sp>
        <p:nvSpPr>
          <p:cNvPr id="12" name="TekstSylinder 11"/>
          <p:cNvSpPr txBox="1"/>
          <p:nvPr/>
        </p:nvSpPr>
        <p:spPr>
          <a:xfrm>
            <a:off x="1259632" y="2348880"/>
            <a:ext cx="742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where</a:t>
            </a:r>
            <a:endParaRPr lang="nb-NO" sz="1600" dirty="0" smtClean="0"/>
          </a:p>
        </p:txBody>
      </p:sp>
      <p:sp>
        <p:nvSpPr>
          <p:cNvPr id="15" name="TekstSylinder 14"/>
          <p:cNvSpPr txBox="1"/>
          <p:nvPr/>
        </p:nvSpPr>
        <p:spPr>
          <a:xfrm>
            <a:off x="1259632" y="3594502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And B</a:t>
            </a:r>
            <a:r>
              <a:rPr lang="nb-NO" sz="600" dirty="0" smtClean="0"/>
              <a:t>3</a:t>
            </a:r>
            <a:r>
              <a:rPr lang="nb-NO" sz="1600" dirty="0" smtClean="0"/>
              <a:t>=0. The </a:t>
            </a:r>
            <a:r>
              <a:rPr lang="nb-NO" sz="1600" dirty="0" err="1" smtClean="0"/>
              <a:t>second</a:t>
            </a:r>
            <a:r>
              <a:rPr lang="nb-NO" sz="1600" dirty="0" smtClean="0"/>
              <a:t> </a:t>
            </a:r>
            <a:r>
              <a:rPr lang="nb-NO" sz="1600" dirty="0" err="1" smtClean="0"/>
              <a:t>equality</a:t>
            </a:r>
            <a:r>
              <a:rPr lang="nb-NO" sz="1600" dirty="0" smtClean="0"/>
              <a:t> is true </a:t>
            </a:r>
            <a:r>
              <a:rPr lang="nb-NO" sz="1600" dirty="0" err="1" smtClean="0"/>
              <a:t>because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factor</a:t>
            </a:r>
            <a:r>
              <a:rPr lang="nb-NO" sz="1600" dirty="0" smtClean="0"/>
              <a:t> 		is </a:t>
            </a:r>
            <a:r>
              <a:rPr lang="nb-NO" sz="1600" dirty="0" err="1" smtClean="0"/>
              <a:t>fixed</a:t>
            </a:r>
            <a:r>
              <a:rPr lang="nb-NO" sz="1600" dirty="0" smtClean="0"/>
              <a:t> by X. </a:t>
            </a:r>
            <a:r>
              <a:rPr lang="nb-NO" sz="1600" dirty="0" err="1" smtClean="0"/>
              <a:t>Collecting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expression</a:t>
            </a:r>
            <a:r>
              <a:rPr lang="nb-NO" sz="1600" dirty="0" smtClean="0"/>
              <a:t> for B</a:t>
            </a:r>
            <a:r>
              <a:rPr lang="nb-NO" sz="1000" dirty="0" smtClean="0"/>
              <a:t>1</a:t>
            </a:r>
            <a:r>
              <a:rPr lang="nb-NO" sz="1600" dirty="0" smtClean="0"/>
              <a:t>, B</a:t>
            </a:r>
            <a:r>
              <a:rPr lang="nb-NO" sz="800" dirty="0" smtClean="0"/>
              <a:t>2</a:t>
            </a:r>
            <a:r>
              <a:rPr lang="nb-NO" sz="1600" dirty="0" smtClean="0"/>
              <a:t> and B</a:t>
            </a:r>
            <a:r>
              <a:rPr lang="nb-NO" sz="700" dirty="0" smtClean="0"/>
              <a:t>3</a:t>
            </a:r>
            <a:r>
              <a:rPr lang="nb-NO" sz="1600" dirty="0" smtClean="0"/>
              <a:t> proves </a:t>
            </a:r>
            <a:r>
              <a:rPr lang="nb-NO" sz="1600" dirty="0" err="1" smtClean="0"/>
              <a:t>the</a:t>
            </a:r>
            <a:r>
              <a:rPr lang="nb-NO" sz="1600" dirty="0" smtClean="0"/>
              <a:t> double </a:t>
            </a:r>
            <a:r>
              <a:rPr lang="nb-NO" sz="1600" dirty="0" err="1" smtClean="0"/>
              <a:t>variance</a:t>
            </a:r>
            <a:r>
              <a:rPr lang="nb-NO" sz="1600" dirty="0" smtClean="0"/>
              <a:t> </a:t>
            </a:r>
            <a:r>
              <a:rPr lang="nb-NO" sz="1600" dirty="0" err="1" smtClean="0"/>
              <a:t>formula</a:t>
            </a:r>
            <a:endParaRPr lang="nb-NO" sz="1600" dirty="0" smtClean="0"/>
          </a:p>
        </p:txBody>
      </p:sp>
      <p:graphicFrame>
        <p:nvGraphicFramePr>
          <p:cNvPr id="70666" name="Object 10"/>
          <p:cNvGraphicFramePr>
            <a:graphicFrameLocks noChangeAspect="1"/>
          </p:cNvGraphicFramePr>
          <p:nvPr/>
        </p:nvGraphicFramePr>
        <p:xfrm>
          <a:off x="1823244" y="2537966"/>
          <a:ext cx="5053012" cy="1035050"/>
        </p:xfrm>
        <a:graphic>
          <a:graphicData uri="http://schemas.openxmlformats.org/presentationml/2006/ole">
            <p:oleObj spid="_x0000_s30724" name="Equation" r:id="rId5" imgW="3098800" imgH="635000" progId="Equation.3">
              <p:embed/>
            </p:oleObj>
          </a:graphicData>
        </a:graphic>
      </p:graphicFrame>
      <p:graphicFrame>
        <p:nvGraphicFramePr>
          <p:cNvPr id="70667" name="Object 11"/>
          <p:cNvGraphicFramePr>
            <a:graphicFrameLocks noChangeAspect="1"/>
          </p:cNvGraphicFramePr>
          <p:nvPr/>
        </p:nvGraphicFramePr>
        <p:xfrm>
          <a:off x="6516216" y="3446463"/>
          <a:ext cx="735012" cy="508000"/>
        </p:xfrm>
        <a:graphic>
          <a:graphicData uri="http://schemas.openxmlformats.org/presentationml/2006/ole">
            <p:oleObj spid="_x0000_s30725" name="Equation" r:id="rId6" imgW="444114" imgH="304536" progId="Equation.3">
              <p:embed/>
            </p:oleObj>
          </a:graphicData>
        </a:graphic>
      </p:graphicFrame>
      <p:grpSp>
        <p:nvGrpSpPr>
          <p:cNvPr id="6" name="Gruppe 12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4" name="Avrundet rektangel 13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9" name="Ellipse 18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55807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Random</a:t>
            </a:r>
            <a:r>
              <a:rPr lang="nb-NO" dirty="0" smtClean="0"/>
              <a:t> </a:t>
            </a:r>
            <a:r>
              <a:rPr lang="nb-NO" dirty="0" err="1" smtClean="0"/>
              <a:t>intensities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31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755576" y="1255737"/>
            <a:ext cx="6425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Specific</a:t>
            </a:r>
            <a:r>
              <a:rPr lang="nb-NO" sz="1600" dirty="0" smtClean="0"/>
              <a:t>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for	      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handled</a:t>
            </a:r>
            <a:r>
              <a:rPr lang="nb-NO" sz="1600" dirty="0" smtClean="0"/>
              <a:t> </a:t>
            </a:r>
            <a:r>
              <a:rPr lang="nb-NO" sz="1600" dirty="0" err="1" smtClean="0"/>
              <a:t>through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mixing</a:t>
            </a:r>
            <a:r>
              <a:rPr lang="nb-NO" sz="1600" dirty="0" smtClean="0"/>
              <a:t> </a:t>
            </a:r>
            <a:r>
              <a:rPr lang="nb-NO" sz="1600" dirty="0" err="1" smtClean="0"/>
              <a:t>relationship</a:t>
            </a:r>
            <a:endParaRPr lang="nb-NO" sz="1600" dirty="0" smtClean="0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547664" y="1489472"/>
          <a:ext cx="6480175" cy="787400"/>
        </p:xfrm>
        <a:graphic>
          <a:graphicData uri="http://schemas.openxmlformats.org/presentationml/2006/ole">
            <p:oleObj spid="_x0000_s31746" name="Equation" r:id="rId3" imgW="3975100" imgH="482600" progId="Equation.3">
              <p:embed/>
            </p:oleObj>
          </a:graphicData>
        </a:graphic>
      </p:graphicFrame>
      <p:graphicFrame>
        <p:nvGraphicFramePr>
          <p:cNvPr id="88067" name="Object 3"/>
          <p:cNvGraphicFramePr>
            <a:graphicFrameLocks noChangeAspect="1"/>
          </p:cNvGraphicFramePr>
          <p:nvPr/>
        </p:nvGraphicFramePr>
        <p:xfrm>
          <a:off x="2699792" y="1319658"/>
          <a:ext cx="252413" cy="274638"/>
        </p:xfrm>
        <a:graphic>
          <a:graphicData uri="http://schemas.openxmlformats.org/presentationml/2006/ole">
            <p:oleObj spid="_x0000_s31747" name="Equation" r:id="rId4" imgW="152268" imgH="164957" progId="Equation.3">
              <p:embed/>
            </p:oleObj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755576" y="2154342"/>
            <a:ext cx="65085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Gamma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traditional</a:t>
            </a:r>
            <a:r>
              <a:rPr lang="nb-NO" sz="1600" dirty="0" smtClean="0"/>
              <a:t> </a:t>
            </a:r>
            <a:r>
              <a:rPr lang="nb-NO" sz="1600" dirty="0" err="1" smtClean="0"/>
              <a:t>choices</a:t>
            </a:r>
            <a:r>
              <a:rPr lang="nb-NO" sz="1600" dirty="0" smtClean="0"/>
              <a:t> for 	and </a:t>
            </a:r>
            <a:r>
              <a:rPr lang="nb-NO" sz="1600" dirty="0" err="1" smtClean="0"/>
              <a:t>detailed</a:t>
            </a:r>
            <a:r>
              <a:rPr lang="nb-NO" sz="1600" dirty="0" smtClean="0"/>
              <a:t> </a:t>
            </a:r>
            <a:r>
              <a:rPr lang="nb-NO" sz="1600" dirty="0" err="1" smtClean="0"/>
              <a:t>below</a:t>
            </a:r>
            <a:endParaRPr lang="nb-NO" sz="1600" dirty="0" smtClean="0"/>
          </a:p>
        </p:txBody>
      </p:sp>
      <p:graphicFrame>
        <p:nvGraphicFramePr>
          <p:cNvPr id="88068" name="Object 4"/>
          <p:cNvGraphicFramePr>
            <a:graphicFrameLocks noChangeAspect="1"/>
          </p:cNvGraphicFramePr>
          <p:nvPr/>
        </p:nvGraphicFramePr>
        <p:xfrm>
          <a:off x="4716016" y="2158734"/>
          <a:ext cx="588962" cy="338137"/>
        </p:xfrm>
        <a:graphic>
          <a:graphicData uri="http://schemas.openxmlformats.org/presentationml/2006/ole">
            <p:oleObj spid="_x0000_s31748" name="Equation" r:id="rId5" imgW="355292" imgH="203024" progId="Equation.3">
              <p:embed/>
            </p:oleObj>
          </a:graphicData>
        </a:graphic>
      </p:graphicFrame>
      <p:sp>
        <p:nvSpPr>
          <p:cNvPr id="11" name="TekstSylinder 10"/>
          <p:cNvSpPr txBox="1"/>
          <p:nvPr/>
        </p:nvSpPr>
        <p:spPr>
          <a:xfrm>
            <a:off x="755576" y="2586390"/>
            <a:ext cx="77768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Estimates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		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obtained</a:t>
            </a:r>
            <a:r>
              <a:rPr lang="nb-NO" sz="1600" dirty="0" smtClean="0"/>
              <a:t> from </a:t>
            </a:r>
            <a:r>
              <a:rPr lang="nb-NO" sz="1600" dirty="0" err="1" smtClean="0"/>
              <a:t>historical</a:t>
            </a:r>
            <a:r>
              <a:rPr lang="nb-NO" sz="1600" dirty="0" smtClean="0"/>
              <a:t> data </a:t>
            </a:r>
            <a:r>
              <a:rPr lang="nb-NO" sz="1600" dirty="0" err="1" smtClean="0"/>
              <a:t>without</a:t>
            </a:r>
            <a:r>
              <a:rPr lang="nb-NO" sz="1600" dirty="0" smtClean="0"/>
              <a:t> </a:t>
            </a:r>
            <a:r>
              <a:rPr lang="nb-NO" sz="1600" dirty="0" err="1" smtClean="0"/>
              <a:t>specifying</a:t>
            </a:r>
            <a:r>
              <a:rPr lang="nb-NO" sz="1600" dirty="0" smtClean="0"/>
              <a:t>            . Let n</a:t>
            </a:r>
            <a:r>
              <a:rPr lang="nb-NO" sz="700" dirty="0" smtClean="0"/>
              <a:t>1</a:t>
            </a:r>
            <a:r>
              <a:rPr lang="nb-NO" sz="1600" dirty="0" smtClean="0"/>
              <a:t>,...,n</a:t>
            </a:r>
            <a:r>
              <a:rPr lang="nb-NO" sz="900" dirty="0" smtClean="0"/>
              <a:t>n</a:t>
            </a:r>
            <a:r>
              <a:rPr lang="nb-NO" sz="1600" dirty="0" smtClean="0"/>
              <a:t>   be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from n policy holders and T</a:t>
            </a:r>
            <a:r>
              <a:rPr lang="nb-NO" sz="700" dirty="0" smtClean="0"/>
              <a:t>1</a:t>
            </a:r>
            <a:r>
              <a:rPr lang="nb-NO" sz="1600" dirty="0" smtClean="0"/>
              <a:t>,...,T</a:t>
            </a:r>
            <a:r>
              <a:rPr lang="nb-NO" sz="700" dirty="0" smtClean="0"/>
              <a:t>J</a:t>
            </a:r>
            <a:r>
              <a:rPr lang="nb-NO" sz="1600" dirty="0" smtClean="0"/>
              <a:t> </a:t>
            </a:r>
            <a:r>
              <a:rPr lang="nb-NO" sz="1600" dirty="0" err="1" smtClean="0"/>
              <a:t>their</a:t>
            </a:r>
            <a:r>
              <a:rPr lang="nb-NO" sz="1600" dirty="0" smtClean="0"/>
              <a:t> </a:t>
            </a:r>
            <a:r>
              <a:rPr lang="nb-NO" sz="1600" dirty="0" err="1" smtClean="0"/>
              <a:t>exposure</a:t>
            </a:r>
            <a:r>
              <a:rPr lang="nb-NO" sz="1600" dirty="0" smtClean="0"/>
              <a:t> to risk.  The </a:t>
            </a:r>
            <a:r>
              <a:rPr lang="nb-NO" sz="1600" dirty="0" err="1" smtClean="0"/>
              <a:t>intensity</a:t>
            </a:r>
            <a:r>
              <a:rPr lang="nb-NO" sz="1600" dirty="0" smtClean="0"/>
              <a:t>        </a:t>
            </a:r>
            <a:r>
              <a:rPr lang="nb-NO" sz="1600" dirty="0" err="1" smtClean="0"/>
              <a:t>if</a:t>
            </a:r>
            <a:r>
              <a:rPr lang="nb-NO" sz="1600" dirty="0" smtClean="0"/>
              <a:t> </a:t>
            </a:r>
            <a:r>
              <a:rPr lang="nb-NO" sz="1600" dirty="0" err="1" smtClean="0"/>
              <a:t>individual</a:t>
            </a:r>
            <a:r>
              <a:rPr lang="nb-NO" sz="1600" dirty="0" smtClean="0"/>
              <a:t> j is </a:t>
            </a: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estimated</a:t>
            </a:r>
            <a:r>
              <a:rPr lang="nb-NO" sz="1600" dirty="0" smtClean="0"/>
              <a:t> as 	 	   .</a:t>
            </a:r>
          </a:p>
        </p:txBody>
      </p:sp>
      <p:graphicFrame>
        <p:nvGraphicFramePr>
          <p:cNvPr id="88069" name="Object 5"/>
          <p:cNvGraphicFramePr>
            <a:graphicFrameLocks noChangeAspect="1"/>
          </p:cNvGraphicFramePr>
          <p:nvPr/>
        </p:nvGraphicFramePr>
        <p:xfrm>
          <a:off x="2097931" y="2595563"/>
          <a:ext cx="1177925" cy="338137"/>
        </p:xfrm>
        <a:graphic>
          <a:graphicData uri="http://schemas.openxmlformats.org/presentationml/2006/ole">
            <p:oleObj spid="_x0000_s31749" name="Equation" r:id="rId6" imgW="710891" imgH="203112" progId="Equation.3">
              <p:embed/>
            </p:oleObj>
          </a:graphicData>
        </a:graphic>
      </p:graphicFrame>
      <p:graphicFrame>
        <p:nvGraphicFramePr>
          <p:cNvPr id="88070" name="Object 6"/>
          <p:cNvGraphicFramePr>
            <a:graphicFrameLocks noChangeAspect="1"/>
          </p:cNvGraphicFramePr>
          <p:nvPr/>
        </p:nvGraphicFramePr>
        <p:xfrm>
          <a:off x="1835696" y="2806806"/>
          <a:ext cx="588962" cy="338138"/>
        </p:xfrm>
        <a:graphic>
          <a:graphicData uri="http://schemas.openxmlformats.org/presentationml/2006/ole">
            <p:oleObj spid="_x0000_s31750" name="Equation" r:id="rId7" imgW="355292" imgH="203024" progId="Equation.3">
              <p:embed/>
            </p:oleObj>
          </a:graphicData>
        </a:graphic>
      </p:graphicFrame>
      <p:graphicFrame>
        <p:nvGraphicFramePr>
          <p:cNvPr id="88071" name="Object 7"/>
          <p:cNvGraphicFramePr>
            <a:graphicFrameLocks noChangeAspect="1"/>
          </p:cNvGraphicFramePr>
          <p:nvPr/>
        </p:nvGraphicFramePr>
        <p:xfrm>
          <a:off x="3680023" y="3068960"/>
          <a:ext cx="315913" cy="401637"/>
        </p:xfrm>
        <a:graphic>
          <a:graphicData uri="http://schemas.openxmlformats.org/presentationml/2006/ole">
            <p:oleObj spid="_x0000_s31751" name="Equation" r:id="rId8" imgW="190417" imgH="241195" progId="Equation.3">
              <p:embed/>
            </p:oleObj>
          </a:graphicData>
        </a:graphic>
      </p:graphicFrame>
      <p:graphicFrame>
        <p:nvGraphicFramePr>
          <p:cNvPr id="88072" name="Object 8"/>
          <p:cNvGraphicFramePr>
            <a:graphicFrameLocks noChangeAspect="1"/>
          </p:cNvGraphicFramePr>
          <p:nvPr/>
        </p:nvGraphicFramePr>
        <p:xfrm>
          <a:off x="7138491" y="2907692"/>
          <a:ext cx="1177925" cy="549275"/>
        </p:xfrm>
        <a:graphic>
          <a:graphicData uri="http://schemas.openxmlformats.org/presentationml/2006/ole">
            <p:oleObj spid="_x0000_s31752" name="Equation" r:id="rId9" imgW="710891" imgH="330057" progId="Equation.3">
              <p:embed/>
            </p:oleObj>
          </a:graphicData>
        </a:graphic>
      </p:graphicFrame>
      <p:sp>
        <p:nvSpPr>
          <p:cNvPr id="16" name="TekstSylinder 15"/>
          <p:cNvSpPr txBox="1"/>
          <p:nvPr/>
        </p:nvSpPr>
        <p:spPr>
          <a:xfrm>
            <a:off x="755577" y="3462099"/>
            <a:ext cx="7776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Uncertainty</a:t>
            </a:r>
            <a:r>
              <a:rPr lang="nb-NO" sz="1600" dirty="0" smtClean="0"/>
              <a:t> is huge. One </a:t>
            </a:r>
            <a:r>
              <a:rPr lang="nb-NO" sz="1600" dirty="0" err="1" smtClean="0"/>
              <a:t>solution</a:t>
            </a:r>
            <a:r>
              <a:rPr lang="nb-NO" sz="1600" dirty="0" smtClean="0"/>
              <a:t> is 	  </a:t>
            </a:r>
          </a:p>
        </p:txBody>
      </p:sp>
      <p:graphicFrame>
        <p:nvGraphicFramePr>
          <p:cNvPr id="17" name="Objekt 16"/>
          <p:cNvGraphicFramePr>
            <a:graphicFrameLocks noChangeAspect="1"/>
          </p:cNvGraphicFramePr>
          <p:nvPr/>
        </p:nvGraphicFramePr>
        <p:xfrm>
          <a:off x="1475656" y="3789040"/>
          <a:ext cx="3188320" cy="979544"/>
        </p:xfrm>
        <a:graphic>
          <a:graphicData uri="http://schemas.openxmlformats.org/presentationml/2006/ole">
            <p:oleObj spid="_x0000_s31753" name="Equation" r:id="rId10" imgW="2108200" imgH="647700" progId="Equation.3">
              <p:embed/>
            </p:oleObj>
          </a:graphicData>
        </a:graphic>
      </p:graphicFrame>
      <p:sp>
        <p:nvSpPr>
          <p:cNvPr id="18" name="TekstSylinder 17"/>
          <p:cNvSpPr txBox="1"/>
          <p:nvPr/>
        </p:nvSpPr>
        <p:spPr>
          <a:xfrm>
            <a:off x="764202" y="4509120"/>
            <a:ext cx="7776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and</a:t>
            </a:r>
          </a:p>
        </p:txBody>
      </p:sp>
      <p:graphicFrame>
        <p:nvGraphicFramePr>
          <p:cNvPr id="88074" name="Object 10"/>
          <p:cNvGraphicFramePr>
            <a:graphicFrameLocks noChangeAspect="1"/>
          </p:cNvGraphicFramePr>
          <p:nvPr/>
        </p:nvGraphicFramePr>
        <p:xfrm>
          <a:off x="1403648" y="4725144"/>
          <a:ext cx="4608512" cy="1344613"/>
        </p:xfrm>
        <a:graphic>
          <a:graphicData uri="http://schemas.openxmlformats.org/presentationml/2006/ole">
            <p:oleObj spid="_x0000_s31754" name="Equation" r:id="rId11" imgW="3048000" imgH="889000" progId="Equation.3">
              <p:embed/>
            </p:oleObj>
          </a:graphicData>
        </a:graphic>
      </p:graphicFrame>
      <p:sp>
        <p:nvSpPr>
          <p:cNvPr id="20" name="TekstSylinder 19"/>
          <p:cNvSpPr txBox="1"/>
          <p:nvPr/>
        </p:nvSpPr>
        <p:spPr>
          <a:xfrm>
            <a:off x="755577" y="6186790"/>
            <a:ext cx="7776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Both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estimates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unbiased</a:t>
            </a:r>
            <a:r>
              <a:rPr lang="nb-NO" sz="1600" dirty="0" smtClean="0"/>
              <a:t>. </a:t>
            </a:r>
            <a:r>
              <a:rPr lang="nb-NO" sz="1600" dirty="0" err="1" smtClean="0"/>
              <a:t>See</a:t>
            </a:r>
            <a:r>
              <a:rPr lang="nb-NO" sz="1600" dirty="0" smtClean="0"/>
              <a:t>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8.6 for </a:t>
            </a:r>
            <a:r>
              <a:rPr lang="nb-NO" sz="1600" dirty="0" err="1" smtClean="0"/>
              <a:t>details</a:t>
            </a:r>
            <a:r>
              <a:rPr lang="nb-NO" sz="1600" dirty="0" smtClean="0"/>
              <a:t>. 10.5 </a:t>
            </a:r>
            <a:r>
              <a:rPr lang="nb-NO" sz="1600" dirty="0" err="1" smtClean="0"/>
              <a:t>returns</a:t>
            </a:r>
            <a:r>
              <a:rPr lang="nb-NO" sz="1600" dirty="0" smtClean="0"/>
              <a:t> to </a:t>
            </a:r>
            <a:r>
              <a:rPr lang="nb-NO" sz="1600" dirty="0" err="1" smtClean="0"/>
              <a:t>this</a:t>
            </a:r>
            <a:r>
              <a:rPr lang="nb-NO" sz="1600" dirty="0" smtClean="0"/>
              <a:t>.  </a:t>
            </a:r>
          </a:p>
        </p:txBody>
      </p:sp>
      <p:sp>
        <p:nvSpPr>
          <p:cNvPr id="22" name="TekstSylinder 21"/>
          <p:cNvSpPr txBox="1"/>
          <p:nvPr/>
        </p:nvSpPr>
        <p:spPr>
          <a:xfrm>
            <a:off x="7236296" y="4005064"/>
            <a:ext cx="1296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(1.5)	  </a:t>
            </a:r>
          </a:p>
        </p:txBody>
      </p:sp>
      <p:sp>
        <p:nvSpPr>
          <p:cNvPr id="23" name="TekstSylinder 22"/>
          <p:cNvSpPr txBox="1"/>
          <p:nvPr/>
        </p:nvSpPr>
        <p:spPr>
          <a:xfrm>
            <a:off x="7236296" y="5229200"/>
            <a:ext cx="1296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(1.6)	  </a:t>
            </a:r>
          </a:p>
        </p:txBody>
      </p:sp>
      <p:grpSp>
        <p:nvGrpSpPr>
          <p:cNvPr id="8" name="Gruppe 23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25" name="Avrundet rektangel 24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26" name="Avrundet rektangel 25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27" name="Avrundet rektangel 26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8" name="Avrundet rektangel 27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9" name="Ellipse 28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2395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599" y="793234"/>
            <a:ext cx="6192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The most </a:t>
            </a:r>
            <a:r>
              <a:rPr lang="nb-NO" sz="1600" dirty="0" err="1" smtClean="0"/>
              <a:t>commonly</a:t>
            </a:r>
            <a:r>
              <a:rPr lang="nb-NO" sz="1600" dirty="0" smtClean="0"/>
              <a:t> </a:t>
            </a:r>
            <a:r>
              <a:rPr lang="nb-NO" sz="1600" dirty="0" err="1" smtClean="0"/>
              <a:t>applied</a:t>
            </a:r>
            <a:r>
              <a:rPr lang="nb-NO" sz="1600" dirty="0" smtClean="0"/>
              <a:t> </a:t>
            </a:r>
            <a:r>
              <a:rPr lang="nb-NO" sz="1600" dirty="0" err="1" smtClean="0"/>
              <a:t>model</a:t>
            </a:r>
            <a:r>
              <a:rPr lang="nb-NO" sz="1600" dirty="0" smtClean="0"/>
              <a:t> for </a:t>
            </a:r>
            <a:r>
              <a:rPr lang="nb-NO" sz="1600" dirty="0" err="1" smtClean="0"/>
              <a:t>muh</a:t>
            </a:r>
            <a:r>
              <a:rPr lang="nb-NO" sz="1600" dirty="0" smtClean="0"/>
              <a:t> is </a:t>
            </a:r>
            <a:r>
              <a:rPr lang="nb-NO" sz="1600" dirty="0" err="1" smtClean="0"/>
              <a:t>the</a:t>
            </a:r>
            <a:r>
              <a:rPr lang="nb-NO" sz="1600" dirty="0" smtClean="0"/>
              <a:t> Gamma </a:t>
            </a:r>
            <a:r>
              <a:rPr lang="nb-NO" sz="1600" dirty="0" err="1" smtClean="0"/>
              <a:t>distribution</a:t>
            </a:r>
            <a:r>
              <a:rPr lang="nb-NO" sz="1600" dirty="0" smtClean="0"/>
              <a:t>. It is </a:t>
            </a: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assumed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2" y="260648"/>
            <a:ext cx="7848699" cy="575717"/>
          </a:xfrm>
        </p:spPr>
        <p:txBody>
          <a:bodyPr>
            <a:normAutofit/>
          </a:bodyPr>
          <a:lstStyle/>
          <a:p>
            <a:r>
              <a:rPr lang="nb-NO" sz="2800" dirty="0" smtClean="0"/>
              <a:t>The negative binomial </a:t>
            </a:r>
            <a:r>
              <a:rPr lang="nb-NO" sz="2800" dirty="0" err="1" smtClean="0"/>
              <a:t>model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32</a:t>
            </a:fld>
            <a:endParaRPr lang="nb-NO" dirty="0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835696" y="1340768"/>
          <a:ext cx="3416300" cy="331788"/>
        </p:xfrm>
        <a:graphic>
          <a:graphicData uri="http://schemas.openxmlformats.org/presentationml/2006/ole">
            <p:oleObj spid="_x0000_s32770" name="Equation" r:id="rId3" imgW="2095500" imgH="203200" progId="Equation.3">
              <p:embed/>
            </p:oleObj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755576" y="1692097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Here</a:t>
            </a:r>
            <a:r>
              <a:rPr lang="nb-NO" sz="1600" dirty="0" smtClean="0"/>
              <a:t>		is </a:t>
            </a:r>
            <a:r>
              <a:rPr lang="nb-NO" sz="1600" dirty="0" err="1" smtClean="0"/>
              <a:t>the</a:t>
            </a:r>
            <a:r>
              <a:rPr lang="nb-NO" sz="1600" dirty="0" smtClean="0"/>
              <a:t> standard Gamma </a:t>
            </a:r>
            <a:r>
              <a:rPr lang="nb-NO" sz="1600" dirty="0" err="1" smtClean="0"/>
              <a:t>distribution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mean</a:t>
            </a:r>
            <a:r>
              <a:rPr lang="nb-NO" sz="1600" dirty="0" smtClean="0"/>
              <a:t> </a:t>
            </a:r>
            <a:r>
              <a:rPr lang="nb-NO" sz="1600" dirty="0" err="1" smtClean="0"/>
              <a:t>one</a:t>
            </a:r>
            <a:r>
              <a:rPr lang="nb-NO" sz="1600" dirty="0" smtClean="0"/>
              <a:t>, and 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fluctuates</a:t>
            </a:r>
            <a:r>
              <a:rPr lang="nb-NO" sz="1600" dirty="0" smtClean="0"/>
              <a:t> </a:t>
            </a:r>
            <a:r>
              <a:rPr lang="nb-NO" sz="1600" dirty="0" err="1" smtClean="0"/>
              <a:t>around</a:t>
            </a:r>
            <a:r>
              <a:rPr lang="nb-NO" sz="1600" dirty="0" smtClean="0"/>
              <a:t>	   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uncertainty</a:t>
            </a:r>
            <a:r>
              <a:rPr lang="nb-NO" sz="1600" dirty="0" smtClean="0"/>
              <a:t> </a:t>
            </a:r>
            <a:r>
              <a:rPr lang="nb-NO" sz="1600" dirty="0" err="1" smtClean="0"/>
              <a:t>controlled</a:t>
            </a:r>
            <a:r>
              <a:rPr lang="nb-NO" sz="1600" dirty="0" smtClean="0"/>
              <a:t> by      . </a:t>
            </a:r>
            <a:r>
              <a:rPr lang="nb-NO" sz="1600" dirty="0" err="1" smtClean="0"/>
              <a:t>Specifically</a:t>
            </a:r>
            <a:r>
              <a:rPr lang="nb-NO" sz="1600" dirty="0" smtClean="0"/>
              <a:t> 	 </a:t>
            </a:r>
          </a:p>
        </p:txBody>
      </p:sp>
      <p:graphicFrame>
        <p:nvGraphicFramePr>
          <p:cNvPr id="89091" name="Object 3"/>
          <p:cNvGraphicFramePr>
            <a:graphicFrameLocks noChangeAspect="1"/>
          </p:cNvGraphicFramePr>
          <p:nvPr/>
        </p:nvGraphicFramePr>
        <p:xfrm>
          <a:off x="1406997" y="1718060"/>
          <a:ext cx="1220787" cy="338137"/>
        </p:xfrm>
        <a:graphic>
          <a:graphicData uri="http://schemas.openxmlformats.org/presentationml/2006/ole">
            <p:oleObj spid="_x0000_s32771" name="Equation" r:id="rId4" imgW="736600" imgH="203200" progId="Equation.3">
              <p:embed/>
            </p:oleObj>
          </a:graphicData>
        </a:graphic>
      </p:graphicFrame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7740352" y="1768958"/>
          <a:ext cx="252413" cy="274638"/>
        </p:xfrm>
        <a:graphic>
          <a:graphicData uri="http://schemas.openxmlformats.org/presentationml/2006/ole">
            <p:oleObj spid="_x0000_s32772" name="Equation" r:id="rId5" imgW="152268" imgH="164957" progId="Equation.3">
              <p:embed/>
            </p:oleObj>
          </a:graphicData>
        </a:graphic>
      </p:graphicFrame>
      <p:graphicFrame>
        <p:nvGraphicFramePr>
          <p:cNvPr id="89093" name="Object 5"/>
          <p:cNvGraphicFramePr>
            <a:graphicFrameLocks noChangeAspect="1"/>
          </p:cNvGraphicFramePr>
          <p:nvPr/>
        </p:nvGraphicFramePr>
        <p:xfrm>
          <a:off x="2532063" y="1990477"/>
          <a:ext cx="211137" cy="338138"/>
        </p:xfrm>
        <a:graphic>
          <a:graphicData uri="http://schemas.openxmlformats.org/presentationml/2006/ole">
            <p:oleObj spid="_x0000_s32773" name="Equation" r:id="rId6" imgW="126835" imgH="202936" progId="Equation.3">
              <p:embed/>
            </p:oleObj>
          </a:graphicData>
        </a:graphic>
      </p:graphicFrame>
      <p:graphicFrame>
        <p:nvGraphicFramePr>
          <p:cNvPr id="89094" name="Object 6"/>
          <p:cNvGraphicFramePr>
            <a:graphicFrameLocks noChangeAspect="1"/>
          </p:cNvGraphicFramePr>
          <p:nvPr/>
        </p:nvGraphicFramePr>
        <p:xfrm>
          <a:off x="5614988" y="2030165"/>
          <a:ext cx="252412" cy="233362"/>
        </p:xfrm>
        <a:graphic>
          <a:graphicData uri="http://schemas.openxmlformats.org/presentationml/2006/ole">
            <p:oleObj spid="_x0000_s32774" name="Equation" r:id="rId7" imgW="152334" imgH="139639" progId="Equation.3">
              <p:embed/>
            </p:oleObj>
          </a:graphicData>
        </a:graphic>
      </p:graphicFrame>
      <p:graphicFrame>
        <p:nvGraphicFramePr>
          <p:cNvPr id="89095" name="Object 7"/>
          <p:cNvGraphicFramePr>
            <a:graphicFrameLocks noChangeAspect="1"/>
          </p:cNvGraphicFramePr>
          <p:nvPr/>
        </p:nvGraphicFramePr>
        <p:xfrm>
          <a:off x="1804219" y="2315220"/>
          <a:ext cx="3271837" cy="393700"/>
        </p:xfrm>
        <a:graphic>
          <a:graphicData uri="http://schemas.openxmlformats.org/presentationml/2006/ole">
            <p:oleObj spid="_x0000_s32775" name="Equation" r:id="rId8" imgW="2006600" imgH="241300" progId="Equation.3">
              <p:embed/>
            </p:oleObj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755576" y="2772217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Since</a:t>
            </a:r>
            <a:r>
              <a:rPr lang="nb-NO" sz="1600" dirty="0" smtClean="0"/>
              <a:t> 			       , </a:t>
            </a:r>
            <a:r>
              <a:rPr lang="nb-NO" sz="1600" dirty="0" err="1" smtClean="0"/>
              <a:t>the</a:t>
            </a:r>
            <a:r>
              <a:rPr lang="nb-NO" sz="1600" dirty="0" smtClean="0"/>
              <a:t> pure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model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fixed</a:t>
            </a:r>
            <a:r>
              <a:rPr lang="nb-NO" sz="1600" dirty="0" smtClean="0"/>
              <a:t> </a:t>
            </a:r>
            <a:r>
              <a:rPr lang="nb-NO" sz="1600" dirty="0" err="1" smtClean="0"/>
              <a:t>intensity</a:t>
            </a:r>
            <a:r>
              <a:rPr lang="nb-NO" sz="1600" dirty="0" smtClean="0"/>
              <a:t> </a:t>
            </a:r>
            <a:r>
              <a:rPr lang="nb-NO" sz="1600" dirty="0" err="1" smtClean="0"/>
              <a:t>emerges</a:t>
            </a:r>
            <a:r>
              <a:rPr lang="nb-NO" sz="1600" dirty="0" smtClean="0"/>
              <a:t> in </a:t>
            </a:r>
            <a:r>
              <a:rPr lang="nb-NO" sz="1600" dirty="0" err="1" smtClean="0"/>
              <a:t>the</a:t>
            </a:r>
            <a:r>
              <a:rPr lang="nb-NO" sz="1600" dirty="0" smtClean="0"/>
              <a:t> limit.</a:t>
            </a:r>
          </a:p>
        </p:txBody>
      </p:sp>
      <p:graphicFrame>
        <p:nvGraphicFramePr>
          <p:cNvPr id="89096" name="Object 8"/>
          <p:cNvGraphicFramePr>
            <a:graphicFrameLocks noChangeAspect="1"/>
          </p:cNvGraphicFramePr>
          <p:nvPr/>
        </p:nvGraphicFramePr>
        <p:xfrm>
          <a:off x="1427361" y="2803277"/>
          <a:ext cx="2568575" cy="338138"/>
        </p:xfrm>
        <a:graphic>
          <a:graphicData uri="http://schemas.openxmlformats.org/presentationml/2006/ole">
            <p:oleObj spid="_x0000_s32776" name="Equation" r:id="rId9" imgW="1548728" imgH="203112" progId="Equation.3">
              <p:embed/>
            </p:oleObj>
          </a:graphicData>
        </a:graphic>
      </p:graphicFrame>
      <p:sp>
        <p:nvSpPr>
          <p:cNvPr id="16" name="TekstSylinder 15"/>
          <p:cNvSpPr txBox="1"/>
          <p:nvPr/>
        </p:nvSpPr>
        <p:spPr>
          <a:xfrm>
            <a:off x="764202" y="3420289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The </a:t>
            </a:r>
            <a:r>
              <a:rPr lang="nb-NO" sz="1600" dirty="0" err="1" smtClean="0"/>
              <a:t>closed</a:t>
            </a:r>
            <a:r>
              <a:rPr lang="nb-NO" sz="1600" dirty="0" smtClean="0"/>
              <a:t> form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N is given by</a:t>
            </a:r>
          </a:p>
        </p:txBody>
      </p:sp>
      <p:graphicFrame>
        <p:nvGraphicFramePr>
          <p:cNvPr id="89097" name="Object 9"/>
          <p:cNvGraphicFramePr>
            <a:graphicFrameLocks noChangeAspect="1"/>
          </p:cNvGraphicFramePr>
          <p:nvPr/>
        </p:nvGraphicFramePr>
        <p:xfrm>
          <a:off x="1840061" y="3789040"/>
          <a:ext cx="5756275" cy="684212"/>
        </p:xfrm>
        <a:graphic>
          <a:graphicData uri="http://schemas.openxmlformats.org/presentationml/2006/ole">
            <p:oleObj spid="_x0000_s32777" name="Equation" r:id="rId10" imgW="3530600" imgH="419100" progId="Equation.3">
              <p:embed/>
            </p:oleObj>
          </a:graphicData>
        </a:graphic>
      </p:graphicFrame>
      <p:sp>
        <p:nvSpPr>
          <p:cNvPr id="18" name="TekstSylinder 17"/>
          <p:cNvSpPr txBox="1"/>
          <p:nvPr/>
        </p:nvSpPr>
        <p:spPr>
          <a:xfrm>
            <a:off x="755576" y="4581128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for n=0,1,.... This is </a:t>
            </a:r>
            <a:r>
              <a:rPr lang="nb-NO" sz="1600" dirty="0" err="1" smtClean="0"/>
              <a:t>the</a:t>
            </a:r>
            <a:r>
              <a:rPr lang="nb-NO" sz="1600" dirty="0" smtClean="0"/>
              <a:t> negative binomial </a:t>
            </a:r>
            <a:r>
              <a:rPr lang="nb-NO" sz="1600" dirty="0" err="1" smtClean="0"/>
              <a:t>distribution</a:t>
            </a:r>
            <a:r>
              <a:rPr lang="nb-NO" sz="1600" dirty="0" smtClean="0"/>
              <a:t> to be </a:t>
            </a:r>
            <a:r>
              <a:rPr lang="nb-NO" sz="1600" dirty="0" err="1" smtClean="0"/>
              <a:t>denoted</a:t>
            </a:r>
            <a:r>
              <a:rPr lang="nb-NO" sz="1600" dirty="0" smtClean="0"/>
              <a:t> 	               . </a:t>
            </a:r>
            <a:r>
              <a:rPr lang="nb-NO" sz="1600" dirty="0" err="1" smtClean="0"/>
              <a:t>Mean</a:t>
            </a:r>
            <a:r>
              <a:rPr lang="nb-NO" sz="1600" dirty="0" smtClean="0"/>
              <a:t>, standard </a:t>
            </a:r>
            <a:r>
              <a:rPr lang="nb-NO" sz="1600" dirty="0" err="1" smtClean="0"/>
              <a:t>deviation</a:t>
            </a:r>
            <a:r>
              <a:rPr lang="nb-NO" sz="1600" dirty="0" smtClean="0"/>
              <a:t> and </a:t>
            </a:r>
            <a:r>
              <a:rPr lang="nb-NO" sz="1600" dirty="0" err="1" smtClean="0"/>
              <a:t>skewness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	</a:t>
            </a:r>
          </a:p>
        </p:txBody>
      </p:sp>
      <p:graphicFrame>
        <p:nvGraphicFramePr>
          <p:cNvPr id="89098" name="Object 10"/>
          <p:cNvGraphicFramePr>
            <a:graphicFrameLocks noChangeAspect="1"/>
          </p:cNvGraphicFramePr>
          <p:nvPr/>
        </p:nvGraphicFramePr>
        <p:xfrm>
          <a:off x="7004050" y="4593977"/>
          <a:ext cx="1114425" cy="338138"/>
        </p:xfrm>
        <a:graphic>
          <a:graphicData uri="http://schemas.openxmlformats.org/presentationml/2006/ole">
            <p:oleObj spid="_x0000_s32778" name="Equation" r:id="rId11" imgW="672808" imgH="203112" progId="Equation.3">
              <p:embed/>
            </p:oleObj>
          </a:graphicData>
        </a:graphic>
      </p:graphicFrame>
      <p:graphicFrame>
        <p:nvGraphicFramePr>
          <p:cNvPr id="89099" name="Object 11"/>
          <p:cNvGraphicFramePr>
            <a:graphicFrameLocks noChangeAspect="1"/>
          </p:cNvGraphicFramePr>
          <p:nvPr/>
        </p:nvGraphicFramePr>
        <p:xfrm>
          <a:off x="1312863" y="5157192"/>
          <a:ext cx="6811962" cy="725488"/>
        </p:xfrm>
        <a:graphic>
          <a:graphicData uri="http://schemas.openxmlformats.org/presentationml/2006/ole">
            <p:oleObj spid="_x0000_s32779" name="Equation" r:id="rId12" imgW="4178300" imgH="444500" progId="Equation.3">
              <p:embed/>
            </p:oleObj>
          </a:graphicData>
        </a:graphic>
      </p:graphicFrame>
      <p:sp>
        <p:nvSpPr>
          <p:cNvPr id="21" name="TekstSylinder 20"/>
          <p:cNvSpPr txBox="1"/>
          <p:nvPr/>
        </p:nvSpPr>
        <p:spPr>
          <a:xfrm>
            <a:off x="755576" y="5877272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Where</a:t>
            </a:r>
            <a:r>
              <a:rPr lang="nb-NO" sz="1600" dirty="0" smtClean="0"/>
              <a:t> E(N) and </a:t>
            </a:r>
            <a:r>
              <a:rPr lang="nb-NO" sz="1600" dirty="0" err="1" smtClean="0"/>
              <a:t>sd</a:t>
            </a:r>
            <a:r>
              <a:rPr lang="nb-NO" sz="1600" dirty="0" smtClean="0"/>
              <a:t>(N) </a:t>
            </a:r>
            <a:r>
              <a:rPr lang="nb-NO" sz="1600" dirty="0" err="1" smtClean="0"/>
              <a:t>follow</a:t>
            </a:r>
            <a:r>
              <a:rPr lang="nb-NO" sz="1600" dirty="0" smtClean="0"/>
              <a:t> from (1.3) </a:t>
            </a:r>
            <a:r>
              <a:rPr lang="nb-NO" sz="1600" dirty="0" err="1" smtClean="0"/>
              <a:t>when</a:t>
            </a:r>
            <a:r>
              <a:rPr lang="nb-NO" sz="1600" dirty="0" smtClean="0"/>
              <a:t> 	             is </a:t>
            </a:r>
            <a:r>
              <a:rPr lang="nb-NO" sz="1600" dirty="0" err="1" smtClean="0"/>
              <a:t>inserted</a:t>
            </a:r>
            <a:r>
              <a:rPr lang="nb-NO" sz="1600" dirty="0" smtClean="0"/>
              <a:t>.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Note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if</a:t>
            </a:r>
            <a:r>
              <a:rPr lang="nb-NO" sz="1600" dirty="0" smtClean="0"/>
              <a:t> N</a:t>
            </a:r>
            <a:r>
              <a:rPr lang="nb-NO" sz="1050" dirty="0" smtClean="0"/>
              <a:t>1</a:t>
            </a:r>
            <a:r>
              <a:rPr lang="nb-NO" sz="1600" dirty="0" smtClean="0"/>
              <a:t>,...,N</a:t>
            </a:r>
            <a:r>
              <a:rPr lang="nb-NO" sz="1000" dirty="0" smtClean="0"/>
              <a:t>J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iid</a:t>
            </a:r>
            <a:r>
              <a:rPr lang="nb-NO" sz="1600" dirty="0" smtClean="0"/>
              <a:t> </a:t>
            </a:r>
            <a:r>
              <a:rPr lang="nb-NO" sz="1600" dirty="0" err="1" smtClean="0"/>
              <a:t>then</a:t>
            </a:r>
            <a:r>
              <a:rPr lang="nb-NO" sz="1600" dirty="0" smtClean="0"/>
              <a:t> N</a:t>
            </a:r>
            <a:r>
              <a:rPr lang="nb-NO" sz="1050" dirty="0" smtClean="0"/>
              <a:t>1</a:t>
            </a:r>
            <a:r>
              <a:rPr lang="nb-NO" sz="1600" dirty="0" smtClean="0"/>
              <a:t>+...+N</a:t>
            </a:r>
            <a:r>
              <a:rPr lang="nb-NO" sz="1000" dirty="0" smtClean="0"/>
              <a:t>J </a:t>
            </a:r>
            <a:r>
              <a:rPr lang="nb-NO" sz="1600" dirty="0" smtClean="0"/>
              <a:t>is </a:t>
            </a:r>
            <a:r>
              <a:rPr lang="nb-NO" sz="1600" dirty="0" err="1" smtClean="0"/>
              <a:t>nbin</a:t>
            </a:r>
            <a:r>
              <a:rPr lang="nb-NO" sz="1600" dirty="0" smtClean="0"/>
              <a:t> (</a:t>
            </a:r>
            <a:r>
              <a:rPr lang="nb-NO" sz="1600" dirty="0" err="1" smtClean="0"/>
              <a:t>convolution</a:t>
            </a:r>
            <a:r>
              <a:rPr lang="nb-NO" sz="1600" dirty="0" smtClean="0"/>
              <a:t> </a:t>
            </a:r>
            <a:r>
              <a:rPr lang="nb-NO" sz="1600" dirty="0" err="1" smtClean="0"/>
              <a:t>property</a:t>
            </a:r>
            <a:r>
              <a:rPr lang="nb-NO" sz="1600" dirty="0" smtClean="0"/>
              <a:t>). </a:t>
            </a:r>
          </a:p>
        </p:txBody>
      </p:sp>
      <p:graphicFrame>
        <p:nvGraphicFramePr>
          <p:cNvPr id="89100" name="Object 12"/>
          <p:cNvGraphicFramePr>
            <a:graphicFrameLocks noChangeAspect="1"/>
          </p:cNvGraphicFramePr>
          <p:nvPr/>
        </p:nvGraphicFramePr>
        <p:xfrm>
          <a:off x="4967288" y="5822516"/>
          <a:ext cx="1157287" cy="401638"/>
        </p:xfrm>
        <a:graphic>
          <a:graphicData uri="http://schemas.openxmlformats.org/presentationml/2006/ole">
            <p:oleObj spid="_x0000_s32780" name="Equation" r:id="rId13" imgW="698500" imgH="241300" progId="Equation.3">
              <p:embed/>
            </p:oleObj>
          </a:graphicData>
        </a:graphic>
      </p:graphicFrame>
      <p:sp>
        <p:nvSpPr>
          <p:cNvPr id="23" name="TekstSylinder 22"/>
          <p:cNvSpPr txBox="1"/>
          <p:nvPr/>
        </p:nvSpPr>
        <p:spPr>
          <a:xfrm>
            <a:off x="8244409" y="5301208"/>
            <a:ext cx="648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(1.9)</a:t>
            </a:r>
          </a:p>
        </p:txBody>
      </p:sp>
      <p:grpSp>
        <p:nvGrpSpPr>
          <p:cNvPr id="9" name="Gruppe 23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25" name="Avrundet rektangel 24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26" name="Avrundet rektangel 25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27" name="Avrundet rektangel 26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8" name="Avrundet rektangel 27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9" name="Ellipse 28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26928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Fitting </a:t>
            </a:r>
            <a:r>
              <a:rPr lang="nb-NO" sz="2800" dirty="0" err="1" smtClean="0"/>
              <a:t>the</a:t>
            </a:r>
            <a:r>
              <a:rPr lang="nb-NO" sz="2800" dirty="0" smtClean="0"/>
              <a:t> negative binomial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33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755577" y="1268760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Moment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 </a:t>
            </a:r>
            <a:r>
              <a:rPr lang="nb-NO" sz="1600" dirty="0" err="1" smtClean="0"/>
              <a:t>using</a:t>
            </a:r>
            <a:r>
              <a:rPr lang="nb-NO" sz="1600" dirty="0" smtClean="0"/>
              <a:t> (1.5) and (1.6) is simplest </a:t>
            </a:r>
            <a:r>
              <a:rPr lang="nb-NO" sz="1600" dirty="0" err="1" smtClean="0"/>
              <a:t>technically</a:t>
            </a:r>
            <a:r>
              <a:rPr lang="nb-NO" sz="1600" dirty="0" smtClean="0"/>
              <a:t>. The </a:t>
            </a:r>
            <a:r>
              <a:rPr lang="nb-NO" sz="1600" dirty="0" err="1" smtClean="0"/>
              <a:t>estimate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   is </a:t>
            </a:r>
            <a:r>
              <a:rPr lang="nb-NO" sz="1600" dirty="0" err="1" smtClean="0"/>
              <a:t>simply</a:t>
            </a:r>
            <a:r>
              <a:rPr lang="nb-NO" sz="1600" dirty="0" smtClean="0"/>
              <a:t>       in (1.5), and for        </a:t>
            </a:r>
            <a:r>
              <a:rPr lang="nb-NO" sz="1600" dirty="0" err="1" smtClean="0"/>
              <a:t>invoke</a:t>
            </a:r>
            <a:r>
              <a:rPr lang="nb-NO" sz="1600" dirty="0" smtClean="0"/>
              <a:t> (1.8) right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yields</a:t>
            </a:r>
            <a:endParaRPr lang="nb-NO" sz="1600" dirty="0" smtClean="0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846263" y="1885950"/>
          <a:ext cx="3395662" cy="539750"/>
        </p:xfrm>
        <a:graphic>
          <a:graphicData uri="http://schemas.openxmlformats.org/presentationml/2006/ole">
            <p:oleObj spid="_x0000_s33794" name="Equation" r:id="rId3" imgW="2082800" imgH="330200" progId="Equation.3">
              <p:embed/>
            </p:oleObj>
          </a:graphicData>
        </a:graphic>
      </p:graphicFrame>
      <p:graphicFrame>
        <p:nvGraphicFramePr>
          <p:cNvPr id="90115" name="Object 3"/>
          <p:cNvGraphicFramePr>
            <a:graphicFrameLocks noChangeAspect="1"/>
          </p:cNvGraphicFramePr>
          <p:nvPr/>
        </p:nvGraphicFramePr>
        <p:xfrm>
          <a:off x="8085138" y="1300163"/>
          <a:ext cx="211137" cy="338137"/>
        </p:xfrm>
        <a:graphic>
          <a:graphicData uri="http://schemas.openxmlformats.org/presentationml/2006/ole">
            <p:oleObj spid="_x0000_s33795" name="Equation" r:id="rId4" imgW="126835" imgH="202936" progId="Equation.3">
              <p:embed/>
            </p:oleObj>
          </a:graphicData>
        </a:graphic>
      </p:graphicFrame>
      <p:graphicFrame>
        <p:nvGraphicFramePr>
          <p:cNvPr id="90116" name="Object 4"/>
          <p:cNvGraphicFramePr>
            <a:graphicFrameLocks noChangeAspect="1"/>
          </p:cNvGraphicFramePr>
          <p:nvPr/>
        </p:nvGraphicFramePr>
        <p:xfrm>
          <a:off x="1691680" y="1484784"/>
          <a:ext cx="180132" cy="432048"/>
        </p:xfrm>
        <a:graphic>
          <a:graphicData uri="http://schemas.openxmlformats.org/presentationml/2006/ole">
            <p:oleObj spid="_x0000_s33796" name="Equation" r:id="rId5" imgW="126835" imgH="304404" progId="Equation.3">
              <p:embed/>
            </p:oleObj>
          </a:graphicData>
        </a:graphic>
      </p:graphicFrame>
      <p:graphicFrame>
        <p:nvGraphicFramePr>
          <p:cNvPr id="90117" name="Object 5"/>
          <p:cNvGraphicFramePr>
            <a:graphicFrameLocks noChangeAspect="1"/>
          </p:cNvGraphicFramePr>
          <p:nvPr/>
        </p:nvGraphicFramePr>
        <p:xfrm>
          <a:off x="3491880" y="1568331"/>
          <a:ext cx="254000" cy="233363"/>
        </p:xfrm>
        <a:graphic>
          <a:graphicData uri="http://schemas.openxmlformats.org/presentationml/2006/ole">
            <p:oleObj spid="_x0000_s33797" name="Equation" r:id="rId6" imgW="152334" imgH="139639" progId="Equation.3">
              <p:embed/>
            </p:oleObj>
          </a:graphicData>
        </a:graphic>
      </p:graphicFrame>
      <p:sp>
        <p:nvSpPr>
          <p:cNvPr id="11" name="TekstSylinder 10"/>
          <p:cNvSpPr txBox="1"/>
          <p:nvPr/>
        </p:nvSpPr>
        <p:spPr>
          <a:xfrm>
            <a:off x="755576" y="2412177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If</a:t>
            </a:r>
            <a:r>
              <a:rPr lang="nb-NO" sz="1600" dirty="0" smtClean="0"/>
              <a:t> 	, interpret it as an </a:t>
            </a:r>
            <a:r>
              <a:rPr lang="nb-NO" sz="1600" dirty="0" err="1" smtClean="0"/>
              <a:t>infinite</a:t>
            </a:r>
            <a:r>
              <a:rPr lang="nb-NO" sz="1600" dirty="0" smtClean="0"/>
              <a:t>	or a pure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model</a:t>
            </a:r>
            <a:r>
              <a:rPr lang="nb-NO" sz="1600" dirty="0" smtClean="0"/>
              <a:t>. </a:t>
            </a:r>
          </a:p>
        </p:txBody>
      </p:sp>
      <p:graphicFrame>
        <p:nvGraphicFramePr>
          <p:cNvPr id="90118" name="Object 6"/>
          <p:cNvGraphicFramePr>
            <a:graphicFrameLocks noChangeAspect="1"/>
          </p:cNvGraphicFramePr>
          <p:nvPr/>
        </p:nvGraphicFramePr>
        <p:xfrm>
          <a:off x="1115616" y="2239368"/>
          <a:ext cx="633413" cy="465137"/>
        </p:xfrm>
        <a:graphic>
          <a:graphicData uri="http://schemas.openxmlformats.org/presentationml/2006/ole">
            <p:oleObj spid="_x0000_s33798" name="Equation" r:id="rId7" imgW="380835" imgH="279279" progId="Equation.3">
              <p:embed/>
            </p:oleObj>
          </a:graphicData>
        </a:graphic>
      </p:graphicFrame>
      <p:graphicFrame>
        <p:nvGraphicFramePr>
          <p:cNvPr id="90119" name="Object 7"/>
          <p:cNvGraphicFramePr>
            <a:graphicFrameLocks noChangeAspect="1"/>
          </p:cNvGraphicFramePr>
          <p:nvPr/>
        </p:nvGraphicFramePr>
        <p:xfrm>
          <a:off x="4103563" y="2243138"/>
          <a:ext cx="252413" cy="465137"/>
        </p:xfrm>
        <a:graphic>
          <a:graphicData uri="http://schemas.openxmlformats.org/presentationml/2006/ole">
            <p:oleObj spid="_x0000_s33799" name="Equation" r:id="rId8" imgW="152334" imgH="279279" progId="Equation.3">
              <p:embed/>
            </p:oleObj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755576" y="2844225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: </a:t>
            </a:r>
            <a:r>
              <a:rPr lang="nb-NO" sz="1600" dirty="0" err="1" smtClean="0"/>
              <a:t>the</a:t>
            </a:r>
            <a:r>
              <a:rPr lang="nb-NO" sz="1600" dirty="0" smtClean="0"/>
              <a:t> log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</a:t>
            </a:r>
            <a:r>
              <a:rPr lang="nb-NO" sz="1600" dirty="0" err="1" smtClean="0"/>
              <a:t>follows</a:t>
            </a:r>
            <a:r>
              <a:rPr lang="nb-NO" sz="1600" dirty="0" smtClean="0"/>
              <a:t> by </a:t>
            </a:r>
            <a:r>
              <a:rPr lang="nb-NO" sz="1600" dirty="0" err="1" smtClean="0"/>
              <a:t>inserting</a:t>
            </a:r>
            <a:r>
              <a:rPr lang="nb-NO" sz="1600" dirty="0" smtClean="0"/>
              <a:t> </a:t>
            </a:r>
            <a:r>
              <a:rPr lang="nb-NO" sz="1600" dirty="0" err="1" smtClean="0"/>
              <a:t>n</a:t>
            </a:r>
            <a:r>
              <a:rPr lang="nb-NO" sz="1050" dirty="0" err="1" smtClean="0"/>
              <a:t>j</a:t>
            </a:r>
            <a:r>
              <a:rPr lang="nb-NO" sz="1600" dirty="0" smtClean="0"/>
              <a:t> for n in (1.9) and </a:t>
            </a:r>
            <a:r>
              <a:rPr lang="nb-NO" sz="1600" dirty="0" err="1" smtClean="0"/>
              <a:t>adding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logarithm</a:t>
            </a:r>
            <a:r>
              <a:rPr lang="nb-NO" sz="1600" dirty="0" smtClean="0"/>
              <a:t> for all j. This leads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criterion</a:t>
            </a:r>
            <a:r>
              <a:rPr lang="nb-NO" sz="1600" dirty="0" smtClean="0"/>
              <a:t> </a:t>
            </a:r>
          </a:p>
        </p:txBody>
      </p:sp>
      <p:graphicFrame>
        <p:nvGraphicFramePr>
          <p:cNvPr id="90120" name="Object 8"/>
          <p:cNvGraphicFramePr>
            <a:graphicFrameLocks noChangeAspect="1"/>
          </p:cNvGraphicFramePr>
          <p:nvPr/>
        </p:nvGraphicFramePr>
        <p:xfrm>
          <a:off x="1979712" y="3501008"/>
          <a:ext cx="5218113" cy="1493838"/>
        </p:xfrm>
        <a:graphic>
          <a:graphicData uri="http://schemas.openxmlformats.org/presentationml/2006/ole">
            <p:oleObj spid="_x0000_s33800" name="Equation" r:id="rId9" imgW="3200400" imgH="914400" progId="Equation.3">
              <p:embed/>
            </p:oleObj>
          </a:graphicData>
        </a:graphic>
      </p:graphicFrame>
      <p:sp>
        <p:nvSpPr>
          <p:cNvPr id="16" name="TekstSylinder 15"/>
          <p:cNvSpPr txBox="1"/>
          <p:nvPr/>
        </p:nvSpPr>
        <p:spPr>
          <a:xfrm>
            <a:off x="755576" y="5004465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where</a:t>
            </a:r>
            <a:r>
              <a:rPr lang="nb-NO" sz="1600" dirty="0" smtClean="0"/>
              <a:t> </a:t>
            </a:r>
            <a:r>
              <a:rPr lang="nb-NO" sz="1600" dirty="0" err="1" smtClean="0"/>
              <a:t>constant</a:t>
            </a:r>
            <a:r>
              <a:rPr lang="nb-NO" sz="1600" dirty="0" smtClean="0"/>
              <a:t> </a:t>
            </a:r>
            <a:r>
              <a:rPr lang="nb-NO" sz="1600" dirty="0" err="1" smtClean="0"/>
              <a:t>factors</a:t>
            </a:r>
            <a:r>
              <a:rPr lang="nb-NO" sz="1600" dirty="0" smtClean="0"/>
              <a:t> not </a:t>
            </a:r>
            <a:r>
              <a:rPr lang="nb-NO" sz="1600" dirty="0" err="1" smtClean="0"/>
              <a:t>depending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	and 	have </a:t>
            </a:r>
            <a:r>
              <a:rPr lang="nb-NO" sz="1600" dirty="0" err="1" smtClean="0"/>
              <a:t>been</a:t>
            </a:r>
            <a:r>
              <a:rPr lang="nb-NO" sz="1600" dirty="0" smtClean="0"/>
              <a:t> </a:t>
            </a:r>
            <a:r>
              <a:rPr lang="nb-NO" sz="1600" dirty="0" err="1" smtClean="0"/>
              <a:t>omitted</a:t>
            </a:r>
            <a:r>
              <a:rPr lang="nb-NO" sz="1600" dirty="0" smtClean="0"/>
              <a:t>. </a:t>
            </a:r>
          </a:p>
        </p:txBody>
      </p:sp>
      <p:graphicFrame>
        <p:nvGraphicFramePr>
          <p:cNvPr id="90121" name="Object 9"/>
          <p:cNvGraphicFramePr>
            <a:graphicFrameLocks noChangeAspect="1"/>
          </p:cNvGraphicFramePr>
          <p:nvPr/>
        </p:nvGraphicFramePr>
        <p:xfrm>
          <a:off x="4788024" y="5013176"/>
          <a:ext cx="211137" cy="338137"/>
        </p:xfrm>
        <a:graphic>
          <a:graphicData uri="http://schemas.openxmlformats.org/presentationml/2006/ole">
            <p:oleObj spid="_x0000_s33801" name="Equation" r:id="rId10" imgW="126835" imgH="202936" progId="Equation.3">
              <p:embed/>
            </p:oleObj>
          </a:graphicData>
        </a:graphic>
      </p:graphicFrame>
      <p:graphicFrame>
        <p:nvGraphicFramePr>
          <p:cNvPr id="90122" name="Object 10"/>
          <p:cNvGraphicFramePr>
            <a:graphicFrameLocks noChangeAspect="1"/>
          </p:cNvGraphicFramePr>
          <p:nvPr/>
        </p:nvGraphicFramePr>
        <p:xfrm>
          <a:off x="5919788" y="5065713"/>
          <a:ext cx="254000" cy="233362"/>
        </p:xfrm>
        <a:graphic>
          <a:graphicData uri="http://schemas.openxmlformats.org/presentationml/2006/ole">
            <p:oleObj spid="_x0000_s33802" name="Equation" r:id="rId11" imgW="152334" imgH="139639" progId="Equation.3">
              <p:embed/>
            </p:oleObj>
          </a:graphicData>
        </a:graphic>
      </p:graphicFrame>
      <p:grpSp>
        <p:nvGrpSpPr>
          <p:cNvPr id="8" name="Gruppe 18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20" name="Avrundet rektangel 19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21" name="Avrundet rektangel 20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22" name="Avrundet rektangel 21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3" name="Avrundet rektangel 22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4" name="Ellipse 23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78418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1687</Words>
  <Application>Microsoft Office PowerPoint</Application>
  <PresentationFormat>On-screen Show (4:3)</PresentationFormat>
  <Paragraphs>379</Paragraphs>
  <Slides>33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Office Theme</vt:lpstr>
      <vt:lpstr>Formel</vt:lpstr>
      <vt:lpstr>Equation</vt:lpstr>
      <vt:lpstr>Slide 1</vt:lpstr>
      <vt:lpstr>Recap (1.2.1 in EB)</vt:lpstr>
      <vt:lpstr>Overview pricing (1.2.2 in EB)</vt:lpstr>
      <vt:lpstr>Control (1.2.3 in EB)</vt:lpstr>
      <vt:lpstr>Insurance works because risk can be diversified away through size (3.2.4 EB)</vt:lpstr>
      <vt:lpstr>How are random variables sampled?</vt:lpstr>
      <vt:lpstr>Outline of the course</vt:lpstr>
      <vt:lpstr>Course literature</vt:lpstr>
      <vt:lpstr>Overview of this session</vt:lpstr>
      <vt:lpstr>Introduction</vt:lpstr>
      <vt:lpstr>The world of Poisson (Chapter 8.2)</vt:lpstr>
      <vt:lpstr>The world of Poisson</vt:lpstr>
      <vt:lpstr>The world of Poisson</vt:lpstr>
      <vt:lpstr>The world of Poisson</vt:lpstr>
      <vt:lpstr>When the intensity varies over time</vt:lpstr>
      <vt:lpstr>The Poisson distribution</vt:lpstr>
      <vt:lpstr>Slide 17</vt:lpstr>
      <vt:lpstr>Slide 18</vt:lpstr>
      <vt:lpstr>Slide 19</vt:lpstr>
      <vt:lpstr>Key ratios – claim frequency</vt:lpstr>
      <vt:lpstr>Key ratios – claim severity</vt:lpstr>
      <vt:lpstr>Key ratios – pure premium</vt:lpstr>
      <vt:lpstr>Key ratios – pure premium</vt:lpstr>
      <vt:lpstr>Key ratios – claim frequency TPL  and hull</vt:lpstr>
      <vt:lpstr>Key ratios – claim frequency and  claim severity</vt:lpstr>
      <vt:lpstr>Random intensities (Chapter 8.3)</vt:lpstr>
      <vt:lpstr>The rule of double variance</vt:lpstr>
      <vt:lpstr>wikipedia tells us how the rule of double variance can be proved</vt:lpstr>
      <vt:lpstr>The rule of double variance</vt:lpstr>
      <vt:lpstr>The rule of double variance</vt:lpstr>
      <vt:lpstr>Random intensities</vt:lpstr>
      <vt:lpstr>The negative binomial model</vt:lpstr>
      <vt:lpstr>Fitting the negative binomial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wenche_adm</dc:creator>
  <cp:lastModifiedBy>wenche_adm</cp:lastModifiedBy>
  <cp:revision>40</cp:revision>
  <dcterms:created xsi:type="dcterms:W3CDTF">2014-08-24T12:05:29Z</dcterms:created>
  <dcterms:modified xsi:type="dcterms:W3CDTF">2014-08-26T18:07:05Z</dcterms:modified>
</cp:coreProperties>
</file>