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8" r:id="rId2"/>
    <p:sldId id="321" r:id="rId3"/>
    <p:sldId id="322" r:id="rId4"/>
    <p:sldId id="323" r:id="rId5"/>
    <p:sldId id="257" r:id="rId6"/>
    <p:sldId id="259" r:id="rId7"/>
    <p:sldId id="260" r:id="rId8"/>
    <p:sldId id="263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2" r:id="rId36"/>
    <p:sldId id="293" r:id="rId37"/>
    <p:sldId id="300" r:id="rId38"/>
    <p:sldId id="302" r:id="rId39"/>
    <p:sldId id="309" r:id="rId40"/>
    <p:sldId id="310" r:id="rId41"/>
    <p:sldId id="311" r:id="rId42"/>
    <p:sldId id="315" r:id="rId43"/>
    <p:sldId id="316" r:id="rId44"/>
    <p:sldId id="317" r:id="rId45"/>
    <p:sldId id="318" r:id="rId46"/>
    <p:sldId id="319" r:id="rId47"/>
    <p:sldId id="320" r:id="rId4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5.wmf"/><Relationship Id="rId1" Type="http://schemas.openxmlformats.org/officeDocument/2006/relationships/image" Target="../media/image36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6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0BA0C-DD10-44A2-86E2-31A344DAFD99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68999-E057-46C2-A58A-A9E8CE327EE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00205-00A6-49BE-822B-D1C7F2B87AE9}" type="slidenum">
              <a:rPr lang="nb-NO" smtClean="0"/>
              <a:pPr/>
              <a:t>39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00205-00A6-49BE-822B-D1C7F2B87AE9}" type="slidenum">
              <a:rPr lang="nb-NO" smtClean="0"/>
              <a:pPr/>
              <a:t>40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00205-00A6-49BE-822B-D1C7F2B87AE9}" type="slidenum">
              <a:rPr lang="nb-NO" smtClean="0"/>
              <a:pPr/>
              <a:t>41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8316215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936291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936291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B0D3-8989-4227-A566-6163CC296BA2}" type="datetimeFigureOut">
              <a:rPr lang="nb-NO" smtClean="0"/>
              <a:pPr/>
              <a:t>22.11.2013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3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5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4" Type="http://schemas.openxmlformats.org/officeDocument/2006/relationships/oleObject" Target="../embeddings/oleObject5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Relationship Id="rId9" Type="http://schemas.openxmlformats.org/officeDocument/2006/relationships/oleObject" Target="../embeddings/oleObject6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72.bin"/><Relationship Id="rId4" Type="http://schemas.openxmlformats.org/officeDocument/2006/relationships/oleObject" Target="../embeddings/oleObject7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8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4.bin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5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88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9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92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96.bin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oleObject" Target="../embeddings/oleObject100.bin"/><Relationship Id="rId9" Type="http://schemas.openxmlformats.org/officeDocument/2006/relationships/oleObject" Target="../embeddings/oleObject105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10.bin"/><Relationship Id="rId5" Type="http://schemas.openxmlformats.org/officeDocument/2006/relationships/oleObject" Target="../embeddings/oleObject109.bin"/><Relationship Id="rId4" Type="http://schemas.openxmlformats.org/officeDocument/2006/relationships/oleObject" Target="../embeddings/oleObject10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16.bin"/><Relationship Id="rId5" Type="http://schemas.openxmlformats.org/officeDocument/2006/relationships/oleObject" Target="../embeddings/oleObject115.bin"/><Relationship Id="rId4" Type="http://schemas.openxmlformats.org/officeDocument/2006/relationships/oleObject" Target="../embeddings/oleObject11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:p14="http://schemas.microsoft.com/office/powerpoint/2010/main" xmlns="" val="34323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Last </a:t>
            </a:r>
            <a:r>
              <a:rPr lang="nb-NO" dirty="0" err="1" smtClean="0"/>
              <a:t>lecture</a:t>
            </a:r>
            <a:r>
              <a:rPr lang="nb-NO" dirty="0" smtClean="0"/>
              <a:t>….	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dirty="0" err="1" smtClean="0"/>
              <a:t>Exame</a:t>
            </a:r>
            <a:r>
              <a:rPr lang="nb-NO" dirty="0" smtClean="0"/>
              <a:t> 2011 problem 1, 2 and </a:t>
            </a:r>
            <a:r>
              <a:rPr lang="nb-NO" dirty="0" smtClean="0"/>
              <a:t>3 (1.5-2h)</a:t>
            </a:r>
            <a:endParaRPr lang="nb-NO" dirty="0" smtClean="0"/>
          </a:p>
          <a:p>
            <a:r>
              <a:rPr lang="nb-NO" dirty="0" err="1" smtClean="0"/>
              <a:t>Repetition</a:t>
            </a:r>
            <a:r>
              <a:rPr lang="nb-NO" dirty="0" smtClean="0"/>
              <a:t>, </a:t>
            </a:r>
            <a:r>
              <a:rPr lang="nb-NO" dirty="0" err="1" smtClean="0"/>
              <a:t>highlighting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topics</a:t>
            </a:r>
            <a:r>
              <a:rPr lang="nb-NO" dirty="0" smtClean="0"/>
              <a:t> from pensum and </a:t>
            </a:r>
            <a:r>
              <a:rPr lang="nb-NO" dirty="0" err="1" smtClean="0"/>
              <a:t>advice</a:t>
            </a:r>
            <a:r>
              <a:rPr lang="nb-NO" dirty="0" smtClean="0"/>
              <a:t> for </a:t>
            </a:r>
            <a:r>
              <a:rPr lang="nb-NO" dirty="0" err="1" smtClean="0"/>
              <a:t>exame</a:t>
            </a:r>
            <a:r>
              <a:rPr lang="nb-NO" dirty="0" smtClean="0"/>
              <a:t> (0.5-1h)</a:t>
            </a:r>
            <a:endParaRPr lang="nb-NO" dirty="0" smtClean="0"/>
          </a:p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brief</a:t>
            </a:r>
            <a:r>
              <a:rPr lang="nb-NO" dirty="0" smtClean="0"/>
              <a:t> </a:t>
            </a:r>
            <a:r>
              <a:rPr lang="nb-NO" dirty="0" err="1" smtClean="0"/>
              <a:t>words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assignment</a:t>
            </a:r>
            <a:r>
              <a:rPr lang="nb-NO" smtClean="0"/>
              <a:t> (0.5h)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exame</a:t>
            </a:r>
            <a:r>
              <a:rPr lang="nb-NO" dirty="0" smtClean="0"/>
              <a:t> 1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4th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December</a:t>
            </a:r>
            <a:r>
              <a:rPr lang="nb-NO" dirty="0" smtClean="0"/>
              <a:t>, 1430-1830</a:t>
            </a:r>
          </a:p>
          <a:p>
            <a:r>
              <a:rPr lang="nb-NO" dirty="0" smtClean="0"/>
              <a:t>Bring an </a:t>
            </a:r>
            <a:r>
              <a:rPr lang="nb-NO" dirty="0" err="1" smtClean="0"/>
              <a:t>approved</a:t>
            </a:r>
            <a:r>
              <a:rPr lang="nb-NO" dirty="0" smtClean="0"/>
              <a:t> </a:t>
            </a:r>
            <a:r>
              <a:rPr lang="nb-NO" dirty="0" err="1" smtClean="0"/>
              <a:t>calculator</a:t>
            </a:r>
            <a:endParaRPr lang="nb-NO" dirty="0" smtClean="0"/>
          </a:p>
          <a:p>
            <a:r>
              <a:rPr lang="nb-NO" dirty="0" smtClean="0"/>
              <a:t>Bring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books</a:t>
            </a:r>
            <a:r>
              <a:rPr lang="nb-NO" dirty="0" smtClean="0"/>
              <a:t> or notes</a:t>
            </a: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exame</a:t>
            </a:r>
            <a:r>
              <a:rPr lang="nb-NO" dirty="0" smtClean="0"/>
              <a:t> 2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exame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r>
              <a:rPr lang="nb-NO" dirty="0" smtClean="0"/>
              <a:t> to </a:t>
            </a:r>
            <a:r>
              <a:rPr lang="nb-NO" dirty="0" err="1" smtClean="0"/>
              <a:t>reflect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r>
              <a:rPr lang="nb-NO" dirty="0" smtClean="0"/>
              <a:t>, </a:t>
            </a:r>
            <a:r>
              <a:rPr lang="nb-NO" dirty="0" err="1" smtClean="0"/>
              <a:t>which</a:t>
            </a:r>
            <a:r>
              <a:rPr lang="nb-NO" dirty="0" smtClean="0"/>
              <a:t>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practical</a:t>
            </a:r>
            <a:r>
              <a:rPr lang="nb-NO" dirty="0" smtClean="0"/>
              <a:t> and </a:t>
            </a:r>
            <a:r>
              <a:rPr lang="nb-NO" dirty="0" err="1" smtClean="0"/>
              <a:t>focused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application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statistical</a:t>
            </a:r>
            <a:r>
              <a:rPr lang="nb-NO" dirty="0" smtClean="0"/>
              <a:t> </a:t>
            </a:r>
            <a:r>
              <a:rPr lang="nb-NO" dirty="0" err="1" smtClean="0"/>
              <a:t>techniques</a:t>
            </a:r>
            <a:r>
              <a:rPr lang="nb-NO" dirty="0" smtClean="0"/>
              <a:t> in general </a:t>
            </a:r>
            <a:r>
              <a:rPr lang="nb-NO" dirty="0" err="1" smtClean="0"/>
              <a:t>insurance</a:t>
            </a:r>
            <a:endParaRPr lang="nb-NO" dirty="0" smtClean="0"/>
          </a:p>
          <a:p>
            <a:r>
              <a:rPr lang="nb-NO" dirty="0" err="1" smtClean="0"/>
              <a:t>However</a:t>
            </a:r>
            <a:r>
              <a:rPr lang="nb-NO" dirty="0" smtClean="0"/>
              <a:t>, </a:t>
            </a:r>
            <a:r>
              <a:rPr lang="nb-NO" dirty="0" err="1" smtClean="0"/>
              <a:t>since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is a </a:t>
            </a:r>
            <a:r>
              <a:rPr lang="nb-NO" dirty="0" err="1" smtClean="0"/>
              <a:t>course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Department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Mathematics</a:t>
            </a:r>
            <a:r>
              <a:rPr lang="nb-NO" dirty="0" smtClean="0"/>
              <a:t>,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mathematics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exame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exame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r>
              <a:rPr lang="nb-NO" dirty="0" smtClean="0"/>
              <a:t> to be </a:t>
            </a:r>
            <a:r>
              <a:rPr lang="nb-NO" dirty="0" err="1" smtClean="0"/>
              <a:t>comprehensive</a:t>
            </a:r>
            <a:r>
              <a:rPr lang="nb-NO" dirty="0" smtClean="0"/>
              <a:t>, i.e., cover as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topics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pensum as </a:t>
            </a:r>
            <a:r>
              <a:rPr lang="nb-NO" dirty="0" err="1" smtClean="0"/>
              <a:t>possible</a:t>
            </a:r>
            <a:endParaRPr lang="nb-NO" dirty="0" smtClean="0"/>
          </a:p>
          <a:p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be 3 </a:t>
            </a:r>
            <a:r>
              <a:rPr lang="nb-NO" dirty="0" err="1" smtClean="0"/>
              <a:t>practical</a:t>
            </a:r>
            <a:r>
              <a:rPr lang="nb-NO" dirty="0" smtClean="0"/>
              <a:t> and 1 </a:t>
            </a:r>
            <a:r>
              <a:rPr lang="nb-NO" dirty="0" err="1" smtClean="0"/>
              <a:t>theoretical</a:t>
            </a:r>
            <a:r>
              <a:rPr lang="nb-NO" dirty="0" smtClean="0"/>
              <a:t> </a:t>
            </a:r>
            <a:r>
              <a:rPr lang="nb-NO" dirty="0" err="1" smtClean="0"/>
              <a:t>task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exame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r>
              <a:rPr lang="nb-NO" dirty="0" smtClean="0"/>
              <a:t> to test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concepts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STK 4540 - </a:t>
            </a:r>
            <a:r>
              <a:rPr lang="nb-NO" dirty="0" err="1" smtClean="0"/>
              <a:t>main</a:t>
            </a:r>
            <a:r>
              <a:rPr lang="nb-NO" dirty="0" smtClean="0"/>
              <a:t> </a:t>
            </a:r>
            <a:r>
              <a:rPr lang="nb-NO" dirty="0" err="1" smtClean="0"/>
              <a:t>issues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concept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diversification</a:t>
            </a:r>
            <a:r>
              <a:rPr lang="nb-NO" dirty="0" smtClean="0"/>
              <a:t> and risk </a:t>
            </a:r>
            <a:r>
              <a:rPr lang="nb-NO" dirty="0" err="1" smtClean="0"/>
              <a:t>premium</a:t>
            </a:r>
            <a:endParaRPr lang="nb-NO" dirty="0" smtClean="0"/>
          </a:p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r>
              <a:rPr lang="nb-NO" dirty="0" smtClean="0"/>
              <a:t> be </a:t>
            </a:r>
            <a:r>
              <a:rPr lang="nb-NO" dirty="0" err="1" smtClean="0"/>
              <a:t>modelled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be </a:t>
            </a:r>
            <a:r>
              <a:rPr lang="nb-NO" dirty="0" err="1" smtClean="0"/>
              <a:t>modelled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solvency</a:t>
            </a:r>
            <a:r>
              <a:rPr lang="nb-NO" dirty="0" smtClean="0"/>
              <a:t> be </a:t>
            </a:r>
            <a:r>
              <a:rPr lang="nb-NO" dirty="0" err="1" smtClean="0"/>
              <a:t>simulated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Pricing</a:t>
            </a:r>
            <a:r>
              <a:rPr lang="nb-NO" dirty="0" smtClean="0"/>
              <a:t> in general </a:t>
            </a:r>
            <a:r>
              <a:rPr lang="nb-NO" dirty="0" err="1" smtClean="0"/>
              <a:t>insurance</a:t>
            </a:r>
            <a:r>
              <a:rPr lang="nb-NO" dirty="0" smtClean="0"/>
              <a:t> by </a:t>
            </a:r>
            <a:r>
              <a:rPr lang="nb-NO" dirty="0" err="1" smtClean="0"/>
              <a:t>regression</a:t>
            </a:r>
            <a:endParaRPr lang="nb-NO" dirty="0" smtClean="0"/>
          </a:p>
          <a:p>
            <a:r>
              <a:rPr lang="nb-NO" dirty="0" err="1" smtClean="0"/>
              <a:t>Pricing</a:t>
            </a:r>
            <a:r>
              <a:rPr lang="nb-NO" dirty="0" smtClean="0"/>
              <a:t> in general </a:t>
            </a:r>
            <a:r>
              <a:rPr lang="nb-NO" dirty="0" err="1" smtClean="0"/>
              <a:t>insurance</a:t>
            </a:r>
            <a:r>
              <a:rPr lang="nb-NO" dirty="0" smtClean="0"/>
              <a:t> by </a:t>
            </a: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endParaRPr lang="nb-NO" dirty="0" smtClean="0"/>
          </a:p>
          <a:p>
            <a:r>
              <a:rPr lang="nb-NO" dirty="0" err="1" smtClean="0"/>
              <a:t>Reduction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risk in general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re-insurance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Insurance </a:t>
            </a:r>
            <a:r>
              <a:rPr lang="nb-NO" dirty="0" err="1" smtClean="0"/>
              <a:t>works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119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is risk </a:t>
            </a:r>
            <a:r>
              <a:rPr lang="nb-NO" dirty="0" err="1" smtClean="0"/>
              <a:t>spread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units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1026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1027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1028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899592" y="4509120"/>
          <a:ext cx="7037387" cy="869950"/>
        </p:xfrm>
        <a:graphic>
          <a:graphicData uri="http://schemas.openxmlformats.org/presentationml/2006/ole">
            <p:oleObj spid="_x0000_s1030" name="Formel" r:id="rId6" imgW="3390840" imgH="419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i="1" dirty="0" err="1" smtClean="0"/>
              <a:t>coefficient</a:t>
            </a:r>
            <a:r>
              <a:rPr lang="nb-NO" i="1" dirty="0" smtClean="0"/>
              <a:t> </a:t>
            </a:r>
            <a:r>
              <a:rPr lang="nb-NO" i="1" dirty="0" err="1" smtClean="0"/>
              <a:t>of</a:t>
            </a:r>
            <a:r>
              <a:rPr lang="nb-NO" i="1" dirty="0" smtClean="0"/>
              <a:t> </a:t>
            </a:r>
            <a:r>
              <a:rPr lang="nb-NO" i="1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r>
              <a:rPr lang="nb-NO" dirty="0" smtClean="0"/>
              <a:t> 0 as J </a:t>
            </a:r>
            <a:r>
              <a:rPr lang="nb-NO" dirty="0" err="1" smtClean="0"/>
              <a:t>grows</a:t>
            </a:r>
            <a:r>
              <a:rPr lang="nb-NO" dirty="0" smtClean="0"/>
              <a:t> large (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portfolios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still not </a:t>
            </a:r>
            <a:r>
              <a:rPr lang="nb-NO" dirty="0" err="1" smtClean="0"/>
              <a:t>risk-free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uncertainty</a:t>
            </a:r>
            <a:r>
              <a:rPr lang="nb-NO" dirty="0" smtClean="0"/>
              <a:t> in </a:t>
            </a:r>
            <a:r>
              <a:rPr lang="nb-NO" dirty="0" err="1" smtClean="0"/>
              <a:t>underlying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/>
              <a:t>r</a:t>
            </a:r>
            <a:r>
              <a:rPr lang="nb-NO" dirty="0" smtClean="0"/>
              <a:t>isks </a:t>
            </a:r>
            <a:r>
              <a:rPr lang="nb-NO" dirty="0" err="1" smtClean="0"/>
              <a:t>may</a:t>
            </a:r>
            <a:r>
              <a:rPr lang="nb-NO" dirty="0" smtClean="0"/>
              <a:t> be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 and is </a:t>
            </a:r>
            <a:r>
              <a:rPr lang="nb-NO" dirty="0" err="1" smtClean="0"/>
              <a:t>important</a:t>
            </a:r>
            <a:r>
              <a:rPr lang="nb-NO" dirty="0" smtClean="0"/>
              <a:t> in </a:t>
            </a:r>
            <a:r>
              <a:rPr lang="nb-NO" dirty="0" err="1" smtClean="0"/>
              <a:t>pricing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5801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is </a:t>
            </a:r>
            <a:r>
              <a:rPr lang="nb-NO" dirty="0" err="1" smtClean="0"/>
              <a:t>defined</a:t>
            </a:r>
            <a:r>
              <a:rPr lang="nb-NO" dirty="0" smtClean="0"/>
              <a:t> as P(</a:t>
            </a:r>
            <a:r>
              <a:rPr lang="nb-NO" dirty="0" err="1" smtClean="0"/>
              <a:t>Event</a:t>
            </a:r>
            <a:r>
              <a:rPr lang="nb-NO" dirty="0" smtClean="0"/>
              <a:t>)*</a:t>
            </a:r>
            <a:r>
              <a:rPr lang="nb-NO" dirty="0" err="1" smtClean="0"/>
              <a:t>Consequence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More </a:t>
            </a:r>
            <a:r>
              <a:rPr lang="nb-NO" dirty="0" err="1" smtClean="0"/>
              <a:t>formally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75656" y="2204864"/>
          <a:ext cx="6194425" cy="2733675"/>
        </p:xfrm>
        <a:graphic>
          <a:graphicData uri="http://schemas.openxmlformats.org/presentationml/2006/ole">
            <p:oleObj spid="_x0000_s2050" name="Formel" r:id="rId3" imgW="2984400" imgH="13204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From </a:t>
            </a:r>
            <a:r>
              <a:rPr lang="nb-NO" dirty="0" err="1" smtClean="0"/>
              <a:t>above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price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rely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sound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start by </a:t>
            </a:r>
            <a:r>
              <a:rPr lang="nb-NO" dirty="0" err="1" smtClean="0"/>
              <a:t>modelling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867650" cy="71973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The world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8.2)</a:t>
            </a: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cxnSp>
        <p:nvCxnSpPr>
          <p:cNvPr id="5" name="Rett pil 4"/>
          <p:cNvCxnSpPr/>
          <p:nvPr/>
        </p:nvCxnSpPr>
        <p:spPr>
          <a:xfrm flipV="1">
            <a:off x="1691680" y="2052222"/>
            <a:ext cx="4896544" cy="11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1907704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355976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691680" y="2135263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=0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084168" y="2124230"/>
            <a:ext cx="489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r>
              <a:rPr lang="nb-NO" sz="1200" dirty="0" err="1" smtClean="0"/>
              <a:t>=T</a:t>
            </a:r>
            <a:r>
              <a:rPr lang="nb-NO" sz="1200" baseline="-25000" dirty="0" smtClean="0"/>
              <a:t> </a:t>
            </a:r>
          </a:p>
        </p:txBody>
      </p:sp>
      <p:sp>
        <p:nvSpPr>
          <p:cNvPr id="11" name="Høyre klammeparentes 10"/>
          <p:cNvSpPr/>
          <p:nvPr/>
        </p:nvSpPr>
        <p:spPr>
          <a:xfrm rot="-5400000">
            <a:off x="3486545" y="626023"/>
            <a:ext cx="132983" cy="1562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2843808" y="1052736"/>
            <a:ext cx="1378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Number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endParaRPr lang="nb-NO" sz="1200" dirty="0" smtClean="0"/>
          </a:p>
        </p:txBody>
      </p:sp>
      <p:cxnSp>
        <p:nvCxnSpPr>
          <p:cNvPr id="16" name="Rett linje 15"/>
          <p:cNvCxnSpPr/>
          <p:nvPr/>
        </p:nvCxnSpPr>
        <p:spPr>
          <a:xfrm>
            <a:off x="26277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3203848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3779912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62281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2411760" y="212423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k-2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3049258" y="213526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3625322" y="212423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3" name="TekstSylinder 22"/>
          <p:cNvSpPr txBox="1"/>
          <p:nvPr/>
        </p:nvSpPr>
        <p:spPr>
          <a:xfrm>
            <a:off x="4211960" y="212423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sp>
        <p:nvSpPr>
          <p:cNvPr id="24" name="TekstSylinder 23"/>
          <p:cNvSpPr txBox="1"/>
          <p:nvPr/>
        </p:nvSpPr>
        <p:spPr>
          <a:xfrm>
            <a:off x="2761226" y="141518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5" name="TekstSylinder 24"/>
          <p:cNvSpPr txBox="1"/>
          <p:nvPr/>
        </p:nvSpPr>
        <p:spPr>
          <a:xfrm>
            <a:off x="3265282" y="141277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6" name="TekstSylinder 25"/>
          <p:cNvSpPr txBox="1"/>
          <p:nvPr/>
        </p:nvSpPr>
        <p:spPr>
          <a:xfrm>
            <a:off x="3860708" y="1412776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cxnSp>
        <p:nvCxnSpPr>
          <p:cNvPr id="30" name="Rett pil 29"/>
          <p:cNvCxnSpPr/>
          <p:nvPr/>
        </p:nvCxnSpPr>
        <p:spPr>
          <a:xfrm>
            <a:off x="2987824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>
            <a:off x="3491880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3995936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/>
          <p:cNvSpPr txBox="1"/>
          <p:nvPr/>
        </p:nvSpPr>
        <p:spPr>
          <a:xfrm>
            <a:off x="899592" y="2492896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What</a:t>
            </a:r>
            <a:r>
              <a:rPr lang="nb-NO" sz="1600" dirty="0" smtClean="0"/>
              <a:t> is rare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</a:t>
            </a:r>
            <a:r>
              <a:rPr lang="nb-NO" sz="1600" dirty="0" err="1" smtClean="0"/>
              <a:t>mathematically</a:t>
            </a:r>
            <a:r>
              <a:rPr lang="nb-NO" sz="1600" dirty="0" smtClean="0"/>
              <a:t> by </a:t>
            </a:r>
            <a:r>
              <a:rPr lang="nb-NO" sz="1600" dirty="0" err="1" smtClean="0"/>
              <a:t>cutting</a:t>
            </a:r>
            <a:r>
              <a:rPr lang="nb-NO" sz="1600" dirty="0" smtClean="0"/>
              <a:t> a given time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T </a:t>
            </a:r>
            <a:r>
              <a:rPr lang="nb-NO" sz="1600" dirty="0" err="1" smtClean="0"/>
              <a:t>into</a:t>
            </a:r>
            <a:r>
              <a:rPr lang="nb-NO" sz="1600" dirty="0" smtClean="0"/>
              <a:t> K </a:t>
            </a:r>
            <a:r>
              <a:rPr lang="nb-NO" sz="1600" dirty="0" err="1" smtClean="0"/>
              <a:t>small</a:t>
            </a:r>
            <a:r>
              <a:rPr lang="nb-NO" sz="1600" dirty="0" smtClean="0"/>
              <a:t> pieces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equal</a:t>
            </a:r>
            <a:r>
              <a:rPr lang="nb-NO" sz="1600" dirty="0" smtClean="0"/>
              <a:t> </a:t>
            </a:r>
            <a:r>
              <a:rPr lang="nb-NO" sz="1600" dirty="0" err="1" smtClean="0"/>
              <a:t>length</a:t>
            </a:r>
            <a:r>
              <a:rPr lang="nb-NO" sz="1600" dirty="0" smtClean="0"/>
              <a:t> </a:t>
            </a:r>
            <a:r>
              <a:rPr lang="nb-NO" sz="1600" dirty="0" err="1" smtClean="0"/>
              <a:t>h=T/K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On </a:t>
            </a:r>
            <a:r>
              <a:rPr lang="nb-NO" sz="1600" dirty="0" err="1" smtClean="0"/>
              <a:t>short</a:t>
            </a:r>
            <a:r>
              <a:rPr lang="nb-NO" sz="1600" dirty="0" smtClean="0"/>
              <a:t> </a:t>
            </a:r>
            <a:r>
              <a:rPr lang="nb-NO" sz="1600" dirty="0" err="1" smtClean="0"/>
              <a:t>intervals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incident</a:t>
            </a:r>
            <a:r>
              <a:rPr lang="nb-NO" sz="1600" dirty="0" smtClean="0"/>
              <a:t> is </a:t>
            </a:r>
            <a:r>
              <a:rPr lang="nb-NO" sz="1600" dirty="0" err="1" smtClean="0"/>
              <a:t>remote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Assuming</a:t>
            </a:r>
            <a:r>
              <a:rPr lang="nb-NO" sz="1600" dirty="0" smtClean="0"/>
              <a:t> </a:t>
            </a:r>
            <a:r>
              <a:rPr lang="nb-NO" sz="1600" dirty="0" err="1" smtClean="0"/>
              <a:t>no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1 </a:t>
            </a:r>
            <a:r>
              <a:rPr lang="nb-NO" sz="1600" dirty="0" err="1" smtClean="0"/>
              <a:t>event</a:t>
            </a:r>
            <a:r>
              <a:rPr lang="nb-NO" sz="1600" dirty="0" smtClean="0"/>
              <a:t> per </a:t>
            </a:r>
            <a:r>
              <a:rPr lang="nb-NO" sz="1600" dirty="0" err="1" smtClean="0"/>
              <a:t>interval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count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entire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is </a:t>
            </a:r>
          </a:p>
          <a:p>
            <a:pPr marL="0" indent="0">
              <a:buClr>
                <a:schemeClr val="accent2"/>
              </a:buClr>
            </a:pPr>
            <a:endParaRPr lang="nb-NO" sz="1600" dirty="0" smtClean="0"/>
          </a:p>
          <a:p>
            <a:pPr marL="0" indent="0">
              <a:buClr>
                <a:schemeClr val="accent2"/>
              </a:buClr>
            </a:pPr>
            <a:r>
              <a:rPr lang="nb-NO" sz="1600" dirty="0" smtClean="0"/>
              <a:t>	N=I</a:t>
            </a:r>
            <a:r>
              <a:rPr lang="nb-NO" sz="1600" baseline="-25000" dirty="0" smtClean="0"/>
              <a:t>1</a:t>
            </a:r>
            <a:r>
              <a:rPr lang="nb-NO" sz="1600" dirty="0" smtClean="0"/>
              <a:t>+...+I</a:t>
            </a:r>
            <a:r>
              <a:rPr lang="nb-NO" sz="1600" baseline="-25000" dirty="0" smtClean="0"/>
              <a:t>K </a:t>
            </a:r>
            <a:r>
              <a:rPr lang="nb-NO" sz="1600" dirty="0" smtClean="0"/>
              <a:t>,	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I</a:t>
            </a:r>
            <a:r>
              <a:rPr lang="nb-NO" sz="1600" baseline="-25000" dirty="0" err="1" smtClean="0"/>
              <a:t>j</a:t>
            </a:r>
            <a:r>
              <a:rPr lang="nb-NO" sz="1600" baseline="-25000" dirty="0" smtClean="0"/>
              <a:t> </a:t>
            </a:r>
            <a:r>
              <a:rPr lang="nb-NO" sz="1600" dirty="0" smtClean="0"/>
              <a:t> is </a:t>
            </a:r>
            <a:r>
              <a:rPr lang="nb-NO" sz="1600" dirty="0" err="1" smtClean="0"/>
              <a:t>either</a:t>
            </a:r>
            <a:r>
              <a:rPr lang="nb-NO" sz="1600" dirty="0" smtClean="0"/>
              <a:t> 0 or 1 for j=1,...,K</a:t>
            </a:r>
            <a:endParaRPr lang="nb-NO" sz="1600" baseline="-25000" dirty="0" smtClean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422108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p=Pr</a:t>
            </a:r>
            <a:r>
              <a:rPr lang="nb-NO" sz="1600" dirty="0" smtClean="0"/>
              <a:t>(I</a:t>
            </a:r>
            <a:r>
              <a:rPr lang="nb-NO" sz="1600" baseline="-25000" dirty="0" smtClean="0"/>
              <a:t>k</a:t>
            </a:r>
            <a:r>
              <a:rPr lang="nb-NO" sz="1600" dirty="0" smtClean="0"/>
              <a:t>=1) is </a:t>
            </a:r>
            <a:r>
              <a:rPr lang="nb-NO" sz="1600" dirty="0" err="1" smtClean="0"/>
              <a:t>equal</a:t>
            </a:r>
            <a:r>
              <a:rPr lang="nb-NO" sz="1600" dirty="0" smtClean="0"/>
              <a:t> for all k and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independent, </a:t>
            </a:r>
            <a:r>
              <a:rPr lang="nb-NO" sz="1600" dirty="0" err="1" smtClean="0"/>
              <a:t>this</a:t>
            </a:r>
            <a:r>
              <a:rPr lang="nb-NO" sz="1600" dirty="0" smtClean="0"/>
              <a:t> is an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</a:t>
            </a:r>
            <a:r>
              <a:rPr lang="nb-NO" sz="1600" dirty="0" err="1" smtClean="0"/>
              <a:t>Bernoulli</a:t>
            </a:r>
            <a:r>
              <a:rPr lang="nb-NO" sz="1600" dirty="0" smtClean="0"/>
              <a:t> series</a:t>
            </a:r>
            <a:endParaRPr lang="nb-NO" sz="1600" baseline="-25000" dirty="0" smtClean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619672" y="4869160"/>
          <a:ext cx="5061746" cy="635124"/>
        </p:xfrm>
        <a:graphic>
          <a:graphicData uri="http://schemas.openxmlformats.org/presentationml/2006/ole">
            <p:oleObj spid="_x0000_s5122" name="Equation" r:id="rId3" imgW="3340100" imgH="419100" progId="Equation.3">
              <p:embed/>
            </p:oleObj>
          </a:graphicData>
        </a:graphic>
      </p:graphicFrame>
      <p:sp>
        <p:nvSpPr>
          <p:cNvPr id="36" name="TekstSylinder 35"/>
          <p:cNvSpPr txBox="1"/>
          <p:nvPr/>
        </p:nvSpPr>
        <p:spPr>
          <a:xfrm>
            <a:off x="1043608" y="566124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p is </a:t>
            </a:r>
            <a:r>
              <a:rPr lang="nb-NO" sz="1600" dirty="0" err="1" smtClean="0"/>
              <a:t>proportional</a:t>
            </a:r>
            <a:r>
              <a:rPr lang="nb-NO" sz="1600" dirty="0" smtClean="0"/>
              <a:t> to h and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37" name="Objekt 36"/>
          <p:cNvGraphicFramePr>
            <a:graphicFrameLocks noChangeAspect="1"/>
          </p:cNvGraphicFramePr>
          <p:nvPr/>
        </p:nvGraphicFramePr>
        <p:xfrm>
          <a:off x="5004048" y="5687126"/>
          <a:ext cx="685924" cy="296616"/>
        </p:xfrm>
        <a:graphic>
          <a:graphicData uri="http://schemas.openxmlformats.org/presentationml/2006/ole">
            <p:oleObj spid="_x0000_s5123" name="Equation" r:id="rId4" imgW="469696" imgH="203112" progId="Equation.3">
              <p:embed/>
            </p:oleObj>
          </a:graphicData>
        </a:graphic>
      </p:graphicFrame>
      <p:sp>
        <p:nvSpPr>
          <p:cNvPr id="38" name="TekstSylinder 37"/>
          <p:cNvSpPr txBox="1"/>
          <p:nvPr/>
        </p:nvSpPr>
        <p:spPr>
          <a:xfrm>
            <a:off x="5724128" y="565262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endParaRPr lang="nb-NO" sz="1600" baseline="-25000" dirty="0" smtClean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516216" y="5733256"/>
          <a:ext cx="222250" cy="241300"/>
        </p:xfrm>
        <a:graphic>
          <a:graphicData uri="http://schemas.openxmlformats.org/presentationml/2006/ole">
            <p:oleObj spid="_x0000_s5124" name="Equation" r:id="rId5" imgW="152268" imgH="164957" progId="Equation.3">
              <p:embed/>
            </p:oleObj>
          </a:graphicData>
        </a:graphic>
      </p:graphicFrame>
      <p:sp>
        <p:nvSpPr>
          <p:cNvPr id="40" name="TekstSylinder 39"/>
          <p:cNvSpPr txBox="1"/>
          <p:nvPr/>
        </p:nvSpPr>
        <p:spPr>
          <a:xfrm>
            <a:off x="1043608" y="5970766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is an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applies</a:t>
            </a:r>
            <a:r>
              <a:rPr lang="nb-NO" sz="1600" dirty="0" smtClean="0"/>
              <a:t> per time </a:t>
            </a:r>
            <a:r>
              <a:rPr lang="nb-NO" sz="1600" dirty="0" err="1" smtClean="0"/>
              <a:t>unit</a:t>
            </a:r>
            <a:endParaRPr lang="nb-NO" sz="1600" baseline="-25000" dirty="0" smtClean="0"/>
          </a:p>
        </p:txBody>
      </p:sp>
      <p:grpSp>
        <p:nvGrpSpPr>
          <p:cNvPr id="3" name="Gruppe 38"/>
          <p:cNvGrpSpPr/>
          <p:nvPr/>
        </p:nvGrpSpPr>
        <p:grpSpPr>
          <a:xfrm>
            <a:off x="7092280" y="404664"/>
            <a:ext cx="1584176" cy="944623"/>
            <a:chOff x="1547664" y="2348880"/>
            <a:chExt cx="4680520" cy="2376264"/>
          </a:xfrm>
        </p:grpSpPr>
        <p:sp>
          <p:nvSpPr>
            <p:cNvPr id="41" name="Avrundet rektangel 40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42" name="Avrundet rektangel 4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43" name="Avrundet rektangel 4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44" name="Avrundet rektangel 43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45" name="Ellipse 44"/>
          <p:cNvSpPr/>
          <p:nvPr/>
        </p:nvSpPr>
        <p:spPr>
          <a:xfrm>
            <a:off x="7139136" y="40466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421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331640" y="1052736"/>
          <a:ext cx="5907087" cy="2462213"/>
        </p:xfrm>
        <a:graphic>
          <a:graphicData uri="http://schemas.openxmlformats.org/presentationml/2006/ole">
            <p:oleObj spid="_x0000_s3074" name="Equation" r:id="rId3" imgW="3898900" imgH="1625600" progId="Equation.3">
              <p:embed/>
            </p:oleObj>
          </a:graphicData>
        </a:graphic>
      </p:graphicFrame>
      <p:sp>
        <p:nvSpPr>
          <p:cNvPr id="39" name="Venstre klammeparentes 38"/>
          <p:cNvSpPr/>
          <p:nvPr/>
        </p:nvSpPr>
        <p:spPr>
          <a:xfrm rot="-5400000">
            <a:off x="3871356" y="2617476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Venstre klammeparentes 40"/>
          <p:cNvSpPr/>
          <p:nvPr/>
        </p:nvSpPr>
        <p:spPr>
          <a:xfrm rot="-5400000">
            <a:off x="5527540" y="290550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Venstre klammeparentes 41"/>
          <p:cNvSpPr/>
          <p:nvPr/>
        </p:nvSpPr>
        <p:spPr>
          <a:xfrm rot="-5400000">
            <a:off x="6679668" y="326554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3419872" y="4005064"/>
          <a:ext cx="774948" cy="631439"/>
        </p:xfrm>
        <a:graphic>
          <a:graphicData uri="http://schemas.openxmlformats.org/presentationml/2006/ole">
            <p:oleObj spid="_x0000_s3075" name="Equation" r:id="rId4" imgW="342751" imgH="279279" progId="Equation.3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6444208" y="4051194"/>
          <a:ext cx="774700" cy="631825"/>
        </p:xfrm>
        <a:graphic>
          <a:graphicData uri="http://schemas.openxmlformats.org/presentationml/2006/ole">
            <p:oleObj spid="_x0000_s3076" name="Equation" r:id="rId5" imgW="342751" imgH="279279" progId="Equation.3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4932040" y="4005064"/>
          <a:ext cx="1235075" cy="660400"/>
        </p:xfrm>
        <a:graphic>
          <a:graphicData uri="http://schemas.openxmlformats.org/presentationml/2006/ole">
            <p:oleObj spid="_x0000_s3077" name="Equation" r:id="rId6" imgW="545863" imgH="291973" progId="Equation.3">
              <p:embed/>
            </p:oleObj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/>
        </p:nvGraphicFramePr>
        <p:xfrm>
          <a:off x="1187624" y="4797152"/>
          <a:ext cx="4632920" cy="1107873"/>
        </p:xfrm>
        <a:graphic>
          <a:graphicData uri="http://schemas.openxmlformats.org/presentationml/2006/ole">
            <p:oleObj spid="_x0000_s3078" name="Equation" r:id="rId7" imgW="1752600" imgH="419100" progId="Equation.3">
              <p:embed/>
            </p:oleObj>
          </a:graphicData>
        </a:graphic>
      </p:graphicFrame>
      <p:sp>
        <p:nvSpPr>
          <p:cNvPr id="45" name="TekstSylinder 44"/>
          <p:cNvSpPr txBox="1"/>
          <p:nvPr/>
        </p:nvSpPr>
        <p:spPr>
          <a:xfrm>
            <a:off x="1043608" y="5970766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 N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  </a:t>
            </a:r>
            <a:endParaRPr lang="nb-NO" sz="1600" baseline="-25000" dirty="0" smtClean="0"/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5788025" y="6021388"/>
          <a:ext cx="703263" cy="296862"/>
        </p:xfrm>
        <a:graphic>
          <a:graphicData uri="http://schemas.openxmlformats.org/presentationml/2006/ole">
            <p:oleObj spid="_x0000_s3079" name="Equation" r:id="rId8" imgW="482391" imgH="203112" progId="Equation.3">
              <p:embed/>
            </p:oleObj>
          </a:graphicData>
        </a:graphic>
      </p:graphicFrame>
      <p:cxnSp>
        <p:nvCxnSpPr>
          <p:cNvPr id="47" name="Rett pil 46"/>
          <p:cNvCxnSpPr/>
          <p:nvPr/>
        </p:nvCxnSpPr>
        <p:spPr>
          <a:xfrm flipV="1">
            <a:off x="3779912" y="3501008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 flipV="1">
            <a:off x="5436096" y="3573016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 48"/>
          <p:cNvCxnSpPr/>
          <p:nvPr/>
        </p:nvCxnSpPr>
        <p:spPr>
          <a:xfrm flipV="1">
            <a:off x="6732240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e 16"/>
          <p:cNvGrpSpPr/>
          <p:nvPr/>
        </p:nvGrpSpPr>
        <p:grpSpPr>
          <a:xfrm>
            <a:off x="7164288" y="332656"/>
            <a:ext cx="1584176" cy="944623"/>
            <a:chOff x="1547664" y="2348880"/>
            <a:chExt cx="4680520" cy="2376264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7211144" y="33265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993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971600" y="114623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follows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b="1" dirty="0" smtClean="0"/>
              <a:t>N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</a:t>
            </a:r>
            <a:endParaRPr lang="nb-NO" sz="1600" baseline="-25000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/>
        </p:nvGraphicFramePr>
        <p:xfrm>
          <a:off x="1317625" y="1793881"/>
          <a:ext cx="6719888" cy="444500"/>
        </p:xfrm>
        <a:graphic>
          <a:graphicData uri="http://schemas.openxmlformats.org/presentationml/2006/ole">
            <p:oleObj spid="_x0000_s6147" name="Equation" r:id="rId3" imgW="3454400" imgH="228600" progId="Equation.3">
              <p:embed/>
            </p:oleObj>
          </a:graphicData>
        </a:graphic>
      </p:graphicFrame>
      <p:sp>
        <p:nvSpPr>
          <p:cNvPr id="19" name="TekstSylinder 18"/>
          <p:cNvSpPr txBox="1"/>
          <p:nvPr/>
        </p:nvSpPr>
        <p:spPr>
          <a:xfrm>
            <a:off x="1043608" y="229835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intensities</a:t>
            </a:r>
            <a:r>
              <a:rPr lang="nb-NO" sz="1600" dirty="0" smtClean="0"/>
              <a:t> </a:t>
            </a:r>
            <a:r>
              <a:rPr lang="nb-NO" sz="1600" dirty="0" err="1" smtClean="0"/>
              <a:t>vary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,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their</a:t>
            </a:r>
            <a:r>
              <a:rPr lang="nb-NO" sz="1600" dirty="0" smtClean="0"/>
              <a:t>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 </a:t>
            </a:r>
            <a:r>
              <a:rPr lang="nb-NO" sz="1600" dirty="0" err="1" smtClean="0"/>
              <a:t>counts</a:t>
            </a:r>
            <a:endParaRPr lang="nb-NO" sz="1600" baseline="-25000" dirty="0" smtClean="0"/>
          </a:p>
        </p:txBody>
      </p:sp>
      <p:grpSp>
        <p:nvGrpSpPr>
          <p:cNvPr id="3" name="Gruppe 8"/>
          <p:cNvGrpSpPr/>
          <p:nvPr/>
        </p:nvGrpSpPr>
        <p:grpSpPr>
          <a:xfrm>
            <a:off x="7236296" y="116632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283152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287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1943546"/>
          </a:xfrm>
        </p:spPr>
        <p:txBody>
          <a:bodyPr>
            <a:normAutofit/>
          </a:bodyPr>
          <a:lstStyle/>
          <a:p>
            <a:r>
              <a:rPr lang="nb-NO" sz="1600" dirty="0" err="1" smtClean="0"/>
              <a:t>How</a:t>
            </a:r>
            <a:r>
              <a:rPr lang="nb-NO" sz="1600" dirty="0" smtClean="0"/>
              <a:t> 	  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partially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by </a:t>
            </a:r>
            <a:r>
              <a:rPr lang="nb-NO" sz="1600" dirty="0" err="1" smtClean="0"/>
              <a:t>observables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age or sex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individual</a:t>
            </a:r>
            <a:r>
              <a:rPr lang="nb-NO" sz="1600" dirty="0" smtClean="0"/>
              <a:t> (</a:t>
            </a:r>
            <a:r>
              <a:rPr lang="nb-NO" sz="1600" dirty="0" err="1" smtClean="0"/>
              <a:t>treated</a:t>
            </a:r>
            <a:r>
              <a:rPr lang="nb-NO" sz="1600" dirty="0" smtClean="0"/>
              <a:t> in </a:t>
            </a:r>
            <a:r>
              <a:rPr lang="nb-NO" sz="1600" dirty="0" err="1" smtClean="0"/>
              <a:t>Chapter</a:t>
            </a:r>
            <a:r>
              <a:rPr lang="nb-NO" sz="1600" dirty="0" smtClean="0"/>
              <a:t> 8.4)</a:t>
            </a:r>
          </a:p>
          <a:p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however</a:t>
            </a:r>
            <a:r>
              <a:rPr lang="nb-NO" sz="1600" dirty="0" smtClean="0"/>
              <a:t> </a:t>
            </a:r>
            <a:r>
              <a:rPr lang="nb-NO" sz="1600" dirty="0" err="1" smtClean="0"/>
              <a:t>factors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have </a:t>
            </a:r>
            <a:r>
              <a:rPr lang="nb-NO" sz="1600" dirty="0" err="1" smtClean="0"/>
              <a:t>impact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risk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can’t</a:t>
            </a:r>
            <a:r>
              <a:rPr lang="nb-NO" sz="1600" dirty="0" smtClean="0"/>
              <a:t> know </a:t>
            </a:r>
            <a:r>
              <a:rPr lang="nb-NO" sz="1600" dirty="0" err="1" smtClean="0"/>
              <a:t>much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endParaRPr lang="nb-NO" sz="1600" dirty="0" smtClean="0"/>
          </a:p>
          <a:p>
            <a:pPr lvl="1"/>
            <a:r>
              <a:rPr lang="nb-NO" sz="1200" dirty="0" smtClean="0"/>
              <a:t>Driver </a:t>
            </a:r>
            <a:r>
              <a:rPr lang="nb-NO" sz="1200" dirty="0" err="1" smtClean="0"/>
              <a:t>ability</a:t>
            </a:r>
            <a:r>
              <a:rPr lang="nb-NO" sz="1200" dirty="0" smtClean="0"/>
              <a:t>, personal risk </a:t>
            </a:r>
            <a:r>
              <a:rPr lang="nb-NO" sz="1200" dirty="0" err="1" smtClean="0"/>
              <a:t>averseness</a:t>
            </a:r>
            <a:r>
              <a:rPr lang="nb-NO" sz="1200" dirty="0" smtClean="0"/>
              <a:t>, </a:t>
            </a:r>
            <a:endParaRPr lang="nb-NO" sz="1600" dirty="0" smtClean="0"/>
          </a:p>
          <a:p>
            <a:r>
              <a:rPr lang="nb-NO" sz="1600" dirty="0" smtClean="0"/>
              <a:t>This </a:t>
            </a:r>
            <a:r>
              <a:rPr lang="nb-NO" sz="1600" dirty="0" err="1" smtClean="0"/>
              <a:t>randomeness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managed</a:t>
            </a:r>
            <a:r>
              <a:rPr lang="nb-NO" sz="1600" dirty="0" smtClean="0"/>
              <a:t> by making		a </a:t>
            </a:r>
            <a:r>
              <a:rPr lang="nb-NO" sz="1600" dirty="0" err="1" smtClean="0"/>
              <a:t>stochastic</a:t>
            </a:r>
            <a:r>
              <a:rPr lang="nb-NO" sz="1600" dirty="0" smtClean="0"/>
              <a:t> variable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1727300" y="1412776"/>
          <a:ext cx="252412" cy="274637"/>
        </p:xfrm>
        <a:graphic>
          <a:graphicData uri="http://schemas.openxmlformats.org/presentationml/2006/ole">
            <p:oleObj spid="_x0000_s7170" name="Equation" r:id="rId3" imgW="152268" imgH="164957" progId="Equation.3">
              <p:embed/>
            </p:oleObj>
          </a:graphicData>
        </a:graphic>
      </p:graphicFrame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5652120" y="2708920"/>
          <a:ext cx="252413" cy="274638"/>
        </p:xfrm>
        <a:graphic>
          <a:graphicData uri="http://schemas.openxmlformats.org/presentationml/2006/ole">
            <p:oleObj spid="_x0000_s7171" name="Equation" r:id="rId4" imgW="152268" imgH="164957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79712" y="4081420"/>
            <a:ext cx="28803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2038120" y="3356992"/>
            <a:ext cx="2577947" cy="683046"/>
          </a:xfrm>
          <a:custGeom>
            <a:avLst/>
            <a:gdLst>
              <a:gd name="connsiteX0" fmla="*/ 0 w 2577947"/>
              <a:gd name="connsiteY0" fmla="*/ 661012 h 683046"/>
              <a:gd name="connsiteX1" fmla="*/ 308473 w 2577947"/>
              <a:gd name="connsiteY1" fmla="*/ 550844 h 683046"/>
              <a:gd name="connsiteX2" fmla="*/ 804232 w 2577947"/>
              <a:gd name="connsiteY2" fmla="*/ 121186 h 683046"/>
              <a:gd name="connsiteX3" fmla="*/ 1322025 w 2577947"/>
              <a:gd name="connsiteY3" fmla="*/ 22034 h 683046"/>
              <a:gd name="connsiteX4" fmla="*/ 1784733 w 2577947"/>
              <a:gd name="connsiteY4" fmla="*/ 253388 h 683046"/>
              <a:gd name="connsiteX5" fmla="*/ 2093205 w 2577947"/>
              <a:gd name="connsiteY5" fmla="*/ 528810 h 683046"/>
              <a:gd name="connsiteX6" fmla="*/ 2577947 w 2577947"/>
              <a:gd name="connsiteY6" fmla="*/ 683046 h 68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7947" h="683046">
                <a:moveTo>
                  <a:pt x="0" y="661012"/>
                </a:moveTo>
                <a:cubicBezTo>
                  <a:pt x="87217" y="650913"/>
                  <a:pt x="174434" y="640815"/>
                  <a:pt x="308473" y="550844"/>
                </a:cubicBezTo>
                <a:cubicBezTo>
                  <a:pt x="442512" y="460873"/>
                  <a:pt x="635307" y="209321"/>
                  <a:pt x="804232" y="121186"/>
                </a:cubicBezTo>
                <a:cubicBezTo>
                  <a:pt x="973157" y="33051"/>
                  <a:pt x="1158608" y="0"/>
                  <a:pt x="1322025" y="22034"/>
                </a:cubicBezTo>
                <a:cubicBezTo>
                  <a:pt x="1485442" y="44068"/>
                  <a:pt x="1656203" y="168925"/>
                  <a:pt x="1784733" y="253388"/>
                </a:cubicBezTo>
                <a:cubicBezTo>
                  <a:pt x="1913263" y="337851"/>
                  <a:pt x="1961003" y="457200"/>
                  <a:pt x="2093205" y="528810"/>
                </a:cubicBezTo>
                <a:cubicBezTo>
                  <a:pt x="2225407" y="600420"/>
                  <a:pt x="2401677" y="641733"/>
                  <a:pt x="2577947" y="6830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2735796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4751635" y="4153428"/>
          <a:ext cx="252413" cy="274638"/>
        </p:xfrm>
        <a:graphic>
          <a:graphicData uri="http://schemas.openxmlformats.org/presentationml/2006/ole">
            <p:oleObj spid="_x0000_s7175" name="Equation" r:id="rId5" imgW="152268" imgH="164957" progId="Equation.3">
              <p:embed/>
            </p:oleObj>
          </a:graphicData>
        </a:graphic>
      </p:graphicFrame>
      <p:cxnSp>
        <p:nvCxnSpPr>
          <p:cNvPr id="30" name="Straight Connector 29"/>
          <p:cNvCxnSpPr/>
          <p:nvPr/>
        </p:nvCxnSpPr>
        <p:spPr>
          <a:xfrm rot="5400000">
            <a:off x="3599892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679700" y="4184558"/>
          <a:ext cx="293688" cy="358775"/>
        </p:xfrm>
        <a:graphic>
          <a:graphicData uri="http://schemas.openxmlformats.org/presentationml/2006/ole">
            <p:oleObj spid="_x0000_s7176" name="Formel" r:id="rId6" imgW="177480" imgH="215640" progId="Equation.3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552825" y="4200319"/>
          <a:ext cx="315913" cy="358775"/>
        </p:xfrm>
        <a:graphic>
          <a:graphicData uri="http://schemas.openxmlformats.org/presentationml/2006/ole">
            <p:oleObj spid="_x0000_s7177" name="Formel" r:id="rId7" imgW="190440" imgH="215640" progId="Equation.3">
              <p:embed/>
            </p:oleObj>
          </a:graphicData>
        </a:graphic>
      </p:graphicFrame>
      <p:cxnSp>
        <p:nvCxnSpPr>
          <p:cNvPr id="34" name="Straight Connector 33"/>
          <p:cNvCxnSpPr/>
          <p:nvPr/>
        </p:nvCxnSpPr>
        <p:spPr>
          <a:xfrm rot="5400000">
            <a:off x="395536" y="5445224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971600" y="5589240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39552" y="6093296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6200000" flipH="1">
            <a:off x="1547665" y="5805264"/>
            <a:ext cx="57606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-287746" y="5264410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553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47" name="TextBox 46"/>
          <p:cNvSpPr txBox="1"/>
          <p:nvPr/>
        </p:nvSpPr>
        <p:spPr>
          <a:xfrm>
            <a:off x="899592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1798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49" name="TextBox 48"/>
          <p:cNvSpPr txBox="1"/>
          <p:nvPr/>
        </p:nvSpPr>
        <p:spPr>
          <a:xfrm>
            <a:off x="1691680" y="6165304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50" name="Object 8"/>
          <p:cNvGraphicFramePr>
            <a:graphicFrameLocks noChangeAspect="1"/>
          </p:cNvGraphicFramePr>
          <p:nvPr/>
        </p:nvGraphicFramePr>
        <p:xfrm>
          <a:off x="6228184" y="4509120"/>
          <a:ext cx="2328863" cy="358775"/>
        </p:xfrm>
        <a:graphic>
          <a:graphicData uri="http://schemas.openxmlformats.org/presentationml/2006/ole">
            <p:oleObj spid="_x0000_s7178" name="Formel" r:id="rId8" imgW="1409400" imgH="215640" progId="Equation.3">
              <p:embed/>
            </p:oleObj>
          </a:graphicData>
        </a:graphic>
      </p:graphicFrame>
      <p:cxnSp>
        <p:nvCxnSpPr>
          <p:cNvPr id="51" name="Straight Connector 50"/>
          <p:cNvCxnSpPr/>
          <p:nvPr/>
        </p:nvCxnSpPr>
        <p:spPr>
          <a:xfrm rot="5400000">
            <a:off x="6124818" y="5764614"/>
            <a:ext cx="638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732240" y="59492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940152" y="6084004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7132933" y="5980639"/>
            <a:ext cx="20673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 flipH="1" flipV="1">
            <a:off x="5112854" y="525511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79613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57" name="TextBox 56"/>
          <p:cNvSpPr txBox="1"/>
          <p:nvPr/>
        </p:nvSpPr>
        <p:spPr>
          <a:xfrm>
            <a:off x="630019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1858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59" name="TextBox 58"/>
          <p:cNvSpPr txBox="1"/>
          <p:nvPr/>
        </p:nvSpPr>
        <p:spPr>
          <a:xfrm>
            <a:off x="7092280" y="6156012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2144713" y="5300663"/>
          <a:ext cx="2286000" cy="358775"/>
        </p:xfrm>
        <a:graphic>
          <a:graphicData uri="http://schemas.openxmlformats.org/presentationml/2006/ole">
            <p:oleObj spid="_x0000_s7179" name="Formel" r:id="rId9" imgW="1384200" imgH="215640" progId="Equation.3">
              <p:embed/>
            </p:oleObj>
          </a:graphicData>
        </a:graphic>
      </p:graphicFrame>
      <p:cxnSp>
        <p:nvCxnSpPr>
          <p:cNvPr id="65" name="Straight Arrow Connector 64"/>
          <p:cNvCxnSpPr/>
          <p:nvPr/>
        </p:nvCxnSpPr>
        <p:spPr>
          <a:xfrm rot="5400000" flipH="1" flipV="1">
            <a:off x="2447764" y="4761148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>
            <a:off x="3851920" y="4437112"/>
            <a:ext cx="23762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484784"/>
            <a:ext cx="7875589" cy="2952328"/>
          </a:xfrm>
        </p:spPr>
        <p:txBody>
          <a:bodyPr>
            <a:normAutofit lnSpcReduction="10000"/>
          </a:bodyPr>
          <a:lstStyle/>
          <a:p>
            <a:r>
              <a:rPr lang="nb-NO" sz="1600" dirty="0" smtClean="0"/>
              <a:t>The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conditional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smtClean="0"/>
              <a:t>Let								 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which</a:t>
            </a:r>
            <a:r>
              <a:rPr lang="nb-NO" sz="1600" dirty="0" smtClean="0"/>
              <a:t> by double </a:t>
            </a:r>
            <a:r>
              <a:rPr lang="nb-NO" sz="1600" dirty="0" err="1" smtClean="0"/>
              <a:t>rules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6.3 </a:t>
            </a:r>
            <a:r>
              <a:rPr lang="nb-NO" sz="1600" dirty="0" err="1" smtClean="0"/>
              <a:t>imply</a:t>
            </a:r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err="1" smtClean="0"/>
              <a:t>Now</a:t>
            </a:r>
            <a:r>
              <a:rPr lang="nb-NO" sz="1600" dirty="0" smtClean="0"/>
              <a:t> E(N)&lt;var(N) and N is </a:t>
            </a:r>
            <a:r>
              <a:rPr lang="nb-NO" sz="1600" dirty="0" err="1" smtClean="0"/>
              <a:t>no</a:t>
            </a:r>
            <a:r>
              <a:rPr lang="nb-NO" sz="1600" dirty="0" smtClean="0"/>
              <a:t> longer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endParaRPr lang="nb-NO" sz="16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3636331"/>
              </p:ext>
            </p:extLst>
          </p:nvPr>
        </p:nvGraphicFramePr>
        <p:xfrm>
          <a:off x="2267744" y="1988840"/>
          <a:ext cx="5218112" cy="331787"/>
        </p:xfrm>
        <a:graphic>
          <a:graphicData uri="http://schemas.openxmlformats.org/presentationml/2006/ole">
            <p:oleObj spid="_x0000_s8196" name="Equation" r:id="rId3" imgW="3200400" imgH="203200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2699792" y="234888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Policy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sp>
        <p:nvSpPr>
          <p:cNvPr id="14" name="TekstSylinder 13"/>
          <p:cNvSpPr txBox="1"/>
          <p:nvPr/>
        </p:nvSpPr>
        <p:spPr>
          <a:xfrm>
            <a:off x="5580112" y="2348880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Portfolio</a:t>
            </a:r>
            <a:r>
              <a:rPr lang="nb-NO" sz="900" dirty="0" smtClean="0"/>
              <a:t>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graphicFrame>
        <p:nvGraphicFramePr>
          <p:cNvPr id="778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6565683"/>
              </p:ext>
            </p:extLst>
          </p:nvPr>
        </p:nvGraphicFramePr>
        <p:xfrm>
          <a:off x="1763688" y="2636912"/>
          <a:ext cx="6935788" cy="331787"/>
        </p:xfrm>
        <a:graphic>
          <a:graphicData uri="http://schemas.openxmlformats.org/presentationml/2006/ole">
            <p:oleObj spid="_x0000_s8197" name="Equation" r:id="rId4" imgW="4254500" imgH="203200" progId="Equation.3">
              <p:embed/>
            </p:oleObj>
          </a:graphicData>
        </a:graphic>
      </p:graphicFrame>
      <p:graphicFrame>
        <p:nvGraphicFramePr>
          <p:cNvPr id="778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5858896"/>
              </p:ext>
            </p:extLst>
          </p:nvPr>
        </p:nvGraphicFramePr>
        <p:xfrm>
          <a:off x="1763688" y="3429000"/>
          <a:ext cx="6727825" cy="373063"/>
        </p:xfrm>
        <a:graphic>
          <a:graphicData uri="http://schemas.openxmlformats.org/presentationml/2006/ole">
            <p:oleObj spid="_x0000_s8198" name="Equation" r:id="rId5" imgW="4127500" imgH="228600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</a:t>
            </a:r>
            <a:r>
              <a:rPr lang="nb-NO" sz="2800" dirty="0" err="1" smtClean="0"/>
              <a:t>regression</a:t>
            </a:r>
            <a:r>
              <a:rPr lang="nb-NO" sz="2800" dirty="0" smtClean="0"/>
              <a:t>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idea</a:t>
            </a:r>
            <a:r>
              <a:rPr lang="nb-NO" sz="1600" dirty="0" smtClean="0"/>
              <a:t> is to </a:t>
            </a:r>
            <a:r>
              <a:rPr lang="nb-NO" sz="1600" dirty="0" err="1" smtClean="0"/>
              <a:t>attribute</a:t>
            </a:r>
            <a:r>
              <a:rPr lang="nb-NO" sz="1600" dirty="0" smtClean="0"/>
              <a:t> </a:t>
            </a:r>
            <a:r>
              <a:rPr lang="nb-NO" sz="1600" dirty="0" err="1" smtClean="0"/>
              <a:t>variation</a:t>
            </a:r>
            <a:r>
              <a:rPr lang="nb-NO" sz="1600" dirty="0" smtClean="0"/>
              <a:t> in 	to </a:t>
            </a:r>
            <a:r>
              <a:rPr lang="nb-NO" sz="1600" dirty="0" err="1" smtClean="0"/>
              <a:t>variations</a:t>
            </a:r>
            <a:r>
              <a:rPr lang="nb-NO" sz="1600" dirty="0" smtClean="0"/>
              <a:t> in a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observable</a:t>
            </a:r>
            <a:r>
              <a:rPr lang="nb-NO" sz="1600" dirty="0" smtClean="0"/>
              <a:t> variables x</a:t>
            </a:r>
            <a:r>
              <a:rPr lang="nb-NO" sz="1000" dirty="0" smtClean="0"/>
              <a:t>1</a:t>
            </a:r>
            <a:r>
              <a:rPr lang="nb-NO" sz="1600" dirty="0" smtClean="0"/>
              <a:t>,...,x</a:t>
            </a:r>
            <a:r>
              <a:rPr lang="nb-NO" sz="1050" dirty="0" smtClean="0"/>
              <a:t>v</a:t>
            </a:r>
            <a:r>
              <a:rPr lang="nb-NO" sz="1600" dirty="0" smtClean="0"/>
              <a:t>.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regressjon</a:t>
            </a:r>
            <a:r>
              <a:rPr lang="nb-NO" sz="1600" dirty="0" smtClean="0"/>
              <a:t> makes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relationships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771800" y="1988840"/>
          <a:ext cx="2560638" cy="346075"/>
        </p:xfrm>
        <a:graphic>
          <a:graphicData uri="http://schemas.openxmlformats.org/presentationml/2006/ole">
            <p:oleObj spid="_x0000_s9218" name="Equation" r:id="rId3" imgW="1689100" imgH="228600" progId="Equation.3">
              <p:embed/>
            </p:oleObj>
          </a:graphicData>
        </a:graphic>
      </p:graphicFrame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4211960" y="1464532"/>
          <a:ext cx="309211" cy="332508"/>
        </p:xfrm>
        <a:graphic>
          <a:graphicData uri="http://schemas.openxmlformats.org/presentationml/2006/ole">
            <p:oleObj spid="_x0000_s9219" name="Equation" r:id="rId4" imgW="152268" imgH="164957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2412177"/>
            <a:ext cx="74888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Why</a:t>
            </a:r>
            <a:r>
              <a:rPr lang="nb-NO" sz="1600" dirty="0" smtClean="0"/>
              <a:t> 		and not 	  </a:t>
            </a:r>
            <a:r>
              <a:rPr lang="nb-NO" sz="1600" dirty="0" err="1" smtClean="0"/>
              <a:t>itself</a:t>
            </a:r>
            <a:r>
              <a:rPr lang="nb-NO" sz="1600" dirty="0" smtClean="0"/>
              <a:t>?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expected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is </a:t>
            </a:r>
            <a:r>
              <a:rPr lang="nb-NO" sz="1600" dirty="0" err="1" smtClean="0"/>
              <a:t>non-negative</a:t>
            </a:r>
            <a:r>
              <a:rPr lang="nb-NO" sz="1600" dirty="0" smtClean="0"/>
              <a:t>, </a:t>
            </a:r>
            <a:r>
              <a:rPr lang="nb-NO" sz="1600" dirty="0" err="1" smtClean="0"/>
              <a:t>where</a:t>
            </a:r>
            <a:r>
              <a:rPr lang="nb-NO" sz="1600" dirty="0" smtClean="0"/>
              <a:t> as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predictor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anything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real line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makes more </a:t>
            </a:r>
            <a:r>
              <a:rPr lang="nb-NO" sz="1600" dirty="0" err="1" smtClean="0"/>
              <a:t>sense</a:t>
            </a:r>
            <a:r>
              <a:rPr lang="nb-NO" sz="1600" dirty="0" smtClean="0"/>
              <a:t> to </a:t>
            </a:r>
            <a:r>
              <a:rPr lang="nb-NO" sz="1600" dirty="0" err="1" smtClean="0"/>
              <a:t>transform</a:t>
            </a:r>
            <a:r>
              <a:rPr lang="nb-NO" sz="1600" dirty="0" smtClean="0"/>
              <a:t>	so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left</a:t>
            </a:r>
            <a:r>
              <a:rPr lang="nb-NO" sz="1600" dirty="0" smtClean="0"/>
              <a:t> and right side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are</a:t>
            </a:r>
            <a:r>
              <a:rPr lang="nb-NO" sz="1600" dirty="0" smtClean="0"/>
              <a:t> more in line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other</a:t>
            </a:r>
            <a:r>
              <a:rPr lang="nb-NO" sz="1600" dirty="0" smtClean="0"/>
              <a:t>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Historical</a:t>
            </a:r>
            <a:r>
              <a:rPr lang="nb-NO" sz="1600" dirty="0" smtClean="0"/>
              <a:t> data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form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100" dirty="0" smtClean="0"/>
              <a:t>1</a:t>
            </a:r>
            <a:r>
              <a:rPr lang="nb-NO" sz="1600" dirty="0" smtClean="0"/>
              <a:t> 	T</a:t>
            </a:r>
            <a:r>
              <a:rPr lang="nb-NO" sz="1100" dirty="0" smtClean="0"/>
              <a:t>1</a:t>
            </a:r>
            <a:r>
              <a:rPr lang="nb-NO" sz="1600" dirty="0" smtClean="0"/>
              <a:t> 	x</a:t>
            </a:r>
            <a:r>
              <a:rPr lang="nb-NO" sz="800" dirty="0" smtClean="0"/>
              <a:t>11</a:t>
            </a:r>
            <a:r>
              <a:rPr lang="nb-NO" sz="1600" dirty="0" smtClean="0"/>
              <a:t>...x</a:t>
            </a:r>
            <a:r>
              <a:rPr lang="nb-NO" sz="1000" dirty="0" smtClean="0"/>
              <a:t>1x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050" dirty="0" smtClean="0"/>
              <a:t>2</a:t>
            </a:r>
            <a:r>
              <a:rPr lang="nb-NO" sz="1600" dirty="0" smtClean="0"/>
              <a:t> 	T</a:t>
            </a:r>
            <a:r>
              <a:rPr lang="nb-NO" sz="1050" dirty="0" smtClean="0"/>
              <a:t>2</a:t>
            </a:r>
            <a:r>
              <a:rPr lang="nb-NO" sz="1600" dirty="0" smtClean="0"/>
              <a:t> 	x</a:t>
            </a:r>
            <a:r>
              <a:rPr lang="nb-NO" sz="1050" dirty="0" smtClean="0"/>
              <a:t>21</a:t>
            </a:r>
            <a:r>
              <a:rPr lang="nb-NO" sz="1600" dirty="0" smtClean="0"/>
              <a:t>...x</a:t>
            </a:r>
            <a:r>
              <a:rPr lang="nb-NO" sz="1050" dirty="0" smtClean="0"/>
              <a:t>2x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</a:t>
            </a:r>
            <a:r>
              <a:rPr lang="nb-NO" sz="1100" dirty="0" err="1" smtClean="0"/>
              <a:t>n</a:t>
            </a:r>
            <a:r>
              <a:rPr lang="nb-NO" sz="1600" dirty="0" smtClean="0"/>
              <a:t> 	</a:t>
            </a:r>
            <a:r>
              <a:rPr lang="nb-NO" sz="1600" dirty="0" err="1" smtClean="0"/>
              <a:t>T</a:t>
            </a:r>
            <a:r>
              <a:rPr lang="nb-NO" sz="1100" dirty="0" err="1" smtClean="0"/>
              <a:t>n</a:t>
            </a:r>
            <a:r>
              <a:rPr lang="nb-NO" sz="1600" dirty="0" smtClean="0"/>
              <a:t> 	x</a:t>
            </a:r>
            <a:r>
              <a:rPr lang="nb-NO" sz="1100" dirty="0" smtClean="0"/>
              <a:t>n1</a:t>
            </a:r>
            <a:r>
              <a:rPr lang="nb-NO" sz="1600" dirty="0" smtClean="0"/>
              <a:t>...x</a:t>
            </a:r>
            <a:r>
              <a:rPr lang="nb-NO" sz="1100" dirty="0" smtClean="0"/>
              <a:t>nv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coefficients</a:t>
            </a:r>
            <a:r>
              <a:rPr lang="nb-NO" sz="1600" dirty="0" smtClean="0"/>
              <a:t> 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200" dirty="0" smtClean="0"/>
              <a:t>v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usually</a:t>
            </a:r>
            <a:r>
              <a:rPr lang="nb-NO" sz="1600" dirty="0" smtClean="0"/>
              <a:t> </a:t>
            </a:r>
            <a:r>
              <a:rPr lang="nb-NO" sz="1600" dirty="0" err="1" smtClean="0"/>
              <a:t>determined</a:t>
            </a:r>
            <a:r>
              <a:rPr lang="nb-NO" sz="1600" dirty="0" smtClean="0"/>
              <a:t> by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	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3559064" y="2492896"/>
          <a:ext cx="242378" cy="259779"/>
        </p:xfrm>
        <a:graphic>
          <a:graphicData uri="http://schemas.openxmlformats.org/presentationml/2006/ole">
            <p:oleObj spid="_x0000_s9220" name="Equation" r:id="rId5" imgW="152268" imgH="164957" progId="Equation.3">
              <p:embed/>
            </p:oleObj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1835696" y="2420888"/>
          <a:ext cx="762896" cy="344577"/>
        </p:xfrm>
        <a:graphic>
          <a:graphicData uri="http://schemas.openxmlformats.org/presentationml/2006/ole">
            <p:oleObj spid="_x0000_s9221" name="Equation" r:id="rId6" imgW="444307" imgH="203112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7020272" y="198884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(1.12)</a:t>
            </a:r>
          </a:p>
        </p:txBody>
      </p:sp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4185096" y="3230228"/>
          <a:ext cx="242888" cy="260350"/>
        </p:xfrm>
        <a:graphic>
          <a:graphicData uri="http://schemas.openxmlformats.org/presentationml/2006/ole">
            <p:oleObj spid="_x0000_s9222" name="Equation" r:id="rId7" imgW="152268" imgH="164957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331640" y="544522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 </a:t>
            </a:r>
            <a:r>
              <a:rPr lang="nb-NO" sz="1200" dirty="0" err="1" smtClean="0"/>
              <a:t>exposure</a:t>
            </a:r>
            <a:r>
              <a:rPr lang="nb-NO" sz="1200" dirty="0" smtClean="0"/>
              <a:t>     </a:t>
            </a:r>
            <a:r>
              <a:rPr lang="nb-NO" sz="1200" dirty="0" err="1" smtClean="0"/>
              <a:t>covariates</a:t>
            </a:r>
            <a:endParaRPr lang="nb-NO" sz="1200" dirty="0" smtClean="0"/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2" name="Ellipse 21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538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In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it is </a:t>
            </a:r>
            <a:r>
              <a:rPr lang="nb-NO" sz="1600" dirty="0" err="1" smtClean="0"/>
              <a:t>assumed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		 </a:t>
            </a:r>
            <a:r>
              <a:rPr lang="nb-NO" sz="1600" dirty="0" err="1" smtClean="0"/>
              <a:t>where</a:t>
            </a:r>
            <a:r>
              <a:rPr lang="nb-NO" sz="1600" dirty="0" smtClean="0"/>
              <a:t> 	is </a:t>
            </a:r>
            <a:r>
              <a:rPr lang="nb-NO" sz="1600" dirty="0" err="1" smtClean="0"/>
              <a:t>tied</a:t>
            </a:r>
            <a:r>
              <a:rPr lang="nb-NO" sz="1600" dirty="0" smtClean="0"/>
              <a:t> to </a:t>
            </a:r>
            <a:r>
              <a:rPr lang="nb-NO" sz="1600" dirty="0" err="1" smtClean="0"/>
              <a:t>covariates</a:t>
            </a:r>
            <a:r>
              <a:rPr lang="nb-NO" sz="1600" dirty="0" smtClean="0"/>
              <a:t> x</a:t>
            </a:r>
            <a:r>
              <a:rPr lang="nb-NO" sz="900" dirty="0" smtClean="0"/>
              <a:t>j1</a:t>
            </a:r>
            <a:r>
              <a:rPr lang="nb-NO" sz="1600" dirty="0" smtClean="0"/>
              <a:t>,...,x</a:t>
            </a:r>
            <a:r>
              <a:rPr lang="nb-NO" sz="1000" dirty="0" smtClean="0"/>
              <a:t>jv</a:t>
            </a:r>
            <a:r>
              <a:rPr lang="nb-NO" sz="1600" dirty="0" smtClean="0"/>
              <a:t> as in (1.12).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 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699792" y="2060848"/>
          <a:ext cx="2714625" cy="749300"/>
        </p:xfrm>
        <a:graphic>
          <a:graphicData uri="http://schemas.openxmlformats.org/presentationml/2006/ole">
            <p:oleObj spid="_x0000_s10242" name="Equation" r:id="rId3" imgW="1790700" imgH="4953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328498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log(f(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)) </a:t>
            </a:r>
            <a:r>
              <a:rPr lang="nb-NO" sz="1600" dirty="0" err="1" smtClean="0"/>
              <a:t>above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added</a:t>
            </a:r>
            <a:r>
              <a:rPr lang="nb-NO" sz="1600" dirty="0" smtClean="0"/>
              <a:t> over all j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likehood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Skip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middle</a:t>
            </a:r>
            <a:r>
              <a:rPr lang="nb-NO" sz="1600" dirty="0" smtClean="0"/>
              <a:t> terms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err="1" smtClean="0"/>
              <a:t>T</a:t>
            </a:r>
            <a:r>
              <a:rPr lang="nb-NO" sz="1050" dirty="0" err="1" smtClean="0"/>
              <a:t>j</a:t>
            </a:r>
            <a:r>
              <a:rPr lang="nb-NO" sz="1600" dirty="0" smtClean="0"/>
              <a:t> and log (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!) </a:t>
            </a:r>
            <a:r>
              <a:rPr lang="nb-NO" sz="1600" dirty="0" err="1" smtClean="0"/>
              <a:t>since</a:t>
            </a:r>
            <a:r>
              <a:rPr lang="nb-NO" sz="1600" dirty="0" smtClean="0"/>
              <a:t> </a:t>
            </a:r>
            <a:r>
              <a:rPr lang="nb-NO" sz="1600" dirty="0" err="1" smtClean="0"/>
              <a:t>they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constants</a:t>
            </a:r>
            <a:r>
              <a:rPr lang="nb-NO" sz="1600" dirty="0" smtClean="0"/>
              <a:t> in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context</a:t>
            </a:r>
            <a:r>
              <a:rPr lang="nb-NO" sz="1600" dirty="0" smtClean="0"/>
              <a:t>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</p:txBody>
      </p:sp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6444208" y="1412776"/>
          <a:ext cx="1022226" cy="399716"/>
        </p:xfrm>
        <a:graphic>
          <a:graphicData uri="http://schemas.openxmlformats.org/presentationml/2006/ole">
            <p:oleObj spid="_x0000_s10243" name="Equation" r:id="rId4" imgW="609336" imgH="241195" progId="Equation.3">
              <p:embed/>
            </p:oleObj>
          </a:graphicData>
        </a:graphic>
      </p:graphicFrame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1403648" y="1628800"/>
          <a:ext cx="387350" cy="484187"/>
        </p:xfrm>
        <a:graphic>
          <a:graphicData uri="http://schemas.openxmlformats.org/presentationml/2006/ole">
            <p:oleObj spid="_x0000_s10244" name="Equation" r:id="rId5" imgW="190417" imgH="241195" progId="Equation.3">
              <p:embed/>
            </p:oleObj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899592" y="234888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or</a:t>
            </a:r>
          </a:p>
        </p:txBody>
      </p:sp>
      <p:graphicFrame>
        <p:nvGraphicFramePr>
          <p:cNvPr id="82953" name="Object 9"/>
          <p:cNvGraphicFramePr>
            <a:graphicFrameLocks noChangeAspect="1"/>
          </p:cNvGraphicFramePr>
          <p:nvPr/>
        </p:nvGraphicFramePr>
        <p:xfrm>
          <a:off x="1652588" y="3087688"/>
          <a:ext cx="4851400" cy="365125"/>
        </p:xfrm>
        <a:graphic>
          <a:graphicData uri="http://schemas.openxmlformats.org/presentationml/2006/ole">
            <p:oleObj spid="_x0000_s10245" name="Equation" r:id="rId6" imgW="3200400" imgH="241300" progId="Equation.3">
              <p:embed/>
            </p:oleObj>
          </a:graphicData>
        </a:graphic>
      </p:graphicFrame>
      <p:graphicFrame>
        <p:nvGraphicFramePr>
          <p:cNvPr id="82954" name="Object 10"/>
          <p:cNvGraphicFramePr>
            <a:graphicFrameLocks noChangeAspect="1"/>
          </p:cNvGraphicFramePr>
          <p:nvPr/>
        </p:nvGraphicFramePr>
        <p:xfrm>
          <a:off x="1763688" y="4293096"/>
          <a:ext cx="6662738" cy="671513"/>
        </p:xfrm>
        <a:graphic>
          <a:graphicData uri="http://schemas.openxmlformats.org/presentationml/2006/ole">
            <p:oleObj spid="_x0000_s10246" name="Equation" r:id="rId7" imgW="4394200" imgH="444500" progId="Equation.3">
              <p:embed/>
            </p:oleObj>
          </a:graphicData>
        </a:graphic>
      </p:graphicFrame>
      <p:sp>
        <p:nvSpPr>
          <p:cNvPr id="20" name="TekstSylinder 19"/>
          <p:cNvSpPr txBox="1"/>
          <p:nvPr/>
        </p:nvSpPr>
        <p:spPr>
          <a:xfrm>
            <a:off x="899592" y="4653136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Numerical</a:t>
            </a:r>
            <a:r>
              <a:rPr lang="nb-NO" sz="1600" dirty="0" smtClean="0"/>
              <a:t> software is used to </a:t>
            </a:r>
            <a:r>
              <a:rPr lang="nb-NO" sz="1600" dirty="0" err="1" smtClean="0"/>
              <a:t>optimize</a:t>
            </a:r>
            <a:r>
              <a:rPr lang="nb-NO" sz="1600" dirty="0" smtClean="0"/>
              <a:t> (1.13).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McCullagh</a:t>
            </a:r>
            <a:r>
              <a:rPr lang="nb-NO" sz="1600" dirty="0" smtClean="0"/>
              <a:t> and </a:t>
            </a:r>
            <a:r>
              <a:rPr lang="nb-NO" sz="1600" dirty="0" err="1" smtClean="0"/>
              <a:t>Nelder</a:t>
            </a:r>
            <a:r>
              <a:rPr lang="nb-NO" sz="1600" dirty="0" smtClean="0"/>
              <a:t> (1989) </a:t>
            </a:r>
            <a:r>
              <a:rPr lang="nb-NO" sz="1600" dirty="0" err="1" smtClean="0"/>
              <a:t>proved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 is a </a:t>
            </a:r>
            <a:r>
              <a:rPr lang="nb-NO" sz="1600" dirty="0" err="1" smtClean="0"/>
              <a:t>convex</a:t>
            </a:r>
            <a:r>
              <a:rPr lang="nb-NO" sz="1600" dirty="0" smtClean="0"/>
              <a:t> </a:t>
            </a:r>
            <a:r>
              <a:rPr lang="nb-NO" sz="1600" dirty="0" err="1" smtClean="0"/>
              <a:t>surface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a single </a:t>
            </a:r>
            <a:r>
              <a:rPr lang="nb-NO" sz="1600" dirty="0" err="1" smtClean="0"/>
              <a:t>maximum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Therefore</a:t>
            </a:r>
            <a:r>
              <a:rPr lang="nb-NO" sz="1600" dirty="0" smtClean="0"/>
              <a:t> </a:t>
            </a:r>
            <a:r>
              <a:rPr lang="nb-NO" sz="1600" dirty="0" err="1" smtClean="0"/>
              <a:t>optimization</a:t>
            </a:r>
            <a:r>
              <a:rPr lang="nb-NO" sz="1600" dirty="0" smtClean="0"/>
              <a:t> is straight forward. 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8387408" y="4437112"/>
            <a:ext cx="75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(1.13)</a:t>
            </a:r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22" name="Avrundet rektangel 21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5" name="Ellipse 24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756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Repetition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sp>
        <p:nvSpPr>
          <p:cNvPr id="12" name="Avrundet rektangel 11"/>
          <p:cNvSpPr/>
          <p:nvPr/>
        </p:nvSpPr>
        <p:spPr>
          <a:xfrm>
            <a:off x="1547664" y="3800057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Skewness</a:t>
            </a:r>
            <a:endParaRPr lang="nb-NO" sz="1200" dirty="0" smtClean="0"/>
          </a:p>
        </p:txBody>
      </p:sp>
      <p:sp>
        <p:nvSpPr>
          <p:cNvPr id="13" name="Avrundet rektangel 12"/>
          <p:cNvSpPr/>
          <p:nvPr/>
        </p:nvSpPr>
        <p:spPr>
          <a:xfrm>
            <a:off x="1547664" y="4916016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</a:t>
            </a:r>
            <a:r>
              <a:rPr lang="nb-NO" sz="1200" dirty="0" err="1" smtClean="0"/>
              <a:t>the</a:t>
            </a:r>
            <a:r>
              <a:rPr lang="nb-NO" sz="1200" dirty="0" smtClean="0"/>
              <a:t> log normal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  <p:sp>
        <p:nvSpPr>
          <p:cNvPr id="14" name="Avrundet rektangel 13"/>
          <p:cNvSpPr/>
          <p:nvPr/>
        </p:nvSpPr>
        <p:spPr>
          <a:xfrm>
            <a:off x="1547664" y="547595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gamma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  <p:sp>
        <p:nvSpPr>
          <p:cNvPr id="16" name="Avrundet rektangel 11"/>
          <p:cNvSpPr/>
          <p:nvPr/>
        </p:nvSpPr>
        <p:spPr>
          <a:xfrm>
            <a:off x="1547664" y="325983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Shifted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sp>
        <p:nvSpPr>
          <p:cNvPr id="17" name="Avrundet rektangel 11"/>
          <p:cNvSpPr/>
          <p:nvPr/>
        </p:nvSpPr>
        <p:spPr>
          <a:xfrm>
            <a:off x="1547664" y="2725843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Fitting a </a:t>
            </a:r>
            <a:r>
              <a:rPr lang="nb-NO" sz="1200" dirty="0" err="1" smtClean="0"/>
              <a:t>scale</a:t>
            </a:r>
            <a:r>
              <a:rPr lang="nb-NO" sz="1200" dirty="0" smtClean="0"/>
              <a:t>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  <p:sp>
        <p:nvSpPr>
          <p:cNvPr id="18" name="Avrundet rektangel 11"/>
          <p:cNvSpPr/>
          <p:nvPr/>
        </p:nvSpPr>
        <p:spPr>
          <a:xfrm>
            <a:off x="1547664" y="2182830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Scale</a:t>
            </a:r>
            <a:r>
              <a:rPr lang="nb-NO" sz="1200" dirty="0" smtClean="0"/>
              <a:t> families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sp>
        <p:nvSpPr>
          <p:cNvPr id="19" name="Avrundet rektangel 11"/>
          <p:cNvSpPr/>
          <p:nvPr/>
        </p:nvSpPr>
        <p:spPr>
          <a:xfrm>
            <a:off x="1547664" y="1650834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Non </a:t>
            </a: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modelling</a:t>
            </a:r>
            <a:endParaRPr lang="nb-NO" sz="1200" dirty="0" smtClean="0"/>
          </a:p>
        </p:txBody>
      </p:sp>
      <p:sp>
        <p:nvSpPr>
          <p:cNvPr id="20" name="Avrundet rektangel 11"/>
          <p:cNvSpPr/>
          <p:nvPr/>
        </p:nvSpPr>
        <p:spPr>
          <a:xfrm>
            <a:off x="1547664" y="1113727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</a:t>
            </a:r>
            <a:r>
              <a:rPr lang="nb-NO" sz="1200" dirty="0" err="1" smtClean="0"/>
              <a:t>concept</a:t>
            </a:r>
            <a:endParaRPr lang="nb-NO" sz="1200" dirty="0" smtClean="0"/>
          </a:p>
        </p:txBody>
      </p:sp>
      <p:sp>
        <p:nvSpPr>
          <p:cNvPr id="21" name="Avrundet rektangel 12"/>
          <p:cNvSpPr/>
          <p:nvPr/>
        </p:nvSpPr>
        <p:spPr>
          <a:xfrm>
            <a:off x="1547664" y="4365104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Non </a:t>
            </a: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endParaRPr lang="nb-NO" sz="1200" dirty="0" smtClean="0"/>
          </a:p>
        </p:txBody>
      </p:sp>
      <p:sp>
        <p:nvSpPr>
          <p:cNvPr id="22" name="Avrundet rektangel 13"/>
          <p:cNvSpPr/>
          <p:nvPr/>
        </p:nvSpPr>
        <p:spPr>
          <a:xfrm>
            <a:off x="1547664" y="6046110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fitting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gamma</a:t>
            </a:r>
          </a:p>
        </p:txBody>
      </p:sp>
    </p:spTree>
    <p:extLst>
      <p:ext uri="{BB962C8B-B14F-4D97-AF65-F5344CB8AC3E}">
        <p14:creationId xmlns:p14="http://schemas.microsoft.com/office/powerpoint/2010/main" xmlns="" val="1287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32210"/>
            <a:ext cx="7848699" cy="936203"/>
          </a:xfrm>
        </p:spPr>
        <p:txBody>
          <a:bodyPr>
            <a:noAutofit/>
          </a:bodyPr>
          <a:lstStyle/>
          <a:p>
            <a:pPr algn="l"/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severity</a:t>
            </a:r>
            <a:r>
              <a:rPr lang="nb-NO" sz="2800" dirty="0" smtClean="0"/>
              <a:t> </a:t>
            </a:r>
            <a:r>
              <a:rPr lang="nb-NO" sz="2800" dirty="0" err="1" smtClean="0"/>
              <a:t>modelling</a:t>
            </a:r>
            <a:r>
              <a:rPr lang="nb-NO" sz="2800" dirty="0" smtClean="0"/>
              <a:t> is </a:t>
            </a:r>
            <a:r>
              <a:rPr lang="nb-NO" sz="2800" dirty="0" err="1" smtClean="0"/>
              <a:t>about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err="1" smtClean="0"/>
              <a:t>describing</a:t>
            </a:r>
            <a:r>
              <a:rPr lang="nb-NO" sz="2800" dirty="0" smtClean="0"/>
              <a:t> </a:t>
            </a:r>
            <a:r>
              <a:rPr lang="nb-NO" sz="2800" dirty="0" err="1" smtClean="0"/>
              <a:t>the</a:t>
            </a:r>
            <a:r>
              <a:rPr lang="nb-NO" sz="2800" dirty="0" smtClean="0"/>
              <a:t> </a:t>
            </a:r>
            <a:r>
              <a:rPr lang="nb-NO" sz="2800" dirty="0" err="1" smtClean="0"/>
              <a:t>variation</a:t>
            </a:r>
            <a:r>
              <a:rPr lang="nb-NO" sz="2800" dirty="0" smtClean="0"/>
              <a:t> in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size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5057701" cy="326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ktangel 5"/>
          <p:cNvSpPr/>
          <p:nvPr/>
        </p:nvSpPr>
        <p:spPr>
          <a:xfrm>
            <a:off x="1115616" y="1340768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</a:t>
            </a:r>
            <a:r>
              <a:rPr lang="nb-NO" sz="1600" dirty="0" err="1" smtClean="0"/>
              <a:t>below</a:t>
            </a:r>
            <a:r>
              <a:rPr lang="nb-NO" sz="1600" dirty="0" smtClean="0"/>
              <a:t> shows </a:t>
            </a:r>
            <a:r>
              <a:rPr lang="nb-NO" sz="1600" dirty="0" err="1" smtClean="0"/>
              <a:t>how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for fire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for houses</a:t>
            </a:r>
            <a:endParaRPr lang="nb-NO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data up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88th </a:t>
            </a:r>
            <a:r>
              <a:rPr lang="nb-NO" sz="1600" dirty="0" err="1" smtClean="0"/>
              <a:t>percentile</a:t>
            </a:r>
            <a:endParaRPr lang="nb-NO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3968" y="2924944"/>
            <a:ext cx="3970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vary</a:t>
            </a:r>
            <a:r>
              <a:rPr lang="nb-NO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 be </a:t>
            </a:r>
            <a:r>
              <a:rPr lang="nb-NO" dirty="0" err="1" smtClean="0"/>
              <a:t>modelled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1259632" y="5302949"/>
            <a:ext cx="7754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Truncation</a:t>
            </a:r>
            <a:r>
              <a:rPr lang="nb-NO" dirty="0" smtClean="0"/>
              <a:t> is </a:t>
            </a:r>
            <a:r>
              <a:rPr lang="nb-NO" dirty="0" err="1" smtClean="0"/>
              <a:t>necessary</a:t>
            </a:r>
            <a:r>
              <a:rPr lang="nb-NO" dirty="0" smtClean="0"/>
              <a:t> (large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rare and </a:t>
            </a:r>
            <a:r>
              <a:rPr lang="nb-NO" dirty="0" err="1" smtClean="0"/>
              <a:t>disturb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picture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0-claims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r>
              <a:rPr lang="nb-NO" dirty="0" smtClean="0"/>
              <a:t> (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deductibles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Two </a:t>
            </a:r>
            <a:r>
              <a:rPr lang="nb-NO" dirty="0" err="1" smtClean="0"/>
              <a:t>approaches</a:t>
            </a:r>
            <a:r>
              <a:rPr lang="nb-NO" dirty="0" smtClean="0"/>
              <a:t> to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r>
              <a:rPr lang="nb-NO" dirty="0" smtClean="0"/>
              <a:t> – </a:t>
            </a:r>
            <a:r>
              <a:rPr lang="nb-NO" dirty="0" err="1" smtClean="0"/>
              <a:t>non-parametric</a:t>
            </a:r>
            <a:r>
              <a:rPr lang="nb-NO" dirty="0" smtClean="0"/>
              <a:t> and </a:t>
            </a:r>
            <a:r>
              <a:rPr lang="nb-NO" dirty="0" err="1" smtClean="0"/>
              <a:t>parametric</a:t>
            </a:r>
            <a:endParaRPr lang="nb-NO" dirty="0"/>
          </a:p>
        </p:txBody>
      </p:sp>
      <p:sp>
        <p:nvSpPr>
          <p:cNvPr id="17" name="Avrundet rektangel 11"/>
          <p:cNvSpPr/>
          <p:nvPr/>
        </p:nvSpPr>
        <p:spPr>
          <a:xfrm>
            <a:off x="7092280" y="476672"/>
            <a:ext cx="1872208" cy="3851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</a:t>
            </a:r>
            <a:r>
              <a:rPr lang="nb-NO" sz="1200" dirty="0" err="1" smtClean="0"/>
              <a:t>concept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687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971600" y="1484784"/>
            <a:ext cx="76328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i="1" dirty="0" err="1" smtClean="0"/>
              <a:t>non-parametric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z</a:t>
            </a:r>
            <a:r>
              <a:rPr lang="nb-NO" sz="1050" dirty="0" err="1" smtClean="0"/>
              <a:t>i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past</a:t>
            </a:r>
            <a:r>
              <a:rPr lang="nb-NO" sz="1600" dirty="0" smtClean="0"/>
              <a:t> is </a:t>
            </a:r>
            <a:r>
              <a:rPr lang="nb-NO" sz="1600" dirty="0" err="1" smtClean="0"/>
              <a:t>assigned</a:t>
            </a:r>
            <a:r>
              <a:rPr lang="nb-NO" sz="1600" dirty="0" smtClean="0"/>
              <a:t> a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1/n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re-appearing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future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new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envisaged</a:t>
            </a:r>
            <a:r>
              <a:rPr lang="nb-NO" sz="1600" dirty="0" smtClean="0"/>
              <a:t> as a random variable     for </a:t>
            </a:r>
            <a:r>
              <a:rPr lang="nb-NO" sz="1600" dirty="0" err="1" smtClean="0"/>
              <a:t>which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This is an </a:t>
            </a:r>
            <a:r>
              <a:rPr lang="nb-NO" sz="1600" dirty="0" err="1" smtClean="0"/>
              <a:t>entirely</a:t>
            </a:r>
            <a:r>
              <a:rPr lang="nb-NO" sz="1600" dirty="0" smtClean="0"/>
              <a:t> proper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is </a:t>
            </a:r>
            <a:r>
              <a:rPr lang="nb-NO" sz="1600" dirty="0" err="1" smtClean="0"/>
              <a:t>known</a:t>
            </a:r>
            <a:r>
              <a:rPr lang="nb-NO" sz="1600" dirty="0" smtClean="0"/>
              <a:t> as </a:t>
            </a:r>
            <a:r>
              <a:rPr lang="nb-NO" sz="1600" i="1" dirty="0" err="1" smtClean="0"/>
              <a:t>the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empirical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distribution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will</a:t>
            </a:r>
            <a:r>
              <a:rPr lang="nb-NO" sz="1600" dirty="0" smtClean="0"/>
              <a:t> be </a:t>
            </a:r>
            <a:r>
              <a:rPr lang="nb-NO" sz="1600" dirty="0" err="1" smtClean="0"/>
              <a:t>useful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9.5.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614" y="347065"/>
            <a:ext cx="7848699" cy="936203"/>
          </a:xfrm>
        </p:spPr>
        <p:txBody>
          <a:bodyPr>
            <a:noAutofit/>
          </a:bodyPr>
          <a:lstStyle/>
          <a:p>
            <a:pPr algn="l"/>
            <a:r>
              <a:rPr lang="nb-NO" sz="2800" dirty="0" err="1" smtClean="0"/>
              <a:t>Non-parametric</a:t>
            </a:r>
            <a:r>
              <a:rPr lang="nb-NO" sz="2800" dirty="0" smtClean="0"/>
              <a:t> </a:t>
            </a:r>
            <a:r>
              <a:rPr lang="nb-NO" sz="2800" dirty="0" err="1" smtClean="0"/>
              <a:t>modelling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err="1" smtClean="0"/>
              <a:t>can</a:t>
            </a:r>
            <a:r>
              <a:rPr lang="nb-NO" sz="2800" dirty="0" smtClean="0"/>
              <a:t> be </a:t>
            </a:r>
            <a:r>
              <a:rPr lang="nb-NO" sz="2800" dirty="0" err="1" smtClean="0"/>
              <a:t>useful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17</a:t>
            </a:fld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5535715"/>
              </p:ext>
            </p:extLst>
          </p:nvPr>
        </p:nvGraphicFramePr>
        <p:xfrm>
          <a:off x="1907704" y="2348880"/>
          <a:ext cx="2484809" cy="599189"/>
        </p:xfrm>
        <a:graphic>
          <a:graphicData uri="http://schemas.openxmlformats.org/presentationml/2006/ole">
            <p:oleObj spid="_x0000_s27650" name="Equation" r:id="rId3" imgW="1625400" imgH="39348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723013"/>
              </p:ext>
            </p:extLst>
          </p:nvPr>
        </p:nvGraphicFramePr>
        <p:xfrm>
          <a:off x="6012160" y="2060848"/>
          <a:ext cx="160337" cy="215900"/>
        </p:xfrm>
        <a:graphic>
          <a:graphicData uri="http://schemas.openxmlformats.org/presentationml/2006/ole">
            <p:oleObj spid="_x0000_s27651" name="Equation" r:id="rId4" imgW="152280" imgH="203040" progId="Equation.3">
              <p:embed/>
            </p:oleObj>
          </a:graphicData>
        </a:graphic>
      </p:graphicFrame>
      <p:sp>
        <p:nvSpPr>
          <p:cNvPr id="27" name="Avrundet rektangel 11"/>
          <p:cNvSpPr/>
          <p:nvPr/>
        </p:nvSpPr>
        <p:spPr>
          <a:xfrm>
            <a:off x="6444208" y="404664"/>
            <a:ext cx="2520280" cy="33521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Non </a:t>
            </a: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modelling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2529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971600" y="148478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All sensible </a:t>
            </a:r>
            <a:r>
              <a:rPr lang="nb-NO" sz="1600" dirty="0" err="1" smtClean="0"/>
              <a:t>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for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and Z</a:t>
            </a:r>
            <a:r>
              <a:rPr lang="nb-NO" sz="105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variable </a:t>
            </a:r>
            <a:r>
              <a:rPr lang="nb-NO" sz="1600" dirty="0" err="1" smtClean="0"/>
              <a:t>corresponding</a:t>
            </a:r>
            <a:r>
              <a:rPr lang="nb-NO" sz="1600" dirty="0" smtClean="0"/>
              <a:t> to           .	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large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scale</a:t>
            </a:r>
            <a:r>
              <a:rPr lang="nb-NO" sz="1600" dirty="0" smtClean="0"/>
              <a:t> parameter, </a:t>
            </a:r>
            <a:r>
              <a:rPr lang="nb-NO" sz="1600" dirty="0" err="1" smtClean="0"/>
              <a:t>the</a:t>
            </a:r>
            <a:r>
              <a:rPr lang="nb-NO" sz="1600" dirty="0" smtClean="0"/>
              <a:t> more </a:t>
            </a:r>
            <a:r>
              <a:rPr lang="nb-NO" sz="1600" dirty="0" err="1" smtClean="0"/>
              <a:t>spread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614" y="347065"/>
            <a:ext cx="7848699" cy="936203"/>
          </a:xfrm>
        </p:spPr>
        <p:txBody>
          <a:bodyPr>
            <a:noAutofit/>
          </a:bodyPr>
          <a:lstStyle/>
          <a:p>
            <a:pPr algn="l"/>
            <a:r>
              <a:rPr lang="nb-NO" sz="2800" dirty="0" err="1" smtClean="0"/>
              <a:t>Non-parametric</a:t>
            </a:r>
            <a:r>
              <a:rPr lang="nb-NO" sz="2800" dirty="0" smtClean="0"/>
              <a:t> </a:t>
            </a:r>
            <a:r>
              <a:rPr lang="nb-NO" sz="2800" dirty="0" err="1" smtClean="0"/>
              <a:t>modelling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err="1" smtClean="0"/>
              <a:t>can</a:t>
            </a:r>
            <a:r>
              <a:rPr lang="nb-NO" sz="2800" dirty="0" smtClean="0"/>
              <a:t> be </a:t>
            </a:r>
            <a:r>
              <a:rPr lang="nb-NO" sz="2800" dirty="0" err="1" smtClean="0"/>
              <a:t>useful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5535715"/>
              </p:ext>
            </p:extLst>
          </p:nvPr>
        </p:nvGraphicFramePr>
        <p:xfrm>
          <a:off x="1809616" y="3140968"/>
          <a:ext cx="2797780" cy="1969889"/>
        </p:xfrm>
        <a:graphic>
          <a:graphicData uri="http://schemas.openxmlformats.org/presentationml/2006/ole">
            <p:oleObj spid="_x0000_s28674" name="Formel" r:id="rId3" imgW="1295280" imgH="9144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723013"/>
              </p:ext>
            </p:extLst>
          </p:nvPr>
        </p:nvGraphicFramePr>
        <p:xfrm>
          <a:off x="6012160" y="2060848"/>
          <a:ext cx="160337" cy="215900"/>
        </p:xfrm>
        <a:graphic>
          <a:graphicData uri="http://schemas.openxmlformats.org/presentationml/2006/ole">
            <p:oleObj spid="_x0000_s28675" name="Equation" r:id="rId4" imgW="152280" imgH="203040" progId="Equation.3">
              <p:embed/>
            </p:oleObj>
          </a:graphicData>
        </a:graphic>
      </p:graphicFrame>
      <p:sp>
        <p:nvSpPr>
          <p:cNvPr id="27" name="Avrundet rektangel 11"/>
          <p:cNvSpPr/>
          <p:nvPr/>
        </p:nvSpPr>
        <p:spPr>
          <a:xfrm>
            <a:off x="6444208" y="404664"/>
            <a:ext cx="2520280" cy="33521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Scale</a:t>
            </a:r>
            <a:r>
              <a:rPr lang="nb-NO" sz="1200" dirty="0" smtClean="0"/>
              <a:t> families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1763688" y="1844824"/>
          <a:ext cx="3568700" cy="342900"/>
        </p:xfrm>
        <a:graphic>
          <a:graphicData uri="http://schemas.openxmlformats.org/presentationml/2006/ole">
            <p:oleObj spid="_x0000_s28676" name="Formel" r:id="rId5" imgW="2336760" imgH="228600" progId="Equation.3">
              <p:embed/>
            </p:oleObj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6660232" y="2249087"/>
          <a:ext cx="533400" cy="304800"/>
        </p:xfrm>
        <a:graphic>
          <a:graphicData uri="http://schemas.openxmlformats.org/presentationml/2006/ole">
            <p:oleObj spid="_x0000_s28677" name="Equation" r:id="rId6" imgW="35532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529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196752"/>
            <a:ext cx="76328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for </a:t>
            </a:r>
            <a:r>
              <a:rPr lang="nb-NO" sz="1600" dirty="0" err="1" smtClean="0"/>
              <a:t>scale</a:t>
            </a:r>
            <a:r>
              <a:rPr lang="nb-NO" sz="1600" dirty="0" smtClean="0"/>
              <a:t> families </a:t>
            </a:r>
            <a:r>
              <a:rPr lang="nb-NO" sz="1600" dirty="0" err="1" smtClean="0"/>
              <a:t>satisfy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where</a:t>
            </a:r>
            <a:r>
              <a:rPr lang="nb-NO" sz="1600" dirty="0" smtClean="0"/>
              <a:t>		 	      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Z and Z</a:t>
            </a:r>
            <a:r>
              <a:rPr lang="nb-NO" sz="1050" dirty="0" smtClean="0"/>
              <a:t>0</a:t>
            </a:r>
            <a:r>
              <a:rPr lang="nb-NO" sz="160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Differentiating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z </a:t>
            </a:r>
            <a:r>
              <a:rPr lang="nb-NO" sz="1600" dirty="0" err="1" smtClean="0"/>
              <a:t>yields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standard </a:t>
            </a:r>
            <a:r>
              <a:rPr lang="nb-NO" sz="1600" dirty="0" err="1" smtClean="0"/>
              <a:t>way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fitting </a:t>
            </a:r>
            <a:r>
              <a:rPr lang="nb-NO" sz="1600" dirty="0" err="1" smtClean="0"/>
              <a:t>such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is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. If z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historical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,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3943350" lvl="8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 </a:t>
            </a:r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</a:t>
            </a:r>
            <a:r>
              <a:rPr lang="nb-NO" sz="1600" dirty="0" err="1" smtClean="0"/>
              <a:t>which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maximized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     and </a:t>
            </a:r>
            <a:r>
              <a:rPr lang="nb-NO" sz="1600" dirty="0" err="1" smtClean="0"/>
              <a:t>other</a:t>
            </a:r>
            <a:r>
              <a:rPr lang="nb-NO" sz="1600" dirty="0" smtClean="0"/>
              <a:t> parameters.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useful</a:t>
            </a:r>
            <a:r>
              <a:rPr lang="nb-NO" sz="1600" dirty="0" smtClean="0"/>
              <a:t> </a:t>
            </a:r>
            <a:r>
              <a:rPr lang="nb-NO" sz="1600" dirty="0" err="1" smtClean="0"/>
              <a:t>extension</a:t>
            </a:r>
            <a:r>
              <a:rPr lang="nb-NO" sz="1600" dirty="0" smtClean="0"/>
              <a:t> covers </a:t>
            </a:r>
            <a:r>
              <a:rPr lang="nb-NO" sz="1600" dirty="0" err="1" smtClean="0"/>
              <a:t>situations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i="1" dirty="0" err="1" smtClean="0"/>
              <a:t>censoring</a:t>
            </a:r>
            <a:r>
              <a:rPr lang="nb-NO" sz="1600" dirty="0" smtClean="0"/>
              <a:t>. </a:t>
            </a:r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Fitting a 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0941"/>
              </p:ext>
            </p:extLst>
          </p:nvPr>
        </p:nvGraphicFramePr>
        <p:xfrm>
          <a:off x="2035844" y="1557338"/>
          <a:ext cx="4624388" cy="347662"/>
        </p:xfrm>
        <a:graphic>
          <a:graphicData uri="http://schemas.openxmlformats.org/presentationml/2006/ole">
            <p:oleObj spid="_x0000_s29698" name="Equation" r:id="rId3" imgW="3022560" imgH="228600" progId="Equation.3">
              <p:embed/>
            </p:oleObj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43585803"/>
              </p:ext>
            </p:extLst>
          </p:nvPr>
        </p:nvGraphicFramePr>
        <p:xfrm>
          <a:off x="2028006" y="1942710"/>
          <a:ext cx="2039938" cy="347662"/>
        </p:xfrm>
        <a:graphic>
          <a:graphicData uri="http://schemas.openxmlformats.org/presentationml/2006/ole">
            <p:oleObj spid="_x0000_s29699" name="Equation" r:id="rId4" imgW="1333440" imgH="228600" progId="Equation.3">
              <p:embed/>
            </p:oleObj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6253333"/>
              </p:ext>
            </p:extLst>
          </p:nvPr>
        </p:nvGraphicFramePr>
        <p:xfrm>
          <a:off x="2059905" y="2492896"/>
          <a:ext cx="5032375" cy="636588"/>
        </p:xfrm>
        <a:graphic>
          <a:graphicData uri="http://schemas.openxmlformats.org/presentationml/2006/ole">
            <p:oleObj spid="_x0000_s29700" name="Equation" r:id="rId5" imgW="3288960" imgH="419040" progId="Equation.3">
              <p:embed/>
            </p:oleObj>
          </a:graphicData>
        </a:graphic>
      </p:graphicFrame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5494146"/>
              </p:ext>
            </p:extLst>
          </p:nvPr>
        </p:nvGraphicFramePr>
        <p:xfrm>
          <a:off x="2124075" y="3719513"/>
          <a:ext cx="3865563" cy="655637"/>
        </p:xfrm>
        <a:graphic>
          <a:graphicData uri="http://schemas.openxmlformats.org/presentationml/2006/ole">
            <p:oleObj spid="_x0000_s29701" name="Equation" r:id="rId6" imgW="2527200" imgH="43164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2398577"/>
              </p:ext>
            </p:extLst>
          </p:nvPr>
        </p:nvGraphicFramePr>
        <p:xfrm>
          <a:off x="4644008" y="4382356"/>
          <a:ext cx="231775" cy="311150"/>
        </p:xfrm>
        <a:graphic>
          <a:graphicData uri="http://schemas.openxmlformats.org/presentationml/2006/ole">
            <p:oleObj spid="_x0000_s29702" name="Equation" r:id="rId7" imgW="152280" imgH="203040" progId="Equation.3">
              <p:embed/>
            </p:oleObj>
          </a:graphicData>
        </a:graphic>
      </p:graphicFrame>
      <p:sp>
        <p:nvSpPr>
          <p:cNvPr id="19" name="Avrundet rektangel 11"/>
          <p:cNvSpPr/>
          <p:nvPr/>
        </p:nvSpPr>
        <p:spPr>
          <a:xfrm>
            <a:off x="6444208" y="404664"/>
            <a:ext cx="2448272" cy="4741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Fitting a </a:t>
            </a:r>
            <a:r>
              <a:rPr lang="nb-NO" sz="1200" dirty="0" err="1" smtClean="0"/>
              <a:t>scale</a:t>
            </a:r>
            <a:r>
              <a:rPr lang="nb-NO" sz="1200" dirty="0" smtClean="0"/>
              <a:t>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312130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3933056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claim</a:t>
            </a:r>
            <a:r>
              <a:rPr lang="nb-NO" sz="1600" dirty="0" smtClean="0"/>
              <a:t> Z </a:t>
            </a:r>
            <a:r>
              <a:rPr lang="nb-NO" sz="1600" dirty="0" err="1" smtClean="0"/>
              <a:t>exceeding</a:t>
            </a:r>
            <a:r>
              <a:rPr lang="nb-NO" sz="1600" dirty="0" smtClean="0"/>
              <a:t> b is	        , 		and for </a:t>
            </a:r>
            <a:r>
              <a:rPr lang="nb-NO" sz="1600" dirty="0" err="1" smtClean="0"/>
              <a:t>nb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lower</a:t>
            </a:r>
            <a:r>
              <a:rPr lang="nb-NO" sz="1600" dirty="0" smtClean="0"/>
              <a:t> </a:t>
            </a:r>
            <a:r>
              <a:rPr lang="nb-NO" sz="1600" dirty="0" err="1" smtClean="0"/>
              <a:t>bounds</a:t>
            </a:r>
            <a:r>
              <a:rPr lang="nb-NO" sz="1600" dirty="0" smtClean="0"/>
              <a:t> b1,…,bnb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analogous</a:t>
            </a:r>
            <a:r>
              <a:rPr lang="nb-NO" sz="1600" dirty="0" smtClean="0"/>
              <a:t> joint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r>
              <a:rPr lang="nb-NO" sz="1600" dirty="0" smtClean="0"/>
              <a:t>	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Take</a:t>
            </a:r>
            <a:r>
              <a:rPr lang="nb-NO" sz="1600" dirty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logarithm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product</a:t>
            </a:r>
            <a:r>
              <a:rPr lang="nb-NO" sz="1600" dirty="0" smtClean="0"/>
              <a:t> and </a:t>
            </a:r>
            <a:r>
              <a:rPr lang="nb-NO" sz="1600" dirty="0" err="1" smtClean="0"/>
              <a:t>add</a:t>
            </a:r>
            <a:r>
              <a:rPr lang="nb-NO" sz="1600" dirty="0" smtClean="0"/>
              <a:t> it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fully</a:t>
            </a:r>
            <a:r>
              <a:rPr lang="nb-NO" sz="1600" dirty="0" smtClean="0"/>
              <a:t> </a:t>
            </a:r>
            <a:r>
              <a:rPr lang="nb-NO" sz="1600" dirty="0" err="1" smtClean="0"/>
              <a:t>observed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z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n</a:t>
            </a:r>
            <a:r>
              <a:rPr lang="nb-NO" sz="1600" dirty="0" smtClean="0"/>
              <a:t>. The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Fitting a 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1654995"/>
              </p:ext>
            </p:extLst>
          </p:nvPr>
        </p:nvGraphicFramePr>
        <p:xfrm>
          <a:off x="2443163" y="4571454"/>
          <a:ext cx="3265487" cy="366713"/>
        </p:xfrm>
        <a:graphic>
          <a:graphicData uri="http://schemas.openxmlformats.org/presentationml/2006/ole">
            <p:oleObj spid="_x0000_s30722" name="Equation" r:id="rId3" imgW="2133360" imgH="2412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5225867"/>
              </p:ext>
            </p:extLst>
          </p:nvPr>
        </p:nvGraphicFramePr>
        <p:xfrm>
          <a:off x="4793977" y="3941905"/>
          <a:ext cx="1146175" cy="347663"/>
        </p:xfrm>
        <a:graphic>
          <a:graphicData uri="http://schemas.openxmlformats.org/presentationml/2006/ole">
            <p:oleObj spid="_x0000_s30723" name="Equation" r:id="rId4" imgW="749160" imgH="2286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06989038"/>
              </p:ext>
            </p:extLst>
          </p:nvPr>
        </p:nvGraphicFramePr>
        <p:xfrm>
          <a:off x="2332038" y="5385916"/>
          <a:ext cx="5980112" cy="673100"/>
        </p:xfrm>
        <a:graphic>
          <a:graphicData uri="http://schemas.openxmlformats.org/presentationml/2006/ole">
            <p:oleObj spid="_x0000_s30724" name="Formel" r:id="rId5" imgW="3911400" imgH="444240" progId="Equation.3">
              <p:embed/>
            </p:oleObj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3851920" y="6032321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err="1" smtClean="0"/>
              <a:t>complete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information</a:t>
            </a:r>
            <a:endParaRPr lang="nb-NO" sz="1200" i="1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smtClean="0"/>
              <a:t>(for </a:t>
            </a:r>
            <a:r>
              <a:rPr lang="nb-NO" sz="1200" i="1" dirty="0" err="1" smtClean="0"/>
              <a:t>objects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fully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insured</a:t>
            </a:r>
            <a:r>
              <a:rPr lang="nb-NO" sz="1200" i="1" dirty="0" smtClean="0"/>
              <a:t>)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6156176" y="6032321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err="1" smtClean="0"/>
              <a:t>censoring</a:t>
            </a:r>
            <a:r>
              <a:rPr lang="nb-NO" sz="1200" i="1" dirty="0" smtClean="0"/>
              <a:t> to </a:t>
            </a:r>
            <a:r>
              <a:rPr lang="nb-NO" sz="1200" i="1" dirty="0" err="1" smtClean="0"/>
              <a:t>the</a:t>
            </a:r>
            <a:r>
              <a:rPr lang="nb-NO" sz="1200" i="1" dirty="0" smtClean="0"/>
              <a:t> right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smtClean="0"/>
              <a:t>(for first loss </a:t>
            </a:r>
            <a:r>
              <a:rPr lang="nb-NO" sz="1200" i="1" dirty="0" err="1" smtClean="0"/>
              <a:t>insured</a:t>
            </a:r>
            <a:r>
              <a:rPr lang="nb-NO" sz="1200" i="1" dirty="0" smtClean="0"/>
              <a:t>)</a:t>
            </a:r>
          </a:p>
        </p:txBody>
      </p:sp>
      <p:sp>
        <p:nvSpPr>
          <p:cNvPr id="20" name="TekstSylinder 5"/>
          <p:cNvSpPr txBox="1"/>
          <p:nvPr/>
        </p:nvSpPr>
        <p:spPr>
          <a:xfrm>
            <a:off x="971600" y="1196752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Full </a:t>
            </a:r>
            <a:r>
              <a:rPr lang="nb-NO" sz="1600" dirty="0" err="1" smtClean="0"/>
              <a:t>value</a:t>
            </a:r>
            <a:r>
              <a:rPr lang="nb-NO" sz="1600" dirty="0" smtClean="0"/>
              <a:t> 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: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is </a:t>
            </a:r>
            <a:r>
              <a:rPr lang="nb-NO" sz="1600" dirty="0" err="1" smtClean="0"/>
              <a:t>liable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object</a:t>
            </a:r>
            <a:r>
              <a:rPr lang="nb-NO" sz="1600" dirty="0" smtClean="0"/>
              <a:t> at all times is </a:t>
            </a:r>
            <a:r>
              <a:rPr lang="nb-NO" sz="1600" dirty="0" err="1" smtClean="0"/>
              <a:t>insured</a:t>
            </a:r>
            <a:r>
              <a:rPr lang="nb-NO" sz="1600" dirty="0" smtClean="0"/>
              <a:t> at </a:t>
            </a:r>
            <a:r>
              <a:rPr lang="nb-NO" sz="1600" dirty="0" err="1" smtClean="0"/>
              <a:t>its</a:t>
            </a:r>
            <a:r>
              <a:rPr lang="nb-NO" sz="1600" dirty="0" smtClean="0"/>
              <a:t> true </a:t>
            </a:r>
            <a:r>
              <a:rPr lang="nb-NO" sz="1600" dirty="0" err="1" smtClean="0"/>
              <a:t>value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First loss </a:t>
            </a:r>
            <a:r>
              <a:rPr lang="nb-NO" sz="1600" dirty="0" err="1" smtClean="0"/>
              <a:t>insurance</a:t>
            </a:r>
            <a:endParaRPr lang="nb-NO" sz="1600" dirty="0" smtClean="0"/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object</a:t>
            </a:r>
            <a:r>
              <a:rPr lang="nb-NO" sz="1600" dirty="0" smtClean="0"/>
              <a:t> is </a:t>
            </a:r>
            <a:r>
              <a:rPr lang="nb-NO" sz="1600" dirty="0" err="1" smtClean="0"/>
              <a:t>insured</a:t>
            </a:r>
            <a:r>
              <a:rPr lang="nb-NO" sz="1600" dirty="0" smtClean="0"/>
              <a:t> up to a </a:t>
            </a:r>
            <a:r>
              <a:rPr lang="nb-NO" sz="1600" dirty="0" err="1" smtClean="0"/>
              <a:t>pre-specified</a:t>
            </a:r>
            <a:r>
              <a:rPr lang="nb-NO" sz="1600" dirty="0" smtClean="0"/>
              <a:t> sum.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will</a:t>
            </a:r>
            <a:r>
              <a:rPr lang="nb-NO" sz="1600" dirty="0" smtClean="0"/>
              <a:t> cover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does</a:t>
            </a:r>
            <a:r>
              <a:rPr lang="nb-NO" sz="1600" dirty="0" smtClean="0"/>
              <a:t> not </a:t>
            </a:r>
            <a:r>
              <a:rPr lang="nb-NO" sz="1600" dirty="0" err="1" smtClean="0"/>
              <a:t>exceed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pre-specified</a:t>
            </a:r>
            <a:r>
              <a:rPr lang="nb-NO" sz="1600" dirty="0" smtClean="0"/>
              <a:t> sum</a:t>
            </a:r>
          </a:p>
        </p:txBody>
      </p:sp>
      <p:sp>
        <p:nvSpPr>
          <p:cNvPr id="21" name="Avrundet rektangel 11"/>
          <p:cNvSpPr/>
          <p:nvPr/>
        </p:nvSpPr>
        <p:spPr>
          <a:xfrm>
            <a:off x="6444208" y="404664"/>
            <a:ext cx="2448272" cy="4741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Fitting a </a:t>
            </a:r>
            <a:r>
              <a:rPr lang="nb-NO" sz="1200" dirty="0" err="1" smtClean="0"/>
              <a:t>scale</a:t>
            </a:r>
            <a:r>
              <a:rPr lang="nb-NO" sz="1200" dirty="0" smtClean="0"/>
              <a:t>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94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84784"/>
            <a:ext cx="76328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may</a:t>
            </a:r>
            <a:r>
              <a:rPr lang="nb-NO" sz="1600" dirty="0" smtClean="0"/>
              <a:t> start at </a:t>
            </a:r>
            <a:r>
              <a:rPr lang="nb-NO" sz="1600" dirty="0" err="1" smtClean="0"/>
              <a:t>some</a:t>
            </a:r>
            <a:r>
              <a:rPr lang="nb-NO" sz="1600" dirty="0" smtClean="0"/>
              <a:t> </a:t>
            </a:r>
            <a:r>
              <a:rPr lang="nb-NO" sz="1600" dirty="0" err="1" smtClean="0"/>
              <a:t>treshold</a:t>
            </a:r>
            <a:r>
              <a:rPr lang="nb-NO" sz="1600" dirty="0" smtClean="0"/>
              <a:t> b </a:t>
            </a:r>
            <a:r>
              <a:rPr lang="nb-NO" sz="1600" dirty="0" err="1" smtClean="0"/>
              <a:t>instead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Obvious</a:t>
            </a:r>
            <a:r>
              <a:rPr lang="nb-NO" sz="1600" dirty="0" smtClean="0"/>
              <a:t> </a:t>
            </a:r>
            <a:r>
              <a:rPr lang="nb-NO" sz="1600" dirty="0" err="1" smtClean="0"/>
              <a:t>examples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deductibles</a:t>
            </a:r>
            <a:r>
              <a:rPr lang="nb-NO" sz="1600" dirty="0" smtClean="0"/>
              <a:t> and re-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contracts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constructed</a:t>
            </a:r>
            <a:r>
              <a:rPr lang="nb-NO" sz="1600" dirty="0" smtClean="0"/>
              <a:t> by </a:t>
            </a:r>
            <a:r>
              <a:rPr lang="nb-NO" sz="1600" dirty="0" err="1" smtClean="0"/>
              <a:t>adding</a:t>
            </a:r>
            <a:r>
              <a:rPr lang="nb-NO" sz="1600" dirty="0" smtClean="0"/>
              <a:t> b to variables </a:t>
            </a:r>
            <a:r>
              <a:rPr lang="nb-NO" sz="1600" dirty="0" err="1" smtClean="0"/>
              <a:t>starting</a:t>
            </a:r>
            <a:r>
              <a:rPr lang="nb-NO" sz="1600" dirty="0" smtClean="0"/>
              <a:t> at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; i.e.  		 	</a:t>
            </a:r>
            <a:r>
              <a:rPr lang="nb-NO" sz="1600" dirty="0" err="1" smtClean="0"/>
              <a:t>where</a:t>
            </a:r>
            <a:r>
              <a:rPr lang="nb-NO" sz="1600" dirty="0" smtClean="0"/>
              <a:t> Z</a:t>
            </a:r>
            <a:r>
              <a:rPr lang="nb-NO" sz="110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variable as </a:t>
            </a:r>
            <a:r>
              <a:rPr lang="nb-NO" sz="1600" dirty="0" err="1" smtClean="0"/>
              <a:t>before</a:t>
            </a:r>
            <a:r>
              <a:rPr lang="nb-NO" sz="1600" dirty="0" smtClean="0"/>
              <a:t>. </a:t>
            </a:r>
            <a:r>
              <a:rPr lang="nb-NO" sz="1600" dirty="0" err="1" smtClean="0"/>
              <a:t>Now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Example</a:t>
            </a:r>
            <a:r>
              <a:rPr lang="nb-NO" sz="1600" dirty="0" smtClean="0"/>
              <a:t>: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Re-insurance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will</a:t>
            </a:r>
            <a:r>
              <a:rPr lang="nb-NO" sz="1600" dirty="0" smtClean="0"/>
              <a:t> </a:t>
            </a:r>
            <a:r>
              <a:rPr lang="nb-NO" sz="1600" dirty="0" err="1" smtClean="0"/>
              <a:t>pay</a:t>
            </a:r>
            <a:r>
              <a:rPr lang="nb-NO" sz="1600" dirty="0" smtClean="0"/>
              <a:t>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exceeds</a:t>
            </a:r>
            <a:r>
              <a:rPr lang="nb-NO" sz="1600" dirty="0" smtClean="0"/>
              <a:t> 1 000 000 NOK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err="1" smtClean="0"/>
              <a:t>Shifted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0627717"/>
              </p:ext>
            </p:extLst>
          </p:nvPr>
        </p:nvGraphicFramePr>
        <p:xfrm>
          <a:off x="2015976" y="2503934"/>
          <a:ext cx="4140200" cy="636587"/>
        </p:xfrm>
        <a:graphic>
          <a:graphicData uri="http://schemas.openxmlformats.org/presentationml/2006/ole">
            <p:oleObj spid="_x0000_s31746" name="Equation" r:id="rId3" imgW="2705040" imgH="419040" progId="Equation.3">
              <p:embed/>
            </p:oleObj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8986784"/>
              </p:ext>
            </p:extLst>
          </p:nvPr>
        </p:nvGraphicFramePr>
        <p:xfrm>
          <a:off x="1835696" y="3933056"/>
          <a:ext cx="1827212" cy="347662"/>
        </p:xfrm>
        <a:graphic>
          <a:graphicData uri="http://schemas.openxmlformats.org/presentationml/2006/ole">
            <p:oleObj spid="_x0000_s31747" name="Formel" r:id="rId4" imgW="1193760" imgH="228600" progId="Equation.3">
              <p:embed/>
            </p:oleObj>
          </a:graphicData>
        </a:graphic>
      </p:graphicFrame>
      <p:sp>
        <p:nvSpPr>
          <p:cNvPr id="18" name="Avrundet rektangel 11"/>
          <p:cNvSpPr/>
          <p:nvPr/>
        </p:nvSpPr>
        <p:spPr>
          <a:xfrm>
            <a:off x="6012160" y="476672"/>
            <a:ext cx="2880320" cy="3851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Shifted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1295636" y="4617132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3275856" y="4725144"/>
            <a:ext cx="79208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87624" y="5517232"/>
            <a:ext cx="21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Total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amount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3543787" y="5445224"/>
            <a:ext cx="4772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Currency</a:t>
            </a:r>
            <a:r>
              <a:rPr lang="nb-NO" dirty="0" smtClean="0"/>
              <a:t> rate for </a:t>
            </a:r>
            <a:r>
              <a:rPr lang="nb-NO" dirty="0" err="1" smtClean="0"/>
              <a:t>example</a:t>
            </a:r>
            <a:r>
              <a:rPr lang="nb-NO" dirty="0" smtClean="0"/>
              <a:t> NOK per EURO, for </a:t>
            </a:r>
            <a:r>
              <a:rPr lang="nb-NO" dirty="0" err="1" smtClean="0"/>
              <a:t>example</a:t>
            </a:r>
            <a:r>
              <a:rPr lang="nb-NO" dirty="0" smtClean="0"/>
              <a:t> 8 NOK per EURO</a:t>
            </a:r>
            <a:endParaRPr lang="nb-NO" dirty="0"/>
          </a:p>
        </p:txBody>
      </p:sp>
      <p:cxnSp>
        <p:nvCxnSpPr>
          <p:cNvPr id="25" name="Straight Arrow Connector 24"/>
          <p:cNvCxnSpPr/>
          <p:nvPr/>
        </p:nvCxnSpPr>
        <p:spPr>
          <a:xfrm rot="16200000" flipV="1">
            <a:off x="2951820" y="4689140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67663" y="4941168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payout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5719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96973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major </a:t>
            </a:r>
            <a:r>
              <a:rPr lang="nb-NO" sz="1600" dirty="0" err="1" smtClean="0"/>
              <a:t>issue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is </a:t>
            </a:r>
            <a:r>
              <a:rPr lang="nb-NO" sz="1600" dirty="0" err="1" smtClean="0"/>
              <a:t>asymmetry</a:t>
            </a:r>
            <a:r>
              <a:rPr lang="nb-NO" sz="1600" dirty="0" smtClean="0"/>
              <a:t> 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tail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. A simple </a:t>
            </a:r>
            <a:r>
              <a:rPr lang="nb-NO" sz="1600" dirty="0" err="1" smtClean="0"/>
              <a:t>summary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coefficient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skewness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332210"/>
            <a:ext cx="7848699" cy="936203"/>
          </a:xfrm>
        </p:spPr>
        <p:txBody>
          <a:bodyPr>
            <a:normAutofit/>
          </a:bodyPr>
          <a:lstStyle/>
          <a:p>
            <a:pPr algn="l"/>
            <a:r>
              <a:rPr lang="nb-NO" sz="2800" dirty="0" err="1" smtClean="0"/>
              <a:t>Skewness</a:t>
            </a:r>
            <a:r>
              <a:rPr lang="nb-NO" sz="2800" dirty="0" smtClean="0"/>
              <a:t> as simple </a:t>
            </a:r>
            <a:r>
              <a:rPr lang="nb-NO" sz="2800" dirty="0" err="1" smtClean="0"/>
              <a:t>description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shape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22</a:t>
            </a:fld>
            <a:endParaRPr lang="nb-NO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1933294"/>
              </p:ext>
            </p:extLst>
          </p:nvPr>
        </p:nvGraphicFramePr>
        <p:xfrm>
          <a:off x="1619672" y="1988840"/>
          <a:ext cx="3906838" cy="638175"/>
        </p:xfrm>
        <a:graphic>
          <a:graphicData uri="http://schemas.openxmlformats.org/presentationml/2006/ole">
            <p:oleObj spid="_x0000_s32770" name="Equation" r:id="rId3" imgW="2552400" imgH="419040" progId="Equation.3">
              <p:embed/>
            </p:oleObj>
          </a:graphicData>
        </a:graphic>
      </p:graphicFrame>
      <p:sp>
        <p:nvSpPr>
          <p:cNvPr id="19" name="Avrundet rektangel 11"/>
          <p:cNvSpPr/>
          <p:nvPr/>
        </p:nvSpPr>
        <p:spPr>
          <a:xfrm>
            <a:off x="7020272" y="476672"/>
            <a:ext cx="1800200" cy="39620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Skewness</a:t>
            </a:r>
            <a:endParaRPr lang="nb-NO" sz="1200" dirty="0" smtClean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332434" y="3861048"/>
            <a:ext cx="28795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828378" y="335619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1355075" y="2842352"/>
            <a:ext cx="2577947" cy="980501"/>
          </a:xfrm>
          <a:custGeom>
            <a:avLst/>
            <a:gdLst>
              <a:gd name="connsiteX0" fmla="*/ 0 w 2577947"/>
              <a:gd name="connsiteY0" fmla="*/ 980501 h 980501"/>
              <a:gd name="connsiteX1" fmla="*/ 1057619 w 2577947"/>
              <a:gd name="connsiteY1" fmla="*/ 672029 h 980501"/>
              <a:gd name="connsiteX2" fmla="*/ 1718631 w 2577947"/>
              <a:gd name="connsiteY2" fmla="*/ 99152 h 980501"/>
              <a:gd name="connsiteX3" fmla="*/ 2115238 w 2577947"/>
              <a:gd name="connsiteY3" fmla="*/ 143219 h 980501"/>
              <a:gd name="connsiteX4" fmla="*/ 2577947 w 2577947"/>
              <a:gd name="connsiteY4" fmla="*/ 958467 h 98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7947" h="980501">
                <a:moveTo>
                  <a:pt x="0" y="980501"/>
                </a:moveTo>
                <a:cubicBezTo>
                  <a:pt x="385590" y="899710"/>
                  <a:pt x="771181" y="818920"/>
                  <a:pt x="1057619" y="672029"/>
                </a:cubicBezTo>
                <a:cubicBezTo>
                  <a:pt x="1344057" y="525138"/>
                  <a:pt x="1542361" y="187287"/>
                  <a:pt x="1718631" y="99152"/>
                </a:cubicBezTo>
                <a:cubicBezTo>
                  <a:pt x="1894901" y="11017"/>
                  <a:pt x="1972019" y="0"/>
                  <a:pt x="2115238" y="143219"/>
                </a:cubicBezTo>
                <a:cubicBezTo>
                  <a:pt x="2258457" y="286438"/>
                  <a:pt x="2418202" y="622452"/>
                  <a:pt x="2577947" y="9584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60826" y="3871632"/>
            <a:ext cx="28795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356770" y="3366782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/>
        </p:nvSpPr>
        <p:spPr>
          <a:xfrm>
            <a:off x="4891489" y="2757890"/>
            <a:ext cx="2346593" cy="1142081"/>
          </a:xfrm>
          <a:custGeom>
            <a:avLst/>
            <a:gdLst>
              <a:gd name="connsiteX0" fmla="*/ 0 w 2346593"/>
              <a:gd name="connsiteY0" fmla="*/ 1142081 h 1142081"/>
              <a:gd name="connsiteX1" fmla="*/ 275422 w 2346593"/>
              <a:gd name="connsiteY1" fmla="*/ 282765 h 1142081"/>
              <a:gd name="connsiteX2" fmla="*/ 605928 w 2346593"/>
              <a:gd name="connsiteY2" fmla="*/ 18361 h 1142081"/>
              <a:gd name="connsiteX3" fmla="*/ 947451 w 2346593"/>
              <a:gd name="connsiteY3" fmla="*/ 392934 h 1142081"/>
              <a:gd name="connsiteX4" fmla="*/ 1542362 w 2346593"/>
              <a:gd name="connsiteY4" fmla="*/ 679373 h 1142081"/>
              <a:gd name="connsiteX5" fmla="*/ 2346593 w 2346593"/>
              <a:gd name="connsiteY5" fmla="*/ 1086997 h 114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6593" h="1142081">
                <a:moveTo>
                  <a:pt x="0" y="1142081"/>
                </a:moveTo>
                <a:cubicBezTo>
                  <a:pt x="87217" y="806066"/>
                  <a:pt x="174434" y="470052"/>
                  <a:pt x="275422" y="282765"/>
                </a:cubicBezTo>
                <a:cubicBezTo>
                  <a:pt x="376410" y="95478"/>
                  <a:pt x="493923" y="0"/>
                  <a:pt x="605928" y="18361"/>
                </a:cubicBezTo>
                <a:cubicBezTo>
                  <a:pt x="717933" y="36723"/>
                  <a:pt x="791379" y="282765"/>
                  <a:pt x="947451" y="392934"/>
                </a:cubicBezTo>
                <a:cubicBezTo>
                  <a:pt x="1103523" y="503103"/>
                  <a:pt x="1309172" y="563696"/>
                  <a:pt x="1542362" y="679373"/>
                </a:cubicBezTo>
                <a:cubicBezTo>
                  <a:pt x="1775552" y="795050"/>
                  <a:pt x="2061072" y="941023"/>
                  <a:pt x="2346593" y="108699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xtBox 31"/>
          <p:cNvSpPr txBox="1"/>
          <p:nvPr/>
        </p:nvSpPr>
        <p:spPr>
          <a:xfrm>
            <a:off x="899592" y="4725144"/>
            <a:ext cx="74943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Negative </a:t>
            </a:r>
            <a:r>
              <a:rPr lang="nb-NO" dirty="0" err="1" smtClean="0"/>
              <a:t>skewness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</a:t>
            </a:r>
            <a:r>
              <a:rPr lang="nb-NO" dirty="0" err="1" smtClean="0"/>
              <a:t>tail</a:t>
            </a:r>
            <a:r>
              <a:rPr lang="nb-NO" dirty="0" smtClean="0"/>
              <a:t> is longer;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smtClean="0"/>
              <a:t>Is </a:t>
            </a:r>
            <a:r>
              <a:rPr lang="nb-NO" dirty="0" err="1" smtClean="0"/>
              <a:t>concentrated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. It has </a:t>
            </a:r>
            <a:r>
              <a:rPr lang="nb-NO" dirty="0" err="1" smtClean="0"/>
              <a:t>relatively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low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Positive </a:t>
            </a:r>
            <a:r>
              <a:rPr lang="nb-NO" dirty="0" err="1" smtClean="0"/>
              <a:t>skewness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tail</a:t>
            </a:r>
            <a:r>
              <a:rPr lang="nb-NO" dirty="0" smtClean="0"/>
              <a:t> is longer;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smtClean="0"/>
              <a:t>Is </a:t>
            </a:r>
            <a:r>
              <a:rPr lang="nb-NO" dirty="0" err="1" smtClean="0"/>
              <a:t>concentrated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. It has </a:t>
            </a:r>
            <a:r>
              <a:rPr lang="nb-NO" dirty="0" err="1" smtClean="0"/>
              <a:t>relatively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high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33" name="TextBox 32"/>
          <p:cNvSpPr txBox="1"/>
          <p:nvPr/>
        </p:nvSpPr>
        <p:spPr>
          <a:xfrm>
            <a:off x="1907704" y="400506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Negative </a:t>
            </a:r>
            <a:r>
              <a:rPr lang="nb-NO" dirty="0" err="1" smtClean="0"/>
              <a:t>skewness</a:t>
            </a:r>
            <a:endParaRPr lang="nb-NO" dirty="0"/>
          </a:p>
        </p:txBody>
      </p:sp>
      <p:sp>
        <p:nvSpPr>
          <p:cNvPr id="34" name="TextBox 33"/>
          <p:cNvSpPr txBox="1"/>
          <p:nvPr/>
        </p:nvSpPr>
        <p:spPr>
          <a:xfrm>
            <a:off x="5063906" y="400506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Positive </a:t>
            </a:r>
            <a:r>
              <a:rPr lang="nb-NO" dirty="0" err="1" smtClean="0"/>
              <a:t>skewness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7170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random variable        </a:t>
            </a:r>
            <a:r>
              <a:rPr lang="nb-NO" sz="1600" dirty="0" err="1" smtClean="0"/>
              <a:t>that</a:t>
            </a:r>
            <a:r>
              <a:rPr lang="nb-NO" sz="1600" dirty="0" smtClean="0"/>
              <a:t> attaches </a:t>
            </a:r>
            <a:r>
              <a:rPr lang="nb-NO" sz="1600" dirty="0" err="1" smtClean="0"/>
              <a:t>probabilities</a:t>
            </a:r>
            <a:r>
              <a:rPr lang="nb-NO" sz="1600" dirty="0" smtClean="0"/>
              <a:t> 1/n to all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i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past</a:t>
            </a:r>
            <a:r>
              <a:rPr lang="nb-NO" sz="1600" dirty="0" smtClean="0"/>
              <a:t> is a </a:t>
            </a:r>
            <a:r>
              <a:rPr lang="nb-NO" sz="1600" dirty="0" err="1" smtClean="0"/>
              <a:t>possible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for </a:t>
            </a:r>
            <a:r>
              <a:rPr lang="nb-NO" sz="1600" i="1" dirty="0" err="1" smtClean="0"/>
              <a:t>future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Expectation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,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and </a:t>
            </a:r>
            <a:r>
              <a:rPr lang="nb-NO" sz="1600" dirty="0" err="1" smtClean="0"/>
              <a:t>percentiles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all </a:t>
            </a:r>
            <a:r>
              <a:rPr lang="nb-NO" sz="1600" dirty="0" err="1" smtClean="0"/>
              <a:t>closely</a:t>
            </a:r>
            <a:r>
              <a:rPr lang="nb-NO" sz="1600" dirty="0" smtClean="0"/>
              <a:t> </a:t>
            </a:r>
            <a:r>
              <a:rPr lang="nb-NO" sz="1600" dirty="0" err="1" smtClean="0"/>
              <a:t>related</a:t>
            </a:r>
            <a:r>
              <a:rPr lang="nb-NO" sz="1600" dirty="0" smtClean="0"/>
              <a:t>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sample </a:t>
            </a:r>
            <a:r>
              <a:rPr lang="nb-NO" sz="1600" dirty="0" err="1" smtClean="0"/>
              <a:t>versions</a:t>
            </a:r>
            <a:r>
              <a:rPr lang="nb-NO" sz="1600" dirty="0" smtClean="0"/>
              <a:t>. For </a:t>
            </a:r>
            <a:r>
              <a:rPr lang="nb-NO" sz="1600" dirty="0" err="1" smtClean="0"/>
              <a:t>example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Furthermore</a:t>
            </a:r>
            <a:r>
              <a:rPr lang="nb-NO" sz="1600" dirty="0" smtClean="0"/>
              <a:t>,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Third order moment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252612"/>
              </p:ext>
            </p:extLst>
          </p:nvPr>
        </p:nvGraphicFramePr>
        <p:xfrm>
          <a:off x="1763688" y="3354158"/>
          <a:ext cx="5832475" cy="1390650"/>
        </p:xfrm>
        <a:graphic>
          <a:graphicData uri="http://schemas.openxmlformats.org/presentationml/2006/ole">
            <p:oleObj spid="_x0000_s33794" name="Equation" r:id="rId3" imgW="3809880" imgH="914400" progId="Equation.3">
              <p:embed/>
            </p:oleObj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332210"/>
            <a:ext cx="7848699" cy="936203"/>
          </a:xfrm>
        </p:spPr>
        <p:txBody>
          <a:bodyPr/>
          <a:lstStyle/>
          <a:p>
            <a:pPr algn="l"/>
            <a:r>
              <a:rPr lang="nb-NO" dirty="0" smtClean="0"/>
              <a:t>Non-</a:t>
            </a:r>
            <a:r>
              <a:rPr lang="nb-NO" dirty="0" err="1" smtClean="0"/>
              <a:t>parametric</a:t>
            </a:r>
            <a:r>
              <a:rPr lang="nb-NO" dirty="0" smtClean="0"/>
              <a:t> </a:t>
            </a:r>
            <a:r>
              <a:rPr lang="nb-NO" dirty="0" err="1" smtClean="0"/>
              <a:t>estimation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8219633"/>
              </p:ext>
            </p:extLst>
          </p:nvPr>
        </p:nvGraphicFramePr>
        <p:xfrm>
          <a:off x="1763688" y="2498114"/>
          <a:ext cx="3421063" cy="657225"/>
        </p:xfrm>
        <a:graphic>
          <a:graphicData uri="http://schemas.openxmlformats.org/presentationml/2006/ole">
            <p:oleObj spid="_x0000_s33795" name="Equation" r:id="rId4" imgW="2234880" imgH="43164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3163262"/>
              </p:ext>
            </p:extLst>
          </p:nvPr>
        </p:nvGraphicFramePr>
        <p:xfrm>
          <a:off x="1606550" y="5144080"/>
          <a:ext cx="4529138" cy="715962"/>
        </p:xfrm>
        <a:graphic>
          <a:graphicData uri="http://schemas.openxmlformats.org/presentationml/2006/ole">
            <p:oleObj spid="_x0000_s33796" name="Equation" r:id="rId5" imgW="2958840" imgH="4698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4696111"/>
              </p:ext>
            </p:extLst>
          </p:nvPr>
        </p:nvGraphicFramePr>
        <p:xfrm>
          <a:off x="3275856" y="1417994"/>
          <a:ext cx="233363" cy="309562"/>
        </p:xfrm>
        <a:graphic>
          <a:graphicData uri="http://schemas.openxmlformats.org/presentationml/2006/ole">
            <p:oleObj spid="_x0000_s33797" name="Equation" r:id="rId6" imgW="152280" imgH="203040" progId="Equation.3">
              <p:embed/>
            </p:oleObj>
          </a:graphicData>
        </a:graphic>
      </p:graphicFrame>
      <p:sp>
        <p:nvSpPr>
          <p:cNvPr id="18" name="Avrundet rektangel 12"/>
          <p:cNvSpPr/>
          <p:nvPr/>
        </p:nvSpPr>
        <p:spPr>
          <a:xfrm>
            <a:off x="6335688" y="404664"/>
            <a:ext cx="2808312" cy="3131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Non </a:t>
            </a: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89560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convenient</a:t>
            </a:r>
            <a:r>
              <a:rPr lang="nb-NO" sz="1600" dirty="0" smtClean="0"/>
              <a:t> </a:t>
            </a:r>
            <a:r>
              <a:rPr lang="nb-NO" sz="1600" dirty="0" err="1" smtClean="0"/>
              <a:t>definition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log-normal </a:t>
            </a:r>
            <a:r>
              <a:rPr lang="nb-NO" sz="1600" dirty="0" err="1" smtClean="0"/>
              <a:t>model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present </a:t>
            </a:r>
            <a:r>
              <a:rPr lang="nb-NO" sz="1600" dirty="0" err="1" smtClean="0"/>
              <a:t>context</a:t>
            </a:r>
            <a:r>
              <a:rPr lang="nb-NO" sz="1600" dirty="0" smtClean="0"/>
              <a:t> is </a:t>
            </a:r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as		</a:t>
            </a:r>
            <a:r>
              <a:rPr lang="nb-NO" sz="1600" dirty="0" err="1" smtClean="0"/>
              <a:t>where</a:t>
            </a:r>
            <a:r>
              <a:rPr lang="nb-NO" sz="1600" dirty="0" smtClean="0"/>
              <a:t> 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see</a:t>
            </a:r>
            <a:r>
              <a:rPr lang="nb-NO" sz="1600" dirty="0" smtClean="0"/>
              <a:t>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2.4.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Parameter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is </a:t>
            </a:r>
            <a:r>
              <a:rPr lang="nb-NO" sz="1600" dirty="0" err="1" smtClean="0"/>
              <a:t>usually</a:t>
            </a:r>
            <a:r>
              <a:rPr lang="nb-NO" sz="1600" dirty="0" smtClean="0"/>
              <a:t> </a:t>
            </a:r>
            <a:r>
              <a:rPr lang="nb-NO" sz="1600" dirty="0" err="1" smtClean="0"/>
              <a:t>carried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by </a:t>
            </a:r>
            <a:r>
              <a:rPr lang="nb-NO" sz="1600" dirty="0" err="1" smtClean="0"/>
              <a:t>noting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logarithms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Gaussian</a:t>
            </a:r>
            <a:r>
              <a:rPr lang="nb-NO" sz="1600" dirty="0" smtClean="0"/>
              <a:t>. Thus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and </a:t>
            </a: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original log-normal </a:t>
            </a:r>
            <a:r>
              <a:rPr lang="nb-NO" sz="1600" dirty="0" err="1" smtClean="0"/>
              <a:t>observations</a:t>
            </a:r>
            <a:r>
              <a:rPr lang="nb-NO" sz="1600" dirty="0" smtClean="0"/>
              <a:t> z</a:t>
            </a:r>
            <a:r>
              <a:rPr lang="nb-NO" sz="105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05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transformed</a:t>
            </a:r>
            <a:r>
              <a:rPr lang="nb-NO" sz="1600" dirty="0" smtClean="0"/>
              <a:t> to       	</a:t>
            </a:r>
            <a:r>
              <a:rPr lang="nb-NO" sz="1600" dirty="0" err="1" smtClean="0"/>
              <a:t>Gaussian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y</a:t>
            </a:r>
            <a:r>
              <a:rPr lang="nb-NO" sz="1050" dirty="0" smtClean="0"/>
              <a:t>1</a:t>
            </a:r>
            <a:r>
              <a:rPr lang="nb-NO" sz="1600" dirty="0" smtClean="0"/>
              <a:t>=log(z</a:t>
            </a:r>
            <a:r>
              <a:rPr lang="nb-NO" sz="1050" dirty="0" smtClean="0"/>
              <a:t>1</a:t>
            </a:r>
            <a:r>
              <a:rPr lang="nb-NO" sz="1600" dirty="0" smtClean="0"/>
              <a:t>),…,</a:t>
            </a:r>
            <a:r>
              <a:rPr lang="nb-NO" sz="1600" dirty="0" err="1" smtClean="0"/>
              <a:t>yn</a:t>
            </a:r>
            <a:r>
              <a:rPr lang="nb-NO" sz="1600" dirty="0" smtClean="0"/>
              <a:t>=log(</a:t>
            </a:r>
            <a:r>
              <a:rPr lang="nb-NO" sz="1600" dirty="0" err="1" smtClean="0"/>
              <a:t>z</a:t>
            </a:r>
            <a:r>
              <a:rPr lang="nb-NO" sz="1050" dirty="0" err="1" smtClean="0"/>
              <a:t>n</a:t>
            </a:r>
            <a:r>
              <a:rPr lang="nb-NO" sz="1600" dirty="0" smtClean="0"/>
              <a:t>) </a:t>
            </a:r>
            <a:r>
              <a:rPr lang="nb-NO" sz="1600" dirty="0" err="1" smtClean="0"/>
              <a:t>with</a:t>
            </a:r>
            <a:r>
              <a:rPr lang="nb-NO" sz="1600" dirty="0" smtClean="0"/>
              <a:t> sample </a:t>
            </a:r>
            <a:r>
              <a:rPr lang="nb-NO" sz="1600" dirty="0" err="1" smtClean="0"/>
              <a:t>mean</a:t>
            </a:r>
            <a:r>
              <a:rPr lang="nb-NO" sz="1600" dirty="0" smtClean="0"/>
              <a:t> and 	</a:t>
            </a:r>
            <a:r>
              <a:rPr lang="nb-NO" sz="1600" dirty="0" err="1" smtClean="0"/>
              <a:t>variance</a:t>
            </a:r>
            <a:r>
              <a:rPr lang="nb-NO" sz="1600" dirty="0" smtClean="0"/>
              <a:t> 		,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			</a:t>
            </a:r>
            <a:r>
              <a:rPr lang="nb-NO" sz="1600" dirty="0" err="1" smtClean="0"/>
              <a:t>become</a:t>
            </a: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8651215"/>
              </p:ext>
            </p:extLst>
          </p:nvPr>
        </p:nvGraphicFramePr>
        <p:xfrm>
          <a:off x="1763688" y="3789040"/>
          <a:ext cx="3149600" cy="347662"/>
        </p:xfrm>
        <a:graphic>
          <a:graphicData uri="http://schemas.openxmlformats.org/presentationml/2006/ole">
            <p:oleObj spid="_x0000_s34818" name="Equation" r:id="rId3" imgW="2057400" imgH="228600" progId="Equation.3">
              <p:embed/>
            </p:oleObj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The log-normal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575408"/>
              </p:ext>
            </p:extLst>
          </p:nvPr>
        </p:nvGraphicFramePr>
        <p:xfrm>
          <a:off x="1763688" y="2348880"/>
          <a:ext cx="5248275" cy="425450"/>
        </p:xfrm>
        <a:graphic>
          <a:graphicData uri="http://schemas.openxmlformats.org/presentationml/2006/ole">
            <p:oleObj spid="_x0000_s34819" name="Equation" r:id="rId4" imgW="3429000" imgH="279360" progId="Equation.3">
              <p:embed/>
            </p:oleObj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9967964"/>
              </p:ext>
            </p:extLst>
          </p:nvPr>
        </p:nvGraphicFramePr>
        <p:xfrm>
          <a:off x="1683054" y="1683556"/>
          <a:ext cx="777875" cy="347662"/>
        </p:xfrm>
        <a:graphic>
          <a:graphicData uri="http://schemas.openxmlformats.org/presentationml/2006/ole">
            <p:oleObj spid="_x0000_s34820" name="Equation" r:id="rId5" imgW="507960" imgH="22860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1726474"/>
              </p:ext>
            </p:extLst>
          </p:nvPr>
        </p:nvGraphicFramePr>
        <p:xfrm>
          <a:off x="3563888" y="1628800"/>
          <a:ext cx="2878137" cy="404813"/>
        </p:xfrm>
        <a:graphic>
          <a:graphicData uri="http://schemas.openxmlformats.org/presentationml/2006/ole">
            <p:oleObj spid="_x0000_s34821" name="Equation" r:id="rId6" imgW="1879560" imgH="2664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2373858"/>
              </p:ext>
            </p:extLst>
          </p:nvPr>
        </p:nvGraphicFramePr>
        <p:xfrm>
          <a:off x="1723107" y="5326063"/>
          <a:ext cx="4937125" cy="444500"/>
        </p:xfrm>
        <a:graphic>
          <a:graphicData uri="http://schemas.openxmlformats.org/presentationml/2006/ole">
            <p:oleObj spid="_x0000_s34822" name="Equation" r:id="rId7" imgW="3225600" imgH="291960" progId="Equation.3">
              <p:embed/>
            </p:oleObj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4912079"/>
              </p:ext>
            </p:extLst>
          </p:nvPr>
        </p:nvGraphicFramePr>
        <p:xfrm>
          <a:off x="2787724" y="4836610"/>
          <a:ext cx="992188" cy="366712"/>
        </p:xfrm>
        <a:graphic>
          <a:graphicData uri="http://schemas.openxmlformats.org/presentationml/2006/ole">
            <p:oleObj spid="_x0000_s34823" name="Equation" r:id="rId8" imgW="647640" imgH="241200" progId="Equation.3">
              <p:embed/>
            </p:oleObj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3741474"/>
              </p:ext>
            </p:extLst>
          </p:nvPr>
        </p:nvGraphicFramePr>
        <p:xfrm>
          <a:off x="5805488" y="4897438"/>
          <a:ext cx="973137" cy="307975"/>
        </p:xfrm>
        <a:graphic>
          <a:graphicData uri="http://schemas.openxmlformats.org/presentationml/2006/ole">
            <p:oleObj spid="_x0000_s34824" name="Equation" r:id="rId9" imgW="634680" imgH="203040" progId="Equation.3">
              <p:embed/>
            </p:oleObj>
          </a:graphicData>
        </a:graphic>
      </p:graphicFrame>
      <p:sp>
        <p:nvSpPr>
          <p:cNvPr id="23" name="Avrundet rektangel 12"/>
          <p:cNvSpPr/>
          <p:nvPr/>
        </p:nvSpPr>
        <p:spPr>
          <a:xfrm>
            <a:off x="5903640" y="188640"/>
            <a:ext cx="3240360" cy="4320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</a:t>
            </a:r>
            <a:r>
              <a:rPr lang="nb-NO" sz="1200" dirty="0" err="1" smtClean="0"/>
              <a:t>the</a:t>
            </a:r>
            <a:r>
              <a:rPr lang="nb-NO" sz="1200" dirty="0" smtClean="0"/>
              <a:t> log normal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34962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Gamma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is an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for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is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was</a:t>
            </a:r>
            <a:r>
              <a:rPr lang="nb-NO" sz="1600" dirty="0" smtClean="0"/>
              <a:t> </a:t>
            </a:r>
            <a:r>
              <a:rPr lang="nb-NO" sz="1600" dirty="0" err="1" smtClean="0"/>
              <a:t>defined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2.5 as				is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mean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and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alpha</a:t>
            </a:r>
            <a:r>
              <a:rPr lang="nb-NO" sz="1600" dirty="0" smtClean="0"/>
              <a:t>. 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simplifies</a:t>
            </a:r>
            <a:r>
              <a:rPr lang="nb-NO" sz="1600" dirty="0" smtClean="0"/>
              <a:t> to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and </a:t>
            </a:r>
            <a:r>
              <a:rPr lang="nb-NO" sz="1600" dirty="0" err="1" smtClean="0"/>
              <a:t>there</a:t>
            </a:r>
            <a:r>
              <a:rPr lang="nb-NO" sz="1600" dirty="0" smtClean="0"/>
              <a:t> is a </a:t>
            </a:r>
            <a:r>
              <a:rPr lang="nb-NO" sz="1600" dirty="0" err="1" smtClean="0"/>
              <a:t>convolution</a:t>
            </a:r>
            <a:r>
              <a:rPr lang="nb-NO" sz="1600" dirty="0" smtClean="0"/>
              <a:t> </a:t>
            </a:r>
            <a:r>
              <a:rPr lang="nb-NO" sz="1600" dirty="0" err="1" smtClean="0"/>
              <a:t>property</a:t>
            </a:r>
            <a:r>
              <a:rPr lang="nb-NO" sz="1600" dirty="0" smtClean="0"/>
              <a:t>. </a:t>
            </a:r>
            <a:r>
              <a:rPr lang="nb-NO" sz="1600" dirty="0" err="1" smtClean="0"/>
              <a:t>Suppose</a:t>
            </a:r>
            <a:r>
              <a:rPr lang="nb-NO" sz="1600" dirty="0" smtClean="0"/>
              <a:t> G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G</a:t>
            </a:r>
            <a:r>
              <a:rPr lang="nb-NO" sz="110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independent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	</a:t>
            </a:r>
          </a:p>
          <a:p>
            <a:pPr>
              <a:buClr>
                <a:schemeClr val="accent2"/>
              </a:buClr>
            </a:pPr>
            <a:r>
              <a:rPr lang="nb-NO" sz="1600" dirty="0" smtClean="0"/>
              <a:t>		 .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The Gamma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1776834"/>
              </p:ext>
            </p:extLst>
          </p:nvPr>
        </p:nvGraphicFramePr>
        <p:xfrm>
          <a:off x="1979712" y="1716088"/>
          <a:ext cx="5500688" cy="735012"/>
        </p:xfrm>
        <a:graphic>
          <a:graphicData uri="http://schemas.openxmlformats.org/presentationml/2006/ole">
            <p:oleObj spid="_x0000_s35842" name="Equation" r:id="rId3" imgW="3593880" imgH="4824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9581537"/>
              </p:ext>
            </p:extLst>
          </p:nvPr>
        </p:nvGraphicFramePr>
        <p:xfrm>
          <a:off x="2195736" y="4330700"/>
          <a:ext cx="4121150" cy="366713"/>
        </p:xfrm>
        <a:graphic>
          <a:graphicData uri="http://schemas.openxmlformats.org/presentationml/2006/ole">
            <p:oleObj spid="_x0000_s35843" name="Equation" r:id="rId4" imgW="2692080" imgH="2412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6103854"/>
              </p:ext>
            </p:extLst>
          </p:nvPr>
        </p:nvGraphicFramePr>
        <p:xfrm>
          <a:off x="2182813" y="3125788"/>
          <a:ext cx="5092700" cy="735012"/>
        </p:xfrm>
        <a:graphic>
          <a:graphicData uri="http://schemas.openxmlformats.org/presentationml/2006/ole">
            <p:oleObj spid="_x0000_s35844" name="Equation" r:id="rId5" imgW="3327120" imgH="4824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651865"/>
              </p:ext>
            </p:extLst>
          </p:nvPr>
        </p:nvGraphicFramePr>
        <p:xfrm>
          <a:off x="4258146" y="2432050"/>
          <a:ext cx="2978150" cy="307975"/>
        </p:xfrm>
        <a:graphic>
          <a:graphicData uri="http://schemas.openxmlformats.org/presentationml/2006/ole">
            <p:oleObj spid="_x0000_s35845" name="Equation" r:id="rId6" imgW="1942920" imgH="203040" progId="Equation.3">
              <p:embed/>
            </p:oleObj>
          </a:graphicData>
        </a:graphic>
      </p:graphicFrame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531164"/>
              </p:ext>
            </p:extLst>
          </p:nvPr>
        </p:nvGraphicFramePr>
        <p:xfrm>
          <a:off x="1335236" y="5094288"/>
          <a:ext cx="1652588" cy="347662"/>
        </p:xfrm>
        <a:graphic>
          <a:graphicData uri="http://schemas.openxmlformats.org/presentationml/2006/ole">
            <p:oleObj spid="_x0000_s35846" name="Equation" r:id="rId7" imgW="1079280" imgH="22860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6713914"/>
              </p:ext>
            </p:extLst>
          </p:nvPr>
        </p:nvGraphicFramePr>
        <p:xfrm>
          <a:off x="2219672" y="5508079"/>
          <a:ext cx="4800600" cy="657225"/>
        </p:xfrm>
        <a:graphic>
          <a:graphicData uri="http://schemas.openxmlformats.org/presentationml/2006/ole">
            <p:oleObj spid="_x0000_s35847" name="Equation" r:id="rId8" imgW="3136680" imgH="431640" progId="Equation.3">
              <p:embed/>
            </p:oleObj>
          </a:graphicData>
        </a:graphic>
      </p:graphicFrame>
      <p:sp>
        <p:nvSpPr>
          <p:cNvPr id="21" name="Avrundet rektangel 12"/>
          <p:cNvSpPr/>
          <p:nvPr/>
        </p:nvSpPr>
        <p:spPr>
          <a:xfrm>
            <a:off x="5796136" y="260648"/>
            <a:ext cx="3240360" cy="4320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gamma </a:t>
            </a:r>
            <a:r>
              <a:rPr lang="nb-NO" sz="1200" dirty="0" err="1" smtClean="0"/>
              <a:t>family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30364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Gamma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is an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for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is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was</a:t>
            </a:r>
            <a:r>
              <a:rPr lang="nb-NO" sz="1600" dirty="0" smtClean="0"/>
              <a:t> </a:t>
            </a:r>
            <a:r>
              <a:rPr lang="nb-NO" sz="1600" dirty="0" err="1" smtClean="0"/>
              <a:t>defined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2.5 as				is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mean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and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alpha</a:t>
            </a:r>
            <a:r>
              <a:rPr lang="nb-NO" sz="1600" dirty="0" smtClean="0"/>
              <a:t>. 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simplifies</a:t>
            </a:r>
            <a:r>
              <a:rPr lang="nb-NO" sz="1600" dirty="0" smtClean="0"/>
              <a:t> to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The Gamma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1776834"/>
              </p:ext>
            </p:extLst>
          </p:nvPr>
        </p:nvGraphicFramePr>
        <p:xfrm>
          <a:off x="1979712" y="1716088"/>
          <a:ext cx="5500688" cy="735012"/>
        </p:xfrm>
        <a:graphic>
          <a:graphicData uri="http://schemas.openxmlformats.org/presentationml/2006/ole">
            <p:oleObj spid="_x0000_s36866" name="Equation" r:id="rId3" imgW="3593880" imgH="4824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6103854"/>
              </p:ext>
            </p:extLst>
          </p:nvPr>
        </p:nvGraphicFramePr>
        <p:xfrm>
          <a:off x="2182813" y="3125788"/>
          <a:ext cx="5092700" cy="735012"/>
        </p:xfrm>
        <a:graphic>
          <a:graphicData uri="http://schemas.openxmlformats.org/presentationml/2006/ole">
            <p:oleObj spid="_x0000_s36867" name="Equation" r:id="rId4" imgW="3327120" imgH="4824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651865"/>
              </p:ext>
            </p:extLst>
          </p:nvPr>
        </p:nvGraphicFramePr>
        <p:xfrm>
          <a:off x="4258146" y="2432050"/>
          <a:ext cx="2978150" cy="307975"/>
        </p:xfrm>
        <a:graphic>
          <a:graphicData uri="http://schemas.openxmlformats.org/presentationml/2006/ole">
            <p:oleObj spid="_x0000_s36868" name="Equation" r:id="rId5" imgW="1942920" imgH="203040" progId="Equation.3">
              <p:embed/>
            </p:oleObj>
          </a:graphicData>
        </a:graphic>
      </p:graphicFrame>
      <p:sp>
        <p:nvSpPr>
          <p:cNvPr id="21" name="Avrundet rektangel 12"/>
          <p:cNvSpPr/>
          <p:nvPr/>
        </p:nvSpPr>
        <p:spPr>
          <a:xfrm>
            <a:off x="5796136" y="260648"/>
            <a:ext cx="3240360" cy="4320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fitting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gamma</a:t>
            </a:r>
          </a:p>
        </p:txBody>
      </p:sp>
    </p:spTree>
    <p:extLst>
      <p:ext uri="{BB962C8B-B14F-4D97-AF65-F5344CB8AC3E}">
        <p14:creationId xmlns:p14="http://schemas.microsoft.com/office/powerpoint/2010/main" xmlns="" val="230364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The Gamma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  <p:sp>
        <p:nvSpPr>
          <p:cNvPr id="21" name="Avrundet rektangel 12"/>
          <p:cNvSpPr/>
          <p:nvPr/>
        </p:nvSpPr>
        <p:spPr>
          <a:xfrm>
            <a:off x="5796136" y="260648"/>
            <a:ext cx="3240360" cy="4320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estimation</a:t>
            </a:r>
            <a:r>
              <a:rPr lang="nb-NO" sz="1200" dirty="0" smtClean="0"/>
              <a:t>: fitting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gamma</a:t>
            </a:r>
          </a:p>
        </p:txBody>
      </p:sp>
      <p:graphicFrame>
        <p:nvGraphicFramePr>
          <p:cNvPr id="67592" name="Object 8"/>
          <p:cNvGraphicFramePr>
            <a:graphicFrameLocks noChangeAspect="1"/>
          </p:cNvGraphicFramePr>
          <p:nvPr/>
        </p:nvGraphicFramePr>
        <p:xfrm>
          <a:off x="899592" y="1052736"/>
          <a:ext cx="7521575" cy="5445125"/>
        </p:xfrm>
        <a:graphic>
          <a:graphicData uri="http://schemas.openxmlformats.org/presentationml/2006/ole">
            <p:oleObj spid="_x0000_s37890" name="Formel" r:id="rId3" imgW="4228920" imgH="31240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364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Solvency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Financial </a:t>
            </a:r>
            <a:r>
              <a:rPr lang="nb-NO" dirty="0" err="1" smtClean="0"/>
              <a:t>control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under </a:t>
            </a:r>
            <a:r>
              <a:rPr lang="nb-NO" dirty="0" err="1" smtClean="0"/>
              <a:t>nearly</a:t>
            </a:r>
            <a:r>
              <a:rPr lang="nb-NO" dirty="0" smtClean="0"/>
              <a:t> </a:t>
            </a:r>
            <a:r>
              <a:rPr lang="nb-NO" dirty="0" err="1" smtClean="0"/>
              <a:t>worst-case</a:t>
            </a:r>
            <a:r>
              <a:rPr lang="nb-NO" dirty="0" smtClean="0"/>
              <a:t> scenarios</a:t>
            </a:r>
          </a:p>
          <a:p>
            <a:r>
              <a:rPr lang="nb-NO" dirty="0" smtClean="0"/>
              <a:t>Target: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i="1" dirty="0" smtClean="0"/>
              <a:t>reserve</a:t>
            </a:r>
          </a:p>
          <a:p>
            <a:pPr lvl="1"/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upper</a:t>
            </a:r>
            <a:r>
              <a:rPr lang="nb-NO" dirty="0" smtClean="0"/>
              <a:t> </a:t>
            </a:r>
            <a:r>
              <a:rPr lang="nb-NO" dirty="0" err="1" smtClean="0"/>
              <a:t>percentile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liability</a:t>
            </a:r>
            <a:endParaRPr lang="nb-NO" dirty="0" smtClean="0"/>
          </a:p>
          <a:p>
            <a:r>
              <a:rPr lang="nb-NO" dirty="0" err="1" smtClean="0"/>
              <a:t>Modelling</a:t>
            </a:r>
            <a:r>
              <a:rPr lang="nb-NO" dirty="0" smtClean="0"/>
              <a:t>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covered</a:t>
            </a:r>
            <a:r>
              <a:rPr lang="nb-NO" dirty="0" smtClean="0"/>
              <a:t> (Risk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calculations</a:t>
            </a:r>
            <a:r>
              <a:rPr lang="nb-NO" dirty="0" smtClean="0"/>
              <a:t>)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issue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 is </a:t>
            </a:r>
            <a:r>
              <a:rPr lang="nb-NO" dirty="0" err="1" smtClean="0"/>
              <a:t>computation</a:t>
            </a:r>
            <a:endParaRPr lang="nb-NO" dirty="0" smtClean="0"/>
          </a:p>
          <a:p>
            <a:pPr lvl="1"/>
            <a:r>
              <a:rPr lang="nb-NO" dirty="0" smtClean="0"/>
              <a:t>Monte Carlo is </a:t>
            </a:r>
            <a:r>
              <a:rPr lang="nb-NO" dirty="0" err="1" smtClean="0"/>
              <a:t>the</a:t>
            </a:r>
            <a:r>
              <a:rPr lang="nb-NO" dirty="0" smtClean="0"/>
              <a:t> general </a:t>
            </a:r>
            <a:r>
              <a:rPr lang="nb-NO" dirty="0" err="1" smtClean="0"/>
              <a:t>tool</a:t>
            </a:r>
            <a:endParaRPr lang="nb-NO" dirty="0" smtClean="0"/>
          </a:p>
          <a:p>
            <a:pPr lvl="1"/>
            <a:r>
              <a:rPr lang="nb-NO" dirty="0" err="1" smtClean="0"/>
              <a:t>Some</a:t>
            </a:r>
            <a:r>
              <a:rPr lang="nb-NO" dirty="0" smtClean="0"/>
              <a:t> problems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handled</a:t>
            </a:r>
            <a:r>
              <a:rPr lang="nb-NO" dirty="0" smtClean="0"/>
              <a:t> by </a:t>
            </a:r>
            <a:r>
              <a:rPr lang="nb-NO" dirty="0" err="1" smtClean="0"/>
              <a:t>simpler</a:t>
            </a:r>
            <a:r>
              <a:rPr lang="nb-NO" dirty="0" smtClean="0"/>
              <a:t>, </a:t>
            </a:r>
            <a:r>
              <a:rPr lang="nb-NO" dirty="0" err="1" smtClean="0"/>
              <a:t>Gaussian</a:t>
            </a:r>
            <a:r>
              <a:rPr lang="nb-NO" dirty="0" smtClean="0"/>
              <a:t> </a:t>
            </a:r>
            <a:r>
              <a:rPr lang="nb-NO" dirty="0" err="1" smtClean="0"/>
              <a:t>approximations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10.2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simple </a:t>
            </a:r>
            <a:r>
              <a:rPr lang="nb-NO" dirty="0" err="1" smtClean="0"/>
              <a:t>approximation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82413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portfolio</a:t>
            </a:r>
            <a:r>
              <a:rPr lang="nb-NO" dirty="0" smtClean="0"/>
              <a:t> loss for independent risks </a:t>
            </a:r>
            <a:r>
              <a:rPr lang="nb-NO" dirty="0" err="1" smtClean="0"/>
              <a:t>become</a:t>
            </a:r>
            <a:r>
              <a:rPr lang="nb-NO" dirty="0" smtClean="0"/>
              <a:t> </a:t>
            </a:r>
            <a:r>
              <a:rPr lang="nb-NO" dirty="0" err="1" smtClean="0"/>
              <a:t>Gaussian</a:t>
            </a:r>
            <a:r>
              <a:rPr lang="nb-NO" dirty="0" smtClean="0"/>
              <a:t> as J </a:t>
            </a:r>
            <a:r>
              <a:rPr lang="nb-NO" dirty="0" err="1" smtClean="0"/>
              <a:t>tends</a:t>
            </a:r>
            <a:r>
              <a:rPr lang="nb-NO" dirty="0" smtClean="0"/>
              <a:t> to </a:t>
            </a:r>
            <a:r>
              <a:rPr lang="nb-NO" dirty="0" err="1" smtClean="0"/>
              <a:t>infinity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38914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38915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38916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060700" y="4495800"/>
          <a:ext cx="2714625" cy="896938"/>
        </p:xfrm>
        <a:graphic>
          <a:graphicData uri="http://schemas.openxmlformats.org/presentationml/2006/ole">
            <p:oleObj spid="_x0000_s38917" name="Formel" r:id="rId6" imgW="1307880" imgH="4316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as J </a:t>
            </a:r>
            <a:r>
              <a:rPr lang="nb-NO" dirty="0" err="1" smtClean="0"/>
              <a:t>tends</a:t>
            </a:r>
            <a:r>
              <a:rPr lang="nb-NO" dirty="0" smtClean="0"/>
              <a:t> to </a:t>
            </a:r>
            <a:r>
              <a:rPr lang="nb-NO" dirty="0" err="1" smtClean="0"/>
              <a:t>infinfity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risk is </a:t>
            </a:r>
            <a:r>
              <a:rPr lang="nb-NO" dirty="0" err="1" smtClean="0"/>
              <a:t>underestimated</a:t>
            </a:r>
            <a:r>
              <a:rPr lang="nb-NO" dirty="0" smtClean="0"/>
              <a:t> for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portfolios</a:t>
            </a:r>
            <a:r>
              <a:rPr lang="nb-NO" dirty="0" smtClean="0"/>
              <a:t> and in </a:t>
            </a:r>
            <a:r>
              <a:rPr lang="nb-NO" dirty="0" err="1" smtClean="0"/>
              <a:t>branches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large </a:t>
            </a:r>
            <a:r>
              <a:rPr lang="nb-NO" dirty="0" err="1" smtClean="0"/>
              <a:t>claims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Normal </a:t>
            </a:r>
            <a:r>
              <a:rPr lang="nb-NO" dirty="0" err="1" smtClean="0"/>
              <a:t>approximations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3568" y="1268760"/>
          <a:ext cx="7720012" cy="3238500"/>
        </p:xfrm>
        <a:graphic>
          <a:graphicData uri="http://schemas.openxmlformats.org/presentationml/2006/ole">
            <p:oleObj spid="_x0000_s39938" name="Formel" r:id="rId3" imgW="4025880" imgH="1688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485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Let X and Y be </a:t>
            </a:r>
            <a:r>
              <a:rPr lang="nb-NO" sz="1600" dirty="0" err="1" smtClean="0"/>
              <a:t>arbitrary</a:t>
            </a:r>
            <a:r>
              <a:rPr lang="nb-NO" sz="1600" dirty="0" smtClean="0"/>
              <a:t>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variables for </a:t>
            </a:r>
            <a:r>
              <a:rPr lang="nb-NO" sz="1600" dirty="0" err="1" smtClean="0"/>
              <a:t>which</a:t>
            </a:r>
            <a:endParaRPr lang="nb-NO" sz="16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835696" y="1844824"/>
          <a:ext cx="3933169" cy="372616"/>
        </p:xfrm>
        <a:graphic>
          <a:graphicData uri="http://schemas.openxmlformats.org/presentationml/2006/ole">
            <p:oleObj spid="_x0000_s40962" name="Equation" r:id="rId3" imgW="2413000" imgH="2286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348880"/>
            <a:ext cx="3594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identities</a:t>
            </a:r>
            <a:endParaRPr lang="nb-NO" sz="1600" dirty="0" smtClean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4837938"/>
              </p:ext>
            </p:extLst>
          </p:nvPr>
        </p:nvGraphicFramePr>
        <p:xfrm>
          <a:off x="1835696" y="2852936"/>
          <a:ext cx="6292850" cy="373062"/>
        </p:xfrm>
        <a:graphic>
          <a:graphicData uri="http://schemas.openxmlformats.org/presentationml/2006/ole">
            <p:oleObj spid="_x0000_s40963" name="Equation" r:id="rId4" imgW="3860640" imgH="2286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2267744" y="3140968"/>
            <a:ext cx="1550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expectation</a:t>
            </a:r>
            <a:endParaRPr lang="nb-NO" sz="900" dirty="0" smtClean="0"/>
          </a:p>
        </p:txBody>
      </p:sp>
      <p:sp>
        <p:nvSpPr>
          <p:cNvPr id="11" name="TekstSylinder 10"/>
          <p:cNvSpPr txBox="1"/>
          <p:nvPr/>
        </p:nvSpPr>
        <p:spPr>
          <a:xfrm>
            <a:off x="5901896" y="3140968"/>
            <a:ext cx="13965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variance</a:t>
            </a:r>
            <a:endParaRPr lang="nb-NO" sz="900" dirty="0" smtClean="0"/>
          </a:p>
        </p:txBody>
      </p:sp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32</a:t>
            </a:fld>
            <a:endParaRPr lang="nb-NO" dirty="0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1428750" y="4308475"/>
          <a:ext cx="5837238" cy="1912938"/>
        </p:xfrm>
        <a:graphic>
          <a:graphicData uri="http://schemas.openxmlformats.org/presentationml/2006/ole">
            <p:oleObj spid="_x0000_s41986" name="Formel" r:id="rId3" imgW="2997000" imgH="990360" progId="Equation.3">
              <p:embed/>
            </p:oleObj>
          </a:graphicData>
        </a:graphic>
      </p:graphicFrame>
      <p:grpSp>
        <p:nvGrpSpPr>
          <p:cNvPr id="6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145413" name="Object 5"/>
          <p:cNvGraphicFramePr>
            <a:graphicFrameLocks noChangeAspect="1"/>
          </p:cNvGraphicFramePr>
          <p:nvPr/>
        </p:nvGraphicFramePr>
        <p:xfrm>
          <a:off x="1331640" y="3717032"/>
          <a:ext cx="6410325" cy="325437"/>
        </p:xfrm>
        <a:graphic>
          <a:graphicData uri="http://schemas.openxmlformats.org/presentationml/2006/ole">
            <p:oleObj spid="_x0000_s41987" name="Formel" r:id="rId4" imgW="3936960" imgH="203040" progId="Equation.3">
              <p:embed/>
            </p:oleObj>
          </a:graphicData>
        </a:graphic>
      </p:graphicFrame>
      <p:sp>
        <p:nvSpPr>
          <p:cNvPr id="21" name="TekstSylinder 5"/>
          <p:cNvSpPr txBox="1"/>
          <p:nvPr/>
        </p:nvSpPr>
        <p:spPr>
          <a:xfrm>
            <a:off x="1187624" y="1340768"/>
            <a:ext cx="3215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Portfolio</a:t>
            </a:r>
            <a:r>
              <a:rPr lang="nb-NO" sz="1600" dirty="0" smtClean="0"/>
              <a:t> risk in general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graphicFrame>
        <p:nvGraphicFramePr>
          <p:cNvPr id="22" name="Objekt 6"/>
          <p:cNvGraphicFramePr>
            <a:graphicFrameLocks noChangeAspect="1"/>
          </p:cNvGraphicFramePr>
          <p:nvPr/>
        </p:nvGraphicFramePr>
        <p:xfrm>
          <a:off x="1382713" y="1700808"/>
          <a:ext cx="7246937" cy="746125"/>
        </p:xfrm>
        <a:graphic>
          <a:graphicData uri="http://schemas.openxmlformats.org/presentationml/2006/ole">
            <p:oleObj spid="_x0000_s41988" name="Formel" r:id="rId5" imgW="4444920" imgH="457200" progId="Equation.3">
              <p:embed/>
            </p:oleObj>
          </a:graphicData>
        </a:graphic>
      </p:graphicFrame>
      <p:sp>
        <p:nvSpPr>
          <p:cNvPr id="23" name="TekstSylinder 7"/>
          <p:cNvSpPr txBox="1"/>
          <p:nvPr/>
        </p:nvSpPr>
        <p:spPr>
          <a:xfrm>
            <a:off x="1187624" y="2514382"/>
            <a:ext cx="3858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Elementary</a:t>
            </a:r>
            <a:r>
              <a:rPr lang="nb-NO" sz="1600" dirty="0" smtClean="0"/>
              <a:t> </a:t>
            </a:r>
            <a:r>
              <a:rPr lang="nb-NO" sz="1600" dirty="0" err="1" smtClean="0"/>
              <a:t>rules</a:t>
            </a:r>
            <a:r>
              <a:rPr lang="nb-NO" sz="1600" dirty="0" smtClean="0"/>
              <a:t> for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sums </a:t>
            </a:r>
            <a:r>
              <a:rPr lang="nb-NO" sz="1600" dirty="0" err="1" smtClean="0"/>
              <a:t>imply</a:t>
            </a:r>
            <a:endParaRPr lang="nb-NO" sz="1600" dirty="0" smtClean="0"/>
          </a:p>
        </p:txBody>
      </p:sp>
      <p:graphicFrame>
        <p:nvGraphicFramePr>
          <p:cNvPr id="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4837938"/>
              </p:ext>
            </p:extLst>
          </p:nvPr>
        </p:nvGraphicFramePr>
        <p:xfrm>
          <a:off x="4887913" y="2862263"/>
          <a:ext cx="187325" cy="352425"/>
        </p:xfrm>
        <a:graphic>
          <a:graphicData uri="http://schemas.openxmlformats.org/presentationml/2006/ole">
            <p:oleObj spid="_x0000_s41989" name="Formel" r:id="rId6" imgW="114120" imgH="215640" progId="Equation.3">
              <p:embed/>
            </p:oleObj>
          </a:graphicData>
        </a:graphic>
      </p:graphicFrame>
      <p:graphicFrame>
        <p:nvGraphicFramePr>
          <p:cNvPr id="166920" name="Object 8"/>
          <p:cNvGraphicFramePr>
            <a:graphicFrameLocks noChangeAspect="1"/>
          </p:cNvGraphicFramePr>
          <p:nvPr/>
        </p:nvGraphicFramePr>
        <p:xfrm>
          <a:off x="1691680" y="2996952"/>
          <a:ext cx="5540375" cy="441325"/>
        </p:xfrm>
        <a:graphic>
          <a:graphicData uri="http://schemas.openxmlformats.org/presentationml/2006/ole">
            <p:oleObj spid="_x0000_s41990" name="Formel" r:id="rId7" imgW="284472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33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5998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This leads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true </a:t>
            </a:r>
            <a:r>
              <a:rPr lang="nb-NO" sz="1600" dirty="0" err="1" smtClean="0"/>
              <a:t>percentile</a:t>
            </a:r>
            <a:r>
              <a:rPr lang="nb-NO" sz="1600" dirty="0" smtClean="0"/>
              <a:t> </a:t>
            </a:r>
            <a:r>
              <a:rPr lang="nb-NO" sz="1600" dirty="0" err="1" smtClean="0"/>
              <a:t>qepsilon</a:t>
            </a:r>
            <a:r>
              <a:rPr lang="nb-NO" sz="1600" dirty="0" smtClean="0"/>
              <a:t> </a:t>
            </a:r>
            <a:r>
              <a:rPr lang="nb-NO" sz="1600" dirty="0" err="1" smtClean="0"/>
              <a:t>being</a:t>
            </a:r>
            <a:r>
              <a:rPr lang="nb-NO" sz="1600" dirty="0" smtClean="0"/>
              <a:t> </a:t>
            </a:r>
            <a:r>
              <a:rPr lang="nb-NO" sz="1600" dirty="0" err="1" smtClean="0"/>
              <a:t>approximated</a:t>
            </a:r>
            <a:r>
              <a:rPr lang="nb-NO" sz="1600" dirty="0" smtClean="0"/>
              <a:t> by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691680" y="1772816"/>
          <a:ext cx="2376264" cy="475991"/>
        </p:xfrm>
        <a:graphic>
          <a:graphicData uri="http://schemas.openxmlformats.org/presentationml/2006/ole">
            <p:oleObj spid="_x0000_s43010" name="Formel" r:id="rId3" imgW="1257120" imgH="2538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348880"/>
            <a:ext cx="776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r>
              <a:rPr lang="nb-NO" sz="1600" dirty="0" smtClean="0"/>
              <a:t> phi </a:t>
            </a:r>
            <a:r>
              <a:rPr lang="nb-NO" sz="1600" dirty="0" err="1" smtClean="0"/>
              <a:t>epsilon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upper</a:t>
            </a:r>
            <a:r>
              <a:rPr lang="nb-NO" sz="1600" dirty="0" smtClean="0"/>
              <a:t> </a:t>
            </a:r>
            <a:r>
              <a:rPr lang="nb-NO" sz="1600" dirty="0" err="1" smtClean="0"/>
              <a:t>epsilon</a:t>
            </a:r>
            <a:r>
              <a:rPr lang="nb-NO" sz="1600" dirty="0" smtClean="0"/>
              <a:t> </a:t>
            </a:r>
            <a:r>
              <a:rPr lang="nb-NO" sz="1600" dirty="0" err="1" smtClean="0"/>
              <a:t>percentile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normal </a:t>
            </a:r>
            <a:r>
              <a:rPr lang="nb-NO" sz="1600" smtClean="0"/>
              <a:t>distribution</a:t>
            </a:r>
            <a:endParaRPr lang="nb-NO" sz="1600" dirty="0" smtClean="0"/>
          </a:p>
        </p:txBody>
      </p:sp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Fire data from DNB</a:t>
            </a:r>
            <a:endParaRPr lang="nb-NO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77742"/>
            <a:ext cx="5188048" cy="518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</a:t>
            </a:r>
            <a:r>
              <a:rPr lang="nb-NO" dirty="0" err="1" smtClean="0"/>
              <a:t>simulation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Monte Carlo </a:t>
            </a:r>
            <a:r>
              <a:rPr lang="nb-NO" dirty="0" err="1" smtClean="0"/>
              <a:t>simulation</a:t>
            </a:r>
            <a:endParaRPr lang="nb-NO" dirty="0" smtClean="0"/>
          </a:p>
          <a:p>
            <a:r>
              <a:rPr lang="nb-NO" dirty="0" err="1" smtClean="0"/>
              <a:t>Advantages</a:t>
            </a:r>
            <a:endParaRPr lang="nb-NO" dirty="0" smtClean="0"/>
          </a:p>
          <a:p>
            <a:pPr lvl="1"/>
            <a:r>
              <a:rPr lang="nb-NO" dirty="0" smtClean="0"/>
              <a:t>More general (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restriction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More versatile (</a:t>
            </a:r>
            <a:r>
              <a:rPr lang="nb-NO" dirty="0" err="1" smtClean="0"/>
              <a:t>easy</a:t>
            </a:r>
            <a:r>
              <a:rPr lang="nb-NO" dirty="0" smtClean="0"/>
              <a:t> to </a:t>
            </a:r>
            <a:r>
              <a:rPr lang="nb-NO" dirty="0" err="1" smtClean="0"/>
              <a:t>adapt</a:t>
            </a:r>
            <a:r>
              <a:rPr lang="nb-NO" dirty="0" smtClean="0"/>
              <a:t> to </a:t>
            </a:r>
            <a:r>
              <a:rPr lang="nb-NO" dirty="0" err="1" smtClean="0"/>
              <a:t>changing</a:t>
            </a:r>
            <a:r>
              <a:rPr lang="nb-NO" dirty="0" smtClean="0"/>
              <a:t> </a:t>
            </a:r>
            <a:r>
              <a:rPr lang="nb-NO" dirty="0" err="1" smtClean="0"/>
              <a:t>circumstances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Better </a:t>
            </a:r>
            <a:r>
              <a:rPr lang="nb-NO" dirty="0" err="1" smtClean="0"/>
              <a:t>suited</a:t>
            </a:r>
            <a:r>
              <a:rPr lang="nb-NO" dirty="0" smtClean="0"/>
              <a:t> for longer time </a:t>
            </a:r>
            <a:r>
              <a:rPr lang="nb-NO" dirty="0" err="1" smtClean="0"/>
              <a:t>horizons</a:t>
            </a:r>
            <a:endParaRPr lang="nb-NO" dirty="0" smtClean="0"/>
          </a:p>
          <a:p>
            <a:r>
              <a:rPr lang="nb-NO" dirty="0" err="1" smtClean="0"/>
              <a:t>Disadvantages</a:t>
            </a:r>
            <a:endParaRPr lang="nb-NO" dirty="0" smtClean="0"/>
          </a:p>
          <a:p>
            <a:pPr lvl="1"/>
            <a:r>
              <a:rPr lang="nb-NO" dirty="0" err="1" smtClean="0"/>
              <a:t>Slow</a:t>
            </a:r>
            <a:r>
              <a:rPr lang="nb-NO" dirty="0" smtClean="0"/>
              <a:t> </a:t>
            </a:r>
            <a:r>
              <a:rPr lang="nb-NO" dirty="0" err="1" smtClean="0"/>
              <a:t>computationally</a:t>
            </a:r>
            <a:r>
              <a:rPr lang="nb-NO" dirty="0" smtClean="0"/>
              <a:t>?</a:t>
            </a:r>
          </a:p>
          <a:p>
            <a:pPr lvl="1"/>
            <a:r>
              <a:rPr lang="nb-NO" dirty="0" err="1" smtClean="0"/>
              <a:t>Depending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An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r>
              <a:rPr lang="nb-NO" dirty="0" err="1" smtClean="0"/>
              <a:t>liabilities</a:t>
            </a:r>
            <a:r>
              <a:rPr lang="nb-NO" dirty="0" smtClean="0"/>
              <a:t> </a:t>
            </a:r>
            <a:r>
              <a:rPr lang="nb-NO" dirty="0" err="1" smtClean="0"/>
              <a:t>simulation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51733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r>
              <a:rPr lang="nb-NO" dirty="0" smtClean="0"/>
              <a:t> 		          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file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J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r>
              <a:rPr lang="nb-NO" dirty="0" smtClean="0"/>
              <a:t> and </a:t>
            </a:r>
            <a:r>
              <a:rPr lang="nb-NO" dirty="0" err="1" smtClean="0"/>
              <a:t>payment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H</a:t>
            </a:r>
            <a:r>
              <a:rPr lang="nb-NO" sz="1100" dirty="0" smtClean="0"/>
              <a:t>1</a:t>
            </a:r>
            <a:r>
              <a:rPr lang="nb-NO" dirty="0" smtClean="0"/>
              <a:t>(z),…,H</a:t>
            </a:r>
            <a:r>
              <a:rPr lang="nb-NO" sz="1200" dirty="0" smtClean="0"/>
              <a:t>J</a:t>
            </a:r>
            <a:r>
              <a:rPr lang="nb-NO" dirty="0" smtClean="0"/>
              <a:t>(z)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program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organised</a:t>
            </a:r>
            <a:r>
              <a:rPr lang="nb-NO" dirty="0" smtClean="0"/>
              <a:t> as </a:t>
            </a:r>
            <a:r>
              <a:rPr lang="nb-NO" dirty="0" err="1" smtClean="0"/>
              <a:t>follows</a:t>
            </a:r>
            <a:r>
              <a:rPr lang="nb-NO" dirty="0" smtClean="0"/>
              <a:t> (</a:t>
            </a:r>
            <a:r>
              <a:rPr lang="nb-NO" dirty="0" err="1" smtClean="0"/>
              <a:t>Algorithm</a:t>
            </a:r>
            <a:r>
              <a:rPr lang="nb-NO" dirty="0" smtClean="0"/>
              <a:t> 10.1)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35896" y="1340768"/>
          <a:ext cx="1305165" cy="546348"/>
        </p:xfrm>
        <a:graphic>
          <a:graphicData uri="http://schemas.openxmlformats.org/presentationml/2006/ole">
            <p:oleObj spid="_x0000_s44034" name="Formel" r:id="rId3" imgW="545760" imgH="228600" progId="Equation.3">
              <p:embed/>
            </p:oleObj>
          </a:graphicData>
        </a:graphic>
      </p:graphicFrame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971600" y="2780928"/>
          <a:ext cx="7236946" cy="3790900"/>
        </p:xfrm>
        <a:graphic>
          <a:graphicData uri="http://schemas.openxmlformats.org/presentationml/2006/ole">
            <p:oleObj spid="_x0000_s44035" name="Formel" r:id="rId4" imgW="4178160" imgH="2197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dirty="0" err="1" smtClean="0"/>
              <a:t>Experiments</a:t>
            </a:r>
            <a:r>
              <a:rPr lang="nb-NO" dirty="0" smtClean="0"/>
              <a:t> in 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37</a:t>
            </a:fld>
            <a:endParaRPr lang="nb-NO" dirty="0"/>
          </a:p>
        </p:txBody>
      </p:sp>
      <p:sp>
        <p:nvSpPr>
          <p:cNvPr id="12" name="Avrundet rektangel 11"/>
          <p:cNvSpPr/>
          <p:nvPr/>
        </p:nvSpPr>
        <p:spPr>
          <a:xfrm>
            <a:off x="1691680" y="566124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7. </a:t>
            </a:r>
            <a:r>
              <a:rPr lang="nb-NO" sz="1200" dirty="0" err="1" smtClean="0"/>
              <a:t>Mixed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</a:t>
            </a:r>
            <a:r>
              <a:rPr lang="nb-NO" sz="1200" dirty="0" smtClean="0"/>
              <a:t> 2</a:t>
            </a:r>
          </a:p>
        </p:txBody>
      </p:sp>
      <p:sp>
        <p:nvSpPr>
          <p:cNvPr id="16" name="Avrundet rektangel 11"/>
          <p:cNvSpPr/>
          <p:nvPr/>
        </p:nvSpPr>
        <p:spPr>
          <a:xfrm>
            <a:off x="1691680" y="4303783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5. </a:t>
            </a:r>
            <a:r>
              <a:rPr lang="nb-NO" sz="1200" dirty="0" err="1" smtClean="0"/>
              <a:t>Mixed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</a:t>
            </a:r>
            <a:r>
              <a:rPr lang="nb-NO" sz="1200" dirty="0" smtClean="0"/>
              <a:t> 1</a:t>
            </a:r>
          </a:p>
        </p:txBody>
      </p:sp>
      <p:sp>
        <p:nvSpPr>
          <p:cNvPr id="17" name="Avrundet rektangel 11"/>
          <p:cNvSpPr/>
          <p:nvPr/>
        </p:nvSpPr>
        <p:spPr>
          <a:xfrm>
            <a:off x="1691680" y="362577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4. </a:t>
            </a:r>
            <a:r>
              <a:rPr lang="nb-NO" sz="1200" dirty="0" err="1" smtClean="0"/>
              <a:t>Weibull</a:t>
            </a:r>
            <a:endParaRPr lang="nb-NO" sz="1200" dirty="0" smtClean="0"/>
          </a:p>
        </p:txBody>
      </p:sp>
      <p:sp>
        <p:nvSpPr>
          <p:cNvPr id="18" name="Avrundet rektangel 11"/>
          <p:cNvSpPr/>
          <p:nvPr/>
        </p:nvSpPr>
        <p:spPr>
          <a:xfrm>
            <a:off x="1691680" y="2938749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3. </a:t>
            </a:r>
            <a:r>
              <a:rPr lang="nb-NO" sz="1200" dirty="0" err="1" smtClean="0"/>
              <a:t>Pareto</a:t>
            </a:r>
            <a:endParaRPr lang="nb-NO" sz="1200" dirty="0" smtClean="0"/>
          </a:p>
        </p:txBody>
      </p:sp>
      <p:sp>
        <p:nvSpPr>
          <p:cNvPr id="19" name="Avrundet rektangel 11"/>
          <p:cNvSpPr/>
          <p:nvPr/>
        </p:nvSpPr>
        <p:spPr>
          <a:xfrm>
            <a:off x="1691680" y="2262737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2. Gamma </a:t>
            </a:r>
            <a:r>
              <a:rPr lang="nb-NO" sz="1200" dirty="0" err="1" smtClean="0"/>
              <a:t>on</a:t>
            </a:r>
            <a:r>
              <a:rPr lang="nb-NO" sz="1200" dirty="0" smtClean="0"/>
              <a:t> log </a:t>
            </a:r>
            <a:r>
              <a:rPr lang="nb-NO" sz="1200" dirty="0" err="1" smtClean="0"/>
              <a:t>scale</a:t>
            </a:r>
            <a:endParaRPr lang="nb-NO" sz="1200" dirty="0" smtClean="0"/>
          </a:p>
        </p:txBody>
      </p:sp>
      <p:sp>
        <p:nvSpPr>
          <p:cNvPr id="20" name="Avrundet rektangel 11"/>
          <p:cNvSpPr/>
          <p:nvPr/>
        </p:nvSpPr>
        <p:spPr>
          <a:xfrm>
            <a:off x="1691680" y="1581614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1. Log normal </a:t>
            </a:r>
            <a:r>
              <a:rPr lang="nb-NO" sz="1200" dirty="0" err="1" smtClean="0"/>
              <a:t>distribution</a:t>
            </a:r>
            <a:endParaRPr lang="nb-NO" sz="1200" dirty="0" smtClean="0"/>
          </a:p>
        </p:txBody>
      </p:sp>
      <p:sp>
        <p:nvSpPr>
          <p:cNvPr id="23" name="Avrundet rektangel 11"/>
          <p:cNvSpPr/>
          <p:nvPr/>
        </p:nvSpPr>
        <p:spPr>
          <a:xfrm>
            <a:off x="1691680" y="496320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6. Monte Carlo </a:t>
            </a:r>
            <a:r>
              <a:rPr lang="nb-NO" sz="1200" dirty="0" err="1" smtClean="0"/>
              <a:t>algorithm</a:t>
            </a:r>
            <a:r>
              <a:rPr lang="nb-NO" sz="1200" dirty="0" smtClean="0"/>
              <a:t> for  </a:t>
            </a:r>
            <a:r>
              <a:rPr lang="nb-NO" sz="1200" dirty="0" err="1" smtClean="0"/>
              <a:t>portfolio</a:t>
            </a:r>
            <a:r>
              <a:rPr lang="nb-NO" sz="1200" dirty="0" smtClean="0"/>
              <a:t> </a:t>
            </a:r>
            <a:r>
              <a:rPr lang="nb-NO" sz="1200" dirty="0" err="1" smtClean="0"/>
              <a:t>liabilities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287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Comparison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endParaRPr lang="nb-NO" dirty="0"/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628800"/>
            <a:ext cx="39719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Monte Carlo </a:t>
            </a:r>
            <a:r>
              <a:rPr lang="nb-NO" dirty="0" err="1" smtClean="0"/>
              <a:t>theory</a:t>
            </a:r>
            <a:endParaRPr lang="nb-NO" dirty="0"/>
          </a:p>
        </p:txBody>
      </p:sp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1475656" y="2204864"/>
          <a:ext cx="4751387" cy="722313"/>
        </p:xfrm>
        <a:graphic>
          <a:graphicData uri="http://schemas.openxmlformats.org/presentationml/2006/ole">
            <p:oleObj spid="_x0000_s47106" name="Formel" r:id="rId4" imgW="2743200" imgH="41904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520" y="1556792"/>
            <a:ext cx="8215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Suppose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 X</a:t>
            </a:r>
            <a:r>
              <a:rPr lang="nb-NO" sz="1200" dirty="0" smtClean="0"/>
              <a:t>2</a:t>
            </a:r>
            <a:r>
              <a:rPr lang="nb-NO" dirty="0" smtClean="0"/>
              <a:t>,… </a:t>
            </a:r>
            <a:r>
              <a:rPr lang="nb-NO" dirty="0" err="1" smtClean="0"/>
              <a:t>are</a:t>
            </a:r>
            <a:r>
              <a:rPr lang="nb-NO" dirty="0" smtClean="0"/>
              <a:t> independent and </a:t>
            </a:r>
            <a:r>
              <a:rPr lang="nb-NO" dirty="0" err="1" smtClean="0"/>
              <a:t>exponentially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 1.</a:t>
            </a:r>
          </a:p>
          <a:p>
            <a:r>
              <a:rPr lang="nb-NO" dirty="0" smtClean="0"/>
              <a:t>It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be </a:t>
            </a:r>
            <a:r>
              <a:rPr lang="nb-NO" dirty="0" err="1" smtClean="0"/>
              <a:t>proved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251521" y="2926685"/>
            <a:ext cx="77768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 all n &gt;= 0 and all lambda &gt; 0.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From (1)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exponential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describes</a:t>
            </a:r>
            <a:r>
              <a:rPr lang="nb-NO" dirty="0" smtClean="0"/>
              <a:t> time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in a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 </a:t>
            </a:r>
            <a:r>
              <a:rPr lang="nb-NO" dirty="0" err="1" smtClean="0"/>
              <a:t>Section</a:t>
            </a:r>
            <a:r>
              <a:rPr lang="nb-NO" dirty="0" smtClean="0"/>
              <a:t> 9.3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learnt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+…+X</a:t>
            </a:r>
            <a:r>
              <a:rPr lang="nb-NO" sz="1200" dirty="0" smtClean="0"/>
              <a:t>n</a:t>
            </a:r>
            <a:r>
              <a:rPr lang="nb-NO" dirty="0" smtClean="0"/>
              <a:t> is gamma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n and </a:t>
            </a:r>
            <a:r>
              <a:rPr lang="nb-NO" dirty="0" err="1" smtClean="0"/>
              <a:t>shape</a:t>
            </a:r>
            <a:r>
              <a:rPr lang="nb-NO" dirty="0" smtClean="0"/>
              <a:t> n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is a </a:t>
            </a:r>
            <a:r>
              <a:rPr lang="nb-NO" dirty="0" err="1" smtClean="0"/>
              <a:t>process</a:t>
            </a:r>
            <a:r>
              <a:rPr lang="nb-NO" dirty="0" smtClean="0"/>
              <a:t> in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r>
              <a:rPr lang="nb-NO" dirty="0" smtClean="0"/>
              <a:t> </a:t>
            </a:r>
            <a:r>
              <a:rPr lang="nb-NO" dirty="0" err="1" smtClean="0"/>
              <a:t>continuously</a:t>
            </a:r>
            <a:r>
              <a:rPr lang="nb-NO" dirty="0" smtClean="0"/>
              <a:t> and </a:t>
            </a:r>
            <a:r>
              <a:rPr lang="nb-NO" dirty="0" err="1" smtClean="0"/>
              <a:t>independently</a:t>
            </a:r>
            <a:r>
              <a:rPr lang="nb-NO" dirty="0" smtClean="0"/>
              <a:t> at a </a:t>
            </a:r>
            <a:r>
              <a:rPr lang="nb-NO" dirty="0" err="1" smtClean="0"/>
              <a:t>constant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rate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define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density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central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for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in </a:t>
            </a:r>
            <a:r>
              <a:rPr lang="nb-NO" dirty="0" err="1" smtClean="0"/>
              <a:t>property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. </a:t>
            </a:r>
          </a:p>
          <a:p>
            <a:r>
              <a:rPr lang="nb-NO" dirty="0" err="1" smtClean="0"/>
              <a:t>Mean</a:t>
            </a:r>
            <a:r>
              <a:rPr lang="nb-NO" dirty="0" smtClean="0"/>
              <a:t> and standard </a:t>
            </a:r>
            <a:r>
              <a:rPr lang="nb-NO" dirty="0" err="1" smtClean="0"/>
              <a:t>deviation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E(N)=lambda and </a:t>
            </a:r>
            <a:r>
              <a:rPr lang="nb-NO" dirty="0" err="1" smtClean="0"/>
              <a:t>sd</a:t>
            </a:r>
            <a:r>
              <a:rPr lang="nb-NO" dirty="0" smtClean="0"/>
              <a:t>(N)=</a:t>
            </a:r>
            <a:r>
              <a:rPr lang="nb-NO" dirty="0" err="1" smtClean="0"/>
              <a:t>sqrt</a:t>
            </a:r>
            <a:r>
              <a:rPr lang="nb-NO" dirty="0" smtClean="0"/>
              <a:t>(lambda)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4288" y="234888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(1)</a:t>
            </a:r>
            <a:endParaRPr lang="nb-NO" dirty="0"/>
          </a:p>
        </p:txBody>
      </p:sp>
      <p:graphicFrame>
        <p:nvGraphicFramePr>
          <p:cNvPr id="173059" name="Object 3"/>
          <p:cNvGraphicFramePr>
            <a:graphicFrameLocks noChangeAspect="1"/>
          </p:cNvGraphicFramePr>
          <p:nvPr/>
        </p:nvGraphicFramePr>
        <p:xfrm>
          <a:off x="1619672" y="5301208"/>
          <a:ext cx="3276600" cy="722313"/>
        </p:xfrm>
        <a:graphic>
          <a:graphicData uri="http://schemas.openxmlformats.org/presentationml/2006/ole">
            <p:oleObj spid="_x0000_s47107" name="Formel" r:id="rId5" imgW="189216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Monte Carlo </a:t>
            </a:r>
            <a:r>
              <a:rPr lang="nb-NO" dirty="0" err="1" smtClean="0"/>
              <a:t>theory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251521" y="155679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It is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utilized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X</a:t>
            </a:r>
            <a:r>
              <a:rPr lang="nb-NO" sz="1200" dirty="0" err="1" smtClean="0"/>
              <a:t>j</a:t>
            </a:r>
            <a:r>
              <a:rPr lang="nb-NO" dirty="0" err="1" smtClean="0"/>
              <a:t>=-log</a:t>
            </a:r>
            <a:r>
              <a:rPr lang="nb-NO" dirty="0" smtClean="0"/>
              <a:t>(</a:t>
            </a:r>
            <a:r>
              <a:rPr lang="nb-NO" dirty="0" err="1" smtClean="0"/>
              <a:t>U</a:t>
            </a:r>
            <a:r>
              <a:rPr lang="nb-NO" sz="1200" dirty="0" err="1" smtClean="0"/>
              <a:t>j</a:t>
            </a:r>
            <a:r>
              <a:rPr lang="nb-NO" dirty="0" smtClean="0"/>
              <a:t>) is </a:t>
            </a:r>
            <a:r>
              <a:rPr lang="nb-NO" dirty="0" err="1" smtClean="0"/>
              <a:t>exponential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U</a:t>
            </a:r>
            <a:r>
              <a:rPr lang="nb-NO" sz="1200" dirty="0" err="1" smtClean="0"/>
              <a:t>j</a:t>
            </a:r>
            <a:r>
              <a:rPr lang="nb-NO" dirty="0" smtClean="0"/>
              <a:t> is uniform, and </a:t>
            </a:r>
            <a:r>
              <a:rPr lang="nb-NO" dirty="0" err="1" smtClean="0"/>
              <a:t>the</a:t>
            </a:r>
            <a:r>
              <a:rPr lang="nb-NO" dirty="0" smtClean="0"/>
              <a:t> sum X</a:t>
            </a:r>
            <a:r>
              <a:rPr lang="nb-NO" sz="1200" dirty="0" smtClean="0"/>
              <a:t>1</a:t>
            </a:r>
            <a:r>
              <a:rPr lang="nb-NO" dirty="0" smtClean="0"/>
              <a:t>+X</a:t>
            </a:r>
            <a:r>
              <a:rPr lang="nb-NO" sz="1200" dirty="0" smtClean="0"/>
              <a:t>2</a:t>
            </a:r>
            <a:r>
              <a:rPr lang="nb-NO" dirty="0" smtClean="0"/>
              <a:t>+… is </a:t>
            </a:r>
            <a:r>
              <a:rPr lang="nb-NO" dirty="0" err="1" smtClean="0"/>
              <a:t>monitored</a:t>
            </a:r>
            <a:r>
              <a:rPr lang="nb-NO" dirty="0" smtClean="0"/>
              <a:t> </a:t>
            </a:r>
            <a:r>
              <a:rPr lang="nb-NO" dirty="0" err="1" smtClean="0"/>
              <a:t>until</a:t>
            </a:r>
            <a:r>
              <a:rPr lang="nb-NO" dirty="0" smtClean="0"/>
              <a:t> it </a:t>
            </a:r>
            <a:r>
              <a:rPr lang="nb-NO" dirty="0" err="1" smtClean="0"/>
              <a:t>exceeds</a:t>
            </a:r>
            <a:r>
              <a:rPr lang="nb-NO" dirty="0" smtClean="0"/>
              <a:t> lambda, in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words</a:t>
            </a:r>
            <a:endParaRPr lang="nb-NO" dirty="0"/>
          </a:p>
        </p:txBody>
      </p:sp>
      <p:graphicFrame>
        <p:nvGraphicFramePr>
          <p:cNvPr id="178180" name="Object 4"/>
          <p:cNvGraphicFramePr>
            <a:graphicFrameLocks noChangeAspect="1"/>
          </p:cNvGraphicFramePr>
          <p:nvPr/>
        </p:nvGraphicFramePr>
        <p:xfrm>
          <a:off x="971550" y="2295525"/>
          <a:ext cx="5697538" cy="2849563"/>
        </p:xfrm>
        <a:graphic>
          <a:graphicData uri="http://schemas.openxmlformats.org/presentationml/2006/ole">
            <p:oleObj spid="_x0000_s48130" name="Formel" r:id="rId4" imgW="3288960" imgH="1650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/>
              <a:t>Monte Carlo </a:t>
            </a:r>
            <a:r>
              <a:rPr lang="nb-NO" sz="3200" dirty="0" err="1" smtClean="0"/>
              <a:t>theory</a:t>
            </a:r>
            <a:endParaRPr lang="nb-NO" sz="3200" dirty="0"/>
          </a:p>
        </p:txBody>
      </p:sp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209550" y="1196975"/>
          <a:ext cx="8096250" cy="5297488"/>
        </p:xfrm>
        <a:graphic>
          <a:graphicData uri="http://schemas.openxmlformats.org/presentationml/2006/ole">
            <p:oleObj spid="_x0000_s49154" name="Formel" r:id="rId4" imgW="4673520" imgH="307332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64288" y="234888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credibility</a:t>
            </a:r>
            <a:r>
              <a:rPr lang="nb-NO" sz="2800" dirty="0" smtClean="0"/>
              <a:t> </a:t>
            </a:r>
            <a:r>
              <a:rPr lang="nb-NO" sz="2800" dirty="0" err="1" smtClean="0"/>
              <a:t>approach</a:t>
            </a:r>
            <a:endParaRPr lang="nb-NO" sz="2800" dirty="0"/>
          </a:p>
        </p:txBody>
      </p:sp>
      <p:grpSp>
        <p:nvGrpSpPr>
          <p:cNvPr id="3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/>
                <a:t>Model</a:t>
              </a:r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Combining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credibility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theory</a:t>
              </a:r>
              <a:r>
                <a:rPr lang="nb-NO" sz="900" dirty="0" smtClean="0"/>
                <a:t> and GLM</a:t>
              </a:r>
            </a:p>
          </p:txBody>
        </p:sp>
      </p:grpSp>
      <p:sp>
        <p:nvSpPr>
          <p:cNvPr id="9" name="Ellipse 8"/>
          <p:cNvSpPr/>
          <p:nvPr/>
        </p:nvSpPr>
        <p:spPr>
          <a:xfrm>
            <a:off x="6732240" y="487652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basic</a:t>
            </a:r>
            <a:r>
              <a:rPr lang="nb-NO" dirty="0" smtClean="0"/>
              <a:t> </a:t>
            </a:r>
            <a:r>
              <a:rPr lang="nb-NO" dirty="0" err="1" smtClean="0"/>
              <a:t>assumption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policy holders </a:t>
            </a:r>
            <a:r>
              <a:rPr lang="nb-NO" dirty="0" err="1" smtClean="0"/>
              <a:t>carry</a:t>
            </a:r>
            <a:r>
              <a:rPr lang="nb-NO" dirty="0" smtClean="0"/>
              <a:t> a list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attributes</a:t>
            </a:r>
            <a:r>
              <a:rPr lang="nb-NO" dirty="0" smtClean="0"/>
              <a:t> 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risk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parameter 		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is used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customer</a:t>
            </a:r>
            <a:r>
              <a:rPr lang="nb-NO" dirty="0" smtClean="0"/>
              <a:t> (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recklessness</a:t>
            </a:r>
            <a:r>
              <a:rPr lang="nb-NO" dirty="0" smtClean="0"/>
              <a:t>) or for </a:t>
            </a:r>
            <a:r>
              <a:rPr lang="nb-NO" dirty="0" err="1" smtClean="0"/>
              <a:t>example</a:t>
            </a:r>
            <a:r>
              <a:rPr lang="nb-NO" dirty="0" smtClean="0"/>
              <a:t> driving skill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assumed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	</a:t>
            </a:r>
            <a:r>
              <a:rPr lang="nb-NO" dirty="0" err="1" smtClean="0"/>
              <a:t>exists</a:t>
            </a:r>
            <a:r>
              <a:rPr lang="nb-NO" dirty="0" smtClean="0"/>
              <a:t> and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drawn</a:t>
            </a:r>
            <a:r>
              <a:rPr lang="nb-NO" dirty="0" smtClean="0"/>
              <a:t> </a:t>
            </a:r>
            <a:r>
              <a:rPr lang="nb-NO" dirty="0" err="1" smtClean="0"/>
              <a:t>randomly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X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sum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during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(</a:t>
            </a:r>
            <a:r>
              <a:rPr lang="nb-NO" dirty="0" err="1" smtClean="0"/>
              <a:t>say</a:t>
            </a:r>
            <a:r>
              <a:rPr lang="nb-NO" dirty="0" smtClean="0"/>
              <a:t> a </a:t>
            </a:r>
            <a:r>
              <a:rPr lang="nb-NO" dirty="0" err="1" smtClean="0"/>
              <a:t>year</a:t>
            </a:r>
            <a:r>
              <a:rPr lang="nb-NO" dirty="0" smtClean="0"/>
              <a:t>) and introduce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seek</a:t>
            </a:r>
            <a:r>
              <a:rPr lang="nb-NO" dirty="0" smtClean="0"/>
              <a:t>		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 as basis for </a:t>
            </a:r>
            <a:r>
              <a:rPr lang="nb-NO" dirty="0" err="1" smtClean="0"/>
              <a:t>pricing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On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 </a:t>
            </a:r>
            <a:r>
              <a:rPr lang="nb-NO" dirty="0" err="1" smtClean="0"/>
              <a:t>common</a:t>
            </a:r>
            <a:r>
              <a:rPr lang="nb-NO" dirty="0" smtClean="0"/>
              <a:t> 		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applies</a:t>
            </a:r>
            <a:r>
              <a:rPr lang="nb-NO" dirty="0" smtClean="0"/>
              <a:t> to all risks </a:t>
            </a:r>
            <a:r>
              <a:rPr lang="nb-NO" dirty="0" err="1" smtClean="0"/>
              <a:t>jointly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,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and </a:t>
            </a:r>
            <a:r>
              <a:rPr lang="nb-NO" dirty="0" err="1" smtClean="0"/>
              <a:t>group</a:t>
            </a:r>
            <a:r>
              <a:rPr lang="nb-NO" dirty="0" smtClean="0"/>
              <a:t> is </a:t>
            </a:r>
            <a:r>
              <a:rPr lang="nb-NO" dirty="0" err="1" smtClean="0"/>
              <a:t>minor</a:t>
            </a:r>
            <a:r>
              <a:rPr lang="nb-NO" dirty="0" smtClean="0"/>
              <a:t> from a </a:t>
            </a:r>
            <a:r>
              <a:rPr lang="nb-NO" dirty="0" err="1" smtClean="0"/>
              <a:t>mathematical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view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1903820"/>
              </p:ext>
            </p:extLst>
          </p:nvPr>
        </p:nvGraphicFramePr>
        <p:xfrm>
          <a:off x="7880176" y="1196752"/>
          <a:ext cx="364232" cy="333879"/>
        </p:xfrm>
        <a:graphic>
          <a:graphicData uri="http://schemas.openxmlformats.org/presentationml/2006/ole">
            <p:oleObj spid="_x0000_s51202" name="Equation" r:id="rId3" imgW="152280" imgH="13968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7632866"/>
              </p:ext>
            </p:extLst>
          </p:nvPr>
        </p:nvGraphicFramePr>
        <p:xfrm>
          <a:off x="2915816" y="1700808"/>
          <a:ext cx="363538" cy="333375"/>
        </p:xfrm>
        <a:graphic>
          <a:graphicData uri="http://schemas.openxmlformats.org/presentationml/2006/ole">
            <p:oleObj spid="_x0000_s51203" name="Equation" r:id="rId4" imgW="152334" imgH="139639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9042363"/>
              </p:ext>
            </p:extLst>
          </p:nvPr>
        </p:nvGraphicFramePr>
        <p:xfrm>
          <a:off x="3056334" y="2294991"/>
          <a:ext cx="363538" cy="333375"/>
        </p:xfrm>
        <a:graphic>
          <a:graphicData uri="http://schemas.openxmlformats.org/presentationml/2006/ole">
            <p:oleObj spid="_x0000_s51204" name="Equation" r:id="rId5" imgW="152334" imgH="139639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5972329"/>
              </p:ext>
            </p:extLst>
          </p:nvPr>
        </p:nvGraphicFramePr>
        <p:xfrm>
          <a:off x="1547664" y="3429000"/>
          <a:ext cx="4340200" cy="347216"/>
        </p:xfrm>
        <a:graphic>
          <a:graphicData uri="http://schemas.openxmlformats.org/presentationml/2006/ole">
            <p:oleObj spid="_x0000_s51205" name="Equation" r:id="rId6" imgW="2539800" imgH="20304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1512661"/>
              </p:ext>
            </p:extLst>
          </p:nvPr>
        </p:nvGraphicFramePr>
        <p:xfrm>
          <a:off x="2018432" y="3933825"/>
          <a:ext cx="1041400" cy="347663"/>
        </p:xfrm>
        <a:graphic>
          <a:graphicData uri="http://schemas.openxmlformats.org/presentationml/2006/ole">
            <p:oleObj spid="_x0000_s51206" name="Equation" r:id="rId7" imgW="609480" imgH="2030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7334753"/>
              </p:ext>
            </p:extLst>
          </p:nvPr>
        </p:nvGraphicFramePr>
        <p:xfrm>
          <a:off x="4283968" y="4509120"/>
          <a:ext cx="363538" cy="333375"/>
        </p:xfrm>
        <a:graphic>
          <a:graphicData uri="http://schemas.openxmlformats.org/presentationml/2006/ole">
            <p:oleObj spid="_x0000_s51207" name="Equation" r:id="rId8" imgW="152334" imgH="13963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378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52226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436096" y="252494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(driving skill)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52227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52228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2267744" y="309171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poor</a:t>
            </a:r>
            <a:r>
              <a:rPr lang="nb-NO" dirty="0" smtClean="0"/>
              <a:t> driver)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049891" y="310100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excellent</a:t>
            </a:r>
            <a:r>
              <a:rPr lang="nb-NO" dirty="0" smtClean="0"/>
              <a:t> driver)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52229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52230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52231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52232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e 48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50" name="Avrundet rektangel 49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51" name="Avrundet rektangel 50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/>
                <a:t>Model</a:t>
              </a:r>
            </a:p>
          </p:txBody>
        </p:sp>
        <p:sp>
          <p:nvSpPr>
            <p:cNvPr id="52" name="Avrundet rektangel 51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53" name="Avrundet rektangel 52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Combining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credibility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theory</a:t>
              </a:r>
              <a:r>
                <a:rPr lang="nb-NO" sz="900" dirty="0" smtClean="0"/>
                <a:t> and GLM</a:t>
              </a:r>
            </a:p>
          </p:txBody>
        </p:sp>
      </p:grpSp>
      <p:sp>
        <p:nvSpPr>
          <p:cNvPr id="54" name="Ellipse 53"/>
          <p:cNvSpPr/>
          <p:nvPr/>
        </p:nvSpPr>
        <p:spPr>
          <a:xfrm>
            <a:off x="6732240" y="487652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The most </a:t>
            </a:r>
            <a:r>
              <a:rPr lang="nb-NO" sz="3600" dirty="0" err="1" smtClean="0"/>
              <a:t>accurate</a:t>
            </a:r>
            <a:r>
              <a:rPr lang="nb-NO" sz="3600" dirty="0" smtClean="0"/>
              <a:t> </a:t>
            </a:r>
            <a:r>
              <a:rPr lang="nb-NO" sz="3600" dirty="0" err="1" smtClean="0"/>
              <a:t>estimate</a:t>
            </a:r>
            <a:endParaRPr lang="nb-NO" sz="3600" dirty="0"/>
          </a:p>
        </p:txBody>
      </p:sp>
      <p:grpSp>
        <p:nvGrpSpPr>
          <p:cNvPr id="3" name="Gruppe 2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4" name="Avrundet rektangel 3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5" name="Avrundet rektangel 4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/>
                <a:t>Model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Combining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credibility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theory</a:t>
              </a:r>
              <a:r>
                <a:rPr lang="nb-NO" sz="900" dirty="0" smtClean="0"/>
                <a:t> and GLM</a:t>
              </a:r>
            </a:p>
          </p:txBody>
        </p:sp>
      </p:grpSp>
      <p:sp>
        <p:nvSpPr>
          <p:cNvPr id="8" name="Ellipse 7"/>
          <p:cNvSpPr/>
          <p:nvPr/>
        </p:nvSpPr>
        <p:spPr>
          <a:xfrm>
            <a:off x="6732240" y="487652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Let X</a:t>
            </a:r>
            <a:r>
              <a:rPr lang="nb-NO" sz="1100" dirty="0" smtClean="0"/>
              <a:t>1</a:t>
            </a:r>
            <a:r>
              <a:rPr lang="nb-NO" dirty="0" smtClean="0"/>
              <a:t>,…,X</a:t>
            </a:r>
            <a:r>
              <a:rPr lang="nb-NO" sz="1050" dirty="0" smtClean="0"/>
              <a:t>K</a:t>
            </a:r>
            <a:r>
              <a:rPr lang="nb-NO" dirty="0" smtClean="0"/>
              <a:t> (policy </a:t>
            </a:r>
            <a:r>
              <a:rPr lang="nb-NO" dirty="0" err="1" smtClean="0"/>
              <a:t>level</a:t>
            </a:r>
            <a:r>
              <a:rPr lang="nb-NO" dirty="0" smtClean="0"/>
              <a:t>) be </a:t>
            </a:r>
            <a:r>
              <a:rPr lang="nb-NO" dirty="0" err="1" smtClean="0"/>
              <a:t>realizations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dating</a:t>
            </a:r>
            <a:r>
              <a:rPr lang="nb-NO" dirty="0" smtClean="0"/>
              <a:t> K </a:t>
            </a:r>
            <a:r>
              <a:rPr lang="nb-NO" dirty="0" err="1" smtClean="0"/>
              <a:t>years</a:t>
            </a:r>
            <a:r>
              <a:rPr lang="nb-NO" dirty="0" smtClean="0"/>
              <a:t> back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most </a:t>
            </a:r>
            <a:r>
              <a:rPr lang="nb-NO" dirty="0" err="1" smtClean="0"/>
              <a:t>accurate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from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records</a:t>
            </a:r>
            <a:r>
              <a:rPr lang="nb-NO" dirty="0" smtClean="0"/>
              <a:t> is (</a:t>
            </a:r>
            <a:r>
              <a:rPr lang="nb-NO" dirty="0" err="1" smtClean="0"/>
              <a:t>section</a:t>
            </a:r>
            <a:r>
              <a:rPr lang="nb-NO" dirty="0" smtClean="0"/>
              <a:t> 6.4)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x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actual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Section</a:t>
            </a:r>
            <a:r>
              <a:rPr lang="nb-NO" dirty="0" smtClean="0"/>
              <a:t> 6.3 </a:t>
            </a:r>
            <a:r>
              <a:rPr lang="nb-NO" dirty="0" err="1" smtClean="0"/>
              <a:t>where</a:t>
            </a:r>
            <a:r>
              <a:rPr lang="nb-NO" dirty="0" smtClean="0"/>
              <a:t>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identically</a:t>
            </a:r>
            <a:r>
              <a:rPr lang="nb-NO" dirty="0" smtClean="0"/>
              <a:t> and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given omega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This </a:t>
            </a:r>
            <a:r>
              <a:rPr lang="nb-NO" dirty="0" err="1" smtClean="0"/>
              <a:t>won’t</a:t>
            </a:r>
            <a:r>
              <a:rPr lang="nb-NO" dirty="0" smtClean="0"/>
              <a:t> be true </a:t>
            </a:r>
            <a:r>
              <a:rPr lang="nb-NO" dirty="0" err="1" smtClean="0"/>
              <a:t>when</a:t>
            </a:r>
            <a:r>
              <a:rPr lang="nb-NO" dirty="0" smtClean="0"/>
              <a:t> underlying </a:t>
            </a:r>
            <a:r>
              <a:rPr lang="nb-NO" dirty="0" err="1" smtClean="0"/>
              <a:t>conditions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systematically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problem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above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it </a:t>
            </a:r>
            <a:r>
              <a:rPr lang="nb-NO" dirty="0" err="1" smtClean="0"/>
              <a:t>requires</a:t>
            </a:r>
            <a:r>
              <a:rPr lang="nb-NO" dirty="0" smtClean="0"/>
              <a:t> a joint </a:t>
            </a:r>
            <a:r>
              <a:rPr lang="nb-NO" dirty="0" err="1" smtClean="0"/>
              <a:t>model</a:t>
            </a:r>
            <a:r>
              <a:rPr lang="nb-NO" dirty="0" smtClean="0"/>
              <a:t> for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and omega.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more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to break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N and losses per </a:t>
            </a:r>
            <a:r>
              <a:rPr lang="nb-NO" dirty="0" err="1" smtClean="0"/>
              <a:t>incident</a:t>
            </a:r>
            <a:r>
              <a:rPr lang="nb-NO" dirty="0" smtClean="0"/>
              <a:t> 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First linear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considered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1269069"/>
              </p:ext>
            </p:extLst>
          </p:nvPr>
        </p:nvGraphicFramePr>
        <p:xfrm>
          <a:off x="2528888" y="2098675"/>
          <a:ext cx="2235200" cy="369888"/>
        </p:xfrm>
        <a:graphic>
          <a:graphicData uri="http://schemas.openxmlformats.org/presentationml/2006/ole">
            <p:oleObj spid="_x0000_s53250" name="Equation" r:id="rId3" imgW="1307880" imgH="215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089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grpSp>
        <p:nvGrpSpPr>
          <p:cNvPr id="3" name="Gruppe 2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4" name="Avrundet rektangel 3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5" name="Avrundet rektangel 4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/>
                <a:t>Model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Combining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credibility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theory</a:t>
              </a:r>
              <a:r>
                <a:rPr lang="nb-NO" sz="900" dirty="0" smtClean="0"/>
                <a:t> and GLM</a:t>
              </a:r>
            </a:p>
          </p:txBody>
        </p:sp>
      </p:grpSp>
      <p:sp>
        <p:nvSpPr>
          <p:cNvPr id="8" name="Ellipse 7"/>
          <p:cNvSpPr/>
          <p:nvPr/>
        </p:nvSpPr>
        <p:spPr>
          <a:xfrm>
            <a:off x="6732240" y="487652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standard </a:t>
            </a:r>
            <a:r>
              <a:rPr lang="nb-NO" dirty="0" err="1" smtClean="0"/>
              <a:t>method</a:t>
            </a:r>
            <a:r>
              <a:rPr lang="nb-NO" dirty="0" smtClean="0"/>
              <a:t> in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linear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b</a:t>
            </a:r>
            <a:r>
              <a:rPr lang="nb-NO" sz="1200" dirty="0" smtClean="0"/>
              <a:t>0</a:t>
            </a:r>
            <a:r>
              <a:rPr lang="nb-NO" dirty="0" smtClean="0"/>
              <a:t>,…,</a:t>
            </a:r>
            <a:r>
              <a:rPr lang="nb-NO" dirty="0" err="1" smtClean="0"/>
              <a:t>b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coefficients</a:t>
            </a:r>
            <a:r>
              <a:rPr lang="nb-NO" dirty="0" smtClean="0"/>
              <a:t> so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</a:t>
            </a:r>
            <a:r>
              <a:rPr lang="nb-NO" dirty="0" err="1" smtClean="0"/>
              <a:t>squared</a:t>
            </a:r>
            <a:r>
              <a:rPr lang="nb-NO" dirty="0" smtClean="0"/>
              <a:t> </a:t>
            </a:r>
            <a:r>
              <a:rPr lang="nb-NO" dirty="0" err="1" smtClean="0"/>
              <a:t>error</a:t>
            </a:r>
            <a:r>
              <a:rPr lang="nb-NO" dirty="0" smtClean="0"/>
              <a:t>		is as </a:t>
            </a:r>
            <a:r>
              <a:rPr lang="nb-NO" dirty="0" err="1" smtClean="0"/>
              <a:t>small</a:t>
            </a:r>
            <a:r>
              <a:rPr lang="nb-NO" dirty="0" smtClean="0"/>
              <a:t> as </a:t>
            </a:r>
            <a:r>
              <a:rPr lang="nb-NO" dirty="0" err="1" smtClean="0"/>
              <a:t>possible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fact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conditionally</a:t>
            </a:r>
            <a:r>
              <a:rPr lang="nb-NO" dirty="0" smtClean="0"/>
              <a:t> </a:t>
            </a:r>
            <a:r>
              <a:rPr lang="nb-NO" dirty="0" err="1" smtClean="0"/>
              <a:t>independent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forces</a:t>
            </a:r>
            <a:r>
              <a:rPr lang="nb-NO" dirty="0" smtClean="0"/>
              <a:t> b</a:t>
            </a:r>
            <a:r>
              <a:rPr lang="nb-NO" sz="1100" dirty="0" smtClean="0"/>
              <a:t>1</a:t>
            </a:r>
            <a:r>
              <a:rPr lang="nb-NO" dirty="0" smtClean="0"/>
              <a:t>=…=</a:t>
            </a:r>
            <a:r>
              <a:rPr lang="nb-NO" dirty="0" err="1" smtClean="0"/>
              <a:t>b</a:t>
            </a:r>
            <a:r>
              <a:rPr lang="nb-NO" sz="1200" dirty="0" err="1" smtClean="0"/>
              <a:t>K</a:t>
            </a:r>
            <a:r>
              <a:rPr lang="nb-NO" dirty="0" smtClean="0"/>
              <a:t>, and </a:t>
            </a:r>
            <a:r>
              <a:rPr lang="nb-NO" dirty="0" err="1" smtClean="0"/>
              <a:t>if</a:t>
            </a:r>
            <a:r>
              <a:rPr lang="nb-NO" dirty="0" smtClean="0"/>
              <a:t> w/K is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To </a:t>
            </a:r>
            <a:r>
              <a:rPr lang="nb-NO" dirty="0" err="1" smtClean="0"/>
              <a:t>proceed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so-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i="1" dirty="0" err="1" smtClean="0"/>
              <a:t>structural</a:t>
            </a:r>
            <a:r>
              <a:rPr lang="nb-NO" i="1" dirty="0" smtClean="0"/>
              <a:t> parameters</a:t>
            </a:r>
          </a:p>
          <a:p>
            <a:pPr marL="285750" indent="-285750">
              <a:buFont typeface="Arial" pitchFamily="34" charset="0"/>
              <a:buChar char="•"/>
            </a:pPr>
            <a:endParaRPr lang="nb-NO" i="1" dirty="0"/>
          </a:p>
          <a:p>
            <a:pPr marL="285750" indent="-285750">
              <a:buFont typeface="Arial" pitchFamily="34" charset="0"/>
              <a:buChar char="•"/>
            </a:pPr>
            <a:endParaRPr lang="nb-NO" i="1" dirty="0" smtClean="0"/>
          </a:p>
          <a:p>
            <a:r>
              <a:rPr lang="nb-NO" i="1" dirty="0"/>
              <a:t> </a:t>
            </a:r>
            <a:r>
              <a:rPr lang="nb-NO" i="1" dirty="0" smtClean="0"/>
              <a:t>    </a:t>
            </a:r>
            <a:r>
              <a:rPr lang="nb-NO" dirty="0" err="1" smtClean="0"/>
              <a:t>where</a:t>
            </a:r>
            <a:r>
              <a:rPr lang="nb-NO" dirty="0" smtClean="0"/>
              <a:t> 	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for </a:t>
            </a:r>
            <a:r>
              <a:rPr lang="nb-NO" dirty="0" err="1" smtClean="0"/>
              <a:t>individuals</a:t>
            </a:r>
            <a:r>
              <a:rPr lang="nb-NO" dirty="0" smtClean="0"/>
              <a:t> </a:t>
            </a:r>
            <a:r>
              <a:rPr lang="nb-NO" dirty="0" err="1" smtClean="0"/>
              <a:t>since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expectation</a:t>
            </a:r>
            <a:endParaRPr lang="nb-NO" dirty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6370212"/>
              </p:ext>
            </p:extLst>
          </p:nvPr>
        </p:nvGraphicFramePr>
        <p:xfrm>
          <a:off x="1475656" y="1772816"/>
          <a:ext cx="2776537" cy="390525"/>
        </p:xfrm>
        <a:graphic>
          <a:graphicData uri="http://schemas.openxmlformats.org/presentationml/2006/ole">
            <p:oleObj spid="_x0000_s54274" name="Equation" r:id="rId3" imgW="1625400" imgH="22860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95703153"/>
              </p:ext>
            </p:extLst>
          </p:nvPr>
        </p:nvGraphicFramePr>
        <p:xfrm>
          <a:off x="7511802" y="2251234"/>
          <a:ext cx="1236662" cy="390525"/>
        </p:xfrm>
        <a:graphic>
          <a:graphicData uri="http://schemas.openxmlformats.org/presentationml/2006/ole">
            <p:oleObj spid="_x0000_s54275" name="Equation" r:id="rId4" imgW="723600" imgH="22860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141614"/>
              </p:ext>
            </p:extLst>
          </p:nvPr>
        </p:nvGraphicFramePr>
        <p:xfrm>
          <a:off x="1630653" y="3789040"/>
          <a:ext cx="5076825" cy="411162"/>
        </p:xfrm>
        <a:graphic>
          <a:graphicData uri="http://schemas.openxmlformats.org/presentationml/2006/ole">
            <p:oleObj spid="_x0000_s54276" name="Equation" r:id="rId5" imgW="2971800" imgH="24120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4619378"/>
              </p:ext>
            </p:extLst>
          </p:nvPr>
        </p:nvGraphicFramePr>
        <p:xfrm>
          <a:off x="1608138" y="4611688"/>
          <a:ext cx="5099050" cy="390525"/>
        </p:xfrm>
        <a:graphic>
          <a:graphicData uri="http://schemas.openxmlformats.org/presentationml/2006/ole">
            <p:oleObj spid="_x0000_s54277" name="Equation" r:id="rId6" imgW="2984400" imgH="22860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95735613"/>
              </p:ext>
            </p:extLst>
          </p:nvPr>
        </p:nvGraphicFramePr>
        <p:xfrm>
          <a:off x="2051720" y="5047360"/>
          <a:ext cx="260350" cy="282575"/>
        </p:xfrm>
        <a:graphic>
          <a:graphicData uri="http://schemas.openxmlformats.org/presentationml/2006/ole">
            <p:oleObj spid="_x0000_s54278" name="Equation" r:id="rId7" imgW="152280" imgH="16488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7669562"/>
              </p:ext>
            </p:extLst>
          </p:nvPr>
        </p:nvGraphicFramePr>
        <p:xfrm>
          <a:off x="1547664" y="5965446"/>
          <a:ext cx="3883025" cy="346075"/>
        </p:xfrm>
        <a:graphic>
          <a:graphicData uri="http://schemas.openxmlformats.org/presentationml/2006/ole">
            <p:oleObj spid="_x0000_s54279" name="Equation" r:id="rId8" imgW="22730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038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grpSp>
        <p:nvGrpSpPr>
          <p:cNvPr id="3" name="Gruppe 2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4" name="Avrundet rektangel 3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5" name="Avrundet rektangel 4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/>
                <a:t>Model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Combining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credibility</a:t>
              </a:r>
              <a:r>
                <a:rPr lang="nb-NO" sz="900" dirty="0" smtClean="0"/>
                <a:t> </a:t>
              </a:r>
              <a:r>
                <a:rPr lang="nb-NO" sz="900" dirty="0" err="1" smtClean="0"/>
                <a:t>theory</a:t>
              </a:r>
              <a:r>
                <a:rPr lang="nb-NO" sz="900" dirty="0" smtClean="0"/>
                <a:t> and GLM</a:t>
              </a:r>
            </a:p>
          </p:txBody>
        </p:sp>
      </p:grpSp>
      <p:sp>
        <p:nvSpPr>
          <p:cNvPr id="8" name="Ellipse 7"/>
          <p:cNvSpPr/>
          <p:nvPr/>
        </p:nvSpPr>
        <p:spPr>
          <a:xfrm>
            <a:off x="6732240" y="487652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Both</a:t>
            </a:r>
            <a:r>
              <a:rPr lang="nb-NO" dirty="0" smtClean="0"/>
              <a:t>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. The former is </a:t>
            </a:r>
            <a:r>
              <a:rPr lang="nb-NO" dirty="0" err="1" smtClean="0"/>
              <a:t>caused</a:t>
            </a:r>
            <a:r>
              <a:rPr lang="nb-NO" dirty="0" smtClean="0"/>
              <a:t> by </a:t>
            </a:r>
            <a:r>
              <a:rPr lang="nb-NO" dirty="0" err="1" smtClean="0"/>
              <a:t>diversity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individuals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latter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behind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incidents.Their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var(</a:t>
            </a:r>
            <a:r>
              <a:rPr lang="nb-NO" dirty="0" err="1" smtClean="0"/>
              <a:t>X</a:t>
            </a:r>
            <a:r>
              <a:rPr lang="nb-NO" dirty="0" smtClean="0"/>
              <a:t>)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understood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variance</a:t>
            </a:r>
            <a:r>
              <a:rPr lang="nb-NO" dirty="0" smtClean="0"/>
              <a:t>, i.e.,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/>
              <a:t> </a:t>
            </a:r>
            <a:r>
              <a:rPr lang="nb-NO" dirty="0" smtClean="0"/>
              <a:t>    and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uncertainties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different </a:t>
            </a:r>
            <a:r>
              <a:rPr lang="nb-NO" dirty="0" err="1" smtClean="0"/>
              <a:t>origin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add</a:t>
            </a:r>
            <a:r>
              <a:rPr lang="nb-NO" dirty="0" smtClean="0"/>
              <a:t> to   	var(</a:t>
            </a:r>
            <a:r>
              <a:rPr lang="nb-NO" dirty="0" err="1" smtClean="0"/>
              <a:t>X</a:t>
            </a:r>
            <a:r>
              <a:rPr lang="nb-NO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optimal linear </a:t>
            </a: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 smtClean="0"/>
              <a:t>    </a:t>
            </a:r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proved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10.7, </a:t>
            </a:r>
            <a:r>
              <a:rPr lang="nb-NO" dirty="0" err="1" smtClean="0"/>
              <a:t>where</a:t>
            </a:r>
            <a:r>
              <a:rPr lang="nb-NO" dirty="0" smtClean="0"/>
              <a:t> 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established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estimate</a:t>
            </a:r>
            <a:r>
              <a:rPr lang="nb-NO" dirty="0" smtClean="0"/>
              <a:t> is </a:t>
            </a:r>
            <a:r>
              <a:rPr lang="nb-NO" dirty="0" err="1" smtClean="0"/>
              <a:t>ubiased</a:t>
            </a:r>
            <a:r>
              <a:rPr lang="nb-NO" dirty="0" smtClean="0"/>
              <a:t> and </a:t>
            </a:r>
            <a:r>
              <a:rPr lang="nb-NO" dirty="0" err="1" smtClean="0"/>
              <a:t>its</a:t>
            </a:r>
            <a:r>
              <a:rPr lang="nb-NO" dirty="0" smtClean="0"/>
              <a:t> standard </a:t>
            </a:r>
            <a:r>
              <a:rPr lang="nb-NO" dirty="0" err="1" smtClean="0"/>
              <a:t>deviation</a:t>
            </a:r>
            <a:r>
              <a:rPr lang="nb-NO" dirty="0" smtClean="0"/>
              <a:t> </a:t>
            </a:r>
            <a:r>
              <a:rPr lang="nb-NO" dirty="0" err="1" smtClean="0"/>
              <a:t>decreases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K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2609561"/>
              </p:ext>
            </p:extLst>
          </p:nvPr>
        </p:nvGraphicFramePr>
        <p:xfrm>
          <a:off x="1547664" y="2386704"/>
          <a:ext cx="4230688" cy="781050"/>
        </p:xfrm>
        <a:graphic>
          <a:graphicData uri="http://schemas.openxmlformats.org/presentationml/2006/ole">
            <p:oleObj spid="_x0000_s55298" name="Equation" r:id="rId3" imgW="2476440" imgH="45720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5260901"/>
              </p:ext>
            </p:extLst>
          </p:nvPr>
        </p:nvGraphicFramePr>
        <p:xfrm>
          <a:off x="1691680" y="1205210"/>
          <a:ext cx="1085850" cy="303212"/>
        </p:xfrm>
        <a:graphic>
          <a:graphicData uri="http://schemas.openxmlformats.org/presentationml/2006/ole">
            <p:oleObj spid="_x0000_s55299" name="Equation" r:id="rId4" imgW="634680" imgH="17748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4305371"/>
              </p:ext>
            </p:extLst>
          </p:nvPr>
        </p:nvGraphicFramePr>
        <p:xfrm>
          <a:off x="1522413" y="3092450"/>
          <a:ext cx="1281112" cy="347663"/>
        </p:xfrm>
        <a:graphic>
          <a:graphicData uri="http://schemas.openxmlformats.org/presentationml/2006/ole">
            <p:oleObj spid="_x0000_s55300" name="Equation" r:id="rId5" imgW="749160" imgH="203040" progId="Equation.3">
              <p:embed/>
            </p:oleObj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7769378"/>
              </p:ext>
            </p:extLst>
          </p:nvPr>
        </p:nvGraphicFramePr>
        <p:xfrm>
          <a:off x="1547664" y="4057650"/>
          <a:ext cx="4946650" cy="715963"/>
        </p:xfrm>
        <a:graphic>
          <a:graphicData uri="http://schemas.openxmlformats.org/presentationml/2006/ole">
            <p:oleObj spid="_x0000_s55301" name="Equation" r:id="rId6" imgW="2895480" imgH="41904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23318236"/>
              </p:ext>
            </p:extLst>
          </p:nvPr>
        </p:nvGraphicFramePr>
        <p:xfrm>
          <a:off x="1455738" y="5084763"/>
          <a:ext cx="5597525" cy="738187"/>
        </p:xfrm>
        <a:graphic>
          <a:graphicData uri="http://schemas.openxmlformats.org/presentationml/2006/ole">
            <p:oleObj spid="_x0000_s55302" name="Equation" r:id="rId7" imgW="3276360" imgH="431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1355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Linear </a:t>
            </a:r>
            <a:r>
              <a:rPr lang="nb-NO" dirty="0" err="1" smtClean="0"/>
              <a:t>credibility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The </a:t>
            </a:r>
            <a:r>
              <a:rPr lang="nb-NO" sz="2000" dirty="0" err="1"/>
              <a:t>weight</a:t>
            </a:r>
            <a:r>
              <a:rPr lang="nb-NO" sz="2000" dirty="0"/>
              <a:t> w </a:t>
            </a:r>
            <a:r>
              <a:rPr lang="nb-NO" sz="2000" dirty="0" err="1"/>
              <a:t>defines</a:t>
            </a:r>
            <a:r>
              <a:rPr lang="nb-NO" sz="2000" dirty="0"/>
              <a:t> a </a:t>
            </a:r>
            <a:r>
              <a:rPr lang="nb-NO" sz="2000" dirty="0" err="1"/>
              <a:t>compromise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average</a:t>
            </a:r>
            <a:r>
              <a:rPr lang="nb-NO" sz="2000" dirty="0"/>
              <a:t> pure </a:t>
            </a:r>
            <a:r>
              <a:rPr lang="nb-NO" sz="2000" dirty="0" err="1"/>
              <a:t>premium</a:t>
            </a:r>
            <a:r>
              <a:rPr lang="nb-NO" sz="2000" dirty="0"/>
              <a:t> pi bar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population</a:t>
            </a:r>
            <a:r>
              <a:rPr lang="nb-NO" sz="2000" dirty="0"/>
              <a:t> and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track</a:t>
            </a:r>
            <a:r>
              <a:rPr lang="nb-NO" sz="2000" dirty="0"/>
              <a:t> </a:t>
            </a:r>
            <a:r>
              <a:rPr lang="nb-NO" sz="2000" dirty="0" err="1"/>
              <a:t>record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policy </a:t>
            </a:r>
            <a:r>
              <a:rPr lang="nb-NO" sz="2000" dirty="0" smtClean="0"/>
              <a:t>holder</a:t>
            </a:r>
          </a:p>
          <a:p>
            <a:r>
              <a:rPr lang="nb-NO" sz="2000" dirty="0" smtClean="0"/>
              <a:t>Note </a:t>
            </a:r>
            <a:r>
              <a:rPr lang="nb-NO" sz="2000" dirty="0" err="1" smtClean="0"/>
              <a:t>that</a:t>
            </a:r>
            <a:r>
              <a:rPr lang="nb-NO" sz="2000" dirty="0" smtClean="0"/>
              <a:t> w=0 </a:t>
            </a:r>
            <a:r>
              <a:rPr lang="nb-NO" sz="2000" dirty="0" err="1" smtClean="0"/>
              <a:t>if</a:t>
            </a:r>
            <a:r>
              <a:rPr lang="nb-NO" sz="2000" dirty="0" smtClean="0"/>
              <a:t> K=0; i.e. </a:t>
            </a:r>
            <a:r>
              <a:rPr lang="nb-NO" sz="2000" dirty="0" err="1" smtClean="0"/>
              <a:t>without</a:t>
            </a:r>
            <a:r>
              <a:rPr lang="nb-NO" sz="2000" dirty="0" smtClean="0"/>
              <a:t> </a:t>
            </a:r>
            <a:r>
              <a:rPr lang="nb-NO" sz="2000" dirty="0" err="1" smtClean="0"/>
              <a:t>historical</a:t>
            </a:r>
            <a:r>
              <a:rPr lang="nb-NO" sz="2000" dirty="0" smtClean="0"/>
              <a:t> </a:t>
            </a:r>
            <a:r>
              <a:rPr lang="nb-NO" sz="2000" dirty="0" err="1" smtClean="0"/>
              <a:t>information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best </a:t>
            </a:r>
            <a:r>
              <a:rPr lang="nb-NO" sz="2000" dirty="0" err="1" smtClean="0"/>
              <a:t>estimate</a:t>
            </a:r>
            <a:r>
              <a:rPr lang="nb-NO" sz="2000" dirty="0" smtClean="0"/>
              <a:t> is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population</a:t>
            </a:r>
            <a:r>
              <a:rPr lang="nb-NO" sz="2000" dirty="0" smtClean="0"/>
              <a:t> </a:t>
            </a:r>
            <a:r>
              <a:rPr lang="nb-NO" sz="2000" dirty="0" err="1" smtClean="0"/>
              <a:t>average</a:t>
            </a:r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52979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2107</Words>
  <Application>Microsoft Office PowerPoint</Application>
  <PresentationFormat>On-screen Show (4:3)</PresentationFormat>
  <Paragraphs>491</Paragraphs>
  <Slides>47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Formel</vt:lpstr>
      <vt:lpstr>Equation</vt:lpstr>
      <vt:lpstr>Non-life insurance mathematics</vt:lpstr>
      <vt:lpstr>Last lecture…. </vt:lpstr>
      <vt:lpstr>About the exame 1 </vt:lpstr>
      <vt:lpstr>About the exame 2 </vt:lpstr>
      <vt:lpstr>STK 4540 - main issues </vt:lpstr>
      <vt:lpstr>Insurance works because risk can be diversified away through size</vt:lpstr>
      <vt:lpstr>Risk premium expresses cost per policy and is important in pricing</vt:lpstr>
      <vt:lpstr>The world of Poisson (Chapter 8.2)</vt:lpstr>
      <vt:lpstr>The world of Poisson</vt:lpstr>
      <vt:lpstr>The world of Poisson</vt:lpstr>
      <vt:lpstr>Random intensities (Chapter 8.3)</vt:lpstr>
      <vt:lpstr>Random intensities (Chapter 8.3)</vt:lpstr>
      <vt:lpstr>The Poisson regression model (Section 8.4)</vt:lpstr>
      <vt:lpstr>The model (Section 8.4)</vt:lpstr>
      <vt:lpstr>Repetition claim size</vt:lpstr>
      <vt:lpstr>Claim severity modelling is about  describing the variation in claim size</vt:lpstr>
      <vt:lpstr>Non-parametric modelling  can be useful</vt:lpstr>
      <vt:lpstr>Non-parametric modelling  can be useful</vt:lpstr>
      <vt:lpstr>Fitting a scale family</vt:lpstr>
      <vt:lpstr>Fitting a scale family</vt:lpstr>
      <vt:lpstr>Shifted distributions</vt:lpstr>
      <vt:lpstr>Skewness as simple description of shape</vt:lpstr>
      <vt:lpstr>Non-parametric estimation</vt:lpstr>
      <vt:lpstr>The log-normal family</vt:lpstr>
      <vt:lpstr>The Gamma family</vt:lpstr>
      <vt:lpstr>The Gamma family</vt:lpstr>
      <vt:lpstr>The Gamma family</vt:lpstr>
      <vt:lpstr>Solvency </vt:lpstr>
      <vt:lpstr>10.2 Portfolio liabilities by simple approximation</vt:lpstr>
      <vt:lpstr>Normal approximations</vt:lpstr>
      <vt:lpstr>The rule of double variance</vt:lpstr>
      <vt:lpstr>The rule of double variance</vt:lpstr>
      <vt:lpstr>The rule of double variance</vt:lpstr>
      <vt:lpstr>Fire data from DNB</vt:lpstr>
      <vt:lpstr>Portfolio liabilities by simulation </vt:lpstr>
      <vt:lpstr>An algorithm for liabilities simulation</vt:lpstr>
      <vt:lpstr>Experiments in R</vt:lpstr>
      <vt:lpstr>Comparison of results</vt:lpstr>
      <vt:lpstr>Monte Carlo theory</vt:lpstr>
      <vt:lpstr>Monte Carlo theory</vt:lpstr>
      <vt:lpstr>Monte Carlo theory</vt:lpstr>
      <vt:lpstr>The credibility approach</vt:lpstr>
      <vt:lpstr>Omega is random and has been  drawn for each policy holder</vt:lpstr>
      <vt:lpstr>The most accurate estimate</vt:lpstr>
      <vt:lpstr>Linear credibility</vt:lpstr>
      <vt:lpstr>Linear credibility</vt:lpstr>
      <vt:lpstr>Linear credibility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wenche_adm</dc:creator>
  <cp:lastModifiedBy>wenche_adm</cp:lastModifiedBy>
  <cp:revision>51</cp:revision>
  <dcterms:created xsi:type="dcterms:W3CDTF">2013-09-03T17:18:10Z</dcterms:created>
  <dcterms:modified xsi:type="dcterms:W3CDTF">2013-11-22T07:54:03Z</dcterms:modified>
</cp:coreProperties>
</file>