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95" r:id="rId3"/>
    <p:sldId id="296" r:id="rId4"/>
    <p:sldId id="293" r:id="rId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4712" y="332210"/>
            <a:ext cx="7848699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8C278-0D94-42FD-8124-5C901859467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1009494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8B76-AD4E-4E24-AF28-CB0F88EF905D}" type="datetimeFigureOut">
              <a:rPr lang="nb-NO" smtClean="0"/>
              <a:pPr/>
              <a:t>29.10.2013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0BF81-A6F7-4A24-A249-E76BC1AF49D7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6696744" cy="1082675"/>
          </a:xfrm>
        </p:spPr>
        <p:txBody>
          <a:bodyPr/>
          <a:lstStyle/>
          <a:p>
            <a:r>
              <a:rPr lang="nb-NO" sz="3200" dirty="0" err="1" smtClean="0"/>
              <a:t>Non-life</a:t>
            </a:r>
            <a:r>
              <a:rPr lang="nb-NO" sz="3200" dirty="0" smtClean="0"/>
              <a:t> </a:t>
            </a:r>
            <a:r>
              <a:rPr lang="nb-NO" sz="3200" dirty="0" err="1" smtClean="0"/>
              <a:t>insurance</a:t>
            </a:r>
            <a:r>
              <a:rPr lang="nb-NO" sz="3200" dirty="0" smtClean="0"/>
              <a:t> </a:t>
            </a:r>
            <a:r>
              <a:rPr lang="nb-NO" sz="3200" dirty="0" err="1" smtClean="0"/>
              <a:t>mathematics</a:t>
            </a:r>
            <a:endParaRPr lang="nb-NO" sz="3200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873125" y="3357563"/>
            <a:ext cx="6311900" cy="1752600"/>
          </a:xfrm>
        </p:spPr>
        <p:txBody>
          <a:bodyPr/>
          <a:lstStyle/>
          <a:p>
            <a:r>
              <a:rPr lang="nb-NO" sz="2000" dirty="0" smtClean="0"/>
              <a:t>Nils F. Haavardsson, University </a:t>
            </a:r>
            <a:r>
              <a:rPr lang="nb-NO" sz="2000" dirty="0" err="1" smtClean="0"/>
              <a:t>of</a:t>
            </a:r>
            <a:r>
              <a:rPr lang="nb-NO" sz="2000" dirty="0" smtClean="0"/>
              <a:t> Oslo and DNB Skadeforsikring</a:t>
            </a:r>
          </a:p>
        </p:txBody>
      </p:sp>
    </p:spTree>
    <p:extLst>
      <p:ext uri="{BB962C8B-B14F-4D97-AF65-F5344CB8AC3E}">
        <p14:creationId xmlns:p14="http://schemas.microsoft.com/office/powerpoint/2010/main" xmlns="" val="30194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Insurance </a:t>
            </a:r>
            <a:r>
              <a:rPr lang="nb-NO" dirty="0" err="1" smtClean="0"/>
              <a:t>works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6119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core</a:t>
            </a:r>
            <a:r>
              <a:rPr lang="nb-NO" dirty="0" smtClean="0"/>
              <a:t> </a:t>
            </a:r>
            <a:r>
              <a:rPr lang="nb-NO" dirty="0" err="1" smtClean="0"/>
              <a:t>idea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is risk </a:t>
            </a:r>
            <a:r>
              <a:rPr lang="nb-NO" dirty="0" err="1" smtClean="0"/>
              <a:t>spread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units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Assume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policy risks X</a:t>
            </a:r>
            <a:r>
              <a:rPr lang="nb-NO" sz="1200" dirty="0" smtClean="0"/>
              <a:t>1</a:t>
            </a:r>
            <a:r>
              <a:rPr lang="nb-NO" dirty="0" smtClean="0"/>
              <a:t>,…,X</a:t>
            </a:r>
            <a:r>
              <a:rPr lang="nb-NO" sz="1200" dirty="0" smtClean="0"/>
              <a:t>J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stochastically</a:t>
            </a:r>
            <a:r>
              <a:rPr lang="nb-NO" dirty="0" smtClean="0"/>
              <a:t> independent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Mean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portfolio</a:t>
            </a:r>
            <a:r>
              <a:rPr lang="nb-NO" dirty="0" smtClean="0"/>
              <a:t> total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31640" y="2420888"/>
          <a:ext cx="5902898" cy="474340"/>
        </p:xfrm>
        <a:graphic>
          <a:graphicData uri="http://schemas.openxmlformats.org/presentationml/2006/ole">
            <p:oleObj spid="_x0000_s52226" name="Formel" r:id="rId3" imgW="2844720" imgH="2286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08050" y="2990850"/>
          <a:ext cx="6034088" cy="501650"/>
        </p:xfrm>
        <a:graphic>
          <a:graphicData uri="http://schemas.openxmlformats.org/presentationml/2006/ole">
            <p:oleObj spid="_x0000_s52227" name="Formel" r:id="rId4" imgW="2908080" imgH="2412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252538" y="3430588"/>
          <a:ext cx="6061075" cy="817562"/>
        </p:xfrm>
        <a:graphic>
          <a:graphicData uri="http://schemas.openxmlformats.org/presentationml/2006/ole">
            <p:oleObj spid="_x0000_s52228" name="Formel" r:id="rId5" imgW="2920680" imgH="393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7584" y="4161854"/>
            <a:ext cx="47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</a:t>
            </a:r>
            <a:r>
              <a:rPr lang="nb-NO" dirty="0" err="1" smtClean="0"/>
              <a:t>hich</a:t>
            </a:r>
            <a:r>
              <a:rPr lang="nb-NO" dirty="0" smtClean="0"/>
              <a:t> is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expectation</a:t>
            </a:r>
            <a:r>
              <a:rPr lang="nb-NO" dirty="0" smtClean="0"/>
              <a:t> and </a:t>
            </a:r>
            <a:r>
              <a:rPr lang="nb-NO" dirty="0" err="1" smtClean="0"/>
              <a:t>variance</a:t>
            </a:r>
            <a:r>
              <a:rPr lang="nb-NO" dirty="0" smtClean="0"/>
              <a:t>. </a:t>
            </a:r>
            <a:r>
              <a:rPr lang="nb-NO" dirty="0" err="1" smtClean="0"/>
              <a:t>Then</a:t>
            </a:r>
            <a:endParaRPr lang="nb-NO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899592" y="4509120"/>
          <a:ext cx="7037387" cy="869950"/>
        </p:xfrm>
        <a:graphic>
          <a:graphicData uri="http://schemas.openxmlformats.org/presentationml/2006/ole">
            <p:oleObj spid="_x0000_s52229" name="Formel" r:id="rId6" imgW="3390840" imgH="4190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9592" y="5229201"/>
            <a:ext cx="7756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i="1" dirty="0" err="1" smtClean="0"/>
              <a:t>coefficient</a:t>
            </a:r>
            <a:r>
              <a:rPr lang="nb-NO" i="1" dirty="0" smtClean="0"/>
              <a:t> </a:t>
            </a:r>
            <a:r>
              <a:rPr lang="nb-NO" i="1" dirty="0" err="1" smtClean="0"/>
              <a:t>of</a:t>
            </a:r>
            <a:r>
              <a:rPr lang="nb-NO" i="1" dirty="0" smtClean="0"/>
              <a:t> </a:t>
            </a:r>
            <a:r>
              <a:rPr lang="nb-NO" i="1" dirty="0" err="1" smtClean="0"/>
              <a:t>variation</a:t>
            </a:r>
            <a:r>
              <a:rPr lang="nb-NO" dirty="0" smtClean="0"/>
              <a:t> </a:t>
            </a:r>
            <a:r>
              <a:rPr lang="nb-NO" dirty="0" err="1" smtClean="0"/>
              <a:t>approaches</a:t>
            </a:r>
            <a:r>
              <a:rPr lang="nb-NO" dirty="0" smtClean="0"/>
              <a:t> 0 as J </a:t>
            </a:r>
            <a:r>
              <a:rPr lang="nb-NO" dirty="0" err="1" smtClean="0"/>
              <a:t>grows</a:t>
            </a:r>
            <a:r>
              <a:rPr lang="nb-NO" dirty="0" smtClean="0"/>
              <a:t> large (</a:t>
            </a:r>
            <a:r>
              <a:rPr lang="nb-NO" dirty="0" err="1" smtClean="0"/>
              <a:t>law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large </a:t>
            </a:r>
            <a:r>
              <a:rPr lang="nb-NO" dirty="0" err="1" smtClean="0"/>
              <a:t>numbers</a:t>
            </a:r>
            <a:r>
              <a:rPr lang="nb-NO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risk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diversified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Insurance </a:t>
            </a:r>
            <a:r>
              <a:rPr lang="nb-NO" dirty="0" err="1" smtClean="0"/>
              <a:t>portfolios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still not </a:t>
            </a:r>
            <a:r>
              <a:rPr lang="nb-NO" dirty="0" err="1" smtClean="0"/>
              <a:t>risk-free</a:t>
            </a:r>
            <a:r>
              <a:rPr lang="nb-NO" dirty="0" smtClean="0"/>
              <a:t> </a:t>
            </a:r>
            <a:r>
              <a:rPr lang="nb-NO" dirty="0" err="1" smtClean="0"/>
              <a:t>because</a:t>
            </a:r>
            <a:r>
              <a:rPr lang="nb-NO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uncertainty</a:t>
            </a:r>
            <a:r>
              <a:rPr lang="nb-NO" dirty="0" smtClean="0"/>
              <a:t> in </a:t>
            </a:r>
            <a:r>
              <a:rPr lang="nb-NO" dirty="0" err="1" smtClean="0"/>
              <a:t>underlying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 smtClean="0"/>
          </a:p>
          <a:p>
            <a:pPr lvl="1">
              <a:buFont typeface="Arial" pitchFamily="34" charset="0"/>
              <a:buChar char="•"/>
            </a:pPr>
            <a:r>
              <a:rPr lang="nb-NO" dirty="0"/>
              <a:t>r</a:t>
            </a:r>
            <a:r>
              <a:rPr lang="nb-NO" dirty="0" smtClean="0"/>
              <a:t>isks </a:t>
            </a:r>
            <a:r>
              <a:rPr lang="nb-NO" dirty="0" err="1" smtClean="0"/>
              <a:t>may</a:t>
            </a:r>
            <a:r>
              <a:rPr lang="nb-NO" dirty="0" smtClean="0"/>
              <a:t> be 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16"/>
          <p:cNvGrpSpPr/>
          <p:nvPr/>
        </p:nvGrpSpPr>
        <p:grpSpPr>
          <a:xfrm>
            <a:off x="7427168" y="426186"/>
            <a:ext cx="1512168" cy="756344"/>
            <a:chOff x="1547664" y="1844824"/>
            <a:chExt cx="4680520" cy="3672408"/>
          </a:xfrm>
        </p:grpSpPr>
        <p:sp>
          <p:nvSpPr>
            <p:cNvPr id="19" name="Avrundet rektangel 18"/>
            <p:cNvSpPr/>
            <p:nvPr/>
          </p:nvSpPr>
          <p:spPr>
            <a:xfrm>
              <a:off x="1547664" y="249289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</a:pPr>
              <a:r>
                <a:rPr lang="nb-NO" sz="800" dirty="0"/>
                <a:t>The </a:t>
              </a:r>
              <a:r>
                <a:rPr lang="nb-NO" sz="800" dirty="0" err="1"/>
                <a:t>balance</a:t>
              </a:r>
              <a:r>
                <a:rPr lang="nb-NO" sz="800" dirty="0"/>
                <a:t> </a:t>
              </a:r>
              <a:r>
                <a:rPr lang="nb-NO" sz="800" dirty="0" err="1"/>
                <a:t>sheet</a:t>
              </a:r>
              <a:endParaRPr lang="nb-NO" sz="800" dirty="0"/>
            </a:p>
          </p:txBody>
        </p:sp>
        <p:sp>
          <p:nvSpPr>
            <p:cNvPr id="21" name="Avrundet rektangel 20"/>
            <p:cNvSpPr/>
            <p:nvPr/>
          </p:nvSpPr>
          <p:spPr>
            <a:xfrm>
              <a:off x="1547664" y="311183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Premium Income</a:t>
              </a:r>
            </a:p>
          </p:txBody>
        </p:sp>
        <p:sp>
          <p:nvSpPr>
            <p:cNvPr id="27" name="Avrundet rektangel 26"/>
            <p:cNvSpPr/>
            <p:nvPr/>
          </p:nvSpPr>
          <p:spPr>
            <a:xfrm>
              <a:off x="1547664" y="37638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Losses</a:t>
              </a:r>
            </a:p>
          </p:txBody>
        </p:sp>
        <p:sp>
          <p:nvSpPr>
            <p:cNvPr id="28" name="Avrundet rektangel 27"/>
            <p:cNvSpPr/>
            <p:nvPr/>
          </p:nvSpPr>
          <p:spPr>
            <a:xfrm>
              <a:off x="1547664" y="441196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Loss ratio</a:t>
              </a:r>
            </a:p>
          </p:txBody>
        </p:sp>
        <p:sp>
          <p:nvSpPr>
            <p:cNvPr id="29" name="Avrundet rektangel 28"/>
            <p:cNvSpPr/>
            <p:nvPr/>
          </p:nvSpPr>
          <p:spPr>
            <a:xfrm>
              <a:off x="1547664" y="50600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Costs</a:t>
              </a:r>
              <a:endParaRPr lang="nb-NO" sz="800" dirty="0" smtClean="0"/>
            </a:p>
          </p:txBody>
        </p:sp>
        <p:sp>
          <p:nvSpPr>
            <p:cNvPr id="30" name="Avrundet rektangel 29"/>
            <p:cNvSpPr/>
            <p:nvPr/>
          </p:nvSpPr>
          <p:spPr>
            <a:xfrm>
              <a:off x="1547664" y="1844824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err="1" smtClean="0"/>
                <a:t>Result</a:t>
              </a:r>
              <a:r>
                <a:rPr lang="nb-NO" sz="800" dirty="0" smtClean="0"/>
                <a:t> elements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188640"/>
            <a:ext cx="7848699" cy="575717"/>
          </a:xfrm>
        </p:spPr>
        <p:txBody>
          <a:bodyPr>
            <a:normAutofit fontScale="90000"/>
          </a:bodyPr>
          <a:lstStyle/>
          <a:p>
            <a:pPr algn="l"/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give</a:t>
            </a:r>
            <a:r>
              <a:rPr lang="nb-NO" dirty="0" smtClean="0"/>
              <a:t> </a:t>
            </a:r>
            <a:r>
              <a:rPr lang="nb-NO" dirty="0" err="1" smtClean="0"/>
              <a:t>away</a:t>
            </a:r>
            <a:r>
              <a:rPr lang="nb-NO" dirty="0" smtClean="0"/>
              <a:t> business?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208C278-0D94-42FD-8124-5C901859467C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2267744" y="980728"/>
            <a:ext cx="1058416" cy="6263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smtClean="0"/>
              <a:t>Insurance </a:t>
            </a:r>
            <a:r>
              <a:rPr lang="nb-NO" sz="1200" dirty="0" err="1" smtClean="0"/>
              <a:t>company</a:t>
            </a:r>
            <a:r>
              <a:rPr lang="nb-NO" sz="1200" dirty="0" smtClean="0"/>
              <a:t> 1</a:t>
            </a:r>
          </a:p>
        </p:txBody>
      </p:sp>
      <p:sp>
        <p:nvSpPr>
          <p:cNvPr id="10" name="Rektangel 9"/>
          <p:cNvSpPr/>
          <p:nvPr/>
        </p:nvSpPr>
        <p:spPr>
          <a:xfrm>
            <a:off x="3713941" y="1531640"/>
            <a:ext cx="1584176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smtClean="0"/>
              <a:t>Reinsurance</a:t>
            </a:r>
          </a:p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600" dirty="0" err="1" smtClean="0"/>
              <a:t>company</a:t>
            </a:r>
            <a:r>
              <a:rPr lang="nb-NO" sz="1600" dirty="0" smtClean="0"/>
              <a:t> </a:t>
            </a:r>
          </a:p>
        </p:txBody>
      </p:sp>
      <p:cxnSp>
        <p:nvCxnSpPr>
          <p:cNvPr id="12" name="Rett pil 11"/>
          <p:cNvCxnSpPr/>
          <p:nvPr/>
        </p:nvCxnSpPr>
        <p:spPr>
          <a:xfrm flipH="1" flipV="1">
            <a:off x="3383868" y="1230029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/>
          <p:cNvCxnSpPr/>
          <p:nvPr/>
        </p:nvCxnSpPr>
        <p:spPr>
          <a:xfrm flipV="1">
            <a:off x="5149518" y="1230029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 17"/>
          <p:cNvCxnSpPr/>
          <p:nvPr/>
        </p:nvCxnSpPr>
        <p:spPr>
          <a:xfrm flipH="1">
            <a:off x="3268022" y="2276872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pil 19"/>
          <p:cNvCxnSpPr/>
          <p:nvPr/>
        </p:nvCxnSpPr>
        <p:spPr>
          <a:xfrm>
            <a:off x="5309366" y="2285256"/>
            <a:ext cx="423664" cy="423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ktangel 21"/>
          <p:cNvSpPr/>
          <p:nvPr/>
        </p:nvSpPr>
        <p:spPr>
          <a:xfrm>
            <a:off x="5652120" y="980728"/>
            <a:ext cx="1058416" cy="6263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/>
              <a:t>Insurance </a:t>
            </a:r>
            <a:r>
              <a:rPr lang="nb-NO" sz="1200" dirty="0" err="1"/>
              <a:t>company</a:t>
            </a:r>
            <a:r>
              <a:rPr lang="nb-NO" sz="1200" dirty="0"/>
              <a:t> </a:t>
            </a:r>
            <a:r>
              <a:rPr lang="nb-NO" sz="1200" dirty="0" smtClean="0"/>
              <a:t>2</a:t>
            </a:r>
          </a:p>
        </p:txBody>
      </p:sp>
      <p:sp>
        <p:nvSpPr>
          <p:cNvPr id="23" name="Rektangel 22"/>
          <p:cNvSpPr/>
          <p:nvPr/>
        </p:nvSpPr>
        <p:spPr>
          <a:xfrm>
            <a:off x="2245930" y="2395736"/>
            <a:ext cx="1058416" cy="6263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/>
              <a:t>Insurance </a:t>
            </a:r>
            <a:r>
              <a:rPr lang="nb-NO" sz="1200" dirty="0" err="1"/>
              <a:t>company</a:t>
            </a:r>
            <a:r>
              <a:rPr lang="nb-NO" sz="1200" dirty="0"/>
              <a:t>  </a:t>
            </a:r>
            <a:r>
              <a:rPr lang="nb-NO" sz="1200" dirty="0" smtClean="0"/>
              <a:t>n-1</a:t>
            </a:r>
          </a:p>
        </p:txBody>
      </p:sp>
      <p:sp>
        <p:nvSpPr>
          <p:cNvPr id="24" name="Rektangel 23"/>
          <p:cNvSpPr/>
          <p:nvPr/>
        </p:nvSpPr>
        <p:spPr>
          <a:xfrm>
            <a:off x="5733030" y="2497088"/>
            <a:ext cx="1058416" cy="6263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/>
              <a:t>Insurance </a:t>
            </a:r>
            <a:r>
              <a:rPr lang="nb-NO" sz="1200" dirty="0" err="1"/>
              <a:t>company</a:t>
            </a:r>
            <a:r>
              <a:rPr lang="nb-NO" sz="1200" dirty="0"/>
              <a:t> </a:t>
            </a:r>
            <a:r>
              <a:rPr lang="nb-NO" sz="1200" dirty="0" smtClean="0"/>
              <a:t>n</a:t>
            </a:r>
          </a:p>
        </p:txBody>
      </p:sp>
      <p:sp>
        <p:nvSpPr>
          <p:cNvPr id="25" name="TekstSylinder 24"/>
          <p:cNvSpPr txBox="1"/>
          <p:nvPr/>
        </p:nvSpPr>
        <p:spPr>
          <a:xfrm>
            <a:off x="1172684" y="3284984"/>
            <a:ext cx="662473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dirty="0" smtClean="0"/>
              <a:t>Stable </a:t>
            </a:r>
            <a:r>
              <a:rPr lang="nb-NO" dirty="0" err="1" smtClean="0"/>
              <a:t>results</a:t>
            </a:r>
            <a:r>
              <a:rPr lang="nb-NO" dirty="0" smtClean="0"/>
              <a:t> </a:t>
            </a:r>
            <a:r>
              <a:rPr lang="nb-NO" dirty="0" err="1" smtClean="0"/>
              <a:t>every</a:t>
            </a:r>
            <a:r>
              <a:rPr lang="nb-NO" dirty="0" smtClean="0"/>
              <a:t> </a:t>
            </a:r>
            <a:r>
              <a:rPr lang="nb-NO" dirty="0" err="1" smtClean="0"/>
              <a:t>year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more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maximising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profit</a:t>
            </a:r>
            <a:endParaRPr lang="nb-NO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dirty="0" err="1" smtClean="0"/>
              <a:t>Re-insurance</a:t>
            </a:r>
            <a:r>
              <a:rPr lang="nb-NO" dirty="0" smtClean="0"/>
              <a:t> is a </a:t>
            </a:r>
            <a:r>
              <a:rPr lang="nb-NO" dirty="0" err="1" smtClean="0"/>
              <a:t>source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capital</a:t>
            </a:r>
            <a:endParaRPr lang="nb-NO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dirty="0" smtClean="0"/>
              <a:t>Insurance </a:t>
            </a:r>
            <a:r>
              <a:rPr lang="nb-NO" dirty="0" err="1" smtClean="0"/>
              <a:t>companies</a:t>
            </a:r>
            <a:r>
              <a:rPr lang="nb-NO" dirty="0" smtClean="0"/>
              <a:t> in </a:t>
            </a:r>
            <a:r>
              <a:rPr lang="nb-NO" dirty="0" err="1" smtClean="0"/>
              <a:t>early</a:t>
            </a:r>
            <a:r>
              <a:rPr lang="nb-NO" dirty="0" smtClean="0"/>
              <a:t> </a:t>
            </a:r>
            <a:r>
              <a:rPr lang="nb-NO" dirty="0" err="1" smtClean="0"/>
              <a:t>phases</a:t>
            </a:r>
            <a:r>
              <a:rPr lang="nb-NO" dirty="0" smtClean="0"/>
              <a:t> or in </a:t>
            </a:r>
            <a:r>
              <a:rPr lang="nb-NO" dirty="0" err="1" smtClean="0"/>
              <a:t>growth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wish</a:t>
            </a:r>
            <a:r>
              <a:rPr lang="nb-NO" dirty="0" smtClean="0"/>
              <a:t> to </a:t>
            </a:r>
            <a:r>
              <a:rPr lang="nb-NO" dirty="0" err="1" smtClean="0"/>
              <a:t>buy</a:t>
            </a:r>
            <a:r>
              <a:rPr lang="nb-NO" dirty="0" smtClean="0"/>
              <a:t> </a:t>
            </a:r>
            <a:r>
              <a:rPr lang="nb-NO" dirty="0" err="1" smtClean="0"/>
              <a:t>protection</a:t>
            </a:r>
            <a:endParaRPr lang="nb-NO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dirty="0" err="1" smtClean="0"/>
              <a:t>Regulation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result</a:t>
            </a:r>
            <a:r>
              <a:rPr lang="nb-NO" dirty="0" smtClean="0"/>
              <a:t> in </a:t>
            </a:r>
            <a:r>
              <a:rPr lang="nb-NO" dirty="0" err="1" smtClean="0"/>
              <a:t>specific</a:t>
            </a:r>
            <a:r>
              <a:rPr lang="nb-NO" dirty="0" smtClean="0"/>
              <a:t> </a:t>
            </a:r>
            <a:r>
              <a:rPr lang="nb-NO" dirty="0" err="1" smtClean="0"/>
              <a:t>re-insurance</a:t>
            </a:r>
            <a:r>
              <a:rPr lang="nb-NO" dirty="0" smtClean="0"/>
              <a:t> </a:t>
            </a:r>
            <a:r>
              <a:rPr lang="nb-NO" dirty="0" err="1" smtClean="0"/>
              <a:t>contracts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 smtClean="0"/>
              <a:t> </a:t>
            </a:r>
            <a:r>
              <a:rPr lang="nb-NO" dirty="0" err="1" smtClean="0"/>
              <a:t>beneficial</a:t>
            </a:r>
            <a:r>
              <a:rPr lang="nb-NO" dirty="0" smtClean="0"/>
              <a:t> </a:t>
            </a:r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dirty="0" err="1" smtClean="0"/>
              <a:t>Re-insurance</a:t>
            </a:r>
            <a:r>
              <a:rPr lang="nb-NO" dirty="0" smtClean="0"/>
              <a:t> is a </a:t>
            </a:r>
            <a:r>
              <a:rPr lang="nb-NO" dirty="0" err="1" smtClean="0"/>
              <a:t>tool</a:t>
            </a:r>
            <a:r>
              <a:rPr lang="nb-NO" dirty="0" smtClean="0"/>
              <a:t> in risk </a:t>
            </a:r>
            <a:r>
              <a:rPr lang="nb-NO" dirty="0" err="1" smtClean="0"/>
              <a:t>management</a:t>
            </a:r>
            <a:endParaRPr lang="nb-NO" dirty="0" smtClean="0"/>
          </a:p>
          <a:p>
            <a:pPr lvl="1">
              <a:buClr>
                <a:schemeClr val="accent2"/>
              </a:buCl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objective</a:t>
            </a:r>
            <a:r>
              <a:rPr lang="nb-NO" dirty="0" smtClean="0"/>
              <a:t> is </a:t>
            </a:r>
            <a:r>
              <a:rPr lang="nb-NO" dirty="0" err="1" smtClean="0"/>
              <a:t>maximisation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risk-adjusted</a:t>
            </a:r>
            <a:r>
              <a:rPr lang="nb-NO" dirty="0" smtClean="0"/>
              <a:t> </a:t>
            </a:r>
            <a:r>
              <a:rPr lang="nb-NO" dirty="0" err="1" smtClean="0"/>
              <a:t>return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capital</a:t>
            </a:r>
            <a:endParaRPr lang="nb-NO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endParaRPr lang="nb-NO" dirty="0" smtClean="0"/>
          </a:p>
          <a:p>
            <a:pPr marL="0" indent="0">
              <a:buClr>
                <a:schemeClr val="accent2"/>
              </a:buClr>
            </a:pPr>
            <a:endParaRPr lang="nb-NO" sz="1600" dirty="0"/>
          </a:p>
        </p:txBody>
      </p:sp>
      <p:sp>
        <p:nvSpPr>
          <p:cNvPr id="31" name="Ellipse 30"/>
          <p:cNvSpPr/>
          <p:nvPr/>
        </p:nvSpPr>
        <p:spPr>
          <a:xfrm>
            <a:off x="7330008" y="637940"/>
            <a:ext cx="1706488" cy="1772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3171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pSp>
        <p:nvGrpSpPr>
          <p:cNvPr id="3" name="Gruppe 4"/>
          <p:cNvGrpSpPr/>
          <p:nvPr/>
        </p:nvGrpSpPr>
        <p:grpSpPr>
          <a:xfrm>
            <a:off x="7067128" y="139034"/>
            <a:ext cx="1944216" cy="1374568"/>
            <a:chOff x="1547664" y="1772816"/>
            <a:chExt cx="4680520" cy="4248472"/>
          </a:xfrm>
        </p:grpSpPr>
        <p:sp>
          <p:nvSpPr>
            <p:cNvPr id="6" name="Avrundet rektangel 5"/>
            <p:cNvSpPr/>
            <p:nvPr/>
          </p:nvSpPr>
          <p:spPr>
            <a:xfrm>
              <a:off x="1547664" y="1772816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detail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level</a:t>
              </a:r>
              <a:endParaRPr lang="nb-NO" sz="800" dirty="0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1547664" y="2391753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 smtClean="0"/>
                <a:t>Review</a:t>
              </a:r>
              <a:r>
                <a:rPr lang="nb-NO" sz="800" dirty="0" smtClean="0"/>
                <a:t> </a:t>
              </a:r>
              <a:r>
                <a:rPr lang="nb-NO" sz="800" dirty="0" err="1" smtClean="0"/>
                <a:t>potential</a:t>
              </a:r>
              <a:r>
                <a:rPr lang="nb-NO" sz="800" dirty="0" smtClean="0"/>
                <a:t> risk drivers</a:t>
              </a:r>
              <a:endParaRPr lang="nb-NO" sz="800" dirty="0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1547664" y="304380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Select </a:t>
              </a:r>
              <a:r>
                <a:rPr lang="nb-NO" sz="800" dirty="0" err="1" smtClean="0"/>
                <a:t>groups</a:t>
              </a:r>
              <a:r>
                <a:rPr lang="nb-NO" sz="800" dirty="0" smtClean="0"/>
                <a:t> for </a:t>
              </a:r>
              <a:r>
                <a:rPr lang="nb-NO" sz="800" dirty="0" err="1" smtClean="0"/>
                <a:t>each</a:t>
              </a:r>
              <a:r>
                <a:rPr lang="nb-NO" sz="800" dirty="0" smtClean="0"/>
                <a:t> risk driver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547664" y="3691880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/>
                <a:t>Select </a:t>
              </a:r>
              <a:r>
                <a:rPr lang="nb-NO" sz="800" dirty="0" err="1"/>
                <a:t>large</a:t>
              </a:r>
              <a:r>
                <a:rPr lang="nb-NO" sz="800" dirty="0"/>
                <a:t> </a:t>
              </a:r>
              <a:r>
                <a:rPr lang="nb-NO" sz="800" dirty="0" err="1"/>
                <a:t>claims</a:t>
              </a:r>
              <a:r>
                <a:rPr lang="nb-NO" sz="800" dirty="0"/>
                <a:t> </a:t>
              </a:r>
              <a:r>
                <a:rPr lang="nb-NO" sz="800" dirty="0" err="1" smtClean="0"/>
                <a:t>strategy</a:t>
              </a:r>
              <a:endParaRPr lang="nb-NO" sz="800" dirty="0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547664" y="5564088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Price </a:t>
              </a:r>
              <a:r>
                <a:rPr lang="nb-NO" sz="800" dirty="0" err="1" smtClean="0"/>
                <a:t>assessment</a:t>
              </a:r>
              <a:endParaRPr lang="nb-NO" sz="800" dirty="0"/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1547664" y="433995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identify</a:t>
              </a:r>
              <a:r>
                <a:rPr lang="nb-NO" sz="800" dirty="0"/>
                <a:t> </a:t>
              </a:r>
              <a:r>
                <a:rPr lang="nb-NO" sz="800" dirty="0" err="1"/>
                <a:t>potential</a:t>
              </a:r>
              <a:r>
                <a:rPr lang="nb-NO" sz="800" dirty="0"/>
                <a:t> </a:t>
              </a:r>
              <a:r>
                <a:rPr lang="nb-NO" sz="800" dirty="0" err="1"/>
                <a:t>interactions</a:t>
              </a:r>
              <a:endParaRPr lang="nb-NO" sz="800" dirty="0"/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1547664" y="4970932"/>
              <a:ext cx="468052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accent2"/>
                </a:buClr>
                <a:buFont typeface="Wingdings" pitchFamily="2" charset="2"/>
                <a:buNone/>
              </a:pPr>
              <a:r>
                <a:rPr lang="nb-NO" sz="800" dirty="0" smtClean="0"/>
                <a:t>PP: </a:t>
              </a:r>
              <a:r>
                <a:rPr lang="nb-NO" sz="800" dirty="0" err="1"/>
                <a:t>construct</a:t>
              </a:r>
              <a:r>
                <a:rPr lang="nb-NO" sz="800" dirty="0"/>
                <a:t> final </a:t>
              </a:r>
              <a:r>
                <a:rPr lang="nb-NO" sz="800" dirty="0" err="1"/>
                <a:t>model</a:t>
              </a:r>
              <a:endParaRPr lang="nb-NO" sz="800" dirty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6969968" y="735886"/>
            <a:ext cx="2041376" cy="172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463" y="2204864"/>
            <a:ext cx="6155113" cy="437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911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NB Main">
      <a:dk1>
        <a:srgbClr val="333333"/>
      </a:dk1>
      <a:lt1>
        <a:sysClr val="window" lastClr="FFFFFF"/>
      </a:lt1>
      <a:dk2>
        <a:srgbClr val="333333"/>
      </a:dk2>
      <a:lt2>
        <a:srgbClr val="FFFFFF"/>
      </a:lt2>
      <a:accent1>
        <a:srgbClr val="C9C9C9"/>
      </a:accent1>
      <a:accent2>
        <a:srgbClr val="007272"/>
      </a:accent2>
      <a:accent3>
        <a:srgbClr val="77278A"/>
      </a:accent3>
      <a:accent4>
        <a:srgbClr val="49B1DE"/>
      </a:accent4>
      <a:accent5>
        <a:srgbClr val="E76A0B"/>
      </a:accent5>
      <a:accent6>
        <a:srgbClr val="9F111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246</TotalTime>
  <Words>226</Words>
  <Application>Microsoft Office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blank</vt:lpstr>
      <vt:lpstr>Formel</vt:lpstr>
      <vt:lpstr>Non-life insurance mathematics</vt:lpstr>
      <vt:lpstr>Insurance works because risk can be diversified away through size</vt:lpstr>
      <vt:lpstr>Why give away business?</vt:lpstr>
      <vt:lpstr>Slide 4</vt:lpstr>
    </vt:vector>
  </TitlesOfParts>
  <Company>DnB NOR 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Non-life insurance mathematics</dc:title>
  <dc:creator>Haavardsson, Nils Fridthjov</dc:creator>
  <cp:lastModifiedBy>wenche_adm</cp:lastModifiedBy>
  <cp:revision>14</cp:revision>
  <dcterms:created xsi:type="dcterms:W3CDTF">2013-07-22T13:58:52Z</dcterms:created>
  <dcterms:modified xsi:type="dcterms:W3CDTF">2013-10-29T19:13:28Z</dcterms:modified>
</cp:coreProperties>
</file>