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8" r:id="rId11"/>
    <p:sldId id="279" r:id="rId12"/>
    <p:sldId id="280" r:id="rId13"/>
    <p:sldId id="271" r:id="rId14"/>
    <p:sldId id="283" r:id="rId15"/>
    <p:sldId id="272" r:id="rId16"/>
    <p:sldId id="281" r:id="rId17"/>
    <p:sldId id="282" r:id="rId18"/>
    <p:sldId id="270" r:id="rId19"/>
    <p:sldId id="274" r:id="rId20"/>
    <p:sldId id="275" r:id="rId2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7" Type="http://schemas.openxmlformats.org/officeDocument/2006/relationships/image" Target="../media/image39.wmf"/><Relationship Id="rId2" Type="http://schemas.openxmlformats.org/officeDocument/2006/relationships/image" Target="../media/image33.wmf"/><Relationship Id="rId1" Type="http://schemas.openxmlformats.org/officeDocument/2006/relationships/image" Target="../media/image34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="" xmlns:p14="http://schemas.microsoft.com/office/powerpoint/2010/main" val="2825764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="" xmlns:p14="http://schemas.microsoft.com/office/powerpoint/2010/main" val="2825764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6" r:id="rId12"/>
    <p:sldLayoutId id="214748367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1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9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Relationship Id="rId9" Type="http://schemas.openxmlformats.org/officeDocument/2006/relationships/oleObject" Target="../embeddings/oleObject2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29.bin"/><Relationship Id="rId4" Type="http://schemas.openxmlformats.org/officeDocument/2006/relationships/oleObject" Target="../embeddings/oleObject2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40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7.bin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3.bin"/><Relationship Id="rId5" Type="http://schemas.openxmlformats.org/officeDocument/2006/relationships/oleObject" Target="../embeddings/oleObject52.bin"/><Relationship Id="rId4" Type="http://schemas.openxmlformats.org/officeDocument/2006/relationships/oleObject" Target="../embeddings/oleObject51.bin"/><Relationship Id="rId9" Type="http://schemas.openxmlformats.org/officeDocument/2006/relationships/oleObject" Target="../embeddings/oleObject5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0.bin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395536" y="2204864"/>
            <a:ext cx="6696744" cy="1082675"/>
          </a:xfrm>
        </p:spPr>
        <p:txBody>
          <a:bodyPr/>
          <a:lstStyle/>
          <a:p>
            <a:r>
              <a:rPr lang="nb-NO" sz="3200" dirty="0" err="1" smtClean="0"/>
              <a:t>Non-life</a:t>
            </a:r>
            <a:r>
              <a:rPr lang="nb-NO" sz="3200" dirty="0" smtClean="0"/>
              <a:t> </a:t>
            </a:r>
            <a:r>
              <a:rPr lang="nb-NO" sz="3200" dirty="0" err="1" smtClean="0"/>
              <a:t>insurance</a:t>
            </a:r>
            <a:r>
              <a:rPr lang="nb-NO" sz="3200" dirty="0" smtClean="0"/>
              <a:t> </a:t>
            </a:r>
            <a:r>
              <a:rPr lang="nb-NO" sz="3200" dirty="0" err="1" smtClean="0"/>
              <a:t>mathematics</a:t>
            </a:r>
            <a:endParaRPr lang="nb-NO" sz="3200" dirty="0" smtClean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873125" y="3357563"/>
            <a:ext cx="6311900" cy="1752600"/>
          </a:xfrm>
        </p:spPr>
        <p:txBody>
          <a:bodyPr/>
          <a:lstStyle/>
          <a:p>
            <a:r>
              <a:rPr lang="nb-NO" sz="2000" dirty="0" smtClean="0"/>
              <a:t>Nils F. Haavardsson, University </a:t>
            </a:r>
            <a:r>
              <a:rPr lang="nb-NO" sz="2000" dirty="0" err="1" smtClean="0"/>
              <a:t>of</a:t>
            </a:r>
            <a:r>
              <a:rPr lang="nb-NO" sz="2000" dirty="0" smtClean="0"/>
              <a:t> Oslo and DNB Skadeforsikring</a:t>
            </a:r>
          </a:p>
        </p:txBody>
      </p:sp>
    </p:spTree>
    <p:extLst>
      <p:ext uri="{BB962C8B-B14F-4D97-AF65-F5344CB8AC3E}">
        <p14:creationId xmlns="" xmlns:p14="http://schemas.microsoft.com/office/powerpoint/2010/main" val="153136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Overview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2</a:t>
            </a:fld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8840"/>
            <a:ext cx="6850110" cy="2885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3973" y="227687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done</a:t>
            </a: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273973" y="262762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done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251520" y="298766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done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251520" y="327569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done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370774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done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303081" y="4498119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/>
              <a:t>done</a:t>
            </a:r>
            <a:endParaRPr lang="nb-NO" sz="1200" dirty="0"/>
          </a:p>
        </p:txBody>
      </p:sp>
    </p:spTree>
    <p:extLst>
      <p:ext uri="{BB962C8B-B14F-4D97-AF65-F5344CB8AC3E}">
        <p14:creationId xmlns="" xmlns:p14="http://schemas.microsoft.com/office/powerpoint/2010/main" val="153025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Credibility</a:t>
            </a:r>
            <a:r>
              <a:rPr lang="nb-NO" dirty="0" smtClean="0"/>
              <a:t> </a:t>
            </a:r>
            <a:r>
              <a:rPr lang="nb-NO" dirty="0" err="1" smtClean="0"/>
              <a:t>theory</a:t>
            </a:r>
            <a:r>
              <a:rPr lang="nb-NO" dirty="0" smtClean="0"/>
              <a:t> </a:t>
            </a:r>
            <a:r>
              <a:rPr lang="nb-NO" dirty="0" err="1" smtClean="0"/>
              <a:t>was</a:t>
            </a:r>
            <a:r>
              <a:rPr lang="nb-NO" dirty="0" smtClean="0"/>
              <a:t> used </a:t>
            </a:r>
            <a:r>
              <a:rPr lang="nb-NO" dirty="0" err="1" smtClean="0"/>
              <a:t>before</a:t>
            </a:r>
            <a:r>
              <a:rPr lang="nb-NO" dirty="0" smtClean="0"/>
              <a:t> computers </a:t>
            </a:r>
            <a:r>
              <a:rPr lang="nb-NO" dirty="0" err="1" smtClean="0"/>
              <a:t>arrived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</a:t>
            </a:fld>
            <a:endParaRPr lang="nb-NO" dirty="0"/>
          </a:p>
        </p:txBody>
      </p:sp>
      <p:sp>
        <p:nvSpPr>
          <p:cNvPr id="10" name="Avrundet rektangel 9"/>
          <p:cNvSpPr/>
          <p:nvPr/>
        </p:nvSpPr>
        <p:spPr>
          <a:xfrm>
            <a:off x="1547664" y="1772816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Motivation</a:t>
            </a:r>
            <a:endParaRPr lang="nb-NO" sz="1200" dirty="0"/>
          </a:p>
        </p:txBody>
      </p:sp>
      <p:sp>
        <p:nvSpPr>
          <p:cNvPr id="11" name="Avrundet rektangel 10"/>
          <p:cNvSpPr/>
          <p:nvPr/>
        </p:nvSpPr>
        <p:spPr>
          <a:xfrm>
            <a:off x="1547664" y="2391753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Linear </a:t>
            </a:r>
            <a:r>
              <a:rPr lang="nb-NO" sz="1200" dirty="0" err="1" smtClean="0"/>
              <a:t>credibility</a:t>
            </a:r>
            <a:endParaRPr lang="nb-NO" sz="1200" dirty="0"/>
          </a:p>
        </p:txBody>
      </p:sp>
      <p:sp>
        <p:nvSpPr>
          <p:cNvPr id="12" name="Avrundet rektangel 11"/>
          <p:cNvSpPr/>
          <p:nvPr/>
        </p:nvSpPr>
        <p:spPr>
          <a:xfrm>
            <a:off x="1547664" y="3043808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Example</a:t>
            </a:r>
            <a:endParaRPr lang="nb-NO" sz="1200" dirty="0" smtClean="0"/>
          </a:p>
        </p:txBody>
      </p:sp>
      <p:sp>
        <p:nvSpPr>
          <p:cNvPr id="14" name="Avrundet rektangel 10"/>
          <p:cNvSpPr/>
          <p:nvPr/>
        </p:nvSpPr>
        <p:spPr>
          <a:xfrm>
            <a:off x="1547664" y="3717032"/>
            <a:ext cx="468052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Optimal </a:t>
            </a:r>
            <a:r>
              <a:rPr lang="nb-NO" sz="1200" dirty="0" err="1" smtClean="0"/>
              <a:t>credibility</a:t>
            </a:r>
            <a:endParaRPr lang="nb-NO" sz="1200" dirty="0"/>
          </a:p>
        </p:txBody>
      </p:sp>
    </p:spTree>
    <p:extLst>
      <p:ext uri="{BB962C8B-B14F-4D97-AF65-F5344CB8AC3E}">
        <p14:creationId xmlns="" xmlns:p14="http://schemas.microsoft.com/office/powerpoint/2010/main" val="128758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smtClean="0"/>
              <a:t>The </a:t>
            </a:r>
            <a:r>
              <a:rPr lang="nb-NO" sz="2800" dirty="0" err="1" smtClean="0"/>
              <a:t>need</a:t>
            </a:r>
            <a:r>
              <a:rPr lang="nb-NO" sz="2800" dirty="0" smtClean="0"/>
              <a:t> for </a:t>
            </a:r>
            <a:r>
              <a:rPr lang="nb-NO" sz="2800" dirty="0" err="1" smtClean="0"/>
              <a:t>credibility</a:t>
            </a:r>
            <a:r>
              <a:rPr lang="nb-NO" sz="2800" dirty="0" smtClean="0"/>
              <a:t> </a:t>
            </a:r>
            <a:r>
              <a:rPr lang="nb-NO" sz="2800" dirty="0" err="1" smtClean="0"/>
              <a:t>theory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So far </a:t>
            </a:r>
            <a:r>
              <a:rPr lang="nb-NO" dirty="0" err="1" smtClean="0"/>
              <a:t>we</a:t>
            </a:r>
            <a:r>
              <a:rPr lang="nb-NO" dirty="0" smtClean="0"/>
              <a:t> have </a:t>
            </a:r>
            <a:r>
              <a:rPr lang="nb-NO" dirty="0" err="1" smtClean="0"/>
              <a:t>studied</a:t>
            </a:r>
            <a:r>
              <a:rPr lang="nb-NO" dirty="0" smtClean="0"/>
              <a:t>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GLMs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be used to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relativities</a:t>
            </a:r>
            <a:r>
              <a:rPr lang="nb-NO" dirty="0" smtClean="0"/>
              <a:t> for </a:t>
            </a:r>
            <a:r>
              <a:rPr lang="nb-NO" dirty="0" err="1" smtClean="0"/>
              <a:t>rating</a:t>
            </a:r>
            <a:r>
              <a:rPr lang="nb-NO" dirty="0" smtClean="0"/>
              <a:t> </a:t>
            </a:r>
            <a:r>
              <a:rPr lang="nb-NO" dirty="0" err="1" smtClean="0"/>
              <a:t>factors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a moderate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levels</a:t>
            </a:r>
            <a:r>
              <a:rPr lang="nb-NO" dirty="0" smtClean="0"/>
              <a:t>.</a:t>
            </a:r>
          </a:p>
          <a:p>
            <a:pPr lvl="1"/>
            <a:r>
              <a:rPr lang="nb-NO" dirty="0" smtClean="0"/>
              <a:t>The </a:t>
            </a:r>
            <a:r>
              <a:rPr lang="nb-NO" dirty="0" err="1" smtClean="0"/>
              <a:t>rating</a:t>
            </a:r>
            <a:r>
              <a:rPr lang="nb-NO" dirty="0" smtClean="0"/>
              <a:t> </a:t>
            </a:r>
            <a:r>
              <a:rPr lang="nb-NO" dirty="0" err="1" smtClean="0"/>
              <a:t>factors</a:t>
            </a:r>
            <a:r>
              <a:rPr lang="nb-NO" dirty="0" smtClean="0"/>
              <a:t> </a:t>
            </a:r>
            <a:r>
              <a:rPr lang="nb-NO" dirty="0" err="1" smtClean="0"/>
              <a:t>were</a:t>
            </a:r>
            <a:r>
              <a:rPr lang="nb-NO" dirty="0" smtClean="0"/>
              <a:t> </a:t>
            </a:r>
            <a:r>
              <a:rPr lang="nb-NO" dirty="0" err="1" smtClean="0"/>
              <a:t>either</a:t>
            </a:r>
            <a:r>
              <a:rPr lang="nb-NO" dirty="0" smtClean="0"/>
              <a:t> </a:t>
            </a:r>
            <a:r>
              <a:rPr lang="nb-NO" dirty="0" err="1" smtClean="0"/>
              <a:t>categorical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few</a:t>
            </a:r>
            <a:r>
              <a:rPr lang="nb-NO" dirty="0" smtClean="0"/>
              <a:t> </a:t>
            </a:r>
            <a:r>
              <a:rPr lang="nb-NO" dirty="0" err="1" smtClean="0"/>
              <a:t>levels</a:t>
            </a:r>
            <a:r>
              <a:rPr lang="nb-NO" dirty="0" smtClean="0"/>
              <a:t> (e.g., </a:t>
            </a:r>
            <a:r>
              <a:rPr lang="nb-NO" dirty="0" err="1" smtClean="0"/>
              <a:t>gender</a:t>
            </a:r>
            <a:r>
              <a:rPr lang="nb-NO" dirty="0" smtClean="0"/>
              <a:t>), or</a:t>
            </a:r>
          </a:p>
          <a:p>
            <a:pPr lvl="1"/>
            <a:r>
              <a:rPr lang="nb-NO" dirty="0" err="1" smtClean="0"/>
              <a:t>formed</a:t>
            </a:r>
            <a:r>
              <a:rPr lang="nb-NO" dirty="0" smtClean="0"/>
              <a:t> by </a:t>
            </a:r>
            <a:r>
              <a:rPr lang="nb-NO" dirty="0" err="1" smtClean="0"/>
              <a:t>grouping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continuous</a:t>
            </a:r>
            <a:r>
              <a:rPr lang="nb-NO" dirty="0" smtClean="0"/>
              <a:t> variable (e.g., policy holder age)</a:t>
            </a:r>
          </a:p>
          <a:p>
            <a:r>
              <a:rPr lang="nb-NO" dirty="0" smtClean="0"/>
              <a:t>In case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insufficient</a:t>
            </a:r>
            <a:r>
              <a:rPr lang="nb-NO" dirty="0" smtClean="0"/>
              <a:t> data </a:t>
            </a:r>
            <a:r>
              <a:rPr lang="nb-NO" dirty="0" err="1" smtClean="0"/>
              <a:t>levels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merged</a:t>
            </a:r>
            <a:endParaRPr lang="nb-NO" dirty="0" smtClean="0"/>
          </a:p>
          <a:p>
            <a:r>
              <a:rPr lang="nb-NO" dirty="0" err="1" smtClean="0"/>
              <a:t>However</a:t>
            </a:r>
            <a:r>
              <a:rPr lang="nb-NO" dirty="0" smtClean="0"/>
              <a:t>, for </a:t>
            </a:r>
            <a:r>
              <a:rPr lang="nb-NO" dirty="0" err="1" smtClean="0"/>
              <a:t>categorical</a:t>
            </a:r>
            <a:r>
              <a:rPr lang="nb-NO" dirty="0" smtClean="0"/>
              <a:t> </a:t>
            </a:r>
            <a:r>
              <a:rPr lang="nb-NO" dirty="0" err="1" smtClean="0"/>
              <a:t>rating</a:t>
            </a:r>
            <a:r>
              <a:rPr lang="nb-NO" dirty="0" smtClean="0"/>
              <a:t> </a:t>
            </a:r>
            <a:r>
              <a:rPr lang="nb-NO" dirty="0" err="1" smtClean="0"/>
              <a:t>factors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a </a:t>
            </a:r>
            <a:r>
              <a:rPr lang="nb-NO" dirty="0" err="1" smtClean="0"/>
              <a:t>large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levels</a:t>
            </a:r>
            <a:r>
              <a:rPr lang="nb-NO" dirty="0" smtClean="0"/>
              <a:t> </a:t>
            </a:r>
            <a:r>
              <a:rPr lang="nb-NO" dirty="0" err="1" smtClean="0"/>
              <a:t>without</a:t>
            </a:r>
            <a:r>
              <a:rPr lang="nb-NO" dirty="0" smtClean="0"/>
              <a:t> an inherent </a:t>
            </a:r>
            <a:r>
              <a:rPr lang="nb-NO" dirty="0" err="1" smtClean="0"/>
              <a:t>ordering</a:t>
            </a:r>
            <a:r>
              <a:rPr lang="nb-NO" dirty="0" smtClean="0"/>
              <a:t> </a:t>
            </a:r>
            <a:r>
              <a:rPr lang="nb-NO" dirty="0" err="1" smtClean="0"/>
              <a:t>there</a:t>
            </a:r>
            <a:r>
              <a:rPr lang="nb-NO" dirty="0" smtClean="0"/>
              <a:t> is </a:t>
            </a:r>
            <a:r>
              <a:rPr lang="nb-NO" dirty="0" err="1" smtClean="0"/>
              <a:t>no</a:t>
            </a:r>
            <a:r>
              <a:rPr lang="nb-NO" dirty="0" smtClean="0"/>
              <a:t> simple </a:t>
            </a:r>
            <a:r>
              <a:rPr lang="nb-NO" dirty="0" err="1" smtClean="0"/>
              <a:t>way</a:t>
            </a:r>
            <a:r>
              <a:rPr lang="nb-NO" dirty="0" smtClean="0"/>
              <a:t> to form </a:t>
            </a:r>
            <a:r>
              <a:rPr lang="nb-NO" dirty="0" err="1" smtClean="0"/>
              <a:t>groups</a:t>
            </a:r>
            <a:r>
              <a:rPr lang="nb-NO" dirty="0" smtClean="0"/>
              <a:t> to </a:t>
            </a:r>
            <a:r>
              <a:rPr lang="nb-NO" dirty="0" err="1" smtClean="0"/>
              <a:t>solve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problem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insufficient</a:t>
            </a:r>
            <a:r>
              <a:rPr lang="nb-NO" dirty="0" smtClean="0"/>
              <a:t> data</a:t>
            </a:r>
            <a:endParaRPr lang="nb-NO" dirty="0"/>
          </a:p>
        </p:txBody>
      </p:sp>
      <p:grpSp>
        <p:nvGrpSpPr>
          <p:cNvPr id="4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5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9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="" xmlns:p14="http://schemas.microsoft.com/office/powerpoint/2010/main" val="421540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err="1" smtClean="0"/>
              <a:t>Example</a:t>
            </a:r>
            <a:r>
              <a:rPr lang="nb-NO" sz="2800" dirty="0" smtClean="0"/>
              <a:t> 1: </a:t>
            </a:r>
            <a:r>
              <a:rPr lang="nb-NO" sz="2800" dirty="0" err="1" smtClean="0"/>
              <a:t>car</a:t>
            </a:r>
            <a:r>
              <a:rPr lang="nb-NO" sz="2800" dirty="0" smtClean="0"/>
              <a:t> </a:t>
            </a:r>
            <a:r>
              <a:rPr lang="nb-NO" sz="2800" dirty="0" err="1" smtClean="0"/>
              <a:t>insurance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err="1" smtClean="0"/>
              <a:t>Car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is an </a:t>
            </a:r>
            <a:r>
              <a:rPr lang="nb-NO" dirty="0" err="1" smtClean="0"/>
              <a:t>important</a:t>
            </a:r>
            <a:r>
              <a:rPr lang="nb-NO" dirty="0" smtClean="0"/>
              <a:t> </a:t>
            </a:r>
            <a:r>
              <a:rPr lang="nb-NO" dirty="0" err="1" smtClean="0"/>
              <a:t>rating</a:t>
            </a:r>
            <a:r>
              <a:rPr lang="nb-NO" dirty="0" smtClean="0"/>
              <a:t> </a:t>
            </a:r>
            <a:r>
              <a:rPr lang="nb-NO" dirty="0" err="1" smtClean="0"/>
              <a:t>factor</a:t>
            </a:r>
            <a:r>
              <a:rPr lang="nb-NO" dirty="0" smtClean="0"/>
              <a:t> in motor </a:t>
            </a:r>
            <a:r>
              <a:rPr lang="nb-NO" dirty="0" err="1" smtClean="0"/>
              <a:t>insurance</a:t>
            </a:r>
            <a:endParaRPr lang="nb-NO" dirty="0" smtClean="0"/>
          </a:p>
          <a:p>
            <a:pPr lvl="1"/>
            <a:r>
              <a:rPr lang="nb-NO" dirty="0" err="1" smtClean="0"/>
              <a:t>Exlusive</a:t>
            </a:r>
            <a:r>
              <a:rPr lang="nb-NO" dirty="0" smtClean="0"/>
              <a:t> </a:t>
            </a:r>
            <a:r>
              <a:rPr lang="nb-NO" dirty="0" err="1" smtClean="0"/>
              <a:t>cars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more </a:t>
            </a:r>
            <a:r>
              <a:rPr lang="nb-NO" dirty="0" err="1" smtClean="0"/>
              <a:t>attractive</a:t>
            </a:r>
            <a:r>
              <a:rPr lang="nb-NO" dirty="0" smtClean="0"/>
              <a:t> to </a:t>
            </a:r>
            <a:r>
              <a:rPr lang="nb-NO" dirty="0" err="1" smtClean="0"/>
              <a:t>thieves</a:t>
            </a:r>
            <a:r>
              <a:rPr lang="nb-NO" dirty="0" smtClean="0"/>
              <a:t> and more </a:t>
            </a:r>
            <a:r>
              <a:rPr lang="nb-NO" dirty="0" err="1" smtClean="0"/>
              <a:t>expensive</a:t>
            </a:r>
            <a:r>
              <a:rPr lang="nb-NO" dirty="0" smtClean="0"/>
              <a:t> to </a:t>
            </a:r>
            <a:r>
              <a:rPr lang="nb-NO" dirty="0" err="1" smtClean="0"/>
              <a:t>repair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cars</a:t>
            </a:r>
            <a:endParaRPr lang="nb-NO" dirty="0" smtClean="0"/>
          </a:p>
          <a:p>
            <a:pPr lvl="1"/>
            <a:r>
              <a:rPr lang="nb-NO" dirty="0" smtClean="0"/>
              <a:t>Sports </a:t>
            </a:r>
            <a:r>
              <a:rPr lang="nb-NO" dirty="0" err="1" smtClean="0"/>
              <a:t>cars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be driven </a:t>
            </a:r>
            <a:r>
              <a:rPr lang="nb-NO" dirty="0" err="1" smtClean="0"/>
              <a:t>differently</a:t>
            </a:r>
            <a:r>
              <a:rPr lang="nb-NO" dirty="0" smtClean="0"/>
              <a:t> (more </a:t>
            </a:r>
            <a:r>
              <a:rPr lang="nb-NO" dirty="0" err="1" smtClean="0"/>
              <a:t>recklessly</a:t>
            </a:r>
            <a:r>
              <a:rPr lang="nb-NO" dirty="0" smtClean="0"/>
              <a:t>?)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family</a:t>
            </a:r>
            <a:r>
              <a:rPr lang="nb-NO" dirty="0" smtClean="0"/>
              <a:t> </a:t>
            </a:r>
            <a:r>
              <a:rPr lang="nb-NO" dirty="0" err="1" smtClean="0"/>
              <a:t>cars</a:t>
            </a:r>
            <a:endParaRPr lang="nb-NO" dirty="0" smtClean="0"/>
          </a:p>
          <a:p>
            <a:r>
              <a:rPr lang="nb-NO" dirty="0" smtClean="0"/>
              <a:t>In Norway </a:t>
            </a:r>
            <a:r>
              <a:rPr lang="nb-NO" dirty="0" err="1" smtClean="0"/>
              <a:t>there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more </a:t>
            </a:r>
            <a:r>
              <a:rPr lang="nb-NO" dirty="0" err="1" smtClean="0"/>
              <a:t>than</a:t>
            </a:r>
            <a:r>
              <a:rPr lang="nb-NO" dirty="0" smtClean="0"/>
              <a:t> 3000 </a:t>
            </a:r>
            <a:r>
              <a:rPr lang="nb-NO" dirty="0" err="1" smtClean="0"/>
              <a:t>car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/>
              <a:t> </a:t>
            </a:r>
            <a:r>
              <a:rPr lang="nb-NO" dirty="0" err="1" smtClean="0"/>
              <a:t>codes</a:t>
            </a:r>
            <a:endParaRPr lang="nb-NO" dirty="0" smtClean="0"/>
          </a:p>
          <a:p>
            <a:r>
              <a:rPr lang="nb-NO" dirty="0" smtClean="0"/>
              <a:t>How </a:t>
            </a:r>
            <a:r>
              <a:rPr lang="nb-NO" dirty="0" err="1" smtClean="0"/>
              <a:t>should</a:t>
            </a:r>
            <a:r>
              <a:rPr lang="nb-NO" dirty="0" smtClean="0"/>
              <a:t> </a:t>
            </a:r>
            <a:r>
              <a:rPr lang="nb-NO" dirty="0" err="1" smtClean="0"/>
              <a:t>these</a:t>
            </a:r>
            <a:r>
              <a:rPr lang="nb-NO" dirty="0" smtClean="0"/>
              <a:t> be </a:t>
            </a:r>
            <a:r>
              <a:rPr lang="nb-NO" dirty="0" err="1" smtClean="0"/>
              <a:t>grouped</a:t>
            </a:r>
            <a:r>
              <a:rPr lang="nb-NO" dirty="0"/>
              <a:t>?</a:t>
            </a:r>
          </a:p>
        </p:txBody>
      </p:sp>
      <p:grpSp>
        <p:nvGrpSpPr>
          <p:cNvPr id="11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12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13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14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15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16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="" xmlns:p14="http://schemas.microsoft.com/office/powerpoint/2010/main" val="261214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err="1" smtClean="0"/>
              <a:t>Example</a:t>
            </a:r>
            <a:r>
              <a:rPr lang="nb-NO" sz="2800" dirty="0" smtClean="0"/>
              <a:t> 2: </a:t>
            </a:r>
            <a:r>
              <a:rPr lang="nb-NO" sz="2800" dirty="0" err="1" smtClean="0"/>
              <a:t>Experience</a:t>
            </a:r>
            <a:r>
              <a:rPr lang="nb-NO" sz="2800" dirty="0" smtClean="0"/>
              <a:t> </a:t>
            </a:r>
            <a:r>
              <a:rPr lang="nb-NO" sz="2800" dirty="0" err="1" smtClean="0"/>
              <a:t>rating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The </a:t>
            </a:r>
            <a:r>
              <a:rPr lang="nb-NO" dirty="0" err="1" smtClean="0"/>
              <a:t>customer</a:t>
            </a:r>
            <a:r>
              <a:rPr lang="nb-NO" dirty="0" smtClean="0"/>
              <a:t> is used as a </a:t>
            </a:r>
            <a:r>
              <a:rPr lang="nb-NO" dirty="0" err="1" smtClean="0"/>
              <a:t>rating</a:t>
            </a:r>
            <a:r>
              <a:rPr lang="nb-NO" dirty="0" smtClean="0"/>
              <a:t> </a:t>
            </a:r>
            <a:r>
              <a:rPr lang="nb-NO" dirty="0" err="1" smtClean="0"/>
              <a:t>factor</a:t>
            </a:r>
            <a:endParaRPr lang="nb-NO" dirty="0" smtClean="0"/>
          </a:p>
          <a:p>
            <a:r>
              <a:rPr lang="nb-NO" dirty="0" smtClean="0"/>
              <a:t>The </a:t>
            </a:r>
            <a:r>
              <a:rPr lang="nb-NO" i="1" dirty="0" err="1" smtClean="0"/>
              <a:t>credibility</a:t>
            </a:r>
            <a:r>
              <a:rPr lang="nb-NO" i="1" dirty="0" smtClean="0"/>
              <a:t> estimators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used to </a:t>
            </a:r>
            <a:r>
              <a:rPr lang="nb-NO" dirty="0" err="1" smtClean="0"/>
              <a:t>calibrate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pure </a:t>
            </a:r>
            <a:r>
              <a:rPr lang="nb-NO" dirty="0" err="1" smtClean="0"/>
              <a:t>premium</a:t>
            </a:r>
            <a:endParaRPr lang="nb-NO" dirty="0" smtClean="0"/>
          </a:p>
          <a:p>
            <a:r>
              <a:rPr lang="nb-NO" dirty="0" smtClean="0"/>
              <a:t>The </a:t>
            </a:r>
            <a:r>
              <a:rPr lang="nb-NO" dirty="0" err="1" smtClean="0"/>
              <a:t>credibility</a:t>
            </a:r>
            <a:r>
              <a:rPr lang="nb-NO" dirty="0" smtClean="0"/>
              <a:t> estimators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weighted</a:t>
            </a:r>
            <a:r>
              <a:rPr lang="nb-NO" dirty="0" smtClean="0"/>
              <a:t> </a:t>
            </a:r>
            <a:r>
              <a:rPr lang="nb-NO" dirty="0" err="1" smtClean="0"/>
              <a:t>averages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</a:p>
          <a:p>
            <a:pPr lvl="1"/>
            <a:r>
              <a:rPr lang="nb-NO" dirty="0" err="1" smtClean="0"/>
              <a:t>the</a:t>
            </a:r>
            <a:r>
              <a:rPr lang="nb-NO" dirty="0" smtClean="0"/>
              <a:t> pure </a:t>
            </a:r>
            <a:r>
              <a:rPr lang="nb-NO" dirty="0" err="1" smtClean="0"/>
              <a:t>premium</a:t>
            </a:r>
            <a:r>
              <a:rPr lang="nb-NO" dirty="0"/>
              <a:t> </a:t>
            </a:r>
            <a:r>
              <a:rPr lang="nb-NO" dirty="0" err="1" smtClean="0"/>
              <a:t>based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individual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</a:t>
            </a:r>
            <a:r>
              <a:rPr lang="nb-NO" dirty="0" err="1" smtClean="0"/>
              <a:t>experience</a:t>
            </a:r>
            <a:endParaRPr lang="nb-NO" dirty="0" smtClean="0"/>
          </a:p>
          <a:p>
            <a:pPr lvl="1"/>
            <a:r>
              <a:rPr lang="nb-NO" dirty="0" smtClean="0"/>
              <a:t>The pure </a:t>
            </a:r>
            <a:r>
              <a:rPr lang="nb-NO" dirty="0" err="1" smtClean="0"/>
              <a:t>premium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entire</a:t>
            </a:r>
            <a:r>
              <a:rPr lang="nb-NO" dirty="0" smtClean="0"/>
              <a:t> </a:t>
            </a:r>
            <a:r>
              <a:rPr lang="nb-NO" dirty="0" err="1" smtClean="0"/>
              <a:t>portfolio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insurance</a:t>
            </a:r>
            <a:r>
              <a:rPr lang="nb-NO" dirty="0" smtClean="0"/>
              <a:t> </a:t>
            </a:r>
            <a:r>
              <a:rPr lang="nb-NO" dirty="0" err="1" smtClean="0"/>
              <a:t>policies</a:t>
            </a:r>
            <a:endParaRPr lang="nb-NO" dirty="0" smtClean="0"/>
          </a:p>
        </p:txBody>
      </p:sp>
      <p:grpSp>
        <p:nvGrpSpPr>
          <p:cNvPr id="10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11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12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13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14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15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="" xmlns:p14="http://schemas.microsoft.com/office/powerpoint/2010/main" val="11566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err="1" smtClean="0"/>
              <a:t>Example</a:t>
            </a:r>
            <a:r>
              <a:rPr lang="nb-NO" sz="2800" dirty="0" smtClean="0"/>
              <a:t> 3: </a:t>
            </a:r>
            <a:r>
              <a:rPr lang="nb-NO" sz="2800" dirty="0" err="1" smtClean="0"/>
              <a:t>Geographic</a:t>
            </a:r>
            <a:r>
              <a:rPr lang="nb-NO" sz="2800" dirty="0" smtClean="0"/>
              <a:t> </a:t>
            </a:r>
            <a:r>
              <a:rPr lang="nb-NO" sz="2800" dirty="0" err="1" smtClean="0"/>
              <a:t>zones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How </a:t>
            </a:r>
            <a:r>
              <a:rPr lang="nb-NO" dirty="0" err="1" smtClean="0"/>
              <a:t>should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premium</a:t>
            </a:r>
            <a:r>
              <a:rPr lang="nb-NO" dirty="0" smtClean="0"/>
              <a:t> be </a:t>
            </a:r>
            <a:r>
              <a:rPr lang="nb-NO" dirty="0" err="1" smtClean="0"/>
              <a:t>affected</a:t>
            </a:r>
            <a:r>
              <a:rPr lang="nb-NO" dirty="0" smtClean="0"/>
              <a:t> by </a:t>
            </a:r>
            <a:r>
              <a:rPr lang="nb-NO" dirty="0" err="1" smtClean="0"/>
              <a:t>the</a:t>
            </a:r>
            <a:r>
              <a:rPr lang="nb-NO" dirty="0" smtClean="0"/>
              <a:t> area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residence</a:t>
            </a:r>
            <a:r>
              <a:rPr lang="nb-NO" dirty="0" smtClean="0"/>
              <a:t>? (</a:t>
            </a:r>
            <a:r>
              <a:rPr lang="nb-NO" dirty="0" err="1" smtClean="0"/>
              <a:t>parallel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car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example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Example</a:t>
            </a:r>
            <a:r>
              <a:rPr lang="nb-NO" dirty="0" smtClean="0"/>
              <a:t>: </a:t>
            </a:r>
            <a:r>
              <a:rPr lang="nb-NO" dirty="0" err="1" smtClean="0"/>
              <a:t>postcode</a:t>
            </a:r>
            <a:r>
              <a:rPr lang="nb-NO" dirty="0" smtClean="0"/>
              <a:t>. </a:t>
            </a:r>
            <a:r>
              <a:rPr lang="nb-NO" dirty="0" err="1" smtClean="0"/>
              <a:t>There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over 8000 </a:t>
            </a:r>
            <a:r>
              <a:rPr lang="nb-NO" dirty="0" err="1" smtClean="0"/>
              <a:t>postcodes</a:t>
            </a:r>
            <a:r>
              <a:rPr lang="nb-NO" dirty="0" smtClean="0"/>
              <a:t> in Norway</a:t>
            </a:r>
          </a:p>
          <a:p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merge</a:t>
            </a:r>
            <a:r>
              <a:rPr lang="nb-NO" dirty="0" smtClean="0"/>
              <a:t> </a:t>
            </a:r>
            <a:r>
              <a:rPr lang="nb-NO" dirty="0" err="1" smtClean="0"/>
              <a:t>neighbouring</a:t>
            </a:r>
            <a:r>
              <a:rPr lang="nb-NO" dirty="0" smtClean="0"/>
              <a:t> areas</a:t>
            </a:r>
          </a:p>
          <a:p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have different risk </a:t>
            </a:r>
            <a:r>
              <a:rPr lang="nb-NO" dirty="0" err="1" smtClean="0"/>
              <a:t>characteristics</a:t>
            </a:r>
            <a:endParaRPr lang="nb-NO" dirty="0" smtClean="0"/>
          </a:p>
        </p:txBody>
      </p:sp>
      <p:grpSp>
        <p:nvGrpSpPr>
          <p:cNvPr id="10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11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12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13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14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15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="" xmlns:p14="http://schemas.microsoft.com/office/powerpoint/2010/main" val="377059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smtClean="0"/>
              <a:t>The </a:t>
            </a:r>
            <a:r>
              <a:rPr lang="nb-NO" sz="2800" dirty="0" err="1" smtClean="0"/>
              <a:t>credibility</a:t>
            </a:r>
            <a:r>
              <a:rPr lang="nb-NO" sz="2800" dirty="0" smtClean="0"/>
              <a:t> </a:t>
            </a:r>
            <a:r>
              <a:rPr lang="nb-NO" sz="2800" dirty="0" err="1" smtClean="0"/>
              <a:t>approach</a:t>
            </a:r>
            <a:endParaRPr lang="nb-NO" sz="2800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683569" y="1164132"/>
            <a:ext cx="77048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basic</a:t>
            </a:r>
            <a:r>
              <a:rPr lang="nb-NO" dirty="0" smtClean="0"/>
              <a:t> </a:t>
            </a:r>
            <a:r>
              <a:rPr lang="nb-NO" dirty="0" err="1" smtClean="0"/>
              <a:t>assumption</a:t>
            </a:r>
            <a:r>
              <a:rPr lang="nb-NO" dirty="0" smtClean="0"/>
              <a:t> is </a:t>
            </a:r>
            <a:r>
              <a:rPr lang="nb-NO" dirty="0" err="1" smtClean="0"/>
              <a:t>that</a:t>
            </a:r>
            <a:r>
              <a:rPr lang="nb-NO" dirty="0" smtClean="0"/>
              <a:t> policy holders </a:t>
            </a:r>
            <a:r>
              <a:rPr lang="nb-NO" dirty="0" err="1" smtClean="0"/>
              <a:t>carry</a:t>
            </a:r>
            <a:r>
              <a:rPr lang="nb-NO" dirty="0" smtClean="0"/>
              <a:t> a list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attributes</a:t>
            </a:r>
            <a:r>
              <a:rPr lang="nb-NO" dirty="0" smtClean="0"/>
              <a:t> 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impact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risk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parameter 	</a:t>
            </a:r>
            <a:r>
              <a:rPr lang="nb-NO" dirty="0" err="1" smtClean="0"/>
              <a:t>could</a:t>
            </a:r>
            <a:r>
              <a:rPr lang="nb-NO" dirty="0" smtClean="0"/>
              <a:t> be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car</a:t>
            </a:r>
            <a:r>
              <a:rPr lang="nb-NO" dirty="0" smtClean="0"/>
              <a:t> is used by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customer</a:t>
            </a:r>
            <a:r>
              <a:rPr lang="nb-NO" dirty="0" smtClean="0"/>
              <a:t> (</a:t>
            </a:r>
            <a:r>
              <a:rPr lang="nb-NO" dirty="0" err="1" smtClean="0"/>
              <a:t>degree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recklessness</a:t>
            </a:r>
            <a:r>
              <a:rPr lang="nb-NO" dirty="0" smtClean="0"/>
              <a:t>) or for </a:t>
            </a:r>
            <a:r>
              <a:rPr lang="nb-NO" dirty="0" err="1" smtClean="0"/>
              <a:t>example</a:t>
            </a:r>
            <a:r>
              <a:rPr lang="nb-NO" dirty="0" smtClean="0"/>
              <a:t> driving skill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It is </a:t>
            </a:r>
            <a:r>
              <a:rPr lang="nb-NO" dirty="0" err="1" smtClean="0"/>
              <a:t>assumed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	</a:t>
            </a:r>
            <a:r>
              <a:rPr lang="nb-NO" dirty="0" err="1" smtClean="0"/>
              <a:t>exists</a:t>
            </a:r>
            <a:r>
              <a:rPr lang="nb-NO" dirty="0" smtClean="0"/>
              <a:t> and has </a:t>
            </a:r>
            <a:r>
              <a:rPr lang="nb-NO" dirty="0" err="1" smtClean="0"/>
              <a:t>been</a:t>
            </a:r>
            <a:r>
              <a:rPr lang="nb-NO" dirty="0" smtClean="0"/>
              <a:t> </a:t>
            </a:r>
            <a:r>
              <a:rPr lang="nb-NO" dirty="0" err="1" smtClean="0"/>
              <a:t>drawn</a:t>
            </a:r>
            <a:r>
              <a:rPr lang="nb-NO" dirty="0" smtClean="0"/>
              <a:t> </a:t>
            </a:r>
            <a:r>
              <a:rPr lang="nb-NO" dirty="0" err="1" smtClean="0"/>
              <a:t>randomly</a:t>
            </a:r>
            <a:r>
              <a:rPr lang="nb-NO" dirty="0" smtClean="0"/>
              <a:t> for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individual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X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sum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during a </a:t>
            </a:r>
            <a:r>
              <a:rPr lang="nb-NO" dirty="0" err="1" smtClean="0"/>
              <a:t>certain</a:t>
            </a:r>
            <a:r>
              <a:rPr lang="nb-NO" dirty="0" smtClean="0"/>
              <a:t> </a:t>
            </a:r>
            <a:r>
              <a:rPr lang="nb-NO" dirty="0" err="1" smtClean="0"/>
              <a:t>period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time (</a:t>
            </a:r>
            <a:r>
              <a:rPr lang="nb-NO" dirty="0" err="1" smtClean="0"/>
              <a:t>say</a:t>
            </a:r>
            <a:r>
              <a:rPr lang="nb-NO" dirty="0" smtClean="0"/>
              <a:t> a </a:t>
            </a:r>
            <a:r>
              <a:rPr lang="nb-NO" dirty="0" err="1" smtClean="0"/>
              <a:t>year</a:t>
            </a:r>
            <a:r>
              <a:rPr lang="nb-NO" dirty="0" smtClean="0"/>
              <a:t>) and introduce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seek</a:t>
            </a:r>
            <a:r>
              <a:rPr lang="nb-NO" dirty="0" smtClean="0"/>
              <a:t>		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conditional</a:t>
            </a:r>
            <a:r>
              <a:rPr lang="nb-NO" dirty="0" smtClean="0"/>
              <a:t> pure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policy holder as basis for </a:t>
            </a:r>
            <a:r>
              <a:rPr lang="nb-NO" dirty="0" err="1" smtClean="0"/>
              <a:t>pricing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On </a:t>
            </a:r>
            <a:r>
              <a:rPr lang="nb-NO" dirty="0" err="1" smtClean="0"/>
              <a:t>group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r>
              <a:rPr lang="nb-NO" dirty="0" smtClean="0"/>
              <a:t> </a:t>
            </a:r>
            <a:r>
              <a:rPr lang="nb-NO" dirty="0" err="1" smtClean="0"/>
              <a:t>there</a:t>
            </a:r>
            <a:r>
              <a:rPr lang="nb-NO" dirty="0" smtClean="0"/>
              <a:t> is a </a:t>
            </a:r>
            <a:r>
              <a:rPr lang="nb-NO" dirty="0" err="1" smtClean="0"/>
              <a:t>common</a:t>
            </a:r>
            <a:r>
              <a:rPr lang="nb-NO" dirty="0" smtClean="0"/>
              <a:t> 	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applies</a:t>
            </a:r>
            <a:r>
              <a:rPr lang="nb-NO" dirty="0" smtClean="0"/>
              <a:t> to all risks </a:t>
            </a:r>
            <a:r>
              <a:rPr lang="nb-NO" dirty="0" err="1" smtClean="0"/>
              <a:t>jointly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will</a:t>
            </a:r>
            <a:r>
              <a:rPr lang="nb-NO" dirty="0" smtClean="0"/>
              <a:t> </a:t>
            </a:r>
            <a:r>
              <a:rPr lang="nb-NO" dirty="0" err="1" smtClean="0"/>
              <a:t>focus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individual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r>
              <a:rPr lang="nb-NO" dirty="0" smtClean="0"/>
              <a:t> </a:t>
            </a:r>
            <a:r>
              <a:rPr lang="nb-NO" dirty="0" err="1" smtClean="0"/>
              <a:t>here</a:t>
            </a:r>
            <a:r>
              <a:rPr lang="nb-NO" dirty="0" smtClean="0"/>
              <a:t>, as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difference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individual</a:t>
            </a:r>
            <a:r>
              <a:rPr lang="nb-NO" dirty="0" smtClean="0"/>
              <a:t> and </a:t>
            </a:r>
            <a:r>
              <a:rPr lang="nb-NO" dirty="0" err="1" smtClean="0"/>
              <a:t>group</a:t>
            </a:r>
            <a:r>
              <a:rPr lang="nb-NO" dirty="0" smtClean="0"/>
              <a:t> is </a:t>
            </a:r>
            <a:r>
              <a:rPr lang="nb-NO" dirty="0" err="1" smtClean="0"/>
              <a:t>minor</a:t>
            </a:r>
            <a:r>
              <a:rPr lang="nb-NO" dirty="0" smtClean="0"/>
              <a:t> from a </a:t>
            </a:r>
            <a:r>
              <a:rPr lang="nb-NO" dirty="0" err="1" smtClean="0"/>
              <a:t>mathematical</a:t>
            </a:r>
            <a:r>
              <a:rPr lang="nb-NO" dirty="0" smtClean="0"/>
              <a:t> </a:t>
            </a:r>
            <a:r>
              <a:rPr lang="nb-NO" dirty="0" err="1" smtClean="0"/>
              <a:t>point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view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07632866"/>
              </p:ext>
            </p:extLst>
          </p:nvPr>
        </p:nvGraphicFramePr>
        <p:xfrm>
          <a:off x="2771800" y="1773843"/>
          <a:ext cx="363538" cy="333375"/>
        </p:xfrm>
        <a:graphic>
          <a:graphicData uri="http://schemas.openxmlformats.org/presentationml/2006/ole">
            <p:oleObj spid="_x0000_s2324" name="Equation" r:id="rId3" imgW="152334" imgH="139639" progId="Equation.3">
              <p:embed/>
            </p:oleObj>
          </a:graphicData>
        </a:graphic>
      </p:graphicFrame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29042363"/>
              </p:ext>
            </p:extLst>
          </p:nvPr>
        </p:nvGraphicFramePr>
        <p:xfrm>
          <a:off x="3056334" y="2294991"/>
          <a:ext cx="363538" cy="333375"/>
        </p:xfrm>
        <a:graphic>
          <a:graphicData uri="http://schemas.openxmlformats.org/presentationml/2006/ole">
            <p:oleObj spid="_x0000_s2325" name="Equation" r:id="rId4" imgW="152334" imgH="139639" progId="Equation.3">
              <p:embed/>
            </p:oleObj>
          </a:graphicData>
        </a:graphic>
      </p:graphicFrame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45972329"/>
              </p:ext>
            </p:extLst>
          </p:nvPr>
        </p:nvGraphicFramePr>
        <p:xfrm>
          <a:off x="1547664" y="3429000"/>
          <a:ext cx="4340200" cy="347216"/>
        </p:xfrm>
        <a:graphic>
          <a:graphicData uri="http://schemas.openxmlformats.org/presentationml/2006/ole">
            <p:oleObj spid="_x0000_s2326" name="Equation" r:id="rId5" imgW="2539800" imgH="203040" progId="Equation.3">
              <p:embed/>
            </p:oleObj>
          </a:graphicData>
        </a:graphic>
      </p:graphicFrame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11512661"/>
              </p:ext>
            </p:extLst>
          </p:nvPr>
        </p:nvGraphicFramePr>
        <p:xfrm>
          <a:off x="2018432" y="3933825"/>
          <a:ext cx="1041400" cy="347663"/>
        </p:xfrm>
        <a:graphic>
          <a:graphicData uri="http://schemas.openxmlformats.org/presentationml/2006/ole">
            <p:oleObj spid="_x0000_s2327" name="Equation" r:id="rId6" imgW="609480" imgH="203040" progId="Equation.3">
              <p:embed/>
            </p:oleObj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37334753"/>
              </p:ext>
            </p:extLst>
          </p:nvPr>
        </p:nvGraphicFramePr>
        <p:xfrm>
          <a:off x="4716016" y="4496934"/>
          <a:ext cx="363538" cy="333375"/>
        </p:xfrm>
        <a:graphic>
          <a:graphicData uri="http://schemas.openxmlformats.org/presentationml/2006/ole">
            <p:oleObj spid="_x0000_s2328" name="Equation" r:id="rId7" imgW="152334" imgH="139639" progId="Equation.3">
              <p:embed/>
            </p:oleObj>
          </a:graphicData>
        </a:graphic>
      </p:graphicFrame>
      <p:grpSp>
        <p:nvGrpSpPr>
          <p:cNvPr id="24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25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26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27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28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29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="" xmlns:p14="http://schemas.microsoft.com/office/powerpoint/2010/main" val="123781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nb-NO" sz="3200" dirty="0" smtClean="0"/>
              <a:t>Omega is random and has </a:t>
            </a:r>
            <a:r>
              <a:rPr lang="nb-NO" sz="3200" dirty="0" err="1" smtClean="0"/>
              <a:t>been</a:t>
            </a:r>
            <a:r>
              <a:rPr lang="nb-NO" sz="3200" dirty="0" smtClean="0"/>
              <a:t> </a:t>
            </a:r>
            <a:br>
              <a:rPr lang="nb-NO" sz="3200" dirty="0" smtClean="0"/>
            </a:br>
            <a:r>
              <a:rPr lang="nb-NO" sz="3200" dirty="0" err="1" smtClean="0"/>
              <a:t>drawn</a:t>
            </a:r>
            <a:r>
              <a:rPr lang="nb-NO" sz="3200" dirty="0" smtClean="0"/>
              <a:t> for </a:t>
            </a:r>
            <a:r>
              <a:rPr lang="nb-NO" sz="3200" dirty="0" err="1" smtClean="0"/>
              <a:t>each</a:t>
            </a:r>
            <a:r>
              <a:rPr lang="nb-NO" sz="3200" dirty="0" smtClean="0"/>
              <a:t> policy holder</a:t>
            </a:r>
            <a:endParaRPr lang="nb-NO" sz="3200" dirty="0"/>
          </a:p>
        </p:txBody>
      </p:sp>
      <p:cxnSp>
        <p:nvCxnSpPr>
          <p:cNvPr id="4" name="Rett pil 3"/>
          <p:cNvCxnSpPr/>
          <p:nvPr/>
        </p:nvCxnSpPr>
        <p:spPr>
          <a:xfrm>
            <a:off x="2195736" y="2596950"/>
            <a:ext cx="28083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ihåndsform 5"/>
          <p:cNvSpPr/>
          <p:nvPr/>
        </p:nvSpPr>
        <p:spPr>
          <a:xfrm>
            <a:off x="2195736" y="1556792"/>
            <a:ext cx="2350093" cy="1040158"/>
          </a:xfrm>
          <a:custGeom>
            <a:avLst/>
            <a:gdLst>
              <a:gd name="connsiteX0" fmla="*/ 0 w 2350093"/>
              <a:gd name="connsiteY0" fmla="*/ 980338 h 1040158"/>
              <a:gd name="connsiteX1" fmla="*/ 555477 w 2350093"/>
              <a:gd name="connsiteY1" fmla="*/ 860697 h 1040158"/>
              <a:gd name="connsiteX2" fmla="*/ 1213503 w 2350093"/>
              <a:gd name="connsiteY2" fmla="*/ 48846 h 1040158"/>
              <a:gd name="connsiteX3" fmla="*/ 1871529 w 2350093"/>
              <a:gd name="connsiteY3" fmla="*/ 194125 h 1040158"/>
              <a:gd name="connsiteX4" fmla="*/ 2350093 w 2350093"/>
              <a:gd name="connsiteY4" fmla="*/ 1040158 h 1040158"/>
              <a:gd name="connsiteX5" fmla="*/ 2350093 w 2350093"/>
              <a:gd name="connsiteY5" fmla="*/ 1040158 h 104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0093" h="1040158">
                <a:moveTo>
                  <a:pt x="0" y="980338"/>
                </a:moveTo>
                <a:cubicBezTo>
                  <a:pt x="176613" y="998142"/>
                  <a:pt x="353227" y="1015946"/>
                  <a:pt x="555477" y="860697"/>
                </a:cubicBezTo>
                <a:cubicBezTo>
                  <a:pt x="757727" y="705448"/>
                  <a:pt x="994161" y="159941"/>
                  <a:pt x="1213503" y="48846"/>
                </a:cubicBezTo>
                <a:cubicBezTo>
                  <a:pt x="1432845" y="-62249"/>
                  <a:pt x="1682097" y="28906"/>
                  <a:pt x="1871529" y="194125"/>
                </a:cubicBezTo>
                <a:cubicBezTo>
                  <a:pt x="2060961" y="359344"/>
                  <a:pt x="2350093" y="1040158"/>
                  <a:pt x="2350093" y="1040158"/>
                </a:cubicBezTo>
                <a:lnTo>
                  <a:pt x="2350093" y="10401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34927082"/>
              </p:ext>
            </p:extLst>
          </p:nvPr>
        </p:nvGraphicFramePr>
        <p:xfrm>
          <a:off x="5004048" y="2524942"/>
          <a:ext cx="436240" cy="399887"/>
        </p:xfrm>
        <a:graphic>
          <a:graphicData uri="http://schemas.openxmlformats.org/presentationml/2006/ole">
            <p:oleObj spid="_x0000_s3332" name="Equation" r:id="rId3" imgW="152280" imgH="139680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5436096" y="2524942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(driving skill)</a:t>
            </a:r>
            <a:endParaRPr lang="nb-NO" dirty="0"/>
          </a:p>
        </p:txBody>
      </p:sp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26657821"/>
              </p:ext>
            </p:extLst>
          </p:nvPr>
        </p:nvGraphicFramePr>
        <p:xfrm>
          <a:off x="2732088" y="2567929"/>
          <a:ext cx="508000" cy="619125"/>
        </p:xfrm>
        <a:graphic>
          <a:graphicData uri="http://schemas.openxmlformats.org/presentationml/2006/ole">
            <p:oleObj spid="_x0000_s3333" name="Equation" r:id="rId4" imgW="177480" imgH="215640" progId="Equation.3">
              <p:embed/>
            </p:oleObj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12705741"/>
              </p:ext>
            </p:extLst>
          </p:nvPr>
        </p:nvGraphicFramePr>
        <p:xfrm>
          <a:off x="4097908" y="2561579"/>
          <a:ext cx="546100" cy="617537"/>
        </p:xfrm>
        <a:graphic>
          <a:graphicData uri="http://schemas.openxmlformats.org/presentationml/2006/ole">
            <p:oleObj spid="_x0000_s3334" name="Equation" r:id="rId5" imgW="190440" imgH="215640" progId="Equation.3">
              <p:embed/>
            </p:oleObj>
          </a:graphicData>
        </a:graphic>
      </p:graphicFrame>
      <p:cxnSp>
        <p:nvCxnSpPr>
          <p:cNvPr id="14" name="Rett linje 13"/>
          <p:cNvCxnSpPr/>
          <p:nvPr/>
        </p:nvCxnSpPr>
        <p:spPr>
          <a:xfrm>
            <a:off x="2987824" y="2524942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/>
          <p:cNvCxnSpPr/>
          <p:nvPr/>
        </p:nvCxnSpPr>
        <p:spPr>
          <a:xfrm>
            <a:off x="4300289" y="2524942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/>
          <p:cNvSpPr txBox="1"/>
          <p:nvPr/>
        </p:nvSpPr>
        <p:spPr>
          <a:xfrm>
            <a:off x="2267744" y="3091714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</a:t>
            </a:r>
            <a:r>
              <a:rPr lang="nb-NO" dirty="0" err="1" smtClean="0"/>
              <a:t>poor</a:t>
            </a:r>
            <a:r>
              <a:rPr lang="nb-NO" dirty="0" smtClean="0"/>
              <a:t> driver)</a:t>
            </a:r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4049891" y="3101006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</a:t>
            </a:r>
            <a:r>
              <a:rPr lang="nb-NO" dirty="0" err="1" smtClean="0"/>
              <a:t>excellent</a:t>
            </a:r>
            <a:r>
              <a:rPr lang="nb-NO" dirty="0" smtClean="0"/>
              <a:t> driver)</a:t>
            </a:r>
            <a:endParaRPr lang="nb-NO" dirty="0"/>
          </a:p>
        </p:txBody>
      </p:sp>
      <p:cxnSp>
        <p:nvCxnSpPr>
          <p:cNvPr id="23" name="Rett pil 22"/>
          <p:cNvCxnSpPr/>
          <p:nvPr/>
        </p:nvCxnSpPr>
        <p:spPr>
          <a:xfrm>
            <a:off x="2627784" y="5477270"/>
            <a:ext cx="44644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ihåndsform 23"/>
          <p:cNvSpPr/>
          <p:nvPr/>
        </p:nvSpPr>
        <p:spPr>
          <a:xfrm>
            <a:off x="2627784" y="4437112"/>
            <a:ext cx="4032448" cy="1040158"/>
          </a:xfrm>
          <a:custGeom>
            <a:avLst/>
            <a:gdLst>
              <a:gd name="connsiteX0" fmla="*/ 0 w 2350093"/>
              <a:gd name="connsiteY0" fmla="*/ 980338 h 1040158"/>
              <a:gd name="connsiteX1" fmla="*/ 555477 w 2350093"/>
              <a:gd name="connsiteY1" fmla="*/ 860697 h 1040158"/>
              <a:gd name="connsiteX2" fmla="*/ 1213503 w 2350093"/>
              <a:gd name="connsiteY2" fmla="*/ 48846 h 1040158"/>
              <a:gd name="connsiteX3" fmla="*/ 1871529 w 2350093"/>
              <a:gd name="connsiteY3" fmla="*/ 194125 h 1040158"/>
              <a:gd name="connsiteX4" fmla="*/ 2350093 w 2350093"/>
              <a:gd name="connsiteY4" fmla="*/ 1040158 h 1040158"/>
              <a:gd name="connsiteX5" fmla="*/ 2350093 w 2350093"/>
              <a:gd name="connsiteY5" fmla="*/ 1040158 h 104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0093" h="1040158">
                <a:moveTo>
                  <a:pt x="0" y="980338"/>
                </a:moveTo>
                <a:cubicBezTo>
                  <a:pt x="176613" y="998142"/>
                  <a:pt x="353227" y="1015946"/>
                  <a:pt x="555477" y="860697"/>
                </a:cubicBezTo>
                <a:cubicBezTo>
                  <a:pt x="757727" y="705448"/>
                  <a:pt x="994161" y="159941"/>
                  <a:pt x="1213503" y="48846"/>
                </a:cubicBezTo>
                <a:cubicBezTo>
                  <a:pt x="1432845" y="-62249"/>
                  <a:pt x="1682097" y="28906"/>
                  <a:pt x="1871529" y="194125"/>
                </a:cubicBezTo>
                <a:cubicBezTo>
                  <a:pt x="2060961" y="359344"/>
                  <a:pt x="2350093" y="1040158"/>
                  <a:pt x="2350093" y="1040158"/>
                </a:cubicBezTo>
                <a:lnTo>
                  <a:pt x="2350093" y="10401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25" name="Objekt 2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51789762"/>
              </p:ext>
            </p:extLst>
          </p:nvPr>
        </p:nvGraphicFramePr>
        <p:xfrm>
          <a:off x="5436096" y="5949280"/>
          <a:ext cx="1959570" cy="379083"/>
        </p:xfrm>
        <a:graphic>
          <a:graphicData uri="http://schemas.openxmlformats.org/presentationml/2006/ole">
            <p:oleObj spid="_x0000_s3335" name="Equation" r:id="rId6" imgW="1117440" imgH="215640" progId="Equation.3">
              <p:embed/>
            </p:oleObj>
          </a:graphicData>
        </a:graphic>
      </p:graphicFrame>
      <p:cxnSp>
        <p:nvCxnSpPr>
          <p:cNvPr id="30" name="Rett linje 29"/>
          <p:cNvCxnSpPr/>
          <p:nvPr/>
        </p:nvCxnSpPr>
        <p:spPr>
          <a:xfrm>
            <a:off x="5220072" y="4437112"/>
            <a:ext cx="0" cy="10401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ihåndsform 32"/>
          <p:cNvSpPr/>
          <p:nvPr/>
        </p:nvSpPr>
        <p:spPr>
          <a:xfrm>
            <a:off x="3309936" y="4022126"/>
            <a:ext cx="2198168" cy="1471576"/>
          </a:xfrm>
          <a:custGeom>
            <a:avLst/>
            <a:gdLst>
              <a:gd name="connsiteX0" fmla="*/ 0 w 2198168"/>
              <a:gd name="connsiteY0" fmla="*/ 1344633 h 1471576"/>
              <a:gd name="connsiteX1" fmla="*/ 564022 w 2198168"/>
              <a:gd name="connsiteY1" fmla="*/ 1318995 h 1471576"/>
              <a:gd name="connsiteX2" fmla="*/ 1247686 w 2198168"/>
              <a:gd name="connsiteY2" fmla="*/ 54218 h 1471576"/>
              <a:gd name="connsiteX3" fmla="*/ 1717704 w 2198168"/>
              <a:gd name="connsiteY3" fmla="*/ 353321 h 1471576"/>
              <a:gd name="connsiteX4" fmla="*/ 2196269 w 2198168"/>
              <a:gd name="connsiteY4" fmla="*/ 1455728 h 1471576"/>
              <a:gd name="connsiteX5" fmla="*/ 2196269 w 2198168"/>
              <a:gd name="connsiteY5" fmla="*/ 1455728 h 1471576"/>
              <a:gd name="connsiteX6" fmla="*/ 2196269 w 2198168"/>
              <a:gd name="connsiteY6" fmla="*/ 1464274 h 1471576"/>
              <a:gd name="connsiteX7" fmla="*/ 2170632 w 2198168"/>
              <a:gd name="connsiteY7" fmla="*/ 1336087 h 1471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8168" h="1471576">
                <a:moveTo>
                  <a:pt x="0" y="1344633"/>
                </a:moveTo>
                <a:cubicBezTo>
                  <a:pt x="178037" y="1439348"/>
                  <a:pt x="356074" y="1534064"/>
                  <a:pt x="564022" y="1318995"/>
                </a:cubicBezTo>
                <a:cubicBezTo>
                  <a:pt x="771970" y="1103926"/>
                  <a:pt x="1055406" y="215164"/>
                  <a:pt x="1247686" y="54218"/>
                </a:cubicBezTo>
                <a:cubicBezTo>
                  <a:pt x="1439966" y="-106728"/>
                  <a:pt x="1559607" y="119736"/>
                  <a:pt x="1717704" y="353321"/>
                </a:cubicBezTo>
                <a:cubicBezTo>
                  <a:pt x="1875801" y="586906"/>
                  <a:pt x="2196269" y="1455728"/>
                  <a:pt x="2196269" y="1455728"/>
                </a:cubicBezTo>
                <a:lnTo>
                  <a:pt x="2196269" y="1455728"/>
                </a:lnTo>
                <a:cubicBezTo>
                  <a:pt x="2196269" y="1457152"/>
                  <a:pt x="2200542" y="1484214"/>
                  <a:pt x="2196269" y="1464274"/>
                </a:cubicBezTo>
                <a:cubicBezTo>
                  <a:pt x="2191996" y="1444334"/>
                  <a:pt x="2181314" y="1390210"/>
                  <a:pt x="2170632" y="1336087"/>
                </a:cubicBez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34" name="Objekt 3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5226437"/>
              </p:ext>
            </p:extLst>
          </p:nvPr>
        </p:nvGraphicFramePr>
        <p:xfrm>
          <a:off x="6444208" y="4929611"/>
          <a:ext cx="2070100" cy="377825"/>
        </p:xfrm>
        <a:graphic>
          <a:graphicData uri="http://schemas.openxmlformats.org/presentationml/2006/ole">
            <p:oleObj spid="_x0000_s3336" name="Equation" r:id="rId7" imgW="1180800" imgH="215640" progId="Equation.3">
              <p:embed/>
            </p:oleObj>
          </a:graphicData>
        </a:graphic>
      </p:graphicFrame>
      <p:cxnSp>
        <p:nvCxnSpPr>
          <p:cNvPr id="36" name="Rett pil 35"/>
          <p:cNvCxnSpPr/>
          <p:nvPr/>
        </p:nvCxnSpPr>
        <p:spPr>
          <a:xfrm flipH="1" flipV="1">
            <a:off x="5220072" y="5493702"/>
            <a:ext cx="504056" cy="455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tt linje 36"/>
          <p:cNvCxnSpPr/>
          <p:nvPr/>
        </p:nvCxnSpPr>
        <p:spPr>
          <a:xfrm>
            <a:off x="4716016" y="4069433"/>
            <a:ext cx="0" cy="1424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Objekt 3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7454432"/>
              </p:ext>
            </p:extLst>
          </p:nvPr>
        </p:nvGraphicFramePr>
        <p:xfrm>
          <a:off x="2317750" y="6092825"/>
          <a:ext cx="2028825" cy="377825"/>
        </p:xfrm>
        <a:graphic>
          <a:graphicData uri="http://schemas.openxmlformats.org/presentationml/2006/ole">
            <p:oleObj spid="_x0000_s3337" name="Equation" r:id="rId8" imgW="1155600" imgH="215640" progId="Equation.3">
              <p:embed/>
            </p:oleObj>
          </a:graphicData>
        </a:graphic>
      </p:graphicFrame>
      <p:cxnSp>
        <p:nvCxnSpPr>
          <p:cNvPr id="40" name="Rett pil 39"/>
          <p:cNvCxnSpPr/>
          <p:nvPr/>
        </p:nvCxnSpPr>
        <p:spPr>
          <a:xfrm flipV="1">
            <a:off x="4211960" y="5493702"/>
            <a:ext cx="504056" cy="5995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kt 4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06117627"/>
              </p:ext>
            </p:extLst>
          </p:nvPr>
        </p:nvGraphicFramePr>
        <p:xfrm>
          <a:off x="1292225" y="4594225"/>
          <a:ext cx="2114550" cy="377825"/>
        </p:xfrm>
        <a:graphic>
          <a:graphicData uri="http://schemas.openxmlformats.org/presentationml/2006/ole">
            <p:oleObj spid="_x0000_s3338" name="Equation" r:id="rId9" imgW="1206360" imgH="215640" progId="Equation.3">
              <p:embed/>
            </p:oleObj>
          </a:graphicData>
        </a:graphic>
      </p:graphicFrame>
      <p:cxnSp>
        <p:nvCxnSpPr>
          <p:cNvPr id="44" name="Rett linje 43"/>
          <p:cNvCxnSpPr/>
          <p:nvPr/>
        </p:nvCxnSpPr>
        <p:spPr>
          <a:xfrm>
            <a:off x="5220072" y="5157192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linje 44"/>
          <p:cNvCxnSpPr/>
          <p:nvPr/>
        </p:nvCxnSpPr>
        <p:spPr>
          <a:xfrm>
            <a:off x="4049891" y="5157192"/>
            <a:ext cx="6661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pil 47"/>
          <p:cNvCxnSpPr/>
          <p:nvPr/>
        </p:nvCxnSpPr>
        <p:spPr>
          <a:xfrm>
            <a:off x="3491880" y="4781567"/>
            <a:ext cx="808409" cy="3036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38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41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43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46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47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="" xmlns:p14="http://schemas.microsoft.com/office/powerpoint/2010/main" val="316611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nb-NO" sz="3200" dirty="0" smtClean="0"/>
              <a:t>Omega is random and has </a:t>
            </a:r>
            <a:r>
              <a:rPr lang="nb-NO" sz="3200" dirty="0" err="1" smtClean="0"/>
              <a:t>been</a:t>
            </a:r>
            <a:r>
              <a:rPr lang="nb-NO" sz="3200" dirty="0" smtClean="0"/>
              <a:t> </a:t>
            </a:r>
            <a:br>
              <a:rPr lang="nb-NO" sz="3200" dirty="0" smtClean="0"/>
            </a:br>
            <a:r>
              <a:rPr lang="nb-NO" sz="3200" dirty="0" err="1" smtClean="0"/>
              <a:t>drawn</a:t>
            </a:r>
            <a:r>
              <a:rPr lang="nb-NO" sz="3200" dirty="0" smtClean="0"/>
              <a:t> for </a:t>
            </a:r>
            <a:r>
              <a:rPr lang="nb-NO" sz="3200" dirty="0" err="1" smtClean="0"/>
              <a:t>each</a:t>
            </a:r>
            <a:r>
              <a:rPr lang="nb-NO" sz="3200" dirty="0" smtClean="0"/>
              <a:t> policy holder</a:t>
            </a:r>
            <a:endParaRPr lang="nb-NO" sz="3200" dirty="0"/>
          </a:p>
        </p:txBody>
      </p:sp>
      <p:cxnSp>
        <p:nvCxnSpPr>
          <p:cNvPr id="4" name="Rett pil 3"/>
          <p:cNvCxnSpPr/>
          <p:nvPr/>
        </p:nvCxnSpPr>
        <p:spPr>
          <a:xfrm>
            <a:off x="2195736" y="2596950"/>
            <a:ext cx="28083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ihåndsform 5"/>
          <p:cNvSpPr/>
          <p:nvPr/>
        </p:nvSpPr>
        <p:spPr>
          <a:xfrm>
            <a:off x="2195736" y="1556792"/>
            <a:ext cx="2350093" cy="1040158"/>
          </a:xfrm>
          <a:custGeom>
            <a:avLst/>
            <a:gdLst>
              <a:gd name="connsiteX0" fmla="*/ 0 w 2350093"/>
              <a:gd name="connsiteY0" fmla="*/ 980338 h 1040158"/>
              <a:gd name="connsiteX1" fmla="*/ 555477 w 2350093"/>
              <a:gd name="connsiteY1" fmla="*/ 860697 h 1040158"/>
              <a:gd name="connsiteX2" fmla="*/ 1213503 w 2350093"/>
              <a:gd name="connsiteY2" fmla="*/ 48846 h 1040158"/>
              <a:gd name="connsiteX3" fmla="*/ 1871529 w 2350093"/>
              <a:gd name="connsiteY3" fmla="*/ 194125 h 1040158"/>
              <a:gd name="connsiteX4" fmla="*/ 2350093 w 2350093"/>
              <a:gd name="connsiteY4" fmla="*/ 1040158 h 1040158"/>
              <a:gd name="connsiteX5" fmla="*/ 2350093 w 2350093"/>
              <a:gd name="connsiteY5" fmla="*/ 1040158 h 104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0093" h="1040158">
                <a:moveTo>
                  <a:pt x="0" y="980338"/>
                </a:moveTo>
                <a:cubicBezTo>
                  <a:pt x="176613" y="998142"/>
                  <a:pt x="353227" y="1015946"/>
                  <a:pt x="555477" y="860697"/>
                </a:cubicBezTo>
                <a:cubicBezTo>
                  <a:pt x="757727" y="705448"/>
                  <a:pt x="994161" y="159941"/>
                  <a:pt x="1213503" y="48846"/>
                </a:cubicBezTo>
                <a:cubicBezTo>
                  <a:pt x="1432845" y="-62249"/>
                  <a:pt x="1682097" y="28906"/>
                  <a:pt x="1871529" y="194125"/>
                </a:cubicBezTo>
                <a:cubicBezTo>
                  <a:pt x="2060961" y="359344"/>
                  <a:pt x="2350093" y="1040158"/>
                  <a:pt x="2350093" y="1040158"/>
                </a:cubicBezTo>
                <a:lnTo>
                  <a:pt x="2350093" y="10401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34927082"/>
              </p:ext>
            </p:extLst>
          </p:nvPr>
        </p:nvGraphicFramePr>
        <p:xfrm>
          <a:off x="5004048" y="2524942"/>
          <a:ext cx="436240" cy="399887"/>
        </p:xfrm>
        <a:graphic>
          <a:graphicData uri="http://schemas.openxmlformats.org/presentationml/2006/ole">
            <p:oleObj spid="_x0000_s33794" name="Equation" r:id="rId3" imgW="152280" imgH="139680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5436097" y="2524942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(</a:t>
            </a:r>
            <a:r>
              <a:rPr lang="nb-NO" dirty="0" err="1" smtClean="0"/>
              <a:t>Riskyness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car</a:t>
            </a:r>
            <a:r>
              <a:rPr lang="nb-NO" dirty="0" smtClean="0"/>
              <a:t>, </a:t>
            </a:r>
            <a:r>
              <a:rPr lang="nb-NO" dirty="0" err="1" smtClean="0"/>
              <a:t>measured</a:t>
            </a:r>
            <a:r>
              <a:rPr lang="nb-NO" dirty="0" smtClean="0"/>
              <a:t> by </a:t>
            </a:r>
            <a:r>
              <a:rPr lang="nb-NO" dirty="0" err="1" smtClean="0"/>
              <a:t>car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)</a:t>
            </a:r>
            <a:endParaRPr lang="nb-NO" dirty="0"/>
          </a:p>
        </p:txBody>
      </p:sp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26657821"/>
              </p:ext>
            </p:extLst>
          </p:nvPr>
        </p:nvGraphicFramePr>
        <p:xfrm>
          <a:off x="2732088" y="2567929"/>
          <a:ext cx="508000" cy="619125"/>
        </p:xfrm>
        <a:graphic>
          <a:graphicData uri="http://schemas.openxmlformats.org/presentationml/2006/ole">
            <p:oleObj spid="_x0000_s33795" name="Equation" r:id="rId4" imgW="177480" imgH="215640" progId="Equation.3">
              <p:embed/>
            </p:oleObj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12705741"/>
              </p:ext>
            </p:extLst>
          </p:nvPr>
        </p:nvGraphicFramePr>
        <p:xfrm>
          <a:off x="4097908" y="2561579"/>
          <a:ext cx="546100" cy="617537"/>
        </p:xfrm>
        <a:graphic>
          <a:graphicData uri="http://schemas.openxmlformats.org/presentationml/2006/ole">
            <p:oleObj spid="_x0000_s33796" name="Equation" r:id="rId5" imgW="190440" imgH="215640" progId="Equation.3">
              <p:embed/>
            </p:oleObj>
          </a:graphicData>
        </a:graphic>
      </p:graphicFrame>
      <p:cxnSp>
        <p:nvCxnSpPr>
          <p:cNvPr id="14" name="Rett linje 13"/>
          <p:cNvCxnSpPr/>
          <p:nvPr/>
        </p:nvCxnSpPr>
        <p:spPr>
          <a:xfrm>
            <a:off x="2987824" y="2524942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/>
          <p:cNvCxnSpPr/>
          <p:nvPr/>
        </p:nvCxnSpPr>
        <p:spPr>
          <a:xfrm>
            <a:off x="4300289" y="2524942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/>
          <p:cNvSpPr txBox="1"/>
          <p:nvPr/>
        </p:nvSpPr>
        <p:spPr>
          <a:xfrm>
            <a:off x="1691680" y="3091714"/>
            <a:ext cx="2304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(</a:t>
            </a:r>
            <a:r>
              <a:rPr lang="nb-NO" dirty="0" err="1" smtClean="0"/>
              <a:t>car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little</a:t>
            </a:r>
            <a:r>
              <a:rPr lang="nb-NO" dirty="0" smtClean="0"/>
              <a:t> risk (</a:t>
            </a:r>
            <a:r>
              <a:rPr lang="nb-NO" dirty="0" err="1" smtClean="0"/>
              <a:t>family</a:t>
            </a:r>
            <a:r>
              <a:rPr lang="nb-NO" dirty="0" smtClean="0"/>
              <a:t> </a:t>
            </a:r>
            <a:r>
              <a:rPr lang="nb-NO" dirty="0" err="1" smtClean="0"/>
              <a:t>car</a:t>
            </a:r>
            <a:r>
              <a:rPr lang="nb-NO" dirty="0" smtClean="0"/>
              <a:t>))</a:t>
            </a:r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3707904" y="3068960"/>
            <a:ext cx="1890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(</a:t>
            </a:r>
            <a:r>
              <a:rPr lang="nb-NO" dirty="0" err="1" smtClean="0"/>
              <a:t>car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larger</a:t>
            </a:r>
            <a:r>
              <a:rPr lang="nb-NO" dirty="0" smtClean="0"/>
              <a:t> risk (sports </a:t>
            </a:r>
            <a:r>
              <a:rPr lang="nb-NO" dirty="0" err="1" smtClean="0"/>
              <a:t>car</a:t>
            </a:r>
            <a:r>
              <a:rPr lang="nb-NO" dirty="0" smtClean="0"/>
              <a:t>))</a:t>
            </a:r>
            <a:endParaRPr lang="nb-NO" dirty="0"/>
          </a:p>
        </p:txBody>
      </p:sp>
      <p:cxnSp>
        <p:nvCxnSpPr>
          <p:cNvPr id="23" name="Rett pil 22"/>
          <p:cNvCxnSpPr/>
          <p:nvPr/>
        </p:nvCxnSpPr>
        <p:spPr>
          <a:xfrm>
            <a:off x="2627784" y="5477270"/>
            <a:ext cx="44644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ihåndsform 23"/>
          <p:cNvSpPr/>
          <p:nvPr/>
        </p:nvSpPr>
        <p:spPr>
          <a:xfrm>
            <a:off x="2627784" y="4437112"/>
            <a:ext cx="4032448" cy="1040158"/>
          </a:xfrm>
          <a:custGeom>
            <a:avLst/>
            <a:gdLst>
              <a:gd name="connsiteX0" fmla="*/ 0 w 2350093"/>
              <a:gd name="connsiteY0" fmla="*/ 980338 h 1040158"/>
              <a:gd name="connsiteX1" fmla="*/ 555477 w 2350093"/>
              <a:gd name="connsiteY1" fmla="*/ 860697 h 1040158"/>
              <a:gd name="connsiteX2" fmla="*/ 1213503 w 2350093"/>
              <a:gd name="connsiteY2" fmla="*/ 48846 h 1040158"/>
              <a:gd name="connsiteX3" fmla="*/ 1871529 w 2350093"/>
              <a:gd name="connsiteY3" fmla="*/ 194125 h 1040158"/>
              <a:gd name="connsiteX4" fmla="*/ 2350093 w 2350093"/>
              <a:gd name="connsiteY4" fmla="*/ 1040158 h 1040158"/>
              <a:gd name="connsiteX5" fmla="*/ 2350093 w 2350093"/>
              <a:gd name="connsiteY5" fmla="*/ 1040158 h 104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0093" h="1040158">
                <a:moveTo>
                  <a:pt x="0" y="980338"/>
                </a:moveTo>
                <a:cubicBezTo>
                  <a:pt x="176613" y="998142"/>
                  <a:pt x="353227" y="1015946"/>
                  <a:pt x="555477" y="860697"/>
                </a:cubicBezTo>
                <a:cubicBezTo>
                  <a:pt x="757727" y="705448"/>
                  <a:pt x="994161" y="159941"/>
                  <a:pt x="1213503" y="48846"/>
                </a:cubicBezTo>
                <a:cubicBezTo>
                  <a:pt x="1432845" y="-62249"/>
                  <a:pt x="1682097" y="28906"/>
                  <a:pt x="1871529" y="194125"/>
                </a:cubicBezTo>
                <a:cubicBezTo>
                  <a:pt x="2060961" y="359344"/>
                  <a:pt x="2350093" y="1040158"/>
                  <a:pt x="2350093" y="1040158"/>
                </a:cubicBezTo>
                <a:lnTo>
                  <a:pt x="2350093" y="10401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25" name="Objekt 2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51789762"/>
              </p:ext>
            </p:extLst>
          </p:nvPr>
        </p:nvGraphicFramePr>
        <p:xfrm>
          <a:off x="5436096" y="5949280"/>
          <a:ext cx="1959570" cy="379083"/>
        </p:xfrm>
        <a:graphic>
          <a:graphicData uri="http://schemas.openxmlformats.org/presentationml/2006/ole">
            <p:oleObj spid="_x0000_s33797" name="Equation" r:id="rId6" imgW="1117440" imgH="215640" progId="Equation.3">
              <p:embed/>
            </p:oleObj>
          </a:graphicData>
        </a:graphic>
      </p:graphicFrame>
      <p:cxnSp>
        <p:nvCxnSpPr>
          <p:cNvPr id="30" name="Rett linje 29"/>
          <p:cNvCxnSpPr/>
          <p:nvPr/>
        </p:nvCxnSpPr>
        <p:spPr>
          <a:xfrm>
            <a:off x="5220072" y="4437112"/>
            <a:ext cx="0" cy="10401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ihåndsform 32"/>
          <p:cNvSpPr/>
          <p:nvPr/>
        </p:nvSpPr>
        <p:spPr>
          <a:xfrm>
            <a:off x="3309936" y="4022126"/>
            <a:ext cx="2198168" cy="1471576"/>
          </a:xfrm>
          <a:custGeom>
            <a:avLst/>
            <a:gdLst>
              <a:gd name="connsiteX0" fmla="*/ 0 w 2198168"/>
              <a:gd name="connsiteY0" fmla="*/ 1344633 h 1471576"/>
              <a:gd name="connsiteX1" fmla="*/ 564022 w 2198168"/>
              <a:gd name="connsiteY1" fmla="*/ 1318995 h 1471576"/>
              <a:gd name="connsiteX2" fmla="*/ 1247686 w 2198168"/>
              <a:gd name="connsiteY2" fmla="*/ 54218 h 1471576"/>
              <a:gd name="connsiteX3" fmla="*/ 1717704 w 2198168"/>
              <a:gd name="connsiteY3" fmla="*/ 353321 h 1471576"/>
              <a:gd name="connsiteX4" fmla="*/ 2196269 w 2198168"/>
              <a:gd name="connsiteY4" fmla="*/ 1455728 h 1471576"/>
              <a:gd name="connsiteX5" fmla="*/ 2196269 w 2198168"/>
              <a:gd name="connsiteY5" fmla="*/ 1455728 h 1471576"/>
              <a:gd name="connsiteX6" fmla="*/ 2196269 w 2198168"/>
              <a:gd name="connsiteY6" fmla="*/ 1464274 h 1471576"/>
              <a:gd name="connsiteX7" fmla="*/ 2170632 w 2198168"/>
              <a:gd name="connsiteY7" fmla="*/ 1336087 h 1471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8168" h="1471576">
                <a:moveTo>
                  <a:pt x="0" y="1344633"/>
                </a:moveTo>
                <a:cubicBezTo>
                  <a:pt x="178037" y="1439348"/>
                  <a:pt x="356074" y="1534064"/>
                  <a:pt x="564022" y="1318995"/>
                </a:cubicBezTo>
                <a:cubicBezTo>
                  <a:pt x="771970" y="1103926"/>
                  <a:pt x="1055406" y="215164"/>
                  <a:pt x="1247686" y="54218"/>
                </a:cubicBezTo>
                <a:cubicBezTo>
                  <a:pt x="1439966" y="-106728"/>
                  <a:pt x="1559607" y="119736"/>
                  <a:pt x="1717704" y="353321"/>
                </a:cubicBezTo>
                <a:cubicBezTo>
                  <a:pt x="1875801" y="586906"/>
                  <a:pt x="2196269" y="1455728"/>
                  <a:pt x="2196269" y="1455728"/>
                </a:cubicBezTo>
                <a:lnTo>
                  <a:pt x="2196269" y="1455728"/>
                </a:lnTo>
                <a:cubicBezTo>
                  <a:pt x="2196269" y="1457152"/>
                  <a:pt x="2200542" y="1484214"/>
                  <a:pt x="2196269" y="1464274"/>
                </a:cubicBezTo>
                <a:cubicBezTo>
                  <a:pt x="2191996" y="1444334"/>
                  <a:pt x="2181314" y="1390210"/>
                  <a:pt x="2170632" y="1336087"/>
                </a:cubicBez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34" name="Objekt 3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5226437"/>
              </p:ext>
            </p:extLst>
          </p:nvPr>
        </p:nvGraphicFramePr>
        <p:xfrm>
          <a:off x="6444208" y="4929611"/>
          <a:ext cx="2070100" cy="377825"/>
        </p:xfrm>
        <a:graphic>
          <a:graphicData uri="http://schemas.openxmlformats.org/presentationml/2006/ole">
            <p:oleObj spid="_x0000_s33798" name="Equation" r:id="rId7" imgW="1180800" imgH="215640" progId="Equation.3">
              <p:embed/>
            </p:oleObj>
          </a:graphicData>
        </a:graphic>
      </p:graphicFrame>
      <p:cxnSp>
        <p:nvCxnSpPr>
          <p:cNvPr id="36" name="Rett pil 35"/>
          <p:cNvCxnSpPr/>
          <p:nvPr/>
        </p:nvCxnSpPr>
        <p:spPr>
          <a:xfrm flipH="1" flipV="1">
            <a:off x="5220072" y="5493702"/>
            <a:ext cx="504056" cy="455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tt linje 36"/>
          <p:cNvCxnSpPr/>
          <p:nvPr/>
        </p:nvCxnSpPr>
        <p:spPr>
          <a:xfrm>
            <a:off x="4716016" y="4069433"/>
            <a:ext cx="0" cy="1424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Objekt 3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7454432"/>
              </p:ext>
            </p:extLst>
          </p:nvPr>
        </p:nvGraphicFramePr>
        <p:xfrm>
          <a:off x="2317750" y="6092825"/>
          <a:ext cx="2028825" cy="377825"/>
        </p:xfrm>
        <a:graphic>
          <a:graphicData uri="http://schemas.openxmlformats.org/presentationml/2006/ole">
            <p:oleObj spid="_x0000_s33799" name="Equation" r:id="rId8" imgW="1155600" imgH="215640" progId="Equation.3">
              <p:embed/>
            </p:oleObj>
          </a:graphicData>
        </a:graphic>
      </p:graphicFrame>
      <p:cxnSp>
        <p:nvCxnSpPr>
          <p:cNvPr id="40" name="Rett pil 39"/>
          <p:cNvCxnSpPr/>
          <p:nvPr/>
        </p:nvCxnSpPr>
        <p:spPr>
          <a:xfrm flipV="1">
            <a:off x="4211960" y="5493702"/>
            <a:ext cx="504056" cy="5995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kt 4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06117627"/>
              </p:ext>
            </p:extLst>
          </p:nvPr>
        </p:nvGraphicFramePr>
        <p:xfrm>
          <a:off x="1292225" y="4594225"/>
          <a:ext cx="2114550" cy="377825"/>
        </p:xfrm>
        <a:graphic>
          <a:graphicData uri="http://schemas.openxmlformats.org/presentationml/2006/ole">
            <p:oleObj spid="_x0000_s33800" name="Equation" r:id="rId9" imgW="1206360" imgH="215640" progId="Equation.3">
              <p:embed/>
            </p:oleObj>
          </a:graphicData>
        </a:graphic>
      </p:graphicFrame>
      <p:cxnSp>
        <p:nvCxnSpPr>
          <p:cNvPr id="44" name="Rett linje 43"/>
          <p:cNvCxnSpPr/>
          <p:nvPr/>
        </p:nvCxnSpPr>
        <p:spPr>
          <a:xfrm>
            <a:off x="5220072" y="5157192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linje 44"/>
          <p:cNvCxnSpPr/>
          <p:nvPr/>
        </p:nvCxnSpPr>
        <p:spPr>
          <a:xfrm>
            <a:off x="4049891" y="5157192"/>
            <a:ext cx="6661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pil 47"/>
          <p:cNvCxnSpPr/>
          <p:nvPr/>
        </p:nvCxnSpPr>
        <p:spPr>
          <a:xfrm>
            <a:off x="3491880" y="4781567"/>
            <a:ext cx="808409" cy="3036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38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41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43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46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47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="" xmlns:p14="http://schemas.microsoft.com/office/powerpoint/2010/main" val="316611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nb-NO" sz="3200" dirty="0" smtClean="0"/>
              <a:t>Omega is random and has </a:t>
            </a:r>
            <a:r>
              <a:rPr lang="nb-NO" sz="3200" dirty="0" err="1" smtClean="0"/>
              <a:t>been</a:t>
            </a:r>
            <a:r>
              <a:rPr lang="nb-NO" sz="3200" dirty="0" smtClean="0"/>
              <a:t> </a:t>
            </a:r>
            <a:br>
              <a:rPr lang="nb-NO" sz="3200" dirty="0" smtClean="0"/>
            </a:br>
            <a:r>
              <a:rPr lang="nb-NO" sz="3200" dirty="0" err="1" smtClean="0"/>
              <a:t>drawn</a:t>
            </a:r>
            <a:r>
              <a:rPr lang="nb-NO" sz="3200" dirty="0" smtClean="0"/>
              <a:t> for </a:t>
            </a:r>
            <a:r>
              <a:rPr lang="nb-NO" sz="3200" dirty="0" err="1" smtClean="0"/>
              <a:t>each</a:t>
            </a:r>
            <a:r>
              <a:rPr lang="nb-NO" sz="3200" dirty="0" smtClean="0"/>
              <a:t> policy holder</a:t>
            </a:r>
            <a:endParaRPr lang="nb-NO" sz="3200" dirty="0"/>
          </a:p>
        </p:txBody>
      </p:sp>
      <p:cxnSp>
        <p:nvCxnSpPr>
          <p:cNvPr id="4" name="Rett pil 3"/>
          <p:cNvCxnSpPr/>
          <p:nvPr/>
        </p:nvCxnSpPr>
        <p:spPr>
          <a:xfrm>
            <a:off x="2195736" y="2596950"/>
            <a:ext cx="28083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ihåndsform 5"/>
          <p:cNvSpPr/>
          <p:nvPr/>
        </p:nvSpPr>
        <p:spPr>
          <a:xfrm>
            <a:off x="2195736" y="1556792"/>
            <a:ext cx="2350093" cy="1040158"/>
          </a:xfrm>
          <a:custGeom>
            <a:avLst/>
            <a:gdLst>
              <a:gd name="connsiteX0" fmla="*/ 0 w 2350093"/>
              <a:gd name="connsiteY0" fmla="*/ 980338 h 1040158"/>
              <a:gd name="connsiteX1" fmla="*/ 555477 w 2350093"/>
              <a:gd name="connsiteY1" fmla="*/ 860697 h 1040158"/>
              <a:gd name="connsiteX2" fmla="*/ 1213503 w 2350093"/>
              <a:gd name="connsiteY2" fmla="*/ 48846 h 1040158"/>
              <a:gd name="connsiteX3" fmla="*/ 1871529 w 2350093"/>
              <a:gd name="connsiteY3" fmla="*/ 194125 h 1040158"/>
              <a:gd name="connsiteX4" fmla="*/ 2350093 w 2350093"/>
              <a:gd name="connsiteY4" fmla="*/ 1040158 h 1040158"/>
              <a:gd name="connsiteX5" fmla="*/ 2350093 w 2350093"/>
              <a:gd name="connsiteY5" fmla="*/ 1040158 h 104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0093" h="1040158">
                <a:moveTo>
                  <a:pt x="0" y="980338"/>
                </a:moveTo>
                <a:cubicBezTo>
                  <a:pt x="176613" y="998142"/>
                  <a:pt x="353227" y="1015946"/>
                  <a:pt x="555477" y="860697"/>
                </a:cubicBezTo>
                <a:cubicBezTo>
                  <a:pt x="757727" y="705448"/>
                  <a:pt x="994161" y="159941"/>
                  <a:pt x="1213503" y="48846"/>
                </a:cubicBezTo>
                <a:cubicBezTo>
                  <a:pt x="1432845" y="-62249"/>
                  <a:pt x="1682097" y="28906"/>
                  <a:pt x="1871529" y="194125"/>
                </a:cubicBezTo>
                <a:cubicBezTo>
                  <a:pt x="2060961" y="359344"/>
                  <a:pt x="2350093" y="1040158"/>
                  <a:pt x="2350093" y="1040158"/>
                </a:cubicBezTo>
                <a:lnTo>
                  <a:pt x="2350093" y="10401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34927082"/>
              </p:ext>
            </p:extLst>
          </p:nvPr>
        </p:nvGraphicFramePr>
        <p:xfrm>
          <a:off x="5004048" y="2524942"/>
          <a:ext cx="436240" cy="399887"/>
        </p:xfrm>
        <a:graphic>
          <a:graphicData uri="http://schemas.openxmlformats.org/presentationml/2006/ole">
            <p:oleObj spid="_x0000_s34818" name="Equation" r:id="rId3" imgW="152280" imgH="139680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5724128" y="2564904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(</a:t>
            </a:r>
            <a:r>
              <a:rPr lang="nb-NO" dirty="0" err="1" smtClean="0"/>
              <a:t>Riskyness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geographical</a:t>
            </a:r>
            <a:r>
              <a:rPr lang="nb-NO" dirty="0" smtClean="0"/>
              <a:t> area, </a:t>
            </a:r>
            <a:r>
              <a:rPr lang="nb-NO" dirty="0" err="1" smtClean="0"/>
              <a:t>measured</a:t>
            </a:r>
            <a:r>
              <a:rPr lang="nb-NO" dirty="0" smtClean="0"/>
              <a:t> by post </a:t>
            </a:r>
            <a:r>
              <a:rPr lang="nb-NO" dirty="0" err="1" smtClean="0"/>
              <a:t>code</a:t>
            </a:r>
            <a:r>
              <a:rPr lang="nb-NO" dirty="0" smtClean="0"/>
              <a:t>)</a:t>
            </a:r>
            <a:endParaRPr lang="nb-NO" dirty="0"/>
          </a:p>
        </p:txBody>
      </p:sp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26657821"/>
              </p:ext>
            </p:extLst>
          </p:nvPr>
        </p:nvGraphicFramePr>
        <p:xfrm>
          <a:off x="2732088" y="2567929"/>
          <a:ext cx="508000" cy="619125"/>
        </p:xfrm>
        <a:graphic>
          <a:graphicData uri="http://schemas.openxmlformats.org/presentationml/2006/ole">
            <p:oleObj spid="_x0000_s34819" name="Equation" r:id="rId4" imgW="177480" imgH="215640" progId="Equation.3">
              <p:embed/>
            </p:oleObj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12705741"/>
              </p:ext>
            </p:extLst>
          </p:nvPr>
        </p:nvGraphicFramePr>
        <p:xfrm>
          <a:off x="4097908" y="2561579"/>
          <a:ext cx="546100" cy="617537"/>
        </p:xfrm>
        <a:graphic>
          <a:graphicData uri="http://schemas.openxmlformats.org/presentationml/2006/ole">
            <p:oleObj spid="_x0000_s34820" name="Equation" r:id="rId5" imgW="190440" imgH="215640" progId="Equation.3">
              <p:embed/>
            </p:oleObj>
          </a:graphicData>
        </a:graphic>
      </p:graphicFrame>
      <p:cxnSp>
        <p:nvCxnSpPr>
          <p:cNvPr id="14" name="Rett linje 13"/>
          <p:cNvCxnSpPr/>
          <p:nvPr/>
        </p:nvCxnSpPr>
        <p:spPr>
          <a:xfrm>
            <a:off x="2987824" y="2524942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/>
          <p:cNvCxnSpPr/>
          <p:nvPr/>
        </p:nvCxnSpPr>
        <p:spPr>
          <a:xfrm>
            <a:off x="4300289" y="2524942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/>
          <p:cNvSpPr txBox="1"/>
          <p:nvPr/>
        </p:nvSpPr>
        <p:spPr>
          <a:xfrm>
            <a:off x="1331640" y="3068960"/>
            <a:ext cx="2304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(area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good</a:t>
            </a:r>
            <a:r>
              <a:rPr lang="nb-NO" dirty="0" smtClean="0"/>
              <a:t> </a:t>
            </a:r>
            <a:r>
              <a:rPr lang="nb-NO" dirty="0" err="1" smtClean="0"/>
              <a:t>climate</a:t>
            </a:r>
            <a:r>
              <a:rPr lang="nb-NO" dirty="0" smtClean="0"/>
              <a:t>)</a:t>
            </a:r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3707905" y="3068960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(area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poor</a:t>
            </a:r>
            <a:r>
              <a:rPr lang="nb-NO" dirty="0" smtClean="0"/>
              <a:t> </a:t>
            </a:r>
            <a:r>
              <a:rPr lang="nb-NO" dirty="0" err="1" smtClean="0"/>
              <a:t>climate</a:t>
            </a:r>
            <a:r>
              <a:rPr lang="nb-NO" dirty="0" smtClean="0"/>
              <a:t> )</a:t>
            </a:r>
            <a:endParaRPr lang="nb-NO" dirty="0"/>
          </a:p>
        </p:txBody>
      </p:sp>
      <p:cxnSp>
        <p:nvCxnSpPr>
          <p:cNvPr id="23" name="Rett pil 22"/>
          <p:cNvCxnSpPr/>
          <p:nvPr/>
        </p:nvCxnSpPr>
        <p:spPr>
          <a:xfrm>
            <a:off x="2627784" y="5477270"/>
            <a:ext cx="44644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ihåndsform 23"/>
          <p:cNvSpPr/>
          <p:nvPr/>
        </p:nvSpPr>
        <p:spPr>
          <a:xfrm>
            <a:off x="2627784" y="4437112"/>
            <a:ext cx="4032448" cy="1040158"/>
          </a:xfrm>
          <a:custGeom>
            <a:avLst/>
            <a:gdLst>
              <a:gd name="connsiteX0" fmla="*/ 0 w 2350093"/>
              <a:gd name="connsiteY0" fmla="*/ 980338 h 1040158"/>
              <a:gd name="connsiteX1" fmla="*/ 555477 w 2350093"/>
              <a:gd name="connsiteY1" fmla="*/ 860697 h 1040158"/>
              <a:gd name="connsiteX2" fmla="*/ 1213503 w 2350093"/>
              <a:gd name="connsiteY2" fmla="*/ 48846 h 1040158"/>
              <a:gd name="connsiteX3" fmla="*/ 1871529 w 2350093"/>
              <a:gd name="connsiteY3" fmla="*/ 194125 h 1040158"/>
              <a:gd name="connsiteX4" fmla="*/ 2350093 w 2350093"/>
              <a:gd name="connsiteY4" fmla="*/ 1040158 h 1040158"/>
              <a:gd name="connsiteX5" fmla="*/ 2350093 w 2350093"/>
              <a:gd name="connsiteY5" fmla="*/ 1040158 h 104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0093" h="1040158">
                <a:moveTo>
                  <a:pt x="0" y="980338"/>
                </a:moveTo>
                <a:cubicBezTo>
                  <a:pt x="176613" y="998142"/>
                  <a:pt x="353227" y="1015946"/>
                  <a:pt x="555477" y="860697"/>
                </a:cubicBezTo>
                <a:cubicBezTo>
                  <a:pt x="757727" y="705448"/>
                  <a:pt x="994161" y="159941"/>
                  <a:pt x="1213503" y="48846"/>
                </a:cubicBezTo>
                <a:cubicBezTo>
                  <a:pt x="1432845" y="-62249"/>
                  <a:pt x="1682097" y="28906"/>
                  <a:pt x="1871529" y="194125"/>
                </a:cubicBezTo>
                <a:cubicBezTo>
                  <a:pt x="2060961" y="359344"/>
                  <a:pt x="2350093" y="1040158"/>
                  <a:pt x="2350093" y="1040158"/>
                </a:cubicBezTo>
                <a:lnTo>
                  <a:pt x="2350093" y="10401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25" name="Objekt 2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51789762"/>
              </p:ext>
            </p:extLst>
          </p:nvPr>
        </p:nvGraphicFramePr>
        <p:xfrm>
          <a:off x="5436096" y="5949280"/>
          <a:ext cx="1959570" cy="379083"/>
        </p:xfrm>
        <a:graphic>
          <a:graphicData uri="http://schemas.openxmlformats.org/presentationml/2006/ole">
            <p:oleObj spid="_x0000_s34821" name="Equation" r:id="rId6" imgW="1117440" imgH="215640" progId="Equation.3">
              <p:embed/>
            </p:oleObj>
          </a:graphicData>
        </a:graphic>
      </p:graphicFrame>
      <p:cxnSp>
        <p:nvCxnSpPr>
          <p:cNvPr id="30" name="Rett linje 29"/>
          <p:cNvCxnSpPr/>
          <p:nvPr/>
        </p:nvCxnSpPr>
        <p:spPr>
          <a:xfrm>
            <a:off x="5220072" y="4437112"/>
            <a:ext cx="0" cy="10401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ihåndsform 32"/>
          <p:cNvSpPr/>
          <p:nvPr/>
        </p:nvSpPr>
        <p:spPr>
          <a:xfrm>
            <a:off x="3309936" y="4022126"/>
            <a:ext cx="2198168" cy="1471576"/>
          </a:xfrm>
          <a:custGeom>
            <a:avLst/>
            <a:gdLst>
              <a:gd name="connsiteX0" fmla="*/ 0 w 2198168"/>
              <a:gd name="connsiteY0" fmla="*/ 1344633 h 1471576"/>
              <a:gd name="connsiteX1" fmla="*/ 564022 w 2198168"/>
              <a:gd name="connsiteY1" fmla="*/ 1318995 h 1471576"/>
              <a:gd name="connsiteX2" fmla="*/ 1247686 w 2198168"/>
              <a:gd name="connsiteY2" fmla="*/ 54218 h 1471576"/>
              <a:gd name="connsiteX3" fmla="*/ 1717704 w 2198168"/>
              <a:gd name="connsiteY3" fmla="*/ 353321 h 1471576"/>
              <a:gd name="connsiteX4" fmla="*/ 2196269 w 2198168"/>
              <a:gd name="connsiteY4" fmla="*/ 1455728 h 1471576"/>
              <a:gd name="connsiteX5" fmla="*/ 2196269 w 2198168"/>
              <a:gd name="connsiteY5" fmla="*/ 1455728 h 1471576"/>
              <a:gd name="connsiteX6" fmla="*/ 2196269 w 2198168"/>
              <a:gd name="connsiteY6" fmla="*/ 1464274 h 1471576"/>
              <a:gd name="connsiteX7" fmla="*/ 2170632 w 2198168"/>
              <a:gd name="connsiteY7" fmla="*/ 1336087 h 1471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8168" h="1471576">
                <a:moveTo>
                  <a:pt x="0" y="1344633"/>
                </a:moveTo>
                <a:cubicBezTo>
                  <a:pt x="178037" y="1439348"/>
                  <a:pt x="356074" y="1534064"/>
                  <a:pt x="564022" y="1318995"/>
                </a:cubicBezTo>
                <a:cubicBezTo>
                  <a:pt x="771970" y="1103926"/>
                  <a:pt x="1055406" y="215164"/>
                  <a:pt x="1247686" y="54218"/>
                </a:cubicBezTo>
                <a:cubicBezTo>
                  <a:pt x="1439966" y="-106728"/>
                  <a:pt x="1559607" y="119736"/>
                  <a:pt x="1717704" y="353321"/>
                </a:cubicBezTo>
                <a:cubicBezTo>
                  <a:pt x="1875801" y="586906"/>
                  <a:pt x="2196269" y="1455728"/>
                  <a:pt x="2196269" y="1455728"/>
                </a:cubicBezTo>
                <a:lnTo>
                  <a:pt x="2196269" y="1455728"/>
                </a:lnTo>
                <a:cubicBezTo>
                  <a:pt x="2196269" y="1457152"/>
                  <a:pt x="2200542" y="1484214"/>
                  <a:pt x="2196269" y="1464274"/>
                </a:cubicBezTo>
                <a:cubicBezTo>
                  <a:pt x="2191996" y="1444334"/>
                  <a:pt x="2181314" y="1390210"/>
                  <a:pt x="2170632" y="1336087"/>
                </a:cubicBez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34" name="Objekt 3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5226437"/>
              </p:ext>
            </p:extLst>
          </p:nvPr>
        </p:nvGraphicFramePr>
        <p:xfrm>
          <a:off x="6444208" y="4929611"/>
          <a:ext cx="2070100" cy="377825"/>
        </p:xfrm>
        <a:graphic>
          <a:graphicData uri="http://schemas.openxmlformats.org/presentationml/2006/ole">
            <p:oleObj spid="_x0000_s34822" name="Equation" r:id="rId7" imgW="1180800" imgH="215640" progId="Equation.3">
              <p:embed/>
            </p:oleObj>
          </a:graphicData>
        </a:graphic>
      </p:graphicFrame>
      <p:cxnSp>
        <p:nvCxnSpPr>
          <p:cNvPr id="36" name="Rett pil 35"/>
          <p:cNvCxnSpPr/>
          <p:nvPr/>
        </p:nvCxnSpPr>
        <p:spPr>
          <a:xfrm flipH="1" flipV="1">
            <a:off x="5220072" y="5493702"/>
            <a:ext cx="504056" cy="455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tt linje 36"/>
          <p:cNvCxnSpPr/>
          <p:nvPr/>
        </p:nvCxnSpPr>
        <p:spPr>
          <a:xfrm>
            <a:off x="4716016" y="4069433"/>
            <a:ext cx="0" cy="1424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Objekt 3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7454432"/>
              </p:ext>
            </p:extLst>
          </p:nvPr>
        </p:nvGraphicFramePr>
        <p:xfrm>
          <a:off x="2317750" y="6092825"/>
          <a:ext cx="2028825" cy="377825"/>
        </p:xfrm>
        <a:graphic>
          <a:graphicData uri="http://schemas.openxmlformats.org/presentationml/2006/ole">
            <p:oleObj spid="_x0000_s34823" name="Equation" r:id="rId8" imgW="1155600" imgH="215640" progId="Equation.3">
              <p:embed/>
            </p:oleObj>
          </a:graphicData>
        </a:graphic>
      </p:graphicFrame>
      <p:cxnSp>
        <p:nvCxnSpPr>
          <p:cNvPr id="40" name="Rett pil 39"/>
          <p:cNvCxnSpPr/>
          <p:nvPr/>
        </p:nvCxnSpPr>
        <p:spPr>
          <a:xfrm flipV="1">
            <a:off x="4211960" y="5493702"/>
            <a:ext cx="504056" cy="5995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kt 4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06117627"/>
              </p:ext>
            </p:extLst>
          </p:nvPr>
        </p:nvGraphicFramePr>
        <p:xfrm>
          <a:off x="1292225" y="4594225"/>
          <a:ext cx="2114550" cy="377825"/>
        </p:xfrm>
        <a:graphic>
          <a:graphicData uri="http://schemas.openxmlformats.org/presentationml/2006/ole">
            <p:oleObj spid="_x0000_s34824" name="Equation" r:id="rId9" imgW="1206360" imgH="215640" progId="Equation.3">
              <p:embed/>
            </p:oleObj>
          </a:graphicData>
        </a:graphic>
      </p:graphicFrame>
      <p:cxnSp>
        <p:nvCxnSpPr>
          <p:cNvPr id="44" name="Rett linje 43"/>
          <p:cNvCxnSpPr/>
          <p:nvPr/>
        </p:nvCxnSpPr>
        <p:spPr>
          <a:xfrm>
            <a:off x="5220072" y="5157192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linje 44"/>
          <p:cNvCxnSpPr/>
          <p:nvPr/>
        </p:nvCxnSpPr>
        <p:spPr>
          <a:xfrm>
            <a:off x="4049891" y="5157192"/>
            <a:ext cx="6661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pil 47"/>
          <p:cNvCxnSpPr/>
          <p:nvPr/>
        </p:nvCxnSpPr>
        <p:spPr>
          <a:xfrm>
            <a:off x="3491880" y="4781567"/>
            <a:ext cx="808409" cy="3036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38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41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43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46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47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="" xmlns:p14="http://schemas.microsoft.com/office/powerpoint/2010/main" val="316611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Goal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628800"/>
            <a:ext cx="2334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want</a:t>
            </a:r>
            <a:r>
              <a:rPr lang="nb-NO" dirty="0" smtClean="0"/>
              <a:t> to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endParaRPr lang="nb-NO" dirty="0"/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1567383" y="2184400"/>
          <a:ext cx="6677025" cy="390525"/>
        </p:xfrm>
        <a:graphic>
          <a:graphicData uri="http://schemas.openxmlformats.org/presentationml/2006/ole">
            <p:oleObj spid="_x0000_s35842" name="Formel" r:id="rId3" imgW="3822480" imgH="2286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7545" y="2780928"/>
            <a:ext cx="78488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These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called</a:t>
            </a:r>
            <a:r>
              <a:rPr lang="nb-NO" dirty="0" smtClean="0"/>
              <a:t> </a:t>
            </a:r>
            <a:r>
              <a:rPr lang="nb-NO" dirty="0" err="1" smtClean="0"/>
              <a:t>structural</a:t>
            </a:r>
            <a:r>
              <a:rPr lang="nb-NO" dirty="0" smtClean="0"/>
              <a:t> parameters.</a:t>
            </a:r>
          </a:p>
          <a:p>
            <a:r>
              <a:rPr lang="nb-NO" dirty="0" err="1" smtClean="0"/>
              <a:t>If</a:t>
            </a:r>
            <a:r>
              <a:rPr lang="nb-NO" dirty="0" smtClean="0"/>
              <a:t> 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K</a:t>
            </a:r>
            <a:r>
              <a:rPr lang="nb-NO" dirty="0" smtClean="0"/>
              <a:t> 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realizations</a:t>
            </a:r>
            <a:r>
              <a:rPr lang="nb-NO" dirty="0" smtClean="0"/>
              <a:t> from X, </a:t>
            </a:r>
            <a:r>
              <a:rPr lang="nb-NO" dirty="0" err="1" smtClean="0"/>
              <a:t>where</a:t>
            </a:r>
            <a:r>
              <a:rPr lang="nb-NO" dirty="0" smtClean="0"/>
              <a:t> X is </a:t>
            </a:r>
            <a:r>
              <a:rPr lang="nb-NO" dirty="0" err="1" smtClean="0"/>
              <a:t>the</a:t>
            </a:r>
            <a:r>
              <a:rPr lang="nb-NO" dirty="0" smtClean="0"/>
              <a:t> sum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during a </a:t>
            </a:r>
            <a:r>
              <a:rPr lang="nb-NO" dirty="0" err="1" smtClean="0"/>
              <a:t>year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want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following</a:t>
            </a:r>
            <a:r>
              <a:rPr lang="nb-NO" dirty="0" smtClean="0"/>
              <a:t> </a:t>
            </a:r>
            <a:r>
              <a:rPr lang="nb-NO" dirty="0" err="1" smtClean="0"/>
              <a:t>expression</a:t>
            </a:r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want</a:t>
            </a:r>
            <a:r>
              <a:rPr lang="nb-NO" dirty="0" smtClean="0"/>
              <a:t> to </a:t>
            </a:r>
            <a:r>
              <a:rPr lang="nb-NO" dirty="0" err="1" smtClean="0"/>
              <a:t>find</a:t>
            </a:r>
            <a:r>
              <a:rPr lang="nb-NO" dirty="0" smtClean="0"/>
              <a:t> </a:t>
            </a:r>
            <a:r>
              <a:rPr lang="nb-NO" dirty="0" err="1" smtClean="0"/>
              <a:t>what</a:t>
            </a:r>
            <a:r>
              <a:rPr lang="nb-NO" dirty="0" smtClean="0"/>
              <a:t> w </a:t>
            </a:r>
            <a:r>
              <a:rPr lang="nb-NO" dirty="0" smtClean="0"/>
              <a:t>is in </a:t>
            </a: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situations</a:t>
            </a:r>
            <a:r>
              <a:rPr lang="nb-NO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weight</a:t>
            </a:r>
            <a:r>
              <a:rPr lang="nb-NO" dirty="0" smtClean="0"/>
              <a:t> w </a:t>
            </a:r>
            <a:r>
              <a:rPr lang="nb-NO" dirty="0" err="1" smtClean="0"/>
              <a:t>defines</a:t>
            </a:r>
            <a:r>
              <a:rPr lang="nb-NO" dirty="0" smtClean="0"/>
              <a:t> a </a:t>
            </a:r>
            <a:r>
              <a:rPr lang="nb-NO" dirty="0" err="1" smtClean="0"/>
              <a:t>compromise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average</a:t>
            </a:r>
            <a:r>
              <a:rPr lang="nb-NO" dirty="0" smtClean="0"/>
              <a:t> pure </a:t>
            </a:r>
            <a:r>
              <a:rPr lang="nb-NO" dirty="0" err="1" smtClean="0"/>
              <a:t>premium</a:t>
            </a:r>
            <a:r>
              <a:rPr lang="nb-NO" dirty="0" smtClean="0"/>
              <a:t>  	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population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track</a:t>
            </a:r>
            <a:r>
              <a:rPr lang="nb-NO" dirty="0" smtClean="0"/>
              <a:t> </a:t>
            </a:r>
            <a:r>
              <a:rPr lang="nb-NO" dirty="0" err="1" smtClean="0"/>
              <a:t>record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policy holder. </a:t>
            </a: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1619672" y="3861048"/>
          <a:ext cx="2284412" cy="392112"/>
        </p:xfrm>
        <a:graphic>
          <a:graphicData uri="http://schemas.openxmlformats.org/presentationml/2006/ole">
            <p:oleObj spid="_x0000_s35844" name="Formel" r:id="rId4" imgW="1307880" imgH="228600" progId="Equation.3">
              <p:embed/>
            </p:oleObj>
          </a:graphicData>
        </a:graphic>
      </p:graphicFrame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704900" y="5013176"/>
          <a:ext cx="266700" cy="282575"/>
        </p:xfrm>
        <a:graphic>
          <a:graphicData uri="http://schemas.openxmlformats.org/presentationml/2006/ole">
            <p:oleObj spid="_x0000_s35845" name="Formel" r:id="rId5" imgW="152280" imgH="164880" progId="Equation.3">
              <p:embed/>
            </p:oleObj>
          </a:graphicData>
        </a:graphic>
      </p:graphicFrame>
      <p:grpSp>
        <p:nvGrpSpPr>
          <p:cNvPr id="9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10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11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12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13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14" name="Ellipse 8"/>
          <p:cNvSpPr/>
          <p:nvPr/>
        </p:nvSpPr>
        <p:spPr>
          <a:xfrm>
            <a:off x="6732240" y="26064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smtClean="0"/>
              <a:t>Linear </a:t>
            </a:r>
            <a:r>
              <a:rPr lang="nb-NO" sz="3600" dirty="0" err="1" smtClean="0"/>
              <a:t>credibility</a:t>
            </a:r>
            <a:endParaRPr lang="nb-NO" sz="36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83569" y="1657831"/>
            <a:ext cx="77048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standard </a:t>
            </a:r>
            <a:r>
              <a:rPr lang="nb-NO" dirty="0" err="1" smtClean="0"/>
              <a:t>method</a:t>
            </a:r>
            <a:r>
              <a:rPr lang="nb-NO" dirty="0" smtClean="0"/>
              <a:t> in </a:t>
            </a:r>
            <a:r>
              <a:rPr lang="nb-NO" dirty="0" err="1" smtClean="0"/>
              <a:t>credibility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linear 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estimates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pi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form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r>
              <a:rPr lang="nb-NO" dirty="0" smtClean="0"/>
              <a:t>     </a:t>
            </a:r>
            <a:r>
              <a:rPr lang="nb-NO" dirty="0" err="1" smtClean="0"/>
              <a:t>where</a:t>
            </a:r>
            <a:r>
              <a:rPr lang="nb-NO" dirty="0" smtClean="0"/>
              <a:t> b</a:t>
            </a:r>
            <a:r>
              <a:rPr lang="nb-NO" sz="1200" dirty="0" smtClean="0"/>
              <a:t>0</a:t>
            </a:r>
            <a:r>
              <a:rPr lang="nb-NO" dirty="0" smtClean="0"/>
              <a:t>,…,b</a:t>
            </a:r>
            <a:r>
              <a:rPr lang="nb-NO" sz="1200" dirty="0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coefficients</a:t>
            </a:r>
            <a:r>
              <a:rPr lang="nb-NO" dirty="0" smtClean="0"/>
              <a:t> </a:t>
            </a:r>
            <a:r>
              <a:rPr lang="nb-NO" dirty="0" err="1" smtClean="0"/>
              <a:t>tailored</a:t>
            </a:r>
            <a:r>
              <a:rPr lang="nb-NO" dirty="0" smtClean="0"/>
              <a:t> to </a:t>
            </a:r>
            <a:r>
              <a:rPr lang="nb-NO" dirty="0" err="1" smtClean="0"/>
              <a:t>minimized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mean</a:t>
            </a:r>
            <a:r>
              <a:rPr lang="nb-NO" dirty="0" smtClean="0"/>
              <a:t> </a:t>
            </a:r>
            <a:r>
              <a:rPr lang="nb-NO" dirty="0" err="1" smtClean="0"/>
              <a:t>squared</a:t>
            </a:r>
            <a:r>
              <a:rPr lang="nb-NO" dirty="0" smtClean="0"/>
              <a:t> </a:t>
            </a:r>
            <a:r>
              <a:rPr lang="nb-NO" dirty="0" err="1" smtClean="0"/>
              <a:t>error</a:t>
            </a:r>
            <a:r>
              <a:rPr lang="nb-NO" dirty="0" smtClean="0"/>
              <a:t>		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fact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 X,X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conditionally</a:t>
            </a:r>
            <a:r>
              <a:rPr lang="nb-NO" dirty="0" smtClean="0"/>
              <a:t> independent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same </a:t>
            </a:r>
            <a:r>
              <a:rPr lang="nb-NO" dirty="0" err="1" smtClean="0"/>
              <a:t>distribution</a:t>
            </a:r>
            <a:r>
              <a:rPr lang="nb-NO" dirty="0" smtClean="0"/>
              <a:t> </a:t>
            </a:r>
            <a:r>
              <a:rPr lang="nb-NO" dirty="0" err="1" smtClean="0"/>
              <a:t>forces</a:t>
            </a:r>
            <a:r>
              <a:rPr lang="nb-NO" dirty="0" smtClean="0"/>
              <a:t> b</a:t>
            </a:r>
            <a:r>
              <a:rPr lang="nb-NO" sz="1100" dirty="0" smtClean="0"/>
              <a:t>1</a:t>
            </a:r>
            <a:r>
              <a:rPr lang="nb-NO" dirty="0" smtClean="0"/>
              <a:t>=…=b</a:t>
            </a:r>
            <a:r>
              <a:rPr lang="nb-NO" sz="1200" dirty="0" smtClean="0"/>
              <a:t>K</a:t>
            </a:r>
            <a:r>
              <a:rPr lang="nb-NO" dirty="0" smtClean="0"/>
              <a:t>, and </a:t>
            </a:r>
            <a:r>
              <a:rPr lang="nb-NO" dirty="0" err="1" smtClean="0"/>
              <a:t>if</a:t>
            </a:r>
            <a:r>
              <a:rPr lang="nb-NO" dirty="0" smtClean="0"/>
              <a:t> w/K is 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value</a:t>
            </a:r>
            <a:r>
              <a:rPr lang="nb-NO" dirty="0" smtClean="0"/>
              <a:t>,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becomes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456370212"/>
              </p:ext>
            </p:extLst>
          </p:nvPr>
        </p:nvGraphicFramePr>
        <p:xfrm>
          <a:off x="1475656" y="2266515"/>
          <a:ext cx="2776537" cy="390525"/>
        </p:xfrm>
        <a:graphic>
          <a:graphicData uri="http://schemas.openxmlformats.org/presentationml/2006/ole">
            <p:oleObj spid="_x0000_s5292" name="Equation" r:id="rId3" imgW="1625400" imgH="228600" progId="Equation.3">
              <p:embed/>
            </p:oleObj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95703153"/>
              </p:ext>
            </p:extLst>
          </p:nvPr>
        </p:nvGraphicFramePr>
        <p:xfrm>
          <a:off x="1391122" y="3062580"/>
          <a:ext cx="1092646" cy="345046"/>
        </p:xfrm>
        <a:graphic>
          <a:graphicData uri="http://schemas.openxmlformats.org/presentationml/2006/ole">
            <p:oleObj spid="_x0000_s5293" name="Equation" r:id="rId4" imgW="723600" imgH="228600" progId="Equation.3">
              <p:embed/>
            </p:oleObj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8141614"/>
              </p:ext>
            </p:extLst>
          </p:nvPr>
        </p:nvGraphicFramePr>
        <p:xfrm>
          <a:off x="1630653" y="4282739"/>
          <a:ext cx="5076825" cy="411162"/>
        </p:xfrm>
        <a:graphic>
          <a:graphicData uri="http://schemas.openxmlformats.org/presentationml/2006/ole">
            <p:oleObj spid="_x0000_s5294" name="Equation" r:id="rId5" imgW="2971800" imgH="241200" progId="Equation.3">
              <p:embed/>
            </p:oleObj>
          </a:graphicData>
        </a:graphic>
      </p:graphicFrame>
      <p:grpSp>
        <p:nvGrpSpPr>
          <p:cNvPr id="16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17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18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19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20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21" name="Ellipse 8"/>
          <p:cNvSpPr/>
          <p:nvPr/>
        </p:nvSpPr>
        <p:spPr>
          <a:xfrm>
            <a:off x="6732240" y="498706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="" xmlns:p14="http://schemas.microsoft.com/office/powerpoint/2010/main" val="90388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smtClean="0"/>
              <a:t>Linear </a:t>
            </a:r>
            <a:r>
              <a:rPr lang="nb-NO" sz="3600" dirty="0" err="1" smtClean="0"/>
              <a:t>credibility</a:t>
            </a:r>
            <a:endParaRPr lang="nb-NO" sz="36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83569" y="1164132"/>
            <a:ext cx="770485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To </a:t>
            </a:r>
            <a:r>
              <a:rPr lang="nb-NO" dirty="0" err="1" smtClean="0"/>
              <a:t>proceed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need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so-</a:t>
            </a:r>
            <a:r>
              <a:rPr lang="nb-NO" dirty="0" err="1" smtClean="0"/>
              <a:t>called</a:t>
            </a:r>
            <a:r>
              <a:rPr lang="nb-NO" dirty="0" smtClean="0"/>
              <a:t> </a:t>
            </a:r>
            <a:r>
              <a:rPr lang="nb-NO" i="1" dirty="0" err="1" smtClean="0"/>
              <a:t>structural</a:t>
            </a:r>
            <a:r>
              <a:rPr lang="nb-NO" i="1" dirty="0" smtClean="0"/>
              <a:t> parameters</a:t>
            </a:r>
          </a:p>
          <a:p>
            <a:pPr marL="285750" indent="-285750">
              <a:buFont typeface="Arial" pitchFamily="34" charset="0"/>
              <a:buChar char="•"/>
            </a:pPr>
            <a:endParaRPr lang="nb-NO" i="1" dirty="0"/>
          </a:p>
          <a:p>
            <a:pPr marL="285750" indent="-285750">
              <a:buFont typeface="Arial" pitchFamily="34" charset="0"/>
              <a:buChar char="•"/>
            </a:pPr>
            <a:endParaRPr lang="nb-NO" i="1" dirty="0" smtClean="0"/>
          </a:p>
          <a:p>
            <a:r>
              <a:rPr lang="nb-NO" i="1" dirty="0"/>
              <a:t> </a:t>
            </a:r>
            <a:r>
              <a:rPr lang="nb-NO" i="1" dirty="0" smtClean="0"/>
              <a:t>    </a:t>
            </a:r>
            <a:r>
              <a:rPr lang="nb-NO" dirty="0" err="1" smtClean="0"/>
              <a:t>where</a:t>
            </a:r>
            <a:r>
              <a:rPr lang="nb-NO" dirty="0" smtClean="0"/>
              <a:t> 	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average</a:t>
            </a:r>
            <a:r>
              <a:rPr lang="nb-NO" dirty="0" smtClean="0"/>
              <a:t> pure </a:t>
            </a:r>
            <a:r>
              <a:rPr lang="nb-NO" dirty="0" err="1" smtClean="0"/>
              <a:t>premium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entire</a:t>
            </a:r>
            <a:r>
              <a:rPr lang="nb-NO" dirty="0" smtClean="0"/>
              <a:t> </a:t>
            </a:r>
            <a:r>
              <a:rPr lang="nb-NO" dirty="0" err="1" smtClean="0"/>
              <a:t>population</a:t>
            </a:r>
            <a:r>
              <a:rPr lang="nb-NO" dirty="0" smtClean="0"/>
              <a:t>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It is 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expectation</a:t>
            </a:r>
            <a:r>
              <a:rPr lang="nb-NO" dirty="0" smtClean="0"/>
              <a:t> for </a:t>
            </a:r>
            <a:r>
              <a:rPr lang="nb-NO" dirty="0" err="1" smtClean="0"/>
              <a:t>individuals</a:t>
            </a:r>
            <a:r>
              <a:rPr lang="nb-NO" dirty="0" smtClean="0"/>
              <a:t> </a:t>
            </a:r>
            <a:r>
              <a:rPr lang="nb-NO" dirty="0" err="1" smtClean="0"/>
              <a:t>since</a:t>
            </a:r>
            <a:r>
              <a:rPr lang="nb-NO" dirty="0" smtClean="0"/>
              <a:t> by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rule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double </a:t>
            </a:r>
            <a:r>
              <a:rPr lang="nb-NO" dirty="0" err="1" smtClean="0"/>
              <a:t>expectation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Both</a:t>
            </a:r>
            <a:r>
              <a:rPr lang="nb-NO" dirty="0" smtClean="0"/>
              <a:t> 		    </a:t>
            </a:r>
            <a:r>
              <a:rPr lang="nb-NO" dirty="0" err="1" smtClean="0"/>
              <a:t>represent</a:t>
            </a:r>
            <a:r>
              <a:rPr lang="nb-NO" dirty="0" smtClean="0"/>
              <a:t> </a:t>
            </a:r>
            <a:r>
              <a:rPr lang="nb-NO" dirty="0" err="1" smtClean="0"/>
              <a:t>variation</a:t>
            </a:r>
            <a:r>
              <a:rPr lang="nb-NO" dirty="0" smtClean="0"/>
              <a:t>. The former is </a:t>
            </a:r>
            <a:r>
              <a:rPr lang="nb-NO" dirty="0" err="1" smtClean="0"/>
              <a:t>caused</a:t>
            </a:r>
            <a:r>
              <a:rPr lang="nb-NO" dirty="0" smtClean="0"/>
              <a:t> by </a:t>
            </a:r>
            <a:r>
              <a:rPr lang="nb-NO" dirty="0" err="1" smtClean="0"/>
              <a:t>diversity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individuals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latter by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physical</a:t>
            </a:r>
            <a:r>
              <a:rPr lang="nb-NO" dirty="0" smtClean="0"/>
              <a:t> </a:t>
            </a:r>
            <a:r>
              <a:rPr lang="nb-NO" dirty="0" err="1" smtClean="0"/>
              <a:t>processes</a:t>
            </a:r>
            <a:r>
              <a:rPr lang="nb-NO" dirty="0" smtClean="0"/>
              <a:t> </a:t>
            </a:r>
            <a:r>
              <a:rPr lang="nb-NO" dirty="0" err="1" smtClean="0"/>
              <a:t>behind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incidents.Their</a:t>
            </a:r>
            <a:r>
              <a:rPr lang="nb-NO" dirty="0" smtClean="0"/>
              <a:t> </a:t>
            </a:r>
            <a:r>
              <a:rPr lang="nb-NO" dirty="0" err="1" smtClean="0"/>
              <a:t>impact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var(X)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understood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rule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double </a:t>
            </a:r>
            <a:r>
              <a:rPr lang="nb-NO" dirty="0" err="1" smtClean="0"/>
              <a:t>variance</a:t>
            </a:r>
            <a:r>
              <a:rPr lang="nb-NO" dirty="0" smtClean="0"/>
              <a:t>, i.e.,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/>
            <a:r>
              <a:rPr lang="nb-NO" dirty="0" smtClean="0"/>
              <a:t>     and 		    </a:t>
            </a:r>
            <a:r>
              <a:rPr lang="nb-NO" dirty="0" err="1" smtClean="0"/>
              <a:t>represent</a:t>
            </a:r>
            <a:r>
              <a:rPr lang="nb-NO" dirty="0" smtClean="0"/>
              <a:t> </a:t>
            </a:r>
            <a:r>
              <a:rPr lang="nb-NO" dirty="0" err="1" smtClean="0"/>
              <a:t>uncertainties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different</a:t>
            </a:r>
            <a:r>
              <a:rPr lang="nb-NO" dirty="0" smtClean="0"/>
              <a:t> </a:t>
            </a:r>
            <a:r>
              <a:rPr lang="nb-NO" dirty="0" err="1" smtClean="0"/>
              <a:t>origin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add</a:t>
            </a:r>
            <a:r>
              <a:rPr lang="nb-NO" dirty="0" smtClean="0"/>
              <a:t> to   	var(X)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94619378"/>
              </p:ext>
            </p:extLst>
          </p:nvPr>
        </p:nvGraphicFramePr>
        <p:xfrm>
          <a:off x="1547664" y="1875330"/>
          <a:ext cx="5099050" cy="390525"/>
        </p:xfrm>
        <a:graphic>
          <a:graphicData uri="http://schemas.openxmlformats.org/presentationml/2006/ole">
            <p:oleObj spid="_x0000_s38917" name="Equation" r:id="rId3" imgW="2984400" imgH="228600" progId="Equation.3">
              <p:embed/>
            </p:oleObj>
          </a:graphicData>
        </a:graphic>
      </p:graphicFrame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95735613"/>
              </p:ext>
            </p:extLst>
          </p:nvPr>
        </p:nvGraphicFramePr>
        <p:xfrm>
          <a:off x="2051720" y="2348880"/>
          <a:ext cx="260350" cy="282575"/>
        </p:xfrm>
        <a:graphic>
          <a:graphicData uri="http://schemas.openxmlformats.org/presentationml/2006/ole">
            <p:oleObj spid="_x0000_s38918" name="Equation" r:id="rId4" imgW="152280" imgH="164880" progId="Equation.3">
              <p:embed/>
            </p:oleObj>
          </a:graphicData>
        </a:graphic>
      </p:graphicFrame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47669562"/>
              </p:ext>
            </p:extLst>
          </p:nvPr>
        </p:nvGraphicFramePr>
        <p:xfrm>
          <a:off x="1619672" y="3212976"/>
          <a:ext cx="3883025" cy="346075"/>
        </p:xfrm>
        <a:graphic>
          <a:graphicData uri="http://schemas.openxmlformats.org/presentationml/2006/ole">
            <p:oleObj spid="_x0000_s38919" name="Equation" r:id="rId5" imgW="2273040" imgH="203040" progId="Equation.3">
              <p:embed/>
            </p:oleObj>
          </a:graphicData>
        </a:graphic>
      </p:graphicFrame>
      <p:graphicFrame>
        <p:nvGraphicFramePr>
          <p:cNvPr id="38920" name="Object 8"/>
          <p:cNvGraphicFramePr>
            <a:graphicFrameLocks noChangeAspect="1"/>
          </p:cNvGraphicFramePr>
          <p:nvPr/>
        </p:nvGraphicFramePr>
        <p:xfrm>
          <a:off x="1536700" y="4848158"/>
          <a:ext cx="4229100" cy="774700"/>
        </p:xfrm>
        <a:graphic>
          <a:graphicData uri="http://schemas.openxmlformats.org/presentationml/2006/ole">
            <p:oleObj spid="_x0000_s38920" name="Equation" r:id="rId6" imgW="2476440" imgH="457200" progId="Equation.3">
              <p:embed/>
            </p:oleObj>
          </a:graphicData>
        </a:graphic>
      </p:graphicFrame>
      <p:graphicFrame>
        <p:nvGraphicFramePr>
          <p:cNvPr id="38921" name="Object 9"/>
          <p:cNvGraphicFramePr>
            <a:graphicFrameLocks noChangeAspect="1"/>
          </p:cNvGraphicFramePr>
          <p:nvPr/>
        </p:nvGraphicFramePr>
        <p:xfrm>
          <a:off x="1689100" y="3667058"/>
          <a:ext cx="1079500" cy="292100"/>
        </p:xfrm>
        <a:graphic>
          <a:graphicData uri="http://schemas.openxmlformats.org/presentationml/2006/ole">
            <p:oleObj spid="_x0000_s38921" name="Equation" r:id="rId7" imgW="634680" imgH="177480" progId="Equation.3">
              <p:embed/>
            </p:oleObj>
          </a:graphicData>
        </a:graphic>
      </p:graphicFrame>
      <p:graphicFrame>
        <p:nvGraphicFramePr>
          <p:cNvPr id="38922" name="Object 10"/>
          <p:cNvGraphicFramePr>
            <a:graphicFrameLocks noChangeAspect="1"/>
          </p:cNvGraphicFramePr>
          <p:nvPr/>
        </p:nvGraphicFramePr>
        <p:xfrm>
          <a:off x="1511300" y="5559358"/>
          <a:ext cx="1270000" cy="342900"/>
        </p:xfrm>
        <a:graphic>
          <a:graphicData uri="http://schemas.openxmlformats.org/presentationml/2006/ole">
            <p:oleObj spid="_x0000_s38922" name="Equation" r:id="rId8" imgW="749160" imgH="203040" progId="Equation.3">
              <p:embed/>
            </p:oleObj>
          </a:graphicData>
        </a:graphic>
      </p:graphicFrame>
      <p:grpSp>
        <p:nvGrpSpPr>
          <p:cNvPr id="19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20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21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22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23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24" name="Ellipse 8"/>
          <p:cNvSpPr/>
          <p:nvPr/>
        </p:nvSpPr>
        <p:spPr>
          <a:xfrm>
            <a:off x="6732240" y="504744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="" xmlns:p14="http://schemas.microsoft.com/office/powerpoint/2010/main" val="90388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smtClean="0"/>
              <a:t>Linear </a:t>
            </a:r>
            <a:r>
              <a:rPr lang="nb-NO" sz="3600" dirty="0" err="1" smtClean="0"/>
              <a:t>credibility</a:t>
            </a:r>
            <a:endParaRPr lang="nb-NO" sz="36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83569" y="1164132"/>
            <a:ext cx="77048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optimal linear </a:t>
            </a:r>
            <a:r>
              <a:rPr lang="nb-NO" dirty="0" err="1" smtClean="0"/>
              <a:t>credibility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now</a:t>
            </a:r>
            <a:r>
              <a:rPr lang="nb-NO" dirty="0" smtClean="0"/>
              <a:t> </a:t>
            </a:r>
            <a:r>
              <a:rPr lang="nb-NO" dirty="0" err="1" smtClean="0"/>
              <a:t>becomes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r>
              <a:rPr lang="nb-NO" dirty="0" smtClean="0"/>
              <a:t>    </a:t>
            </a:r>
            <a:r>
              <a:rPr lang="nb-NO" dirty="0" err="1" smtClean="0"/>
              <a:t>which</a:t>
            </a:r>
            <a:r>
              <a:rPr lang="nb-NO" dirty="0" smtClean="0"/>
              <a:t> is </a:t>
            </a:r>
            <a:r>
              <a:rPr lang="nb-NO" dirty="0" err="1" smtClean="0"/>
              <a:t>proved</a:t>
            </a:r>
            <a:r>
              <a:rPr lang="nb-NO" dirty="0" smtClean="0"/>
              <a:t> in </a:t>
            </a:r>
            <a:r>
              <a:rPr lang="nb-NO" dirty="0" err="1" smtClean="0"/>
              <a:t>Section</a:t>
            </a:r>
            <a:r>
              <a:rPr lang="nb-NO" dirty="0" smtClean="0"/>
              <a:t> 10.7, </a:t>
            </a:r>
            <a:r>
              <a:rPr lang="nb-NO" dirty="0" err="1" smtClean="0"/>
              <a:t>where</a:t>
            </a:r>
            <a:r>
              <a:rPr lang="nb-NO" dirty="0" smtClean="0"/>
              <a:t> it is 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established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estimate</a:t>
            </a:r>
            <a:r>
              <a:rPr lang="nb-NO" dirty="0" smtClean="0"/>
              <a:t> is </a:t>
            </a:r>
            <a:r>
              <a:rPr lang="nb-NO" dirty="0" err="1" smtClean="0"/>
              <a:t>ubiased</a:t>
            </a:r>
            <a:r>
              <a:rPr lang="nb-NO" dirty="0" smtClean="0"/>
              <a:t> and </a:t>
            </a:r>
            <a:r>
              <a:rPr lang="nb-NO" dirty="0" err="1" smtClean="0"/>
              <a:t>its</a:t>
            </a:r>
            <a:r>
              <a:rPr lang="nb-NO" dirty="0" smtClean="0"/>
              <a:t> standard </a:t>
            </a:r>
            <a:r>
              <a:rPr lang="nb-NO" dirty="0" err="1" smtClean="0"/>
              <a:t>deviation</a:t>
            </a:r>
            <a:r>
              <a:rPr lang="nb-NO" dirty="0" smtClean="0"/>
              <a:t> </a:t>
            </a:r>
            <a:r>
              <a:rPr lang="nb-NO" dirty="0" err="1" smtClean="0"/>
              <a:t>decreases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weight</a:t>
            </a:r>
            <a:r>
              <a:rPr lang="nb-NO" dirty="0" smtClean="0"/>
              <a:t> w </a:t>
            </a:r>
            <a:r>
              <a:rPr lang="nb-NO" dirty="0" err="1" smtClean="0"/>
              <a:t>defines</a:t>
            </a:r>
            <a:r>
              <a:rPr lang="nb-NO" dirty="0" smtClean="0"/>
              <a:t> a </a:t>
            </a:r>
            <a:r>
              <a:rPr lang="nb-NO" dirty="0" err="1" smtClean="0"/>
              <a:t>compromise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average</a:t>
            </a:r>
            <a:r>
              <a:rPr lang="nb-NO" dirty="0" smtClean="0"/>
              <a:t> pure </a:t>
            </a:r>
            <a:r>
              <a:rPr lang="nb-NO" dirty="0" err="1" smtClean="0"/>
              <a:t>premium</a:t>
            </a:r>
            <a:r>
              <a:rPr lang="nb-NO" dirty="0" smtClean="0"/>
              <a:t> pi bar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population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track</a:t>
            </a:r>
            <a:r>
              <a:rPr lang="nb-NO" dirty="0" smtClean="0"/>
              <a:t> </a:t>
            </a:r>
            <a:r>
              <a:rPr lang="nb-NO" dirty="0" err="1" smtClean="0"/>
              <a:t>record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policy holder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Note </a:t>
            </a:r>
            <a:r>
              <a:rPr lang="nb-NO" dirty="0" err="1" smtClean="0"/>
              <a:t>that</a:t>
            </a:r>
            <a:r>
              <a:rPr lang="nb-NO" dirty="0" smtClean="0"/>
              <a:t> w=0 </a:t>
            </a:r>
            <a:r>
              <a:rPr lang="nb-NO" dirty="0" err="1" smtClean="0"/>
              <a:t>if</a:t>
            </a:r>
            <a:r>
              <a:rPr lang="nb-NO" dirty="0" smtClean="0"/>
              <a:t> K=0; i.e. </a:t>
            </a:r>
            <a:r>
              <a:rPr lang="nb-NO" dirty="0" err="1" smtClean="0"/>
              <a:t>without</a:t>
            </a:r>
            <a:r>
              <a:rPr lang="nb-NO" dirty="0" smtClean="0"/>
              <a:t> </a:t>
            </a:r>
            <a:r>
              <a:rPr lang="nb-NO" dirty="0" err="1" smtClean="0"/>
              <a:t>historical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best </a:t>
            </a:r>
            <a:r>
              <a:rPr lang="nb-NO" dirty="0" err="1" smtClean="0"/>
              <a:t>estimate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population</a:t>
            </a:r>
            <a:r>
              <a:rPr lang="nb-NO" dirty="0" smtClean="0"/>
              <a:t> </a:t>
            </a:r>
            <a:r>
              <a:rPr lang="nb-NO" dirty="0" err="1" smtClean="0"/>
              <a:t>average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</p:txBody>
      </p:sp>
      <p:graphicFrame>
        <p:nvGraphicFramePr>
          <p:cNvPr id="18" name="Objekt 1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47769378"/>
              </p:ext>
            </p:extLst>
          </p:nvPr>
        </p:nvGraphicFramePr>
        <p:xfrm>
          <a:off x="1619672" y="1556792"/>
          <a:ext cx="4946650" cy="715963"/>
        </p:xfrm>
        <a:graphic>
          <a:graphicData uri="http://schemas.openxmlformats.org/presentationml/2006/ole">
            <p:oleObj spid="_x0000_s6273" name="Equation" r:id="rId3" imgW="2895480" imgH="419040" progId="Equation.3">
              <p:embed/>
            </p:oleObj>
          </a:graphicData>
        </a:graphic>
      </p:graphicFrame>
      <p:graphicFrame>
        <p:nvGraphicFramePr>
          <p:cNvPr id="19" name="Objekt 1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23318236"/>
              </p:ext>
            </p:extLst>
          </p:nvPr>
        </p:nvGraphicFramePr>
        <p:xfrm>
          <a:off x="1475656" y="2636912"/>
          <a:ext cx="5597525" cy="738187"/>
        </p:xfrm>
        <a:graphic>
          <a:graphicData uri="http://schemas.openxmlformats.org/presentationml/2006/ole">
            <p:oleObj spid="_x0000_s6274" name="Equation" r:id="rId4" imgW="3276360" imgH="431640" progId="Equation.3">
              <p:embed/>
            </p:oleObj>
          </a:graphicData>
        </a:graphic>
      </p:graphicFrame>
      <p:grpSp>
        <p:nvGrpSpPr>
          <p:cNvPr id="15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20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21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22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23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24" name="Ellipse 8"/>
          <p:cNvSpPr/>
          <p:nvPr/>
        </p:nvSpPr>
        <p:spPr>
          <a:xfrm>
            <a:off x="6732240" y="504744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="" xmlns:p14="http://schemas.microsoft.com/office/powerpoint/2010/main" val="111355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err="1" smtClean="0"/>
              <a:t>Estimation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</a:t>
            </a:r>
            <a:r>
              <a:rPr lang="nb-NO" sz="2800" dirty="0" err="1" smtClean="0"/>
              <a:t>structural</a:t>
            </a:r>
            <a:r>
              <a:rPr lang="nb-NO" sz="2800" dirty="0" smtClean="0"/>
              <a:t> parameters</a:t>
            </a:r>
            <a:endParaRPr lang="nb-NO" sz="28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83569" y="1164132"/>
            <a:ext cx="77048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Credibility</a:t>
            </a:r>
            <a:r>
              <a:rPr lang="nb-NO" dirty="0" smtClean="0"/>
              <a:t> </a:t>
            </a:r>
            <a:r>
              <a:rPr lang="nb-NO" dirty="0" err="1" smtClean="0"/>
              <a:t>estimation</a:t>
            </a:r>
            <a:r>
              <a:rPr lang="nb-NO" dirty="0" smtClean="0"/>
              <a:t> is </a:t>
            </a:r>
            <a:r>
              <a:rPr lang="nb-NO" dirty="0" err="1" smtClean="0"/>
              <a:t>based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parameters </a:t>
            </a:r>
            <a:r>
              <a:rPr lang="nb-NO" dirty="0" err="1" smtClean="0"/>
              <a:t>that</a:t>
            </a:r>
            <a:r>
              <a:rPr lang="nb-NO" dirty="0" smtClean="0"/>
              <a:t> must be </a:t>
            </a:r>
            <a:r>
              <a:rPr lang="nb-NO" dirty="0" err="1" smtClean="0"/>
              <a:t>determined</a:t>
            </a:r>
            <a:r>
              <a:rPr lang="nb-NO" dirty="0" smtClean="0"/>
              <a:t> from </a:t>
            </a:r>
            <a:r>
              <a:rPr lang="nb-NO" dirty="0" err="1" smtClean="0"/>
              <a:t>historical</a:t>
            </a:r>
            <a:r>
              <a:rPr lang="nb-NO" dirty="0" smtClean="0"/>
              <a:t> data.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Historical</a:t>
            </a:r>
            <a:r>
              <a:rPr lang="nb-NO" dirty="0" smtClean="0"/>
              <a:t> data for J </a:t>
            </a:r>
            <a:r>
              <a:rPr lang="nb-NO" dirty="0" err="1" smtClean="0"/>
              <a:t>policies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been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company</a:t>
            </a:r>
            <a:r>
              <a:rPr lang="nb-NO" dirty="0" smtClean="0"/>
              <a:t> for K1,…,KJ </a:t>
            </a:r>
            <a:r>
              <a:rPr lang="nb-NO" dirty="0" err="1" smtClean="0"/>
              <a:t>years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form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r>
              <a:rPr lang="nb-NO" dirty="0"/>
              <a:t> </a:t>
            </a:r>
            <a:r>
              <a:rPr lang="nb-NO" dirty="0" smtClean="0"/>
              <a:t>   </a:t>
            </a:r>
            <a:r>
              <a:rPr lang="nb-NO" dirty="0" err="1" smtClean="0"/>
              <a:t>where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j’th</a:t>
            </a:r>
            <a:r>
              <a:rPr lang="nb-NO" dirty="0" smtClean="0"/>
              <a:t> </a:t>
            </a:r>
            <a:r>
              <a:rPr lang="nb-NO" dirty="0" err="1" smtClean="0"/>
              <a:t>row</a:t>
            </a:r>
            <a:r>
              <a:rPr lang="nb-NO" dirty="0" smtClean="0"/>
              <a:t> 		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annual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from </a:t>
            </a:r>
            <a:r>
              <a:rPr lang="nb-NO" dirty="0" err="1" smtClean="0"/>
              <a:t>client</a:t>
            </a:r>
            <a:r>
              <a:rPr lang="nb-NO" dirty="0" smtClean="0"/>
              <a:t> j and </a:t>
            </a:r>
          </a:p>
          <a:p>
            <a:r>
              <a:rPr lang="nb-NO" dirty="0"/>
              <a:t>	</a:t>
            </a:r>
            <a:r>
              <a:rPr lang="nb-NO" dirty="0" smtClean="0"/>
              <a:t>	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mean</a:t>
            </a:r>
            <a:r>
              <a:rPr lang="nb-NO" dirty="0" smtClean="0"/>
              <a:t> and standard </a:t>
            </a:r>
            <a:r>
              <a:rPr lang="nb-NO" dirty="0" err="1" smtClean="0"/>
              <a:t>deviation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following</a:t>
            </a:r>
            <a:r>
              <a:rPr lang="nb-NO" dirty="0" smtClean="0"/>
              <a:t> </a:t>
            </a:r>
            <a:r>
              <a:rPr lang="nb-NO" dirty="0" err="1" smtClean="0"/>
              <a:t>estimates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essentially</a:t>
            </a:r>
            <a:r>
              <a:rPr lang="nb-NO" dirty="0" smtClean="0"/>
              <a:t> due to Sundt (1983) and </a:t>
            </a:r>
            <a:r>
              <a:rPr lang="nb-NO" dirty="0" err="1" smtClean="0"/>
              <a:t>Bühlmann</a:t>
            </a:r>
            <a:r>
              <a:rPr lang="nb-NO" dirty="0" smtClean="0"/>
              <a:t> and </a:t>
            </a:r>
            <a:r>
              <a:rPr lang="nb-NO" dirty="0" err="1" smtClean="0"/>
              <a:t>Straub</a:t>
            </a:r>
            <a:r>
              <a:rPr lang="nb-NO" dirty="0" smtClean="0"/>
              <a:t> (1970):</a:t>
            </a:r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5814323"/>
              </p:ext>
            </p:extLst>
          </p:nvPr>
        </p:nvGraphicFramePr>
        <p:xfrm>
          <a:off x="1626474" y="2420888"/>
          <a:ext cx="2890490" cy="1859967"/>
        </p:xfrm>
        <a:graphic>
          <a:graphicData uri="http://schemas.openxmlformats.org/presentationml/2006/ole">
            <p:oleObj spid="_x0000_s36866" name="Equation" r:id="rId3" imgW="1460160" imgH="939600" progId="Equation.3">
              <p:embed/>
            </p:oleObj>
          </a:graphicData>
        </a:graphic>
      </p:graphicFrame>
      <p:cxnSp>
        <p:nvCxnSpPr>
          <p:cNvPr id="14" name="Rett linje 13"/>
          <p:cNvCxnSpPr/>
          <p:nvPr/>
        </p:nvCxnSpPr>
        <p:spPr>
          <a:xfrm>
            <a:off x="3347864" y="2420888"/>
            <a:ext cx="0" cy="18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Sylinder 18"/>
          <p:cNvSpPr txBox="1"/>
          <p:nvPr/>
        </p:nvSpPr>
        <p:spPr>
          <a:xfrm>
            <a:off x="1331640" y="4221088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 err="1" smtClean="0"/>
              <a:t>Policies</a:t>
            </a:r>
            <a:endParaRPr lang="nb-NO" sz="900" dirty="0"/>
          </a:p>
        </p:txBody>
      </p:sp>
      <p:sp>
        <p:nvSpPr>
          <p:cNvPr id="20" name="TekstSylinder 19"/>
          <p:cNvSpPr txBox="1"/>
          <p:nvPr/>
        </p:nvSpPr>
        <p:spPr>
          <a:xfrm>
            <a:off x="2267744" y="4221088"/>
            <a:ext cx="9028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 err="1" smtClean="0"/>
              <a:t>Annual</a:t>
            </a:r>
            <a:r>
              <a:rPr lang="nb-NO" sz="900" dirty="0" smtClean="0"/>
              <a:t> </a:t>
            </a:r>
            <a:r>
              <a:rPr lang="nb-NO" sz="900" dirty="0" err="1" smtClean="0"/>
              <a:t>claims</a:t>
            </a:r>
            <a:endParaRPr lang="nb-NO" sz="900" dirty="0"/>
          </a:p>
        </p:txBody>
      </p:sp>
      <p:sp>
        <p:nvSpPr>
          <p:cNvPr id="21" name="TekstSylinder 20"/>
          <p:cNvSpPr txBox="1"/>
          <p:nvPr/>
        </p:nvSpPr>
        <p:spPr>
          <a:xfrm>
            <a:off x="3491880" y="4264659"/>
            <a:ext cx="4732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 err="1" smtClean="0"/>
              <a:t>mean</a:t>
            </a:r>
            <a:endParaRPr lang="nb-NO" sz="900" dirty="0"/>
          </a:p>
        </p:txBody>
      </p:sp>
      <p:sp>
        <p:nvSpPr>
          <p:cNvPr id="22" name="TekstSylinder 21"/>
          <p:cNvSpPr txBox="1"/>
          <p:nvPr/>
        </p:nvSpPr>
        <p:spPr>
          <a:xfrm>
            <a:off x="4067944" y="4264659"/>
            <a:ext cx="3064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 err="1" smtClean="0"/>
              <a:t>sd</a:t>
            </a:r>
            <a:endParaRPr lang="nb-NO" sz="900" dirty="0"/>
          </a:p>
        </p:txBody>
      </p:sp>
      <p:graphicFrame>
        <p:nvGraphicFramePr>
          <p:cNvPr id="23" name="Objekt 2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19377772"/>
              </p:ext>
            </p:extLst>
          </p:nvPr>
        </p:nvGraphicFramePr>
        <p:xfrm>
          <a:off x="2987824" y="4708052"/>
          <a:ext cx="1128712" cy="434975"/>
        </p:xfrm>
        <a:graphic>
          <a:graphicData uri="http://schemas.openxmlformats.org/presentationml/2006/ole">
            <p:oleObj spid="_x0000_s36867" name="Equation" r:id="rId4" imgW="660240" imgH="253800" progId="Equation.3">
              <p:embed/>
            </p:oleObj>
          </a:graphicData>
        </a:graphic>
      </p:graphicFrame>
      <p:graphicFrame>
        <p:nvGraphicFramePr>
          <p:cNvPr id="24" name="Objekt 2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843464"/>
              </p:ext>
            </p:extLst>
          </p:nvPr>
        </p:nvGraphicFramePr>
        <p:xfrm>
          <a:off x="1115616" y="5013176"/>
          <a:ext cx="1216025" cy="414338"/>
        </p:xfrm>
        <a:graphic>
          <a:graphicData uri="http://schemas.openxmlformats.org/presentationml/2006/ole">
            <p:oleObj spid="_x0000_s36868" name="Equation" r:id="rId5" imgW="711000" imgH="241200" progId="Equation.3">
              <p:embed/>
            </p:oleObj>
          </a:graphicData>
        </a:graphic>
      </p:graphicFrame>
      <p:grpSp>
        <p:nvGrpSpPr>
          <p:cNvPr id="18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25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26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27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28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29" name="Ellipse 8"/>
          <p:cNvSpPr/>
          <p:nvPr/>
        </p:nvSpPr>
        <p:spPr>
          <a:xfrm>
            <a:off x="6732240" y="504744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="" xmlns:p14="http://schemas.microsoft.com/office/powerpoint/2010/main" val="380829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err="1"/>
              <a:t>Estimation</a:t>
            </a:r>
            <a:r>
              <a:rPr lang="nb-NO" sz="2800" dirty="0"/>
              <a:t> </a:t>
            </a:r>
            <a:r>
              <a:rPr lang="nb-NO" sz="2800" dirty="0" err="1"/>
              <a:t>of</a:t>
            </a:r>
            <a:r>
              <a:rPr lang="nb-NO" sz="2800" dirty="0"/>
              <a:t> </a:t>
            </a:r>
            <a:r>
              <a:rPr lang="nb-NO" sz="2800" dirty="0" err="1"/>
              <a:t>structural</a:t>
            </a:r>
            <a:r>
              <a:rPr lang="nb-NO" sz="2800" dirty="0"/>
              <a:t> parameters</a:t>
            </a:r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85348773"/>
              </p:ext>
            </p:extLst>
          </p:nvPr>
        </p:nvGraphicFramePr>
        <p:xfrm>
          <a:off x="683568" y="1340768"/>
          <a:ext cx="6586593" cy="3832200"/>
        </p:xfrm>
        <a:graphic>
          <a:graphicData uri="http://schemas.openxmlformats.org/presentationml/2006/ole">
            <p:oleObj spid="_x0000_s37890" name="Equation" r:id="rId3" imgW="3492360" imgH="2031840" progId="Equation.3">
              <p:embed/>
            </p:oleObj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011735502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7891" name="Equation" r:id="rId4" imgW="114120" imgH="215640" progId="Equation.3">
              <p:embed/>
            </p:oleObj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97273314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7892" name="Equation" r:id="rId5" imgW="114120" imgH="215640" progId="Equation.3">
              <p:embed/>
            </p:oleObj>
          </a:graphicData>
        </a:graphic>
      </p:graphicFrame>
      <p:sp>
        <p:nvSpPr>
          <p:cNvPr id="15" name="TekstSylinder 14"/>
          <p:cNvSpPr txBox="1"/>
          <p:nvPr/>
        </p:nvSpPr>
        <p:spPr>
          <a:xfrm>
            <a:off x="611560" y="5157192"/>
            <a:ext cx="77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For </a:t>
            </a:r>
            <a:r>
              <a:rPr lang="nb-NO" dirty="0" err="1" smtClean="0"/>
              <a:t>verification</a:t>
            </a:r>
            <a:r>
              <a:rPr lang="nb-NO" dirty="0" smtClean="0"/>
              <a:t> </a:t>
            </a:r>
            <a:r>
              <a:rPr lang="nb-NO" dirty="0" err="1" smtClean="0"/>
              <a:t>see</a:t>
            </a:r>
            <a:r>
              <a:rPr lang="nb-NO" dirty="0" smtClean="0"/>
              <a:t> </a:t>
            </a:r>
            <a:r>
              <a:rPr lang="nb-NO" dirty="0" err="1" smtClean="0"/>
              <a:t>Section</a:t>
            </a:r>
            <a:r>
              <a:rPr lang="nb-NO" dirty="0" smtClean="0"/>
              <a:t> 10.7.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expression</a:t>
            </a:r>
            <a:r>
              <a:rPr lang="nb-NO" dirty="0" smtClean="0"/>
              <a:t> for 	</a:t>
            </a:r>
            <a:r>
              <a:rPr lang="nb-NO" dirty="0" err="1" smtClean="0"/>
              <a:t>may</a:t>
            </a:r>
            <a:r>
              <a:rPr lang="nb-NO" dirty="0" smtClean="0"/>
              <a:t> be negative. If it is let	          and </a:t>
            </a:r>
            <a:r>
              <a:rPr lang="nb-NO" dirty="0" err="1" smtClean="0"/>
              <a:t>assume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underlying </a:t>
            </a:r>
            <a:r>
              <a:rPr lang="nb-NO" dirty="0" err="1" smtClean="0"/>
              <a:t>variation</a:t>
            </a:r>
            <a:r>
              <a:rPr lang="nb-NO" dirty="0" smtClean="0"/>
              <a:t> is </a:t>
            </a:r>
            <a:r>
              <a:rPr lang="nb-NO" dirty="0" err="1" smtClean="0"/>
              <a:t>too</a:t>
            </a:r>
            <a:r>
              <a:rPr lang="nb-NO" dirty="0" smtClean="0"/>
              <a:t> </a:t>
            </a:r>
            <a:r>
              <a:rPr lang="nb-NO" dirty="0" err="1" smtClean="0"/>
              <a:t>small</a:t>
            </a:r>
            <a:r>
              <a:rPr lang="nb-NO" dirty="0" smtClean="0"/>
              <a:t> to be </a:t>
            </a:r>
            <a:r>
              <a:rPr lang="nb-NO" dirty="0" err="1" smtClean="0"/>
              <a:t>detected</a:t>
            </a:r>
            <a:r>
              <a:rPr lang="nb-NO" dirty="0" smtClean="0"/>
              <a:t>. </a:t>
            </a:r>
          </a:p>
        </p:txBody>
      </p:sp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89322743"/>
              </p:ext>
            </p:extLst>
          </p:nvPr>
        </p:nvGraphicFramePr>
        <p:xfrm>
          <a:off x="2987824" y="5402785"/>
          <a:ext cx="378125" cy="432143"/>
        </p:xfrm>
        <a:graphic>
          <a:graphicData uri="http://schemas.openxmlformats.org/presentationml/2006/ole">
            <p:oleObj spid="_x0000_s37893" name="Equation" r:id="rId6" imgW="177480" imgH="203040" progId="Equation.3">
              <p:embed/>
            </p:oleObj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099484262"/>
              </p:ext>
            </p:extLst>
          </p:nvPr>
        </p:nvGraphicFramePr>
        <p:xfrm>
          <a:off x="6130155" y="5457698"/>
          <a:ext cx="602085" cy="322318"/>
        </p:xfrm>
        <a:graphic>
          <a:graphicData uri="http://schemas.openxmlformats.org/presentationml/2006/ole">
            <p:oleObj spid="_x0000_s37894" name="Equation" r:id="rId7" imgW="355320" imgH="190440" progId="Equation.3">
              <p:embed/>
            </p:oleObj>
          </a:graphicData>
        </a:graphic>
      </p:graphicFrame>
      <p:grpSp>
        <p:nvGrpSpPr>
          <p:cNvPr id="18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19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20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21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22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23" name="Ellipse 8"/>
          <p:cNvSpPr/>
          <p:nvPr/>
        </p:nvSpPr>
        <p:spPr>
          <a:xfrm>
            <a:off x="6732240" y="504744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="" xmlns:p14="http://schemas.microsoft.com/office/powerpoint/2010/main" val="323927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smtClean="0"/>
              <a:t>The most </a:t>
            </a:r>
            <a:r>
              <a:rPr lang="nb-NO" sz="3600" dirty="0" err="1" smtClean="0"/>
              <a:t>accurate</a:t>
            </a:r>
            <a:r>
              <a:rPr lang="nb-NO" sz="3600" dirty="0" smtClean="0"/>
              <a:t> </a:t>
            </a:r>
            <a:r>
              <a:rPr lang="nb-NO" sz="3600" dirty="0" err="1" smtClean="0"/>
              <a:t>estimate</a:t>
            </a:r>
            <a:endParaRPr lang="nb-NO" sz="36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83569" y="1164132"/>
            <a:ext cx="77048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Let X</a:t>
            </a:r>
            <a:r>
              <a:rPr lang="nb-NO" sz="1100" dirty="0" smtClean="0"/>
              <a:t>1</a:t>
            </a:r>
            <a:r>
              <a:rPr lang="nb-NO" dirty="0" smtClean="0"/>
              <a:t>,…,X</a:t>
            </a:r>
            <a:r>
              <a:rPr lang="nb-NO" sz="1050" dirty="0" smtClean="0"/>
              <a:t>K</a:t>
            </a:r>
            <a:r>
              <a:rPr lang="nb-NO" dirty="0" smtClean="0"/>
              <a:t> (policy </a:t>
            </a:r>
            <a:r>
              <a:rPr lang="nb-NO" dirty="0" err="1" smtClean="0"/>
              <a:t>level</a:t>
            </a:r>
            <a:r>
              <a:rPr lang="nb-NO" dirty="0" smtClean="0"/>
              <a:t>) be </a:t>
            </a:r>
            <a:r>
              <a:rPr lang="nb-NO" dirty="0" err="1" smtClean="0"/>
              <a:t>realizations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X</a:t>
            </a:r>
            <a:r>
              <a:rPr lang="nb-NO" dirty="0" smtClean="0"/>
              <a:t> </a:t>
            </a:r>
            <a:r>
              <a:rPr lang="nb-NO" dirty="0" err="1" smtClean="0"/>
              <a:t>dating</a:t>
            </a:r>
            <a:r>
              <a:rPr lang="nb-NO" dirty="0" smtClean="0"/>
              <a:t> K </a:t>
            </a:r>
            <a:r>
              <a:rPr lang="nb-NO" dirty="0" err="1" smtClean="0"/>
              <a:t>years</a:t>
            </a:r>
            <a:r>
              <a:rPr lang="nb-NO" dirty="0" smtClean="0"/>
              <a:t> back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most </a:t>
            </a:r>
            <a:r>
              <a:rPr lang="nb-NO" dirty="0" err="1" smtClean="0"/>
              <a:t>accurate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pi from </a:t>
            </a:r>
            <a:r>
              <a:rPr lang="nb-NO" dirty="0" err="1" smtClean="0"/>
              <a:t>such</a:t>
            </a:r>
            <a:r>
              <a:rPr lang="nb-NO" dirty="0" smtClean="0"/>
              <a:t> </a:t>
            </a:r>
            <a:r>
              <a:rPr lang="nb-NO" dirty="0" err="1" smtClean="0"/>
              <a:t>records</a:t>
            </a:r>
            <a:r>
              <a:rPr lang="nb-NO" dirty="0" smtClean="0"/>
              <a:t> is (</a:t>
            </a:r>
            <a:r>
              <a:rPr lang="nb-NO" dirty="0" err="1" smtClean="0"/>
              <a:t>section</a:t>
            </a:r>
            <a:r>
              <a:rPr lang="nb-NO" dirty="0" smtClean="0"/>
              <a:t> 6.4)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conditional</a:t>
            </a:r>
            <a:r>
              <a:rPr lang="nb-NO" dirty="0" smtClean="0"/>
              <a:t> </a:t>
            </a:r>
            <a:r>
              <a:rPr lang="nb-NO" dirty="0" err="1" smtClean="0"/>
              <a:t>mean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r>
              <a:rPr lang="nb-NO" dirty="0" smtClean="0"/>
              <a:t>     </a:t>
            </a:r>
            <a:r>
              <a:rPr lang="nb-NO" dirty="0" err="1" smtClean="0"/>
              <a:t>where</a:t>
            </a:r>
            <a:r>
              <a:rPr lang="nb-NO" dirty="0" smtClean="0"/>
              <a:t> x</a:t>
            </a:r>
            <a:r>
              <a:rPr lang="nb-NO" sz="1200" dirty="0" smtClean="0"/>
              <a:t>1</a:t>
            </a:r>
            <a:r>
              <a:rPr lang="nb-NO" dirty="0" smtClean="0"/>
              <a:t>,…,</a:t>
            </a:r>
            <a:r>
              <a:rPr lang="nb-NO" dirty="0" err="1" smtClean="0"/>
              <a:t>x</a:t>
            </a:r>
            <a:r>
              <a:rPr lang="nb-NO" sz="1200" dirty="0" err="1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actual</a:t>
            </a:r>
            <a:r>
              <a:rPr lang="nb-NO" dirty="0" smtClean="0"/>
              <a:t> </a:t>
            </a:r>
            <a:r>
              <a:rPr lang="nb-NO" dirty="0" err="1" smtClean="0"/>
              <a:t>values</a:t>
            </a:r>
            <a:r>
              <a:rPr lang="nb-NO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A </a:t>
            </a:r>
            <a:r>
              <a:rPr lang="nb-NO" dirty="0" err="1" smtClean="0"/>
              <a:t>natural</a:t>
            </a:r>
            <a:r>
              <a:rPr lang="nb-NO" dirty="0" smtClean="0"/>
              <a:t> </a:t>
            </a:r>
            <a:r>
              <a:rPr lang="nb-NO" dirty="0" err="1" smtClean="0"/>
              <a:t>framework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factor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Section</a:t>
            </a:r>
            <a:r>
              <a:rPr lang="nb-NO" dirty="0" smtClean="0"/>
              <a:t> 6.3 </a:t>
            </a:r>
            <a:r>
              <a:rPr lang="nb-NO" dirty="0" err="1" smtClean="0"/>
              <a:t>where</a:t>
            </a:r>
            <a:r>
              <a:rPr lang="nb-NO" dirty="0" smtClean="0"/>
              <a:t> X,X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identically</a:t>
            </a:r>
            <a:r>
              <a:rPr lang="nb-NO" dirty="0" smtClean="0"/>
              <a:t> and </a:t>
            </a:r>
            <a:r>
              <a:rPr lang="nb-NO" dirty="0" err="1" smtClean="0"/>
              <a:t>independently</a:t>
            </a:r>
            <a:r>
              <a:rPr lang="nb-NO" dirty="0" smtClean="0"/>
              <a:t> </a:t>
            </a:r>
            <a:r>
              <a:rPr lang="nb-NO" dirty="0" err="1" smtClean="0"/>
              <a:t>distributed</a:t>
            </a:r>
            <a:r>
              <a:rPr lang="nb-NO" dirty="0" smtClean="0"/>
              <a:t> given omega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This </a:t>
            </a:r>
            <a:r>
              <a:rPr lang="nb-NO" dirty="0" err="1" smtClean="0"/>
              <a:t>won’t</a:t>
            </a:r>
            <a:r>
              <a:rPr lang="nb-NO" dirty="0" smtClean="0"/>
              <a:t> be true </a:t>
            </a:r>
            <a:r>
              <a:rPr lang="nb-NO" dirty="0" err="1" smtClean="0"/>
              <a:t>when</a:t>
            </a:r>
            <a:r>
              <a:rPr lang="nb-NO" dirty="0" smtClean="0"/>
              <a:t> underlying </a:t>
            </a:r>
            <a:r>
              <a:rPr lang="nb-NO" dirty="0" err="1" smtClean="0"/>
              <a:t>conditions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r>
              <a:rPr lang="nb-NO" dirty="0" smtClean="0"/>
              <a:t> </a:t>
            </a:r>
            <a:r>
              <a:rPr lang="nb-NO" dirty="0" err="1" smtClean="0"/>
              <a:t>systematically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A problem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above</a:t>
            </a:r>
            <a:r>
              <a:rPr lang="nb-NO" dirty="0" smtClean="0"/>
              <a:t> is </a:t>
            </a:r>
            <a:r>
              <a:rPr lang="nb-NO" dirty="0" err="1" smtClean="0"/>
              <a:t>that</a:t>
            </a:r>
            <a:r>
              <a:rPr lang="nb-NO" dirty="0" smtClean="0"/>
              <a:t> it </a:t>
            </a:r>
            <a:r>
              <a:rPr lang="nb-NO" dirty="0" err="1" smtClean="0"/>
              <a:t>requires</a:t>
            </a:r>
            <a:r>
              <a:rPr lang="nb-NO" dirty="0" smtClean="0"/>
              <a:t> a joint </a:t>
            </a:r>
            <a:r>
              <a:rPr lang="nb-NO" dirty="0" err="1" smtClean="0"/>
              <a:t>model</a:t>
            </a:r>
            <a:r>
              <a:rPr lang="nb-NO" dirty="0" smtClean="0"/>
              <a:t> for X,X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K</a:t>
            </a:r>
            <a:r>
              <a:rPr lang="nb-NO" dirty="0" smtClean="0"/>
              <a:t> and omega.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A more </a:t>
            </a:r>
            <a:r>
              <a:rPr lang="nb-NO" dirty="0" err="1" smtClean="0"/>
              <a:t>natural</a:t>
            </a:r>
            <a:r>
              <a:rPr lang="nb-NO" dirty="0" smtClean="0"/>
              <a:t> </a:t>
            </a:r>
            <a:r>
              <a:rPr lang="nb-NO" dirty="0" err="1" smtClean="0"/>
              <a:t>framework</a:t>
            </a:r>
            <a:r>
              <a:rPr lang="nb-NO" dirty="0" smtClean="0"/>
              <a:t> is to break </a:t>
            </a:r>
            <a:r>
              <a:rPr lang="nb-NO" dirty="0" err="1" smtClean="0"/>
              <a:t>X</a:t>
            </a:r>
            <a:r>
              <a:rPr lang="nb-NO" dirty="0" smtClean="0"/>
              <a:t> </a:t>
            </a:r>
            <a:r>
              <a:rPr lang="nb-NO" dirty="0" err="1" smtClean="0"/>
              <a:t>down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N and losses per </a:t>
            </a:r>
            <a:r>
              <a:rPr lang="nb-NO" dirty="0" err="1" smtClean="0"/>
              <a:t>incident</a:t>
            </a:r>
            <a:r>
              <a:rPr lang="nb-NO" dirty="0" smtClean="0"/>
              <a:t> Z.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First linear </a:t>
            </a:r>
            <a:r>
              <a:rPr lang="nb-NO" dirty="0" err="1" smtClean="0"/>
              <a:t>credibility</a:t>
            </a:r>
            <a:r>
              <a:rPr lang="nb-NO" dirty="0" smtClean="0"/>
              <a:t> is </a:t>
            </a:r>
            <a:r>
              <a:rPr lang="nb-NO" dirty="0" err="1" smtClean="0"/>
              <a:t>considered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81269069"/>
              </p:ext>
            </p:extLst>
          </p:nvPr>
        </p:nvGraphicFramePr>
        <p:xfrm>
          <a:off x="2528888" y="2098675"/>
          <a:ext cx="2235200" cy="369888"/>
        </p:xfrm>
        <a:graphic>
          <a:graphicData uri="http://schemas.openxmlformats.org/presentationml/2006/ole">
            <p:oleObj spid="_x0000_s4131" name="Equation" r:id="rId3" imgW="1307880" imgH="215640" progId="Equation.3">
              <p:embed/>
            </p:oleObj>
          </a:graphicData>
        </a:graphic>
      </p:graphicFrame>
      <p:grpSp>
        <p:nvGrpSpPr>
          <p:cNvPr id="11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12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13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14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15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16" name="Ellipse 8"/>
          <p:cNvSpPr/>
          <p:nvPr/>
        </p:nvSpPr>
        <p:spPr>
          <a:xfrm>
            <a:off x="6732240" y="1008800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="" xmlns:p14="http://schemas.microsoft.com/office/powerpoint/2010/main" val="80891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smtClean="0"/>
              <a:t>Optimal </a:t>
            </a:r>
            <a:r>
              <a:rPr lang="nb-NO" sz="3600" dirty="0" err="1" smtClean="0"/>
              <a:t>credibility</a:t>
            </a:r>
            <a:endParaRPr lang="nb-NO" sz="36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83569" y="1164132"/>
            <a:ext cx="77048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preceding</a:t>
            </a:r>
            <a:r>
              <a:rPr lang="nb-NO" dirty="0" smtClean="0"/>
              <a:t> </a:t>
            </a:r>
            <a:r>
              <a:rPr lang="nb-NO" dirty="0" err="1" smtClean="0"/>
              <a:t>estimates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best </a:t>
            </a:r>
            <a:r>
              <a:rPr lang="nb-NO" i="1" dirty="0" smtClean="0"/>
              <a:t>linear</a:t>
            </a:r>
            <a:r>
              <a:rPr lang="nb-NO" dirty="0" smtClean="0"/>
              <a:t> </a:t>
            </a:r>
            <a:r>
              <a:rPr lang="nb-NO" dirty="0" err="1" smtClean="0"/>
              <a:t>methods</a:t>
            </a:r>
            <a:r>
              <a:rPr lang="nb-NO" dirty="0" smtClean="0"/>
              <a:t>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Bayesian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			is optimal </a:t>
            </a:r>
            <a:r>
              <a:rPr lang="nb-NO" dirty="0" err="1" smtClean="0"/>
              <a:t>among</a:t>
            </a:r>
            <a:r>
              <a:rPr lang="nb-NO" dirty="0" smtClean="0"/>
              <a:t> </a:t>
            </a:r>
            <a:r>
              <a:rPr lang="nb-NO" i="1" dirty="0" smtClean="0"/>
              <a:t>all</a:t>
            </a:r>
            <a:r>
              <a:rPr lang="nb-NO" dirty="0" smtClean="0"/>
              <a:t> </a:t>
            </a:r>
            <a:r>
              <a:rPr lang="nb-NO" dirty="0" err="1" smtClean="0"/>
              <a:t>methods</a:t>
            </a:r>
            <a:r>
              <a:rPr lang="nb-NO" dirty="0" smtClean="0"/>
              <a:t> and offers an </a:t>
            </a:r>
            <a:r>
              <a:rPr lang="nb-NO" dirty="0" err="1" smtClean="0"/>
              <a:t>improvement</a:t>
            </a:r>
            <a:r>
              <a:rPr lang="nb-NO" dirty="0" smtClean="0"/>
              <a:t>.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Break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historical</a:t>
            </a:r>
            <a:r>
              <a:rPr lang="nb-NO" dirty="0" smtClean="0"/>
              <a:t> </a:t>
            </a:r>
            <a:r>
              <a:rPr lang="nb-NO" dirty="0" err="1" smtClean="0"/>
              <a:t>record</a:t>
            </a:r>
            <a:r>
              <a:rPr lang="nb-NO" dirty="0" smtClean="0"/>
              <a:t> x</a:t>
            </a:r>
            <a:r>
              <a:rPr lang="nb-NO" sz="1200" dirty="0" smtClean="0"/>
              <a:t>1</a:t>
            </a:r>
            <a:r>
              <a:rPr lang="nb-NO" dirty="0" smtClean="0"/>
              <a:t>,…,</a:t>
            </a:r>
            <a:r>
              <a:rPr lang="nb-NO" dirty="0" err="1" smtClean="0"/>
              <a:t>x</a:t>
            </a:r>
            <a:r>
              <a:rPr lang="nb-NO" sz="1200" dirty="0" err="1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down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annual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numbers</a:t>
            </a:r>
            <a:r>
              <a:rPr lang="nb-NO" dirty="0" smtClean="0"/>
              <a:t> n</a:t>
            </a:r>
            <a:r>
              <a:rPr lang="nb-NO" sz="1200" dirty="0" smtClean="0"/>
              <a:t>1</a:t>
            </a:r>
            <a:r>
              <a:rPr lang="nb-NO" dirty="0" smtClean="0"/>
              <a:t>,…</a:t>
            </a:r>
            <a:r>
              <a:rPr lang="nb-NO" dirty="0" err="1" smtClean="0"/>
              <a:t>n</a:t>
            </a:r>
            <a:r>
              <a:rPr lang="nb-NO" sz="1200" dirty="0" err="1" smtClean="0"/>
              <a:t>K</a:t>
            </a:r>
            <a:r>
              <a:rPr lang="nb-NO" dirty="0" smtClean="0"/>
              <a:t> and losses z</a:t>
            </a:r>
            <a:r>
              <a:rPr lang="nb-NO" sz="1200" dirty="0" smtClean="0"/>
              <a:t>1</a:t>
            </a:r>
            <a:r>
              <a:rPr lang="nb-NO" dirty="0" smtClean="0"/>
              <a:t>,…,</a:t>
            </a:r>
            <a:r>
              <a:rPr lang="nb-NO" dirty="0" err="1" smtClean="0"/>
              <a:t>z</a:t>
            </a:r>
            <a:r>
              <a:rPr lang="nb-NO" sz="1200" dirty="0" err="1" smtClean="0"/>
              <a:t>n</a:t>
            </a:r>
            <a:r>
              <a:rPr lang="nb-NO" dirty="0" smtClean="0"/>
              <a:t> </a:t>
            </a:r>
            <a:r>
              <a:rPr lang="nb-NO" dirty="0" err="1" smtClean="0"/>
              <a:t>where</a:t>
            </a:r>
            <a:r>
              <a:rPr lang="nb-NO" dirty="0" smtClean="0"/>
              <a:t> n=n</a:t>
            </a:r>
            <a:r>
              <a:rPr lang="nb-NO" sz="1200" dirty="0" smtClean="0"/>
              <a:t>1</a:t>
            </a:r>
            <a:r>
              <a:rPr lang="nb-NO" dirty="0" smtClean="0"/>
              <a:t>+…+</a:t>
            </a:r>
            <a:r>
              <a:rPr lang="nb-NO" dirty="0" err="1" smtClean="0"/>
              <a:t>n</a:t>
            </a:r>
            <a:r>
              <a:rPr lang="nb-NO" sz="1200" dirty="0" err="1" smtClean="0"/>
              <a:t>K</a:t>
            </a:r>
            <a:r>
              <a:rPr lang="nb-NO" sz="1200" dirty="0" smtClean="0"/>
              <a:t>  </a:t>
            </a:r>
            <a:r>
              <a:rPr lang="nb-NO" dirty="0" smtClean="0"/>
              <a:t>and </a:t>
            </a:r>
            <a:r>
              <a:rPr lang="nb-NO" dirty="0" err="1" smtClean="0"/>
              <a:t>assume</a:t>
            </a:r>
            <a:r>
              <a:rPr lang="nb-NO" dirty="0" smtClean="0"/>
              <a:t> </a:t>
            </a:r>
            <a:r>
              <a:rPr lang="nb-NO" dirty="0" err="1" smtClean="0"/>
              <a:t>independence</a:t>
            </a:r>
            <a:r>
              <a:rPr lang="nb-NO" dirty="0" smtClean="0"/>
              <a:t>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Bayes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				</a:t>
            </a:r>
            <a:r>
              <a:rPr lang="nb-NO" dirty="0" err="1" smtClean="0"/>
              <a:t>now</a:t>
            </a:r>
            <a:r>
              <a:rPr lang="nb-NO" dirty="0" smtClean="0"/>
              <a:t> </a:t>
            </a:r>
            <a:r>
              <a:rPr lang="nb-NO" dirty="0" err="1" smtClean="0"/>
              <a:t>becomes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r>
              <a:rPr lang="nb-NO" dirty="0" smtClean="0"/>
              <a:t> </a:t>
            </a:r>
          </a:p>
          <a:p>
            <a:endParaRPr lang="nb-NO" dirty="0" smtClean="0"/>
          </a:p>
          <a:p>
            <a:r>
              <a:rPr lang="nb-NO" dirty="0" smtClean="0"/>
              <a:t>     and </a:t>
            </a:r>
            <a:r>
              <a:rPr lang="nb-NO" dirty="0" err="1" smtClean="0"/>
              <a:t>there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two</a:t>
            </a:r>
            <a:r>
              <a:rPr lang="nb-NO" dirty="0" smtClean="0"/>
              <a:t> parts.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Often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intensity</a:t>
            </a:r>
            <a:r>
              <a:rPr lang="nb-NO" dirty="0" smtClean="0"/>
              <a:t> </a:t>
            </a:r>
            <a:r>
              <a:rPr lang="nb-NO" dirty="0" err="1" smtClean="0"/>
              <a:t>muh</a:t>
            </a:r>
            <a:r>
              <a:rPr lang="nb-NO" dirty="0" smtClean="0"/>
              <a:t> </a:t>
            </a:r>
            <a:r>
              <a:rPr lang="nb-NO" dirty="0" err="1" smtClean="0"/>
              <a:t>fluctuates</a:t>
            </a:r>
            <a:r>
              <a:rPr lang="nb-NO" dirty="0" smtClean="0"/>
              <a:t> more </a:t>
            </a:r>
            <a:r>
              <a:rPr lang="nb-NO" dirty="0" err="1" smtClean="0"/>
              <a:t>strongly</a:t>
            </a:r>
            <a:r>
              <a:rPr lang="nb-NO" dirty="0" smtClean="0"/>
              <a:t> from </a:t>
            </a:r>
            <a:r>
              <a:rPr lang="nb-NO" dirty="0" err="1" smtClean="0"/>
              <a:t>one</a:t>
            </a:r>
            <a:r>
              <a:rPr lang="nb-NO" dirty="0" smtClean="0"/>
              <a:t> policy holder to </a:t>
            </a:r>
            <a:r>
              <a:rPr lang="nb-NO" dirty="0" err="1" smtClean="0"/>
              <a:t>another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does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expected</a:t>
            </a:r>
            <a:r>
              <a:rPr lang="nb-NO" dirty="0" smtClean="0"/>
              <a:t> loss	</a:t>
            </a:r>
            <a:r>
              <a:rPr lang="nb-NO" dirty="0"/>
              <a:t> </a:t>
            </a:r>
            <a:r>
              <a:rPr lang="nb-NO" dirty="0" smtClean="0"/>
              <a:t>        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shall</a:t>
            </a:r>
            <a:r>
              <a:rPr lang="nb-NO" dirty="0" smtClean="0"/>
              <a:t> </a:t>
            </a:r>
            <a:r>
              <a:rPr lang="nb-NO" dirty="0" err="1" smtClean="0"/>
              <a:t>disregard</a:t>
            </a:r>
            <a:r>
              <a:rPr lang="nb-NO" dirty="0" smtClean="0"/>
              <a:t> all </a:t>
            </a:r>
            <a:r>
              <a:rPr lang="nb-NO" dirty="0" err="1" smtClean="0"/>
              <a:t>such</a:t>
            </a:r>
            <a:r>
              <a:rPr lang="nb-NO" dirty="0" smtClean="0"/>
              <a:t> </a:t>
            </a:r>
            <a:r>
              <a:rPr lang="nb-NO" dirty="0" err="1" smtClean="0"/>
              <a:t>variation</a:t>
            </a:r>
            <a:r>
              <a:rPr lang="nb-NO" dirty="0" smtClean="0"/>
              <a:t> in	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Then</a:t>
            </a:r>
            <a:r>
              <a:rPr lang="nb-NO" dirty="0" smtClean="0"/>
              <a:t> 			   is </a:t>
            </a:r>
            <a:r>
              <a:rPr lang="nb-NO" dirty="0" err="1" smtClean="0"/>
              <a:t>independently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z</a:t>
            </a:r>
            <a:r>
              <a:rPr lang="nb-NO" sz="1200" dirty="0" smtClean="0"/>
              <a:t>1</a:t>
            </a:r>
            <a:r>
              <a:rPr lang="nb-NO" dirty="0" smtClean="0"/>
              <a:t>,…,z</a:t>
            </a:r>
            <a:r>
              <a:rPr lang="nb-NO" sz="1200" dirty="0" smtClean="0"/>
              <a:t>n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Bayesian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becomes</a:t>
            </a:r>
            <a:r>
              <a:rPr lang="nb-NO" dirty="0" smtClean="0"/>
              <a:t> </a:t>
            </a:r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096349044"/>
              </p:ext>
            </p:extLst>
          </p:nvPr>
        </p:nvGraphicFramePr>
        <p:xfrm>
          <a:off x="1699592" y="3326507"/>
          <a:ext cx="6400800" cy="390525"/>
        </p:xfrm>
        <a:graphic>
          <a:graphicData uri="http://schemas.openxmlformats.org/presentationml/2006/ole">
            <p:oleObj spid="_x0000_s7301" name="Equation" r:id="rId3" imgW="3746160" imgH="228600" progId="Equation.3">
              <p:embed/>
            </p:oleObj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75801092"/>
              </p:ext>
            </p:extLst>
          </p:nvPr>
        </p:nvGraphicFramePr>
        <p:xfrm>
          <a:off x="1979712" y="1440752"/>
          <a:ext cx="2235200" cy="369888"/>
        </p:xfrm>
        <a:graphic>
          <a:graphicData uri="http://schemas.openxmlformats.org/presentationml/2006/ole">
            <p:oleObj spid="_x0000_s7302" name="Equation" r:id="rId4" imgW="1307880" imgH="215640" progId="Equation.3">
              <p:embed/>
            </p:oleObj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89244082"/>
              </p:ext>
            </p:extLst>
          </p:nvPr>
        </p:nvGraphicFramePr>
        <p:xfrm>
          <a:off x="3563888" y="2836035"/>
          <a:ext cx="2495550" cy="347663"/>
        </p:xfrm>
        <a:graphic>
          <a:graphicData uri="http://schemas.openxmlformats.org/presentationml/2006/ole">
            <p:oleObj spid="_x0000_s7303" name="Equation" r:id="rId5" imgW="1460160" imgH="203040" progId="Equation.3">
              <p:embed/>
            </p:oleObj>
          </a:graphicData>
        </a:graphic>
      </p:graphicFrame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79242839"/>
              </p:ext>
            </p:extLst>
          </p:nvPr>
        </p:nvGraphicFramePr>
        <p:xfrm>
          <a:off x="5724128" y="4454204"/>
          <a:ext cx="1106488" cy="369888"/>
        </p:xfrm>
        <a:graphic>
          <a:graphicData uri="http://schemas.openxmlformats.org/presentationml/2006/ole">
            <p:oleObj spid="_x0000_s7304" name="Equation" r:id="rId6" imgW="647640" imgH="215640" progId="Equation.3">
              <p:embed/>
            </p:oleObj>
          </a:graphicData>
        </a:graphic>
      </p:graphicFrame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78727149"/>
              </p:ext>
            </p:extLst>
          </p:nvPr>
        </p:nvGraphicFramePr>
        <p:xfrm>
          <a:off x="5004048" y="4747470"/>
          <a:ext cx="282575" cy="369888"/>
        </p:xfrm>
        <a:graphic>
          <a:graphicData uri="http://schemas.openxmlformats.org/presentationml/2006/ole">
            <p:oleObj spid="_x0000_s7305" name="Equation" r:id="rId7" imgW="164880" imgH="215640" progId="Equation.3">
              <p:embed/>
            </p:oleObj>
          </a:graphicData>
        </a:graphic>
      </p:graphicFrame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13167079"/>
              </p:ext>
            </p:extLst>
          </p:nvPr>
        </p:nvGraphicFramePr>
        <p:xfrm>
          <a:off x="1619672" y="5013176"/>
          <a:ext cx="2043113" cy="390525"/>
        </p:xfrm>
        <a:graphic>
          <a:graphicData uri="http://schemas.openxmlformats.org/presentationml/2006/ole">
            <p:oleObj spid="_x0000_s7306" name="Equation" r:id="rId8" imgW="1193760" imgH="228600" progId="Equation.3">
              <p:embed/>
            </p:oleObj>
          </a:graphicData>
        </a:graphic>
      </p:graphicFrame>
      <p:graphicFrame>
        <p:nvGraphicFramePr>
          <p:cNvPr id="20" name="Objekt 1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40526329"/>
              </p:ext>
            </p:extLst>
          </p:nvPr>
        </p:nvGraphicFramePr>
        <p:xfrm>
          <a:off x="1689100" y="5699125"/>
          <a:ext cx="2473325" cy="368300"/>
        </p:xfrm>
        <a:graphic>
          <a:graphicData uri="http://schemas.openxmlformats.org/presentationml/2006/ole">
            <p:oleObj spid="_x0000_s7307" name="Equation" r:id="rId9" imgW="1447560" imgH="215640" progId="Equation.3">
              <p:embed/>
            </p:oleObj>
          </a:graphicData>
        </a:graphic>
      </p:graphicFrame>
      <p:grpSp>
        <p:nvGrpSpPr>
          <p:cNvPr id="17" name="Gruppe 3"/>
          <p:cNvGrpSpPr/>
          <p:nvPr/>
        </p:nvGrpSpPr>
        <p:grpSpPr>
          <a:xfrm>
            <a:off x="6778611" y="259386"/>
            <a:ext cx="2160240" cy="904746"/>
            <a:chOff x="1547664" y="1772816"/>
            <a:chExt cx="4680520" cy="2376264"/>
          </a:xfrm>
        </p:grpSpPr>
        <p:sp>
          <p:nvSpPr>
            <p:cNvPr id="18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19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21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22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23" name="Ellipse 8"/>
          <p:cNvSpPr/>
          <p:nvPr/>
        </p:nvSpPr>
        <p:spPr>
          <a:xfrm>
            <a:off x="6732240" y="1008800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="" xmlns:p14="http://schemas.microsoft.com/office/powerpoint/2010/main" val="285836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smtClean="0"/>
              <a:t>Optimal </a:t>
            </a:r>
            <a:r>
              <a:rPr lang="nb-NO" sz="3600" dirty="0" err="1" smtClean="0"/>
              <a:t>credibility</a:t>
            </a:r>
            <a:endParaRPr lang="nb-NO" sz="36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83569" y="1164132"/>
            <a:ext cx="77048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A </a:t>
            </a:r>
            <a:r>
              <a:rPr lang="nb-NO" dirty="0" err="1" smtClean="0"/>
              <a:t>model</a:t>
            </a:r>
            <a:r>
              <a:rPr lang="nb-NO" dirty="0" smtClean="0"/>
              <a:t> for </a:t>
            </a:r>
            <a:r>
              <a:rPr lang="nb-NO" dirty="0" err="1" smtClean="0"/>
              <a:t>past</a:t>
            </a:r>
            <a:r>
              <a:rPr lang="nb-NO" dirty="0" smtClean="0"/>
              <a:t> and </a:t>
            </a:r>
            <a:r>
              <a:rPr lang="nb-NO" dirty="0" err="1" smtClean="0"/>
              <a:t>future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numbers</a:t>
            </a:r>
            <a:r>
              <a:rPr lang="nb-NO" dirty="0" smtClean="0"/>
              <a:t> is </a:t>
            </a:r>
            <a:r>
              <a:rPr lang="nb-NO" dirty="0" err="1" smtClean="0"/>
              <a:t>needed</a:t>
            </a:r>
            <a:r>
              <a:rPr lang="nb-NO" dirty="0" smtClean="0"/>
              <a:t>. The </a:t>
            </a:r>
            <a:r>
              <a:rPr lang="nb-NO" dirty="0" err="1" smtClean="0"/>
              <a:t>natural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factor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where</a:t>
            </a:r>
            <a:r>
              <a:rPr lang="nb-NO" dirty="0" smtClean="0"/>
              <a:t> N,N</a:t>
            </a:r>
            <a:r>
              <a:rPr lang="nb-NO" sz="1200" dirty="0" smtClean="0"/>
              <a:t>1</a:t>
            </a:r>
            <a:r>
              <a:rPr lang="nb-NO" dirty="0" smtClean="0"/>
              <a:t>,…,</a:t>
            </a:r>
            <a:r>
              <a:rPr lang="nb-NO" dirty="0" err="1" smtClean="0"/>
              <a:t>N</a:t>
            </a:r>
            <a:r>
              <a:rPr lang="nb-NO" sz="1200" dirty="0" err="1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	</a:t>
            </a:r>
            <a:r>
              <a:rPr lang="nb-NO" dirty="0" err="1" smtClean="0"/>
              <a:t>conditionally</a:t>
            </a:r>
            <a:r>
              <a:rPr lang="nb-NO" dirty="0" smtClean="0"/>
              <a:t> </a:t>
            </a:r>
            <a:r>
              <a:rPr lang="nb-NO" dirty="0" err="1" smtClean="0"/>
              <a:t>independent</a:t>
            </a:r>
            <a:r>
              <a:rPr lang="nb-NO" dirty="0" smtClean="0"/>
              <a:t> and </a:t>
            </a:r>
            <a:r>
              <a:rPr lang="nb-NO" dirty="0" err="1" smtClean="0"/>
              <a:t>identically</a:t>
            </a:r>
            <a:r>
              <a:rPr lang="nb-NO" dirty="0" smtClean="0"/>
              <a:t> </a:t>
            </a:r>
            <a:r>
              <a:rPr lang="nb-NO" dirty="0" err="1" smtClean="0"/>
              <a:t>distributed</a:t>
            </a:r>
            <a:r>
              <a:rPr lang="nb-NO" dirty="0" smtClean="0"/>
              <a:t> given </a:t>
            </a:r>
            <a:r>
              <a:rPr lang="nb-NO" dirty="0" err="1" smtClean="0"/>
              <a:t>muh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N and all </a:t>
            </a:r>
            <a:r>
              <a:rPr lang="nb-NO" dirty="0" err="1" smtClean="0"/>
              <a:t>N</a:t>
            </a:r>
            <a:r>
              <a:rPr lang="nb-NO" sz="1200" dirty="0" err="1" smtClean="0"/>
              <a:t>k</a:t>
            </a:r>
            <a:r>
              <a:rPr lang="nb-NO" dirty="0" smtClean="0"/>
              <a:t> </a:t>
            </a:r>
            <a:r>
              <a:rPr lang="nb-NO" dirty="0" err="1" smtClean="0"/>
              <a:t>being</a:t>
            </a:r>
            <a:r>
              <a:rPr lang="nb-NO" dirty="0" smtClean="0"/>
              <a:t> 	Poisson (</a:t>
            </a:r>
            <a:r>
              <a:rPr lang="nb-NO" dirty="0" err="1" smtClean="0"/>
              <a:t>mu</a:t>
            </a:r>
            <a:r>
              <a:rPr lang="nb-NO" dirty="0" smtClean="0"/>
              <a:t> T).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For </a:t>
            </a:r>
            <a:r>
              <a:rPr lang="nb-NO" dirty="0" err="1" smtClean="0"/>
              <a:t>mu</a:t>
            </a:r>
            <a:r>
              <a:rPr lang="nb-NO" dirty="0" smtClean="0"/>
              <a:t> </a:t>
            </a:r>
            <a:r>
              <a:rPr lang="nb-NO" dirty="0" err="1" smtClean="0"/>
              <a:t>assume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standard </a:t>
            </a:r>
            <a:r>
              <a:rPr lang="nb-NO" dirty="0" err="1" smtClean="0"/>
              <a:t>representation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r>
              <a:rPr lang="nb-NO" dirty="0" smtClean="0"/>
              <a:t>    </a:t>
            </a:r>
            <a:r>
              <a:rPr lang="nb-NO" dirty="0" err="1" smtClean="0"/>
              <a:t>where</a:t>
            </a:r>
            <a:r>
              <a:rPr lang="nb-NO" dirty="0" smtClean="0"/>
              <a:t> E(G)=1. It is </a:t>
            </a:r>
            <a:r>
              <a:rPr lang="nb-NO" dirty="0" err="1" smtClean="0"/>
              <a:t>shown</a:t>
            </a:r>
            <a:r>
              <a:rPr lang="nb-NO" dirty="0" smtClean="0"/>
              <a:t> in </a:t>
            </a:r>
            <a:r>
              <a:rPr lang="nb-NO" dirty="0" err="1" smtClean="0"/>
              <a:t>Section</a:t>
            </a:r>
            <a:r>
              <a:rPr lang="nb-NO" dirty="0" smtClean="0"/>
              <a:t> 10.7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					     </a:t>
            </a:r>
            <a:r>
              <a:rPr lang="nb-NO" dirty="0" err="1" smtClean="0"/>
              <a:t>now</a:t>
            </a:r>
            <a:r>
              <a:rPr lang="nb-NO" dirty="0" smtClean="0"/>
              <a:t> </a:t>
            </a:r>
            <a:r>
              <a:rPr lang="nb-NO" dirty="0" err="1" smtClean="0"/>
              <a:t>becomes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Note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/>
              <a:t> </a:t>
            </a:r>
            <a:r>
              <a:rPr lang="nb-NO" dirty="0" err="1" smtClean="0"/>
              <a:t>population</a:t>
            </a:r>
            <a:r>
              <a:rPr lang="nb-NO" dirty="0" smtClean="0"/>
              <a:t> </a:t>
            </a:r>
            <a:r>
              <a:rPr lang="nb-NO" dirty="0" err="1" smtClean="0"/>
              <a:t>average</a:t>
            </a:r>
            <a:r>
              <a:rPr lang="nb-NO" dirty="0" smtClean="0"/>
              <a:t> pi bar is </a:t>
            </a:r>
            <a:r>
              <a:rPr lang="nb-NO" dirty="0" err="1" smtClean="0"/>
              <a:t>adjusted</a:t>
            </a:r>
            <a:r>
              <a:rPr lang="nb-NO" dirty="0" smtClean="0"/>
              <a:t> up or </a:t>
            </a:r>
            <a:r>
              <a:rPr lang="nb-NO" dirty="0" err="1" smtClean="0"/>
              <a:t>down</a:t>
            </a:r>
            <a:r>
              <a:rPr lang="nb-NO" dirty="0" smtClean="0"/>
              <a:t> </a:t>
            </a:r>
            <a:r>
              <a:rPr lang="nb-NO" dirty="0" err="1" smtClean="0"/>
              <a:t>according</a:t>
            </a:r>
            <a:r>
              <a:rPr lang="nb-NO" dirty="0" smtClean="0"/>
              <a:t> to </a:t>
            </a:r>
            <a:r>
              <a:rPr lang="nb-NO" dirty="0" err="1" smtClean="0"/>
              <a:t>whether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average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n bar is </a:t>
            </a:r>
            <a:r>
              <a:rPr lang="nb-NO" dirty="0" err="1" smtClean="0"/>
              <a:t>larger</a:t>
            </a:r>
            <a:r>
              <a:rPr lang="nb-NO" dirty="0" smtClean="0"/>
              <a:t> or </a:t>
            </a:r>
            <a:r>
              <a:rPr lang="nb-NO" dirty="0" err="1" smtClean="0"/>
              <a:t>smaller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its</a:t>
            </a:r>
            <a:r>
              <a:rPr lang="nb-NO" dirty="0" smtClean="0"/>
              <a:t> </a:t>
            </a:r>
            <a:r>
              <a:rPr lang="nb-NO" dirty="0" err="1" smtClean="0"/>
              <a:t>expectation</a:t>
            </a:r>
            <a:r>
              <a:rPr lang="nb-NO" dirty="0" smtClean="0"/>
              <a:t>        . The </a:t>
            </a:r>
            <a:r>
              <a:rPr lang="nb-NO" dirty="0" err="1" smtClean="0"/>
              <a:t>error</a:t>
            </a:r>
            <a:r>
              <a:rPr lang="nb-NO" dirty="0" smtClean="0"/>
              <a:t> (</a:t>
            </a:r>
            <a:r>
              <a:rPr lang="nb-NO" dirty="0" err="1" smtClean="0"/>
              <a:t>proved</a:t>
            </a:r>
            <a:r>
              <a:rPr lang="nb-NO" dirty="0" smtClean="0"/>
              <a:t> in </a:t>
            </a:r>
            <a:r>
              <a:rPr lang="nb-NO" dirty="0" err="1" smtClean="0"/>
              <a:t>Section</a:t>
            </a:r>
            <a:r>
              <a:rPr lang="nb-NO" dirty="0" smtClean="0"/>
              <a:t> 10.7) is   </a:t>
            </a:r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71747167"/>
              </p:ext>
            </p:extLst>
          </p:nvPr>
        </p:nvGraphicFramePr>
        <p:xfrm>
          <a:off x="1322958" y="2676525"/>
          <a:ext cx="3321050" cy="412750"/>
        </p:xfrm>
        <a:graphic>
          <a:graphicData uri="http://schemas.openxmlformats.org/presentationml/2006/ole">
            <p:oleObj spid="_x0000_s8260" name="Equation" r:id="rId3" imgW="1942920" imgH="241200" progId="Equation.3">
              <p:embed/>
            </p:oleObj>
          </a:graphicData>
        </a:graphic>
      </p:graphicFrame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5990510"/>
              </p:ext>
            </p:extLst>
          </p:nvPr>
        </p:nvGraphicFramePr>
        <p:xfrm>
          <a:off x="1331640" y="3789040"/>
          <a:ext cx="4187825" cy="1174750"/>
        </p:xfrm>
        <a:graphic>
          <a:graphicData uri="http://schemas.openxmlformats.org/presentationml/2006/ole">
            <p:oleObj spid="_x0000_s8261" name="Equation" r:id="rId4" imgW="2450880" imgH="685800" progId="Equation.3">
              <p:embed/>
            </p:oleObj>
          </a:graphicData>
        </a:graphic>
      </p:graphicFrame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5049421"/>
              </p:ext>
            </p:extLst>
          </p:nvPr>
        </p:nvGraphicFramePr>
        <p:xfrm>
          <a:off x="1352550" y="3378333"/>
          <a:ext cx="2430463" cy="368300"/>
        </p:xfrm>
        <a:graphic>
          <a:graphicData uri="http://schemas.openxmlformats.org/presentationml/2006/ole">
            <p:oleObj spid="_x0000_s8262" name="Equation" r:id="rId5" imgW="1422360" imgH="215640" progId="Equation.3">
              <p:embed/>
            </p:oleObj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01064974"/>
              </p:ext>
            </p:extLst>
          </p:nvPr>
        </p:nvGraphicFramePr>
        <p:xfrm>
          <a:off x="3851920" y="5559007"/>
          <a:ext cx="476250" cy="412750"/>
        </p:xfrm>
        <a:graphic>
          <a:graphicData uri="http://schemas.openxmlformats.org/presentationml/2006/ole">
            <p:oleObj spid="_x0000_s8263" name="Equation" r:id="rId6" imgW="279360" imgH="241200" progId="Equation.3">
              <p:embed/>
            </p:oleObj>
          </a:graphicData>
        </a:graphic>
      </p:graphicFrame>
      <p:graphicFrame>
        <p:nvGraphicFramePr>
          <p:cNvPr id="18" name="Objekt 1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62818486"/>
              </p:ext>
            </p:extLst>
          </p:nvPr>
        </p:nvGraphicFramePr>
        <p:xfrm>
          <a:off x="1403648" y="5877272"/>
          <a:ext cx="4903788" cy="804863"/>
        </p:xfrm>
        <a:graphic>
          <a:graphicData uri="http://schemas.openxmlformats.org/presentationml/2006/ole">
            <p:oleObj spid="_x0000_s8264" name="Equation" r:id="rId7" imgW="2869920" imgH="469800" progId="Equation.3">
              <p:embed/>
            </p:oleObj>
          </a:graphicData>
        </a:graphic>
      </p:graphicFrame>
      <p:grpSp>
        <p:nvGrpSpPr>
          <p:cNvPr id="15" name="Gruppe 3"/>
          <p:cNvGrpSpPr/>
          <p:nvPr/>
        </p:nvGrpSpPr>
        <p:grpSpPr>
          <a:xfrm>
            <a:off x="6778611" y="331394"/>
            <a:ext cx="2160240" cy="904746"/>
            <a:chOff x="1547664" y="1772816"/>
            <a:chExt cx="4680520" cy="2376264"/>
          </a:xfrm>
        </p:grpSpPr>
        <p:sp>
          <p:nvSpPr>
            <p:cNvPr id="19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Motivation</a:t>
              </a:r>
              <a:endParaRPr lang="nb-NO" sz="900" dirty="0"/>
            </a:p>
          </p:txBody>
        </p:sp>
        <p:sp>
          <p:nvSpPr>
            <p:cNvPr id="20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900" dirty="0" smtClean="0"/>
                <a:t>Linear </a:t>
              </a:r>
              <a:r>
                <a:rPr lang="nb-NO" sz="900" dirty="0" err="1" smtClean="0"/>
                <a:t>credibility</a:t>
              </a:r>
              <a:endParaRPr lang="nb-NO" sz="900" dirty="0"/>
            </a:p>
          </p:txBody>
        </p:sp>
        <p:sp>
          <p:nvSpPr>
            <p:cNvPr id="21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err="1" smtClean="0"/>
                <a:t>Example</a:t>
              </a:r>
              <a:endParaRPr lang="nb-NO" sz="900" dirty="0" smtClean="0"/>
            </a:p>
          </p:txBody>
        </p:sp>
        <p:sp>
          <p:nvSpPr>
            <p:cNvPr id="22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900" dirty="0" smtClean="0"/>
                <a:t>Optimal </a:t>
              </a:r>
              <a:r>
                <a:rPr lang="nb-NO" sz="900" dirty="0" err="1" smtClean="0"/>
                <a:t>credibility</a:t>
              </a:r>
              <a:endParaRPr lang="nb-NO" sz="900" dirty="0" smtClean="0"/>
            </a:p>
          </p:txBody>
        </p:sp>
      </p:grpSp>
      <p:sp>
        <p:nvSpPr>
          <p:cNvPr id="23" name="Ellipse 8"/>
          <p:cNvSpPr/>
          <p:nvPr/>
        </p:nvSpPr>
        <p:spPr>
          <a:xfrm>
            <a:off x="6732240" y="1080808"/>
            <a:ext cx="2210544" cy="1879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="" xmlns:p14="http://schemas.microsoft.com/office/powerpoint/2010/main" val="78660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NB Main">
      <a:dk1>
        <a:srgbClr val="333333"/>
      </a:dk1>
      <a:lt1>
        <a:sysClr val="window" lastClr="FFFFFF"/>
      </a:lt1>
      <a:dk2>
        <a:srgbClr val="333333"/>
      </a:dk2>
      <a:lt2>
        <a:srgbClr val="FFFFFF"/>
      </a:lt2>
      <a:accent1>
        <a:srgbClr val="C9C9C9"/>
      </a:accent1>
      <a:accent2>
        <a:srgbClr val="007272"/>
      </a:accent2>
      <a:accent3>
        <a:srgbClr val="77278A"/>
      </a:accent3>
      <a:accent4>
        <a:srgbClr val="49B1DE"/>
      </a:accent4>
      <a:accent5>
        <a:srgbClr val="E76A0B"/>
      </a:accent5>
      <a:accent6>
        <a:srgbClr val="9F111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3317</TotalTime>
  <Words>893</Words>
  <Application>Microsoft Office PowerPoint</Application>
  <PresentationFormat>On-screen Show (4:3)</PresentationFormat>
  <Paragraphs>226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blank</vt:lpstr>
      <vt:lpstr>Equation</vt:lpstr>
      <vt:lpstr>Microsoft Formelredigering 3.0</vt:lpstr>
      <vt:lpstr>Formel</vt:lpstr>
      <vt:lpstr>Non-life insurance mathematics</vt:lpstr>
      <vt:lpstr>Overview</vt:lpstr>
      <vt:lpstr>Credibility theory was used before computers arrived</vt:lpstr>
      <vt:lpstr>The need for credibility theory</vt:lpstr>
      <vt:lpstr>Example 1: car insurance</vt:lpstr>
      <vt:lpstr>Example 2: Experience rating</vt:lpstr>
      <vt:lpstr>Example 3: Geographic zones</vt:lpstr>
      <vt:lpstr>The credibility approach</vt:lpstr>
      <vt:lpstr>Omega is random and has been  drawn for each policy holder</vt:lpstr>
      <vt:lpstr>Omega is random and has been  drawn for each policy holder</vt:lpstr>
      <vt:lpstr>Omega is random and has been  drawn for each policy holder</vt:lpstr>
      <vt:lpstr>Goal</vt:lpstr>
      <vt:lpstr>Linear credibility</vt:lpstr>
      <vt:lpstr>Linear credibility</vt:lpstr>
      <vt:lpstr>Linear credibility</vt:lpstr>
      <vt:lpstr>Estimation of structural parameters</vt:lpstr>
      <vt:lpstr>Estimation of structural parameters</vt:lpstr>
      <vt:lpstr>The most accurate estimate</vt:lpstr>
      <vt:lpstr>Optimal credibility</vt:lpstr>
      <vt:lpstr>Optimal credibility</vt:lpstr>
    </vt:vector>
  </TitlesOfParts>
  <Company>DnB NOR ASA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Non-life insurance mathematics</dc:title>
  <dc:creator>Haavardsson, Nils Fridthjov</dc:creator>
  <cp:lastModifiedBy>wenche_adm</cp:lastModifiedBy>
  <cp:revision>201</cp:revision>
  <dcterms:created xsi:type="dcterms:W3CDTF">2013-07-22T12:43:37Z</dcterms:created>
  <dcterms:modified xsi:type="dcterms:W3CDTF">2013-10-29T17:13:38Z</dcterms:modified>
</cp:coreProperties>
</file>