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2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12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05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70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74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54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144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8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51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23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14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70C08-E5B9-44BE-A10E-4A079C3CCB7A}" type="datetimeFigureOut">
              <a:rPr lang="en-GB" smtClean="0"/>
              <a:t>21/04/2016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9EBC7-247A-45B1-ADA3-CA380B7636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35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Dynamic claim intensity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Oblig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9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for net assets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b="0" dirty="0" smtClean="0"/>
                  <a:t>Model:</a:t>
                </a:r>
                <a:endParaRPr lang="en-US" sz="2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𝓨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𝓨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000" i="1">
                              <a:latin typeface="Cambria Math"/>
                            </a:rPr>
                            <m:t>𝓨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)+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𝒪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𝒳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𝒳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	dynamic:</a:t>
                </a:r>
              </a:p>
              <a:p>
                <a:pPr>
                  <a:buFont typeface="Wingdings"/>
                  <a:buChar char="à"/>
                </a:pPr>
                <a:r>
                  <a:rPr lang="en-US" sz="2000" dirty="0" smtClean="0">
                    <a:sym typeface="Wingdings" panose="05000000000000000000" pitchFamily="2" charset="2"/>
                  </a:rPr>
                  <a:t>claim intensity  stochastic, depends on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for example wheatear conditions or the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business cycle</a:t>
                </a:r>
                <a:endParaRPr lang="en-US" sz="2000" dirty="0">
                  <a:sym typeface="Wingdings" panose="05000000000000000000" pitchFamily="2" charset="2"/>
                </a:endParaRPr>
              </a:p>
              <a:p>
                <a:pPr>
                  <a:buFont typeface="Arial" charset="0"/>
                  <a:buChar char="•"/>
                </a:pPr>
                <a:r>
                  <a:rPr lang="en-US" sz="2000" dirty="0" smtClean="0">
                    <a:sym typeface="Wingdings" panose="05000000000000000000" pitchFamily="2" charset="2"/>
                  </a:rPr>
                  <a:t>Claim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  <m:t>𝒩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,…,</m:t>
                    </m:r>
                    <m:sSub>
                      <m:sSubPr>
                        <m:ctrlP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𝒩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are driven by an underlying series of intensities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,…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𝐾</m:t>
                        </m:r>
                      </m:sub>
                    </m:sSub>
                  </m:oMath>
                </a14:m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000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92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b="1" dirty="0" smtClean="0"/>
                  <a:t>Question:</a:t>
                </a:r>
                <a:r>
                  <a:rPr lang="en-US" sz="20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      How to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𝒩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  <a:sym typeface="Wingdings" panose="05000000000000000000" pitchFamily="2" charset="2"/>
                      </a:rPr>
                      <m:t>,…,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𝒩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  <a:sym typeface="Wingdings" panose="05000000000000000000" pitchFamily="2" charset="2"/>
                      </a:rPr>
                      <m:t>,…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are not observed directly?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A general model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can be constructed by combining autoregression and inversion sampling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64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model for claim intensity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b="1" dirty="0" smtClean="0"/>
                  <a:t>General model: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ξ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,	 where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  <a:sym typeface="Wingdings" panose="05000000000000000000" pitchFamily="2" charset="2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  <a:sym typeface="Wingdings" panose="05000000000000000000" pitchFamily="2" charset="2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</m:oMath>
                </a14:m>
                <a:endParaRPr lang="en-US" sz="2000" b="0" i="0" dirty="0" smtClean="0">
                  <a:latin typeface="Cambria Math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 Math"/>
                    <a:sym typeface="Wingdings" panose="05000000000000000000" pitchFamily="2" charset="2"/>
                  </a:rPr>
                  <a:t>	-</a:t>
                </a:r>
                <a:r>
                  <a:rPr lang="en-US" sz="2000" dirty="0" smtClean="0">
                    <a:latin typeface="Cambria Math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𝑈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unif</m:t>
                    </m:r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(0,1)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/>
                        <a:sym typeface="Wingdings" panose="05000000000000000000" pitchFamily="2" charset="2"/>
                      </a:rPr>
                      <m:t>ξ</m:t>
                    </m:r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E</m:t>
                    </m:r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[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]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/>
                  <a:t>	the CDF of a distribution with mean 1</a:t>
                </a:r>
              </a:p>
              <a:p>
                <a:pPr>
                  <a:buFont typeface="Arial" charset="0"/>
                  <a:buChar char="•"/>
                </a:pPr>
                <a:r>
                  <a:rPr lang="en-US" sz="2000" b="1" dirty="0" smtClean="0"/>
                  <a:t>By construction: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is distributed according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g</m:t>
                    </m:r>
                    <m:r>
                      <a:rPr lang="en-US" sz="2000" b="0" i="0" smtClean="0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000" dirty="0" smtClean="0"/>
                  <a:t>	</a:t>
                </a:r>
                <a14:m>
                  <m:oMath xmlns:m="http://schemas.openxmlformats.org/officeDocument/2006/math">
                    <m:r>
                      <a:rPr lang="nb-NO" sz="2000" b="0" i="0" smtClean="0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/>
                        <a:sym typeface="Wingdings" panose="05000000000000000000" pitchFamily="2" charset="2"/>
                      </a:rPr>
                      <m:t>i</m:t>
                    </m:r>
                    <m:r>
                      <a:rPr lang="nb-NO" sz="2000" b="0" i="0" smtClean="0">
                        <a:latin typeface="Cambria Math"/>
                        <a:sym typeface="Wingdings" panose="05000000000000000000" pitchFamily="2" charset="2"/>
                      </a:rPr>
                      <m:t>.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/>
                        <a:sym typeface="Wingdings" panose="05000000000000000000" pitchFamily="2" charset="2"/>
                      </a:rPr>
                      <m:t>e</m:t>
                    </m:r>
                    <m:r>
                      <a:rPr lang="nb-NO" sz="2000" b="0" i="0" smtClean="0">
                        <a:latin typeface="Cambria Math"/>
                        <a:sym typeface="Wingdings" panose="05000000000000000000" pitchFamily="2" charset="2"/>
                      </a:rPr>
                      <m:t>. </m:t>
                    </m:r>
                    <m:sSubSup>
                      <m:sSubSupPr>
                        <m:ctrlP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𝐺</m:t>
                        </m:r>
                      </m:sub>
                      <m:sup/>
                    </m:sSubSup>
                    <m:d>
                      <m:d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  <a:sym typeface="Wingdings" panose="05000000000000000000" pitchFamily="2" charset="2"/>
                          </a:rPr>
                          <m:t>g</m:t>
                        </m:r>
                      </m:e>
                    </m:d>
                    <m:r>
                      <a:rPr lang="nb-NO" sz="2000" b="0" i="0" smtClean="0">
                        <a:latin typeface="Cambria Math"/>
                        <a:sym typeface="Wingdings" panose="05000000000000000000" pitchFamily="2" charset="2"/>
                      </a:rPr>
                      <m:t>=</m:t>
                    </m:r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  <a:sym typeface="Wingdings" panose="05000000000000000000" pitchFamily="2" charset="2"/>
                          </a:rPr>
                          <m:t>g</m:t>
                        </m:r>
                      </m:e>
                    </m:d>
                    <m:r>
                      <a:rPr lang="nb-NO" sz="2000" b="0" i="1" smtClean="0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is distributed according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/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ξ</m:t>
                    </m:r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624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dependence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/>
                      </a:rPr>
                      <m:t>Φ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	and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/>
                          </a:rPr>
                          <m:t>ε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is a linear driver process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1">
                            <a:latin typeface="Cambria Math"/>
                          </a:rPr>
                          <m:t>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</a:rPr>
                      <m:t>~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N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2000" dirty="0" smtClean="0"/>
                  <a:t> </a:t>
                </a:r>
              </a:p>
              <a:p>
                <a:pPr>
                  <a:buFont typeface="Arial" charset="0"/>
                  <a:buChar char="•"/>
                </a:pPr>
                <a:r>
                  <a:rPr lang="en-US" sz="2000" b="1" dirty="0" smtClean="0"/>
                  <a:t>With start value: 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/>
                          </a:rPr>
                          <m:t>Φ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000" b="0" i="0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 smtClean="0">
                                    <a:latin typeface="Cambria Math"/>
                                  </a:rPr>
                                  <m:t>µ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  <m:t>ξ</m:t>
                            </m:r>
                          </m:den>
                        </m:f>
                      </m:e>
                    </m:d>
                    <m:r>
                      <a:rPr lang="nb-NO" sz="2000" b="0" i="1" smtClean="0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/>
                  <a:t> is the initial intensity (in general, unknown)</a:t>
                </a:r>
              </a:p>
              <a:p>
                <a:pPr>
                  <a:buFont typeface="Arial" charset="0"/>
                  <a:buChar char="•"/>
                </a:pPr>
                <a:r>
                  <a:rPr lang="en-US" sz="2000" b="1" dirty="0" smtClean="0"/>
                  <a:t>For </a:t>
                </a:r>
                <a:r>
                  <a:rPr lang="en-US" sz="2000" b="1" dirty="0"/>
                  <a:t>large k: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  <m:sPre>
                      <m:sPrePr>
                        <m:ctrlPr>
                          <a:rPr lang="en-US" sz="2000" i="1">
                            <a:latin typeface="Cambria Math"/>
                          </a:rPr>
                        </m:ctrlPr>
                      </m:sPrePr>
                      <m:sub>
                        <m:r>
                          <a:rPr lang="en-US" sz="2000" i="1">
                            <a:latin typeface="Cambria Math"/>
                          </a:rPr>
                          <m:t>~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𝑎𝑝𝑝𝑟𝑥</m:t>
                        </m:r>
                      </m:sup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𝑈𝑛𝑖𝑓</m:t>
                        </m:r>
                        <m:r>
                          <a:rPr lang="en-US" sz="2000" i="1">
                            <a:latin typeface="Cambria Math"/>
                          </a:rPr>
                          <m:t>(0,1)</m:t>
                        </m:r>
                      </m:e>
                    </m:sPre>
                    <m:r>
                      <a:rPr lang="en-US" sz="200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  <m:sPre>
                      <m:sPrePr>
                        <m:ctrlPr>
                          <a:rPr lang="en-US" sz="2000" i="1">
                            <a:latin typeface="Cambria Math"/>
                          </a:rPr>
                        </m:ctrlPr>
                      </m:sPrePr>
                      <m:sub>
                        <m:r>
                          <a:rPr lang="en-US" sz="2000" i="1">
                            <a:latin typeface="Cambria Math"/>
                          </a:rPr>
                          <m:t>~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𝑎𝑝𝑝𝑟𝑥</m:t>
                        </m:r>
                      </m:sup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𝑁</m:t>
                        </m:r>
                        <m:r>
                          <a:rPr lang="en-US" sz="2000" i="1">
                            <a:latin typeface="Cambria Math"/>
                          </a:rPr>
                          <m:t>(0,1)</m:t>
                        </m:r>
                      </m:e>
                    </m:sPre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3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 smtClean="0"/>
                  <a:t>Models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µ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b="1" dirty="0" smtClean="0"/>
                  <a:t>Examples of models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/>
                          </a:rPr>
                          <m:t>µ</m:t>
                        </m:r>
                      </m:e>
                      <m:sub>
                        <m:r>
                          <a:rPr lang="en-US" sz="2000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000" b="1" i="1" smtClean="0">
                        <a:latin typeface="Cambria Math"/>
                      </a:rPr>
                      <m:t>:</m:t>
                    </m:r>
                  </m:oMath>
                </a14:m>
                <a:endParaRPr lang="en-US" sz="2000" b="1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log-normal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- gamma</a:t>
                </a:r>
              </a:p>
              <a:p>
                <a:pPr>
                  <a:buFont typeface="Arial" charset="0"/>
                  <a:buChar char="•"/>
                </a:pPr>
                <a:r>
                  <a:rPr lang="en-US" sz="2000" b="1" dirty="0" smtClean="0"/>
                  <a:t>Log-normal: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sym typeface="Wingdings" panose="05000000000000000000" pitchFamily="2" charset="2"/>
                  </a:rPr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</m:oMath>
                </a14:m>
                <a:r>
                  <a:rPr lang="en-US" sz="2000" dirty="0" smtClean="0"/>
                  <a:t>	log-normal distributed with expected value 1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  <a:sym typeface="Wingdings" panose="05000000000000000000" pitchFamily="2" charset="2"/>
                          </a:rPr>
                          <m:t>µ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/>
                        <a:sym typeface="Wingdings" panose="05000000000000000000" pitchFamily="2" charset="2"/>
                      </a:rPr>
                      <m:t>ξ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  <m:t>τ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/2+</m:t>
                        </m:r>
                        <m:r>
                          <m:rPr>
                            <m:nor/>
                          </m:rPr>
                          <a:rPr lang="en-US" sz="2000"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τ</m:t>
                        </m:r>
                        <m:sSub>
                          <m:sSubPr>
                            <m:ctrlP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  <a:sym typeface="Wingdings" panose="05000000000000000000" pitchFamily="2" charset="2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sz="2000" dirty="0" smtClean="0"/>
                  <a:t>,	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  <m:r>
                          <a:rPr lang="en-US" sz="2000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1">
                            <a:latin typeface="Cambria Math"/>
                          </a:rPr>
                          <m:t>ε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>
                  <a:buFont typeface="Arial" charset="0"/>
                  <a:buChar char="•"/>
                </a:pPr>
                <a:r>
                  <a:rPr lang="en-US" sz="2000" b="1" dirty="0" smtClean="0"/>
                  <a:t>Gamma model</a:t>
                </a:r>
                <a:r>
                  <a:rPr lang="en-US" sz="2000" dirty="0" smtClean="0"/>
                  <a:t>: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sym typeface="Wingdings" panose="05000000000000000000" pitchFamily="2" charset="2"/>
                          </a:rPr>
                          <m:t>0</m:t>
                        </m:r>
                      </m:sub>
                      <m:sup/>
                    </m:sSubSup>
                  </m:oMath>
                </a14:m>
                <a:r>
                  <a:rPr lang="en-US" sz="2000" dirty="0" smtClean="0"/>
                  <a:t>	gamma distributed with parameter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smtClean="0">
                        <a:latin typeface="Cambria Math"/>
                      </a:rPr>
                      <m:t>α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(come back to later)</a:t>
                </a:r>
                <a:endParaRPr lang="en-US" sz="2800" dirty="0"/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54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Estimation of parameters based on data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b="0" dirty="0" smtClean="0"/>
              <a:t>The best </a:t>
            </a:r>
            <a:r>
              <a:rPr lang="nb-NO" sz="2000" b="0" dirty="0" err="1" smtClean="0"/>
              <a:t>solution</a:t>
            </a:r>
            <a:r>
              <a:rPr lang="nb-NO" sz="2000" b="0" dirty="0" smtClean="0"/>
              <a:t> is to </a:t>
            </a:r>
            <a:r>
              <a:rPr lang="nb-NO" sz="2000" b="0" dirty="0" err="1" smtClean="0"/>
              <a:t>estimate</a:t>
            </a:r>
            <a:r>
              <a:rPr lang="nb-NO" sz="2000" b="0" dirty="0" smtClean="0"/>
              <a:t> all parameters </a:t>
            </a:r>
            <a:r>
              <a:rPr lang="nb-NO" sz="2000" b="0" dirty="0" err="1" smtClean="0"/>
              <a:t>simultaneously</a:t>
            </a:r>
            <a:r>
              <a:rPr lang="nb-NO" sz="2000" b="0" dirty="0" smtClean="0"/>
              <a:t> </a:t>
            </a:r>
            <a:r>
              <a:rPr lang="nb-NO" sz="2000" b="0" dirty="0" err="1" smtClean="0"/>
              <a:t>using</a:t>
            </a:r>
            <a:r>
              <a:rPr lang="nb-NO" sz="2000" dirty="0"/>
              <a:t> </a:t>
            </a:r>
            <a:r>
              <a:rPr lang="nb-NO" sz="2000" dirty="0" err="1" smtClean="0"/>
              <a:t>maximum</a:t>
            </a:r>
            <a:r>
              <a:rPr lang="nb-NO" sz="2000" dirty="0" smtClean="0"/>
              <a:t> </a:t>
            </a:r>
            <a:r>
              <a:rPr lang="nb-NO" sz="2000" dirty="0" err="1" smtClean="0"/>
              <a:t>likelihood</a:t>
            </a:r>
            <a:endParaRPr lang="nb-NO" sz="2000" dirty="0"/>
          </a:p>
          <a:p>
            <a:r>
              <a:rPr lang="nb-NO" sz="2000" b="0" dirty="0" err="1" smtClean="0"/>
              <a:t>Probably</a:t>
            </a:r>
            <a:r>
              <a:rPr lang="nb-NO" sz="2000" b="0" dirty="0" smtClean="0"/>
              <a:t> </a:t>
            </a:r>
            <a:r>
              <a:rPr lang="nb-NO" sz="2000" b="0" dirty="0" err="1" smtClean="0"/>
              <a:t>won’t</a:t>
            </a:r>
            <a:r>
              <a:rPr lang="nb-NO" sz="2000" b="0" dirty="0" smtClean="0"/>
              <a:t> fint </a:t>
            </a:r>
            <a:r>
              <a:rPr lang="nb-NO" sz="2000" b="0" dirty="0" err="1" smtClean="0"/>
              <a:t>that</a:t>
            </a:r>
            <a:r>
              <a:rPr lang="nb-NO" sz="2000" b="0" dirty="0" smtClean="0"/>
              <a:t> in standard </a:t>
            </a:r>
            <a:r>
              <a:rPr lang="nb-NO" sz="2000" b="0" dirty="0" err="1" smtClean="0"/>
              <a:t>software</a:t>
            </a:r>
            <a:endParaRPr lang="nb-NO" sz="2000" b="0" dirty="0" smtClean="0"/>
          </a:p>
          <a:p>
            <a:r>
              <a:rPr lang="nb-NO" sz="2000" dirty="0" smtClean="0"/>
              <a:t>It is </a:t>
            </a:r>
            <a:r>
              <a:rPr lang="nb-NO" sz="2000" dirty="0" err="1" smtClean="0"/>
              <a:t>too</a:t>
            </a:r>
            <a:r>
              <a:rPr lang="nb-NO" sz="2000" dirty="0" smtClean="0"/>
              <a:t> </a:t>
            </a:r>
            <a:r>
              <a:rPr lang="nb-NO" sz="2000" dirty="0" err="1" smtClean="0"/>
              <a:t>complicated</a:t>
            </a:r>
            <a:r>
              <a:rPr lang="nb-NO" sz="2000" dirty="0" smtClean="0"/>
              <a:t> to do </a:t>
            </a:r>
            <a:r>
              <a:rPr lang="nb-NO" sz="2000" dirty="0" err="1" smtClean="0"/>
              <a:t>numerically</a:t>
            </a:r>
            <a:endParaRPr lang="nb-NO" sz="2000" dirty="0" smtClean="0"/>
          </a:p>
          <a:p>
            <a:r>
              <a:rPr lang="nb-NO" sz="2000" dirty="0"/>
              <a:t>A </a:t>
            </a:r>
            <a:r>
              <a:rPr lang="nb-NO" sz="2000" dirty="0" err="1"/>
              <a:t>simpler</a:t>
            </a:r>
            <a:r>
              <a:rPr lang="nb-NO" sz="2000" dirty="0"/>
              <a:t> </a:t>
            </a:r>
            <a:r>
              <a:rPr lang="nb-NO" sz="2000" dirty="0" err="1"/>
              <a:t>method</a:t>
            </a:r>
            <a:r>
              <a:rPr lang="nb-NO" sz="2000" dirty="0"/>
              <a:t> </a:t>
            </a:r>
            <a:r>
              <a:rPr lang="nb-NO" sz="2000" dirty="0" err="1"/>
              <a:t>would</a:t>
            </a:r>
            <a:r>
              <a:rPr lang="nb-NO" sz="2000" dirty="0"/>
              <a:t> be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following</a:t>
            </a:r>
            <a:r>
              <a:rPr lang="nb-NO" sz="2000" dirty="0"/>
              <a:t>:</a:t>
            </a:r>
          </a:p>
          <a:p>
            <a:pPr marL="0" indent="0">
              <a:buNone/>
            </a:pPr>
            <a:endParaRPr lang="nb-NO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28688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Estimation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parameters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nb-NO" sz="2000" dirty="0" smtClean="0"/>
                  <a:t>Data</a:t>
                </a:r>
                <a:r>
                  <a:rPr lang="nb-NO" sz="20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nb-NO" sz="20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observed claim numbers from years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/>
                      </a:rPr>
                      <m:t>1,…,</m:t>
                    </m:r>
                    <m:r>
                      <a:rPr lang="nb-NO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 with the corresponding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/>
                          </a:rPr>
                          <m:t>𝐽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nb-NO" sz="20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/>
                          </a:rPr>
                          <m:t>𝐽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policy numbers</a:t>
                </a:r>
              </a:p>
              <a:p>
                <a:r>
                  <a:rPr lang="nb-NO" sz="20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/>
                          </a:rPr>
                          <m:t>µ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nb-NO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nb-NO" sz="2000" i="1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/>
                                <a:ea typeface="Cambria Math"/>
                              </a:rPr>
                              <m:t>𝐽</m:t>
                            </m:r>
                          </m:e>
                          <m:sub>
                            <m:r>
                              <a:rPr lang="nb-NO" sz="2000" i="1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/>
                  <a:t>, 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>
                        <a:latin typeface="Cambria Math"/>
                      </a:rPr>
                      <m:t>k</m:t>
                    </m:r>
                    <m:r>
                      <a:rPr lang="nb-NO" sz="2000">
                        <a:latin typeface="Cambria Math"/>
                      </a:rPr>
                      <m:t>=1</m:t>
                    </m:r>
                    <m:r>
                      <a:rPr lang="nb-NO" sz="2000" i="1">
                        <a:latin typeface="Cambria Math"/>
                      </a:rPr>
                      <m:t>,…,</m:t>
                    </m:r>
                    <m:r>
                      <a:rPr lang="nb-NO" sz="2000" i="1">
                        <a:latin typeface="Cambria Math"/>
                      </a:rPr>
                      <m:t>𝑛</m:t>
                    </m:r>
                    <m:r>
                      <a:rPr lang="nb-NO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r>
                  <a:rPr lang="nb-NO" sz="2000" dirty="0" smtClean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/>
                        <a:sym typeface="Wingdings" panose="05000000000000000000" pitchFamily="2" charset="2"/>
                      </a:rPr>
                      <m:t>ξ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/>
                      </a:rPr>
                      <m:t>σ</m:t>
                    </m:r>
                  </m:oMath>
                </a14:m>
                <a:r>
                  <a:rPr lang="en-US" sz="2000" dirty="0" smtClean="0"/>
                  <a:t> be the mean and standard deviation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</a:rPr>
                          <m:t>µ</m:t>
                        </m:r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in the equilibrium state.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20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000" i="1">
                            <a:latin typeface="Cambria Math"/>
                          </a:rPr>
                          <m:t>ξ</m:t>
                        </m:r>
                      </m:e>
                    </m:acc>
                    <m:r>
                      <a:rPr lang="el-GR" sz="200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l-GR" sz="20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/>
                            <a:ea typeface="Cambria Math"/>
                          </a:rPr>
                          <m:t>𝑤</m:t>
                        </m:r>
                      </m:e>
                      <m:sub>
                        <m:r>
                          <a:rPr lang="nb-NO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/>
                              </a:rPr>
                              <m:t>µ</m:t>
                            </m:r>
                          </m:e>
                        </m:acc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nb-NO" sz="2000" b="0" i="1" smtClean="0">
                        <a:latin typeface="Cambria Math"/>
                        <a:ea typeface="Cambria Math"/>
                      </a:rPr>
                      <m:t>+…+</m:t>
                    </m:r>
                    <m:sSub>
                      <m:sSubPr>
                        <m:ctrlPr>
                          <a:rPr lang="nb-NO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/>
                            <a:ea typeface="Cambria Math"/>
                          </a:rPr>
                          <m:t>𝑤</m:t>
                        </m:r>
                      </m:e>
                      <m:sub>
                        <m:r>
                          <a:rPr lang="nb-NO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/>
                              </a:rPr>
                              <m:t>µ</m:t>
                            </m:r>
                          </m:e>
                        </m:acc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		where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00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𝐽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𝐽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nb-NO" sz="2000" b="0" i="1" smtClean="0">
                            <a:latin typeface="Cambria Math"/>
                            <a:ea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𝐽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sz="20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000" i="1" smtClean="0">
                                <a:latin typeface="Cambria Math"/>
                              </a:rPr>
                              <m:t>σ</m:t>
                            </m:r>
                          </m:e>
                        </m:acc>
                      </m:e>
                      <m:sup>
                        <m:r>
                          <a:rPr lang="nb-NO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nb-NO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en-US" sz="2000" i="1">
                                <a:latin typeface="Cambria Math"/>
                                <a:ea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nb-NO" sz="2000" i="1">
                                    <a:latin typeface="Cambria Math"/>
                                    <a:ea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nb-NO" sz="20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nb-NO" sz="2000" i="1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sz="20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sz="200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2000" i="1" smtClean="0">
                                            <a:latin typeface="Cambria Math"/>
                                            <a:ea typeface="Cambria Math"/>
                                          </a:rPr>
                                          <m:t>µ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/>
                                        <a:ea typeface="Cambria Math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nb-NO" sz="20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nb-NO" sz="20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000" i="1" smtClean="0">
                                        <a:latin typeface="Cambria Math"/>
                                        <a:ea typeface="Cambria Math"/>
                                      </a:rPr>
                                      <m:t>ξ</m:t>
                                    </m:r>
                                  </m:e>
                                </m:acc>
                                <m:r>
                                  <a:rPr lang="nb-NO" sz="20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nb-NO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  <m:r>
                          <a:rPr lang="nb-NO" sz="20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nb-NO" sz="2000" i="1">
                            <a:latin typeface="Cambria Math"/>
                            <a:ea typeface="Cambria Math"/>
                          </a:rPr>
                          <m:t>𝑐</m:t>
                        </m:r>
                      </m:num>
                      <m:den>
                        <m:r>
                          <a:rPr lang="nb-NO" sz="20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nb-NO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lang="nb-NO" sz="20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2000" i="1">
                                        <a:latin typeface="Cambria Math"/>
                                        <a:ea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nb-NO" sz="2000" i="1">
                                        <a:latin typeface="Cambria Math"/>
                                        <a:ea typeface="Cambria Math"/>
                                      </a:rPr>
                                      <m:t>𝑘</m:t>
                                    </m:r>
                                  </m:sub>
                                  <m:sup/>
                                </m:sSubSup>
                              </m:e>
                              <m:sup>
                                <m:r>
                                  <a:rPr lang="nb-NO" sz="20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000" dirty="0" smtClean="0"/>
                  <a:t>		where		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/>
                      </a:rPr>
                      <m:t>𝑐</m:t>
                    </m:r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sz="2000" b="0" i="1" smtClean="0">
                            <a:latin typeface="Cambria Math"/>
                          </a:rPr>
                          <m:t>(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𝑛</m:t>
                        </m:r>
                        <m:r>
                          <a:rPr lang="nb-NO" sz="2000" b="0" i="1" smtClean="0">
                            <a:latin typeface="Cambria Math"/>
                          </a:rPr>
                          <m:t>−1)</m:t>
                        </m:r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000" b="0" i="1" smtClean="0">
                                <a:latin typeface="Cambria Math"/>
                              </a:rPr>
                              <m:t>ξ</m:t>
                            </m:r>
                          </m:e>
                        </m:acc>
                      </m:num>
                      <m:den>
                        <m:sSub>
                          <m:sSubPr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/>
                              </a:rPr>
                              <m:t>𝐽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nb-NO" sz="2000" b="0" i="1" smtClean="0"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/>
                              </a:rPr>
                              <m:t>𝐽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/>
                          </a:rPr>
                          <m:t>τ</m:t>
                        </m:r>
                      </m:e>
                    </m:acc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nb-NO" sz="20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/>
                          </a:rPr>
                          <m:t>log</m:t>
                        </m:r>
                        <m:r>
                          <a:rPr lang="nb-NO" sz="2000" b="0" i="1" smtClean="0">
                            <a:latin typeface="Cambria Math"/>
                          </a:rPr>
                          <m:t>⁡(1+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f>
                              <m:fPr>
                                <m:type m:val="lin"/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(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000" b="0" i="1" smtClean="0"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</m:acc>
                              </m:num>
                              <m:den>
                                <m:acc>
                                  <m:accPr>
                                    <m:chr m:val="̂"/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000" b="0" i="1" smtClean="0">
                                        <a:latin typeface="Cambria Math"/>
                                      </a:rPr>
                                      <m:t>ξ</m:t>
                                    </m:r>
                                  </m:e>
                                </m:acc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)</m:t>
                                </m:r>
                              </m:den>
                            </m:f>
                          </m:e>
                          <m:sup>
                            <m:r>
                              <a:rPr lang="nb-NO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000" dirty="0" smtClean="0"/>
                  <a:t>		or	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/>
                          </a:rPr>
                          <m:t>α</m:t>
                        </m:r>
                      </m:e>
                    </m:acc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type m:val="lin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nb-NO" sz="2000" b="0" i="1" smtClean="0">
                                <a:latin typeface="Cambria Math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/>
                                  </a:rPr>
                                  <m:t>ξ</m:t>
                                </m:r>
                              </m:e>
                            </m:acc>
                          </m:num>
                          <m:den>
                            <m:acc>
                              <m:accPr>
                                <m:chr m:val="̂"/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/>
                                  </a:rPr>
                                  <m:t>σ</m:t>
                                </m:r>
                              </m:e>
                            </m:acc>
                            <m:r>
                              <a:rPr lang="nb-NO" sz="2000" b="0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  <m:sup>
                        <m:r>
                          <a:rPr lang="nb-NO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sz="2000" b="0" i="1" smtClean="0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000" b="0" i="1" smtClean="0">
                                <a:latin typeface="Cambria Math"/>
                              </a:rPr>
                              <m:t>τ</m:t>
                            </m:r>
                          </m:e>
                        </m:acc>
                      </m:num>
                      <m:den>
                        <m:r>
                          <a:rPr lang="nb-NO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nb-NO" sz="2000" b="0" i="1" smtClean="0">
                        <a:latin typeface="Cambria Math"/>
                      </a:rPr>
                      <m:t>+</m:t>
                    </m:r>
                    <m:f>
                      <m:fPr>
                        <m:type m:val="lin"/>
                        <m:ctrlPr>
                          <a:rPr lang="nb-NO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2000">
                            <a:latin typeface="Cambria Math"/>
                          </a:rPr>
                          <m:t>log</m:t>
                        </m:r>
                        <m:r>
                          <a:rPr lang="nb-NO" sz="2000" i="1">
                            <a:latin typeface="Cambria Math"/>
                          </a:rPr>
                          <m:t>⁡(</m:t>
                        </m:r>
                        <m:f>
                          <m:fPr>
                            <m:type m:val="lin"/>
                            <m:ctrlPr>
                              <a:rPr lang="nb-NO" sz="2000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sz="20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2000" i="1" smtClean="0">
                                        <a:latin typeface="Cambria Math"/>
                                      </a:rPr>
                                      <m:t>µ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acc>
                              <m:accPr>
                                <m:chr m:val="̂"/>
                                <m:ctrlPr>
                                  <a:rPr lang="nb-NO" sz="20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sz="2000" i="1" smtClean="0">
                                    <a:latin typeface="Cambria Math"/>
                                  </a:rPr>
                                  <m:t>ξ</m:t>
                                </m:r>
                              </m:e>
                            </m:acc>
                          </m:den>
                        </m:f>
                        <m:r>
                          <a:rPr lang="nb-NO" sz="20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000" b="0" i="1" smtClean="0">
                                <a:latin typeface="Cambria Math"/>
                              </a:rPr>
                              <m:t>τ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000" dirty="0" smtClean="0"/>
                  <a:t>     	or  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000" b="0" i="1" smtClean="0">
                            <a:latin typeface="Cambria Math"/>
                          </a:rPr>
                          <m:t>Φ</m:t>
                        </m:r>
                      </m:e>
                      <m:sup>
                        <m:r>
                          <a:rPr lang="nb-NO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nb-NO" sz="20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2000" b="0" i="1" smtClean="0">
                                        <a:latin typeface="Cambria Math"/>
                                      </a:rPr>
                                      <m:t>µ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acc>
                              <m:accPr>
                                <m:chr m:val="̂"/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/>
                                  </a:rPr>
                                  <m:t>ξ</m:t>
                                </m:r>
                              </m:e>
                            </m:acc>
                          </m:den>
                        </m:f>
                      </m:e>
                    </m:d>
                    <m:r>
                      <a:rPr lang="nb-NO" sz="20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 smtClean="0"/>
                  <a:t>	</a:t>
                </a:r>
                <a:endParaRPr lang="nb-NO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nb-NO" sz="2000" b="0" i="1" smtClean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sz="2000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nb-NO" sz="2000" b="0" i="1" smtClean="0">
                            <a:latin typeface="Cambria Math"/>
                          </a:rPr>
                          <m:t>𝑛</m:t>
                        </m:r>
                        <m:r>
                          <a:rPr lang="nb-NO" sz="2000" b="0" i="1" smtClean="0">
                            <a:latin typeface="Cambria Math"/>
                          </a:rPr>
                          <m:t>−1</m:t>
                        </m:r>
                      </m:den>
                    </m:f>
                    <m:f>
                      <m:f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sz="20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nb-NO" sz="2000" b="0" i="1" smtClean="0">
                                <a:latin typeface="Cambria Math"/>
                              </a:rPr>
                              <m:t>=2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20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20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𝑘</m:t>
                                </m:r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−1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sz="20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nb-NO" sz="2000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nb-NO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sz="20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2000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2000" i="1">
                                        <a:latin typeface="Cambria Math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348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68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227</Words>
  <Application>Microsoft Office PowerPoint</Application>
  <PresentationFormat>On-screen Show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Dynamic claim intensity </vt:lpstr>
      <vt:lpstr>Model for net assets</vt:lpstr>
      <vt:lpstr>PowerPoint Presentation</vt:lpstr>
      <vt:lpstr>General model for claim intensity </vt:lpstr>
      <vt:lpstr>Serial dependence</vt:lpstr>
      <vt:lpstr>Models for µ_k</vt:lpstr>
      <vt:lpstr>Estimation of parameters based on data</vt:lpstr>
      <vt:lpstr>Estimation of parameters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 claim intensity</dc:title>
  <dc:creator>Tam Ha</dc:creator>
  <cp:lastModifiedBy>Tam Ha</cp:lastModifiedBy>
  <cp:revision>25</cp:revision>
  <dcterms:created xsi:type="dcterms:W3CDTF">2016-04-15T14:07:08Z</dcterms:created>
  <dcterms:modified xsi:type="dcterms:W3CDTF">2016-04-21T11:53:50Z</dcterms:modified>
</cp:coreProperties>
</file>