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407" r:id="rId3"/>
    <p:sldId id="408" r:id="rId4"/>
    <p:sldId id="410" r:id="rId5"/>
    <p:sldId id="409" r:id="rId6"/>
    <p:sldId id="411" r:id="rId7"/>
    <p:sldId id="413" r:id="rId8"/>
    <p:sldId id="412" r:id="rId9"/>
    <p:sldId id="414" r:id="rId10"/>
    <p:sldId id="415" r:id="rId11"/>
    <p:sldId id="418" r:id="rId12"/>
    <p:sldId id="419" r:id="rId13"/>
    <p:sldId id="416" r:id="rId14"/>
    <p:sldId id="420" r:id="rId15"/>
    <p:sldId id="417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  <a:srgbClr val="FFCCCC"/>
    <a:srgbClr val="CC0000"/>
    <a:srgbClr val="FF6600"/>
    <a:srgbClr val="99CCFF"/>
    <a:srgbClr val="003366"/>
    <a:srgbClr val="000066"/>
    <a:srgbClr val="CCFF9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81" autoAdjust="0"/>
    <p:restoredTop sz="86543" autoAdjust="0"/>
  </p:normalViewPr>
  <p:slideViewPr>
    <p:cSldViewPr>
      <p:cViewPr varScale="1">
        <p:scale>
          <a:sx n="84" d="100"/>
          <a:sy n="84" d="100"/>
        </p:scale>
        <p:origin x="-66" y="-3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494"/>
    </p:cViewPr>
  </p:sorterViewPr>
  <p:notesViewPr>
    <p:cSldViewPr>
      <p:cViewPr varScale="1">
        <p:scale>
          <a:sx n="78" d="100"/>
          <a:sy n="78" d="100"/>
        </p:scale>
        <p:origin x="-2102" y="-4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4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68927B8-30AD-47B2-8742-48C170784F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8558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39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BD5FB09-F333-429F-80FE-941A9218FD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0699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681982-87F8-408E-802E-2B120175E4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36F8B7-2C10-406F-BBC7-00F1F7CA85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E6661-A599-4723-8EEC-EBD36D4B4B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71600"/>
            <a:ext cx="3810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1600"/>
            <a:ext cx="3810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601A28-0117-4F85-9926-D275391380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63C7B2-A248-4CAB-AE66-F881859BFC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BD7584-6C7E-4792-ACDB-0AF086C070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1C27D6-4223-4723-B548-FB0E5AC750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28003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1430"/>
            <a:ext cx="894606" cy="861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805192-3D68-4380-907D-904701A18C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1430"/>
            <a:ext cx="894606" cy="861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2FE0DF-84A5-4BA2-ABB0-9C50C96CAC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1430"/>
            <a:ext cx="894606" cy="861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E41631-E720-4834-9B44-10EF3A1BF4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76200"/>
            <a:ext cx="1943100" cy="6019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6200"/>
            <a:ext cx="5676900" cy="6019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9AEDB1-CD24-4414-A2ED-E95BFB9F0C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371600"/>
            <a:ext cx="7772400" cy="4724400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3EC01C-E92B-4769-B0DB-4261EEF194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1430"/>
            <a:ext cx="894606" cy="861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371600"/>
            <a:ext cx="3810000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371600"/>
            <a:ext cx="3810000" cy="4724400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44B9CC-BC84-4394-A880-092CB8455E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1430"/>
            <a:ext cx="894606" cy="861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371600"/>
            <a:ext cx="3810000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1600"/>
            <a:ext cx="3810000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B85B5B-4F3D-493B-96F9-9F34D10DA5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78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2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371600"/>
            <a:ext cx="77724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43213" y="6580188"/>
            <a:ext cx="38893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29600" y="6477000"/>
            <a:ext cx="838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AE2C790B-0A44-4A6B-9BAB-E4D218B869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33798" name="Picture 7" descr="uiologo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458200" y="152400"/>
            <a:ext cx="762000" cy="63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1430"/>
            <a:ext cx="894606" cy="861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5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8.wmf"/><Relationship Id="rId11" Type="http://schemas.openxmlformats.org/officeDocument/2006/relationships/image" Target="../media/image10.wmf"/><Relationship Id="rId5" Type="http://schemas.openxmlformats.org/officeDocument/2006/relationships/oleObject" Target="../embeddings/oleObject4.bin"/><Relationship Id="rId10" Type="http://schemas.openxmlformats.org/officeDocument/2006/relationships/oleObject" Target="../embeddings/oleObject6.bin"/><Relationship Id="rId4" Type="http://schemas.openxmlformats.org/officeDocument/2006/relationships/image" Target="../media/image7.wmf"/><Relationship Id="rId9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2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9.bin"/><Relationship Id="rId10" Type="http://schemas.openxmlformats.org/officeDocument/2006/relationships/image" Target="../media/image19.jpeg"/><Relationship Id="rId4" Type="http://schemas.openxmlformats.org/officeDocument/2006/relationships/image" Target="../media/image15.wmf"/><Relationship Id="rId9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7.jpe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6.png"/><Relationship Id="rId5" Type="http://schemas.openxmlformats.org/officeDocument/2006/relationships/image" Target="../media/image24.wmf"/><Relationship Id="rId4" Type="http://schemas.openxmlformats.org/officeDocument/2006/relationships/oleObject" Target="../embeddings/oleObject11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28.wmf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2.bin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jpeg"/><Relationship Id="rId4" Type="http://schemas.openxmlformats.org/officeDocument/2006/relationships/hyperlink" Target="dend.avi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1" name="Picture 37" descr="http://www.uio.no/om/designmanual/images/1-2-logo-universitetet-i-osl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387424"/>
            <a:ext cx="4829175" cy="1628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102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124743"/>
            <a:ext cx="9139014" cy="1761331"/>
          </a:xfrm>
        </p:spPr>
        <p:txBody>
          <a:bodyPr/>
          <a:lstStyle/>
          <a:p>
            <a:pPr eaLnBrk="1" hangingPunct="1"/>
            <a:r>
              <a:rPr lang="nb-NO" dirty="0" smtClean="0"/>
              <a:t>MENA 1000; Materialer, energi og nanoteknologi</a:t>
            </a:r>
            <a:br>
              <a:rPr lang="nb-NO" dirty="0" smtClean="0"/>
            </a:br>
            <a:r>
              <a:rPr lang="nb-NO" dirty="0" smtClean="0"/>
              <a:t/>
            </a:r>
            <a:br>
              <a:rPr lang="nb-NO" dirty="0" smtClean="0"/>
            </a:br>
            <a:r>
              <a:rPr lang="nb-NO" sz="3200" dirty="0" smtClean="0"/>
              <a:t>Laboratorieøvelse </a:t>
            </a:r>
            <a:r>
              <a:rPr lang="nb-NO" sz="3200" dirty="0" smtClean="0"/>
              <a:t>3</a:t>
            </a:r>
            <a:r>
              <a:rPr lang="nb-NO" sz="3200" dirty="0"/>
              <a:t>: </a:t>
            </a:r>
            <a:br>
              <a:rPr lang="nb-NO" sz="3200" dirty="0"/>
            </a:br>
            <a:r>
              <a:rPr lang="nb-NO" sz="2800" dirty="0"/>
              <a:t>FUNKSJONELLE EGENSKAPER:</a:t>
            </a:r>
            <a:br>
              <a:rPr lang="nb-NO" sz="2800" dirty="0"/>
            </a:br>
            <a:r>
              <a:rPr lang="nb-NO" sz="2800" dirty="0"/>
              <a:t>LADNINGSTRANSPORT OG OPTISKE EGENSKAPER</a:t>
            </a:r>
            <a:r>
              <a:rPr lang="nb-NO" sz="3200" dirty="0"/>
              <a:t/>
            </a:r>
            <a:br>
              <a:rPr lang="nb-NO" sz="3200" dirty="0"/>
            </a:br>
            <a:endParaRPr lang="en-US" sz="3200" dirty="0" smtClean="0"/>
          </a:p>
        </p:txBody>
      </p:sp>
      <p:sp>
        <p:nvSpPr>
          <p:cNvPr id="1030" name="Text Box 5"/>
          <p:cNvSpPr txBox="1">
            <a:spLocks noChangeArrowheads="1"/>
          </p:cNvSpPr>
          <p:nvPr/>
        </p:nvSpPr>
        <p:spPr bwMode="auto">
          <a:xfrm>
            <a:off x="152400" y="4419600"/>
            <a:ext cx="2590800" cy="26622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kumimoji="1" lang="en-GB" sz="1400" dirty="0">
                <a:latin typeface="Arial" charset="0"/>
              </a:rPr>
              <a:t>Truls Norby</a:t>
            </a:r>
          </a:p>
          <a:p>
            <a:pPr eaLnBrk="0" hangingPunct="0"/>
            <a:r>
              <a:rPr kumimoji="1" lang="en-GB" sz="1400" dirty="0" err="1">
                <a:latin typeface="Arial" charset="0"/>
              </a:rPr>
              <a:t>Kjemisk</a:t>
            </a:r>
            <a:r>
              <a:rPr kumimoji="1" lang="en-GB" sz="1400" dirty="0">
                <a:latin typeface="Arial" charset="0"/>
              </a:rPr>
              <a:t> </a:t>
            </a:r>
            <a:r>
              <a:rPr kumimoji="1" lang="en-GB" sz="1400" dirty="0" err="1">
                <a:latin typeface="Arial" charset="0"/>
              </a:rPr>
              <a:t>institutt</a:t>
            </a:r>
            <a:r>
              <a:rPr kumimoji="1" lang="en-GB" sz="1400" dirty="0">
                <a:latin typeface="Arial" charset="0"/>
              </a:rPr>
              <a:t>/</a:t>
            </a:r>
          </a:p>
          <a:p>
            <a:pPr eaLnBrk="0" hangingPunct="0"/>
            <a:r>
              <a:rPr kumimoji="1" lang="en-GB" sz="1400" dirty="0" err="1">
                <a:latin typeface="Arial" charset="0"/>
              </a:rPr>
              <a:t>Senter</a:t>
            </a:r>
            <a:r>
              <a:rPr kumimoji="1" lang="en-GB" sz="1400" dirty="0">
                <a:latin typeface="Arial" charset="0"/>
              </a:rPr>
              <a:t> for </a:t>
            </a:r>
            <a:r>
              <a:rPr kumimoji="1" lang="en-GB" sz="1400" dirty="0" err="1">
                <a:latin typeface="Arial" charset="0"/>
              </a:rPr>
              <a:t>Materialvitenskap</a:t>
            </a:r>
            <a:r>
              <a:rPr kumimoji="1" lang="en-GB" sz="1400" dirty="0">
                <a:latin typeface="Arial" charset="0"/>
              </a:rPr>
              <a:t> </a:t>
            </a:r>
            <a:r>
              <a:rPr kumimoji="1" lang="en-GB" sz="1400" dirty="0" err="1">
                <a:latin typeface="Arial" charset="0"/>
              </a:rPr>
              <a:t>og</a:t>
            </a:r>
            <a:r>
              <a:rPr kumimoji="1" lang="en-GB" sz="1400" dirty="0">
                <a:latin typeface="Arial" charset="0"/>
              </a:rPr>
              <a:t> nanoteknologi (SMN)</a:t>
            </a:r>
          </a:p>
          <a:p>
            <a:pPr eaLnBrk="0" hangingPunct="0"/>
            <a:r>
              <a:rPr kumimoji="1" lang="en-GB" sz="1400" dirty="0" err="1">
                <a:latin typeface="Arial" charset="0"/>
              </a:rPr>
              <a:t>Universitetet</a:t>
            </a:r>
            <a:r>
              <a:rPr kumimoji="1" lang="en-GB" sz="1400" dirty="0">
                <a:latin typeface="Arial" charset="0"/>
              </a:rPr>
              <a:t> </a:t>
            </a:r>
            <a:r>
              <a:rPr kumimoji="1" lang="en-GB" sz="1400" dirty="0" err="1">
                <a:latin typeface="Arial" charset="0"/>
              </a:rPr>
              <a:t>i</a:t>
            </a:r>
            <a:r>
              <a:rPr kumimoji="1" lang="en-GB" sz="1400" dirty="0">
                <a:latin typeface="Arial" charset="0"/>
              </a:rPr>
              <a:t> Oslo</a:t>
            </a:r>
          </a:p>
          <a:p>
            <a:pPr eaLnBrk="0" hangingPunct="0"/>
            <a:r>
              <a:rPr kumimoji="1" lang="en-GB" sz="1400" dirty="0">
                <a:latin typeface="Arial" charset="0"/>
              </a:rPr>
              <a:t>Forskningsparken</a:t>
            </a:r>
          </a:p>
          <a:p>
            <a:pPr eaLnBrk="0" hangingPunct="0"/>
            <a:r>
              <a:rPr kumimoji="1" lang="en-GB" sz="1400" dirty="0">
                <a:latin typeface="Arial" charset="0"/>
              </a:rPr>
              <a:t>Gaustadalleen 21</a:t>
            </a:r>
          </a:p>
          <a:p>
            <a:pPr eaLnBrk="0" hangingPunct="0"/>
            <a:r>
              <a:rPr kumimoji="1" lang="en-GB" sz="1400" smtClean="0">
                <a:latin typeface="Arial" charset="0"/>
              </a:rPr>
              <a:t>NO-0349 </a:t>
            </a:r>
            <a:r>
              <a:rPr kumimoji="1" lang="en-GB" sz="1400">
                <a:latin typeface="Arial" charset="0"/>
              </a:rPr>
              <a:t>Oslo</a:t>
            </a:r>
          </a:p>
          <a:p>
            <a:pPr eaLnBrk="0" hangingPunct="0"/>
            <a:endParaRPr kumimoji="1" lang="en-GB" sz="1400" dirty="0">
              <a:latin typeface="Arial" charset="0"/>
            </a:endParaRPr>
          </a:p>
          <a:p>
            <a:pPr eaLnBrk="0" hangingPunct="0"/>
            <a:r>
              <a:rPr kumimoji="1" lang="en-GB" sz="1400" dirty="0">
                <a:latin typeface="Arial" charset="0"/>
              </a:rPr>
              <a:t>truls.norby@kjemi.uio.no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endParaRPr lang="en-GB" sz="1800" dirty="0">
              <a:latin typeface="Arial" charset="0"/>
            </a:endParaRPr>
          </a:p>
        </p:txBody>
      </p:sp>
      <p:sp>
        <p:nvSpPr>
          <p:cNvPr id="1031" name="Text Box 6"/>
          <p:cNvSpPr txBox="1">
            <a:spLocks noChangeArrowheads="1"/>
          </p:cNvSpPr>
          <p:nvPr/>
        </p:nvSpPr>
        <p:spPr bwMode="auto">
          <a:xfrm>
            <a:off x="4855046" y="3789040"/>
            <a:ext cx="428396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spcBef>
                <a:spcPct val="50000"/>
              </a:spcBef>
            </a:pPr>
            <a:r>
              <a:rPr lang="nb-NO" sz="1600" dirty="0" smtClean="0">
                <a:solidFill>
                  <a:srgbClr val="CC3399"/>
                </a:solidFill>
                <a:latin typeface="Arial" charset="0"/>
              </a:rPr>
              <a:t>3</a:t>
            </a:r>
            <a:r>
              <a:rPr lang="nb-NO" sz="1600" dirty="0" smtClean="0">
                <a:solidFill>
                  <a:srgbClr val="CC3399"/>
                </a:solidFill>
                <a:latin typeface="Arial" charset="0"/>
              </a:rPr>
              <a:t>a-c Ledningsevne i ulike typer ledere</a:t>
            </a:r>
          </a:p>
          <a:p>
            <a:pPr marL="457200" indent="-457200">
              <a:spcBef>
                <a:spcPct val="50000"/>
              </a:spcBef>
            </a:pPr>
            <a:endParaRPr lang="nb-NO" sz="1600" dirty="0">
              <a:solidFill>
                <a:srgbClr val="CC3399"/>
              </a:solidFill>
              <a:latin typeface="Arial" charset="0"/>
            </a:endParaRPr>
          </a:p>
          <a:p>
            <a:pPr marL="457200" indent="-457200">
              <a:spcBef>
                <a:spcPct val="50000"/>
              </a:spcBef>
            </a:pPr>
            <a:endParaRPr lang="nb-NO" sz="1600" dirty="0" smtClean="0">
              <a:solidFill>
                <a:srgbClr val="CC3399"/>
              </a:solidFill>
              <a:latin typeface="Arial" charset="0"/>
            </a:endParaRPr>
          </a:p>
        </p:txBody>
      </p:sp>
      <p:sp>
        <p:nvSpPr>
          <p:cNvPr id="1032" name="Rectangle 10"/>
          <p:cNvSpPr>
            <a:spLocks noChangeArrowheads="1"/>
          </p:cNvSpPr>
          <p:nvPr/>
        </p:nvSpPr>
        <p:spPr bwMode="auto">
          <a:xfrm>
            <a:off x="3773488" y="28860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1430"/>
            <a:ext cx="894606" cy="861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Båndteori</a:t>
            </a:r>
            <a:r>
              <a:rPr lang="en-GB" dirty="0" smtClean="0"/>
              <a:t> for </a:t>
            </a:r>
            <a:r>
              <a:rPr lang="en-GB" dirty="0" err="1" smtClean="0"/>
              <a:t>elektron-energier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3" y="1371600"/>
            <a:ext cx="2304256" cy="4724400"/>
          </a:xfrm>
        </p:spPr>
        <p:txBody>
          <a:bodyPr/>
          <a:lstStyle/>
          <a:p>
            <a:r>
              <a:rPr lang="en-GB" sz="1800" dirty="0" smtClean="0"/>
              <a:t>Du </a:t>
            </a:r>
            <a:r>
              <a:rPr lang="en-GB" sz="1800" dirty="0" err="1" smtClean="0"/>
              <a:t>må</a:t>
            </a:r>
            <a:r>
              <a:rPr lang="en-GB" sz="1800" dirty="0" smtClean="0"/>
              <a:t> </a:t>
            </a:r>
            <a:r>
              <a:rPr lang="en-GB" sz="1800" dirty="0" err="1" smtClean="0"/>
              <a:t>kjenne</a:t>
            </a:r>
            <a:r>
              <a:rPr lang="en-GB" sz="1800" dirty="0" smtClean="0"/>
              <a:t> </a:t>
            </a:r>
            <a:r>
              <a:rPr lang="en-GB" sz="1800" dirty="0" err="1" smtClean="0"/>
              <a:t>alle</a:t>
            </a:r>
            <a:r>
              <a:rPr lang="en-GB" sz="1800" dirty="0" smtClean="0"/>
              <a:t> </a:t>
            </a:r>
            <a:r>
              <a:rPr lang="en-GB" sz="1800" dirty="0" err="1" smtClean="0"/>
              <a:t>begrepene</a:t>
            </a:r>
            <a:r>
              <a:rPr lang="en-GB" sz="1800" dirty="0" smtClean="0"/>
              <a:t> </a:t>
            </a:r>
            <a:r>
              <a:rPr lang="en-GB" sz="1800" dirty="0" err="1" smtClean="0"/>
              <a:t>i</a:t>
            </a:r>
            <a:r>
              <a:rPr lang="en-GB" sz="1800" dirty="0" smtClean="0"/>
              <a:t> </a:t>
            </a:r>
            <a:r>
              <a:rPr lang="en-GB" sz="1800" dirty="0" err="1" smtClean="0"/>
              <a:t>figuren</a:t>
            </a:r>
            <a:r>
              <a:rPr lang="en-GB" sz="1800" dirty="0" smtClean="0"/>
              <a:t>.</a:t>
            </a:r>
          </a:p>
          <a:p>
            <a:endParaRPr lang="en-GB" sz="1800" dirty="0"/>
          </a:p>
          <a:p>
            <a:endParaRPr lang="en-GB" sz="1800" dirty="0" smtClean="0"/>
          </a:p>
          <a:p>
            <a:endParaRPr lang="en-GB" sz="1800" dirty="0"/>
          </a:p>
          <a:p>
            <a:r>
              <a:rPr lang="en-GB" sz="1800" dirty="0" err="1" smtClean="0"/>
              <a:t>Hva</a:t>
            </a:r>
            <a:r>
              <a:rPr lang="en-GB" sz="1800" dirty="0" smtClean="0"/>
              <a:t> </a:t>
            </a:r>
            <a:r>
              <a:rPr lang="en-GB" sz="1800" dirty="0" err="1" smtClean="0"/>
              <a:t>og</a:t>
            </a:r>
            <a:r>
              <a:rPr lang="en-GB" sz="1800" dirty="0" smtClean="0"/>
              <a:t> </a:t>
            </a:r>
            <a:r>
              <a:rPr lang="en-GB" sz="1800" dirty="0" err="1" smtClean="0"/>
              <a:t>hvor</a:t>
            </a:r>
            <a:r>
              <a:rPr lang="en-GB" sz="1800" dirty="0" smtClean="0"/>
              <a:t> </a:t>
            </a:r>
            <a:r>
              <a:rPr lang="en-GB" sz="1800" dirty="0" err="1" smtClean="0"/>
              <a:t>er</a:t>
            </a:r>
            <a:r>
              <a:rPr lang="en-GB" sz="1800" dirty="0" smtClean="0"/>
              <a:t> Fermi-</a:t>
            </a:r>
            <a:r>
              <a:rPr lang="en-GB" sz="1800" dirty="0" err="1" smtClean="0"/>
              <a:t>energien</a:t>
            </a:r>
            <a:r>
              <a:rPr lang="en-GB" sz="1800" dirty="0" smtClean="0"/>
              <a:t>?</a:t>
            </a:r>
            <a:endParaRPr lang="en-GB" sz="1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MENA 1000 – Materialer, energi og nanoteknologi</a:t>
            </a:r>
            <a:endParaRPr lang="en-US"/>
          </a:p>
        </p:txBody>
      </p:sp>
      <p:pic>
        <p:nvPicPr>
          <p:cNvPr id="5" name="Picture 4" descr="bandgap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71800" y="2204864"/>
            <a:ext cx="6173093" cy="3081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24587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Metaller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052736"/>
            <a:ext cx="7772400" cy="5043264"/>
          </a:xfrm>
        </p:spPr>
        <p:txBody>
          <a:bodyPr/>
          <a:lstStyle/>
          <a:p>
            <a:r>
              <a:rPr lang="en-GB" dirty="0" err="1" smtClean="0"/>
              <a:t>Ikke</a:t>
            </a:r>
            <a:r>
              <a:rPr lang="en-GB" dirty="0" smtClean="0"/>
              <a:t> </a:t>
            </a:r>
            <a:r>
              <a:rPr lang="en-GB" dirty="0" err="1" smtClean="0"/>
              <a:t>fyllt</a:t>
            </a:r>
            <a:r>
              <a:rPr lang="en-GB" dirty="0" smtClean="0"/>
              <a:t> </a:t>
            </a:r>
            <a:r>
              <a:rPr lang="en-GB" dirty="0" err="1" smtClean="0"/>
              <a:t>valensbånd</a:t>
            </a:r>
            <a:r>
              <a:rPr lang="en-GB" dirty="0" smtClean="0"/>
              <a:t> (</a:t>
            </a:r>
            <a:r>
              <a:rPr lang="en-GB" dirty="0" err="1" smtClean="0"/>
              <a:t>eller</a:t>
            </a:r>
            <a:r>
              <a:rPr lang="en-GB" dirty="0" smtClean="0"/>
              <a:t> </a:t>
            </a:r>
            <a:r>
              <a:rPr lang="en-GB" dirty="0" err="1" smtClean="0"/>
              <a:t>overlapp</a:t>
            </a:r>
            <a:r>
              <a:rPr lang="en-GB" dirty="0" smtClean="0"/>
              <a:t> med </a:t>
            </a:r>
            <a:r>
              <a:rPr lang="en-GB" dirty="0" err="1" smtClean="0"/>
              <a:t>ledningsbånd</a:t>
            </a:r>
            <a:r>
              <a:rPr lang="en-GB" dirty="0" smtClean="0"/>
              <a:t>)</a:t>
            </a:r>
          </a:p>
          <a:p>
            <a:endParaRPr lang="en-GB" dirty="0"/>
          </a:p>
          <a:p>
            <a:r>
              <a:rPr lang="en-GB" dirty="0" err="1" smtClean="0"/>
              <a:t>Ledningsevne</a:t>
            </a:r>
            <a:r>
              <a:rPr lang="en-GB" dirty="0" smtClean="0"/>
              <a:t> for </a:t>
            </a:r>
            <a:r>
              <a:rPr lang="en-GB" dirty="0" err="1" smtClean="0"/>
              <a:t>en</a:t>
            </a:r>
            <a:r>
              <a:rPr lang="en-GB" dirty="0" smtClean="0"/>
              <a:t> </a:t>
            </a:r>
            <a:r>
              <a:rPr lang="en-GB" dirty="0" err="1" smtClean="0"/>
              <a:t>ladningsbærer</a:t>
            </a:r>
            <a:r>
              <a:rPr lang="en-GB" dirty="0" smtClean="0"/>
              <a:t> </a:t>
            </a:r>
            <a:r>
              <a:rPr lang="en-GB" dirty="0" err="1" smtClean="0"/>
              <a:t>er</a:t>
            </a:r>
            <a:r>
              <a:rPr lang="en-GB" dirty="0" smtClean="0"/>
              <a:t> </a:t>
            </a:r>
            <a:r>
              <a:rPr lang="en-GB" dirty="0" err="1" smtClean="0"/>
              <a:t>produktet</a:t>
            </a:r>
            <a:r>
              <a:rPr lang="en-GB" dirty="0" smtClean="0"/>
              <a:t> </a:t>
            </a:r>
            <a:r>
              <a:rPr lang="en-GB" dirty="0" err="1" smtClean="0"/>
              <a:t>av</a:t>
            </a:r>
            <a:r>
              <a:rPr lang="en-GB" dirty="0" smtClean="0"/>
              <a:t> </a:t>
            </a:r>
            <a:r>
              <a:rPr lang="en-GB" dirty="0" err="1" smtClean="0"/>
              <a:t>ladning</a:t>
            </a:r>
            <a:r>
              <a:rPr lang="en-GB" dirty="0" smtClean="0"/>
              <a:t>, </a:t>
            </a:r>
            <a:r>
              <a:rPr lang="en-GB" dirty="0" err="1" smtClean="0"/>
              <a:t>konsentrasjon</a:t>
            </a:r>
            <a:r>
              <a:rPr lang="en-GB" dirty="0" smtClean="0"/>
              <a:t> </a:t>
            </a:r>
            <a:r>
              <a:rPr lang="en-GB" dirty="0" err="1" smtClean="0"/>
              <a:t>og</a:t>
            </a:r>
            <a:r>
              <a:rPr lang="en-GB" dirty="0" smtClean="0"/>
              <a:t> </a:t>
            </a:r>
            <a:r>
              <a:rPr lang="en-GB" dirty="0" err="1" smtClean="0"/>
              <a:t>ladningsmobilitet</a:t>
            </a:r>
            <a:r>
              <a:rPr lang="en-GB" dirty="0" smtClean="0"/>
              <a:t>: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r>
              <a:rPr lang="en-GB" dirty="0" smtClean="0"/>
              <a:t>For </a:t>
            </a:r>
            <a:r>
              <a:rPr lang="en-GB" dirty="0" err="1" smtClean="0"/>
              <a:t>elektroner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et rent </a:t>
            </a:r>
            <a:r>
              <a:rPr lang="en-GB" dirty="0" err="1" smtClean="0"/>
              <a:t>metall</a:t>
            </a:r>
            <a:r>
              <a:rPr lang="en-GB" dirty="0" smtClean="0"/>
              <a:t> </a:t>
            </a:r>
            <a:r>
              <a:rPr lang="en-GB" dirty="0" err="1" smtClean="0"/>
              <a:t>er</a:t>
            </a:r>
            <a:r>
              <a:rPr lang="en-GB" dirty="0" smtClean="0"/>
              <a:t> </a:t>
            </a:r>
            <a:r>
              <a:rPr lang="en-GB" dirty="0" err="1" smtClean="0"/>
              <a:t>mobiliteten</a:t>
            </a:r>
            <a:r>
              <a:rPr lang="en-GB" dirty="0" smtClean="0"/>
              <a:t> </a:t>
            </a:r>
            <a:r>
              <a:rPr lang="en-GB" dirty="0" err="1" smtClean="0"/>
              <a:t>begrenset</a:t>
            </a:r>
            <a:r>
              <a:rPr lang="en-GB" dirty="0" smtClean="0"/>
              <a:t> </a:t>
            </a:r>
            <a:r>
              <a:rPr lang="en-GB" dirty="0" err="1" smtClean="0"/>
              <a:t>av</a:t>
            </a:r>
            <a:r>
              <a:rPr lang="en-GB" dirty="0" smtClean="0"/>
              <a:t> </a:t>
            </a:r>
            <a:r>
              <a:rPr lang="en-GB" dirty="0" err="1" smtClean="0"/>
              <a:t>kollisjoner</a:t>
            </a:r>
            <a:r>
              <a:rPr lang="en-GB" dirty="0" smtClean="0"/>
              <a:t> med </a:t>
            </a:r>
            <a:r>
              <a:rPr lang="en-GB" dirty="0" err="1" smtClean="0"/>
              <a:t>gitterets</a:t>
            </a:r>
            <a:r>
              <a:rPr lang="en-GB" dirty="0" smtClean="0"/>
              <a:t> </a:t>
            </a:r>
            <a:r>
              <a:rPr lang="en-GB" dirty="0" err="1" smtClean="0"/>
              <a:t>svingninger</a:t>
            </a:r>
            <a:r>
              <a:rPr lang="en-GB" dirty="0" smtClean="0"/>
              <a:t> </a:t>
            </a:r>
            <a:r>
              <a:rPr lang="en-GB" dirty="0" err="1" smtClean="0"/>
              <a:t>og</a:t>
            </a:r>
            <a:r>
              <a:rPr lang="en-GB" dirty="0" smtClean="0"/>
              <a:t> </a:t>
            </a:r>
            <a:r>
              <a:rPr lang="en-GB" dirty="0" err="1" smtClean="0"/>
              <a:t>avtar</a:t>
            </a:r>
            <a:r>
              <a:rPr lang="en-GB" dirty="0" smtClean="0"/>
              <a:t> med </a:t>
            </a:r>
            <a:r>
              <a:rPr lang="en-GB" dirty="0" err="1" smtClean="0"/>
              <a:t>økende</a:t>
            </a:r>
            <a:r>
              <a:rPr lang="en-GB" dirty="0" smtClean="0"/>
              <a:t> </a:t>
            </a:r>
            <a:r>
              <a:rPr lang="en-GB" dirty="0" err="1" smtClean="0"/>
              <a:t>temperatur</a:t>
            </a:r>
            <a:r>
              <a:rPr lang="en-GB" dirty="0" smtClean="0"/>
              <a:t>. </a:t>
            </a:r>
            <a:endParaRPr lang="en-GB" dirty="0"/>
          </a:p>
          <a:p>
            <a:r>
              <a:rPr lang="en-GB" dirty="0" err="1" smtClean="0"/>
              <a:t>Mobiliteten</a:t>
            </a:r>
            <a:r>
              <a:rPr lang="en-GB" dirty="0" smtClean="0"/>
              <a:t> </a:t>
            </a:r>
            <a:r>
              <a:rPr lang="en-GB" dirty="0" err="1" smtClean="0"/>
              <a:t>kan</a:t>
            </a:r>
            <a:r>
              <a:rPr lang="en-GB" dirty="0" smtClean="0"/>
              <a:t> </a:t>
            </a:r>
            <a:r>
              <a:rPr lang="en-GB" dirty="0" err="1" smtClean="0"/>
              <a:t>uttrykkes</a:t>
            </a:r>
            <a:r>
              <a:rPr lang="en-GB" dirty="0" smtClean="0"/>
              <a:t> </a:t>
            </a:r>
            <a:r>
              <a:rPr lang="en-GB" dirty="0" err="1" smtClean="0"/>
              <a:t>ved</a:t>
            </a:r>
            <a:r>
              <a:rPr lang="en-GB" dirty="0" smtClean="0"/>
              <a:t> </a:t>
            </a:r>
            <a:r>
              <a:rPr lang="en-GB" dirty="0" err="1" smtClean="0"/>
              <a:t>elektronenes</a:t>
            </a:r>
            <a:r>
              <a:rPr lang="en-GB" dirty="0" smtClean="0"/>
              <a:t> </a:t>
            </a:r>
            <a:r>
              <a:rPr lang="en-GB" dirty="0" err="1" smtClean="0"/>
              <a:t>midlere</a:t>
            </a:r>
            <a:r>
              <a:rPr lang="en-GB" dirty="0" smtClean="0"/>
              <a:t> </a:t>
            </a:r>
            <a:r>
              <a:rPr lang="en-GB" dirty="0" err="1" smtClean="0"/>
              <a:t>fri</a:t>
            </a:r>
            <a:r>
              <a:rPr lang="en-GB" dirty="0" smtClean="0"/>
              <a:t> </a:t>
            </a:r>
            <a:r>
              <a:rPr lang="en-GB" dirty="0" err="1" smtClean="0"/>
              <a:t>veilengde</a:t>
            </a:r>
            <a:r>
              <a:rPr lang="en-GB" dirty="0" smtClean="0"/>
              <a:t>, masse </a:t>
            </a:r>
            <a:r>
              <a:rPr lang="en-GB" dirty="0" err="1" smtClean="0"/>
              <a:t>og</a:t>
            </a:r>
            <a:r>
              <a:rPr lang="en-GB" dirty="0" smtClean="0"/>
              <a:t> </a:t>
            </a:r>
            <a:r>
              <a:rPr lang="en-GB" dirty="0" err="1" smtClean="0"/>
              <a:t>hastigheten</a:t>
            </a:r>
            <a:r>
              <a:rPr lang="en-GB" dirty="0" smtClean="0"/>
              <a:t> </a:t>
            </a:r>
            <a:r>
              <a:rPr lang="en-GB" dirty="0" err="1" smtClean="0"/>
              <a:t>ved</a:t>
            </a:r>
            <a:r>
              <a:rPr lang="en-GB" dirty="0" smtClean="0"/>
              <a:t> Fermi-</a:t>
            </a:r>
            <a:r>
              <a:rPr lang="en-GB" dirty="0" err="1" smtClean="0"/>
              <a:t>energien</a:t>
            </a:r>
            <a:r>
              <a:rPr lang="en-GB" dirty="0" smtClean="0"/>
              <a:t>: </a:t>
            </a:r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MENA 1000 – Materialer, energi og nanoteknologi</a:t>
            </a:r>
            <a:endParaRPr 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1396097"/>
              </p:ext>
            </p:extLst>
          </p:nvPr>
        </p:nvGraphicFramePr>
        <p:xfrm>
          <a:off x="1201738" y="5229820"/>
          <a:ext cx="2571750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299" name="Formel" r:id="rId3" imgW="1117440" imgH="457200" progId="Equation.3">
                  <p:embed/>
                </p:oleObj>
              </mc:Choice>
              <mc:Fallback>
                <p:oleObj name="Formel" r:id="rId3" imgW="1117440" imgH="4572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1738" y="5229820"/>
                        <a:ext cx="2571750" cy="10795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663136"/>
              </p:ext>
            </p:extLst>
          </p:nvPr>
        </p:nvGraphicFramePr>
        <p:xfrm>
          <a:off x="1115616" y="2708920"/>
          <a:ext cx="1636712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300" name="Formel" r:id="rId5" imgW="711000" imgH="228600" progId="Equation.3">
                  <p:embed/>
                </p:oleObj>
              </mc:Choice>
              <mc:Fallback>
                <p:oleObj name="Formel" r:id="rId5" imgW="7110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5616" y="2708920"/>
                        <a:ext cx="1636712" cy="539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63716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51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Halvledere – fra Kap. 7</a:t>
            </a:r>
            <a:endParaRPr lang="en-US" dirty="0" smtClean="0"/>
          </a:p>
        </p:txBody>
      </p:sp>
      <p:sp>
        <p:nvSpPr>
          <p:cNvPr id="51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990600"/>
            <a:ext cx="3810000" cy="4724400"/>
          </a:xfrm>
        </p:spPr>
        <p:txBody>
          <a:bodyPr/>
          <a:lstStyle/>
          <a:p>
            <a:pPr eaLnBrk="1" hangingPunct="1"/>
            <a:r>
              <a:rPr lang="nb-NO" sz="1800" dirty="0" smtClean="0"/>
              <a:t>Eksitasjon av elektroner fra valens- til ledningsbåndet:</a:t>
            </a:r>
          </a:p>
          <a:p>
            <a:pPr eaLnBrk="1" hangingPunct="1"/>
            <a:endParaRPr lang="nb-NO" sz="1800" dirty="0" smtClean="0"/>
          </a:p>
          <a:p>
            <a:pPr eaLnBrk="1" hangingPunct="1"/>
            <a:endParaRPr lang="nb-NO" sz="1800" dirty="0" smtClean="0"/>
          </a:p>
          <a:p>
            <a:pPr eaLnBrk="1" hangingPunct="1"/>
            <a:endParaRPr lang="nb-NO" sz="1800" dirty="0" smtClean="0"/>
          </a:p>
          <a:p>
            <a:pPr eaLnBrk="1" hangingPunct="1">
              <a:buFontTx/>
              <a:buNone/>
            </a:pPr>
            <a:r>
              <a:rPr lang="nb-NO" sz="1800" dirty="0" smtClean="0"/>
              <a:t>		</a:t>
            </a:r>
            <a:r>
              <a:rPr lang="nb-NO" sz="1800" dirty="0" smtClean="0"/>
              <a:t>eller</a:t>
            </a:r>
          </a:p>
          <a:p>
            <a:pPr eaLnBrk="1" hangingPunct="1">
              <a:buFontTx/>
              <a:buNone/>
            </a:pPr>
            <a:endParaRPr lang="nb-NO" sz="1800" dirty="0"/>
          </a:p>
          <a:p>
            <a:pPr eaLnBrk="1" hangingPunct="1">
              <a:buFontTx/>
              <a:buNone/>
            </a:pPr>
            <a:endParaRPr lang="nb-NO" sz="1800" dirty="0" smtClean="0"/>
          </a:p>
          <a:p>
            <a:pPr eaLnBrk="1" hangingPunct="1">
              <a:buFontTx/>
              <a:buNone/>
            </a:pPr>
            <a:endParaRPr lang="nb-NO" sz="1800" dirty="0"/>
          </a:p>
          <a:p>
            <a:pPr eaLnBrk="1" hangingPunct="1">
              <a:buFontTx/>
              <a:buNone/>
            </a:pPr>
            <a:endParaRPr lang="nb-NO" sz="1800" dirty="0" smtClean="0"/>
          </a:p>
          <a:p>
            <a:pPr eaLnBrk="1" hangingPunct="1">
              <a:buFontTx/>
              <a:buNone/>
            </a:pPr>
            <a:endParaRPr lang="nb-NO" sz="1800" dirty="0"/>
          </a:p>
          <a:p>
            <a:pPr eaLnBrk="1" hangingPunct="1">
              <a:buFontTx/>
              <a:buNone/>
            </a:pPr>
            <a:endParaRPr lang="nb-NO" sz="1800" dirty="0" smtClean="0"/>
          </a:p>
          <a:p>
            <a:pPr eaLnBrk="1" hangingPunct="1"/>
            <a:r>
              <a:rPr lang="nb-NO" sz="1800" dirty="0" smtClean="0"/>
              <a:t>Dersom </a:t>
            </a:r>
            <a:r>
              <a:rPr lang="nb-NO" sz="1800" i="1" dirty="0" smtClean="0"/>
              <a:t>n</a:t>
            </a:r>
            <a:r>
              <a:rPr lang="nb-NO" sz="1800" dirty="0" smtClean="0"/>
              <a:t> = </a:t>
            </a:r>
            <a:r>
              <a:rPr lang="nb-NO" sz="1800" i="1" dirty="0" smtClean="0"/>
              <a:t>p</a:t>
            </a:r>
            <a:r>
              <a:rPr lang="nb-NO" sz="1800" dirty="0" smtClean="0"/>
              <a:t>: </a:t>
            </a:r>
            <a:endParaRPr lang="en-US" sz="1800" dirty="0" smtClean="0"/>
          </a:p>
        </p:txBody>
      </p:sp>
      <p:sp>
        <p:nvSpPr>
          <p:cNvPr id="5128" name="Rectangle 6"/>
          <p:cNvSpPr>
            <a:spLocks noChangeArrowheads="1"/>
          </p:cNvSpPr>
          <p:nvPr/>
        </p:nvSpPr>
        <p:spPr bwMode="auto">
          <a:xfrm>
            <a:off x="4191000" y="33258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/>
          </a:p>
        </p:txBody>
      </p:sp>
      <p:graphicFrame>
        <p:nvGraphicFramePr>
          <p:cNvPr id="5122" name="Object 5"/>
          <p:cNvGraphicFramePr>
            <a:graphicFrameLocks noChangeAspect="1"/>
          </p:cNvGraphicFramePr>
          <p:nvPr/>
        </p:nvGraphicFramePr>
        <p:xfrm>
          <a:off x="990600" y="1752600"/>
          <a:ext cx="1600200" cy="433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328" r:id="rId3" imgW="761669" imgH="203112" progId="Equation.3">
                  <p:embed/>
                </p:oleObj>
              </mc:Choice>
              <mc:Fallback>
                <p:oleObj r:id="rId3" imgW="761669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752600"/>
                        <a:ext cx="1600200" cy="433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9" name="Rectangle 53"/>
          <p:cNvSpPr>
            <a:spLocks noChangeArrowheads="1"/>
          </p:cNvSpPr>
          <p:nvPr/>
        </p:nvSpPr>
        <p:spPr bwMode="auto">
          <a:xfrm>
            <a:off x="4229100" y="33258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/>
          </a:p>
        </p:txBody>
      </p:sp>
      <p:graphicFrame>
        <p:nvGraphicFramePr>
          <p:cNvPr id="5123" name="Object 52"/>
          <p:cNvGraphicFramePr>
            <a:graphicFrameLocks noChangeAspect="1"/>
          </p:cNvGraphicFramePr>
          <p:nvPr/>
        </p:nvGraphicFramePr>
        <p:xfrm>
          <a:off x="990600" y="3325813"/>
          <a:ext cx="1295400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329" r:id="rId5" imgW="685800" imgH="203200" progId="Equation.3">
                  <p:embed/>
                </p:oleObj>
              </mc:Choice>
              <mc:Fallback>
                <p:oleObj r:id="rId5" imgW="6858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3325813"/>
                        <a:ext cx="1295400" cy="390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30" name="Rectangle 55"/>
          <p:cNvSpPr>
            <a:spLocks noChangeArrowheads="1"/>
          </p:cNvSpPr>
          <p:nvPr/>
        </p:nvSpPr>
        <p:spPr bwMode="auto">
          <a:xfrm>
            <a:off x="3459163" y="3219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/>
          </a:p>
        </p:txBody>
      </p:sp>
      <p:graphicFrame>
        <p:nvGraphicFramePr>
          <p:cNvPr id="5124" name="Object 5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2569628"/>
              </p:ext>
            </p:extLst>
          </p:nvPr>
        </p:nvGraphicFramePr>
        <p:xfrm>
          <a:off x="990600" y="4077072"/>
          <a:ext cx="3657600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330" r:id="rId7" imgW="2222500" imgH="419100" progId="Equation.3">
                  <p:embed/>
                </p:oleObj>
              </mc:Choice>
              <mc:Fallback>
                <p:oleObj r:id="rId7" imgW="22225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4077072"/>
                        <a:ext cx="3657600" cy="688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131" name="Picture 58" descr="Bands-intrinsic-electronic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529263" y="2608263"/>
            <a:ext cx="2859087" cy="2620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2CF4D7A-E2B2-47A1-9DC7-06AF96EC72F9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5240172"/>
              </p:ext>
            </p:extLst>
          </p:nvPr>
        </p:nvGraphicFramePr>
        <p:xfrm>
          <a:off x="1043608" y="5404321"/>
          <a:ext cx="2779713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331" name="Formel" r:id="rId10" imgW="1688760" imgH="419040" progId="Equation.3">
                  <p:embed/>
                </p:oleObj>
              </mc:Choice>
              <mc:Fallback>
                <p:oleObj name="Formel" r:id="rId10" imgW="1688760" imgH="419040" progId="Equation.3">
                  <p:embed/>
                  <p:pic>
                    <p:nvPicPr>
                      <p:cNvPr id="0" name="Object 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3608" y="5404321"/>
                        <a:ext cx="2779713" cy="688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63489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Halvledere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371600"/>
            <a:ext cx="3312368" cy="4724400"/>
          </a:xfrm>
        </p:spPr>
        <p:txBody>
          <a:bodyPr/>
          <a:lstStyle/>
          <a:p>
            <a:r>
              <a:rPr lang="en-GB" dirty="0" err="1" smtClean="0"/>
              <a:t>Bidrag</a:t>
            </a:r>
            <a:r>
              <a:rPr lang="en-GB" dirty="0" smtClean="0"/>
              <a:t> </a:t>
            </a:r>
            <a:r>
              <a:rPr lang="en-GB" dirty="0" err="1" smtClean="0"/>
              <a:t>fra</a:t>
            </a:r>
            <a:r>
              <a:rPr lang="en-GB" dirty="0" smtClean="0"/>
              <a:t> </a:t>
            </a:r>
            <a:r>
              <a:rPr lang="en-GB" dirty="0" err="1" smtClean="0"/>
              <a:t>elektroner</a:t>
            </a:r>
            <a:r>
              <a:rPr lang="en-GB" dirty="0" smtClean="0"/>
              <a:t> </a:t>
            </a:r>
            <a:r>
              <a:rPr lang="en-GB" dirty="0" err="1" smtClean="0"/>
              <a:t>og</a:t>
            </a:r>
            <a:r>
              <a:rPr lang="en-GB" dirty="0" smtClean="0"/>
              <a:t> hull</a:t>
            </a:r>
          </a:p>
          <a:p>
            <a:endParaRPr lang="en-GB" dirty="0" smtClean="0"/>
          </a:p>
          <a:p>
            <a:r>
              <a:rPr lang="en-GB" dirty="0" err="1" smtClean="0"/>
              <a:t>Mobiliteten</a:t>
            </a:r>
            <a:r>
              <a:rPr lang="en-GB" dirty="0" smtClean="0"/>
              <a:t> </a:t>
            </a:r>
            <a:r>
              <a:rPr lang="en-GB" dirty="0" err="1" smtClean="0"/>
              <a:t>kan</a:t>
            </a:r>
            <a:r>
              <a:rPr lang="en-GB" dirty="0" smtClean="0"/>
              <a:t> </a:t>
            </a:r>
            <a:r>
              <a:rPr lang="en-GB" dirty="0" err="1" smtClean="0"/>
              <a:t>antas</a:t>
            </a:r>
            <a:r>
              <a:rPr lang="en-GB" dirty="0" smtClean="0"/>
              <a:t> </a:t>
            </a:r>
            <a:r>
              <a:rPr lang="en-GB" dirty="0" err="1" smtClean="0"/>
              <a:t>konstant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MENA 1000 – Materialer, energi og nanoteknologi</a:t>
            </a:r>
            <a:endParaRPr 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0039095"/>
              </p:ext>
            </p:extLst>
          </p:nvPr>
        </p:nvGraphicFramePr>
        <p:xfrm>
          <a:off x="4716016" y="2924944"/>
          <a:ext cx="2306638" cy="1223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342" name="Formel" r:id="rId3" imgW="698400" imgH="368280" progId="Equation.3">
                  <p:embed/>
                </p:oleObj>
              </mc:Choice>
              <mc:Fallback>
                <p:oleObj name="Formel" r:id="rId3" imgW="698400" imgH="36828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016" y="2924944"/>
                        <a:ext cx="2306638" cy="12239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44710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Superledere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MENA 1000 – Materialer, energi og nanoteknologi</a:t>
            </a:r>
            <a:endParaRPr lang="en-US"/>
          </a:p>
        </p:txBody>
      </p:sp>
      <p:pic>
        <p:nvPicPr>
          <p:cNvPr id="5" name="Picture 3" descr="fig0341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412776"/>
            <a:ext cx="3652085" cy="4443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wdc-21-18-sup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" contrast="2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4716015" y="1413898"/>
            <a:ext cx="4220257" cy="3311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0386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71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Geometri, ohms lov m.m</a:t>
            </a:r>
            <a:r>
              <a:rPr lang="nb-NO" dirty="0" smtClean="0"/>
              <a:t>. – fra Kap. 9</a:t>
            </a:r>
            <a:endParaRPr lang="en-US" dirty="0" smtClean="0"/>
          </a:p>
        </p:txBody>
      </p:sp>
      <p:sp>
        <p:nvSpPr>
          <p:cNvPr id="71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371600"/>
            <a:ext cx="6302375" cy="4953000"/>
          </a:xfrm>
        </p:spPr>
        <p:txBody>
          <a:bodyPr/>
          <a:lstStyle/>
          <a:p>
            <a:pPr eaLnBrk="1" hangingPunct="1"/>
            <a:r>
              <a:rPr lang="nb-NO" sz="1800" dirty="0" smtClean="0"/>
              <a:t>Ledningsevne, eller konduktans, G, har benevning Siemens (S).</a:t>
            </a:r>
          </a:p>
          <a:p>
            <a:pPr eaLnBrk="1" hangingPunct="1"/>
            <a:r>
              <a:rPr lang="nb-NO" sz="1800" dirty="0" smtClean="0"/>
              <a:t>Spesifikk ledningsevne, eller konduktivitet, har benevning S/m.</a:t>
            </a:r>
          </a:p>
          <a:p>
            <a:pPr eaLnBrk="1" hangingPunct="1"/>
            <a:endParaRPr lang="nb-NO" sz="1800" dirty="0" smtClean="0"/>
          </a:p>
          <a:p>
            <a:pPr eaLnBrk="1" hangingPunct="1"/>
            <a:endParaRPr lang="nb-NO" sz="1800" dirty="0" smtClean="0"/>
          </a:p>
          <a:p>
            <a:pPr eaLnBrk="1" hangingPunct="1"/>
            <a:endParaRPr lang="nb-NO" sz="1800" dirty="0" smtClean="0"/>
          </a:p>
          <a:p>
            <a:pPr eaLnBrk="1" hangingPunct="1"/>
            <a:r>
              <a:rPr lang="nb-NO" sz="1800" dirty="0" smtClean="0"/>
              <a:t>Konduktans er invers av resistans. </a:t>
            </a:r>
          </a:p>
          <a:p>
            <a:pPr eaLnBrk="1" hangingPunct="1"/>
            <a:r>
              <a:rPr lang="nb-NO" sz="1800" dirty="0" smtClean="0"/>
              <a:t>Konduktivitet er invers av resistivitet.</a:t>
            </a:r>
          </a:p>
          <a:p>
            <a:pPr eaLnBrk="1" hangingPunct="1"/>
            <a:endParaRPr lang="nb-NO" sz="1800" dirty="0" smtClean="0"/>
          </a:p>
          <a:p>
            <a:pPr eaLnBrk="1" hangingPunct="1"/>
            <a:endParaRPr lang="nb-NO" sz="1800" dirty="0" smtClean="0"/>
          </a:p>
          <a:p>
            <a:pPr eaLnBrk="1" hangingPunct="1"/>
            <a:endParaRPr lang="nb-NO" sz="1800" dirty="0" smtClean="0"/>
          </a:p>
          <a:p>
            <a:pPr eaLnBrk="1" hangingPunct="1"/>
            <a:r>
              <a:rPr lang="nb-NO" sz="1800" dirty="0" smtClean="0"/>
              <a:t>Ohms lov: </a:t>
            </a:r>
          </a:p>
          <a:p>
            <a:pPr eaLnBrk="1" hangingPunct="1"/>
            <a:endParaRPr lang="en-US" sz="1800" dirty="0" smtClean="0"/>
          </a:p>
        </p:txBody>
      </p:sp>
      <p:grpSp>
        <p:nvGrpSpPr>
          <p:cNvPr id="7176" name="Group 4"/>
          <p:cNvGrpSpPr>
            <a:grpSpLocks/>
          </p:cNvGrpSpPr>
          <p:nvPr/>
        </p:nvGrpSpPr>
        <p:grpSpPr bwMode="auto">
          <a:xfrm>
            <a:off x="6659563" y="765175"/>
            <a:ext cx="2057400" cy="1903413"/>
            <a:chOff x="3120" y="1343"/>
            <a:chExt cx="2352" cy="2064"/>
          </a:xfrm>
        </p:grpSpPr>
        <p:sp>
          <p:nvSpPr>
            <p:cNvPr id="7179" name="AutoShape 5"/>
            <p:cNvSpPr>
              <a:spLocks noChangeArrowheads="1"/>
            </p:cNvSpPr>
            <p:nvPr/>
          </p:nvSpPr>
          <p:spPr bwMode="auto">
            <a:xfrm>
              <a:off x="3168" y="1631"/>
              <a:ext cx="624" cy="1776"/>
            </a:xfrm>
            <a:prstGeom prst="cube">
              <a:avLst>
                <a:gd name="adj" fmla="val 71875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180" name="AutoShape 6"/>
            <p:cNvSpPr>
              <a:spLocks noChangeArrowheads="1"/>
            </p:cNvSpPr>
            <p:nvPr/>
          </p:nvSpPr>
          <p:spPr bwMode="auto">
            <a:xfrm>
              <a:off x="3360" y="1631"/>
              <a:ext cx="1872" cy="1776"/>
            </a:xfrm>
            <a:prstGeom prst="cube">
              <a:avLst>
                <a:gd name="adj" fmla="val 25000"/>
              </a:avLst>
            </a:prstGeom>
            <a:solidFill>
              <a:srgbClr val="FF9900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181" name="AutoShape 7"/>
            <p:cNvSpPr>
              <a:spLocks noChangeArrowheads="1"/>
            </p:cNvSpPr>
            <p:nvPr/>
          </p:nvSpPr>
          <p:spPr bwMode="auto">
            <a:xfrm>
              <a:off x="4608" y="1631"/>
              <a:ext cx="624" cy="1776"/>
            </a:xfrm>
            <a:prstGeom prst="cube">
              <a:avLst>
                <a:gd name="adj" fmla="val 71875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182" name="Line 8"/>
            <p:cNvSpPr>
              <a:spLocks noChangeShapeType="1"/>
            </p:cNvSpPr>
            <p:nvPr/>
          </p:nvSpPr>
          <p:spPr bwMode="auto">
            <a:xfrm flipH="1">
              <a:off x="3120" y="2447"/>
              <a:ext cx="4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183" name="Line 9"/>
            <p:cNvSpPr>
              <a:spLocks noChangeShapeType="1"/>
            </p:cNvSpPr>
            <p:nvPr/>
          </p:nvSpPr>
          <p:spPr bwMode="auto">
            <a:xfrm flipV="1">
              <a:off x="3120" y="1343"/>
              <a:ext cx="0" cy="110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184" name="Line 10"/>
            <p:cNvSpPr>
              <a:spLocks noChangeShapeType="1"/>
            </p:cNvSpPr>
            <p:nvPr/>
          </p:nvSpPr>
          <p:spPr bwMode="auto">
            <a:xfrm flipV="1">
              <a:off x="3120" y="1343"/>
              <a:ext cx="2352" cy="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185" name="Line 11"/>
            <p:cNvSpPr>
              <a:spLocks noChangeShapeType="1"/>
            </p:cNvSpPr>
            <p:nvPr/>
          </p:nvSpPr>
          <p:spPr bwMode="auto">
            <a:xfrm>
              <a:off x="5472" y="1343"/>
              <a:ext cx="0" cy="105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186" name="Line 12"/>
            <p:cNvSpPr>
              <a:spLocks noChangeShapeType="1"/>
            </p:cNvSpPr>
            <p:nvPr/>
          </p:nvSpPr>
          <p:spPr bwMode="auto">
            <a:xfrm flipH="1">
              <a:off x="4992" y="2399"/>
              <a:ext cx="48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187" name="Line 13"/>
            <p:cNvSpPr>
              <a:spLocks noChangeShapeType="1"/>
            </p:cNvSpPr>
            <p:nvPr/>
          </p:nvSpPr>
          <p:spPr bwMode="auto">
            <a:xfrm>
              <a:off x="4080" y="1439"/>
              <a:ext cx="52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GB"/>
            </a:p>
          </p:txBody>
        </p:sp>
      </p:grpSp>
      <p:graphicFrame>
        <p:nvGraphicFramePr>
          <p:cNvPr id="7170" name="Object 14"/>
          <p:cNvGraphicFramePr>
            <a:graphicFrameLocks noChangeAspect="1"/>
          </p:cNvGraphicFramePr>
          <p:nvPr/>
        </p:nvGraphicFramePr>
        <p:xfrm>
          <a:off x="1017588" y="2663825"/>
          <a:ext cx="817562" cy="623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419" name="Equation" r:id="rId3" imgW="507960" imgH="393480" progId="Equation.3">
                  <p:embed/>
                </p:oleObj>
              </mc:Choice>
              <mc:Fallback>
                <p:oleObj name="Equation" r:id="rId3" imgW="5079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7588" y="2663825"/>
                        <a:ext cx="817562" cy="623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1" name="Object 15"/>
          <p:cNvGraphicFramePr>
            <a:graphicFrameLocks noChangeAspect="1"/>
          </p:cNvGraphicFramePr>
          <p:nvPr/>
        </p:nvGraphicFramePr>
        <p:xfrm>
          <a:off x="971550" y="4267200"/>
          <a:ext cx="2063750" cy="66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420" name="Equation" r:id="rId5" imgW="1282680" imgH="419040" progId="Equation.3">
                  <p:embed/>
                </p:oleObj>
              </mc:Choice>
              <mc:Fallback>
                <p:oleObj name="Equation" r:id="rId5" imgW="128268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4267200"/>
                        <a:ext cx="2063750" cy="663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2" name="Object 16"/>
          <p:cNvGraphicFramePr>
            <a:graphicFrameLocks noChangeAspect="1"/>
          </p:cNvGraphicFramePr>
          <p:nvPr/>
        </p:nvGraphicFramePr>
        <p:xfrm>
          <a:off x="946150" y="5700713"/>
          <a:ext cx="3409950" cy="623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421" name="Equation" r:id="rId7" imgW="2120760" imgH="393480" progId="Equation.3">
                  <p:embed/>
                </p:oleObj>
              </mc:Choice>
              <mc:Fallback>
                <p:oleObj name="Equation" r:id="rId7" imgW="21207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6150" y="5700713"/>
                        <a:ext cx="3409950" cy="6238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177" name="Picture 17" descr="WDC-19-1-Electric-conductivity-app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311650" y="3962400"/>
            <a:ext cx="47244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2978" name="Picture 18" descr="Dscn0578-sample-H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787900" y="2492375"/>
            <a:ext cx="1763713" cy="1322388"/>
          </a:xfrm>
          <a:prstGeom prst="rect">
            <a:avLst/>
          </a:prstGeom>
          <a:noFill/>
          <a:effectLst>
            <a:outerShdw dist="107763" dir="2700000" algn="ctr" rotWithShape="0">
              <a:srgbClr val="808080"/>
            </a:outerShdw>
          </a:effectLst>
        </p:spPr>
      </p:pic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C33C0E1-B5AA-4741-AF43-CC42E14B5628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364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529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529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Oppsett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Lab 3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MENA 1000 – Materialer, energi og nanoteknologi</a:t>
            </a:r>
            <a:endParaRPr lang="en-US"/>
          </a:p>
        </p:txBody>
      </p:sp>
      <p:pic>
        <p:nvPicPr>
          <p:cNvPr id="6" name="Picture 5" descr="konduktivitetsmålinger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55776" y="1556792"/>
            <a:ext cx="4032448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8759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Oppgave</a:t>
            </a:r>
            <a:r>
              <a:rPr lang="en-GB" dirty="0" smtClean="0"/>
              <a:t> 3a </a:t>
            </a:r>
            <a:r>
              <a:rPr lang="en-GB" dirty="0" err="1" smtClean="0"/>
              <a:t>og</a:t>
            </a:r>
            <a:r>
              <a:rPr lang="en-GB" dirty="0" smtClean="0"/>
              <a:t> 3b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85800" y="1052736"/>
            <a:ext cx="7772400" cy="5043264"/>
          </a:xfrm>
        </p:spPr>
        <p:txBody>
          <a:bodyPr/>
          <a:lstStyle/>
          <a:p>
            <a:r>
              <a:rPr lang="en-GB" dirty="0" err="1" smtClean="0"/>
              <a:t>Måle</a:t>
            </a:r>
            <a:r>
              <a:rPr lang="en-GB" dirty="0" smtClean="0"/>
              <a:t> </a:t>
            </a:r>
            <a:r>
              <a:rPr lang="en-GB" dirty="0" err="1" smtClean="0"/>
              <a:t>motstand</a:t>
            </a:r>
            <a:r>
              <a:rPr lang="en-GB" dirty="0" smtClean="0"/>
              <a:t>/</a:t>
            </a:r>
            <a:r>
              <a:rPr lang="en-GB" dirty="0" err="1" smtClean="0"/>
              <a:t>ledningsevne</a:t>
            </a:r>
            <a:r>
              <a:rPr lang="en-GB" dirty="0" smtClean="0"/>
              <a:t> </a:t>
            </a:r>
            <a:r>
              <a:rPr lang="en-GB" dirty="0" err="1" smtClean="0"/>
              <a:t>som</a:t>
            </a:r>
            <a:r>
              <a:rPr lang="en-GB" dirty="0" smtClean="0"/>
              <a:t> </a:t>
            </a:r>
            <a:r>
              <a:rPr lang="en-GB" dirty="0" err="1" smtClean="0"/>
              <a:t>funksjon</a:t>
            </a:r>
            <a:r>
              <a:rPr lang="en-GB" dirty="0" smtClean="0"/>
              <a:t> </a:t>
            </a:r>
            <a:r>
              <a:rPr lang="en-GB" dirty="0" err="1" smtClean="0"/>
              <a:t>av</a:t>
            </a:r>
            <a:r>
              <a:rPr lang="en-GB" dirty="0" smtClean="0"/>
              <a:t> </a:t>
            </a:r>
            <a:r>
              <a:rPr lang="en-GB" dirty="0" err="1" smtClean="0"/>
              <a:t>temperatur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Cu</a:t>
            </a:r>
          </a:p>
          <a:p>
            <a:pPr lvl="1"/>
            <a:endParaRPr lang="en-GB" dirty="0"/>
          </a:p>
          <a:p>
            <a:pPr lvl="1"/>
            <a:r>
              <a:rPr lang="en-GB" dirty="0" err="1" smtClean="0"/>
              <a:t>Resultater</a:t>
            </a:r>
            <a:r>
              <a:rPr lang="en-GB" dirty="0" smtClean="0"/>
              <a:t> </a:t>
            </a:r>
            <a:r>
              <a:rPr lang="en-GB" dirty="0" err="1" smtClean="0"/>
              <a:t>og</a:t>
            </a:r>
            <a:r>
              <a:rPr lang="en-GB" dirty="0" smtClean="0"/>
              <a:t> </a:t>
            </a:r>
            <a:r>
              <a:rPr lang="en-GB" dirty="0" err="1" smtClean="0"/>
              <a:t>diskusjon</a:t>
            </a:r>
            <a:r>
              <a:rPr lang="en-GB" dirty="0" smtClean="0"/>
              <a:t>: </a:t>
            </a:r>
            <a:r>
              <a:rPr lang="en-GB" dirty="0" err="1" smtClean="0"/>
              <a:t>Plott</a:t>
            </a:r>
            <a:r>
              <a:rPr lang="en-GB" dirty="0" smtClean="0"/>
              <a:t> R mot T. Finn </a:t>
            </a:r>
            <a:r>
              <a:rPr lang="en-GB" dirty="0" err="1" smtClean="0"/>
              <a:t>stigningstallet</a:t>
            </a:r>
            <a:r>
              <a:rPr lang="en-GB" dirty="0" smtClean="0"/>
              <a:t>. </a:t>
            </a:r>
          </a:p>
          <a:p>
            <a:pPr lvl="1"/>
            <a:r>
              <a:rPr lang="en-GB" dirty="0" err="1" smtClean="0"/>
              <a:t>Evaluér</a:t>
            </a:r>
            <a:r>
              <a:rPr lang="en-GB" dirty="0" smtClean="0"/>
              <a:t> </a:t>
            </a:r>
            <a:r>
              <a:rPr lang="en-GB" dirty="0" err="1" smtClean="0"/>
              <a:t>ledningsevnen</a:t>
            </a:r>
            <a:r>
              <a:rPr lang="en-GB" dirty="0" smtClean="0"/>
              <a:t>! Finn </a:t>
            </a:r>
            <a:r>
              <a:rPr lang="en-GB" i="1" dirty="0" smtClean="0"/>
              <a:t>L</a:t>
            </a:r>
            <a:r>
              <a:rPr lang="en-GB" i="1" baseline="-25000" dirty="0" smtClean="0"/>
              <a:t>m</a:t>
            </a:r>
          </a:p>
          <a:p>
            <a:pPr lvl="1"/>
            <a:r>
              <a:rPr lang="en-GB" dirty="0" smtClean="0"/>
              <a:t>(</a:t>
            </a:r>
            <a:r>
              <a:rPr lang="en-GB" dirty="0" err="1" smtClean="0"/>
              <a:t>Nødvendige</a:t>
            </a:r>
            <a:r>
              <a:rPr lang="en-GB" dirty="0" smtClean="0"/>
              <a:t> </a:t>
            </a:r>
            <a:r>
              <a:rPr lang="en-GB" dirty="0" err="1" smtClean="0"/>
              <a:t>opplysninger</a:t>
            </a:r>
            <a:r>
              <a:rPr lang="en-GB" dirty="0" smtClean="0"/>
              <a:t> om </a:t>
            </a:r>
            <a:r>
              <a:rPr lang="en-GB" i="1" dirty="0" err="1" smtClean="0"/>
              <a:t>v</a:t>
            </a:r>
            <a:r>
              <a:rPr lang="en-GB" i="1" baseline="-25000" dirty="0" err="1" smtClean="0"/>
              <a:t>F</a:t>
            </a:r>
            <a:r>
              <a:rPr lang="en-GB" dirty="0" smtClean="0"/>
              <a:t> </a:t>
            </a:r>
            <a:r>
              <a:rPr lang="en-GB" dirty="0" err="1" smtClean="0"/>
              <a:t>og</a:t>
            </a:r>
            <a:r>
              <a:rPr lang="en-GB" dirty="0" smtClean="0"/>
              <a:t> </a:t>
            </a:r>
            <a:r>
              <a:rPr lang="en-GB" i="1" dirty="0" smtClean="0"/>
              <a:t>n</a:t>
            </a:r>
            <a:r>
              <a:rPr lang="en-GB" dirty="0" smtClean="0"/>
              <a:t> </a:t>
            </a:r>
            <a:r>
              <a:rPr lang="en-GB" dirty="0" err="1" smtClean="0"/>
              <a:t>fås</a:t>
            </a:r>
            <a:r>
              <a:rPr lang="en-GB" dirty="0" smtClean="0"/>
              <a:t> </a:t>
            </a:r>
            <a:r>
              <a:rPr lang="en-GB" dirty="0" err="1" smtClean="0"/>
              <a:t>på</a:t>
            </a:r>
            <a:r>
              <a:rPr lang="en-GB" dirty="0" smtClean="0"/>
              <a:t> </a:t>
            </a:r>
            <a:r>
              <a:rPr lang="en-GB" dirty="0" err="1" smtClean="0"/>
              <a:t>labben</a:t>
            </a:r>
            <a:r>
              <a:rPr lang="en-GB" dirty="0" smtClean="0"/>
              <a:t>)</a:t>
            </a:r>
          </a:p>
          <a:p>
            <a:pPr lvl="1"/>
            <a:endParaRPr lang="en-GB" dirty="0"/>
          </a:p>
          <a:p>
            <a:r>
              <a:rPr lang="en-GB" dirty="0" smtClean="0"/>
              <a:t>Ge</a:t>
            </a:r>
          </a:p>
          <a:p>
            <a:endParaRPr lang="en-GB" dirty="0"/>
          </a:p>
          <a:p>
            <a:pPr lvl="1"/>
            <a:r>
              <a:rPr lang="en-GB" dirty="0" smtClean="0"/>
              <a:t>Ln</a:t>
            </a:r>
            <a:r>
              <a:rPr lang="el-GR" i="1" dirty="0" smtClean="0"/>
              <a:t>σ</a:t>
            </a:r>
            <a:r>
              <a:rPr lang="nb-NO" dirty="0" smtClean="0"/>
              <a:t> </a:t>
            </a:r>
            <a:r>
              <a:rPr lang="nb-NO" dirty="0" err="1" smtClean="0"/>
              <a:t>vs</a:t>
            </a:r>
            <a:r>
              <a:rPr lang="nb-NO" dirty="0" smtClean="0"/>
              <a:t> 1/</a:t>
            </a:r>
            <a:r>
              <a:rPr lang="nb-NO" i="1" dirty="0" smtClean="0"/>
              <a:t>T</a:t>
            </a:r>
          </a:p>
          <a:p>
            <a:pPr lvl="1"/>
            <a:r>
              <a:rPr lang="nb-NO" dirty="0" smtClean="0"/>
              <a:t>Finn </a:t>
            </a:r>
            <a:r>
              <a:rPr lang="nb-NO" i="1" dirty="0" err="1" smtClean="0"/>
              <a:t>E</a:t>
            </a:r>
            <a:r>
              <a:rPr lang="nb-NO" i="1" baseline="-25000" dirty="0" err="1" smtClean="0"/>
              <a:t>g</a:t>
            </a:r>
            <a:r>
              <a:rPr lang="nb-NO" i="1" dirty="0" smtClean="0"/>
              <a:t>!</a:t>
            </a:r>
          </a:p>
          <a:p>
            <a:pPr lvl="1"/>
            <a:endParaRPr lang="nb-NO" i="1" dirty="0"/>
          </a:p>
          <a:p>
            <a:r>
              <a:rPr lang="nb-NO" dirty="0" smtClean="0"/>
              <a:t>YBCO</a:t>
            </a:r>
          </a:p>
          <a:p>
            <a:pPr lvl="1"/>
            <a:r>
              <a:rPr lang="nb-NO" dirty="0" smtClean="0"/>
              <a:t>Lykke til!</a:t>
            </a:r>
            <a:endParaRPr lang="en-GB" dirty="0" smtClean="0"/>
          </a:p>
          <a:p>
            <a:pPr lvl="1"/>
            <a:endParaRPr lang="en-GB" dirty="0"/>
          </a:p>
          <a:p>
            <a:pPr lvl="1"/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MENA 1000 – Materialer, energi og nanoteknologi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306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904528"/>
          </a:xfrm>
        </p:spPr>
        <p:txBody>
          <a:bodyPr/>
          <a:lstStyle/>
          <a:p>
            <a:r>
              <a:rPr lang="en-GB" dirty="0" err="1" smtClean="0"/>
              <a:t>Optiske</a:t>
            </a:r>
            <a:r>
              <a:rPr lang="en-GB" dirty="0" smtClean="0"/>
              <a:t> </a:t>
            </a:r>
            <a:r>
              <a:rPr lang="en-GB" dirty="0" err="1" smtClean="0"/>
              <a:t>fenomener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24744"/>
            <a:ext cx="7772400" cy="4971256"/>
          </a:xfrm>
        </p:spPr>
        <p:txBody>
          <a:bodyPr/>
          <a:lstStyle/>
          <a:p>
            <a:r>
              <a:rPr lang="en-GB" sz="2400" dirty="0" smtClean="0"/>
              <a:t>Lys </a:t>
            </a:r>
            <a:r>
              <a:rPr lang="en-GB" sz="2400" dirty="0" err="1" smtClean="0"/>
              <a:t>interakterer</a:t>
            </a:r>
            <a:r>
              <a:rPr lang="en-GB" sz="2400" dirty="0" smtClean="0"/>
              <a:t> med </a:t>
            </a:r>
            <a:r>
              <a:rPr lang="en-GB" sz="2400" dirty="0" err="1" smtClean="0"/>
              <a:t>elektronene</a:t>
            </a:r>
            <a:r>
              <a:rPr lang="en-GB" sz="2400" dirty="0" smtClean="0"/>
              <a:t> </a:t>
            </a:r>
            <a:r>
              <a:rPr lang="en-GB" sz="2400" dirty="0" err="1" smtClean="0"/>
              <a:t>i</a:t>
            </a:r>
            <a:r>
              <a:rPr lang="en-GB" sz="2400" dirty="0" smtClean="0"/>
              <a:t> </a:t>
            </a:r>
            <a:r>
              <a:rPr lang="en-GB" sz="2400" dirty="0" err="1" smtClean="0"/>
              <a:t>mediet</a:t>
            </a:r>
            <a:r>
              <a:rPr lang="en-GB" sz="2400" dirty="0" smtClean="0"/>
              <a:t> </a:t>
            </a:r>
            <a:r>
              <a:rPr lang="en-GB" sz="2400" dirty="0" err="1" smtClean="0"/>
              <a:t>det</a:t>
            </a:r>
            <a:r>
              <a:rPr lang="en-GB" sz="2400" dirty="0" smtClean="0"/>
              <a:t> </a:t>
            </a:r>
            <a:r>
              <a:rPr lang="en-GB" sz="2400" dirty="0" err="1" smtClean="0"/>
              <a:t>treffer</a:t>
            </a:r>
            <a:r>
              <a:rPr lang="en-GB" sz="2400" dirty="0" smtClean="0"/>
              <a:t> (</a:t>
            </a:r>
            <a:r>
              <a:rPr lang="en-GB" sz="2400" dirty="0" err="1" smtClean="0"/>
              <a:t>og</a:t>
            </a:r>
            <a:r>
              <a:rPr lang="en-GB" sz="2400" dirty="0" smtClean="0"/>
              <a:t> </a:t>
            </a:r>
            <a:r>
              <a:rPr lang="en-GB" sz="2400" dirty="0" err="1" smtClean="0"/>
              <a:t>evt</a:t>
            </a:r>
            <a:r>
              <a:rPr lang="en-GB" sz="2400" dirty="0" smtClean="0"/>
              <a:t>. </a:t>
            </a:r>
            <a:r>
              <a:rPr lang="en-GB" sz="2400" dirty="0" err="1" smtClean="0"/>
              <a:t>passerer</a:t>
            </a:r>
            <a:r>
              <a:rPr lang="en-GB" sz="2400" dirty="0" smtClean="0"/>
              <a:t> </a:t>
            </a:r>
            <a:r>
              <a:rPr lang="en-GB" sz="2400" dirty="0" err="1" smtClean="0"/>
              <a:t>gjennom</a:t>
            </a:r>
            <a:r>
              <a:rPr lang="en-GB" sz="2400" dirty="0" smtClean="0"/>
              <a:t>)</a:t>
            </a:r>
          </a:p>
          <a:p>
            <a:endParaRPr lang="en-GB" sz="2400" dirty="0"/>
          </a:p>
          <a:p>
            <a:r>
              <a:rPr lang="en-GB" sz="2400" dirty="0" err="1" smtClean="0"/>
              <a:t>Dette</a:t>
            </a:r>
            <a:r>
              <a:rPr lang="en-GB" sz="2400" dirty="0" smtClean="0"/>
              <a:t> </a:t>
            </a:r>
            <a:r>
              <a:rPr lang="en-GB" sz="2400" dirty="0" err="1" smtClean="0"/>
              <a:t>gir</a:t>
            </a:r>
            <a:r>
              <a:rPr lang="en-GB" sz="2400" dirty="0" smtClean="0"/>
              <a:t> </a:t>
            </a:r>
            <a:r>
              <a:rPr lang="en-GB" sz="2400" dirty="0" err="1" smtClean="0"/>
              <a:t>opphav</a:t>
            </a:r>
            <a:r>
              <a:rPr lang="en-GB" sz="2400" dirty="0" smtClean="0"/>
              <a:t> </a:t>
            </a:r>
            <a:r>
              <a:rPr lang="en-GB" sz="2400" dirty="0" err="1" smtClean="0"/>
              <a:t>til</a:t>
            </a:r>
            <a:r>
              <a:rPr lang="en-GB" sz="2400" dirty="0" smtClean="0"/>
              <a:t> mange </a:t>
            </a:r>
            <a:r>
              <a:rPr lang="en-GB" sz="2400" dirty="0" err="1" smtClean="0"/>
              <a:t>fenomener</a:t>
            </a:r>
            <a:r>
              <a:rPr lang="en-GB" sz="2400" dirty="0" smtClean="0"/>
              <a:t> </a:t>
            </a:r>
            <a:r>
              <a:rPr lang="en-GB" sz="2400" dirty="0" err="1" smtClean="0"/>
              <a:t>og</a:t>
            </a:r>
            <a:r>
              <a:rPr lang="en-GB" sz="2400" dirty="0" smtClean="0"/>
              <a:t> </a:t>
            </a:r>
            <a:r>
              <a:rPr lang="en-GB" sz="2400" dirty="0" err="1" smtClean="0"/>
              <a:t>materialegenskaper</a:t>
            </a:r>
            <a:endParaRPr lang="en-GB" sz="2400" dirty="0" smtClean="0"/>
          </a:p>
          <a:p>
            <a:endParaRPr lang="en-GB" sz="2400" dirty="0"/>
          </a:p>
          <a:p>
            <a:r>
              <a:rPr lang="en-GB" sz="2400" dirty="0" smtClean="0"/>
              <a:t>Vi </a:t>
            </a:r>
            <a:r>
              <a:rPr lang="en-GB" sz="2400" dirty="0" err="1" smtClean="0"/>
              <a:t>skal</a:t>
            </a:r>
            <a:r>
              <a:rPr lang="en-GB" sz="2400" dirty="0" smtClean="0"/>
              <a:t> se </a:t>
            </a:r>
            <a:r>
              <a:rPr lang="en-GB" sz="2400" dirty="0" err="1" smtClean="0"/>
              <a:t>på</a:t>
            </a:r>
            <a:r>
              <a:rPr lang="en-GB" sz="2400" dirty="0" smtClean="0"/>
              <a:t> </a:t>
            </a:r>
          </a:p>
          <a:p>
            <a:endParaRPr lang="en-GB" sz="2400" dirty="0"/>
          </a:p>
          <a:p>
            <a:pPr lvl="1"/>
            <a:r>
              <a:rPr lang="en-GB" sz="2000" dirty="0" err="1" smtClean="0"/>
              <a:t>Lysbrytning</a:t>
            </a:r>
            <a:r>
              <a:rPr lang="en-GB" sz="2000" dirty="0" smtClean="0"/>
              <a:t>. </a:t>
            </a:r>
          </a:p>
          <a:p>
            <a:pPr lvl="2"/>
            <a:r>
              <a:rPr lang="en-GB" dirty="0" err="1" smtClean="0"/>
              <a:t>Dobbeltbrytning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kalsitt. </a:t>
            </a:r>
          </a:p>
          <a:p>
            <a:pPr lvl="2"/>
            <a:r>
              <a:rPr lang="en-GB" dirty="0" smtClean="0"/>
              <a:t>3 </a:t>
            </a:r>
            <a:r>
              <a:rPr lang="en-GB" dirty="0" err="1" smtClean="0"/>
              <a:t>deloppgaver</a:t>
            </a:r>
            <a:r>
              <a:rPr lang="en-GB" dirty="0" smtClean="0"/>
              <a:t>.</a:t>
            </a:r>
          </a:p>
          <a:p>
            <a:pPr lvl="1"/>
            <a:endParaRPr lang="en-GB" sz="2000" dirty="0"/>
          </a:p>
          <a:p>
            <a:pPr lvl="1"/>
            <a:r>
              <a:rPr lang="en-GB" sz="2000" dirty="0" smtClean="0"/>
              <a:t>Faraday-</a:t>
            </a:r>
            <a:r>
              <a:rPr lang="en-GB" sz="2000" dirty="0" err="1" smtClean="0"/>
              <a:t>effekten</a:t>
            </a:r>
            <a:endParaRPr lang="en-GB" sz="2000" dirty="0" smtClean="0"/>
          </a:p>
          <a:p>
            <a:pPr lvl="2"/>
            <a:r>
              <a:rPr lang="en-GB" sz="1800" dirty="0" err="1" smtClean="0"/>
              <a:t>Interaksjon</a:t>
            </a:r>
            <a:r>
              <a:rPr lang="en-GB" sz="1800" dirty="0" smtClean="0"/>
              <a:t> </a:t>
            </a:r>
            <a:r>
              <a:rPr lang="en-GB" sz="1800" dirty="0" err="1" smtClean="0"/>
              <a:t>mellom</a:t>
            </a:r>
            <a:r>
              <a:rPr lang="en-GB" sz="1800" dirty="0" smtClean="0"/>
              <a:t> </a:t>
            </a:r>
            <a:r>
              <a:rPr lang="en-GB" sz="1800" dirty="0" err="1" smtClean="0"/>
              <a:t>magnetfelt</a:t>
            </a:r>
            <a:r>
              <a:rPr lang="en-GB" sz="1800" dirty="0" smtClean="0"/>
              <a:t> </a:t>
            </a:r>
            <a:r>
              <a:rPr lang="en-GB" sz="1800" dirty="0" err="1" smtClean="0"/>
              <a:t>og</a:t>
            </a:r>
            <a:r>
              <a:rPr lang="en-GB" sz="1800" dirty="0" smtClean="0"/>
              <a:t> </a:t>
            </a:r>
            <a:r>
              <a:rPr lang="en-GB" sz="1800" dirty="0" err="1" smtClean="0"/>
              <a:t>lys</a:t>
            </a:r>
            <a:r>
              <a:rPr lang="en-GB" sz="1800" dirty="0" smtClean="0"/>
              <a:t> </a:t>
            </a:r>
            <a:r>
              <a:rPr lang="en-GB" sz="1800" dirty="0" err="1" smtClean="0"/>
              <a:t>i</a:t>
            </a:r>
            <a:r>
              <a:rPr lang="en-GB" sz="1800" dirty="0" smtClean="0"/>
              <a:t> et </a:t>
            </a:r>
            <a:r>
              <a:rPr lang="en-GB" sz="1800" dirty="0" err="1" smtClean="0"/>
              <a:t>materiale</a:t>
            </a:r>
            <a:endParaRPr lang="en-GB" sz="1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MENA 1000 – Materialer, energi og nanoteknologi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496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904875"/>
          </a:xfrm>
        </p:spPr>
        <p:txBody>
          <a:bodyPr/>
          <a:lstStyle/>
          <a:p>
            <a:r>
              <a:rPr lang="en-GB" smtClean="0"/>
              <a:t>Optiske egenskaper</a:t>
            </a:r>
          </a:p>
        </p:txBody>
      </p:sp>
      <p:sp>
        <p:nvSpPr>
          <p:cNvPr id="15363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pic>
        <p:nvPicPr>
          <p:cNvPr id="15364" name="Picture 10" descr="EIN-7-18-elektromagnetisk-straali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2050" y="1773238"/>
            <a:ext cx="2794000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2" descr="http://t2.gstatic.com/images?q=tbn:ANd9GcS2shntAThoxkYgDJ4bmnwfw2c8PExCjv214obaambkad83ewi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888" y="2781300"/>
            <a:ext cx="1055687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6" name="Content Placeholder 2"/>
          <p:cNvSpPr>
            <a:spLocks noGrp="1"/>
          </p:cNvSpPr>
          <p:nvPr>
            <p:ph idx="1"/>
          </p:nvPr>
        </p:nvSpPr>
        <p:spPr>
          <a:xfrm>
            <a:off x="539750" y="1125538"/>
            <a:ext cx="6119813" cy="5327650"/>
          </a:xfrm>
        </p:spPr>
        <p:txBody>
          <a:bodyPr/>
          <a:lstStyle/>
          <a:p>
            <a:r>
              <a:rPr lang="en-GB" dirty="0" err="1" smtClean="0"/>
              <a:t>Hva</a:t>
            </a:r>
            <a:r>
              <a:rPr lang="en-GB" dirty="0" smtClean="0"/>
              <a:t> </a:t>
            </a:r>
            <a:r>
              <a:rPr lang="en-GB" dirty="0" err="1" smtClean="0"/>
              <a:t>ved</a:t>
            </a:r>
            <a:r>
              <a:rPr lang="en-GB" dirty="0" smtClean="0"/>
              <a:t> et </a:t>
            </a:r>
            <a:r>
              <a:rPr lang="en-GB" dirty="0" err="1" smtClean="0"/>
              <a:t>materiale</a:t>
            </a:r>
            <a:r>
              <a:rPr lang="en-GB" dirty="0" smtClean="0"/>
              <a:t> </a:t>
            </a:r>
            <a:r>
              <a:rPr lang="en-GB" dirty="0" err="1" smtClean="0"/>
              <a:t>er</a:t>
            </a:r>
            <a:r>
              <a:rPr lang="en-GB" dirty="0" smtClean="0"/>
              <a:t> </a:t>
            </a:r>
            <a:r>
              <a:rPr lang="en-GB" dirty="0" err="1" smtClean="0"/>
              <a:t>det</a:t>
            </a:r>
            <a:r>
              <a:rPr lang="en-GB" dirty="0" smtClean="0"/>
              <a:t> </a:t>
            </a:r>
            <a:r>
              <a:rPr lang="en-GB" dirty="0" err="1" smtClean="0"/>
              <a:t>som</a:t>
            </a:r>
            <a:r>
              <a:rPr lang="en-GB" dirty="0" smtClean="0"/>
              <a:t> </a:t>
            </a:r>
            <a:r>
              <a:rPr lang="en-GB" dirty="0" err="1" smtClean="0"/>
              <a:t>gir</a:t>
            </a:r>
            <a:r>
              <a:rPr lang="en-GB" dirty="0" smtClean="0"/>
              <a:t> </a:t>
            </a:r>
            <a:r>
              <a:rPr lang="en-GB" dirty="0" err="1" smtClean="0"/>
              <a:t>materialet</a:t>
            </a:r>
            <a:r>
              <a:rPr lang="en-GB" dirty="0" smtClean="0"/>
              <a:t> </a:t>
            </a:r>
            <a:r>
              <a:rPr lang="en-GB" dirty="0" err="1" smtClean="0"/>
              <a:t>dets</a:t>
            </a:r>
            <a:r>
              <a:rPr lang="en-GB" dirty="0" smtClean="0"/>
              <a:t> </a:t>
            </a:r>
            <a:r>
              <a:rPr lang="en-GB" dirty="0" err="1" smtClean="0"/>
              <a:t>optiske</a:t>
            </a:r>
            <a:r>
              <a:rPr lang="en-GB" dirty="0" smtClean="0"/>
              <a:t> </a:t>
            </a:r>
            <a:r>
              <a:rPr lang="en-GB" dirty="0" err="1" smtClean="0"/>
              <a:t>egenskaper</a:t>
            </a:r>
            <a:r>
              <a:rPr lang="en-GB" dirty="0" smtClean="0"/>
              <a:t>?</a:t>
            </a:r>
          </a:p>
          <a:p>
            <a:endParaRPr lang="en-GB" dirty="0" smtClean="0"/>
          </a:p>
          <a:p>
            <a:r>
              <a:rPr lang="en-GB" dirty="0" smtClean="0"/>
              <a:t>Lys – </a:t>
            </a:r>
            <a:r>
              <a:rPr lang="en-GB" dirty="0" err="1" smtClean="0"/>
              <a:t>fotoner</a:t>
            </a:r>
            <a:r>
              <a:rPr lang="en-GB" dirty="0" smtClean="0"/>
              <a:t> - </a:t>
            </a:r>
            <a:r>
              <a:rPr lang="en-GB" dirty="0" err="1" smtClean="0"/>
              <a:t>er</a:t>
            </a:r>
            <a:r>
              <a:rPr lang="en-GB" dirty="0" smtClean="0"/>
              <a:t> </a:t>
            </a:r>
            <a:r>
              <a:rPr lang="en-GB" dirty="0" err="1" smtClean="0"/>
              <a:t>elektromagnetisk</a:t>
            </a:r>
            <a:r>
              <a:rPr lang="en-GB" dirty="0" smtClean="0"/>
              <a:t> </a:t>
            </a:r>
            <a:r>
              <a:rPr lang="en-GB" dirty="0" err="1" smtClean="0"/>
              <a:t>stråling</a:t>
            </a:r>
            <a:endParaRPr lang="en-GB" dirty="0" smtClean="0"/>
          </a:p>
          <a:p>
            <a:endParaRPr lang="en-GB" dirty="0" smtClean="0"/>
          </a:p>
          <a:p>
            <a:r>
              <a:rPr lang="en-GB" dirty="0" err="1" smtClean="0"/>
              <a:t>Elektroner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materialer</a:t>
            </a:r>
            <a:r>
              <a:rPr lang="en-GB" dirty="0" smtClean="0"/>
              <a:t> </a:t>
            </a:r>
            <a:r>
              <a:rPr lang="en-GB" dirty="0" err="1" smtClean="0"/>
              <a:t>er</a:t>
            </a:r>
            <a:r>
              <a:rPr lang="en-GB" dirty="0" smtClean="0"/>
              <a:t> </a:t>
            </a:r>
            <a:r>
              <a:rPr lang="en-GB" dirty="0" err="1" smtClean="0"/>
              <a:t>ladning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bevegelse</a:t>
            </a:r>
            <a:endParaRPr lang="en-GB" dirty="0" smtClean="0"/>
          </a:p>
          <a:p>
            <a:endParaRPr lang="en-GB" dirty="0" smtClean="0"/>
          </a:p>
          <a:p>
            <a:r>
              <a:rPr lang="en-GB" dirty="0" err="1" smtClean="0"/>
              <a:t>Ladning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bevegelse</a:t>
            </a:r>
            <a:r>
              <a:rPr lang="en-GB" dirty="0" smtClean="0"/>
              <a:t> </a:t>
            </a:r>
            <a:r>
              <a:rPr lang="en-GB" dirty="0" err="1" smtClean="0"/>
              <a:t>genererer</a:t>
            </a:r>
            <a:r>
              <a:rPr lang="en-GB" dirty="0" smtClean="0"/>
              <a:t> et </a:t>
            </a:r>
            <a:r>
              <a:rPr lang="en-GB" dirty="0" err="1" smtClean="0"/>
              <a:t>magnetisk</a:t>
            </a:r>
            <a:r>
              <a:rPr lang="en-GB" dirty="0" smtClean="0"/>
              <a:t> felt</a:t>
            </a:r>
          </a:p>
          <a:p>
            <a:endParaRPr lang="en-GB" dirty="0" smtClean="0"/>
          </a:p>
          <a:p>
            <a:r>
              <a:rPr lang="en-GB" dirty="0" err="1" smtClean="0"/>
              <a:t>Elektroner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bevegelse</a:t>
            </a:r>
            <a:r>
              <a:rPr lang="en-GB" dirty="0" smtClean="0"/>
              <a:t> </a:t>
            </a:r>
            <a:r>
              <a:rPr lang="en-GB" dirty="0" err="1" smtClean="0"/>
              <a:t>avgir</a:t>
            </a:r>
            <a:r>
              <a:rPr lang="en-GB" dirty="0" smtClean="0"/>
              <a:t> </a:t>
            </a:r>
            <a:r>
              <a:rPr lang="en-GB" dirty="0" err="1" smtClean="0"/>
              <a:t>eller</a:t>
            </a:r>
            <a:r>
              <a:rPr lang="en-GB" dirty="0" smtClean="0"/>
              <a:t> </a:t>
            </a:r>
            <a:r>
              <a:rPr lang="en-GB" dirty="0" err="1" smtClean="0"/>
              <a:t>kan</a:t>
            </a:r>
            <a:r>
              <a:rPr lang="en-GB" dirty="0" smtClean="0"/>
              <a:t> </a:t>
            </a:r>
            <a:r>
              <a:rPr lang="en-GB" dirty="0" err="1" smtClean="0"/>
              <a:t>oppta</a:t>
            </a:r>
            <a:r>
              <a:rPr lang="en-GB" dirty="0" smtClean="0"/>
              <a:t> </a:t>
            </a:r>
            <a:r>
              <a:rPr lang="en-GB" dirty="0" err="1" smtClean="0"/>
              <a:t>elektromagnetisk</a:t>
            </a:r>
            <a:r>
              <a:rPr lang="en-GB" dirty="0" smtClean="0"/>
              <a:t> </a:t>
            </a:r>
            <a:r>
              <a:rPr lang="en-GB" dirty="0" err="1" smtClean="0"/>
              <a:t>stråling</a:t>
            </a:r>
            <a:r>
              <a:rPr lang="en-GB" dirty="0" smtClean="0"/>
              <a:t> </a:t>
            </a:r>
            <a:r>
              <a:rPr lang="en-GB" dirty="0" err="1" smtClean="0"/>
              <a:t>og</a:t>
            </a:r>
            <a:r>
              <a:rPr lang="en-GB" dirty="0" smtClean="0"/>
              <a:t> </a:t>
            </a:r>
            <a:r>
              <a:rPr lang="en-GB" dirty="0" err="1" smtClean="0"/>
              <a:t>energi</a:t>
            </a:r>
            <a:r>
              <a:rPr lang="en-GB" dirty="0" smtClean="0"/>
              <a:t>, </a:t>
            </a:r>
            <a:r>
              <a:rPr lang="en-GB" dirty="0" err="1" smtClean="0"/>
              <a:t>eller</a:t>
            </a:r>
            <a:r>
              <a:rPr lang="en-GB" dirty="0" smtClean="0"/>
              <a:t> de </a:t>
            </a:r>
            <a:r>
              <a:rPr lang="en-GB" dirty="0" err="1" smtClean="0"/>
              <a:t>kan</a:t>
            </a:r>
            <a:r>
              <a:rPr lang="en-GB" dirty="0" smtClean="0"/>
              <a:t> </a:t>
            </a:r>
            <a:r>
              <a:rPr lang="en-GB" dirty="0" err="1" smtClean="0"/>
              <a:t>reflektere</a:t>
            </a:r>
            <a:r>
              <a:rPr lang="en-GB" dirty="0" smtClean="0"/>
              <a:t> </a:t>
            </a:r>
            <a:r>
              <a:rPr lang="en-GB" dirty="0" err="1" smtClean="0"/>
              <a:t>strålingen</a:t>
            </a:r>
            <a:r>
              <a:rPr lang="en-GB" dirty="0" smtClean="0"/>
              <a:t>.</a:t>
            </a:r>
          </a:p>
          <a:p>
            <a:endParaRPr lang="en-GB" dirty="0" smtClean="0"/>
          </a:p>
          <a:p>
            <a:r>
              <a:rPr lang="en-GB" dirty="0" err="1" smtClean="0"/>
              <a:t>Det</a:t>
            </a:r>
            <a:r>
              <a:rPr lang="en-GB" dirty="0" smtClean="0"/>
              <a:t> </a:t>
            </a:r>
            <a:r>
              <a:rPr lang="en-GB" dirty="0" err="1" smtClean="0"/>
              <a:t>er</a:t>
            </a:r>
            <a:r>
              <a:rPr lang="en-GB" dirty="0" smtClean="0"/>
              <a:t> </a:t>
            </a:r>
            <a:r>
              <a:rPr lang="en-GB" dirty="0" err="1" smtClean="0"/>
              <a:t>elektronene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materialet</a:t>
            </a:r>
            <a:r>
              <a:rPr lang="en-GB" dirty="0" smtClean="0"/>
              <a:t> </a:t>
            </a:r>
            <a:r>
              <a:rPr lang="en-GB" dirty="0" err="1" smtClean="0"/>
              <a:t>som</a:t>
            </a:r>
            <a:r>
              <a:rPr lang="en-GB" dirty="0" smtClean="0"/>
              <a:t> </a:t>
            </a:r>
            <a:r>
              <a:rPr lang="en-GB" dirty="0" err="1" smtClean="0"/>
              <a:t>gir</a:t>
            </a:r>
            <a:r>
              <a:rPr lang="en-GB" dirty="0" smtClean="0"/>
              <a:t> </a:t>
            </a:r>
            <a:r>
              <a:rPr lang="en-GB" dirty="0" err="1" smtClean="0"/>
              <a:t>det</a:t>
            </a:r>
            <a:r>
              <a:rPr lang="en-GB" dirty="0" smtClean="0"/>
              <a:t> </a:t>
            </a:r>
            <a:r>
              <a:rPr lang="en-GB" dirty="0" err="1" smtClean="0"/>
              <a:t>dets</a:t>
            </a:r>
            <a:r>
              <a:rPr lang="en-GB" dirty="0" smtClean="0"/>
              <a:t> </a:t>
            </a:r>
            <a:r>
              <a:rPr lang="en-GB" dirty="0" err="1" smtClean="0"/>
              <a:t>optiske</a:t>
            </a:r>
            <a:r>
              <a:rPr lang="en-GB" dirty="0" smtClean="0"/>
              <a:t> </a:t>
            </a:r>
            <a:r>
              <a:rPr lang="en-GB" dirty="0" err="1" smtClean="0"/>
              <a:t>egenskaper</a:t>
            </a:r>
            <a:endParaRPr lang="en-GB" dirty="0" smtClean="0"/>
          </a:p>
        </p:txBody>
      </p:sp>
      <p:pic>
        <p:nvPicPr>
          <p:cNvPr id="15367" name="Picture 4" descr="http://t1.gstatic.com/images?q=tbn:ANd9GcSDdbjUvurtzS3Dve5kfO7WT8BjFtPzivLGZmSHcFlGUNNiDetEQQ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15088" y="5373688"/>
            <a:ext cx="2693987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DD090F0-BC13-4EE2-8C6B-7DAD89992615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683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pic>
        <p:nvPicPr>
          <p:cNvPr id="1028" name="Picture 7" descr="WDC-22-2-electromagnetic-spectr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81400" y="1981200"/>
            <a:ext cx="5562600" cy="439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4114800" cy="1143000"/>
          </a:xfrm>
        </p:spPr>
        <p:txBody>
          <a:bodyPr/>
          <a:lstStyle/>
          <a:p>
            <a:pPr eaLnBrk="1" hangingPunct="1"/>
            <a:r>
              <a:rPr lang="nb-NO" smtClean="0"/>
              <a:t>Optiske egenskaper; Lys </a:t>
            </a:r>
            <a:endParaRPr lang="en-US" smtClean="0"/>
          </a:p>
        </p:txBody>
      </p:sp>
      <p:sp>
        <p:nvSpPr>
          <p:cNvPr id="103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23850" y="1371600"/>
            <a:ext cx="3562350" cy="4724400"/>
          </a:xfrm>
        </p:spPr>
        <p:txBody>
          <a:bodyPr/>
          <a:lstStyle/>
          <a:p>
            <a:pPr eaLnBrk="1" hangingPunct="1"/>
            <a:r>
              <a:rPr lang="nb-NO" sz="1800" smtClean="0"/>
              <a:t>Lys er kvantifisert elektromagnetisk stråling </a:t>
            </a:r>
          </a:p>
          <a:p>
            <a:pPr eaLnBrk="1" hangingPunct="1"/>
            <a:endParaRPr lang="nb-NO" sz="1800" smtClean="0"/>
          </a:p>
          <a:p>
            <a:pPr eaLnBrk="1" hangingPunct="1"/>
            <a:r>
              <a:rPr lang="nb-NO" sz="1800" smtClean="0"/>
              <a:t>Energi</a:t>
            </a:r>
          </a:p>
          <a:p>
            <a:pPr eaLnBrk="1" hangingPunct="1"/>
            <a:endParaRPr lang="nb-NO" sz="1800" smtClean="0"/>
          </a:p>
          <a:p>
            <a:pPr eaLnBrk="1" hangingPunct="1"/>
            <a:endParaRPr lang="nb-NO" sz="1800" smtClean="0"/>
          </a:p>
          <a:p>
            <a:pPr eaLnBrk="1" hangingPunct="1"/>
            <a:r>
              <a:rPr lang="nb-NO" sz="1800" smtClean="0"/>
              <a:t>Farge, frekvens, bølgelengde</a:t>
            </a:r>
          </a:p>
          <a:p>
            <a:pPr eaLnBrk="1" hangingPunct="1"/>
            <a:endParaRPr lang="nb-NO" sz="1800" smtClean="0"/>
          </a:p>
          <a:p>
            <a:pPr eaLnBrk="1" hangingPunct="1"/>
            <a:r>
              <a:rPr lang="nb-NO" sz="1800" smtClean="0"/>
              <a:t>Polarisert lys: Elektromagnetisk bølgevektor har dominant retning</a:t>
            </a:r>
            <a:endParaRPr lang="en-US" sz="1800" smtClean="0"/>
          </a:p>
        </p:txBody>
      </p:sp>
      <p:sp>
        <p:nvSpPr>
          <p:cNvPr id="1031" name="Rectangle 6"/>
          <p:cNvSpPr>
            <a:spLocks noChangeArrowheads="1"/>
          </p:cNvSpPr>
          <p:nvPr/>
        </p:nvSpPr>
        <p:spPr bwMode="auto">
          <a:xfrm>
            <a:off x="4167188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/>
          </a:p>
        </p:txBody>
      </p:sp>
      <p:graphicFrame>
        <p:nvGraphicFramePr>
          <p:cNvPr id="1026" name="Object 1024"/>
          <p:cNvGraphicFramePr>
            <a:graphicFrameLocks noChangeAspect="1"/>
          </p:cNvGraphicFramePr>
          <p:nvPr/>
        </p:nvGraphicFramePr>
        <p:xfrm>
          <a:off x="2057400" y="2160588"/>
          <a:ext cx="1524000" cy="735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460" r:id="rId4" imgW="812447" imgH="393529" progId="Equation.3">
                  <p:embed/>
                </p:oleObj>
              </mc:Choice>
              <mc:Fallback>
                <p:oleObj r:id="rId4" imgW="812447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2160588"/>
                        <a:ext cx="1524000" cy="7350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2" name="Text Box 8"/>
          <p:cNvSpPr txBox="1">
            <a:spLocks noChangeArrowheads="1"/>
          </p:cNvSpPr>
          <p:nvPr/>
        </p:nvSpPr>
        <p:spPr bwMode="auto">
          <a:xfrm>
            <a:off x="5724128" y="6461125"/>
            <a:ext cx="2895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000" dirty="0"/>
              <a:t>Figurer: Ekern, Isnes, Nilsen: Univers 3FY og W.D. Callister jr.: Materials Science and </a:t>
            </a:r>
            <a:r>
              <a:rPr lang="nb-NO" sz="1000" dirty="0" err="1"/>
              <a:t>Engineering</a:t>
            </a:r>
            <a:endParaRPr lang="en-US" sz="1000" dirty="0"/>
          </a:p>
        </p:txBody>
      </p:sp>
      <p:pic>
        <p:nvPicPr>
          <p:cNvPr id="1033" name="Picture 9" descr="JSG-283-Hvit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91400" y="5710238"/>
            <a:ext cx="1752600" cy="23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10" descr="EIN-7-18-elektromagnetisk-straali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24400" y="188913"/>
            <a:ext cx="3505200" cy="171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C33C0E1-B5AA-4741-AF43-CC42E14B5628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049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pic>
        <p:nvPicPr>
          <p:cNvPr id="2052" name="Picture 5" descr="Lysbrytni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62550" y="1066800"/>
            <a:ext cx="3600450" cy="29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5687" name="Picture 7" descr="calcite-birefringenc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19600" y="3357563"/>
            <a:ext cx="2876550" cy="129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Refleksjon, absorpsjon, transmisjon, brytning</a:t>
            </a:r>
            <a:endParaRPr lang="en-US" dirty="0" smtClean="0"/>
          </a:p>
        </p:txBody>
      </p:sp>
      <p:sp>
        <p:nvSpPr>
          <p:cNvPr id="20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052513"/>
            <a:ext cx="5111750" cy="547211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GB" sz="1800" i="1" dirty="0" smtClean="0">
                <a:cs typeface="Times New Roman" pitchFamily="18" charset="0"/>
              </a:rPr>
              <a:t>I</a:t>
            </a:r>
            <a:r>
              <a:rPr lang="en-GB" sz="1800" i="1" baseline="-30000" dirty="0" smtClean="0">
                <a:cs typeface="Times New Roman" pitchFamily="18" charset="0"/>
              </a:rPr>
              <a:t>R</a:t>
            </a:r>
            <a:r>
              <a:rPr lang="en-GB" sz="1800" i="1" dirty="0" smtClean="0">
                <a:cs typeface="Times New Roman" pitchFamily="18" charset="0"/>
              </a:rPr>
              <a:t> + I</a:t>
            </a:r>
            <a:r>
              <a:rPr lang="en-GB" sz="1800" i="1" baseline="-30000" dirty="0" smtClean="0">
                <a:cs typeface="Times New Roman" pitchFamily="18" charset="0"/>
              </a:rPr>
              <a:t>T</a:t>
            </a:r>
            <a:r>
              <a:rPr lang="en-GB" sz="1800" i="1" dirty="0" smtClean="0">
                <a:cs typeface="Times New Roman" pitchFamily="18" charset="0"/>
              </a:rPr>
              <a:t> + I</a:t>
            </a:r>
            <a:r>
              <a:rPr lang="en-GB" sz="1800" i="1" baseline="-30000" dirty="0" smtClean="0">
                <a:cs typeface="Times New Roman" pitchFamily="18" charset="0"/>
              </a:rPr>
              <a:t>A</a:t>
            </a:r>
            <a:r>
              <a:rPr lang="en-GB" sz="1800" i="1" dirty="0" smtClean="0">
                <a:cs typeface="Times New Roman" pitchFamily="18" charset="0"/>
              </a:rPr>
              <a:t> = I</a:t>
            </a:r>
            <a:r>
              <a:rPr lang="en-GB" sz="1800" i="1" baseline="-30000" dirty="0" smtClean="0">
                <a:cs typeface="Times New Roman" pitchFamily="18" charset="0"/>
              </a:rPr>
              <a:t>0</a:t>
            </a:r>
          </a:p>
          <a:p>
            <a:pPr eaLnBrk="1" hangingPunct="1">
              <a:lnSpc>
                <a:spcPct val="80000"/>
              </a:lnSpc>
            </a:pPr>
            <a:endParaRPr lang="en-GB" sz="1800" baseline="-30000" dirty="0" smtClean="0"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</a:pPr>
            <a:endParaRPr lang="en-GB" sz="1800" baseline="-30000" dirty="0" smtClean="0"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GB" sz="1800" i="1" dirty="0" smtClean="0">
                <a:cs typeface="Times New Roman" pitchFamily="18" charset="0"/>
              </a:rPr>
              <a:t>R + T + A</a:t>
            </a:r>
            <a:r>
              <a:rPr lang="en-GB" sz="1800" dirty="0" smtClean="0">
                <a:cs typeface="Times New Roman" pitchFamily="18" charset="0"/>
              </a:rPr>
              <a:t> = 1</a:t>
            </a:r>
            <a:r>
              <a:rPr lang="en-US" sz="1800" dirty="0" smtClean="0">
                <a:cs typeface="Times New Roman" pitchFamily="18" charset="0"/>
              </a:rPr>
              <a:t> </a:t>
            </a:r>
            <a:endParaRPr lang="nb-NO" sz="1800" dirty="0" smtClean="0">
              <a:cs typeface="Times New Roman" pitchFamily="18" charset="0"/>
            </a:endParaRP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nb-NO" sz="1600" dirty="0" smtClean="0">
                <a:cs typeface="Times New Roman" pitchFamily="18" charset="0"/>
              </a:rPr>
              <a:t>	</a:t>
            </a:r>
            <a:r>
              <a:rPr lang="nb-NO" sz="1600" i="1" dirty="0" smtClean="0">
                <a:cs typeface="Times New Roman" pitchFamily="18" charset="0"/>
              </a:rPr>
              <a:t>R = I</a:t>
            </a:r>
            <a:r>
              <a:rPr lang="nb-NO" sz="1600" i="1" baseline="-30000" dirty="0" smtClean="0">
                <a:cs typeface="Times New Roman" pitchFamily="18" charset="0"/>
              </a:rPr>
              <a:t>R</a:t>
            </a:r>
            <a:r>
              <a:rPr lang="nb-NO" sz="1600" i="1" dirty="0" smtClean="0">
                <a:cs typeface="Times New Roman" pitchFamily="18" charset="0"/>
              </a:rPr>
              <a:t>/I</a:t>
            </a:r>
            <a:r>
              <a:rPr lang="nb-NO" sz="1600" i="1" baseline="-30000" dirty="0" smtClean="0">
                <a:cs typeface="Times New Roman" pitchFamily="18" charset="0"/>
              </a:rPr>
              <a:t>0</a:t>
            </a:r>
            <a:r>
              <a:rPr lang="nb-NO" sz="1600" dirty="0" smtClean="0">
                <a:cs typeface="Times New Roman" pitchFamily="18" charset="0"/>
              </a:rPr>
              <a:t> reflektivitet, 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nb-NO" sz="1600" dirty="0" smtClean="0">
                <a:cs typeface="Times New Roman" pitchFamily="18" charset="0"/>
              </a:rPr>
              <a:t>	</a:t>
            </a:r>
            <a:r>
              <a:rPr lang="nb-NO" sz="1600" i="1" dirty="0" smtClean="0">
                <a:cs typeface="Times New Roman" pitchFamily="18" charset="0"/>
              </a:rPr>
              <a:t>T = I</a:t>
            </a:r>
            <a:r>
              <a:rPr lang="nb-NO" sz="1600" i="1" baseline="-30000" dirty="0" smtClean="0">
                <a:cs typeface="Times New Roman" pitchFamily="18" charset="0"/>
              </a:rPr>
              <a:t>T</a:t>
            </a:r>
            <a:r>
              <a:rPr lang="nb-NO" sz="1600" i="1" dirty="0" smtClean="0">
                <a:cs typeface="Times New Roman" pitchFamily="18" charset="0"/>
              </a:rPr>
              <a:t>/I</a:t>
            </a:r>
            <a:r>
              <a:rPr lang="nb-NO" sz="1600" i="1" baseline="-30000" dirty="0" smtClean="0">
                <a:cs typeface="Times New Roman" pitchFamily="18" charset="0"/>
              </a:rPr>
              <a:t>0</a:t>
            </a:r>
            <a:r>
              <a:rPr lang="nb-NO" sz="1600" dirty="0" smtClean="0">
                <a:cs typeface="Times New Roman" pitchFamily="18" charset="0"/>
              </a:rPr>
              <a:t> transmittivitet 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nb-NO" sz="1600" dirty="0" smtClean="0">
                <a:cs typeface="Times New Roman" pitchFamily="18" charset="0"/>
              </a:rPr>
              <a:t>	</a:t>
            </a:r>
            <a:r>
              <a:rPr lang="nb-NO" sz="1600" i="1" dirty="0" smtClean="0">
                <a:cs typeface="Times New Roman" pitchFamily="18" charset="0"/>
              </a:rPr>
              <a:t>A = I</a:t>
            </a:r>
            <a:r>
              <a:rPr lang="nb-NO" sz="1600" i="1" baseline="-30000" dirty="0" smtClean="0">
                <a:cs typeface="Times New Roman" pitchFamily="18" charset="0"/>
              </a:rPr>
              <a:t>A</a:t>
            </a:r>
            <a:r>
              <a:rPr lang="nb-NO" sz="1600" i="1" dirty="0" smtClean="0">
                <a:cs typeface="Times New Roman" pitchFamily="18" charset="0"/>
              </a:rPr>
              <a:t>/I</a:t>
            </a:r>
            <a:r>
              <a:rPr lang="nb-NO" sz="1600" i="1" baseline="-30000" dirty="0" smtClean="0">
                <a:cs typeface="Times New Roman" pitchFamily="18" charset="0"/>
              </a:rPr>
              <a:t>0</a:t>
            </a:r>
            <a:r>
              <a:rPr lang="nb-NO" sz="1600" dirty="0" smtClean="0">
                <a:cs typeface="Times New Roman" pitchFamily="18" charset="0"/>
              </a:rPr>
              <a:t> </a:t>
            </a:r>
            <a:r>
              <a:rPr lang="nb-NO" sz="1600" dirty="0" err="1" smtClean="0">
                <a:cs typeface="Times New Roman" pitchFamily="18" charset="0"/>
              </a:rPr>
              <a:t>absorbtivitet</a:t>
            </a:r>
            <a:endParaRPr lang="nb-NO" sz="1600" dirty="0" smtClean="0"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</a:pPr>
            <a:endParaRPr lang="nb-NO" sz="1800" dirty="0" smtClean="0"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nb-NO" sz="1800" dirty="0" smtClean="0">
                <a:cs typeface="Times New Roman" pitchFamily="18" charset="0"/>
              </a:rPr>
              <a:t>Brytningsindeks </a:t>
            </a:r>
            <a:r>
              <a:rPr lang="nb-NO" sz="1800" i="1" dirty="0" smtClean="0">
                <a:cs typeface="Times New Roman" pitchFamily="18" charset="0"/>
              </a:rPr>
              <a:t>n</a:t>
            </a:r>
            <a:r>
              <a:rPr lang="nb-NO" sz="1800" dirty="0" smtClean="0">
                <a:cs typeface="Times New Roman" pitchFamily="18" charset="0"/>
              </a:rPr>
              <a:t>: 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nb-NO" sz="1600" i="1" dirty="0" smtClean="0">
                <a:cs typeface="Times New Roman" pitchFamily="18" charset="0"/>
              </a:rPr>
              <a:t>n = c/v = </a:t>
            </a:r>
            <a:r>
              <a:rPr lang="nb-NO" sz="1600" i="1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</a:t>
            </a:r>
            <a:r>
              <a:rPr lang="nb-NO" sz="1600" i="1" baseline="-30000" dirty="0" smtClean="0">
                <a:cs typeface="Times New Roman" pitchFamily="18" charset="0"/>
              </a:rPr>
              <a:t>r</a:t>
            </a:r>
            <a:endParaRPr lang="nb-NO" sz="1600" i="1" dirty="0" smtClean="0">
              <a:cs typeface="Times New Roman" pitchFamily="18" charset="0"/>
            </a:endParaRPr>
          </a:p>
          <a:p>
            <a:pPr lvl="1" eaLnBrk="1" hangingPunct="1">
              <a:lnSpc>
                <a:spcPct val="80000"/>
              </a:lnSpc>
              <a:buFontTx/>
              <a:buNone/>
            </a:pPr>
            <a:endParaRPr lang="nb-NO" sz="1600" dirty="0" smtClean="0">
              <a:cs typeface="Times New Roman" pitchFamily="18" charset="0"/>
            </a:endParaRP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nb-NO" sz="1600" dirty="0" smtClean="0">
                <a:cs typeface="Times New Roman" pitchFamily="18" charset="0"/>
              </a:rPr>
              <a:t>Snell: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nb-NO" sz="1600" dirty="0" smtClean="0">
                <a:cs typeface="Times New Roman" pitchFamily="18" charset="0"/>
              </a:rPr>
              <a:t>                        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nb-NO" sz="1600" dirty="0" smtClean="0">
                <a:cs typeface="Times New Roman" pitchFamily="18" charset="0"/>
              </a:rPr>
              <a:t>(= </a:t>
            </a:r>
            <a:r>
              <a:rPr lang="nb-NO" sz="1600" i="1" dirty="0" smtClean="0">
                <a:cs typeface="Times New Roman" pitchFamily="18" charset="0"/>
              </a:rPr>
              <a:t>n</a:t>
            </a:r>
            <a:r>
              <a:rPr lang="nb-NO" sz="1600" dirty="0" smtClean="0">
                <a:cs typeface="Times New Roman" pitchFamily="18" charset="0"/>
              </a:rPr>
              <a:t> hvis i = vakuum).</a:t>
            </a:r>
            <a:r>
              <a:rPr lang="en-US" sz="1600" dirty="0" smtClean="0">
                <a:cs typeface="Times New Roman" pitchFamily="18" charset="0"/>
              </a:rPr>
              <a:t> </a:t>
            </a:r>
            <a:endParaRPr lang="nb-NO" sz="1600" dirty="0" smtClean="0">
              <a:cs typeface="Times New Roman" pitchFamily="18" charset="0"/>
            </a:endParaRPr>
          </a:p>
          <a:p>
            <a:pPr lvl="1" eaLnBrk="1" hangingPunct="1">
              <a:lnSpc>
                <a:spcPct val="80000"/>
              </a:lnSpc>
              <a:buFontTx/>
              <a:buNone/>
            </a:pPr>
            <a:endParaRPr lang="nb-NO" sz="1600" dirty="0" smtClean="0">
              <a:cs typeface="Times New Roman" pitchFamily="18" charset="0"/>
            </a:endParaRP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nb-NO" sz="1600" dirty="0" err="1" smtClean="0">
                <a:cs typeface="Times New Roman" pitchFamily="18" charset="0"/>
              </a:rPr>
              <a:t>Fermat</a:t>
            </a:r>
            <a:r>
              <a:rPr lang="nb-NO" sz="1600" dirty="0" smtClean="0">
                <a:cs typeface="Times New Roman" pitchFamily="18" charset="0"/>
              </a:rPr>
              <a:t>: Lyset tar raskeste vei</a:t>
            </a:r>
          </a:p>
          <a:p>
            <a:pPr eaLnBrk="1" hangingPunct="1">
              <a:lnSpc>
                <a:spcPct val="80000"/>
              </a:lnSpc>
            </a:pPr>
            <a:endParaRPr lang="nb-NO" sz="1800" dirty="0" smtClean="0"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nb-NO" sz="1800" dirty="0" smtClean="0">
                <a:cs typeface="Times New Roman" pitchFamily="18" charset="0"/>
              </a:rPr>
              <a:t>Dobbeltbrytning </a:t>
            </a:r>
          </a:p>
          <a:p>
            <a:pPr lvl="1" eaLnBrk="1" hangingPunct="1">
              <a:lnSpc>
                <a:spcPct val="80000"/>
              </a:lnSpc>
            </a:pPr>
            <a:r>
              <a:rPr lang="nb-NO" sz="1600" dirty="0" smtClean="0">
                <a:cs typeface="Times New Roman" pitchFamily="18" charset="0"/>
              </a:rPr>
              <a:t>forskjellig lyshastighet i forskjellige retninger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nb-NO" sz="1800" dirty="0" smtClean="0"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nb-NO" sz="1800" dirty="0" smtClean="0">
                <a:cs typeface="Times New Roman" pitchFamily="18" charset="0"/>
              </a:rPr>
              <a:t>Dispersjon, </a:t>
            </a:r>
            <a:r>
              <a:rPr lang="nb-NO" sz="1800" dirty="0" err="1" smtClean="0">
                <a:cs typeface="Times New Roman" pitchFamily="18" charset="0"/>
              </a:rPr>
              <a:t>aberasjon</a:t>
            </a:r>
            <a:endParaRPr lang="nb-NO" sz="1800" dirty="0" smtClean="0">
              <a:cs typeface="Times New Roman" pitchFamily="18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nb-NO" sz="1600" dirty="0" smtClean="0">
                <a:cs typeface="Times New Roman" pitchFamily="18" charset="0"/>
              </a:rPr>
              <a:t>Kortbølget lys har høyere brytningsindeks </a:t>
            </a:r>
            <a:r>
              <a:rPr lang="nb-NO" sz="1600" i="1" dirty="0" smtClean="0">
                <a:cs typeface="Times New Roman" pitchFamily="18" charset="0"/>
              </a:rPr>
              <a:t>n</a:t>
            </a:r>
            <a:endParaRPr lang="en-US" sz="1600" i="1" dirty="0" smtClean="0">
              <a:cs typeface="Times New Roman" pitchFamily="18" charset="0"/>
            </a:endParaRPr>
          </a:p>
        </p:txBody>
      </p:sp>
      <p:pic>
        <p:nvPicPr>
          <p:cNvPr id="455686" name="Picture 6" descr="dispersion-prism-DSCN501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24600" y="4735513"/>
            <a:ext cx="2114550" cy="158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7" name="Text Box 8"/>
          <p:cNvSpPr txBox="1">
            <a:spLocks noChangeArrowheads="1"/>
          </p:cNvSpPr>
          <p:nvPr/>
        </p:nvSpPr>
        <p:spPr bwMode="auto">
          <a:xfrm>
            <a:off x="6248400" y="6464300"/>
            <a:ext cx="2895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000"/>
              <a:t>Figur: W.D. Callister jr.: Materials Science and Engineering</a:t>
            </a:r>
            <a:endParaRPr lang="en-US" sz="1000"/>
          </a:p>
        </p:txBody>
      </p:sp>
      <p:graphicFrame>
        <p:nvGraphicFramePr>
          <p:cNvPr id="2050" name="Object 9"/>
          <p:cNvGraphicFramePr>
            <a:graphicFrameLocks noGrp="1" noChangeAspect="1"/>
          </p:cNvGraphicFramePr>
          <p:nvPr>
            <p:ph sz="half" idx="2"/>
          </p:nvPr>
        </p:nvGraphicFramePr>
        <p:xfrm>
          <a:off x="1619250" y="3573463"/>
          <a:ext cx="968375" cy="646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437" name="Equation" r:id="rId6" imgW="647640" imgH="431640" progId="Equation.3">
                  <p:embed/>
                </p:oleObj>
              </mc:Choice>
              <mc:Fallback>
                <p:oleObj name="Equation" r:id="rId6" imgW="64764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250" y="3573463"/>
                        <a:ext cx="968375" cy="646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BB85B5B-4F3D-493B-96F9-9F34D10DA51D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028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56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56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556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556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Faraday-</a:t>
            </a:r>
            <a:r>
              <a:rPr lang="en-GB" dirty="0" err="1" smtClean="0"/>
              <a:t>effekten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MENA 1000 – Materialer, energi og nanoteknologi</a:t>
            </a:r>
            <a:endParaRPr lang="en-US"/>
          </a:p>
        </p:txBody>
      </p:sp>
      <p:pic>
        <p:nvPicPr>
          <p:cNvPr id="148482" name="Picture 2" descr="http://upload.wikimedia.org/wikipedia/commons/thumb/c/cb/Faraday-effect.svg/335px-Faraday-effect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88" y="908720"/>
            <a:ext cx="4293007" cy="3190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MO-imaging-Argonne-schem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1052736"/>
            <a:ext cx="4824536" cy="4906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 descr="MO-imaging-MgB2">
            <a:hlinkClick r:id="rId4" action="ppaction://hlinkfile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71895" y="3187900"/>
            <a:ext cx="3514800" cy="3407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00533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Til</a:t>
            </a:r>
            <a:r>
              <a:rPr lang="en-GB" dirty="0" smtClean="0"/>
              <a:t> </a:t>
            </a:r>
            <a:r>
              <a:rPr lang="en-GB" dirty="0" err="1" smtClean="0"/>
              <a:t>slutt</a:t>
            </a:r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dirty="0" err="1" smtClean="0"/>
              <a:t>På</a:t>
            </a:r>
            <a:r>
              <a:rPr lang="en-GB" dirty="0" smtClean="0"/>
              <a:t> </a:t>
            </a:r>
            <a:r>
              <a:rPr lang="en-GB" dirty="0" err="1" smtClean="0"/>
              <a:t>denne</a:t>
            </a:r>
            <a:r>
              <a:rPr lang="en-GB" dirty="0" smtClean="0"/>
              <a:t> </a:t>
            </a:r>
            <a:r>
              <a:rPr lang="en-GB" dirty="0" err="1" smtClean="0"/>
              <a:t>laben</a:t>
            </a:r>
            <a:r>
              <a:rPr lang="en-GB" dirty="0" smtClean="0"/>
              <a:t> </a:t>
            </a:r>
            <a:r>
              <a:rPr lang="en-GB" dirty="0" err="1" smtClean="0"/>
              <a:t>skal</a:t>
            </a:r>
            <a:r>
              <a:rPr lang="en-GB" dirty="0" smtClean="0"/>
              <a:t> </a:t>
            </a:r>
            <a:r>
              <a:rPr lang="en-GB" dirty="0" err="1" smtClean="0"/>
              <a:t>dere</a:t>
            </a:r>
            <a:r>
              <a:rPr lang="en-GB" dirty="0" smtClean="0"/>
              <a:t> </a:t>
            </a:r>
            <a:r>
              <a:rPr lang="en-GB" dirty="0" err="1" smtClean="0"/>
              <a:t>skrive</a:t>
            </a:r>
            <a:r>
              <a:rPr lang="en-GB" dirty="0" smtClean="0"/>
              <a:t> </a:t>
            </a:r>
            <a:r>
              <a:rPr lang="en-GB" dirty="0" err="1" smtClean="0"/>
              <a:t>journalen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fri</a:t>
            </a:r>
            <a:r>
              <a:rPr lang="en-GB" dirty="0" smtClean="0"/>
              <a:t> </a:t>
            </a:r>
            <a:r>
              <a:rPr lang="en-GB" dirty="0" err="1" smtClean="0"/>
              <a:t>tekst</a:t>
            </a:r>
            <a:r>
              <a:rPr lang="en-GB" dirty="0" smtClean="0"/>
              <a:t> – </a:t>
            </a:r>
            <a:r>
              <a:rPr lang="en-GB" dirty="0" err="1" smtClean="0"/>
              <a:t>ingen</a:t>
            </a:r>
            <a:r>
              <a:rPr lang="en-GB" dirty="0" smtClean="0"/>
              <a:t> mal å </a:t>
            </a:r>
            <a:r>
              <a:rPr lang="en-GB" dirty="0" err="1" smtClean="0"/>
              <a:t>fylle</a:t>
            </a:r>
            <a:r>
              <a:rPr lang="en-GB" dirty="0" smtClean="0"/>
              <a:t> </a:t>
            </a:r>
            <a:r>
              <a:rPr lang="en-GB" dirty="0" err="1" smtClean="0"/>
              <a:t>ut</a:t>
            </a:r>
            <a:r>
              <a:rPr lang="en-GB" dirty="0" smtClean="0"/>
              <a:t> – </a:t>
            </a:r>
            <a:r>
              <a:rPr lang="en-GB" dirty="0" err="1" smtClean="0"/>
              <a:t>som</a:t>
            </a:r>
            <a:r>
              <a:rPr lang="en-GB" dirty="0" smtClean="0"/>
              <a:t> </a:t>
            </a:r>
            <a:r>
              <a:rPr lang="en-GB" dirty="0" err="1" smtClean="0"/>
              <a:t>en</a:t>
            </a:r>
            <a:r>
              <a:rPr lang="en-GB" dirty="0" smtClean="0"/>
              <a:t> </a:t>
            </a:r>
            <a:r>
              <a:rPr lang="en-GB" dirty="0" err="1" smtClean="0"/>
              <a:t>vitenskapelig</a:t>
            </a:r>
            <a:r>
              <a:rPr lang="en-GB" dirty="0" smtClean="0"/>
              <a:t> rapport. </a:t>
            </a:r>
            <a:endParaRPr lang="en-GB" dirty="0"/>
          </a:p>
          <a:p>
            <a:endParaRPr lang="en-GB" dirty="0" smtClean="0"/>
          </a:p>
          <a:p>
            <a:r>
              <a:rPr lang="en-GB" dirty="0" smtClean="0"/>
              <a:t>Tips: </a:t>
            </a:r>
          </a:p>
          <a:p>
            <a:endParaRPr lang="en-GB" dirty="0"/>
          </a:p>
          <a:p>
            <a:pPr lvl="1"/>
            <a:r>
              <a:rPr lang="en-GB" dirty="0"/>
              <a:t>Les </a:t>
            </a:r>
            <a:r>
              <a:rPr lang="en-GB" dirty="0" err="1"/>
              <a:t>innledningsvis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labheftet om </a:t>
            </a:r>
            <a:r>
              <a:rPr lang="en-GB" dirty="0" err="1"/>
              <a:t>labjournalskriving</a:t>
            </a:r>
            <a:endParaRPr lang="en-GB" dirty="0"/>
          </a:p>
          <a:p>
            <a:pPr lvl="1"/>
            <a:endParaRPr lang="en-GB" dirty="0" smtClean="0"/>
          </a:p>
          <a:p>
            <a:pPr lvl="1"/>
            <a:r>
              <a:rPr lang="en-GB" dirty="0" err="1" smtClean="0"/>
              <a:t>Prøv</a:t>
            </a:r>
            <a:r>
              <a:rPr lang="en-GB" dirty="0" smtClean="0"/>
              <a:t> å </a:t>
            </a:r>
            <a:r>
              <a:rPr lang="en-GB" dirty="0" err="1" smtClean="0"/>
              <a:t>uttrykke</a:t>
            </a:r>
            <a:r>
              <a:rPr lang="en-GB" dirty="0" smtClean="0"/>
              <a:t> </a:t>
            </a:r>
            <a:r>
              <a:rPr lang="en-GB" dirty="0" err="1" smtClean="0"/>
              <a:t>egen</a:t>
            </a:r>
            <a:r>
              <a:rPr lang="en-GB" dirty="0" smtClean="0"/>
              <a:t> </a:t>
            </a:r>
            <a:r>
              <a:rPr lang="en-GB" dirty="0" err="1" smtClean="0"/>
              <a:t>forståelse</a:t>
            </a:r>
            <a:r>
              <a:rPr lang="en-GB" dirty="0" smtClean="0"/>
              <a:t> – </a:t>
            </a:r>
            <a:r>
              <a:rPr lang="en-GB" dirty="0" err="1" smtClean="0"/>
              <a:t>ikke</a:t>
            </a:r>
            <a:r>
              <a:rPr lang="en-GB" dirty="0" smtClean="0"/>
              <a:t> bare </a:t>
            </a:r>
            <a:r>
              <a:rPr lang="en-GB" dirty="0" err="1" smtClean="0"/>
              <a:t>gjengivelse</a:t>
            </a:r>
            <a:r>
              <a:rPr lang="en-GB" dirty="0" smtClean="0"/>
              <a:t> </a:t>
            </a:r>
            <a:r>
              <a:rPr lang="en-GB" dirty="0" err="1" smtClean="0"/>
              <a:t>av</a:t>
            </a:r>
            <a:r>
              <a:rPr lang="en-GB" dirty="0" smtClean="0"/>
              <a:t> </a:t>
            </a:r>
            <a:r>
              <a:rPr lang="en-GB" dirty="0" err="1" smtClean="0"/>
              <a:t>tekst</a:t>
            </a:r>
            <a:r>
              <a:rPr lang="en-GB" dirty="0" smtClean="0"/>
              <a:t> </a:t>
            </a:r>
            <a:r>
              <a:rPr lang="en-GB" dirty="0" err="1" smtClean="0"/>
              <a:t>fra</a:t>
            </a:r>
            <a:r>
              <a:rPr lang="en-GB" dirty="0" smtClean="0"/>
              <a:t> </a:t>
            </a:r>
            <a:r>
              <a:rPr lang="en-GB" dirty="0" err="1" smtClean="0"/>
              <a:t>lærebok</a:t>
            </a:r>
            <a:r>
              <a:rPr lang="en-GB" dirty="0" smtClean="0"/>
              <a:t> </a:t>
            </a:r>
            <a:r>
              <a:rPr lang="en-GB" dirty="0" err="1" smtClean="0"/>
              <a:t>eller</a:t>
            </a:r>
            <a:r>
              <a:rPr lang="en-GB" dirty="0" smtClean="0"/>
              <a:t> </a:t>
            </a:r>
            <a:r>
              <a:rPr lang="en-GB" dirty="0" err="1" smtClean="0"/>
              <a:t>labhefte</a:t>
            </a:r>
            <a:r>
              <a:rPr lang="en-GB" dirty="0" smtClean="0"/>
              <a:t>.</a:t>
            </a:r>
            <a:endParaRPr lang="en-GB" dirty="0"/>
          </a:p>
          <a:p>
            <a:pPr lvl="1"/>
            <a:endParaRPr lang="en-GB" dirty="0"/>
          </a:p>
          <a:p>
            <a:pPr lvl="1"/>
            <a:r>
              <a:rPr lang="en-GB" dirty="0" err="1" smtClean="0"/>
              <a:t>Tegn</a:t>
            </a:r>
            <a:r>
              <a:rPr lang="en-GB" dirty="0" smtClean="0"/>
              <a:t> </a:t>
            </a:r>
            <a:r>
              <a:rPr lang="en-GB" dirty="0" err="1" smtClean="0"/>
              <a:t>apparaturer</a:t>
            </a:r>
            <a:r>
              <a:rPr lang="en-GB" dirty="0" smtClean="0"/>
              <a:t> </a:t>
            </a:r>
            <a:r>
              <a:rPr lang="en-GB" dirty="0" err="1" smtClean="0"/>
              <a:t>ferdig</a:t>
            </a:r>
            <a:r>
              <a:rPr lang="en-GB" dirty="0" smtClean="0"/>
              <a:t> </a:t>
            </a:r>
            <a:r>
              <a:rPr lang="en-GB" dirty="0" err="1" smtClean="0"/>
              <a:t>på</a:t>
            </a:r>
            <a:r>
              <a:rPr lang="en-GB" dirty="0" smtClean="0"/>
              <a:t> </a:t>
            </a:r>
            <a:r>
              <a:rPr lang="en-GB" dirty="0" err="1" smtClean="0"/>
              <a:t>labben</a:t>
            </a:r>
            <a:endParaRPr lang="en-GB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MENA 1000 – Materialer, energi og nanoteknologi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741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6666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17329</TotalTime>
  <Words>606</Words>
  <Application>Microsoft Office PowerPoint</Application>
  <PresentationFormat>On-screen Show (4:3)</PresentationFormat>
  <Paragraphs>164</Paragraphs>
  <Slides>15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Default Design</vt:lpstr>
      <vt:lpstr>Microsoft Formelredigering 3.0</vt:lpstr>
      <vt:lpstr>Equation</vt:lpstr>
      <vt:lpstr>MENA 1000; Materialer, energi og nanoteknologi  Laboratorieøvelse 3:  FUNKSJONELLE EGENSKAPER: LADNINGSTRANSPORT OG OPTISKE EGENSKAPER </vt:lpstr>
      <vt:lpstr>Båndteori for elektron-energier</vt:lpstr>
      <vt:lpstr>Metaller</vt:lpstr>
      <vt:lpstr>Halvledere – fra Kap. 7</vt:lpstr>
      <vt:lpstr>Halvledere</vt:lpstr>
      <vt:lpstr>Superledere</vt:lpstr>
      <vt:lpstr>Geometri, ohms lov m.m. – fra Kap. 9</vt:lpstr>
      <vt:lpstr>Oppsett i Lab 3</vt:lpstr>
      <vt:lpstr>Oppgave 3a og 3b</vt:lpstr>
      <vt:lpstr>Optiske fenomener</vt:lpstr>
      <vt:lpstr>Optiske egenskaper</vt:lpstr>
      <vt:lpstr>Optiske egenskaper; Lys </vt:lpstr>
      <vt:lpstr>Refleksjon, absorpsjon, transmisjon, brytning</vt:lpstr>
      <vt:lpstr>Faraday-effekten</vt:lpstr>
      <vt:lpstr>Til slutt</vt:lpstr>
    </vt:vector>
  </TitlesOfParts>
  <Company>UiO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Truls Norby</dc:creator>
  <cp:lastModifiedBy>trulsn</cp:lastModifiedBy>
  <cp:revision>211</cp:revision>
  <dcterms:created xsi:type="dcterms:W3CDTF">2003-05-03T22:01:05Z</dcterms:created>
  <dcterms:modified xsi:type="dcterms:W3CDTF">2014-10-27T12:02:05Z</dcterms:modified>
</cp:coreProperties>
</file>