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430" r:id="rId3"/>
    <p:sldId id="354" r:id="rId4"/>
    <p:sldId id="356" r:id="rId5"/>
    <p:sldId id="357" r:id="rId6"/>
    <p:sldId id="358" r:id="rId7"/>
    <p:sldId id="359" r:id="rId8"/>
    <p:sldId id="361" r:id="rId9"/>
    <p:sldId id="431" r:id="rId10"/>
    <p:sldId id="432" r:id="rId11"/>
    <p:sldId id="360" r:id="rId12"/>
    <p:sldId id="362" r:id="rId13"/>
    <p:sldId id="365" r:id="rId14"/>
    <p:sldId id="366" r:id="rId15"/>
    <p:sldId id="364" r:id="rId16"/>
    <p:sldId id="433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83" r:id="rId28"/>
    <p:sldId id="384" r:id="rId29"/>
    <p:sldId id="414" r:id="rId30"/>
    <p:sldId id="434" r:id="rId31"/>
    <p:sldId id="435" r:id="rId32"/>
    <p:sldId id="436" r:id="rId33"/>
    <p:sldId id="437" r:id="rId34"/>
    <p:sldId id="415" r:id="rId35"/>
    <p:sldId id="416" r:id="rId36"/>
    <p:sldId id="417" r:id="rId37"/>
    <p:sldId id="418" r:id="rId38"/>
    <p:sldId id="419" r:id="rId39"/>
    <p:sldId id="389" r:id="rId40"/>
    <p:sldId id="429" r:id="rId41"/>
    <p:sldId id="428" r:id="rId42"/>
    <p:sldId id="413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0000"/>
    <a:srgbClr val="99CCFF"/>
    <a:srgbClr val="003366"/>
    <a:srgbClr val="000066"/>
    <a:srgbClr val="CCECFF"/>
    <a:srgbClr val="CCFF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2285" autoAdjust="0"/>
    <p:restoredTop sz="90900" autoAdjust="0"/>
  </p:normalViewPr>
  <p:slideViewPr>
    <p:cSldViewPr>
      <p:cViewPr varScale="1">
        <p:scale>
          <a:sx n="117" d="100"/>
          <a:sy n="117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102" y="-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18.wmf"/><Relationship Id="rId4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0CCC1A-E301-4925-A821-4174BE821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62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72F6533-D07F-4AF0-B4E1-E029EB656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258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33629F-AF10-4C6F-95FD-995F75DDD529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10897-15A5-4E8A-A819-26549F583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0BFA4-56E2-42F5-968E-849071406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974D2-5E90-4433-8B91-400088AFF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4816C-585B-42A8-A32B-B495564212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856C2-8F93-4BA4-B6FC-62C7CB508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037E9-F41C-4BBE-B45A-8747D34F8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6739A-C7BB-4B01-9FB0-FA22E38AB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AF8F6-4B12-49FE-B197-5CAF27560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D9EB1-8C4A-4BED-A441-666131457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CDB5F-9A9B-4C7A-96E9-7B04BDCA2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5C645-61C0-4A8C-8E87-1E1978FA3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77724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810000"/>
            <a:ext cx="77724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2A255-BAA9-4164-A83E-2A6B6B574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0FF7B-B2CC-4862-BE82-E1666AA82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6553200"/>
            <a:ext cx="39608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nb-NO"/>
              <a:t>MENA 1000 – Materialer, energi og nanoteknologi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1A3C0F4-DC87-4036-BA20-507F666DF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6870" name="Picture 7" descr="uio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58200" y="152400"/>
            <a:ext cx="762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5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6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7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9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7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44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1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5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6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33.png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8062913" cy="1143000"/>
          </a:xfrm>
        </p:spPr>
        <p:txBody>
          <a:bodyPr/>
          <a:lstStyle/>
          <a:p>
            <a:pPr eaLnBrk="1" hangingPunct="1"/>
            <a:r>
              <a:rPr lang="nb-NO" smtClean="0"/>
              <a:t>MENA 1000; Materialer, energi og nanoteknologi - Kap. 6</a:t>
            </a:r>
            <a:br>
              <a:rPr lang="nb-NO" smtClean="0"/>
            </a:br>
            <a:r>
              <a:rPr lang="nb-NO" smtClean="0"/>
              <a:t/>
            </a:r>
            <a:br>
              <a:rPr lang="nb-NO" smtClean="0"/>
            </a:br>
            <a:r>
              <a:rPr lang="nb-NO" sz="3200" smtClean="0"/>
              <a:t>Kjemiske og elektrokjemiske likevekter</a:t>
            </a:r>
            <a:endParaRPr lang="en-US" sz="320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8600" y="228600"/>
          <a:ext cx="50482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icture" r:id="rId3" imgW="5048259" imgH="771481" progId="Word.Picture.8">
                  <p:embed/>
                </p:oleObj>
              </mc:Choice>
              <mc:Fallback>
                <p:oleObj name="Picture" r:id="rId3" imgW="5048259" imgH="77148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"/>
                        <a:ext cx="504825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34925" y="4292600"/>
            <a:ext cx="2590800" cy="24622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kumimoji="1" lang="en-GB" sz="1100">
                <a:latin typeface="Arial" charset="0"/>
              </a:rPr>
              <a:t>Truls Norby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Kjemisk institutt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Universitetet i Oslo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Senter for Materialvitenskap og nanoteknologi (SMN)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Forskningsparken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FERMiO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Gaustadalleen 21</a:t>
            </a:r>
          </a:p>
          <a:p>
            <a:pPr eaLnBrk="0" hangingPunct="0"/>
            <a:r>
              <a:rPr kumimoji="1" lang="en-GB" sz="1100">
                <a:latin typeface="Arial" charset="0"/>
              </a:rPr>
              <a:t>0349 Oslo</a:t>
            </a:r>
          </a:p>
          <a:p>
            <a:pPr eaLnBrk="0" hangingPunct="0"/>
            <a:endParaRPr kumimoji="1" lang="en-GB" sz="1100">
              <a:latin typeface="Arial" charset="0"/>
            </a:endParaRPr>
          </a:p>
          <a:p>
            <a:pPr eaLnBrk="0" hangingPunct="0"/>
            <a:r>
              <a:rPr kumimoji="1" lang="en-GB" sz="1100">
                <a:latin typeface="Arial" charset="0"/>
              </a:rPr>
              <a:t>truls.norby@kjemi.uio.no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5715000" y="3573463"/>
            <a:ext cx="34290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Litt repetisjon om </a:t>
            </a:r>
            <a:r>
              <a:rPr lang="nb-NO" sz="1600" i="1" dirty="0">
                <a:solidFill>
                  <a:srgbClr val="CC3399"/>
                </a:solidFill>
                <a:latin typeface="Arial" charset="0"/>
                <a:sym typeface="Symbol" pitchFamily="18" charset="2"/>
              </a:rPr>
              <a:t></a:t>
            </a:r>
            <a:r>
              <a:rPr lang="nb-NO" sz="1600" i="1" dirty="0">
                <a:solidFill>
                  <a:srgbClr val="CC3399"/>
                </a:solidFill>
                <a:latin typeface="Arial" charset="0"/>
              </a:rPr>
              <a:t>G</a:t>
            </a:r>
            <a:r>
              <a:rPr lang="nb-NO" sz="1600" dirty="0">
                <a:solidFill>
                  <a:srgbClr val="CC3399"/>
                </a:solidFill>
                <a:latin typeface="Arial" charset="0"/>
              </a:rPr>
              <a:t> og </a:t>
            </a:r>
            <a:r>
              <a:rPr lang="nb-NO" sz="1600" i="1" dirty="0">
                <a:solidFill>
                  <a:srgbClr val="CC3399"/>
                </a:solidFill>
                <a:latin typeface="Arial" charset="0"/>
              </a:rPr>
              <a:t>K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Likevekter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600" dirty="0" err="1">
                <a:solidFill>
                  <a:srgbClr val="CC3399"/>
                </a:solidFill>
                <a:latin typeface="Arial" charset="0"/>
              </a:rPr>
              <a:t>Syre-base</a:t>
            </a:r>
            <a:endParaRPr lang="nb-NO" sz="1600" dirty="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Løselighet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Kompleksering</a:t>
            </a: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</a:t>
            </a:r>
            <a:r>
              <a:rPr lang="nb-NO" sz="1600" dirty="0" err="1">
                <a:solidFill>
                  <a:srgbClr val="CC3399"/>
                </a:solidFill>
                <a:latin typeface="Arial" charset="0"/>
              </a:rPr>
              <a:t>Red-oks</a:t>
            </a:r>
            <a:endParaRPr lang="nb-NO" sz="1600" dirty="0">
              <a:solidFill>
                <a:srgbClr val="CC3399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nb-NO" sz="1600" dirty="0">
                <a:solidFill>
                  <a:srgbClr val="CC3399"/>
                </a:solidFill>
                <a:latin typeface="Arial" charset="0"/>
              </a:rPr>
              <a:t>		Elektrokjemi</a:t>
            </a:r>
          </a:p>
        </p:txBody>
      </p:sp>
      <p:sp>
        <p:nvSpPr>
          <p:cNvPr id="1031" name="Rectangle 10"/>
          <p:cNvSpPr>
            <a:spLocks noChangeArrowheads="1"/>
          </p:cNvSpPr>
          <p:nvPr/>
        </p:nvSpPr>
        <p:spPr bwMode="auto">
          <a:xfrm>
            <a:off x="3773488" y="2886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064" name="Picture 16" descr="Guldberg&amp;Waage-fo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3459163"/>
            <a:ext cx="3273425" cy="2865437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910897-15A5-4E8A-A819-26549F5830C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title"/>
          </p:nvPr>
        </p:nvSpPr>
        <p:spPr>
          <a:xfrm>
            <a:off x="380999" y="-38100"/>
            <a:ext cx="8080375" cy="1104900"/>
          </a:xfrm>
        </p:spPr>
        <p:txBody>
          <a:bodyPr/>
          <a:lstStyle/>
          <a:p>
            <a:pPr eaLnBrk="1" hangingPunct="1"/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repetisjon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Kap. 3; </a:t>
            </a:r>
            <a:r>
              <a:rPr lang="en-GB" dirty="0" err="1"/>
              <a:t>Hva</a:t>
            </a:r>
            <a:r>
              <a:rPr lang="en-GB" dirty="0"/>
              <a:t> </a:t>
            </a:r>
            <a:r>
              <a:rPr lang="en-GB" dirty="0" err="1"/>
              <a:t>skjer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et </a:t>
            </a:r>
            <a:r>
              <a:rPr lang="en-GB" dirty="0" err="1"/>
              <a:t>lukket</a:t>
            </a:r>
            <a:r>
              <a:rPr lang="en-GB" dirty="0"/>
              <a:t> system?</a:t>
            </a:r>
            <a:endParaRPr lang="en-GB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H</a:t>
            </a:r>
            <a:r>
              <a:rPr lang="nb-NO" i="1" dirty="0" smtClean="0"/>
              <a:t> =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+ T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S</a:t>
            </a:r>
            <a:endParaRPr lang="nb-NO" i="1" dirty="0" smtClean="0"/>
          </a:p>
          <a:p>
            <a:endParaRPr lang="nb-NO" i="1" dirty="0" smtClean="0"/>
          </a:p>
          <a:p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H</a:t>
            </a:r>
            <a:r>
              <a:rPr lang="nb-NO" i="1" dirty="0" smtClean="0"/>
              <a:t> – </a:t>
            </a:r>
            <a:r>
              <a:rPr lang="nb-NO" i="1" dirty="0"/>
              <a:t>T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S</a:t>
            </a:r>
            <a:endParaRPr lang="nb-NO" i="1" dirty="0" smtClean="0"/>
          </a:p>
          <a:p>
            <a:endParaRPr lang="nb-NO" i="1" dirty="0" smtClean="0"/>
          </a:p>
          <a:p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G</a:t>
            </a:r>
            <a:r>
              <a:rPr lang="nb-NO" i="1" baseline="30000" dirty="0" smtClean="0"/>
              <a:t>0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H</a:t>
            </a:r>
            <a:r>
              <a:rPr lang="nb-NO" i="1" baseline="30000" dirty="0" smtClean="0"/>
              <a:t>0</a:t>
            </a:r>
            <a:r>
              <a:rPr lang="nb-NO" i="1" dirty="0" smtClean="0"/>
              <a:t> </a:t>
            </a:r>
            <a:r>
              <a:rPr lang="nb-NO" i="1" dirty="0"/>
              <a:t>– T</a:t>
            </a:r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S</a:t>
            </a:r>
            <a:r>
              <a:rPr lang="nb-NO" i="1" baseline="30000" dirty="0" smtClean="0"/>
              <a:t>0</a:t>
            </a:r>
            <a:endParaRPr lang="nb-NO" i="1" dirty="0"/>
          </a:p>
          <a:p>
            <a:endParaRPr lang="nb-NO" i="1" dirty="0" smtClean="0"/>
          </a:p>
          <a:p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G</a:t>
            </a:r>
            <a:r>
              <a:rPr lang="nb-NO" i="1" baseline="30000" dirty="0" smtClean="0"/>
              <a:t>0</a:t>
            </a:r>
            <a:r>
              <a:rPr lang="nb-NO" i="1" dirty="0" smtClean="0"/>
              <a:t> </a:t>
            </a:r>
            <a:r>
              <a:rPr lang="nb-NO" i="1" dirty="0"/>
              <a:t>+ </a:t>
            </a:r>
            <a:r>
              <a:rPr lang="nb-NO" i="1" dirty="0" err="1"/>
              <a:t>RT</a:t>
            </a:r>
            <a:r>
              <a:rPr lang="nb-NO" dirty="0" err="1"/>
              <a:t>ln</a:t>
            </a:r>
            <a:r>
              <a:rPr lang="nb-NO" i="1" dirty="0" err="1"/>
              <a:t>Q</a:t>
            </a:r>
            <a:endParaRPr lang="nb-NO" i="1" dirty="0"/>
          </a:p>
          <a:p>
            <a:endParaRPr lang="nb-NO" dirty="0"/>
          </a:p>
          <a:p>
            <a:r>
              <a:rPr lang="nb-NO" dirty="0" smtClean="0"/>
              <a:t>Spontane prosesser: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H</a:t>
            </a:r>
            <a:r>
              <a:rPr lang="nb-NO" i="1" dirty="0" smtClean="0"/>
              <a:t> </a:t>
            </a:r>
            <a:r>
              <a:rPr lang="nb-NO" i="1" dirty="0"/>
              <a:t>– T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S</a:t>
            </a:r>
            <a:r>
              <a:rPr lang="nb-NO" i="1" dirty="0" smtClean="0"/>
              <a:t> </a:t>
            </a:r>
            <a:r>
              <a:rPr lang="nb-NO" dirty="0" smtClean="0"/>
              <a:t>&lt; 0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Likevekt: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G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H</a:t>
            </a:r>
            <a:r>
              <a:rPr lang="nb-NO" i="1" dirty="0" smtClean="0"/>
              <a:t> </a:t>
            </a:r>
            <a:r>
              <a:rPr lang="nb-NO" i="1" dirty="0"/>
              <a:t>– T</a:t>
            </a:r>
            <a:r>
              <a:rPr lang="el-GR" i="1" dirty="0" smtClean="0"/>
              <a:t>Δ</a:t>
            </a:r>
            <a:r>
              <a:rPr lang="nb-NO" i="1" baseline="-25000" dirty="0" err="1">
                <a:sym typeface="Symbol" pitchFamily="18" charset="2"/>
              </a:rPr>
              <a:t>r</a:t>
            </a:r>
            <a:r>
              <a:rPr lang="nb-NO" i="1" dirty="0" err="1" smtClean="0"/>
              <a:t>S</a:t>
            </a:r>
            <a:r>
              <a:rPr lang="nb-NO" dirty="0" smtClean="0"/>
              <a:t> </a:t>
            </a:r>
            <a:r>
              <a:rPr lang="nb-NO" dirty="0"/>
              <a:t>= 0</a:t>
            </a:r>
          </a:p>
          <a:p>
            <a:endParaRPr lang="nb-NO" dirty="0"/>
          </a:p>
          <a:p>
            <a:r>
              <a:rPr lang="nb-NO" dirty="0" smtClean="0"/>
              <a:t>Likevekt: </a:t>
            </a:r>
            <a:r>
              <a:rPr lang="el-GR" i="1" dirty="0" smtClean="0"/>
              <a:t>Δ</a:t>
            </a:r>
            <a:r>
              <a:rPr lang="nb-NO" i="1" baseline="-25000" dirty="0">
                <a:sym typeface="Symbol" pitchFamily="18" charset="2"/>
              </a:rPr>
              <a:t>r</a:t>
            </a:r>
            <a:r>
              <a:rPr lang="nb-NO" i="1" dirty="0" smtClean="0"/>
              <a:t>G</a:t>
            </a:r>
            <a:r>
              <a:rPr lang="nb-NO" i="1" baseline="30000" dirty="0" smtClean="0"/>
              <a:t>0</a:t>
            </a:r>
            <a:r>
              <a:rPr lang="nb-NO" i="1" dirty="0" smtClean="0"/>
              <a:t> = -</a:t>
            </a:r>
            <a:r>
              <a:rPr lang="nb-NO" i="1" dirty="0" err="1" smtClean="0"/>
              <a:t>RT</a:t>
            </a:r>
            <a:r>
              <a:rPr lang="nb-NO" dirty="0" err="1" smtClean="0"/>
              <a:t>ln</a:t>
            </a:r>
            <a:r>
              <a:rPr lang="nb-NO" i="1" dirty="0" err="1" smtClean="0"/>
              <a:t>K</a:t>
            </a:r>
            <a:endParaRPr lang="nb-NO" i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53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0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4419600"/>
          </a:xfrm>
        </p:spPr>
        <p:txBody>
          <a:bodyPr/>
          <a:lstStyle/>
          <a:p>
            <a:pPr eaLnBrk="1" hangingPunct="1"/>
            <a:r>
              <a:rPr lang="en-GB" sz="1800" dirty="0" err="1" smtClean="0">
                <a:sym typeface="Symbol" pitchFamily="18" charset="2"/>
              </a:rPr>
              <a:t>Repetisjon</a:t>
            </a:r>
            <a:r>
              <a:rPr lang="en-GB" sz="1800" dirty="0" smtClean="0">
                <a:sym typeface="Symbol" pitchFamily="18" charset="2"/>
              </a:rPr>
              <a:t>: </a:t>
            </a:r>
            <a:r>
              <a:rPr lang="en-GB" sz="1800" dirty="0" err="1" smtClean="0">
                <a:sym typeface="Symbol" pitchFamily="18" charset="2"/>
              </a:rPr>
              <a:t>Relasjon</a:t>
            </a:r>
            <a:r>
              <a:rPr lang="en-GB" sz="1800" dirty="0" smtClean="0">
                <a:sym typeface="Symbol" pitchFamily="18" charset="2"/>
              </a:rPr>
              <a:t> </a:t>
            </a:r>
            <a:r>
              <a:rPr lang="en-GB" sz="1800" dirty="0" err="1" smtClean="0">
                <a:sym typeface="Symbol" pitchFamily="18" charset="2"/>
              </a:rPr>
              <a:t>mellom</a:t>
            </a:r>
            <a:r>
              <a:rPr lang="en-GB" sz="1800" dirty="0" smtClean="0">
                <a:sym typeface="Symbol" pitchFamily="18" charset="2"/>
              </a:rPr>
              <a:t> Gibbs </a:t>
            </a:r>
            <a:r>
              <a:rPr lang="en-GB" sz="1800" dirty="0" err="1" smtClean="0">
                <a:sym typeface="Symbol" pitchFamily="18" charset="2"/>
              </a:rPr>
              <a:t>energi-forandring</a:t>
            </a:r>
            <a:r>
              <a:rPr lang="en-GB" sz="1800" dirty="0" smtClean="0">
                <a:sym typeface="Symbol" pitchFamily="18" charset="2"/>
              </a:rPr>
              <a:t> </a:t>
            </a:r>
            <a:r>
              <a:rPr lang="en-GB" sz="1800" dirty="0" err="1" smtClean="0">
                <a:sym typeface="Symbol" pitchFamily="18" charset="2"/>
              </a:rPr>
              <a:t>og</a:t>
            </a:r>
            <a:r>
              <a:rPr lang="en-GB" sz="1800" dirty="0" smtClean="0">
                <a:sym typeface="Symbol" pitchFamily="18" charset="2"/>
              </a:rPr>
              <a:t> </a:t>
            </a:r>
            <a:r>
              <a:rPr lang="en-GB" sz="1800" dirty="0" err="1" smtClean="0">
                <a:sym typeface="Symbol" pitchFamily="18" charset="2"/>
              </a:rPr>
              <a:t>reaksjons-kvotient</a:t>
            </a:r>
            <a:r>
              <a:rPr lang="en-GB" sz="1800" dirty="0" smtClean="0">
                <a:sym typeface="Symbol" pitchFamily="18" charset="2"/>
              </a:rPr>
              <a:t> Q:</a:t>
            </a:r>
          </a:p>
          <a:p>
            <a:pPr eaLnBrk="1" hangingPunct="1"/>
            <a:endParaRPr lang="en-GB" sz="1800" dirty="0" smtClean="0">
              <a:sym typeface="Symbol" pitchFamily="18" charset="2"/>
            </a:endParaRPr>
          </a:p>
          <a:p>
            <a:pPr eaLnBrk="1" hangingPunct="1"/>
            <a:endParaRPr lang="en-GB" sz="1800" dirty="0" smtClean="0">
              <a:sym typeface="Symbol" pitchFamily="18" charset="2"/>
            </a:endParaRPr>
          </a:p>
          <a:p>
            <a:pPr eaLnBrk="1" hangingPunct="1"/>
            <a:endParaRPr lang="en-GB" sz="1800" dirty="0" smtClean="0">
              <a:sym typeface="Symbol" pitchFamily="18" charset="2"/>
            </a:endParaRPr>
          </a:p>
          <a:p>
            <a:pPr eaLnBrk="1" hangingPunct="1"/>
            <a:r>
              <a:rPr lang="en-GB" sz="1800" dirty="0" err="1" smtClean="0">
                <a:sym typeface="Symbol" pitchFamily="18" charset="2"/>
              </a:rPr>
              <a:t>Ved</a:t>
            </a:r>
            <a:r>
              <a:rPr lang="en-GB" sz="1800" dirty="0" smtClean="0">
                <a:sym typeface="Symbol" pitchFamily="18" charset="2"/>
              </a:rPr>
              <a:t> </a:t>
            </a:r>
            <a:r>
              <a:rPr lang="en-GB" sz="1800" dirty="0" err="1" smtClean="0">
                <a:sym typeface="Symbol" pitchFamily="18" charset="2"/>
              </a:rPr>
              <a:t>likevekt</a:t>
            </a:r>
            <a:r>
              <a:rPr lang="en-GB" sz="1800" dirty="0" smtClean="0">
                <a:sym typeface="Symbol" pitchFamily="18" charset="2"/>
              </a:rPr>
              <a:t>: </a:t>
            </a:r>
            <a:r>
              <a:rPr lang="en-GB" sz="1800" baseline="-25000" dirty="0" err="1" smtClean="0">
                <a:sym typeface="Symbol" pitchFamily="18" charset="2"/>
              </a:rPr>
              <a:t>r</a:t>
            </a:r>
            <a:r>
              <a:rPr lang="en-GB" sz="1800" dirty="0" err="1" smtClean="0">
                <a:sym typeface="Symbol" pitchFamily="18" charset="2"/>
              </a:rPr>
              <a:t>G</a:t>
            </a:r>
            <a:r>
              <a:rPr lang="en-GB" sz="1800" dirty="0" smtClean="0">
                <a:sym typeface="Symbol" pitchFamily="18" charset="2"/>
              </a:rPr>
              <a:t> = 0:</a:t>
            </a:r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err="1" smtClean="0"/>
              <a:t>Ved</a:t>
            </a:r>
            <a:r>
              <a:rPr lang="en-GB" sz="1800" dirty="0" smtClean="0"/>
              <a:t> </a:t>
            </a:r>
            <a:r>
              <a:rPr lang="en-GB" sz="1800" dirty="0" err="1" smtClean="0"/>
              <a:t>likevekt</a:t>
            </a:r>
            <a:r>
              <a:rPr lang="en-GB" sz="1800" dirty="0" smtClean="0"/>
              <a:t>: </a:t>
            </a:r>
            <a:r>
              <a:rPr lang="en-GB" sz="1800" i="1" dirty="0" smtClean="0"/>
              <a:t>Q = K</a:t>
            </a:r>
            <a:r>
              <a:rPr lang="en-GB" sz="1800" dirty="0" smtClean="0"/>
              <a:t>, likevektskonstanten (</a:t>
            </a:r>
            <a:r>
              <a:rPr lang="en-GB" sz="1800" dirty="0" err="1" smtClean="0"/>
              <a:t>massevirkningskoeffisienten</a:t>
            </a:r>
            <a:r>
              <a:rPr lang="en-GB" sz="1800" dirty="0" smtClean="0"/>
              <a:t>)</a:t>
            </a:r>
          </a:p>
          <a:p>
            <a:pPr eaLnBrk="1" hangingPunct="1"/>
            <a:endParaRPr lang="en-GB" sz="1800" dirty="0" smtClean="0"/>
          </a:p>
        </p:txBody>
      </p:sp>
      <p:sp>
        <p:nvSpPr>
          <p:cNvPr id="3080" name="WordArt 3"/>
          <p:cNvSpPr>
            <a:spLocks noChangeArrowheads="1" noChangeShapeType="1" noTextEdit="1"/>
          </p:cNvSpPr>
          <p:nvPr/>
        </p:nvSpPr>
        <p:spPr bwMode="auto">
          <a:xfrm>
            <a:off x="3581400" y="685800"/>
            <a:ext cx="2286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6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en-GB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 Black"/>
              </a:rPr>
              <a:t>Likevekt !</a:t>
            </a:r>
          </a:p>
        </p:txBody>
      </p:sp>
      <p:graphicFrame>
        <p:nvGraphicFramePr>
          <p:cNvPr id="3074" name="Object 2048"/>
          <p:cNvGraphicFramePr>
            <a:graphicFrameLocks noChangeAspect="1"/>
          </p:cNvGraphicFramePr>
          <p:nvPr/>
        </p:nvGraphicFramePr>
        <p:xfrm>
          <a:off x="762000" y="3843338"/>
          <a:ext cx="322897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Equation" r:id="rId3" imgW="1841400" imgH="457200" progId="Equation.3">
                  <p:embed/>
                </p:oleObj>
              </mc:Choice>
              <mc:Fallback>
                <p:oleObj name="Equation" r:id="rId3" imgW="1841400" imgH="457200" progId="Equation.3">
                  <p:embed/>
                  <p:pic>
                    <p:nvPicPr>
                      <p:cNvPr id="0" name="Object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843338"/>
                        <a:ext cx="3228975" cy="801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2049"/>
          <p:cNvGraphicFramePr>
            <a:graphicFrameLocks noChangeAspect="1"/>
          </p:cNvGraphicFramePr>
          <p:nvPr/>
        </p:nvGraphicFramePr>
        <p:xfrm>
          <a:off x="5257800" y="3790950"/>
          <a:ext cx="30480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Equation" r:id="rId5" imgW="1714320" imgH="482400" progId="Equation.3">
                  <p:embed/>
                </p:oleObj>
              </mc:Choice>
              <mc:Fallback>
                <p:oleObj name="Equation" r:id="rId5" imgW="1714320" imgH="482400" progId="Equation.3">
                  <p:embed/>
                  <p:pic>
                    <p:nvPicPr>
                      <p:cNvPr id="0" name="Object 2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790950"/>
                        <a:ext cx="30480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1" name="AutoShape 6"/>
          <p:cNvSpPr>
            <a:spLocks noChangeArrowheads="1"/>
          </p:cNvSpPr>
          <p:nvPr/>
        </p:nvSpPr>
        <p:spPr bwMode="auto">
          <a:xfrm>
            <a:off x="4191000" y="4071938"/>
            <a:ext cx="685800" cy="304800"/>
          </a:xfrm>
          <a:prstGeom prst="notchedRight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3076" name="Object 2050"/>
          <p:cNvGraphicFramePr>
            <a:graphicFrameLocks noChangeAspect="1"/>
          </p:cNvGraphicFramePr>
          <p:nvPr/>
        </p:nvGraphicFramePr>
        <p:xfrm>
          <a:off x="1697038" y="2408238"/>
          <a:ext cx="468312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Equation" r:id="rId7" imgW="2705040" imgH="457200" progId="Equation.3">
                  <p:embed/>
                </p:oleObj>
              </mc:Choice>
              <mc:Fallback>
                <p:oleObj name="Equation" r:id="rId7" imgW="2705040" imgH="457200" progId="Equation.3">
                  <p:embed/>
                  <p:pic>
                    <p:nvPicPr>
                      <p:cNvPr id="0" name="Object 2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7038" y="2408238"/>
                        <a:ext cx="4683125" cy="792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2051"/>
          <p:cNvGraphicFramePr>
            <a:graphicFrameLocks noChangeAspect="1"/>
          </p:cNvGraphicFramePr>
          <p:nvPr/>
        </p:nvGraphicFramePr>
        <p:xfrm>
          <a:off x="304800" y="4883150"/>
          <a:ext cx="861060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Equation" r:id="rId9" imgW="5003640" imgH="482400" progId="Equation.3">
                  <p:embed/>
                </p:oleObj>
              </mc:Choice>
              <mc:Fallback>
                <p:oleObj name="Equation" r:id="rId9" imgW="5003640" imgH="482400" progId="Equation.3">
                  <p:embed/>
                  <p:pic>
                    <p:nvPicPr>
                      <p:cNvPr id="0" name="Object 2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883150"/>
                        <a:ext cx="8610600" cy="831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sym typeface="Symbol" pitchFamily="18" charset="2"/>
              </a:rPr>
              <a:t>Repetisjon: </a:t>
            </a:r>
            <a:r>
              <a:rPr lang="en-US" i="1" dirty="0" smtClean="0">
                <a:sym typeface="Symbol" pitchFamily="18" charset="2"/>
              </a:rPr>
              <a:t></a:t>
            </a:r>
            <a:r>
              <a:rPr lang="nb-NO" i="1" baseline="-25000" dirty="0" smtClean="0">
                <a:sym typeface="Symbol" pitchFamily="18" charset="2"/>
              </a:rPr>
              <a:t>r</a:t>
            </a:r>
            <a:r>
              <a:rPr lang="nb-NO" i="1" dirty="0" smtClean="0">
                <a:sym typeface="Symbol" pitchFamily="18" charset="2"/>
              </a:rPr>
              <a:t>G</a:t>
            </a:r>
            <a:r>
              <a:rPr lang="nb-NO" i="1" baseline="30000" dirty="0" smtClean="0">
                <a:sym typeface="Symbol" pitchFamily="18" charset="2"/>
              </a:rPr>
              <a:t>0</a:t>
            </a:r>
            <a:r>
              <a:rPr lang="nb-NO" dirty="0" smtClean="0">
                <a:sym typeface="Symbol" pitchFamily="18" charset="2"/>
              </a:rPr>
              <a:t> og </a:t>
            </a:r>
            <a:r>
              <a:rPr lang="nb-NO" i="1" dirty="0" smtClean="0">
                <a:sym typeface="Symbol" pitchFamily="18" charset="2"/>
              </a:rPr>
              <a:t>K</a:t>
            </a:r>
            <a:endParaRPr lang="en-US" i="1" dirty="0" smtClean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1696"/>
          </a:xfrm>
        </p:spPr>
        <p:txBody>
          <a:bodyPr/>
          <a:lstStyle/>
          <a:p>
            <a:pPr eaLnBrk="1" hangingPunct="1"/>
            <a:r>
              <a:rPr lang="en-US" i="1" dirty="0" smtClean="0">
                <a:sym typeface="Symbol" pitchFamily="18" charset="2"/>
              </a:rPr>
              <a:t></a:t>
            </a:r>
            <a:r>
              <a:rPr lang="nb-NO" i="1" baseline="-25000" dirty="0" smtClean="0">
                <a:sym typeface="Symbol" pitchFamily="18" charset="2"/>
              </a:rPr>
              <a:t>r</a:t>
            </a:r>
            <a:r>
              <a:rPr lang="nb-NO" i="1" dirty="0" smtClean="0">
                <a:sym typeface="Symbol" pitchFamily="18" charset="2"/>
              </a:rPr>
              <a:t>G</a:t>
            </a:r>
            <a:r>
              <a:rPr lang="nb-NO" i="1" baseline="30000" dirty="0" smtClean="0">
                <a:sym typeface="Symbol" pitchFamily="18" charset="2"/>
              </a:rPr>
              <a:t>0</a:t>
            </a:r>
            <a:r>
              <a:rPr lang="nb-NO" dirty="0" smtClean="0">
                <a:sym typeface="Symbol" pitchFamily="18" charset="2"/>
              </a:rPr>
              <a:t> sier noe om energibalansen når </a:t>
            </a:r>
            <a:r>
              <a:rPr lang="nb-NO" i="1" dirty="0" smtClean="0">
                <a:sym typeface="Symbol" pitchFamily="18" charset="2"/>
              </a:rPr>
              <a:t>Q</a:t>
            </a:r>
            <a:r>
              <a:rPr lang="nb-NO" dirty="0" smtClean="0">
                <a:sym typeface="Symbol" pitchFamily="18" charset="2"/>
              </a:rPr>
              <a:t> = 1.</a:t>
            </a:r>
          </a:p>
          <a:p>
            <a:pPr eaLnBrk="1" hangingPunct="1"/>
            <a:r>
              <a:rPr lang="nb-NO" i="1" dirty="0" smtClean="0">
                <a:sym typeface="Symbol" pitchFamily="18" charset="2"/>
              </a:rPr>
              <a:t>K</a:t>
            </a:r>
            <a:r>
              <a:rPr lang="nb-NO" dirty="0" smtClean="0">
                <a:sym typeface="Symbol" pitchFamily="18" charset="2"/>
              </a:rPr>
              <a:t> sier noe om hva </a:t>
            </a:r>
            <a:r>
              <a:rPr lang="nb-NO" i="1" dirty="0" smtClean="0">
                <a:sym typeface="Symbol" pitchFamily="18" charset="2"/>
              </a:rPr>
              <a:t>Q</a:t>
            </a:r>
            <a:r>
              <a:rPr lang="nb-NO" dirty="0" smtClean="0">
                <a:sym typeface="Symbol" pitchFamily="18" charset="2"/>
              </a:rPr>
              <a:t> må bli for å oppveie dette.</a:t>
            </a:r>
          </a:p>
          <a:p>
            <a:pPr eaLnBrk="1" hangingPunct="1"/>
            <a:r>
              <a:rPr lang="nb-NO" dirty="0" smtClean="0">
                <a:sym typeface="Symbol" pitchFamily="18" charset="2"/>
              </a:rPr>
              <a:t>Eksempel: </a:t>
            </a:r>
          </a:p>
          <a:p>
            <a:pPr eaLnBrk="1" hangingPunct="1">
              <a:buFontTx/>
              <a:buNone/>
            </a:pPr>
            <a:r>
              <a:rPr lang="en-GB" sz="1800" dirty="0" smtClean="0"/>
              <a:t>		2H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(g) + 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(g) = 2H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O(g)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buFontTx/>
              <a:buNone/>
            </a:pPr>
            <a:endParaRPr lang="nb-NO" dirty="0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ym typeface="Symbol" pitchFamily="18" charset="2"/>
              </a:rPr>
              <a:t>		Reaksjonen er energetisk gunstig hvis </a:t>
            </a:r>
            <a:r>
              <a:rPr lang="nb-NO" i="1" dirty="0" smtClean="0">
                <a:sym typeface="Symbol" pitchFamily="18" charset="2"/>
              </a:rPr>
              <a:t>p</a:t>
            </a:r>
            <a:r>
              <a:rPr lang="nb-NO" baseline="-25000" dirty="0" smtClean="0">
                <a:sym typeface="Symbol" pitchFamily="18" charset="2"/>
              </a:rPr>
              <a:t>H2</a:t>
            </a:r>
            <a:r>
              <a:rPr lang="nb-NO" dirty="0" smtClean="0">
                <a:sym typeface="Symbol" pitchFamily="18" charset="2"/>
              </a:rPr>
              <a:t>, </a:t>
            </a:r>
            <a:r>
              <a:rPr lang="nb-NO" i="1" dirty="0" smtClean="0">
                <a:sym typeface="Symbol" pitchFamily="18" charset="2"/>
              </a:rPr>
              <a:t>p</a:t>
            </a:r>
            <a:r>
              <a:rPr lang="nb-NO" baseline="-25000" dirty="0" smtClean="0">
                <a:sym typeface="Symbol" pitchFamily="18" charset="2"/>
              </a:rPr>
              <a:t>O2</a:t>
            </a:r>
            <a:r>
              <a:rPr lang="nb-NO" dirty="0" smtClean="0">
                <a:sym typeface="Symbol" pitchFamily="18" charset="2"/>
              </a:rPr>
              <a:t>, </a:t>
            </a:r>
            <a:r>
              <a:rPr lang="nb-NO" i="1" dirty="0" smtClean="0">
                <a:sym typeface="Symbol" pitchFamily="18" charset="2"/>
              </a:rPr>
              <a:t>p</a:t>
            </a:r>
            <a:r>
              <a:rPr lang="nb-NO" baseline="-25000" dirty="0" smtClean="0">
                <a:sym typeface="Symbol" pitchFamily="18" charset="2"/>
              </a:rPr>
              <a:t>H2O</a:t>
            </a:r>
            <a:r>
              <a:rPr lang="nb-NO" dirty="0" smtClean="0">
                <a:sym typeface="Symbol" pitchFamily="18" charset="2"/>
              </a:rPr>
              <a:t> = 1.</a:t>
            </a:r>
          </a:p>
          <a:p>
            <a:pPr eaLnBrk="1" hangingPunct="1">
              <a:buFontTx/>
              <a:buNone/>
            </a:pPr>
            <a:r>
              <a:rPr lang="nb-NO" dirty="0" smtClean="0">
                <a:sym typeface="Symbol" pitchFamily="18" charset="2"/>
              </a:rPr>
              <a:t>	</a:t>
            </a:r>
          </a:p>
          <a:p>
            <a:pPr eaLnBrk="1" hangingPunct="1">
              <a:buFontTx/>
              <a:buNone/>
            </a:pPr>
            <a:endParaRPr lang="nb-NO" dirty="0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ym typeface="Symbol" pitchFamily="18" charset="2"/>
              </a:rPr>
              <a:t>		Produktene kommer i stor overvekt før likevekt oppnås.</a:t>
            </a:r>
          </a:p>
          <a:p>
            <a:pPr eaLnBrk="1" hangingPunct="1"/>
            <a:endParaRPr lang="nb-NO" dirty="0" smtClean="0">
              <a:sym typeface="Symbol" pitchFamily="18" charset="2"/>
            </a:endParaRPr>
          </a:p>
          <a:p>
            <a:pPr eaLnBrk="1" hangingPunct="1"/>
            <a:r>
              <a:rPr lang="nb-NO" dirty="0" smtClean="0">
                <a:solidFill>
                  <a:srgbClr val="CC0000"/>
                </a:solidFill>
                <a:sym typeface="Symbol" pitchFamily="18" charset="2"/>
              </a:rPr>
              <a:t>I </a:t>
            </a:r>
            <a:r>
              <a:rPr lang="nb-NO" dirty="0" smtClean="0">
                <a:solidFill>
                  <a:srgbClr val="CC0000"/>
                </a:solidFill>
                <a:sym typeface="Symbol" pitchFamily="18" charset="2"/>
              </a:rPr>
              <a:t>dette kapittelet skal vi bruke slike relasjoner når vi gjør oss kjent med typiske og viktige kjemiske reaksjoner og likevekter.</a:t>
            </a:r>
            <a:endParaRPr lang="en-US" dirty="0" smtClean="0">
              <a:solidFill>
                <a:srgbClr val="CC0000"/>
              </a:solidFill>
              <a:sym typeface="Symbol" pitchFamily="18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61262"/>
              </p:ext>
            </p:extLst>
          </p:nvPr>
        </p:nvGraphicFramePr>
        <p:xfrm>
          <a:off x="1691680" y="3838178"/>
          <a:ext cx="26447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5" name="Formel" r:id="rId3" imgW="1536480" imgH="431640" progId="Equation.3">
                  <p:embed/>
                </p:oleObj>
              </mc:Choice>
              <mc:Fallback>
                <p:oleObj name="Formel" r:id="rId3" imgW="1536480" imgH="431640" progId="Equation.3">
                  <p:embed/>
                  <p:pic>
                    <p:nvPicPr>
                      <p:cNvPr id="0" name="Object 2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3838178"/>
                        <a:ext cx="264477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655642"/>
              </p:ext>
            </p:extLst>
          </p:nvPr>
        </p:nvGraphicFramePr>
        <p:xfrm>
          <a:off x="1774825" y="2920429"/>
          <a:ext cx="118110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Formel" r:id="rId5" imgW="685800" imgH="253800" progId="Equation.3">
                  <p:embed/>
                </p:oleObj>
              </mc:Choice>
              <mc:Fallback>
                <p:oleObj name="Formel" r:id="rId5" imgW="685800" imgH="253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2920429"/>
                        <a:ext cx="1181100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Vann;  autoprotolyse-likevekten</a:t>
            </a:r>
            <a:endParaRPr lang="en-US" smtClean="0"/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800" smtClean="0">
                <a:cs typeface="Times New Roman" pitchFamily="18" charset="0"/>
              </a:rPr>
              <a:t>Autoprotolyse: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  <a:r>
              <a:rPr lang="en-US" sz="1800" smtClean="0">
                <a:cs typeface="Times New Roman" pitchFamily="18" charset="0"/>
              </a:rPr>
              <a:t>H</a:t>
            </a:r>
            <a:r>
              <a:rPr lang="en-US" sz="1800" baseline="-30000" smtClean="0">
                <a:cs typeface="Times New Roman" pitchFamily="18" charset="0"/>
              </a:rPr>
              <a:t>2</a:t>
            </a:r>
            <a:r>
              <a:rPr lang="en-US" sz="1800" smtClean="0">
                <a:cs typeface="Times New Roman" pitchFamily="18" charset="0"/>
              </a:rPr>
              <a:t>O(</a:t>
            </a:r>
            <a:r>
              <a:rPr lang="en-US" sz="1800" i="1" smtClean="0">
                <a:cs typeface="Times New Roman" pitchFamily="18" charset="0"/>
              </a:rPr>
              <a:t>l</a:t>
            </a:r>
            <a:r>
              <a:rPr lang="en-US" sz="1800" smtClean="0">
                <a:cs typeface="Times New Roman" pitchFamily="18" charset="0"/>
              </a:rPr>
              <a:t>) = H</a:t>
            </a:r>
            <a:r>
              <a:rPr lang="en-US" sz="1800" baseline="30000" smtClean="0">
                <a:cs typeface="Times New Roman" pitchFamily="18" charset="0"/>
              </a:rPr>
              <a:t>+</a:t>
            </a:r>
            <a:r>
              <a:rPr lang="en-US" sz="1800" smtClean="0">
                <a:cs typeface="Times New Roman" pitchFamily="18" charset="0"/>
              </a:rPr>
              <a:t>(aq) + OH</a:t>
            </a:r>
            <a:r>
              <a:rPr lang="en-US" sz="1800" baseline="30000" smtClean="0">
                <a:cs typeface="Times New Roman" pitchFamily="18" charset="0"/>
              </a:rPr>
              <a:t>-</a:t>
            </a:r>
            <a:r>
              <a:rPr lang="en-US" sz="1800" smtClean="0">
                <a:cs typeface="Times New Roman" pitchFamily="18" charset="0"/>
              </a:rPr>
              <a:t>(aq) </a:t>
            </a: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eller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	2H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1800" smtClean="0">
                <a:cs typeface="Times New Roman" pitchFamily="18" charset="0"/>
              </a:rPr>
              <a:t>Likevektskonstanter er i prinsippet benevningsløse, men vi bruker likevel ofte benevning for sikkerhets skyld eller pga. faktiske omgjøringer;</a:t>
            </a:r>
            <a:r>
              <a:rPr lang="en-US" sz="1800" smtClean="0">
                <a:cs typeface="Times New Roman" pitchFamily="18" charset="0"/>
              </a:rPr>
              <a:t> </a:t>
            </a:r>
          </a:p>
        </p:txBody>
      </p:sp>
      <p:graphicFrame>
        <p:nvGraphicFramePr>
          <p:cNvPr id="4098" name="Object 1024"/>
          <p:cNvGraphicFramePr>
            <a:graphicFrameLocks noChangeAspect="1"/>
          </p:cNvGraphicFramePr>
          <p:nvPr/>
        </p:nvGraphicFramePr>
        <p:xfrm>
          <a:off x="911225" y="3259138"/>
          <a:ext cx="7493000" cy="154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Equation" r:id="rId3" imgW="4520880" imgH="927000" progId="Equation.3">
                  <p:embed/>
                </p:oleObj>
              </mc:Choice>
              <mc:Fallback>
                <p:oleObj name="Equation" r:id="rId3" imgW="4520880" imgH="9270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225" y="3259138"/>
                        <a:ext cx="7493000" cy="154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1025"/>
          <p:cNvGraphicFramePr>
            <a:graphicFrameLocks noChangeAspect="1"/>
          </p:cNvGraphicFramePr>
          <p:nvPr/>
        </p:nvGraphicFramePr>
        <p:xfrm>
          <a:off x="914400" y="5867400"/>
          <a:ext cx="477678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Equation" r:id="rId5" imgW="2882880" imgH="253800" progId="Equation.3">
                  <p:embed/>
                </p:oleObj>
              </mc:Choice>
              <mc:Fallback>
                <p:oleObj name="Equation" r:id="rId5" imgW="2882880" imgH="2538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867400"/>
                        <a:ext cx="477678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1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Autoprotolyse i rent vann</a:t>
            </a:r>
            <a:endParaRPr lang="en-US" smtClean="0"/>
          </a:p>
        </p:txBody>
      </p:sp>
      <p:sp>
        <p:nvSpPr>
          <p:cNvPr id="51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772400" cy="4724400"/>
          </a:xfrm>
        </p:spPr>
        <p:txBody>
          <a:bodyPr/>
          <a:lstStyle/>
          <a:p>
            <a:pPr eaLnBrk="1" hangingPunct="1"/>
            <a:r>
              <a:rPr lang="nb-NO" sz="1800" smtClean="0"/>
              <a:t>To species: H</a:t>
            </a:r>
            <a:r>
              <a:rPr lang="nb-NO" sz="1800" baseline="-25000" smtClean="0"/>
              <a:t>3</a:t>
            </a:r>
            <a:r>
              <a:rPr lang="nb-NO" sz="1800" smtClean="0"/>
              <a:t>O</a:t>
            </a:r>
            <a:r>
              <a:rPr lang="nb-NO" sz="1800" baseline="30000" smtClean="0"/>
              <a:t>+</a:t>
            </a:r>
            <a:r>
              <a:rPr lang="nb-NO" sz="1800" smtClean="0"/>
              <a:t>(aq) og OH</a:t>
            </a:r>
            <a:r>
              <a:rPr lang="nb-NO" sz="1800" baseline="30000" smtClean="0"/>
              <a:t>-</a:t>
            </a:r>
            <a:r>
              <a:rPr lang="nb-NO" sz="1800" smtClean="0"/>
              <a:t>(aq)</a:t>
            </a:r>
          </a:p>
          <a:p>
            <a:pPr eaLnBrk="1" hangingPunct="1"/>
            <a:r>
              <a:rPr lang="nb-NO" sz="1800" smtClean="0"/>
              <a:t>Vi trenger to uavhengige ligninger for å finne ”løsningen”: </a:t>
            </a:r>
          </a:p>
          <a:p>
            <a:pPr eaLnBrk="1" hangingPunct="1"/>
            <a:r>
              <a:rPr lang="nb-NO" sz="1800" smtClean="0"/>
              <a:t>Likevekt: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Elektronøytralitet:</a:t>
            </a:r>
          </a:p>
          <a:p>
            <a:pPr eaLnBrk="1" hangingPunct="1"/>
            <a:endParaRPr lang="nb-NO" sz="1800" smtClean="0"/>
          </a:p>
          <a:p>
            <a:pPr eaLnBrk="1" hangingPunct="1"/>
            <a:endParaRPr lang="nb-NO" sz="1800" smtClean="0"/>
          </a:p>
          <a:p>
            <a:pPr eaLnBrk="1" hangingPunct="1"/>
            <a:r>
              <a:rPr lang="nb-NO" sz="1800" smtClean="0"/>
              <a:t>ved innsetting:</a:t>
            </a:r>
            <a:endParaRPr lang="en-US" sz="1800" smtClean="0"/>
          </a:p>
        </p:txBody>
      </p:sp>
      <p:graphicFrame>
        <p:nvGraphicFramePr>
          <p:cNvPr id="5122" name="Object 1024"/>
          <p:cNvGraphicFramePr>
            <a:graphicFrameLocks noChangeAspect="1"/>
          </p:cNvGraphicFramePr>
          <p:nvPr/>
        </p:nvGraphicFramePr>
        <p:xfrm>
          <a:off x="1524000" y="2057400"/>
          <a:ext cx="477678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Equation" r:id="rId3" imgW="2882880" imgH="253800" progId="Equation.3">
                  <p:embed/>
                </p:oleObj>
              </mc:Choice>
              <mc:Fallback>
                <p:oleObj name="Equation" r:id="rId3" imgW="2882880" imgH="2538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057400"/>
                        <a:ext cx="477678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025"/>
          <p:cNvGraphicFramePr>
            <a:graphicFrameLocks noChangeAspect="1"/>
          </p:cNvGraphicFramePr>
          <p:nvPr/>
        </p:nvGraphicFramePr>
        <p:xfrm>
          <a:off x="1524000" y="3048000"/>
          <a:ext cx="258921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Equation" r:id="rId5" imgW="1562040" imgH="241200" progId="Equation.3">
                  <p:embed/>
                </p:oleObj>
              </mc:Choice>
              <mc:Fallback>
                <p:oleObj name="Equation" r:id="rId5" imgW="1562040" imgH="2412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48000"/>
                        <a:ext cx="2589213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26"/>
          <p:cNvGraphicFramePr>
            <a:graphicFrameLocks noChangeAspect="1"/>
          </p:cNvGraphicFramePr>
          <p:nvPr/>
        </p:nvGraphicFramePr>
        <p:xfrm>
          <a:off x="1447800" y="4221163"/>
          <a:ext cx="6483350" cy="211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" name="Equation" r:id="rId7" imgW="3911400" imgH="1269720" progId="Equation.3">
                  <p:embed/>
                </p:oleObj>
              </mc:Choice>
              <mc:Fallback>
                <p:oleObj name="Equation" r:id="rId7" imgW="3911400" imgH="126972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221163"/>
                        <a:ext cx="6483350" cy="2119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1027"/>
          <p:cNvGraphicFramePr>
            <a:graphicFrameLocks noChangeAspect="1"/>
          </p:cNvGraphicFramePr>
          <p:nvPr/>
        </p:nvGraphicFramePr>
        <p:xfrm>
          <a:off x="6934200" y="2019300"/>
          <a:ext cx="17526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name="Clip" r:id="rId9" imgW="4212720" imgH="3573000" progId="">
                  <p:embed/>
                </p:oleObj>
              </mc:Choice>
              <mc:Fallback>
                <p:oleObj name="Clip" r:id="rId9" imgW="4212720" imgH="3573000" progId="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019300"/>
                        <a:ext cx="1752600" cy="148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Brønsted-syrer og -baser</a:t>
            </a:r>
            <a:endParaRPr lang="en-US" smtClean="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181600"/>
          </a:xfrm>
        </p:spPr>
        <p:txBody>
          <a:bodyPr/>
          <a:lstStyle/>
          <a:p>
            <a:pPr eaLnBrk="1" hangingPunct="1"/>
            <a:r>
              <a:rPr lang="nb-NO" sz="1800" smtClean="0">
                <a:cs typeface="Times New Roman" pitchFamily="18" charset="0"/>
              </a:rPr>
              <a:t>Brønsted-syre: Stoff som avgir protoner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HA(aq) + 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A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        	</a:t>
            </a:r>
            <a:r>
              <a:rPr lang="nb-NO" sz="1800" smtClean="0">
                <a:solidFill>
                  <a:srgbClr val="CC0000"/>
                </a:solidFill>
                <a:cs typeface="Times New Roman" pitchFamily="18" charset="0"/>
              </a:rPr>
              <a:t>K</a:t>
            </a:r>
            <a:r>
              <a:rPr lang="nb-NO" sz="1800" baseline="-25000" smtClean="0">
                <a:solidFill>
                  <a:srgbClr val="CC0000"/>
                </a:solidFill>
                <a:cs typeface="Times New Roman" pitchFamily="18" charset="0"/>
              </a:rPr>
              <a:t>a</a:t>
            </a:r>
            <a:endParaRPr lang="nb-NO" sz="1800" smtClean="0">
              <a:solidFill>
                <a:srgbClr val="CC0000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solidFill>
                <a:srgbClr val="CC0000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Eks. vann som syre:   2H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lvl="2" eaLnBrk="1" hangingPunct="1">
              <a:buFontTx/>
              <a:buNone/>
            </a:pPr>
            <a:r>
              <a:rPr lang="nb-NO" sz="1400" smtClean="0">
                <a:cs typeface="Times New Roman" pitchFamily="18" charset="0"/>
              </a:rPr>
              <a:t>	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nb-NO" sz="1400" baseline="-30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sz="1400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) og OH</a:t>
            </a:r>
            <a:r>
              <a:rPr lang="nb-NO" sz="1400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z="1400" smtClean="0">
                <a:solidFill>
                  <a:srgbClr val="000066"/>
                </a:solidFill>
                <a:cs typeface="Times New Roman" pitchFamily="18" charset="0"/>
              </a:rPr>
              <a:t>(aq) er korresponderende syre-base-par</a:t>
            </a:r>
          </a:p>
          <a:p>
            <a:pPr lvl="2" eaLnBrk="1" hangingPunct="1"/>
            <a:endParaRPr lang="nb-NO" sz="1400" smtClean="0">
              <a:cs typeface="Times New Roman" pitchFamily="18" charset="0"/>
            </a:endParaRPr>
          </a:p>
          <a:p>
            <a:pPr eaLnBrk="1" hangingPunct="1"/>
            <a:r>
              <a:rPr lang="nb-NO" sz="1800" smtClean="0">
                <a:cs typeface="Times New Roman" pitchFamily="18" charset="0"/>
              </a:rPr>
              <a:t>Brønsted-base: Stoff som opptar protoner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B(aq) + 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BH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 		</a:t>
            </a:r>
            <a:r>
              <a:rPr lang="nb-NO" sz="1800" smtClean="0">
                <a:solidFill>
                  <a:srgbClr val="CC0000"/>
                </a:solidFill>
                <a:cs typeface="Times New Roman" pitchFamily="18" charset="0"/>
              </a:rPr>
              <a:t>K</a:t>
            </a:r>
            <a:r>
              <a:rPr lang="nb-NO" sz="1800" baseline="-25000" smtClean="0">
                <a:solidFill>
                  <a:srgbClr val="CC0000"/>
                </a:solidFill>
                <a:cs typeface="Times New Roman" pitchFamily="18" charset="0"/>
              </a:rPr>
              <a:t>b</a:t>
            </a:r>
            <a:endParaRPr lang="nb-NO" sz="1800" smtClean="0">
              <a:solidFill>
                <a:srgbClr val="CC0000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Eks.:    A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 + H</a:t>
            </a:r>
            <a:r>
              <a:rPr lang="nb-NO" sz="1800" baseline="-25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HA(aq)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    </a:t>
            </a:r>
            <a:r>
              <a:rPr lang="nb-NO" sz="1600" smtClean="0">
                <a:solidFill>
                  <a:srgbClr val="CC0000"/>
                </a:solidFill>
                <a:cs typeface="Times New Roman" pitchFamily="18" charset="0"/>
              </a:rPr>
              <a:t>HA(aq) og A</a:t>
            </a:r>
            <a:r>
              <a:rPr lang="nb-NO" sz="1600" baseline="30000" smtClean="0">
                <a:solidFill>
                  <a:srgbClr val="CC0000"/>
                </a:solidFill>
                <a:cs typeface="Times New Roman" pitchFamily="18" charset="0"/>
              </a:rPr>
              <a:t>-</a:t>
            </a:r>
            <a:r>
              <a:rPr lang="nb-NO" sz="1600" smtClean="0">
                <a:solidFill>
                  <a:srgbClr val="CC0000"/>
                </a:solidFill>
                <a:cs typeface="Times New Roman" pitchFamily="18" charset="0"/>
              </a:rPr>
              <a:t>(aq) er korresponderende syre-base-par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Eks. vann som base:   2H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OH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	    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nb-NO" sz="1600" baseline="-3000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sz="1600" baseline="3000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(aq) og H</a:t>
            </a:r>
            <a:r>
              <a:rPr lang="nb-NO" sz="1600" baseline="-25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sz="1600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z="1600" smtClean="0">
                <a:solidFill>
                  <a:srgbClr val="000066"/>
                </a:solidFill>
                <a:cs typeface="Times New Roman" pitchFamily="18" charset="0"/>
              </a:rPr>
              <a:t>) er korresponderende syre-base-par</a:t>
            </a:r>
            <a:endParaRPr lang="en-US" sz="1600" smtClean="0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3760788" y="3208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6146" name="Object 0"/>
          <p:cNvGraphicFramePr>
            <a:graphicFrameLocks noChangeAspect="1"/>
          </p:cNvGraphicFramePr>
          <p:nvPr/>
        </p:nvGraphicFramePr>
        <p:xfrm>
          <a:off x="2008188" y="1905000"/>
          <a:ext cx="2716212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r:id="rId3" imgW="1624895" imgH="444307" progId="Equation.3">
                  <p:embed/>
                </p:oleObj>
              </mc:Choice>
              <mc:Fallback>
                <p:oleObj r:id="rId3" imgW="1624895" imgH="444307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188" y="1905000"/>
                        <a:ext cx="2716212" cy="739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Sterke og svake syrer og baser</a:t>
            </a:r>
            <a:endParaRPr lang="en-US" smtClean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9200"/>
            <a:ext cx="3810000" cy="35814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Sterk syre: </a:t>
            </a:r>
            <a:r>
              <a:rPr lang="nb-NO" sz="1800" i="1" dirty="0" err="1" smtClean="0"/>
              <a:t>K</a:t>
            </a:r>
            <a:r>
              <a:rPr lang="nb-NO" sz="1800" i="1" baseline="-25000" dirty="0" err="1" smtClean="0"/>
              <a:t>a</a:t>
            </a:r>
            <a:r>
              <a:rPr lang="nb-NO" sz="1800" dirty="0" smtClean="0"/>
              <a:t> &gt; 1</a:t>
            </a:r>
          </a:p>
          <a:p>
            <a:pPr eaLnBrk="1" hangingPunct="1"/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  <a:r>
              <a:rPr lang="nb-NO" sz="1600" dirty="0" smtClean="0"/>
              <a:t>Eks. (</a:t>
            </a:r>
            <a:r>
              <a:rPr lang="nb-NO" sz="1600" dirty="0" err="1" smtClean="0"/>
              <a:t>K</a:t>
            </a:r>
            <a:r>
              <a:rPr lang="nb-NO" sz="1600" baseline="-25000" dirty="0" err="1" smtClean="0"/>
              <a:t>a</a:t>
            </a:r>
            <a:r>
              <a:rPr lang="nb-NO" sz="1600" dirty="0" smtClean="0"/>
              <a:t> &gt;&gt;1): HCl,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SO</a:t>
            </a:r>
            <a:r>
              <a:rPr lang="nb-NO" sz="1600" baseline="-25000" dirty="0" smtClean="0"/>
              <a:t>4</a:t>
            </a:r>
            <a:r>
              <a:rPr lang="nb-NO" sz="1600" dirty="0" smtClean="0"/>
              <a:t>, HNO</a:t>
            </a:r>
            <a:r>
              <a:rPr lang="nb-NO" sz="1600" baseline="-25000" dirty="0" smtClean="0"/>
              <a:t>3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600" dirty="0" smtClean="0"/>
              <a:t>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O</a:t>
            </a:r>
            <a:r>
              <a:rPr lang="nb-NO" sz="1600" baseline="30000" dirty="0" smtClean="0"/>
              <a:t>+</a:t>
            </a:r>
            <a:r>
              <a:rPr lang="nb-NO" sz="1600" baseline="-25000" dirty="0" smtClean="0"/>
              <a:t>  </a:t>
            </a:r>
            <a:r>
              <a:rPr lang="nb-NO" sz="1600" dirty="0" smtClean="0"/>
              <a:t>er en sterk syre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800" dirty="0" smtClean="0"/>
              <a:t>Svak syre: </a:t>
            </a:r>
            <a:r>
              <a:rPr lang="nb-NO" sz="1800" i="1" dirty="0" err="1" smtClean="0"/>
              <a:t>K</a:t>
            </a:r>
            <a:r>
              <a:rPr lang="nb-NO" sz="1800" i="1" baseline="-25000" dirty="0" err="1" smtClean="0"/>
              <a:t>a</a:t>
            </a:r>
            <a:r>
              <a:rPr lang="nb-NO" sz="1800" dirty="0" smtClean="0"/>
              <a:t> &lt; 1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  <a:r>
              <a:rPr lang="nb-NO" sz="1600" dirty="0" smtClean="0"/>
              <a:t>Eks. (</a:t>
            </a:r>
            <a:r>
              <a:rPr lang="nb-NO" sz="1600" i="1" dirty="0" err="1" smtClean="0"/>
              <a:t>K</a:t>
            </a:r>
            <a:r>
              <a:rPr lang="nb-NO" sz="1600" i="1" baseline="-25000" dirty="0" err="1" smtClean="0"/>
              <a:t>a</a:t>
            </a:r>
            <a:r>
              <a:rPr lang="nb-NO" sz="1600" dirty="0" smtClean="0"/>
              <a:t> &lt;&lt; 1): CH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COOH, HCOOH, (COOH)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,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CO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,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O</a:t>
            </a:r>
            <a:endParaRPr lang="nb-NO" sz="1600" baseline="-25000" dirty="0" smtClean="0"/>
          </a:p>
          <a:p>
            <a:pPr eaLnBrk="1" hangingPunct="1"/>
            <a:endParaRPr lang="nb-NO" sz="1600" dirty="0" smtClean="0"/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3810000" cy="3581400"/>
          </a:xfrm>
        </p:spPr>
        <p:txBody>
          <a:bodyPr/>
          <a:lstStyle/>
          <a:p>
            <a:pPr eaLnBrk="1" hangingPunct="1"/>
            <a:r>
              <a:rPr lang="nb-NO" sz="1800" dirty="0" smtClean="0"/>
              <a:t>Sterk base: </a:t>
            </a:r>
            <a:r>
              <a:rPr lang="nb-NO" sz="1800" i="1" dirty="0" smtClean="0"/>
              <a:t>K</a:t>
            </a:r>
            <a:r>
              <a:rPr lang="nb-NO" sz="1800" i="1" baseline="-25000" dirty="0" smtClean="0"/>
              <a:t>b</a:t>
            </a:r>
            <a:r>
              <a:rPr lang="nb-NO" sz="1800" dirty="0" smtClean="0"/>
              <a:t> &gt; 1</a:t>
            </a:r>
          </a:p>
          <a:p>
            <a:pPr eaLnBrk="1" hangingPunct="1"/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  <a:r>
              <a:rPr lang="nb-NO" sz="1600" dirty="0" smtClean="0"/>
              <a:t>Eks. (</a:t>
            </a:r>
            <a:r>
              <a:rPr lang="nb-NO" sz="1600" i="1" dirty="0" smtClean="0"/>
              <a:t>K</a:t>
            </a:r>
            <a:r>
              <a:rPr lang="nb-NO" sz="1600" i="1" baseline="-25000" dirty="0"/>
              <a:t>b</a:t>
            </a:r>
            <a:r>
              <a:rPr lang="nb-NO" sz="1600" dirty="0" smtClean="0"/>
              <a:t> &gt;&gt;1): …ingen…!?</a:t>
            </a:r>
            <a:endParaRPr lang="nb-NO" sz="1600" baseline="-25000" dirty="0" smtClean="0"/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600" dirty="0" smtClean="0"/>
              <a:t>OH</a:t>
            </a:r>
            <a:r>
              <a:rPr lang="nb-NO" sz="1600" baseline="30000" dirty="0" smtClean="0"/>
              <a:t>-</a:t>
            </a:r>
            <a:r>
              <a:rPr lang="nb-NO" sz="1600" baseline="-25000" dirty="0" smtClean="0"/>
              <a:t>  </a:t>
            </a:r>
            <a:r>
              <a:rPr lang="nb-NO" sz="1600" dirty="0" smtClean="0"/>
              <a:t>er en sterk base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800" dirty="0" smtClean="0"/>
              <a:t>Svak base: </a:t>
            </a:r>
            <a:r>
              <a:rPr lang="nb-NO" sz="1800" i="1" dirty="0" smtClean="0"/>
              <a:t>K</a:t>
            </a:r>
            <a:r>
              <a:rPr lang="nb-NO" sz="1800" i="1" baseline="-25000" dirty="0" smtClean="0"/>
              <a:t>b</a:t>
            </a:r>
            <a:r>
              <a:rPr lang="nb-NO" sz="1800" dirty="0" smtClean="0"/>
              <a:t> &lt; 1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buFontTx/>
              <a:buNone/>
            </a:pPr>
            <a:r>
              <a:rPr lang="nb-NO" sz="1800" dirty="0" smtClean="0"/>
              <a:t>	</a:t>
            </a:r>
            <a:r>
              <a:rPr lang="nb-NO" sz="1600" dirty="0" smtClean="0"/>
              <a:t>Eks. (</a:t>
            </a:r>
            <a:r>
              <a:rPr lang="nb-NO" sz="1600" i="1" dirty="0" smtClean="0"/>
              <a:t>K</a:t>
            </a:r>
            <a:r>
              <a:rPr lang="nb-NO" sz="1600" i="1" baseline="-25000" dirty="0" smtClean="0"/>
              <a:t>b</a:t>
            </a:r>
            <a:r>
              <a:rPr lang="nb-NO" sz="1600" dirty="0" smtClean="0"/>
              <a:t> &lt;&lt; 1): NH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, CH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COO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, HCOO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, HCO</a:t>
            </a:r>
            <a:r>
              <a:rPr lang="nb-NO" sz="1600" baseline="-25000" dirty="0" smtClean="0"/>
              <a:t>3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,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O</a:t>
            </a:r>
            <a:endParaRPr lang="nb-NO" sz="1600" baseline="-25000" dirty="0" smtClean="0"/>
          </a:p>
          <a:p>
            <a:pPr eaLnBrk="1" hangingPunct="1"/>
            <a:endParaRPr lang="en-US" sz="1800" dirty="0" smtClean="0"/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914400" y="4800600"/>
            <a:ext cx="7543800" cy="17684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 dirty="0"/>
              <a:t>For korresponderende syre-base-par: </a:t>
            </a:r>
            <a:r>
              <a:rPr lang="nb-NO" sz="2000" i="1" dirty="0" err="1"/>
              <a:t>K</a:t>
            </a:r>
            <a:r>
              <a:rPr lang="nb-NO" sz="2000" i="1" baseline="-25000" dirty="0" err="1"/>
              <a:t>a</a:t>
            </a:r>
            <a:r>
              <a:rPr lang="nb-NO" sz="2000" i="1" dirty="0"/>
              <a:t>*K</a:t>
            </a:r>
            <a:r>
              <a:rPr lang="nb-NO" sz="2000" i="1" baseline="-25000" dirty="0"/>
              <a:t>b</a:t>
            </a:r>
            <a:r>
              <a:rPr lang="nb-NO" sz="2000" i="1" dirty="0"/>
              <a:t>=</a:t>
            </a:r>
            <a:r>
              <a:rPr lang="nb-NO" sz="2000" i="1" dirty="0" err="1"/>
              <a:t>K</a:t>
            </a:r>
            <a:r>
              <a:rPr lang="nb-NO" sz="2000" i="1" baseline="-25000" dirty="0" err="1"/>
              <a:t>w</a:t>
            </a:r>
            <a:r>
              <a:rPr lang="nb-NO" sz="2000" dirty="0"/>
              <a:t>  eller  </a:t>
            </a:r>
            <a:r>
              <a:rPr lang="nb-NO" sz="2000" i="1" dirty="0" err="1"/>
              <a:t>pK</a:t>
            </a:r>
            <a:r>
              <a:rPr lang="nb-NO" sz="2000" i="1" baseline="-25000" dirty="0" err="1"/>
              <a:t>a</a:t>
            </a:r>
            <a:r>
              <a:rPr lang="nb-NO" sz="2000" dirty="0" err="1"/>
              <a:t>+</a:t>
            </a:r>
            <a:r>
              <a:rPr lang="nb-NO" sz="2000" i="1" dirty="0" err="1"/>
              <a:t>pK</a:t>
            </a:r>
            <a:r>
              <a:rPr lang="nb-NO" sz="2000" i="1" baseline="-25000" dirty="0" err="1"/>
              <a:t>b</a:t>
            </a:r>
            <a:r>
              <a:rPr lang="nb-NO" sz="2000" dirty="0"/>
              <a:t>=14.</a:t>
            </a:r>
          </a:p>
          <a:p>
            <a:pPr>
              <a:spcBef>
                <a:spcPct val="50000"/>
              </a:spcBef>
            </a:pPr>
            <a:r>
              <a:rPr lang="nb-NO" sz="2000" dirty="0"/>
              <a:t>Den korresponderende basen til en sterk syre er en meget svak base.</a:t>
            </a:r>
          </a:p>
          <a:p>
            <a:pPr>
              <a:spcBef>
                <a:spcPct val="50000"/>
              </a:spcBef>
            </a:pPr>
            <a:r>
              <a:rPr lang="nb-NO" sz="2000" dirty="0"/>
              <a:t>Den korresponderende basen til en svak syre er en svak base.</a:t>
            </a:r>
          </a:p>
          <a:p>
            <a:pPr algn="ctr">
              <a:spcBef>
                <a:spcPct val="50000"/>
              </a:spcBef>
            </a:pPr>
            <a:r>
              <a:rPr lang="nb-NO" sz="2000" dirty="0"/>
              <a:t>Og omvendt…!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44816C-585B-42A8-A32B-B495564212A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Svak base + sterk syre</a:t>
            </a:r>
            <a:endParaRPr lang="en-US" smtClean="0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59688" cy="39624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Beregning av pH i en blanding av </a:t>
            </a:r>
            <a:r>
              <a:rPr lang="nb-NO" dirty="0" err="1" smtClean="0">
                <a:cs typeface="Times New Roman" pitchFamily="18" charset="0"/>
              </a:rPr>
              <a:t>HCOONa</a:t>
            </a:r>
            <a:r>
              <a:rPr lang="nb-NO" dirty="0" smtClean="0">
                <a:cs typeface="Times New Roman" pitchFamily="18" charset="0"/>
              </a:rPr>
              <a:t>(aq) og HCl(aq).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«Tradisjonell metode»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Eksempel: Blander 3 L 1 M </a:t>
            </a:r>
            <a:r>
              <a:rPr lang="nb-NO" dirty="0" err="1" smtClean="0">
                <a:cs typeface="Times New Roman" pitchFamily="18" charset="0"/>
              </a:rPr>
              <a:t>HCOONa</a:t>
            </a:r>
            <a:r>
              <a:rPr lang="nb-NO" dirty="0" smtClean="0">
                <a:cs typeface="Times New Roman" pitchFamily="18" charset="0"/>
              </a:rPr>
              <a:t> og 1 L 1 M HCl:</a:t>
            </a:r>
          </a:p>
          <a:p>
            <a:pPr eaLnBrk="1" hangingPunct="1">
              <a:buFontTx/>
              <a:buNone/>
            </a:pPr>
            <a:endParaRPr lang="nb-NO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Reaksjonsligning:	HCOOH(aq) +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) =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 + HCOO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Før fortynning:		     0 			   1                  1 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fortynning:		     0 		  	   0,25	        0,75 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reaksjon:	                0,25			   0	        0,50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likevekt:		   0,25 - x		   x	      0,50 + x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219141" name="Text Box 5"/>
          <p:cNvSpPr txBox="1">
            <a:spLocks noChangeArrowheads="1"/>
          </p:cNvSpPr>
          <p:nvPr/>
        </p:nvSpPr>
        <p:spPr bwMode="auto">
          <a:xfrm>
            <a:off x="506413" y="6069013"/>
            <a:ext cx="3783012" cy="3968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Na</a:t>
            </a:r>
            <a:r>
              <a:rPr lang="nb-NO" sz="2000" baseline="30000"/>
              <a:t>+</a:t>
            </a:r>
            <a:r>
              <a:rPr lang="nb-NO" sz="2000"/>
              <a:t>(aq) og Cl</a:t>
            </a:r>
            <a:r>
              <a:rPr lang="nb-NO" sz="2000" baseline="30000"/>
              <a:t>-</a:t>
            </a:r>
            <a:r>
              <a:rPr lang="nb-NO" sz="2000"/>
              <a:t>(aq) er ”tilskuer-ion”</a:t>
            </a:r>
            <a:endParaRPr lang="en-US" sz="2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7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198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Svak syre + sterk base</a:t>
            </a:r>
            <a:endParaRPr lang="en-US" smtClean="0"/>
          </a:p>
        </p:txBody>
      </p:sp>
      <p:sp>
        <p:nvSpPr>
          <p:cNvPr id="41988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05800" cy="47244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pH i en blanding av HCOOH(aq) og NaOH(aq).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Tradisjonell metode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Eksempel: Blander 3 L 1 M HCOOH og 1 L 1 M NaOH.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Bruker base-reaksjonen (K</a:t>
            </a:r>
            <a:r>
              <a:rPr lang="nb-NO" baseline="-25000" dirty="0" smtClean="0">
                <a:cs typeface="Times New Roman" pitchFamily="18" charset="0"/>
              </a:rPr>
              <a:t>b</a:t>
            </a:r>
            <a:r>
              <a:rPr lang="nb-NO" dirty="0" smtClean="0">
                <a:cs typeface="Times New Roman" pitchFamily="18" charset="0"/>
              </a:rPr>
              <a:t> = </a:t>
            </a:r>
            <a:r>
              <a:rPr lang="nb-NO" dirty="0" err="1" smtClean="0">
                <a:cs typeface="Times New Roman" pitchFamily="18" charset="0"/>
              </a:rPr>
              <a:t>K</a:t>
            </a:r>
            <a:r>
              <a:rPr lang="nb-NO" baseline="-25000" dirty="0" err="1" smtClean="0">
                <a:cs typeface="Times New Roman" pitchFamily="18" charset="0"/>
              </a:rPr>
              <a:t>w</a:t>
            </a:r>
            <a:r>
              <a:rPr lang="nb-NO" dirty="0" smtClean="0">
                <a:cs typeface="Times New Roman" pitchFamily="18" charset="0"/>
              </a:rPr>
              <a:t>/</a:t>
            </a:r>
            <a:r>
              <a:rPr lang="nb-NO" dirty="0" err="1" smtClean="0">
                <a:cs typeface="Times New Roman" pitchFamily="18" charset="0"/>
              </a:rPr>
              <a:t>K</a:t>
            </a:r>
            <a:r>
              <a:rPr lang="nb-NO" baseline="-25000" dirty="0" err="1" smtClean="0">
                <a:cs typeface="Times New Roman" pitchFamily="18" charset="0"/>
              </a:rPr>
              <a:t>a</a:t>
            </a:r>
            <a:r>
              <a:rPr lang="nb-NO" dirty="0" smtClean="0">
                <a:cs typeface="Times New Roman" pitchFamily="18" charset="0"/>
              </a:rPr>
              <a:t>) i stedet for syre-reaksjonen:</a:t>
            </a:r>
          </a:p>
          <a:p>
            <a:pPr eaLnBrk="1" hangingPunct="1">
              <a:buFontTx/>
              <a:buNone/>
            </a:pPr>
            <a:endParaRPr lang="nb-NO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Reaksjonsligning:	HCOO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 +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) = OH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 + HCOOH(aq)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Før fortynning:		     0 			   1                  1 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fortynning:		     0 		  	   0,25	        0,75 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reaksjon:	                0,25			   0	        0,50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likevekt:		   0,25 - x		   x	      0,50 + x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220165" name="Text Box 1029"/>
          <p:cNvSpPr txBox="1">
            <a:spLocks noChangeArrowheads="1"/>
          </p:cNvSpPr>
          <p:nvPr/>
        </p:nvSpPr>
        <p:spPr bwMode="auto">
          <a:xfrm>
            <a:off x="506413" y="6069013"/>
            <a:ext cx="2698750" cy="3968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Na</a:t>
            </a:r>
            <a:r>
              <a:rPr lang="nb-NO" sz="2000" baseline="30000"/>
              <a:t>+</a:t>
            </a:r>
            <a:r>
              <a:rPr lang="nb-NO" sz="2000"/>
              <a:t>(aq) er ”tilskuer-ion”</a:t>
            </a:r>
            <a:endParaRPr lang="en-US" sz="2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8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Svak, enprotisk syre; eks.:maursyre</a:t>
            </a:r>
            <a:endParaRPr lang="en-US" smtClean="0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058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pH som funksjon av [HCOOH(aq)]</a:t>
            </a:r>
            <a:r>
              <a:rPr lang="nb-NO" baseline="-25000" dirty="0" smtClean="0">
                <a:cs typeface="Times New Roman" pitchFamily="18" charset="0"/>
              </a:rPr>
              <a:t>0</a:t>
            </a:r>
            <a:r>
              <a:rPr lang="nb-NO" dirty="0" smtClean="0">
                <a:cs typeface="Times New Roman" pitchFamily="18" charset="0"/>
              </a:rPr>
              <a:t> = c</a:t>
            </a:r>
            <a:r>
              <a:rPr lang="nb-NO" baseline="-25000" dirty="0" smtClean="0">
                <a:cs typeface="Times New Roman" pitchFamily="18" charset="0"/>
              </a:rPr>
              <a:t>0</a:t>
            </a:r>
            <a:r>
              <a:rPr lang="nb-NO" dirty="0" smtClean="0">
                <a:cs typeface="Times New Roman" pitchFamily="18" charset="0"/>
              </a:rPr>
              <a:t> ved tradisjonell metode:</a:t>
            </a:r>
          </a:p>
          <a:p>
            <a:pPr eaLnBrk="1" hangingPunct="1">
              <a:buFontTx/>
              <a:buNone/>
            </a:pPr>
            <a:endParaRPr lang="nb-NO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Reaksjonsligning:	HCOOH(aq) +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) = H</a:t>
            </a:r>
            <a:r>
              <a:rPr lang="nb-NO" baseline="-30000" dirty="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 + HCOO</a:t>
            </a:r>
            <a:r>
              <a:rPr lang="nb-NO" baseline="30000" dirty="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chemeClr val="folHlink"/>
                </a:solidFill>
                <a:cs typeface="Times New Roman" pitchFamily="18" charset="0"/>
              </a:rPr>
              <a:t>Før fortynning: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chemeClr val="folHlink"/>
                </a:solidFill>
                <a:cs typeface="Times New Roman" pitchFamily="18" charset="0"/>
              </a:rPr>
              <a:t>Etter fortynning, </a:t>
            </a:r>
            <a:r>
              <a:rPr lang="nb-NO" dirty="0" smtClean="0">
                <a:cs typeface="Times New Roman" pitchFamily="18" charset="0"/>
              </a:rPr>
              <a:t>før likevekt: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   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c</a:t>
            </a:r>
            <a:r>
              <a:rPr lang="nb-NO" i="1" baseline="-25000" dirty="0" smtClean="0">
                <a:solidFill>
                  <a:srgbClr val="000066"/>
                </a:solidFill>
                <a:cs typeface="Times New Roman" pitchFamily="18" charset="0"/>
              </a:rPr>
              <a:t>0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			   0	          0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chemeClr val="folHlink"/>
                </a:solidFill>
                <a:cs typeface="Times New Roman" pitchFamily="18" charset="0"/>
              </a:rPr>
              <a:t>Etter reaksjon:</a:t>
            </a:r>
          </a:p>
          <a:p>
            <a:pPr eaLnBrk="1" hangingPunct="1">
              <a:buFontTx/>
              <a:buNone/>
            </a:pP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Etter likevekt:		       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c</a:t>
            </a:r>
            <a:r>
              <a:rPr lang="nb-NO" i="1" baseline="-25000" dirty="0" smtClean="0">
                <a:solidFill>
                  <a:srgbClr val="000066"/>
                </a:solidFill>
                <a:cs typeface="Times New Roman" pitchFamily="18" charset="0"/>
              </a:rPr>
              <a:t>0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- x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		  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	          </a:t>
            </a:r>
            <a:r>
              <a:rPr lang="nb-NO" i="1" dirty="0" smtClean="0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nb-NO" dirty="0" smtClean="0">
                <a:solidFill>
                  <a:srgbClr val="000066"/>
                </a:solidFill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	</a:t>
            </a:r>
            <a:endParaRPr lang="en-US" dirty="0" smtClean="0">
              <a:cs typeface="Times New Roman" pitchFamily="18" charset="0"/>
            </a:endParaRP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307975" y="3779838"/>
          <a:ext cx="8531225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Equation" r:id="rId3" imgW="5105160" imgH="1676160" progId="Equation.3">
                  <p:embed/>
                </p:oleObj>
              </mc:Choice>
              <mc:Fallback>
                <p:oleObj name="Equation" r:id="rId3" imgW="5105160" imgH="1676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3779838"/>
                        <a:ext cx="8531225" cy="2790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81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Svak, enprotisk syre; eks.:maursyre, fortsatt</a:t>
            </a:r>
            <a:endParaRPr lang="en-US" smtClean="0"/>
          </a:p>
        </p:txBody>
      </p:sp>
      <p:sp>
        <p:nvSpPr>
          <p:cNvPr id="82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1600200"/>
          </a:xfrm>
        </p:spPr>
        <p:txBody>
          <a:bodyPr/>
          <a:lstStyle/>
          <a:p>
            <a:pPr eaLnBrk="1" hangingPunct="1"/>
            <a:r>
              <a:rPr lang="nb-NO" dirty="0" smtClean="0">
                <a:cs typeface="Times New Roman" pitchFamily="18" charset="0"/>
              </a:rPr>
              <a:t>HCOOH(aq) + H</a:t>
            </a:r>
            <a:r>
              <a:rPr lang="nb-NO" baseline="-30000" dirty="0" smtClean="0">
                <a:cs typeface="Times New Roman" pitchFamily="18" charset="0"/>
              </a:rPr>
              <a:t>2</a:t>
            </a:r>
            <a:r>
              <a:rPr lang="nb-NO" dirty="0" smtClean="0">
                <a:cs typeface="Times New Roman" pitchFamily="18" charset="0"/>
              </a:rPr>
              <a:t>O(</a:t>
            </a:r>
            <a:r>
              <a:rPr lang="nb-NO" i="1" dirty="0" smtClean="0">
                <a:cs typeface="Times New Roman" pitchFamily="18" charset="0"/>
              </a:rPr>
              <a:t>l</a:t>
            </a:r>
            <a:r>
              <a:rPr lang="nb-NO" dirty="0" smtClean="0">
                <a:cs typeface="Times New Roman" pitchFamily="18" charset="0"/>
              </a:rPr>
              <a:t>) = H</a:t>
            </a:r>
            <a:r>
              <a:rPr lang="nb-NO" baseline="-30000" dirty="0" smtClean="0">
                <a:cs typeface="Times New Roman" pitchFamily="18" charset="0"/>
              </a:rPr>
              <a:t>3</a:t>
            </a:r>
            <a:r>
              <a:rPr lang="nb-NO" dirty="0" smtClean="0">
                <a:cs typeface="Times New Roman" pitchFamily="18" charset="0"/>
              </a:rPr>
              <a:t>O</a:t>
            </a:r>
            <a:r>
              <a:rPr lang="nb-NO" baseline="30000" dirty="0" smtClean="0">
                <a:cs typeface="Times New Roman" pitchFamily="18" charset="0"/>
              </a:rPr>
              <a:t>+</a:t>
            </a:r>
            <a:r>
              <a:rPr lang="nb-NO" dirty="0" smtClean="0">
                <a:cs typeface="Times New Roman" pitchFamily="18" charset="0"/>
              </a:rPr>
              <a:t>(aq) + HCOO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pH som funksjon av [HCOOH(aq)]</a:t>
            </a:r>
            <a:r>
              <a:rPr lang="nb-NO" baseline="-25000" dirty="0" smtClean="0">
                <a:cs typeface="Times New Roman" pitchFamily="18" charset="0"/>
              </a:rPr>
              <a:t>0</a:t>
            </a:r>
            <a:r>
              <a:rPr lang="nb-NO" dirty="0" smtClean="0">
                <a:cs typeface="Times New Roman" pitchFamily="18" charset="0"/>
              </a:rPr>
              <a:t> = c</a:t>
            </a:r>
            <a:r>
              <a:rPr lang="nb-NO" baseline="-25000" dirty="0" smtClean="0">
                <a:cs typeface="Times New Roman" pitchFamily="18" charset="0"/>
              </a:rPr>
              <a:t>0</a:t>
            </a:r>
            <a:r>
              <a:rPr lang="nb-NO" dirty="0" smtClean="0">
                <a:cs typeface="Times New Roman" pitchFamily="18" charset="0"/>
              </a:rPr>
              <a:t> ved mer generell metode. </a:t>
            </a:r>
            <a:r>
              <a:rPr lang="nb-NO" dirty="0" smtClean="0">
                <a:solidFill>
                  <a:srgbClr val="000066"/>
                </a:solidFill>
              </a:rPr>
              <a:t>Tre ukjente, tre ligninger:</a:t>
            </a:r>
            <a:endParaRPr lang="en-US" dirty="0" smtClean="0">
              <a:solidFill>
                <a:srgbClr val="000066"/>
              </a:solidFill>
            </a:endParaRPr>
          </a:p>
        </p:txBody>
      </p:sp>
      <p:graphicFrame>
        <p:nvGraphicFramePr>
          <p:cNvPr id="8194" name="Object 1024"/>
          <p:cNvGraphicFramePr>
            <a:graphicFrameLocks noChangeAspect="1"/>
          </p:cNvGraphicFramePr>
          <p:nvPr/>
        </p:nvGraphicFramePr>
        <p:xfrm>
          <a:off x="685800" y="2895600"/>
          <a:ext cx="49879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Equation" r:id="rId3" imgW="2984400" imgH="444240" progId="Equation.3">
                  <p:embed/>
                </p:oleObj>
              </mc:Choice>
              <mc:Fallback>
                <p:oleObj name="Equation" r:id="rId3" imgW="2984400" imgH="44424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4987925" cy="739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1025"/>
          <p:cNvGraphicFramePr>
            <a:graphicFrameLocks noChangeAspect="1"/>
          </p:cNvGraphicFramePr>
          <p:nvPr/>
        </p:nvGraphicFramePr>
        <p:xfrm>
          <a:off x="609600" y="4572000"/>
          <a:ext cx="71088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Equation" r:id="rId5" imgW="4254480" imgH="241200" progId="Equation.3">
                  <p:embed/>
                </p:oleObj>
              </mc:Choice>
              <mc:Fallback>
                <p:oleObj name="Equation" r:id="rId5" imgW="4254480" imgH="2412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572000"/>
                        <a:ext cx="71088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1026"/>
          <p:cNvGraphicFramePr>
            <a:graphicFrameLocks noChangeAspect="1"/>
          </p:cNvGraphicFramePr>
          <p:nvPr/>
        </p:nvGraphicFramePr>
        <p:xfrm>
          <a:off x="685800" y="3810000"/>
          <a:ext cx="662146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Equation" r:id="rId7" imgW="3962160" imgH="241200" progId="Equation.3">
                  <p:embed/>
                </p:oleObj>
              </mc:Choice>
              <mc:Fallback>
                <p:oleObj name="Equation" r:id="rId7" imgW="3962160" imgH="24120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810000"/>
                        <a:ext cx="6621463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Line 7"/>
          <p:cNvSpPr>
            <a:spLocks noChangeShapeType="1"/>
          </p:cNvSpPr>
          <p:nvPr/>
        </p:nvSpPr>
        <p:spPr bwMode="auto">
          <a:xfrm flipV="1">
            <a:off x="6096000" y="38100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202" name="Line 8"/>
          <p:cNvSpPr>
            <a:spLocks noChangeShapeType="1"/>
          </p:cNvSpPr>
          <p:nvPr/>
        </p:nvSpPr>
        <p:spPr bwMode="auto">
          <a:xfrm>
            <a:off x="6172200" y="38862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8197" name="Object 1027"/>
          <p:cNvGraphicFramePr>
            <a:graphicFrameLocks noChangeAspect="1"/>
          </p:cNvGraphicFramePr>
          <p:nvPr/>
        </p:nvGraphicFramePr>
        <p:xfrm>
          <a:off x="1206500" y="5105400"/>
          <a:ext cx="75565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Equation" r:id="rId9" imgW="4520880" imgH="711000" progId="Equation.3">
                  <p:embed/>
                </p:oleObj>
              </mc:Choice>
              <mc:Fallback>
                <p:oleObj name="Equation" r:id="rId9" imgW="4520880" imgH="711000" progId="Equation.3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0" y="5105400"/>
                        <a:ext cx="7556500" cy="1184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Buffer av maursyre og dens natriumsalt (natriumformiat)</a:t>
            </a:r>
            <a:endParaRPr lang="en-US" smtClean="0"/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05800" cy="312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pH i en buffer av HCOOH(aq) og HCOO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(aq); tradisjonell metode</a:t>
            </a:r>
          </a:p>
          <a:p>
            <a:pPr eaLnBrk="1" hangingPunct="1">
              <a:buFontTx/>
              <a:buNone/>
            </a:pPr>
            <a:r>
              <a:rPr lang="nb-NO" smtClean="0">
                <a:cs typeface="Times New Roman" pitchFamily="18" charset="0"/>
              </a:rPr>
              <a:t>Eksempel: blander 1 L 1 M HCOOH og 1 L 1 M HCOONa.</a:t>
            </a:r>
          </a:p>
          <a:p>
            <a:pPr eaLnBrk="1" hangingPunct="1">
              <a:buFontTx/>
              <a:buNone/>
            </a:pPr>
            <a:endParaRPr lang="nb-NO" smtClean="0">
              <a:solidFill>
                <a:srgbClr val="000066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Reaksjonsligning:	HCOOH(aq) +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2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O(</a:t>
            </a:r>
            <a:r>
              <a:rPr lang="nb-NO" i="1" smtClean="0">
                <a:solidFill>
                  <a:srgbClr val="000066"/>
                </a:solidFill>
                <a:cs typeface="Times New Roman" pitchFamily="18" charset="0"/>
              </a:rPr>
              <a:t>l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) = H</a:t>
            </a:r>
            <a:r>
              <a:rPr lang="nb-NO" baseline="-30000" smtClean="0">
                <a:solidFill>
                  <a:srgbClr val="000066"/>
                </a:solidFill>
                <a:cs typeface="Times New Roman" pitchFamily="18" charset="0"/>
              </a:rPr>
              <a:t>3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+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 + HCOO</a:t>
            </a:r>
            <a:r>
              <a:rPr lang="nb-NO" baseline="30000" smtClean="0">
                <a:solidFill>
                  <a:srgbClr val="000066"/>
                </a:solidFill>
                <a:cs typeface="Times New Roman" pitchFamily="18" charset="0"/>
              </a:rPr>
              <a:t>-</a:t>
            </a: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Før fortynning:		     1 			   0                  1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fortynning:		    0,5 		  	   0	        0,5 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reaksjon: (ingen sterk syre/base)		</a:t>
            </a:r>
          </a:p>
          <a:p>
            <a:pPr eaLnBrk="1" hangingPunct="1">
              <a:buFontTx/>
              <a:buNone/>
            </a:pPr>
            <a:r>
              <a:rPr lang="nb-NO" smtClean="0">
                <a:solidFill>
                  <a:srgbClr val="000066"/>
                </a:solidFill>
                <a:cs typeface="Times New Roman" pitchFamily="18" charset="0"/>
              </a:rPr>
              <a:t>Etter likevekt:		   0,5 - x			   x	      0,5 + x</a:t>
            </a:r>
            <a:endParaRPr lang="en-US" smtClean="0">
              <a:cs typeface="Times New Roman" pitchFamily="18" charset="0"/>
            </a:endParaRPr>
          </a:p>
        </p:txBody>
      </p:sp>
      <p:graphicFrame>
        <p:nvGraphicFramePr>
          <p:cNvPr id="10242" name="Object 1024"/>
          <p:cNvGraphicFramePr>
            <a:graphicFrameLocks noChangeAspect="1"/>
          </p:cNvGraphicFramePr>
          <p:nvPr/>
        </p:nvGraphicFramePr>
        <p:xfrm>
          <a:off x="457200" y="4149725"/>
          <a:ext cx="6281738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tion" r:id="rId3" imgW="3759120" imgH="939600" progId="Equation.3">
                  <p:embed/>
                </p:oleObj>
              </mc:Choice>
              <mc:Fallback>
                <p:oleObj name="Equation" r:id="rId3" imgW="3759120" imgH="9396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149725"/>
                        <a:ext cx="6281738" cy="156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3" name="Text Box 5"/>
          <p:cNvSpPr txBox="1">
            <a:spLocks noChangeArrowheads="1"/>
          </p:cNvSpPr>
          <p:nvPr/>
        </p:nvSpPr>
        <p:spPr bwMode="auto">
          <a:xfrm>
            <a:off x="506413" y="6069013"/>
            <a:ext cx="2944812" cy="3968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/>
              <a:t>Na</a:t>
            </a:r>
            <a:r>
              <a:rPr lang="nb-NO" sz="2000" baseline="30000"/>
              <a:t>+</a:t>
            </a:r>
            <a:r>
              <a:rPr lang="nb-NO" sz="2000"/>
              <a:t>(aq) er et ”tilskuer-ion”</a:t>
            </a:r>
            <a:endParaRPr lang="en-US" sz="20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3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12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Buffer av maursyre og natriumformiat, fortsatt</a:t>
            </a:r>
            <a:endParaRPr lang="en-US" smtClean="0"/>
          </a:p>
        </p:txBody>
      </p:sp>
      <p:sp>
        <p:nvSpPr>
          <p:cNvPr id="112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pH i en buffer av HCOOH(aq) og HCOO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Eksempel: blander 1 L 1 M HCOOH og 1 L 1 M HCOONa.</a:t>
            </a:r>
          </a:p>
          <a:p>
            <a:pPr eaLnBrk="1" hangingPunct="1">
              <a:lnSpc>
                <a:spcPct val="90000"/>
              </a:lnSpc>
            </a:pPr>
            <a:endParaRPr lang="nb-NO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1800" smtClean="0">
                <a:cs typeface="Times New Roman" pitchFamily="18" charset="0"/>
              </a:rPr>
              <a:t>HCOOH(aq) + H</a:t>
            </a:r>
            <a:r>
              <a:rPr lang="nb-NO" sz="1800" baseline="-30000" smtClean="0">
                <a:cs typeface="Times New Roman" pitchFamily="18" charset="0"/>
              </a:rPr>
              <a:t>2</a:t>
            </a:r>
            <a:r>
              <a:rPr lang="nb-NO" sz="1800" smtClean="0">
                <a:cs typeface="Times New Roman" pitchFamily="18" charset="0"/>
              </a:rPr>
              <a:t>O(</a:t>
            </a:r>
            <a:r>
              <a:rPr lang="nb-NO" sz="1800" i="1" smtClean="0">
                <a:cs typeface="Times New Roman" pitchFamily="18" charset="0"/>
              </a:rPr>
              <a:t>l</a:t>
            </a:r>
            <a:r>
              <a:rPr lang="nb-NO" sz="1800" smtClean="0">
                <a:cs typeface="Times New Roman" pitchFamily="18" charset="0"/>
              </a:rPr>
              <a:t>) = H</a:t>
            </a:r>
            <a:r>
              <a:rPr lang="nb-NO" sz="1800" baseline="-30000" smtClean="0">
                <a:cs typeface="Times New Roman" pitchFamily="18" charset="0"/>
              </a:rPr>
              <a:t>3</a:t>
            </a:r>
            <a:r>
              <a:rPr lang="nb-NO" sz="1800" smtClean="0">
                <a:cs typeface="Times New Roman" pitchFamily="18" charset="0"/>
              </a:rPr>
              <a:t>O</a:t>
            </a:r>
            <a:r>
              <a:rPr lang="nb-NO" sz="1800" baseline="30000" smtClean="0">
                <a:cs typeface="Times New Roman" pitchFamily="18" charset="0"/>
              </a:rPr>
              <a:t>+</a:t>
            </a:r>
            <a:r>
              <a:rPr lang="nb-NO" sz="1800" smtClean="0">
                <a:cs typeface="Times New Roman" pitchFamily="18" charset="0"/>
              </a:rPr>
              <a:t>(aq) + HCOO</a:t>
            </a:r>
            <a:r>
              <a:rPr lang="nb-NO" sz="1800" baseline="30000" smtClean="0">
                <a:cs typeface="Times New Roman" pitchFamily="18" charset="0"/>
              </a:rPr>
              <a:t>-</a:t>
            </a:r>
            <a:r>
              <a:rPr lang="nb-NO" sz="180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nb-NO" sz="1800" smtClean="0">
                <a:solidFill>
                  <a:srgbClr val="000066"/>
                </a:solidFill>
              </a:rPr>
              <a:t>Tre ukjente, tre ligninger:</a:t>
            </a:r>
            <a:endParaRPr lang="en-US" sz="1800" smtClean="0">
              <a:solidFill>
                <a:srgbClr val="000066"/>
              </a:solidFill>
            </a:endParaRPr>
          </a:p>
        </p:txBody>
      </p:sp>
      <p:graphicFrame>
        <p:nvGraphicFramePr>
          <p:cNvPr id="11266" name="Object 1024"/>
          <p:cNvGraphicFramePr>
            <a:graphicFrameLocks noChangeAspect="1"/>
          </p:cNvGraphicFramePr>
          <p:nvPr/>
        </p:nvGraphicFramePr>
        <p:xfrm>
          <a:off x="685800" y="2895600"/>
          <a:ext cx="49879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0" name="Equation" r:id="rId3" imgW="2984400" imgH="444240" progId="Equation.3">
                  <p:embed/>
                </p:oleObj>
              </mc:Choice>
              <mc:Fallback>
                <p:oleObj name="Equation" r:id="rId3" imgW="2984400" imgH="44424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4987925" cy="739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1025"/>
          <p:cNvGraphicFramePr>
            <a:graphicFrameLocks noChangeAspect="1"/>
          </p:cNvGraphicFramePr>
          <p:nvPr/>
        </p:nvGraphicFramePr>
        <p:xfrm>
          <a:off x="142875" y="4476750"/>
          <a:ext cx="88487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Equation" r:id="rId5" imgW="5295600" imgH="241200" progId="Equation.3">
                  <p:embed/>
                </p:oleObj>
              </mc:Choice>
              <mc:Fallback>
                <p:oleObj name="Equation" r:id="rId5" imgW="5295600" imgH="2412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4476750"/>
                        <a:ext cx="88487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1026"/>
          <p:cNvGraphicFramePr>
            <a:graphicFrameLocks noChangeAspect="1"/>
          </p:cNvGraphicFramePr>
          <p:nvPr/>
        </p:nvGraphicFramePr>
        <p:xfrm>
          <a:off x="152400" y="3810000"/>
          <a:ext cx="78311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2" name="Equation" r:id="rId7" imgW="4686120" imgH="241200" progId="Equation.3">
                  <p:embed/>
                </p:oleObj>
              </mc:Choice>
              <mc:Fallback>
                <p:oleObj name="Equation" r:id="rId7" imgW="4686120" imgH="24120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810000"/>
                        <a:ext cx="783113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Line 7"/>
          <p:cNvSpPr>
            <a:spLocks noChangeShapeType="1"/>
          </p:cNvSpPr>
          <p:nvPr/>
        </p:nvSpPr>
        <p:spPr bwMode="auto">
          <a:xfrm flipV="1">
            <a:off x="6781800" y="38100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4" name="Line 8"/>
          <p:cNvSpPr>
            <a:spLocks noChangeShapeType="1"/>
          </p:cNvSpPr>
          <p:nvPr/>
        </p:nvSpPr>
        <p:spPr bwMode="auto">
          <a:xfrm>
            <a:off x="6858000" y="38862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11269" name="Object 1027"/>
          <p:cNvGraphicFramePr>
            <a:graphicFrameLocks noChangeAspect="1"/>
          </p:cNvGraphicFramePr>
          <p:nvPr/>
        </p:nvGraphicFramePr>
        <p:xfrm>
          <a:off x="161925" y="5146675"/>
          <a:ext cx="753427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3" name="Equation" r:id="rId9" imgW="4508280" imgH="660240" progId="Equation.3">
                  <p:embed/>
                </p:oleObj>
              </mc:Choice>
              <mc:Fallback>
                <p:oleObj name="Equation" r:id="rId9" imgW="4508280" imgH="660240" progId="Equation.3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5146675"/>
                        <a:ext cx="7534275" cy="110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5" name="Line 10"/>
          <p:cNvSpPr>
            <a:spLocks noChangeShapeType="1"/>
          </p:cNvSpPr>
          <p:nvPr/>
        </p:nvSpPr>
        <p:spPr bwMode="auto">
          <a:xfrm flipV="1">
            <a:off x="4572000" y="54864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6" name="Line 11"/>
          <p:cNvSpPr>
            <a:spLocks noChangeShapeType="1"/>
          </p:cNvSpPr>
          <p:nvPr/>
        </p:nvSpPr>
        <p:spPr bwMode="auto">
          <a:xfrm>
            <a:off x="4648200" y="55626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7" name="Line 12"/>
          <p:cNvSpPr>
            <a:spLocks noChangeShapeType="1"/>
          </p:cNvSpPr>
          <p:nvPr/>
        </p:nvSpPr>
        <p:spPr bwMode="auto">
          <a:xfrm flipV="1">
            <a:off x="5791200" y="5867400"/>
            <a:ext cx="1143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78" name="Line 13"/>
          <p:cNvSpPr>
            <a:spLocks noChangeShapeType="1"/>
          </p:cNvSpPr>
          <p:nvPr/>
        </p:nvSpPr>
        <p:spPr bwMode="auto">
          <a:xfrm>
            <a:off x="5867400" y="5943600"/>
            <a:ext cx="1066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Buffer</a:t>
            </a:r>
            <a:endParaRPr lang="en-US" smtClean="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mtClean="0"/>
              <a:t>Hvis A og B er korresponderende par av svak syre og svak base, og </a:t>
            </a:r>
            <a:r>
              <a:rPr lang="nb-NO" smtClean="0">
                <a:cs typeface="Times New Roman" pitchFamily="18" charset="0"/>
              </a:rPr>
              <a:t>[A],[B] &gt;&gt; [H</a:t>
            </a:r>
            <a:r>
              <a:rPr lang="nb-NO" baseline="-30000" smtClean="0">
                <a:cs typeface="Times New Roman" pitchFamily="18" charset="0"/>
              </a:rPr>
              <a:t>3</a:t>
            </a:r>
            <a:r>
              <a:rPr lang="nb-NO" smtClean="0">
                <a:cs typeface="Times New Roman" pitchFamily="18" charset="0"/>
              </a:rPr>
              <a:t>O</a:t>
            </a:r>
            <a:r>
              <a:rPr lang="nb-NO" baseline="30000" smtClean="0">
                <a:cs typeface="Times New Roman" pitchFamily="18" charset="0"/>
              </a:rPr>
              <a:t>+</a:t>
            </a:r>
            <a:r>
              <a:rPr lang="nb-NO" smtClean="0">
                <a:cs typeface="Times New Roman" pitchFamily="18" charset="0"/>
              </a:rPr>
              <a:t>],[OH</a:t>
            </a:r>
            <a:r>
              <a:rPr lang="nb-NO" baseline="30000" smtClean="0">
                <a:cs typeface="Times New Roman" pitchFamily="18" charset="0"/>
              </a:rPr>
              <a:t>-</a:t>
            </a:r>
            <a:r>
              <a:rPr lang="nb-NO" smtClean="0">
                <a:cs typeface="Times New Roman" pitchFamily="18" charset="0"/>
              </a:rPr>
              <a:t>] har vi en buffer. </a:t>
            </a: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r>
              <a:rPr lang="nb-NO" smtClean="0">
                <a:cs typeface="Times New Roman" pitchFamily="18" charset="0"/>
              </a:rPr>
              <a:t>Bufferen kan reagere med sterk syre eller sterk base og omgjør denne til svak base eller svak syre; A/B-forholdet endres med dette litt, men pH ”bufres” og endrer seg lite så lenge man ikke overskrider bufferkapasiteten.</a:t>
            </a:r>
          </a:p>
          <a:p>
            <a:pPr eaLnBrk="1" hangingPunct="1"/>
            <a:endParaRPr lang="nb-NO" smtClean="0">
              <a:cs typeface="Times New Roman" pitchFamily="18" charset="0"/>
            </a:endParaRPr>
          </a:p>
          <a:p>
            <a:pPr eaLnBrk="1" hangingPunct="1"/>
            <a:endParaRPr lang="en-US" smtClean="0"/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3935413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143000" y="2286000"/>
          <a:ext cx="2819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r:id="rId3" imgW="1270000" imgH="419100" progId="Equation.3">
                  <p:embed/>
                </p:oleObj>
              </mc:Choice>
              <mc:Fallback>
                <p:oleObj r:id="rId3" imgW="12700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86000"/>
                        <a:ext cx="28194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Toprotisk syre; oksalsyre HOOC-COOH eller (COOH)</a:t>
            </a:r>
            <a:r>
              <a:rPr lang="nb-NO" baseline="-25000" smtClean="0"/>
              <a:t>2</a:t>
            </a:r>
            <a:endParaRPr lang="en-US" baseline="-25000" smtClean="0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278688" cy="4724400"/>
          </a:xfrm>
        </p:spPr>
        <p:txBody>
          <a:bodyPr/>
          <a:lstStyle/>
          <a:p>
            <a:pPr eaLnBrk="1" hangingPunct="1"/>
            <a:r>
              <a:rPr lang="nb-NO" dirty="0" smtClean="0"/>
              <a:t>Oksalsyre brukes i syntese-laboppgaven. Den er toprotisk:</a:t>
            </a:r>
          </a:p>
          <a:p>
            <a:pPr eaLnBrk="1" hangingPunct="1"/>
            <a:endParaRPr lang="nb-NO" dirty="0" smtClean="0"/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(COOH)</a:t>
            </a:r>
            <a:r>
              <a:rPr lang="nb-NO" baseline="-30000" dirty="0" smtClean="0">
                <a:cs typeface="Times New Roman" pitchFamily="18" charset="0"/>
              </a:rPr>
              <a:t>2</a:t>
            </a:r>
            <a:r>
              <a:rPr lang="nb-NO" dirty="0" smtClean="0">
                <a:cs typeface="Times New Roman" pitchFamily="18" charset="0"/>
              </a:rPr>
              <a:t>(aq) + H</a:t>
            </a:r>
            <a:r>
              <a:rPr lang="nb-NO" baseline="-30000" dirty="0" smtClean="0">
                <a:cs typeface="Times New Roman" pitchFamily="18" charset="0"/>
              </a:rPr>
              <a:t>2</a:t>
            </a:r>
            <a:r>
              <a:rPr lang="nb-NO" dirty="0" smtClean="0">
                <a:cs typeface="Times New Roman" pitchFamily="18" charset="0"/>
              </a:rPr>
              <a:t>O(l) = H</a:t>
            </a:r>
            <a:r>
              <a:rPr lang="nb-NO" baseline="-30000" dirty="0" smtClean="0">
                <a:cs typeface="Times New Roman" pitchFamily="18" charset="0"/>
              </a:rPr>
              <a:t>3</a:t>
            </a:r>
            <a:r>
              <a:rPr lang="nb-NO" dirty="0" smtClean="0">
                <a:cs typeface="Times New Roman" pitchFamily="18" charset="0"/>
              </a:rPr>
              <a:t>O</a:t>
            </a:r>
            <a:r>
              <a:rPr lang="nb-NO" baseline="30000" dirty="0" smtClean="0">
                <a:cs typeface="Times New Roman" pitchFamily="18" charset="0"/>
              </a:rPr>
              <a:t>+</a:t>
            </a:r>
            <a:r>
              <a:rPr lang="nb-NO" dirty="0" smtClean="0">
                <a:cs typeface="Times New Roman" pitchFamily="18" charset="0"/>
              </a:rPr>
              <a:t>(aq) + HOOC-COO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(aq) 	</a:t>
            </a:r>
            <a:r>
              <a:rPr lang="nb-NO" i="1" dirty="0" smtClean="0">
                <a:cs typeface="Times New Roman" pitchFamily="18" charset="0"/>
              </a:rPr>
              <a:t>K</a:t>
            </a:r>
            <a:r>
              <a:rPr lang="nb-NO" i="1" baseline="-25000" dirty="0" smtClean="0">
                <a:cs typeface="Times New Roman" pitchFamily="18" charset="0"/>
              </a:rPr>
              <a:t>a1</a:t>
            </a:r>
            <a:endParaRPr lang="nb-NO" i="1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HOOC-COO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(aq) + H</a:t>
            </a:r>
            <a:r>
              <a:rPr lang="en-US" baseline="-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O(l) = H</a:t>
            </a:r>
            <a:r>
              <a:rPr lang="en-US" baseline="-30000" dirty="0" smtClean="0">
                <a:cs typeface="Times New Roman" pitchFamily="18" charset="0"/>
              </a:rPr>
              <a:t>3</a:t>
            </a:r>
            <a:r>
              <a:rPr lang="en-US" dirty="0" smtClean="0">
                <a:cs typeface="Times New Roman" pitchFamily="18" charset="0"/>
              </a:rPr>
              <a:t>O</a:t>
            </a:r>
            <a:r>
              <a:rPr lang="en-US" baseline="30000" dirty="0" smtClean="0">
                <a:cs typeface="Times New Roman" pitchFamily="18" charset="0"/>
              </a:rPr>
              <a:t>+</a:t>
            </a:r>
            <a:r>
              <a:rPr lang="en-US" dirty="0" smtClean="0">
                <a:cs typeface="Times New Roman" pitchFamily="18" charset="0"/>
              </a:rPr>
              <a:t>(aq) + (COO)</a:t>
            </a:r>
            <a:r>
              <a:rPr lang="en-US" baseline="-30000" dirty="0" smtClean="0">
                <a:cs typeface="Times New Roman" pitchFamily="18" charset="0"/>
              </a:rPr>
              <a:t>2</a:t>
            </a:r>
            <a:r>
              <a:rPr lang="en-US" baseline="30000" dirty="0" smtClean="0">
                <a:cs typeface="Times New Roman" pitchFamily="18" charset="0"/>
              </a:rPr>
              <a:t>2-</a:t>
            </a:r>
            <a:r>
              <a:rPr lang="en-US" dirty="0" smtClean="0">
                <a:cs typeface="Times New Roman" pitchFamily="18" charset="0"/>
              </a:rPr>
              <a:t>(aq)</a:t>
            </a:r>
            <a:r>
              <a:rPr lang="nb-NO" dirty="0" smtClean="0">
                <a:cs typeface="Times New Roman" pitchFamily="18" charset="0"/>
              </a:rPr>
              <a:t>		</a:t>
            </a:r>
            <a:r>
              <a:rPr lang="nb-NO" i="1" dirty="0" smtClean="0">
                <a:cs typeface="Times New Roman" pitchFamily="18" charset="0"/>
              </a:rPr>
              <a:t>K</a:t>
            </a:r>
            <a:r>
              <a:rPr lang="nb-NO" i="1" baseline="-25000" dirty="0" smtClean="0">
                <a:cs typeface="Times New Roman" pitchFamily="18" charset="0"/>
              </a:rPr>
              <a:t>a2</a:t>
            </a:r>
            <a:endParaRPr lang="nb-NO" i="1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Syrestyrken avtar som hovedregel med 5 størrelsesordener per proton for flerprotiske syrer:   </a:t>
            </a:r>
            <a:r>
              <a:rPr lang="nb-NO" i="1" dirty="0" smtClean="0">
                <a:cs typeface="Times New Roman" pitchFamily="18" charset="0"/>
              </a:rPr>
              <a:t>K</a:t>
            </a:r>
            <a:r>
              <a:rPr lang="nb-NO" i="1" baseline="-25000" dirty="0" smtClean="0">
                <a:cs typeface="Times New Roman" pitchFamily="18" charset="0"/>
              </a:rPr>
              <a:t>a2</a:t>
            </a:r>
            <a:r>
              <a:rPr lang="nb-NO" i="1" dirty="0" smtClean="0">
                <a:cs typeface="Times New Roman" pitchFamily="18" charset="0"/>
              </a:rPr>
              <a:t> = K</a:t>
            </a:r>
            <a:r>
              <a:rPr lang="nb-NO" i="1" baseline="-25000" dirty="0" smtClean="0">
                <a:cs typeface="Times New Roman" pitchFamily="18" charset="0"/>
              </a:rPr>
              <a:t>a1</a:t>
            </a:r>
            <a:r>
              <a:rPr lang="nb-NO" dirty="0" smtClean="0">
                <a:cs typeface="Times New Roman" pitchFamily="18" charset="0"/>
              </a:rPr>
              <a:t>/10</a:t>
            </a:r>
            <a:r>
              <a:rPr lang="nb-NO" baseline="30000" dirty="0" smtClean="0">
                <a:cs typeface="Times New Roman" pitchFamily="18" charset="0"/>
              </a:rPr>
              <a:t>5</a:t>
            </a:r>
            <a:r>
              <a:rPr lang="nb-NO" dirty="0" smtClean="0">
                <a:cs typeface="Times New Roman" pitchFamily="18" charset="0"/>
              </a:rPr>
              <a:t> 	  </a:t>
            </a:r>
            <a:r>
              <a:rPr lang="nb-NO" i="1" dirty="0" smtClean="0">
                <a:cs typeface="Times New Roman" pitchFamily="18" charset="0"/>
              </a:rPr>
              <a:t>pK</a:t>
            </a:r>
            <a:r>
              <a:rPr lang="nb-NO" i="1" baseline="-25000" dirty="0" smtClean="0">
                <a:cs typeface="Times New Roman" pitchFamily="18" charset="0"/>
              </a:rPr>
              <a:t>a2</a:t>
            </a:r>
            <a:r>
              <a:rPr lang="nb-NO" i="1" dirty="0" smtClean="0">
                <a:cs typeface="Times New Roman" pitchFamily="18" charset="0"/>
              </a:rPr>
              <a:t> = pK</a:t>
            </a:r>
            <a:r>
              <a:rPr lang="nb-NO" i="1" baseline="-25000" dirty="0" smtClean="0">
                <a:cs typeface="Times New Roman" pitchFamily="18" charset="0"/>
              </a:rPr>
              <a:t>a1</a:t>
            </a:r>
            <a:r>
              <a:rPr lang="nb-NO" dirty="0" smtClean="0">
                <a:cs typeface="Times New Roman" pitchFamily="18" charset="0"/>
              </a:rPr>
              <a:t> + 5</a:t>
            </a:r>
          </a:p>
          <a:p>
            <a:pPr eaLnBrk="1" hangingPunct="1"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Delvis </a:t>
            </a:r>
            <a:r>
              <a:rPr lang="nb-NO" dirty="0" err="1" smtClean="0">
                <a:cs typeface="Times New Roman" pitchFamily="18" charset="0"/>
              </a:rPr>
              <a:t>protolysert</a:t>
            </a:r>
            <a:r>
              <a:rPr lang="nb-NO" dirty="0" smtClean="0">
                <a:cs typeface="Times New Roman" pitchFamily="18" charset="0"/>
              </a:rPr>
              <a:t> oksalsyre, </a:t>
            </a:r>
            <a:r>
              <a:rPr lang="en-US" dirty="0" smtClean="0">
                <a:cs typeface="Times New Roman" pitchFamily="18" charset="0"/>
              </a:rPr>
              <a:t>HOOC-COO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(aq)</a:t>
            </a:r>
            <a:r>
              <a:rPr lang="nb-NO" dirty="0" smtClean="0">
                <a:cs typeface="Times New Roman" pitchFamily="18" charset="0"/>
              </a:rPr>
              <a:t>, er en amfolytt:</a:t>
            </a:r>
          </a:p>
          <a:p>
            <a:pPr eaLnBrk="1" hangingPunct="1"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2HOOC-COO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(aq) = (COOH)</a:t>
            </a:r>
            <a:r>
              <a:rPr lang="en-US" baseline="-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(aq) + (COO)</a:t>
            </a:r>
            <a:r>
              <a:rPr lang="en-US" baseline="-30000" dirty="0" smtClean="0">
                <a:cs typeface="Times New Roman" pitchFamily="18" charset="0"/>
              </a:rPr>
              <a:t>2</a:t>
            </a:r>
            <a:r>
              <a:rPr lang="en-US" baseline="30000" dirty="0" smtClean="0">
                <a:cs typeface="Times New Roman" pitchFamily="18" charset="0"/>
              </a:rPr>
              <a:t>2-</a:t>
            </a:r>
            <a:r>
              <a:rPr lang="en-US" dirty="0" smtClean="0">
                <a:cs typeface="Times New Roman" pitchFamily="18" charset="0"/>
              </a:rPr>
              <a:t>(aq)</a:t>
            </a:r>
            <a:r>
              <a:rPr lang="en-GB" dirty="0" smtClean="0">
                <a:cs typeface="Times New Roman" pitchFamily="18" charset="0"/>
              </a:rPr>
              <a:t> 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5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Andre syre-base-begrep</a:t>
            </a:r>
            <a:endParaRPr lang="en-US" smtClean="0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43000"/>
            <a:ext cx="3810000" cy="32766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nb-NO" sz="1800" smtClean="0">
                <a:cs typeface="Times New Roman" pitchFamily="18" charset="0"/>
              </a:rPr>
              <a:t>Trivielt, men likevel nyttig: Et surt stoff er et stoff som reagerer med et basisk stoff, og omvendt.</a:t>
            </a:r>
          </a:p>
          <a:p>
            <a:pPr eaLnBrk="1" hangingPunct="1"/>
            <a:endParaRPr lang="nb-NO" sz="18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CaO(</a:t>
            </a:r>
            <a:r>
              <a:rPr lang="nb-NO" sz="1600" smtClean="0">
                <a:cs typeface="Times New Roman" pitchFamily="18" charset="0"/>
              </a:rPr>
              <a:t>s</a:t>
            </a:r>
            <a:r>
              <a:rPr lang="en-US" sz="1600" smtClean="0">
                <a:cs typeface="Times New Roman" pitchFamily="18" charset="0"/>
              </a:rPr>
              <a:t>) + CO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(g) = CaCO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(s)</a:t>
            </a:r>
            <a:endParaRPr lang="nb-NO" sz="1600" smtClean="0">
              <a:cs typeface="Times New Roman" pitchFamily="18" charset="0"/>
            </a:endParaRPr>
          </a:p>
          <a:p>
            <a:pPr eaLnBrk="1" hangingPunct="1"/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6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Na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</a:t>
            </a:r>
            <a:r>
              <a:rPr lang="nb-NO" sz="1600" smtClean="0">
                <a:cs typeface="Times New Roman" pitchFamily="18" charset="0"/>
              </a:rPr>
              <a:t>s</a:t>
            </a:r>
            <a:r>
              <a:rPr lang="en-US" sz="1600" smtClean="0">
                <a:cs typeface="Times New Roman" pitchFamily="18" charset="0"/>
              </a:rPr>
              <a:t>) + SO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(g) = Na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(s)</a:t>
            </a:r>
            <a:r>
              <a:rPr lang="en-US" sz="1600" smtClean="0"/>
              <a:t> </a:t>
            </a:r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143000"/>
            <a:ext cx="4724400" cy="32766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nb-NO" sz="1800" smtClean="0"/>
              <a:t>Et surt stoff er et stoff som avspalter H</a:t>
            </a:r>
            <a:r>
              <a:rPr lang="nb-NO" sz="1800" baseline="30000" smtClean="0"/>
              <a:t>+</a:t>
            </a:r>
            <a:r>
              <a:rPr lang="nb-NO" sz="1800" smtClean="0"/>
              <a:t> fra vann:</a:t>
            </a:r>
          </a:p>
          <a:p>
            <a:pPr eaLnBrk="1" hangingPunct="1"/>
            <a:endParaRPr lang="nb-NO" sz="1800" smtClean="0"/>
          </a:p>
          <a:p>
            <a:pPr eaLnBrk="1" hangingPunct="1">
              <a:buFontTx/>
              <a:buNone/>
            </a:pPr>
            <a:r>
              <a:rPr lang="nb-NO" sz="18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(g) +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O(l) =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(aq)</a:t>
            </a:r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6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(aq) +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</a:t>
            </a:r>
            <a:r>
              <a:rPr lang="en-US" sz="1600" i="1" smtClean="0">
                <a:cs typeface="Times New Roman" pitchFamily="18" charset="0"/>
              </a:rPr>
              <a:t>l</a:t>
            </a:r>
            <a:r>
              <a:rPr lang="en-US" sz="1600" smtClean="0">
                <a:cs typeface="Times New Roman" pitchFamily="18" charset="0"/>
              </a:rPr>
              <a:t>) = HSO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nb-NO" sz="1600" baseline="30000" smtClean="0">
                <a:cs typeface="Times New Roman" pitchFamily="18" charset="0"/>
              </a:rPr>
              <a:t>-</a:t>
            </a:r>
            <a:r>
              <a:rPr lang="en-US" sz="1600" smtClean="0">
                <a:cs typeface="Times New Roman" pitchFamily="18" charset="0"/>
              </a:rPr>
              <a:t>(aq) +</a:t>
            </a:r>
            <a:r>
              <a:rPr lang="nb-NO" sz="1600" smtClean="0">
                <a:cs typeface="Times New Roman" pitchFamily="18" charset="0"/>
              </a:rPr>
              <a:t> </a:t>
            </a:r>
            <a:r>
              <a:rPr lang="en-US" sz="1600" smtClean="0">
                <a:cs typeface="Times New Roman" pitchFamily="18" charset="0"/>
              </a:rPr>
              <a:t>H</a:t>
            </a:r>
            <a:r>
              <a:rPr lang="en-US" sz="1600" baseline="-30000" smtClean="0">
                <a:cs typeface="Times New Roman" pitchFamily="18" charset="0"/>
              </a:rPr>
              <a:t>3</a:t>
            </a:r>
            <a:r>
              <a:rPr lang="en-US" sz="1600" smtClean="0">
                <a:cs typeface="Times New Roman" pitchFamily="18" charset="0"/>
              </a:rPr>
              <a:t>O</a:t>
            </a:r>
            <a:r>
              <a:rPr lang="en-US" sz="1600" baseline="30000" smtClean="0">
                <a:cs typeface="Times New Roman" pitchFamily="18" charset="0"/>
              </a:rPr>
              <a:t>+</a:t>
            </a:r>
            <a:r>
              <a:rPr lang="en-US" sz="1600" smtClean="0">
                <a:cs typeface="Times New Roman" pitchFamily="18" charset="0"/>
              </a:rPr>
              <a:t>(aq)</a:t>
            </a:r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600" smtClean="0">
              <a:cs typeface="Times New Roman" pitchFamily="18" charset="0"/>
            </a:endParaRPr>
          </a:p>
          <a:p>
            <a:pPr eaLnBrk="1" hangingPunct="1"/>
            <a:r>
              <a:rPr lang="nb-NO" sz="1800" smtClean="0"/>
              <a:t>Et basisk stoff er et stoff som avspalter OH</a:t>
            </a:r>
            <a:r>
              <a:rPr lang="nb-NO" sz="1800" baseline="30000" smtClean="0"/>
              <a:t>-</a:t>
            </a:r>
            <a:r>
              <a:rPr lang="nb-NO" sz="1800" smtClean="0"/>
              <a:t> fra vann:</a:t>
            </a:r>
          </a:p>
          <a:p>
            <a:pPr eaLnBrk="1" hangingPunct="1">
              <a:buFontTx/>
              <a:buNone/>
            </a:pPr>
            <a:endParaRPr lang="nb-NO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600" smtClean="0">
                <a:cs typeface="Times New Roman" pitchFamily="18" charset="0"/>
              </a:rPr>
              <a:t>	</a:t>
            </a:r>
            <a:r>
              <a:rPr lang="en-US" sz="1600" smtClean="0">
                <a:cs typeface="Times New Roman" pitchFamily="18" charset="0"/>
              </a:rPr>
              <a:t>CaO(s) + H</a:t>
            </a:r>
            <a:r>
              <a:rPr lang="en-US" sz="1600" baseline="-30000" smtClean="0">
                <a:cs typeface="Times New Roman" pitchFamily="18" charset="0"/>
              </a:rPr>
              <a:t>2</a:t>
            </a:r>
            <a:r>
              <a:rPr lang="en-US" sz="1600" smtClean="0">
                <a:cs typeface="Times New Roman" pitchFamily="18" charset="0"/>
              </a:rPr>
              <a:t>O(l) = Ca</a:t>
            </a:r>
            <a:r>
              <a:rPr lang="en-US" sz="1600" baseline="30000" smtClean="0">
                <a:cs typeface="Times New Roman" pitchFamily="18" charset="0"/>
              </a:rPr>
              <a:t>2+</a:t>
            </a:r>
            <a:r>
              <a:rPr lang="en-US" sz="1600" smtClean="0">
                <a:cs typeface="Times New Roman" pitchFamily="18" charset="0"/>
              </a:rPr>
              <a:t>(aq) + 2OH</a:t>
            </a:r>
            <a:r>
              <a:rPr lang="en-US" sz="1600" baseline="30000" smtClean="0">
                <a:cs typeface="Times New Roman" pitchFamily="18" charset="0"/>
              </a:rPr>
              <a:t>-</a:t>
            </a:r>
            <a:r>
              <a:rPr lang="en-US" sz="1600" smtClean="0">
                <a:cs typeface="Times New Roman" pitchFamily="18" charset="0"/>
              </a:rPr>
              <a:t>(aq)</a:t>
            </a:r>
            <a:r>
              <a:rPr lang="en-GB" sz="1600" smtClean="0">
                <a:cs typeface="Times New Roman" pitchFamily="18" charset="0"/>
              </a:rPr>
              <a:t> </a:t>
            </a:r>
            <a:r>
              <a:rPr lang="en-US" sz="1600" smtClean="0">
                <a:cs typeface="Times New Roman" pitchFamily="18" charset="0"/>
              </a:rPr>
              <a:t> </a:t>
            </a:r>
            <a:r>
              <a:rPr lang="en-US" sz="1600" smtClean="0"/>
              <a:t> </a:t>
            </a:r>
          </a:p>
        </p:txBody>
      </p:sp>
      <p:sp>
        <p:nvSpPr>
          <p:cNvPr id="221190" name="Rectangle 6"/>
          <p:cNvSpPr>
            <a:spLocks noChangeArrowheads="1"/>
          </p:cNvSpPr>
          <p:nvPr/>
        </p:nvSpPr>
        <p:spPr bwMode="auto">
          <a:xfrm>
            <a:off x="381000" y="4572000"/>
            <a:ext cx="8610600" cy="1905000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>
                <a:latin typeface="Arial" charset="0"/>
                <a:cs typeface="Times New Roman" pitchFamily="18" charset="0"/>
              </a:rPr>
              <a:t>Lewis syre: </a:t>
            </a:r>
            <a:r>
              <a:rPr lang="nb-NO" sz="1800" i="1">
                <a:latin typeface="Arial" charset="0"/>
                <a:cs typeface="Times New Roman" pitchFamily="18" charset="0"/>
              </a:rPr>
              <a:t>Elektron</a:t>
            </a:r>
            <a:r>
              <a:rPr lang="nb-NO" sz="1800">
                <a:latin typeface="Arial" charset="0"/>
                <a:cs typeface="Times New Roman" pitchFamily="18" charset="0"/>
              </a:rPr>
              <a:t>-</a:t>
            </a:r>
            <a:r>
              <a:rPr lang="nb-NO" sz="1800" i="1">
                <a:latin typeface="Arial" charset="0"/>
                <a:cs typeface="Times New Roman" pitchFamily="18" charset="0"/>
              </a:rPr>
              <a:t>par</a:t>
            </a:r>
            <a:r>
              <a:rPr lang="nb-NO" sz="1800">
                <a:latin typeface="Arial" charset="0"/>
                <a:cs typeface="Times New Roman" pitchFamily="18" charset="0"/>
              </a:rPr>
              <a:t>-</a:t>
            </a:r>
            <a:r>
              <a:rPr lang="nb-NO" sz="1800" i="1">
                <a:latin typeface="Arial" charset="0"/>
                <a:cs typeface="Times New Roman" pitchFamily="18" charset="0"/>
              </a:rPr>
              <a:t>akseptor</a:t>
            </a:r>
            <a:r>
              <a:rPr lang="nb-NO" sz="1800">
                <a:latin typeface="Arial" charset="0"/>
                <a:cs typeface="Times New Roman" pitchFamily="18" charset="0"/>
              </a:rPr>
              <a:t>	Lewis base:</a:t>
            </a:r>
            <a:r>
              <a:rPr lang="nb-NO" sz="1800" i="1">
                <a:latin typeface="Arial" charset="0"/>
                <a:cs typeface="Times New Roman" pitchFamily="18" charset="0"/>
              </a:rPr>
              <a:t> Elektron-par-donor</a:t>
            </a:r>
          </a:p>
          <a:p>
            <a:pPr marL="342900" indent="-342900">
              <a:spcBef>
                <a:spcPct val="20000"/>
              </a:spcBef>
            </a:pPr>
            <a:r>
              <a:rPr lang="nb-NO" sz="1800">
                <a:latin typeface="Arial" charset="0"/>
                <a:cs typeface="Times New Roman" pitchFamily="18" charset="0"/>
              </a:rPr>
              <a:t>		Generell Lewis type reaksjon:   A + :B = A:B</a:t>
            </a:r>
          </a:p>
          <a:p>
            <a:pPr marL="1143000" lvl="2" indent="-228600">
              <a:spcBef>
                <a:spcPct val="20000"/>
              </a:spcBef>
            </a:pPr>
            <a:r>
              <a:rPr lang="nb-NO" sz="1800">
                <a:latin typeface="Arial" charset="0"/>
                <a:cs typeface="Times New Roman" pitchFamily="18" charset="0"/>
              </a:rPr>
              <a:t>	Eksempel: H</a:t>
            </a:r>
            <a:r>
              <a:rPr lang="nb-NO" sz="1800" baseline="30000">
                <a:latin typeface="Arial" charset="0"/>
                <a:cs typeface="Times New Roman" pitchFamily="18" charset="0"/>
              </a:rPr>
              <a:t>+</a:t>
            </a:r>
            <a:r>
              <a:rPr lang="nb-NO" sz="1800">
                <a:latin typeface="Arial" charset="0"/>
                <a:cs typeface="Times New Roman" pitchFamily="18" charset="0"/>
              </a:rPr>
              <a:t> + :OH</a:t>
            </a:r>
            <a:r>
              <a:rPr lang="nb-NO" sz="1800" baseline="30000">
                <a:latin typeface="Arial" charset="0"/>
                <a:cs typeface="Times New Roman" pitchFamily="18" charset="0"/>
              </a:rPr>
              <a:t>-</a:t>
            </a:r>
            <a:r>
              <a:rPr lang="nb-NO" sz="1800">
                <a:latin typeface="Arial" charset="0"/>
                <a:cs typeface="Times New Roman" pitchFamily="18" charset="0"/>
              </a:rPr>
              <a:t> = H:O:H</a:t>
            </a:r>
          </a:p>
          <a:p>
            <a:pPr marL="1143000" lvl="2" indent="-228600">
              <a:spcBef>
                <a:spcPct val="20000"/>
              </a:spcBef>
            </a:pPr>
            <a:r>
              <a:rPr lang="nb-NO" sz="1800">
                <a:latin typeface="Arial" charset="0"/>
                <a:cs typeface="Times New Roman" pitchFamily="18" charset="0"/>
              </a:rPr>
              <a:t>	Eksempel: 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B + :NH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 = 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B:NH</a:t>
            </a:r>
            <a:r>
              <a:rPr lang="nb-NO" sz="1800" baseline="-25000">
                <a:latin typeface="Arial" charset="0"/>
                <a:cs typeface="Times New Roman" pitchFamily="18" charset="0"/>
              </a:rPr>
              <a:t>3</a:t>
            </a:r>
            <a:r>
              <a:rPr lang="nb-NO" sz="1800">
                <a:latin typeface="Arial" charset="0"/>
                <a:cs typeface="Times New Roman" pitchFamily="18" charset="0"/>
              </a:rPr>
              <a:t> </a:t>
            </a:r>
            <a:endParaRPr lang="nb-NO" sz="1800" baseline="-25000">
              <a:latin typeface="Arial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b-NO" sz="1800">
                <a:latin typeface="Arial" charset="0"/>
                <a:cs typeface="Times New Roman" pitchFamily="18" charset="0"/>
              </a:rPr>
              <a:t>Lewis-syre-base-begrepet dekker alle andre begrep, mens det omvendte ikke nødvendigvis er sant.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44816C-585B-42A8-A32B-B495564212A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8" grpId="0" autoUpdateAnimBg="0"/>
      <p:bldP spid="221190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Løselighet</a:t>
            </a:r>
            <a:endParaRPr lang="en-US" smtClean="0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Løsning til nøytrale molekyler:</a:t>
            </a: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800" dirty="0" smtClean="0">
                <a:cs typeface="Times New Roman" pitchFamily="18" charset="0"/>
              </a:rPr>
              <a:t>C</a:t>
            </a:r>
            <a:r>
              <a:rPr lang="en-US" sz="1800" baseline="-30000" dirty="0" smtClean="0">
                <a:cs typeface="Times New Roman" pitchFamily="18" charset="0"/>
              </a:rPr>
              <a:t>12</a:t>
            </a:r>
            <a:r>
              <a:rPr lang="en-US" sz="1800" dirty="0" smtClean="0">
                <a:cs typeface="Times New Roman" pitchFamily="18" charset="0"/>
              </a:rPr>
              <a:t>H</a:t>
            </a:r>
            <a:r>
              <a:rPr lang="en-US" sz="1800" baseline="-30000" dirty="0" smtClean="0">
                <a:cs typeface="Times New Roman" pitchFamily="18" charset="0"/>
              </a:rPr>
              <a:t>22</a:t>
            </a:r>
            <a:r>
              <a:rPr lang="en-US" sz="1800" dirty="0" smtClean="0">
                <a:cs typeface="Times New Roman" pitchFamily="18" charset="0"/>
              </a:rPr>
              <a:t>O</a:t>
            </a:r>
            <a:r>
              <a:rPr lang="en-US" sz="1800" baseline="-30000" dirty="0" smtClean="0">
                <a:cs typeface="Times New Roman" pitchFamily="18" charset="0"/>
              </a:rPr>
              <a:t>11</a:t>
            </a:r>
            <a:r>
              <a:rPr lang="en-US" sz="1800" dirty="0" smtClean="0">
                <a:cs typeface="Times New Roman" pitchFamily="18" charset="0"/>
              </a:rPr>
              <a:t>(s) = C</a:t>
            </a:r>
            <a:r>
              <a:rPr lang="en-US" sz="1800" baseline="-30000" dirty="0" smtClean="0">
                <a:cs typeface="Times New Roman" pitchFamily="18" charset="0"/>
              </a:rPr>
              <a:t>12</a:t>
            </a:r>
            <a:r>
              <a:rPr lang="en-US" sz="1800" dirty="0" smtClean="0">
                <a:cs typeface="Times New Roman" pitchFamily="18" charset="0"/>
              </a:rPr>
              <a:t>H</a:t>
            </a:r>
            <a:r>
              <a:rPr lang="en-US" sz="1800" baseline="-30000" dirty="0" smtClean="0">
                <a:cs typeface="Times New Roman" pitchFamily="18" charset="0"/>
              </a:rPr>
              <a:t>22</a:t>
            </a:r>
            <a:r>
              <a:rPr lang="en-US" sz="1800" dirty="0" smtClean="0">
                <a:cs typeface="Times New Roman" pitchFamily="18" charset="0"/>
              </a:rPr>
              <a:t>O</a:t>
            </a:r>
            <a:r>
              <a:rPr lang="en-US" sz="1800" baseline="-30000" dirty="0" smtClean="0">
                <a:cs typeface="Times New Roman" pitchFamily="18" charset="0"/>
              </a:rPr>
              <a:t>11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GB" sz="1800" dirty="0" smtClean="0">
                <a:cs typeface="Times New Roman" pitchFamily="18" charset="0"/>
              </a:rPr>
              <a:t>C</a:t>
            </a:r>
            <a:r>
              <a:rPr lang="en-GB" sz="1800" baseline="-30000" dirty="0" smtClean="0">
                <a:cs typeface="Times New Roman" pitchFamily="18" charset="0"/>
              </a:rPr>
              <a:t>2</a:t>
            </a:r>
            <a:r>
              <a:rPr lang="en-GB" sz="1800" dirty="0" smtClean="0">
                <a:cs typeface="Times New Roman" pitchFamily="18" charset="0"/>
              </a:rPr>
              <a:t>H</a:t>
            </a:r>
            <a:r>
              <a:rPr lang="en-GB" sz="1800" baseline="-30000" dirty="0" smtClean="0">
                <a:cs typeface="Times New Roman" pitchFamily="18" charset="0"/>
              </a:rPr>
              <a:t>5</a:t>
            </a:r>
            <a:r>
              <a:rPr lang="en-GB" sz="1800" dirty="0" smtClean="0">
                <a:cs typeface="Times New Roman" pitchFamily="18" charset="0"/>
              </a:rPr>
              <a:t>OH(l) = C</a:t>
            </a:r>
            <a:r>
              <a:rPr lang="en-GB" sz="1800" baseline="-30000" dirty="0" smtClean="0">
                <a:cs typeface="Times New Roman" pitchFamily="18" charset="0"/>
              </a:rPr>
              <a:t>2</a:t>
            </a:r>
            <a:r>
              <a:rPr lang="en-GB" sz="1800" dirty="0" smtClean="0">
                <a:cs typeface="Times New Roman" pitchFamily="18" charset="0"/>
              </a:rPr>
              <a:t>H</a:t>
            </a:r>
            <a:r>
              <a:rPr lang="en-GB" sz="1800" baseline="-30000" dirty="0" smtClean="0">
                <a:cs typeface="Times New Roman" pitchFamily="18" charset="0"/>
              </a:rPr>
              <a:t>5</a:t>
            </a:r>
            <a:r>
              <a:rPr lang="en-GB" sz="1800" dirty="0" smtClean="0">
                <a:cs typeface="Times New Roman" pitchFamily="18" charset="0"/>
              </a:rPr>
              <a:t>OH(aq)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GB" sz="1800" dirty="0" smtClean="0">
                <a:cs typeface="Times New Roman" pitchFamily="18" charset="0"/>
              </a:rPr>
              <a:t>CO</a:t>
            </a:r>
            <a:r>
              <a:rPr lang="en-GB" sz="1800" baseline="-30000" dirty="0" smtClean="0">
                <a:cs typeface="Times New Roman" pitchFamily="18" charset="0"/>
              </a:rPr>
              <a:t>2</a:t>
            </a:r>
            <a:r>
              <a:rPr lang="en-GB" sz="1800" dirty="0" smtClean="0">
                <a:cs typeface="Times New Roman" pitchFamily="18" charset="0"/>
              </a:rPr>
              <a:t>(g) = CO</a:t>
            </a:r>
            <a:r>
              <a:rPr lang="en-GB" sz="1800" baseline="-30000" dirty="0" smtClean="0">
                <a:cs typeface="Times New Roman" pitchFamily="18" charset="0"/>
              </a:rPr>
              <a:t>2</a:t>
            </a:r>
            <a:r>
              <a:rPr lang="en-GB" sz="1800" dirty="0" smtClean="0">
                <a:cs typeface="Times New Roman" pitchFamily="18" charset="0"/>
              </a:rPr>
              <a:t>(aq)</a:t>
            </a:r>
            <a:r>
              <a:rPr lang="en-US" sz="18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1229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nb-NO" sz="1800" dirty="0" smtClean="0"/>
              <a:t>Løsning til ioner:</a:t>
            </a:r>
          </a:p>
          <a:p>
            <a:pPr eaLnBrk="1" hangingPunct="1">
              <a:buFontTx/>
              <a:buNone/>
            </a:pPr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Lett løselig: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</a:t>
            </a:r>
            <a:r>
              <a:rPr lang="en-US" sz="1800" dirty="0" smtClean="0">
                <a:cs typeface="Times New Roman" pitchFamily="18" charset="0"/>
              </a:rPr>
              <a:t>AgNO</a:t>
            </a:r>
            <a:r>
              <a:rPr lang="en-US" sz="1800" baseline="-30000" dirty="0" smtClean="0">
                <a:cs typeface="Times New Roman" pitchFamily="18" charset="0"/>
              </a:rPr>
              <a:t>3</a:t>
            </a:r>
            <a:r>
              <a:rPr lang="en-US" sz="1800" dirty="0" smtClean="0">
                <a:cs typeface="Times New Roman" pitchFamily="18" charset="0"/>
              </a:rPr>
              <a:t>(s) = Ag</a:t>
            </a:r>
            <a:r>
              <a:rPr lang="en-US" sz="1800" baseline="30000" dirty="0" smtClean="0">
                <a:cs typeface="Times New Roman" pitchFamily="18" charset="0"/>
              </a:rPr>
              <a:t>+</a:t>
            </a:r>
            <a:r>
              <a:rPr lang="en-US" sz="1800" dirty="0" smtClean="0">
                <a:cs typeface="Times New Roman" pitchFamily="18" charset="0"/>
              </a:rPr>
              <a:t>(aq) + NO</a:t>
            </a:r>
            <a:r>
              <a:rPr lang="en-US" sz="1800" baseline="-30000" dirty="0" smtClean="0">
                <a:cs typeface="Times New Roman" pitchFamily="18" charset="0"/>
              </a:rPr>
              <a:t>3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/>
          </a:p>
          <a:p>
            <a:pPr eaLnBrk="1" hangingPunct="1">
              <a:buFontTx/>
              <a:buNone/>
            </a:pPr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Tungt løselig: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</a:t>
            </a:r>
            <a:r>
              <a:rPr lang="en-US" sz="1800" dirty="0" smtClean="0">
                <a:cs typeface="Times New Roman" pitchFamily="18" charset="0"/>
              </a:rPr>
              <a:t>Ag</a:t>
            </a:r>
            <a:r>
              <a:rPr lang="nb-NO" sz="1800" dirty="0" smtClean="0">
                <a:cs typeface="Times New Roman" pitchFamily="18" charset="0"/>
              </a:rPr>
              <a:t>Cl</a:t>
            </a:r>
            <a:r>
              <a:rPr lang="en-US" sz="1800" dirty="0" smtClean="0">
                <a:cs typeface="Times New Roman" pitchFamily="18" charset="0"/>
              </a:rPr>
              <a:t>(s) = Ag</a:t>
            </a:r>
            <a:r>
              <a:rPr lang="en-US" sz="1800" baseline="30000" dirty="0" smtClean="0">
                <a:cs typeface="Times New Roman" pitchFamily="18" charset="0"/>
              </a:rPr>
              <a:t>+</a:t>
            </a:r>
            <a:r>
              <a:rPr lang="en-US" sz="1800" dirty="0" smtClean="0">
                <a:cs typeface="Times New Roman" pitchFamily="18" charset="0"/>
              </a:rPr>
              <a:t>(aq) + </a:t>
            </a:r>
            <a:r>
              <a:rPr lang="nb-NO" sz="1800" dirty="0" smtClean="0">
                <a:cs typeface="Times New Roman" pitchFamily="18" charset="0"/>
              </a:rPr>
              <a:t>Cl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nb-NO" sz="1800" i="1" dirty="0" err="1" smtClean="0">
                <a:cs typeface="Times New Roman" pitchFamily="18" charset="0"/>
              </a:rPr>
              <a:t>K</a:t>
            </a:r>
            <a:r>
              <a:rPr lang="nb-NO" sz="1800" i="1" baseline="-25000" dirty="0" err="1" smtClean="0">
                <a:cs typeface="Times New Roman" pitchFamily="18" charset="0"/>
              </a:rPr>
              <a:t>sp</a:t>
            </a:r>
            <a:r>
              <a:rPr lang="nb-NO" sz="1800" dirty="0" smtClean="0">
                <a:cs typeface="Times New Roman" pitchFamily="18" charset="0"/>
              </a:rPr>
              <a:t>; løselighetsprodukt</a:t>
            </a:r>
            <a:endParaRPr lang="nb-NO" sz="1800" baseline="-25000" dirty="0" smtClean="0"/>
          </a:p>
          <a:p>
            <a:pPr eaLnBrk="1" hangingPunct="1">
              <a:buFontTx/>
              <a:buNone/>
            </a:pPr>
            <a:endParaRPr lang="en-US" sz="1800" dirty="0" smtClean="0"/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371475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12290" name="Object 1024"/>
          <p:cNvGraphicFramePr>
            <a:graphicFrameLocks noChangeAspect="1"/>
          </p:cNvGraphicFramePr>
          <p:nvPr/>
        </p:nvGraphicFramePr>
        <p:xfrm>
          <a:off x="4724400" y="4038600"/>
          <a:ext cx="3621088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Equation" r:id="rId3" imgW="2539800" imgH="736560" progId="Equation.3">
                  <p:embed/>
                </p:oleObj>
              </mc:Choice>
              <mc:Fallback>
                <p:oleObj name="Equation" r:id="rId3" imgW="2539800" imgH="73656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038600"/>
                        <a:ext cx="3621088" cy="1049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44816C-585B-42A8-A32B-B495564212A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Kompleksering</a:t>
            </a:r>
            <a:endParaRPr lang="en-US" smtClean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" y="1066800"/>
            <a:ext cx="7772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Løste species, særlig små og ladde, har en tendens til å binde til seg ligander;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vannmolekyler (dipol/Lewis base). Hvor mange kan være basert på skjønn.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andre løste species.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Ligandene koordineres normalt i symmetriske strukturer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oktaedrisk (6 ligander)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tetraedrisk (4 ligander)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plankvadratisk (4 ligander)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o.a.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Eksempel: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[Cu(H</a:t>
            </a:r>
            <a:r>
              <a:rPr lang="nb-NO" sz="1400" baseline="-25000" dirty="0" smtClean="0"/>
              <a:t>2</a:t>
            </a:r>
            <a:r>
              <a:rPr lang="nb-NO" sz="1400" dirty="0" smtClean="0"/>
              <a:t>O)</a:t>
            </a:r>
            <a:r>
              <a:rPr lang="nb-NO" sz="1400" baseline="-25000" dirty="0" smtClean="0"/>
              <a:t>6</a:t>
            </a:r>
            <a:r>
              <a:rPr lang="nb-NO" sz="1400" dirty="0" smtClean="0"/>
              <a:t>]</a:t>
            </a:r>
            <a:r>
              <a:rPr lang="nb-NO" sz="1400" baseline="30000" dirty="0" smtClean="0"/>
              <a:t>2+</a:t>
            </a:r>
            <a:r>
              <a:rPr lang="nb-NO" sz="1400" dirty="0" smtClean="0"/>
              <a:t> </a:t>
            </a:r>
            <a:r>
              <a:rPr lang="nb-NO" sz="1400" dirty="0" err="1"/>
              <a:t>heksaakvakopper</a:t>
            </a:r>
            <a:r>
              <a:rPr lang="nb-NO" sz="1400" dirty="0"/>
              <a:t>(II)kation (</a:t>
            </a:r>
            <a:r>
              <a:rPr lang="nb-NO" sz="1400" dirty="0" smtClean="0"/>
              <a:t>lysblått)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[</a:t>
            </a:r>
            <a:r>
              <a:rPr lang="nb-NO" sz="1400" dirty="0"/>
              <a:t>Cu(NH</a:t>
            </a:r>
            <a:r>
              <a:rPr lang="nb-NO" sz="1400" baseline="-25000" dirty="0"/>
              <a:t>3</a:t>
            </a:r>
            <a:r>
              <a:rPr lang="nb-NO" sz="1400" dirty="0"/>
              <a:t>)</a:t>
            </a:r>
            <a:r>
              <a:rPr lang="nb-NO" sz="1400" baseline="-25000" dirty="0"/>
              <a:t>4</a:t>
            </a:r>
            <a:r>
              <a:rPr lang="nb-NO" sz="1400" dirty="0"/>
              <a:t>(H</a:t>
            </a:r>
            <a:r>
              <a:rPr lang="nb-NO" sz="1400" baseline="-25000" dirty="0"/>
              <a:t>2</a:t>
            </a:r>
            <a:r>
              <a:rPr lang="nb-NO" sz="1400" dirty="0"/>
              <a:t>O)</a:t>
            </a:r>
            <a:r>
              <a:rPr lang="nb-NO" sz="1400" baseline="-25000" dirty="0"/>
              <a:t>2</a:t>
            </a:r>
            <a:r>
              <a:rPr lang="nb-NO" sz="1400" dirty="0"/>
              <a:t>]</a:t>
            </a:r>
            <a:r>
              <a:rPr lang="nb-NO" sz="1400" baseline="30000" dirty="0"/>
              <a:t>2+ </a:t>
            </a:r>
            <a:r>
              <a:rPr lang="nb-NO" sz="1400" dirty="0" smtClean="0"/>
              <a:t>eller [Cu(NH</a:t>
            </a:r>
            <a:r>
              <a:rPr lang="nb-NO" sz="1400" baseline="-25000" dirty="0" smtClean="0"/>
              <a:t>3</a:t>
            </a:r>
            <a:r>
              <a:rPr lang="nb-NO" sz="1400" dirty="0" smtClean="0"/>
              <a:t>)</a:t>
            </a:r>
            <a:r>
              <a:rPr lang="nb-NO" sz="1400" baseline="-25000" dirty="0" smtClean="0"/>
              <a:t>4</a:t>
            </a:r>
            <a:r>
              <a:rPr lang="nb-NO" sz="1400" dirty="0" smtClean="0"/>
              <a:t>]</a:t>
            </a:r>
            <a:r>
              <a:rPr lang="nb-NO" sz="1400" baseline="30000" dirty="0" smtClean="0"/>
              <a:t>2+</a:t>
            </a:r>
            <a:r>
              <a:rPr lang="nb-NO" sz="1400" dirty="0" smtClean="0"/>
              <a:t> </a:t>
            </a:r>
            <a:r>
              <a:rPr lang="nb-NO" sz="1400" dirty="0" err="1"/>
              <a:t>tetraaminkopper</a:t>
            </a:r>
            <a:r>
              <a:rPr lang="nb-NO" sz="1400" dirty="0"/>
              <a:t>(II)kation (</a:t>
            </a:r>
            <a:r>
              <a:rPr lang="nb-NO" sz="1400" dirty="0" smtClean="0"/>
              <a:t>intenst mørkblått)</a:t>
            </a:r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</a:pPr>
            <a:r>
              <a:rPr lang="nb-NO" sz="1400" dirty="0" smtClean="0"/>
              <a:t>Amin-liganden bindes sterkest, slik at denne likevekten er drevet langt til høyre.  </a:t>
            </a:r>
            <a:endParaRPr lang="en-US" sz="1400" dirty="0" smtClean="0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685800" y="5105400"/>
            <a:ext cx="7772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GB" sz="1400">
              <a:latin typeface="Arial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2286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3333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72A255-BAA9-4164-A83E-2A6B6B574DA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37890" name="Picture 2" descr="C:\Users\trulsn\Documents\MENA1000bok\Figurer\Kap 6 Cu kompleks H2O NH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182" y="4214458"/>
            <a:ext cx="5012034" cy="151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Kompleksering; Cu-komplekser, forts.</a:t>
            </a:r>
            <a:endParaRPr lang="en-US" smtClean="0"/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334000"/>
          </a:xfrm>
        </p:spPr>
        <p:txBody>
          <a:bodyPr/>
          <a:lstStyle/>
          <a:p>
            <a:pPr eaLnBrk="1" hangingPunct="1"/>
            <a:r>
              <a:rPr lang="nb-NO" sz="1800" dirty="0" smtClean="0">
                <a:cs typeface="Times New Roman" pitchFamily="18" charset="0"/>
              </a:rPr>
              <a:t>Utfelling av kopperhydroksid: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	</a:t>
            </a:r>
            <a:r>
              <a:rPr lang="en-US" sz="1800" dirty="0" smtClean="0">
                <a:cs typeface="Times New Roman" pitchFamily="18" charset="0"/>
              </a:rPr>
              <a:t>[Cu(H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O)</a:t>
            </a:r>
            <a:r>
              <a:rPr lang="en-US" sz="1800" baseline="-30000" dirty="0" smtClean="0">
                <a:cs typeface="Times New Roman" pitchFamily="18" charset="0"/>
              </a:rPr>
              <a:t>6</a:t>
            </a:r>
            <a:r>
              <a:rPr lang="en-US" sz="1800" dirty="0" smtClean="0">
                <a:cs typeface="Times New Roman" pitchFamily="18" charset="0"/>
              </a:rPr>
              <a:t>]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 + 2OH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 = Cu(OH)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(s) + 6H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O(</a:t>
            </a:r>
            <a:r>
              <a:rPr lang="en-US" sz="1800" i="1" dirty="0" smtClean="0">
                <a:cs typeface="Times New Roman" pitchFamily="18" charset="0"/>
              </a:rPr>
              <a:t>l</a:t>
            </a:r>
            <a:r>
              <a:rPr lang="en-US" sz="1800" dirty="0" smtClean="0">
                <a:cs typeface="Times New Roman" pitchFamily="18" charset="0"/>
              </a:rPr>
              <a:t>)   </a:t>
            </a:r>
            <a:r>
              <a:rPr lang="en-US" sz="1800" dirty="0" err="1" smtClean="0">
                <a:cs typeface="Times New Roman" pitchFamily="18" charset="0"/>
              </a:rPr>
              <a:t>eller</a:t>
            </a:r>
            <a:endParaRPr lang="en-US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s-ES" sz="1800" dirty="0" smtClean="0"/>
              <a:t>		[</a:t>
            </a:r>
            <a:r>
              <a:rPr lang="es-ES" sz="1800" dirty="0"/>
              <a:t>Cu(H</a:t>
            </a:r>
            <a:r>
              <a:rPr lang="es-ES" sz="1800" baseline="-25000" dirty="0"/>
              <a:t>2</a:t>
            </a:r>
            <a:r>
              <a:rPr lang="es-ES" sz="1800" dirty="0"/>
              <a:t>O)</a:t>
            </a:r>
            <a:r>
              <a:rPr lang="es-ES" sz="1800" baseline="-25000" dirty="0"/>
              <a:t>6</a:t>
            </a:r>
            <a:r>
              <a:rPr lang="es-ES" sz="1800" dirty="0"/>
              <a:t>]</a:t>
            </a:r>
            <a:r>
              <a:rPr lang="es-ES" sz="1800" baseline="30000" dirty="0"/>
              <a:t>2+</a:t>
            </a:r>
            <a:r>
              <a:rPr lang="es-ES" sz="1800" dirty="0"/>
              <a:t>(aq) + 2OH</a:t>
            </a:r>
            <a:r>
              <a:rPr lang="es-ES" sz="1800" baseline="30000" dirty="0"/>
              <a:t>-</a:t>
            </a:r>
            <a:r>
              <a:rPr lang="es-ES" sz="1800" dirty="0"/>
              <a:t>(aq) = Cu(H</a:t>
            </a:r>
            <a:r>
              <a:rPr lang="es-ES" sz="1800" baseline="-25000" dirty="0"/>
              <a:t>2</a:t>
            </a:r>
            <a:r>
              <a:rPr lang="es-ES" sz="1800" dirty="0"/>
              <a:t>O)</a:t>
            </a:r>
            <a:r>
              <a:rPr lang="es-ES" sz="1800" baseline="-25000" dirty="0"/>
              <a:t>4</a:t>
            </a:r>
            <a:r>
              <a:rPr lang="es-ES" sz="1800" dirty="0"/>
              <a:t>(OH)</a:t>
            </a:r>
            <a:r>
              <a:rPr lang="es-ES" sz="1800" baseline="-25000" dirty="0"/>
              <a:t>2</a:t>
            </a:r>
            <a:r>
              <a:rPr lang="es-ES" sz="1800" dirty="0"/>
              <a:t>(s) + 2H</a:t>
            </a:r>
            <a:r>
              <a:rPr lang="es-ES" sz="1800" baseline="-25000" dirty="0"/>
              <a:t>2</a:t>
            </a:r>
            <a:r>
              <a:rPr lang="es-ES" sz="1800" dirty="0"/>
              <a:t>O(</a:t>
            </a:r>
            <a:r>
              <a:rPr lang="es-ES" sz="1800" i="1" dirty="0"/>
              <a:t>l</a:t>
            </a:r>
            <a:r>
              <a:rPr lang="es-ES" sz="1800" dirty="0"/>
              <a:t>)</a:t>
            </a:r>
            <a:r>
              <a:rPr lang="nb-NO" sz="1800" dirty="0" smtClean="0">
                <a:cs typeface="Times New Roman" pitchFamily="18" charset="0"/>
              </a:rPr>
              <a:t/>
            </a:r>
            <a:br>
              <a:rPr lang="nb-NO" sz="1800" dirty="0" smtClean="0">
                <a:cs typeface="Times New Roman" pitchFamily="18" charset="0"/>
              </a:rPr>
            </a:br>
            <a:endParaRPr lang="nb-NO" sz="1800" dirty="0" smtClean="0">
              <a:cs typeface="Times New Roman" pitchFamily="18" charset="0"/>
            </a:endParaRPr>
          </a:p>
          <a:p>
            <a:pPr eaLnBrk="1" hangingPunct="1"/>
            <a:r>
              <a:rPr lang="nb-NO" sz="1800" dirty="0" smtClean="0"/>
              <a:t>Løsning av kopperhydroksid: 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	</a:t>
            </a:r>
            <a:r>
              <a:rPr lang="en-US" sz="1800" dirty="0" smtClean="0">
                <a:cs typeface="Times New Roman" pitchFamily="18" charset="0"/>
              </a:rPr>
              <a:t>Cu(OH)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(s) + 6H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O(</a:t>
            </a:r>
            <a:r>
              <a:rPr lang="en-US" sz="1800" i="1" dirty="0" smtClean="0">
                <a:cs typeface="Times New Roman" pitchFamily="18" charset="0"/>
              </a:rPr>
              <a:t>l</a:t>
            </a:r>
            <a:r>
              <a:rPr lang="en-US" sz="1800" dirty="0" smtClean="0">
                <a:cs typeface="Times New Roman" pitchFamily="18" charset="0"/>
              </a:rPr>
              <a:t>)</a:t>
            </a:r>
            <a:r>
              <a:rPr lang="nb-NO" sz="1800" dirty="0" smtClean="0">
                <a:cs typeface="Times New Roman" pitchFamily="18" charset="0"/>
              </a:rPr>
              <a:t> = </a:t>
            </a:r>
            <a:r>
              <a:rPr lang="en-US" sz="1800" dirty="0" smtClean="0">
                <a:cs typeface="Times New Roman" pitchFamily="18" charset="0"/>
              </a:rPr>
              <a:t>[Cu(H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O)</a:t>
            </a:r>
            <a:r>
              <a:rPr lang="en-US" sz="1800" baseline="-30000" dirty="0" smtClean="0">
                <a:cs typeface="Times New Roman" pitchFamily="18" charset="0"/>
              </a:rPr>
              <a:t>6</a:t>
            </a:r>
            <a:r>
              <a:rPr lang="en-US" sz="1800" dirty="0" smtClean="0">
                <a:cs typeface="Times New Roman" pitchFamily="18" charset="0"/>
              </a:rPr>
              <a:t>]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 + 2OH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Forenklet (vanlig) beskrivelse av løsning av kopperhydroksid: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	</a:t>
            </a:r>
            <a:r>
              <a:rPr lang="en-US" sz="1800" dirty="0" smtClean="0">
                <a:cs typeface="Times New Roman" pitchFamily="18" charset="0"/>
              </a:rPr>
              <a:t>Cu(OH)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(s) </a:t>
            </a:r>
            <a:r>
              <a:rPr lang="nb-NO" sz="1800" dirty="0" smtClean="0">
                <a:cs typeface="Times New Roman" pitchFamily="18" charset="0"/>
              </a:rPr>
              <a:t>= </a:t>
            </a:r>
            <a:r>
              <a:rPr lang="en-US" sz="1800" dirty="0" smtClean="0">
                <a:cs typeface="Times New Roman" pitchFamily="18" charset="0"/>
              </a:rPr>
              <a:t>Cu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 + 2OH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Løsning av kopperhydroksid i overskudd av ammoniakk: </a:t>
            </a:r>
          </a:p>
          <a:p>
            <a:pPr eaLnBrk="1" hangingPunct="1"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	</a:t>
            </a:r>
            <a:r>
              <a:rPr lang="en-US" sz="1800" dirty="0" smtClean="0">
                <a:cs typeface="Times New Roman" pitchFamily="18" charset="0"/>
              </a:rPr>
              <a:t>Cu(OH)</a:t>
            </a:r>
            <a:r>
              <a:rPr lang="en-US" sz="1800" baseline="-30000" dirty="0" smtClean="0">
                <a:cs typeface="Times New Roman" pitchFamily="18" charset="0"/>
              </a:rPr>
              <a:t>2</a:t>
            </a:r>
            <a:r>
              <a:rPr lang="en-US" sz="1800" dirty="0" smtClean="0">
                <a:cs typeface="Times New Roman" pitchFamily="18" charset="0"/>
              </a:rPr>
              <a:t>(s) + </a:t>
            </a:r>
            <a:r>
              <a:rPr lang="nb-NO" sz="1800" dirty="0" smtClean="0">
                <a:cs typeface="Times New Roman" pitchFamily="18" charset="0"/>
              </a:rPr>
              <a:t>4N</a:t>
            </a:r>
            <a:r>
              <a:rPr lang="en-US" sz="1800" dirty="0" smtClean="0">
                <a:cs typeface="Times New Roman" pitchFamily="18" charset="0"/>
              </a:rPr>
              <a:t>H</a:t>
            </a:r>
            <a:r>
              <a:rPr lang="nb-NO" sz="1800" baseline="-30000" dirty="0" smtClean="0">
                <a:cs typeface="Times New Roman" pitchFamily="18" charset="0"/>
              </a:rPr>
              <a:t>3</a:t>
            </a:r>
            <a:r>
              <a:rPr lang="en-US" sz="1800" dirty="0" smtClean="0">
                <a:cs typeface="Times New Roman" pitchFamily="18" charset="0"/>
              </a:rPr>
              <a:t>(</a:t>
            </a:r>
            <a:r>
              <a:rPr lang="nb-NO" sz="1800" dirty="0" smtClean="0">
                <a:cs typeface="Times New Roman" pitchFamily="18" charset="0"/>
              </a:rPr>
              <a:t>aq</a:t>
            </a:r>
            <a:r>
              <a:rPr lang="en-US" sz="1800" dirty="0" smtClean="0">
                <a:cs typeface="Times New Roman" pitchFamily="18" charset="0"/>
              </a:rPr>
              <a:t>)</a:t>
            </a:r>
            <a:r>
              <a:rPr lang="nb-NO" sz="1800" dirty="0" smtClean="0">
                <a:cs typeface="Times New Roman" pitchFamily="18" charset="0"/>
              </a:rPr>
              <a:t> = </a:t>
            </a:r>
            <a:r>
              <a:rPr lang="en-US" sz="1800" dirty="0" smtClean="0">
                <a:cs typeface="Times New Roman" pitchFamily="18" charset="0"/>
              </a:rPr>
              <a:t>[Cu(</a:t>
            </a:r>
            <a:r>
              <a:rPr lang="nb-NO" sz="1800" dirty="0" smtClean="0">
                <a:cs typeface="Times New Roman" pitchFamily="18" charset="0"/>
              </a:rPr>
              <a:t>N</a:t>
            </a:r>
            <a:r>
              <a:rPr lang="en-US" sz="1800" dirty="0" smtClean="0">
                <a:cs typeface="Times New Roman" pitchFamily="18" charset="0"/>
              </a:rPr>
              <a:t>H</a:t>
            </a:r>
            <a:r>
              <a:rPr lang="nb-NO" sz="1800" baseline="-30000" dirty="0" smtClean="0">
                <a:cs typeface="Times New Roman" pitchFamily="18" charset="0"/>
              </a:rPr>
              <a:t>3</a:t>
            </a:r>
            <a:r>
              <a:rPr lang="en-US" sz="1800" dirty="0" smtClean="0">
                <a:cs typeface="Times New Roman" pitchFamily="18" charset="0"/>
              </a:rPr>
              <a:t>)</a:t>
            </a:r>
            <a:r>
              <a:rPr lang="nb-NO" sz="1800" baseline="-30000" dirty="0" smtClean="0">
                <a:cs typeface="Times New Roman" pitchFamily="18" charset="0"/>
              </a:rPr>
              <a:t>4</a:t>
            </a:r>
            <a:r>
              <a:rPr lang="en-US" sz="1800" dirty="0" smtClean="0">
                <a:cs typeface="Times New Roman" pitchFamily="18" charset="0"/>
              </a:rPr>
              <a:t>]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 + 2OH</a:t>
            </a:r>
            <a:r>
              <a:rPr lang="en-US" sz="1800" baseline="30000" dirty="0" smtClean="0">
                <a:cs typeface="Times New Roman" pitchFamily="18" charset="0"/>
              </a:rPr>
              <a:t>-</a:t>
            </a:r>
            <a:r>
              <a:rPr lang="en-US" sz="1800" dirty="0" smtClean="0">
                <a:cs typeface="Times New Roman" pitchFamily="18" charset="0"/>
              </a:rPr>
              <a:t>(aq)</a:t>
            </a:r>
          </a:p>
          <a:p>
            <a:pPr eaLnBrk="1" hangingPunct="1">
              <a:buFontTx/>
              <a:buNone/>
            </a:pPr>
            <a:endParaRPr lang="en-US" sz="1800" dirty="0" smtClean="0">
              <a:cs typeface="Times New Roman" pitchFamily="18" charset="0"/>
            </a:endParaRPr>
          </a:p>
        </p:txBody>
      </p:sp>
      <p:graphicFrame>
        <p:nvGraphicFramePr>
          <p:cNvPr id="13314" name="Object 20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25255"/>
              </p:ext>
            </p:extLst>
          </p:nvPr>
        </p:nvGraphicFramePr>
        <p:xfrm>
          <a:off x="990600" y="4757836"/>
          <a:ext cx="655478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Equation" r:id="rId3" imgW="4597200" imgH="482400" progId="Equation.3">
                  <p:embed/>
                </p:oleObj>
              </mc:Choice>
              <mc:Fallback>
                <p:oleObj name="Equation" r:id="rId3" imgW="4597200" imgH="482400" progId="Equation.3">
                  <p:embed/>
                  <p:pic>
                    <p:nvPicPr>
                      <p:cNvPr id="0" name="Object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757836"/>
                        <a:ext cx="6554788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20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067408"/>
              </p:ext>
            </p:extLst>
          </p:nvPr>
        </p:nvGraphicFramePr>
        <p:xfrm>
          <a:off x="557213" y="3157636"/>
          <a:ext cx="8129587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name="Equation" r:id="rId5" imgW="5702040" imgH="482400" progId="Equation.3">
                  <p:embed/>
                </p:oleObj>
              </mc:Choice>
              <mc:Fallback>
                <p:oleObj name="Equation" r:id="rId5" imgW="5702040" imgH="482400" progId="Equation.3">
                  <p:embed/>
                  <p:pic>
                    <p:nvPicPr>
                      <p:cNvPr id="0" name="Object 2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3157636"/>
                        <a:ext cx="8129587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En- og flertannete ligander</a:t>
            </a:r>
            <a:br>
              <a:rPr lang="nb-NO" smtClean="0"/>
            </a:br>
            <a:r>
              <a:rPr lang="nb-NO" smtClean="0"/>
              <a:t>(Mono- og polydentate)</a:t>
            </a:r>
            <a:endParaRPr lang="en-US" smtClean="0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7" y="1371600"/>
            <a:ext cx="4835276" cy="5153744"/>
          </a:xfrm>
        </p:spPr>
        <p:txBody>
          <a:bodyPr/>
          <a:lstStyle/>
          <a:p>
            <a:pPr eaLnBrk="1" hangingPunct="1"/>
            <a:r>
              <a:rPr lang="nb-NO" sz="1800" dirty="0" smtClean="0"/>
              <a:t>H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O og NH</a:t>
            </a:r>
            <a:r>
              <a:rPr lang="nb-NO" sz="1800" baseline="-25000" dirty="0" smtClean="0"/>
              <a:t>3</a:t>
            </a:r>
            <a:r>
              <a:rPr lang="nb-NO" sz="1800" dirty="0" smtClean="0"/>
              <a:t> er eksempler på </a:t>
            </a:r>
            <a:r>
              <a:rPr lang="nb-NO" sz="1800" dirty="0" err="1"/>
              <a:t>é</a:t>
            </a:r>
            <a:r>
              <a:rPr lang="nb-NO" sz="1800" dirty="0" err="1" smtClean="0"/>
              <a:t>ntannete</a:t>
            </a:r>
            <a:r>
              <a:rPr lang="nb-NO" sz="1800" dirty="0" smtClean="0"/>
              <a:t> (monodentate) ligander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Etylendiamin (”en”) er eksempel på en </a:t>
            </a:r>
            <a:r>
              <a:rPr lang="nb-NO" sz="1800" dirty="0" err="1" smtClean="0"/>
              <a:t>totannet</a:t>
            </a:r>
            <a:r>
              <a:rPr lang="nb-NO" sz="1800" dirty="0" smtClean="0"/>
              <a:t> (</a:t>
            </a:r>
            <a:r>
              <a:rPr lang="nb-NO" sz="1800" dirty="0" err="1" smtClean="0"/>
              <a:t>bidentat</a:t>
            </a:r>
            <a:r>
              <a:rPr lang="nb-NO" sz="1800" dirty="0" smtClean="0"/>
              <a:t>) ligand.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err="1" smtClean="0"/>
              <a:t>Polydentate</a:t>
            </a:r>
            <a:r>
              <a:rPr lang="nb-NO" sz="1800" dirty="0" smtClean="0"/>
              <a:t> ligander som kan binde seg til mer enn ett kation kan virke som nettverksdannere</a:t>
            </a:r>
          </a:p>
          <a:p>
            <a:pPr lvl="1" eaLnBrk="1" hangingPunct="1"/>
            <a:endParaRPr lang="nb-NO" sz="1600" dirty="0" smtClean="0"/>
          </a:p>
          <a:p>
            <a:pPr lvl="1" eaLnBrk="1" hangingPunct="1"/>
            <a:r>
              <a:rPr lang="nb-NO" sz="1600" dirty="0" smtClean="0"/>
              <a:t>Benyttes under syntese av materialer med flere kationer; holder kationene homogent fordelt under prosesseringen</a:t>
            </a:r>
          </a:p>
          <a:p>
            <a:pPr lvl="1" eaLnBrk="1" hangingPunct="1"/>
            <a:endParaRPr lang="nb-NO" sz="1600" dirty="0" smtClean="0"/>
          </a:p>
          <a:p>
            <a:pPr lvl="1" eaLnBrk="1" hangingPunct="1"/>
            <a:r>
              <a:rPr lang="nb-NO" sz="1600" dirty="0" smtClean="0"/>
              <a:t>Eksempel: Sitronsyre H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C</a:t>
            </a:r>
            <a:r>
              <a:rPr lang="nb-NO" sz="1600" baseline="-25000" dirty="0" smtClean="0"/>
              <a:t>6</a:t>
            </a:r>
            <a:r>
              <a:rPr lang="nb-NO" sz="1600" dirty="0" smtClean="0"/>
              <a:t>H</a:t>
            </a:r>
            <a:r>
              <a:rPr lang="nb-NO" sz="1600" baseline="-25000" dirty="0" smtClean="0"/>
              <a:t>5</a:t>
            </a:r>
            <a:r>
              <a:rPr lang="nb-NO" sz="1600" dirty="0" smtClean="0"/>
              <a:t>O</a:t>
            </a:r>
            <a:r>
              <a:rPr lang="nb-NO" sz="1600" baseline="-25000" dirty="0" smtClean="0"/>
              <a:t>7 </a:t>
            </a:r>
            <a:r>
              <a:rPr lang="nb-NO" sz="1600" dirty="0" smtClean="0"/>
              <a:t>og </a:t>
            </a:r>
            <a:r>
              <a:rPr lang="nb-NO" sz="1600" dirty="0" err="1" smtClean="0"/>
              <a:t>sitrat</a:t>
            </a:r>
            <a:r>
              <a:rPr lang="nb-NO" sz="1600" dirty="0" smtClean="0"/>
              <a:t>-anionet C</a:t>
            </a:r>
            <a:r>
              <a:rPr lang="nb-NO" sz="1600" baseline="-25000" dirty="0" smtClean="0"/>
              <a:t>6</a:t>
            </a:r>
            <a:r>
              <a:rPr lang="nb-NO" sz="1600" dirty="0" smtClean="0"/>
              <a:t>H</a:t>
            </a:r>
            <a:r>
              <a:rPr lang="nb-NO" sz="1600" baseline="-25000" dirty="0" smtClean="0"/>
              <a:t>5</a:t>
            </a:r>
            <a:r>
              <a:rPr lang="nb-NO" sz="1600" dirty="0" smtClean="0"/>
              <a:t>O</a:t>
            </a:r>
            <a:r>
              <a:rPr lang="nb-NO" sz="1600" baseline="-25000" dirty="0" smtClean="0"/>
              <a:t>7</a:t>
            </a:r>
            <a:r>
              <a:rPr lang="nb-NO" sz="1600" baseline="30000" dirty="0" smtClean="0"/>
              <a:t>3-</a:t>
            </a:r>
            <a:r>
              <a:rPr lang="nb-NO" sz="1600" dirty="0" smtClean="0"/>
              <a:t> er tridentat og egnet til å lage for eksempel superlederen YBa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Cu</a:t>
            </a:r>
            <a:r>
              <a:rPr lang="nb-NO" sz="1600" baseline="-25000" dirty="0" smtClean="0"/>
              <a:t>3</a:t>
            </a:r>
            <a:r>
              <a:rPr lang="nb-NO" sz="1600" dirty="0" smtClean="0"/>
              <a:t>O</a:t>
            </a:r>
            <a:r>
              <a:rPr lang="nb-NO" sz="1600" baseline="-25000" dirty="0" smtClean="0"/>
              <a:t>7</a:t>
            </a:r>
            <a:r>
              <a:rPr lang="nb-NO" sz="1600" dirty="0" smtClean="0"/>
              <a:t> («YBCO»).</a:t>
            </a:r>
            <a:endParaRPr lang="en-US" sz="1600" dirty="0" smtClean="0"/>
          </a:p>
        </p:txBody>
      </p:sp>
      <p:grpSp>
        <p:nvGrpSpPr>
          <p:cNvPr id="45061" name="Group 7"/>
          <p:cNvGrpSpPr>
            <a:grpSpLocks/>
          </p:cNvGrpSpPr>
          <p:nvPr/>
        </p:nvGrpSpPr>
        <p:grpSpPr bwMode="auto">
          <a:xfrm>
            <a:off x="5260032" y="1916832"/>
            <a:ext cx="3200400" cy="3057525"/>
            <a:chOff x="3216" y="1242"/>
            <a:chExt cx="2016" cy="1926"/>
          </a:xfrm>
        </p:grpSpPr>
        <p:pic>
          <p:nvPicPr>
            <p:cNvPr id="45063" name="Picture 5" descr="C:\Ic3\ChaptersFigures\ch7gif\str0727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5" y="1242"/>
              <a:ext cx="1937" cy="1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4" name="Rectangle 6"/>
            <p:cNvSpPr>
              <a:spLocks noChangeArrowheads="1"/>
            </p:cNvSpPr>
            <p:nvPr/>
          </p:nvSpPr>
          <p:spPr bwMode="auto">
            <a:xfrm>
              <a:off x="3216" y="2832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5062" name="Text Box 8"/>
          <p:cNvSpPr txBox="1">
            <a:spLocks noChangeArrowheads="1"/>
          </p:cNvSpPr>
          <p:nvPr/>
        </p:nvSpPr>
        <p:spPr bwMode="auto">
          <a:xfrm>
            <a:off x="5943600" y="6165304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Reduksjon og oksidasjon (red-oks)</a:t>
            </a:r>
            <a:endParaRPr lang="en-US" smtClean="0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Reduksjon: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A 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= 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z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/>
              <a:t> </a:t>
            </a:r>
            <a:r>
              <a:rPr lang="nb-NO" dirty="0" smtClean="0"/>
              <a:t>             	eller, mer generelt:   </a:t>
            </a:r>
            <a:r>
              <a:rPr lang="en-US" dirty="0" smtClean="0">
                <a:cs typeface="Times New Roman" pitchFamily="18" charset="0"/>
              </a:rPr>
              <a:t>A</a:t>
            </a:r>
            <a:r>
              <a:rPr lang="nb-NO" i="1" baseline="30000" dirty="0" smtClean="0">
                <a:cs typeface="Times New Roman" pitchFamily="18" charset="0"/>
              </a:rPr>
              <a:t>c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= A</a:t>
            </a:r>
            <a:r>
              <a:rPr lang="nb-NO" i="1" baseline="30000" dirty="0" smtClean="0">
                <a:cs typeface="Times New Roman" pitchFamily="18" charset="0"/>
              </a:rPr>
              <a:t>c-z</a:t>
            </a:r>
            <a:endParaRPr lang="nb-NO" i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Ladningen på A blir mer negativ; oksidasjonstallet reduseres med </a:t>
            </a:r>
            <a:r>
              <a:rPr lang="nb-NO" i="1" dirty="0" smtClean="0">
                <a:cs typeface="Times New Roman" pitchFamily="18" charset="0"/>
              </a:rPr>
              <a:t>z</a:t>
            </a:r>
            <a:r>
              <a:rPr lang="nb-NO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Oksidasjon: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A </a:t>
            </a:r>
            <a:r>
              <a:rPr lang="nb-NO" dirty="0" smtClean="0">
                <a:cs typeface="Times New Roman" pitchFamily="18" charset="0"/>
              </a:rPr>
              <a:t>= 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z</a:t>
            </a:r>
            <a:r>
              <a:rPr lang="nb-NO" baseline="30000" dirty="0" smtClean="0">
                <a:cs typeface="Times New Roman" pitchFamily="18" charset="0"/>
              </a:rPr>
              <a:t>+</a:t>
            </a:r>
            <a:r>
              <a:rPr lang="nb-NO" dirty="0" smtClean="0">
                <a:cs typeface="Times New Roman" pitchFamily="18" charset="0"/>
              </a:rPr>
              <a:t> + </a:t>
            </a:r>
            <a:r>
              <a:rPr lang="nb-NO" i="1" dirty="0" err="1" smtClean="0">
                <a:cs typeface="Times New Roman" pitchFamily="18" charset="0"/>
              </a:rPr>
              <a:t>z</a:t>
            </a:r>
            <a:r>
              <a:rPr lang="nb-NO" dirty="0" err="1" smtClean="0">
                <a:cs typeface="Times New Roman" pitchFamily="18" charset="0"/>
              </a:rPr>
              <a:t>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en-US" dirty="0" smtClean="0"/>
              <a:t> </a:t>
            </a:r>
            <a:r>
              <a:rPr lang="nb-NO" dirty="0" smtClean="0"/>
              <a:t>	eller, mer generelt:   </a:t>
            </a:r>
            <a:r>
              <a:rPr lang="en-US" dirty="0" smtClean="0">
                <a:cs typeface="Times New Roman" pitchFamily="18" charset="0"/>
              </a:rPr>
              <a:t>A</a:t>
            </a:r>
            <a:r>
              <a:rPr lang="nb-NO" i="1" baseline="30000" dirty="0" smtClean="0">
                <a:cs typeface="Times New Roman" pitchFamily="18" charset="0"/>
              </a:rPr>
              <a:t>c</a:t>
            </a:r>
            <a:r>
              <a:rPr lang="en-US" dirty="0" smtClean="0">
                <a:cs typeface="Times New Roman" pitchFamily="18" charset="0"/>
              </a:rPr>
              <a:t> = A</a:t>
            </a:r>
            <a:r>
              <a:rPr lang="nb-NO" i="1" baseline="30000" dirty="0" err="1" smtClean="0">
                <a:cs typeface="Times New Roman" pitchFamily="18" charset="0"/>
              </a:rPr>
              <a:t>c+z</a:t>
            </a:r>
            <a:r>
              <a:rPr lang="nb-NO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Ladningen på A blir mer positiv; oksidasjonstallet økes med </a:t>
            </a:r>
            <a:r>
              <a:rPr lang="nb-NO" i="1" dirty="0" smtClean="0">
                <a:cs typeface="Times New Roman" pitchFamily="18" charset="0"/>
              </a:rPr>
              <a:t>z</a:t>
            </a:r>
            <a:r>
              <a:rPr lang="nb-NO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/>
              <a:t>Eksempel på red-</a:t>
            </a:r>
            <a:r>
              <a:rPr lang="nb-NO" dirty="0" err="1" smtClean="0"/>
              <a:t>oks</a:t>
            </a:r>
            <a:r>
              <a:rPr lang="nb-NO" dirty="0" smtClean="0"/>
              <a:t>-reaksjon: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Fe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Cr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= Fe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+ Cr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	Reduksjon: 	Fe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 = Fe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nb-NO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	Oksidasjon: 	Cr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= Cr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Oksidasjonstall</a:t>
            </a:r>
            <a:endParaRPr lang="en-US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I kjemiske </a:t>
            </a:r>
            <a:r>
              <a:rPr lang="nb-NO" sz="1800" i="1" dirty="0" smtClean="0"/>
              <a:t>forbindelser</a:t>
            </a:r>
            <a:r>
              <a:rPr lang="nb-NO" sz="1800" dirty="0" smtClean="0"/>
              <a:t> er det som regel </a:t>
            </a:r>
            <a:r>
              <a:rPr lang="nb-NO" sz="1800" i="1" dirty="0" smtClean="0"/>
              <a:t>ikke</a:t>
            </a:r>
            <a:r>
              <a:rPr lang="nb-NO" sz="1800" dirty="0" smtClean="0"/>
              <a:t> slik at elektronene er heltallig fordelt og grunnstoffene har derfor ikke heltallige oksidasjonstilstander.</a:t>
            </a:r>
          </a:p>
          <a:p>
            <a:pPr eaLnBrk="1" hangingPunct="1">
              <a:lnSpc>
                <a:spcPct val="90000"/>
              </a:lnSpc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Det er derfor i prinsippet ikke opplagt hvilke red-</a:t>
            </a:r>
            <a:r>
              <a:rPr lang="nb-NO" sz="1800" dirty="0" err="1" smtClean="0"/>
              <a:t>oks</a:t>
            </a:r>
            <a:r>
              <a:rPr lang="nb-NO" sz="1800" dirty="0" smtClean="0"/>
              <a:t>-prosesser vi egentlig har, for eksempel i reaksjoner som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		C + O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 = CO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		forbrenning av kull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		CO + H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O = CO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 + H</a:t>
            </a:r>
            <a:r>
              <a:rPr lang="nb-NO" sz="1800" baseline="-25000" dirty="0" smtClean="0"/>
              <a:t>2</a:t>
            </a:r>
            <a:r>
              <a:rPr lang="nb-NO" sz="1800" dirty="0" smtClean="0"/>
              <a:t>	vann-skift-reaksjonen</a:t>
            </a:r>
          </a:p>
          <a:p>
            <a:pPr eaLnBrk="1" hangingPunct="1">
              <a:lnSpc>
                <a:spcPct val="90000"/>
              </a:lnSpc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For å få oversikt over kjemien er det imidlertid nyttig å tillegge grunnstoffene formelle oksidasjonstall i kjemiske forbindelser,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som om elektronene var heltallig fordelt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i det vi kaller en rent ionisk modell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Formelle oksidasjonstall (repetisjon)</a:t>
            </a:r>
            <a:endParaRPr lang="en-US" smtClean="0"/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724400"/>
          </a:xfrm>
        </p:spPr>
        <p:txBody>
          <a:bodyPr/>
          <a:lstStyle/>
          <a:p>
            <a:pPr eaLnBrk="1" hangingPunct="1"/>
            <a:r>
              <a:rPr lang="nb-NO" smtClean="0"/>
              <a:t>Tillegges grunnstoffene i et sett regler for forbindelser mellom ulike grunnstoffer. Tar hensyn til elektronegativitet og antall valenselektroner:</a:t>
            </a: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Fluor har alltid formelt oksidasjonstall -1 </a:t>
            </a: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Oksygen har oksidasjonstall -2, -1 eller -½, unntatt i forbindelse med fluor.</a:t>
            </a:r>
            <a:endParaRPr lang="en-US" smtClean="0">
              <a:cs typeface="Times New Roman" pitchFamily="18" charset="0"/>
            </a:endParaRP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Hydrogen har oksidasjonstall +1 eller -1.</a:t>
            </a:r>
            <a:endParaRPr lang="en-US" smtClean="0">
              <a:cs typeface="Times New Roman" pitchFamily="18" charset="0"/>
            </a:endParaRP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Andre grunnstoffer har oksidasjonstall som gis av antall valenselektroner og ønsket om å oppnå full oktett i ytre skall, </a:t>
            </a:r>
            <a:r>
              <a:rPr lang="nb-NO" smtClean="0">
                <a:solidFill>
                  <a:srgbClr val="CC0000"/>
                </a:solidFill>
                <a:cs typeface="Times New Roman" pitchFamily="18" charset="0"/>
              </a:rPr>
              <a:t>samt av forskjell i elektronegativitet</a:t>
            </a:r>
            <a:r>
              <a:rPr lang="nb-NO" smtClean="0">
                <a:cs typeface="Times New Roman" pitchFamily="18" charset="0"/>
              </a:rPr>
              <a:t>.</a:t>
            </a:r>
            <a:endParaRPr lang="en-US" smtClean="0">
              <a:cs typeface="Times New Roman" pitchFamily="18" charset="0"/>
            </a:endParaRPr>
          </a:p>
          <a:p>
            <a:pPr lvl="1" algn="just" eaLnBrk="1" hangingPunct="1"/>
            <a:r>
              <a:rPr lang="nb-NO" smtClean="0">
                <a:cs typeface="Times New Roman" pitchFamily="18" charset="0"/>
              </a:rPr>
              <a:t>Summen av oksidasjonstall skal være lik netto ladning for molekylet/ionet.</a:t>
            </a:r>
          </a:p>
          <a:p>
            <a:pPr algn="just" eaLnBrk="1" hangingPunct="1"/>
            <a:endParaRPr lang="nb-NO" smtClean="0">
              <a:cs typeface="Times New Roman" pitchFamily="18" charset="0"/>
            </a:endParaRPr>
          </a:p>
          <a:p>
            <a:pPr algn="just" eaLnBrk="1" hangingPunct="1"/>
            <a:r>
              <a:rPr lang="nb-NO" smtClean="0">
                <a:cs typeface="Times New Roman" pitchFamily="18" charset="0"/>
              </a:rPr>
              <a:t>Eksempel, vann-skift-reaksjonen:</a:t>
            </a:r>
            <a:endParaRPr lang="en-US" smtClean="0">
              <a:cs typeface="Times New Roman" pitchFamily="18" charset="0"/>
            </a:endParaRPr>
          </a:p>
          <a:p>
            <a:pPr lvl="1" eaLnBrk="1" hangingPunct="1"/>
            <a:endParaRPr lang="nb-NO" smtClean="0"/>
          </a:p>
          <a:p>
            <a:pPr lvl="1" eaLnBrk="1" hangingPunct="1"/>
            <a:endParaRPr lang="nb-NO" smtClean="0"/>
          </a:p>
          <a:p>
            <a:pPr lvl="1" eaLnBrk="1" hangingPunct="1"/>
            <a:endParaRPr lang="en-US" smtClean="0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3562350" y="3292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14338" name="Object 2048"/>
          <p:cNvGraphicFramePr>
            <a:graphicFrameLocks noChangeAspect="1"/>
          </p:cNvGraphicFramePr>
          <p:nvPr/>
        </p:nvGraphicFramePr>
        <p:xfrm>
          <a:off x="5486400" y="5508625"/>
          <a:ext cx="304165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Equation" r:id="rId3" imgW="1485720" imgH="279360" progId="Equation.3">
                  <p:embed/>
                </p:oleObj>
              </mc:Choice>
              <mc:Fallback>
                <p:oleObj name="Equation" r:id="rId3" imgW="1485720" imgH="279360" progId="Equation.3">
                  <p:embed/>
                  <p:pic>
                    <p:nvPicPr>
                      <p:cNvPr id="0" name="Object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508625"/>
                        <a:ext cx="3041650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000" smtClean="0"/>
              <a:t>Oksidasjon av metaller – reduksjon av oksider</a:t>
            </a:r>
            <a:br>
              <a:rPr lang="en-GB" sz="2000" smtClean="0"/>
            </a:br>
            <a:r>
              <a:rPr lang="en-GB" sz="2000" smtClean="0"/>
              <a:t>Ellingham-diagram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484784"/>
            <a:ext cx="5067672" cy="476361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Vi </a:t>
            </a:r>
            <a:r>
              <a:rPr lang="en-GB" sz="1800" dirty="0" err="1" smtClean="0"/>
              <a:t>bruker</a:t>
            </a:r>
            <a:r>
              <a:rPr lang="en-GB" sz="1800" dirty="0" smtClean="0"/>
              <a:t> </a:t>
            </a:r>
            <a:r>
              <a:rPr lang="en-GB" sz="1800" dirty="0" err="1" smtClean="0"/>
              <a:t>som</a:t>
            </a:r>
            <a:r>
              <a:rPr lang="en-GB" sz="1800" dirty="0" smtClean="0"/>
              <a:t> </a:t>
            </a:r>
            <a:r>
              <a:rPr lang="en-GB" sz="1800" dirty="0" err="1" smtClean="0"/>
              <a:t>eksempel</a:t>
            </a:r>
            <a:r>
              <a:rPr lang="en-GB" sz="1800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	</a:t>
            </a:r>
            <a:r>
              <a:rPr lang="en-GB" sz="1800" dirty="0" err="1" smtClean="0"/>
              <a:t>Ti</a:t>
            </a:r>
            <a:r>
              <a:rPr lang="en-GB" sz="1800" dirty="0" smtClean="0"/>
              <a:t>(s</a:t>
            </a:r>
            <a:r>
              <a:rPr lang="en-GB" sz="1800" dirty="0" smtClean="0"/>
              <a:t>) + </a:t>
            </a:r>
            <a:r>
              <a:rPr lang="en-GB" sz="1800" dirty="0" smtClean="0"/>
              <a:t>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</a:t>
            </a:r>
            <a:r>
              <a:rPr lang="en-GB" sz="1800" dirty="0" smtClean="0"/>
              <a:t>) = </a:t>
            </a:r>
            <a:r>
              <a:rPr lang="en-GB" sz="1800" dirty="0" smtClean="0"/>
              <a:t>TiO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(s</a:t>
            </a:r>
            <a:r>
              <a:rPr lang="en-GB" sz="1800" dirty="0" smtClean="0"/>
              <a:t>)</a:t>
            </a:r>
            <a:endParaRPr lang="en-GB" sz="16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G</a:t>
            </a:r>
            <a:r>
              <a:rPr lang="en-GB" sz="1800" i="1" baseline="30000" dirty="0" smtClean="0"/>
              <a:t>0</a:t>
            </a:r>
            <a:r>
              <a:rPr lang="en-GB" sz="1800" i="1" dirty="0" smtClean="0"/>
              <a:t> = -</a:t>
            </a:r>
            <a:r>
              <a:rPr lang="en-GB" sz="1800" i="1" dirty="0" err="1" smtClean="0"/>
              <a:t>RT</a:t>
            </a:r>
            <a:r>
              <a:rPr lang="en-GB" sz="1800" dirty="0" err="1" smtClean="0"/>
              <a:t>ln</a:t>
            </a:r>
            <a:r>
              <a:rPr lang="en-GB" sz="1800" i="1" dirty="0" err="1" smtClean="0"/>
              <a:t>K</a:t>
            </a:r>
            <a:endParaRPr lang="en-GB" sz="1800" i="1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err="1" smtClean="0"/>
              <a:t>Reaksjonen</a:t>
            </a:r>
            <a:r>
              <a:rPr lang="en-GB" sz="1800" dirty="0" smtClean="0"/>
              <a:t> </a:t>
            </a:r>
            <a:r>
              <a:rPr lang="en-GB" sz="1800" dirty="0" err="1" smtClean="0"/>
              <a:t>skjer</a:t>
            </a:r>
            <a:r>
              <a:rPr lang="en-GB" sz="1800" dirty="0" smtClean="0"/>
              <a:t> (</a:t>
            </a:r>
            <a:r>
              <a:rPr lang="en-GB" sz="1800" dirty="0" err="1" smtClean="0"/>
              <a:t>går</a:t>
            </a:r>
            <a:r>
              <a:rPr lang="en-GB" sz="1800" dirty="0" smtClean="0"/>
              <a:t> til </a:t>
            </a:r>
            <a:r>
              <a:rPr lang="en-GB" sz="1800" dirty="0" err="1" smtClean="0"/>
              <a:t>høyre</a:t>
            </a:r>
            <a:r>
              <a:rPr lang="en-GB" sz="1800" dirty="0" smtClean="0"/>
              <a:t>) </a:t>
            </a:r>
            <a:r>
              <a:rPr lang="en-GB" sz="1800" dirty="0" err="1" smtClean="0"/>
              <a:t>ved</a:t>
            </a:r>
            <a:r>
              <a:rPr lang="en-GB" sz="1800" dirty="0" smtClean="0"/>
              <a:t> </a:t>
            </a:r>
            <a:r>
              <a:rPr lang="en-GB" sz="1800" dirty="0" err="1" smtClean="0"/>
              <a:t>standardbetingelser</a:t>
            </a:r>
            <a:r>
              <a:rPr lang="en-GB" sz="1800" dirty="0" smtClean="0"/>
              <a:t> (1 atm 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) </a:t>
            </a:r>
            <a:r>
              <a:rPr lang="en-GB" sz="1800" dirty="0" err="1" smtClean="0"/>
              <a:t>hvis</a:t>
            </a:r>
            <a:r>
              <a:rPr lang="en-GB" sz="1800" dirty="0" smtClean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/>
              <a:t>		</a:t>
            </a: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i="1" dirty="0"/>
              <a:t>	</a:t>
            </a:r>
            <a:r>
              <a:rPr lang="en-GB" sz="1800" i="1" dirty="0" smtClean="0"/>
              <a:t>	</a:t>
            </a:r>
            <a:r>
              <a:rPr lang="en-GB" sz="1800" i="1" dirty="0" smtClean="0"/>
              <a:t>K</a:t>
            </a:r>
            <a:r>
              <a:rPr lang="en-GB" sz="1800" dirty="0" smtClean="0"/>
              <a:t> </a:t>
            </a:r>
            <a:r>
              <a:rPr lang="en-GB" sz="1800" dirty="0" smtClean="0"/>
              <a:t>&gt; 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>
                <a:sym typeface="Symbol" pitchFamily="18" charset="2"/>
              </a:rPr>
              <a:t>		</a:t>
            </a: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G</a:t>
            </a:r>
            <a:r>
              <a:rPr lang="en-GB" sz="1800" i="1" baseline="30000" dirty="0" smtClean="0"/>
              <a:t>0</a:t>
            </a:r>
            <a:r>
              <a:rPr lang="en-GB" sz="1800" dirty="0" smtClean="0"/>
              <a:t> &lt; 0  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Ellingham-diagram: </a:t>
            </a: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G</a:t>
            </a:r>
            <a:r>
              <a:rPr lang="en-GB" sz="1800" i="1" baseline="30000" dirty="0" smtClean="0"/>
              <a:t>0</a:t>
            </a:r>
            <a:r>
              <a:rPr lang="en-GB" sz="1800" dirty="0" smtClean="0"/>
              <a:t> vs </a:t>
            </a:r>
            <a:r>
              <a:rPr lang="en-GB" sz="1800" dirty="0" err="1" smtClean="0"/>
              <a:t>temperatur</a:t>
            </a: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5181600" y="990600"/>
            <a:ext cx="3886200" cy="5521349"/>
            <a:chOff x="5181600" y="990600"/>
            <a:chExt cx="3886200" cy="5521349"/>
          </a:xfrm>
        </p:grpSpPr>
        <p:graphicFrame>
          <p:nvGraphicFramePr>
            <p:cNvPr id="15362" name="Object 10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4361103"/>
                </p:ext>
              </p:extLst>
            </p:nvPr>
          </p:nvGraphicFramePr>
          <p:xfrm>
            <a:off x="5181600" y="990600"/>
            <a:ext cx="3841750" cy="5105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5" name="Drawing" r:id="rId3" imgW="4058078" imgH="5391442" progId="">
                    <p:embed/>
                  </p:oleObj>
                </mc:Choice>
                <mc:Fallback>
                  <p:oleObj name="Drawing" r:id="rId3" imgW="4058078" imgH="5391442" progId="">
                    <p:embed/>
                    <p:pic>
                      <p:nvPicPr>
                        <p:cNvPr id="0" name="Object 10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81600" y="990600"/>
                          <a:ext cx="3841750" cy="5105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66" name="Text Box 5"/>
            <p:cNvSpPr txBox="1">
              <a:spLocks noChangeArrowheads="1"/>
            </p:cNvSpPr>
            <p:nvPr/>
          </p:nvSpPr>
          <p:spPr bwMode="auto">
            <a:xfrm>
              <a:off x="5943600" y="6237312"/>
              <a:ext cx="31242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200" dirty="0"/>
                <a:t>Figur: </a:t>
              </a:r>
              <a:r>
                <a:rPr lang="nb-NO" sz="1200" dirty="0" err="1"/>
                <a:t>Shriver</a:t>
              </a:r>
              <a:r>
                <a:rPr lang="nb-NO" sz="1200" dirty="0"/>
                <a:t> and </a:t>
              </a:r>
              <a:r>
                <a:rPr lang="nb-NO" sz="1200" dirty="0" err="1"/>
                <a:t>Atkins</a:t>
              </a:r>
              <a:r>
                <a:rPr lang="nb-NO" sz="1200" dirty="0"/>
                <a:t>: </a:t>
              </a:r>
              <a:r>
                <a:rPr lang="nb-NO" sz="1200" dirty="0" err="1"/>
                <a:t>Inorganic</a:t>
              </a:r>
              <a:r>
                <a:rPr lang="nb-NO" sz="1200" dirty="0"/>
                <a:t> </a:t>
              </a:r>
              <a:r>
                <a:rPr lang="nb-NO" sz="1200" dirty="0" err="1"/>
                <a:t>Chemistry</a:t>
              </a:r>
              <a:r>
                <a:rPr lang="nb-NO" sz="1200" dirty="0"/>
                <a:t> </a:t>
              </a:r>
              <a:endParaRPr lang="en-US" sz="1200" dirty="0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104900"/>
          </a:xfrm>
        </p:spPr>
        <p:txBody>
          <a:bodyPr/>
          <a:lstStyle/>
          <a:p>
            <a:pPr eaLnBrk="1" hangingPunct="1"/>
            <a:r>
              <a:rPr lang="en-GB" sz="2000" smtClean="0"/>
              <a:t>Ellingham-diagram; temperatur-avhengighet</a:t>
            </a:r>
            <a:br>
              <a:rPr lang="en-GB" sz="2000" smtClean="0"/>
            </a:br>
            <a:endParaRPr lang="en-GB" sz="2000" smtClean="0"/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4800600" cy="5094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i="1" dirty="0" smtClean="0"/>
              <a:t>G = H - TS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G</a:t>
            </a:r>
            <a:r>
              <a:rPr lang="en-GB" sz="1800" i="1" baseline="30000" dirty="0" smtClean="0"/>
              <a:t>0</a:t>
            </a:r>
            <a:r>
              <a:rPr lang="en-GB" sz="1800" i="1" dirty="0" smtClean="0"/>
              <a:t> = </a:t>
            </a: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H</a:t>
            </a:r>
            <a:r>
              <a:rPr lang="en-GB" sz="1800" i="1" baseline="30000" dirty="0" smtClean="0"/>
              <a:t>0</a:t>
            </a:r>
            <a:r>
              <a:rPr lang="en-GB" sz="1800" i="1" dirty="0" smtClean="0"/>
              <a:t> - T</a:t>
            </a:r>
            <a:r>
              <a:rPr lang="en-GB" sz="1800" i="1" dirty="0" smtClean="0">
                <a:sym typeface="Symbol" pitchFamily="18" charset="2"/>
              </a:rPr>
              <a:t></a:t>
            </a:r>
            <a:r>
              <a:rPr lang="en-GB" sz="1800" i="1" baseline="-25000" dirty="0" smtClean="0"/>
              <a:t>r</a:t>
            </a:r>
            <a:r>
              <a:rPr lang="en-GB" sz="1800" i="1" dirty="0" smtClean="0"/>
              <a:t>S</a:t>
            </a:r>
            <a:r>
              <a:rPr lang="en-GB" sz="1800" i="1" baseline="30000" dirty="0" smtClean="0"/>
              <a:t>0</a:t>
            </a:r>
            <a:r>
              <a:rPr lang="en-GB" sz="1800" i="1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Gasser </a:t>
            </a:r>
            <a:r>
              <a:rPr lang="en-GB" sz="1800" dirty="0" err="1" smtClean="0"/>
              <a:t>har</a:t>
            </a:r>
            <a:r>
              <a:rPr lang="en-GB" sz="1800" dirty="0" smtClean="0"/>
              <a:t> </a:t>
            </a:r>
            <a:r>
              <a:rPr lang="en-GB" sz="1800" dirty="0" err="1" smtClean="0"/>
              <a:t>stor</a:t>
            </a:r>
            <a:r>
              <a:rPr lang="en-GB" sz="1800" dirty="0" smtClean="0"/>
              <a:t> </a:t>
            </a:r>
            <a:r>
              <a:rPr lang="en-GB" sz="1800" dirty="0" err="1" smtClean="0"/>
              <a:t>entropi</a:t>
            </a:r>
            <a:r>
              <a:rPr lang="en-GB" sz="1800" dirty="0" smtClean="0"/>
              <a:t>, </a:t>
            </a:r>
            <a:r>
              <a:rPr lang="en-GB" sz="1800" i="1" dirty="0" smtClean="0"/>
              <a:t>S</a:t>
            </a:r>
            <a:r>
              <a:rPr lang="en-GB" sz="1800" dirty="0" smtClean="0"/>
              <a:t>,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forhold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</a:t>
            </a:r>
            <a:r>
              <a:rPr lang="en-GB" sz="1800" dirty="0" err="1" smtClean="0"/>
              <a:t>kondenserte</a:t>
            </a:r>
            <a:r>
              <a:rPr lang="en-GB" sz="1800" dirty="0" smtClean="0"/>
              <a:t> </a:t>
            </a:r>
            <a:r>
              <a:rPr lang="en-GB" sz="1800" dirty="0" err="1" smtClean="0"/>
              <a:t>faser</a:t>
            </a:r>
            <a:r>
              <a:rPr lang="en-GB" sz="1800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sz="1800" dirty="0"/>
              <a:t> </a:t>
            </a:r>
            <a:r>
              <a:rPr lang="en-GB" sz="1800" dirty="0" smtClean="0"/>
              <a:t>    </a:t>
            </a:r>
            <a:r>
              <a:rPr lang="en-GB" sz="1800" dirty="0" err="1" smtClean="0"/>
              <a:t>Ti</a:t>
            </a:r>
            <a:r>
              <a:rPr lang="en-GB" sz="1800" dirty="0" smtClean="0"/>
              <a:t>(s</a:t>
            </a:r>
            <a:r>
              <a:rPr lang="en-GB" sz="1800" dirty="0" smtClean="0"/>
              <a:t>) + 1/2 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(g) = </a:t>
            </a:r>
            <a:r>
              <a:rPr lang="en-GB" sz="1800" dirty="0" smtClean="0"/>
              <a:t>TiO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(s</a:t>
            </a:r>
            <a:r>
              <a:rPr lang="en-GB" sz="1800" dirty="0" smtClean="0"/>
              <a:t>)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dirty="0" err="1" smtClean="0"/>
              <a:t>Entropien</a:t>
            </a:r>
            <a:r>
              <a:rPr lang="en-GB" sz="1400" dirty="0" smtClean="0"/>
              <a:t> </a:t>
            </a:r>
            <a:r>
              <a:rPr lang="en-GB" sz="1400" dirty="0" err="1" smtClean="0"/>
              <a:t>avtar</a:t>
            </a:r>
            <a:r>
              <a:rPr lang="en-GB" sz="1400" dirty="0" smtClean="0"/>
              <a:t>, </a:t>
            </a: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S</a:t>
            </a:r>
            <a:r>
              <a:rPr lang="en-GB" sz="1400" i="1" baseline="30000" dirty="0" smtClean="0"/>
              <a:t>0</a:t>
            </a:r>
            <a:r>
              <a:rPr lang="en-GB" sz="1400" baseline="30000" dirty="0" smtClean="0"/>
              <a:t> </a:t>
            </a:r>
            <a:r>
              <a:rPr lang="en-GB" sz="1400" dirty="0" err="1" smtClean="0"/>
              <a:t>negativ</a:t>
            </a:r>
            <a:r>
              <a:rPr lang="en-GB" sz="1400" dirty="0" smtClean="0"/>
              <a:t>, -</a:t>
            </a:r>
            <a:r>
              <a:rPr lang="en-GB" sz="1400" i="1" dirty="0" smtClean="0"/>
              <a:t>T</a:t>
            </a: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S</a:t>
            </a:r>
            <a:r>
              <a:rPr lang="en-GB" sz="1400" i="1" baseline="30000" dirty="0" smtClean="0"/>
              <a:t>0</a:t>
            </a:r>
            <a:r>
              <a:rPr lang="en-GB" sz="1400" dirty="0" smtClean="0"/>
              <a:t> </a:t>
            </a:r>
            <a:r>
              <a:rPr lang="en-GB" sz="1400" dirty="0" err="1" smtClean="0"/>
              <a:t>positiv</a:t>
            </a:r>
            <a:r>
              <a:rPr lang="en-GB" sz="1400" dirty="0" smtClean="0"/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G</a:t>
            </a:r>
            <a:r>
              <a:rPr lang="en-GB" sz="1400" i="1" baseline="30000" dirty="0" smtClean="0"/>
              <a:t>0</a:t>
            </a:r>
            <a:r>
              <a:rPr lang="en-GB" sz="1400" dirty="0" smtClean="0"/>
              <a:t> </a:t>
            </a:r>
            <a:r>
              <a:rPr lang="en-GB" sz="1400" dirty="0" err="1" smtClean="0"/>
              <a:t>øker</a:t>
            </a:r>
            <a:r>
              <a:rPr lang="en-GB" sz="1400" dirty="0" smtClean="0"/>
              <a:t> med </a:t>
            </a:r>
            <a:r>
              <a:rPr lang="en-GB" sz="1400" i="1" dirty="0" smtClean="0"/>
              <a:t>T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sz="1800" dirty="0"/>
              <a:t> </a:t>
            </a:r>
            <a:r>
              <a:rPr lang="en-GB" sz="1800" dirty="0" smtClean="0"/>
              <a:t>    </a:t>
            </a:r>
            <a:r>
              <a:rPr lang="en-GB" sz="1800" dirty="0" smtClean="0"/>
              <a:t>C(s</a:t>
            </a:r>
            <a:r>
              <a:rPr lang="en-GB" sz="1800" dirty="0" smtClean="0"/>
              <a:t>) + 1/2 O</a:t>
            </a:r>
            <a:r>
              <a:rPr lang="en-GB" sz="1800" baseline="-25000" dirty="0" smtClean="0"/>
              <a:t>2</a:t>
            </a:r>
            <a:r>
              <a:rPr lang="en-GB" sz="1800" dirty="0" smtClean="0"/>
              <a:t>(g) = CO(g)            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dirty="0" err="1" smtClean="0"/>
              <a:t>Entropien</a:t>
            </a:r>
            <a:r>
              <a:rPr lang="en-GB" sz="1400" dirty="0" smtClean="0"/>
              <a:t> </a:t>
            </a:r>
            <a:r>
              <a:rPr lang="en-GB" sz="1400" dirty="0" err="1" smtClean="0"/>
              <a:t>øker</a:t>
            </a:r>
            <a:r>
              <a:rPr lang="en-GB" sz="1400" dirty="0" smtClean="0"/>
              <a:t>, </a:t>
            </a: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S</a:t>
            </a:r>
            <a:r>
              <a:rPr lang="en-GB" sz="1400" i="1" baseline="30000" dirty="0" smtClean="0"/>
              <a:t>0</a:t>
            </a:r>
            <a:r>
              <a:rPr lang="en-GB" sz="1400" baseline="30000" dirty="0" smtClean="0"/>
              <a:t> </a:t>
            </a:r>
            <a:r>
              <a:rPr lang="en-GB" sz="1400" dirty="0" err="1" smtClean="0"/>
              <a:t>positiv</a:t>
            </a:r>
            <a:r>
              <a:rPr lang="en-GB" sz="1400" dirty="0" smtClean="0"/>
              <a:t>, </a:t>
            </a:r>
            <a:r>
              <a:rPr lang="en-GB" sz="1400" i="1" dirty="0" smtClean="0"/>
              <a:t>-T</a:t>
            </a: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S</a:t>
            </a:r>
            <a:r>
              <a:rPr lang="en-GB" sz="1400" i="1" baseline="30000" dirty="0" smtClean="0"/>
              <a:t>0</a:t>
            </a:r>
            <a:r>
              <a:rPr lang="en-GB" sz="1400" dirty="0" smtClean="0"/>
              <a:t> </a:t>
            </a:r>
            <a:r>
              <a:rPr lang="en-GB" sz="1400" dirty="0" err="1" smtClean="0"/>
              <a:t>negativ</a:t>
            </a:r>
            <a:r>
              <a:rPr lang="en-GB" sz="1400" dirty="0" smtClean="0"/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GB" sz="1400" i="1" dirty="0" smtClean="0">
                <a:sym typeface="Symbol" pitchFamily="18" charset="2"/>
              </a:rPr>
              <a:t></a:t>
            </a:r>
            <a:r>
              <a:rPr lang="en-GB" sz="1400" i="1" baseline="-25000" dirty="0" smtClean="0"/>
              <a:t>r</a:t>
            </a:r>
            <a:r>
              <a:rPr lang="en-GB" sz="1400" i="1" dirty="0" smtClean="0"/>
              <a:t>G</a:t>
            </a:r>
            <a:r>
              <a:rPr lang="en-GB" sz="1400" i="1" baseline="30000" dirty="0" smtClean="0"/>
              <a:t>0</a:t>
            </a:r>
            <a:r>
              <a:rPr lang="en-GB" sz="1400" dirty="0" smtClean="0"/>
              <a:t> </a:t>
            </a:r>
            <a:r>
              <a:rPr lang="en-GB" sz="1400" dirty="0" err="1" smtClean="0"/>
              <a:t>avtar</a:t>
            </a:r>
            <a:r>
              <a:rPr lang="en-GB" sz="1400" dirty="0" smtClean="0"/>
              <a:t> med </a:t>
            </a:r>
            <a:r>
              <a:rPr lang="en-GB" sz="1400" i="1" dirty="0" smtClean="0"/>
              <a:t>T</a:t>
            </a:r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err="1" smtClean="0"/>
              <a:t>Totalreaksjon</a:t>
            </a:r>
            <a:r>
              <a:rPr lang="en-GB" dirty="0" smtClean="0"/>
              <a:t>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dirty="0"/>
              <a:t> </a:t>
            </a:r>
            <a:r>
              <a:rPr lang="en-GB" dirty="0" smtClean="0"/>
              <a:t>    TiO</a:t>
            </a:r>
            <a:r>
              <a:rPr lang="en-GB" baseline="-25000" dirty="0" smtClean="0"/>
              <a:t>2</a:t>
            </a:r>
            <a:r>
              <a:rPr lang="en-GB" dirty="0" smtClean="0"/>
              <a:t>(s</a:t>
            </a:r>
            <a:r>
              <a:rPr lang="en-GB" dirty="0"/>
              <a:t>) + </a:t>
            </a:r>
            <a:r>
              <a:rPr lang="en-GB" dirty="0" smtClean="0"/>
              <a:t>2C(s) </a:t>
            </a:r>
            <a:r>
              <a:rPr lang="en-GB" dirty="0"/>
              <a:t>= </a:t>
            </a:r>
            <a:r>
              <a:rPr lang="en-GB" dirty="0" err="1" smtClean="0"/>
              <a:t>Ti</a:t>
            </a:r>
            <a:r>
              <a:rPr lang="en-GB" dirty="0" smtClean="0"/>
              <a:t>(s) + 2CO(g)</a:t>
            </a:r>
            <a:endParaRPr lang="en-GB" dirty="0"/>
          </a:p>
          <a:p>
            <a:pPr lvl="2" eaLnBrk="1" hangingPunct="1">
              <a:lnSpc>
                <a:spcPct val="90000"/>
              </a:lnSpc>
            </a:pPr>
            <a:endParaRPr lang="en-GB" sz="1400" i="1" dirty="0" smtClean="0"/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181600" y="990600"/>
            <a:ext cx="3886200" cy="5521349"/>
            <a:chOff x="5181600" y="990600"/>
            <a:chExt cx="3886200" cy="5521349"/>
          </a:xfrm>
        </p:grpSpPr>
        <p:graphicFrame>
          <p:nvGraphicFramePr>
            <p:cNvPr id="13" name="Object 10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79175347"/>
                </p:ext>
              </p:extLst>
            </p:nvPr>
          </p:nvGraphicFramePr>
          <p:xfrm>
            <a:off x="5181600" y="990600"/>
            <a:ext cx="3841750" cy="5105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8" name="Drawing" r:id="rId3" imgW="4058078" imgH="5391442" progId="">
                    <p:embed/>
                  </p:oleObj>
                </mc:Choice>
                <mc:Fallback>
                  <p:oleObj name="Drawing" r:id="rId3" imgW="4058078" imgH="5391442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81600" y="990600"/>
                          <a:ext cx="3841750" cy="5105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5943600" y="6237312"/>
              <a:ext cx="31242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200" dirty="0"/>
                <a:t>Figur: </a:t>
              </a:r>
              <a:r>
                <a:rPr lang="nb-NO" sz="1200" dirty="0" err="1"/>
                <a:t>Shriver</a:t>
              </a:r>
              <a:r>
                <a:rPr lang="nb-NO" sz="1200" dirty="0"/>
                <a:t> and </a:t>
              </a:r>
              <a:r>
                <a:rPr lang="nb-NO" sz="1200" dirty="0" err="1"/>
                <a:t>Atkins</a:t>
              </a:r>
              <a:r>
                <a:rPr lang="nb-NO" sz="1200" dirty="0"/>
                <a:t>: </a:t>
              </a:r>
              <a:r>
                <a:rPr lang="nb-NO" sz="1200" dirty="0" err="1"/>
                <a:t>Inorganic</a:t>
              </a:r>
              <a:r>
                <a:rPr lang="nb-NO" sz="1200" dirty="0"/>
                <a:t> </a:t>
              </a:r>
              <a:r>
                <a:rPr lang="nb-NO" sz="1200" dirty="0" err="1"/>
                <a:t>Chemistry</a:t>
              </a:r>
              <a:r>
                <a:rPr lang="nb-NO" sz="1200" dirty="0"/>
                <a:t> </a:t>
              </a:r>
              <a:endParaRPr lang="en-US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graphicFrame>
        <p:nvGraphicFramePr>
          <p:cNvPr id="21506" name="Object 0"/>
          <p:cNvGraphicFramePr>
            <a:graphicFrameLocks noChangeAspect="1"/>
          </p:cNvGraphicFramePr>
          <p:nvPr/>
        </p:nvGraphicFramePr>
        <p:xfrm>
          <a:off x="4860032" y="914399"/>
          <a:ext cx="3293368" cy="5428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7" name="Drawing" r:id="rId3" imgW="4162619" imgH="6857596" progId="">
                  <p:embed/>
                </p:oleObj>
              </mc:Choice>
              <mc:Fallback>
                <p:oleObj name="Drawing" r:id="rId3" imgW="4162619" imgH="6857596" progId="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914399"/>
                        <a:ext cx="3293368" cy="54287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z="1800" smtClean="0"/>
              <a:t>Eksempler på industriell fremstilling av grunnstoffer (metaller)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800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Fe (</a:t>
            </a:r>
            <a:r>
              <a:rPr lang="en-GB" sz="1800" dirty="0" err="1" smtClean="0"/>
              <a:t>totalreaksjon</a:t>
            </a:r>
            <a:r>
              <a:rPr lang="en-GB" sz="1800" dirty="0" smtClean="0"/>
              <a:t>, se fig.):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2Fe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O</a:t>
            </a:r>
            <a:r>
              <a:rPr lang="en-GB" sz="1600" baseline="-25000" dirty="0" smtClean="0"/>
              <a:t>3 </a:t>
            </a:r>
            <a:r>
              <a:rPr lang="en-GB" sz="1600" dirty="0" smtClean="0"/>
              <a:t>+ 3C = 4Fe + 3CO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Karbotermisk </a:t>
            </a:r>
            <a:r>
              <a:rPr lang="en-GB" sz="1600" dirty="0" err="1" smtClean="0"/>
              <a:t>reduksjon</a:t>
            </a:r>
            <a:r>
              <a:rPr lang="en-GB" sz="1600" dirty="0" smtClean="0"/>
              <a:t>  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Cu, Ni: </a:t>
            </a:r>
            <a:r>
              <a:rPr lang="en-GB" sz="1800" dirty="0" err="1" smtClean="0"/>
              <a:t>Røsting</a:t>
            </a:r>
            <a:r>
              <a:rPr lang="en-GB" sz="1800" dirty="0" smtClean="0"/>
              <a:t> </a:t>
            </a:r>
            <a:r>
              <a:rPr lang="en-GB" sz="1800" dirty="0" err="1" smtClean="0"/>
              <a:t>av</a:t>
            </a:r>
            <a:r>
              <a:rPr lang="en-GB" sz="1800" dirty="0" smtClean="0"/>
              <a:t> </a:t>
            </a:r>
            <a:r>
              <a:rPr lang="en-GB" sz="1800" dirty="0" err="1" smtClean="0"/>
              <a:t>sulfider</a:t>
            </a:r>
            <a:r>
              <a:rPr lang="en-GB" sz="1800" dirty="0" smtClean="0"/>
              <a:t>:  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Cu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S + 3O</a:t>
            </a:r>
            <a:r>
              <a:rPr lang="en-GB" sz="1600" baseline="-25000" dirty="0" smtClean="0"/>
              <a:t>2 </a:t>
            </a:r>
            <a:r>
              <a:rPr lang="en-GB" sz="1600" dirty="0" smtClean="0"/>
              <a:t>= 2Cu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O + 2SO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NiS</a:t>
            </a:r>
            <a:r>
              <a:rPr lang="en-GB" sz="1600" baseline="-25000" dirty="0" smtClean="0"/>
              <a:t>2 </a:t>
            </a:r>
            <a:r>
              <a:rPr lang="en-GB" sz="1600" dirty="0" smtClean="0"/>
              <a:t>+ 5/2 O</a:t>
            </a:r>
            <a:r>
              <a:rPr lang="en-GB" sz="1600" baseline="-25000" dirty="0" smtClean="0"/>
              <a:t>2 </a:t>
            </a:r>
            <a:r>
              <a:rPr lang="en-GB" sz="1600" dirty="0" smtClean="0"/>
              <a:t>= NiO + 2SO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med </a:t>
            </a:r>
            <a:r>
              <a:rPr lang="en-GB" sz="1600" dirty="0" err="1" smtClean="0"/>
              <a:t>påfølgende</a:t>
            </a:r>
            <a:r>
              <a:rPr lang="en-GB" sz="1600" dirty="0" smtClean="0"/>
              <a:t> </a:t>
            </a:r>
            <a:r>
              <a:rPr lang="en-GB" sz="1600" dirty="0" err="1" smtClean="0"/>
              <a:t>reduksjon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oksid</a:t>
            </a:r>
            <a:r>
              <a:rPr lang="en-GB" sz="1600" dirty="0" smtClean="0"/>
              <a:t>, </a:t>
            </a:r>
            <a:r>
              <a:rPr lang="en-GB" sz="1600" dirty="0" err="1" smtClean="0"/>
              <a:t>f.eks</a:t>
            </a:r>
            <a:r>
              <a:rPr lang="en-GB" sz="1600" dirty="0" smtClean="0"/>
              <a:t>. karbotermisk </a:t>
            </a:r>
            <a:r>
              <a:rPr lang="en-GB" sz="1600" dirty="0" err="1" smtClean="0"/>
              <a:t>eller</a:t>
            </a:r>
            <a:r>
              <a:rPr lang="en-GB" sz="1600" dirty="0" smtClean="0"/>
              <a:t> </a:t>
            </a:r>
            <a:r>
              <a:rPr lang="en-GB" sz="1600" dirty="0" err="1" smtClean="0"/>
              <a:t>elektrolytisk</a:t>
            </a:r>
            <a:endParaRPr lang="en-GB" sz="16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Si: Karbotermisk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SiO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 + 2C = Si + 2CO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err="1" smtClean="0"/>
              <a:t>Hvordan</a:t>
            </a:r>
            <a:r>
              <a:rPr lang="en-GB" sz="1600" dirty="0" smtClean="0"/>
              <a:t> </a:t>
            </a:r>
            <a:r>
              <a:rPr lang="en-GB" sz="1600" dirty="0" err="1" smtClean="0"/>
              <a:t>renses</a:t>
            </a:r>
            <a:r>
              <a:rPr lang="en-GB" sz="1600" dirty="0" smtClean="0"/>
              <a:t> Si? </a:t>
            </a:r>
            <a:r>
              <a:rPr lang="en-GB" sz="1600" dirty="0" err="1" smtClean="0"/>
              <a:t>Hva</a:t>
            </a:r>
            <a:r>
              <a:rPr lang="en-GB" sz="1600" dirty="0" smtClean="0"/>
              <a:t> </a:t>
            </a:r>
            <a:r>
              <a:rPr lang="en-GB" sz="1600" dirty="0" err="1" smtClean="0"/>
              <a:t>brukes</a:t>
            </a:r>
            <a:r>
              <a:rPr lang="en-GB" sz="1600" dirty="0" smtClean="0"/>
              <a:t> </a:t>
            </a:r>
            <a:r>
              <a:rPr lang="en-GB" sz="1600" dirty="0" err="1" smtClean="0"/>
              <a:t>det</a:t>
            </a:r>
            <a:r>
              <a:rPr lang="en-GB" sz="1600" dirty="0" smtClean="0"/>
              <a:t> </a:t>
            </a:r>
            <a:r>
              <a:rPr lang="en-GB" sz="1600" dirty="0" err="1" smtClean="0"/>
              <a:t>til</a:t>
            </a:r>
            <a:r>
              <a:rPr lang="en-GB" sz="1600" dirty="0" smtClean="0"/>
              <a:t>? 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Al: Karbotermisk (&gt;2000°C) </a:t>
            </a:r>
            <a:r>
              <a:rPr lang="en-GB" sz="1800" dirty="0" err="1" smtClean="0"/>
              <a:t>eller</a:t>
            </a:r>
            <a:r>
              <a:rPr lang="en-GB" sz="1800" dirty="0" smtClean="0"/>
              <a:t> </a:t>
            </a:r>
            <a:r>
              <a:rPr lang="en-GB" sz="1800" dirty="0" err="1" smtClean="0"/>
              <a:t>elektrolytisk</a:t>
            </a:r>
            <a:r>
              <a:rPr lang="en-GB" sz="1800" dirty="0" smtClean="0"/>
              <a:t>: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nFE</a:t>
            </a:r>
            <a:r>
              <a:rPr lang="en-GB" sz="1600" baseline="30000" dirty="0" smtClean="0"/>
              <a:t>0</a:t>
            </a:r>
            <a:r>
              <a:rPr lang="en-GB" sz="1600" dirty="0" smtClean="0"/>
              <a:t>= </a:t>
            </a:r>
            <a:r>
              <a:rPr lang="en-GB" dirty="0" smtClean="0"/>
              <a:t>-</a:t>
            </a:r>
            <a:r>
              <a:rPr lang="en-GB" sz="1600" dirty="0" smtClean="0">
                <a:sym typeface="Symbol" pitchFamily="18" charset="2"/>
              </a:rPr>
              <a:t></a:t>
            </a:r>
            <a:r>
              <a:rPr lang="en-GB" sz="1600" baseline="-25000" dirty="0" smtClean="0"/>
              <a:t>r</a:t>
            </a:r>
            <a:r>
              <a:rPr lang="en-GB" sz="1600" dirty="0" smtClean="0"/>
              <a:t>G</a:t>
            </a:r>
            <a:r>
              <a:rPr lang="en-GB" sz="1600" baseline="30000" dirty="0" smtClean="0"/>
              <a:t>0</a:t>
            </a:r>
            <a:r>
              <a:rPr lang="en-GB" sz="1600" dirty="0" smtClean="0"/>
              <a:t> 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/>
              <a:t>Hall-</a:t>
            </a:r>
            <a:r>
              <a:rPr lang="en-GB" sz="1600" dirty="0" err="1" smtClean="0"/>
              <a:t>Herault</a:t>
            </a:r>
            <a:r>
              <a:rPr lang="en-GB" sz="1600" dirty="0" smtClean="0"/>
              <a:t>: C-</a:t>
            </a:r>
            <a:r>
              <a:rPr lang="en-GB" sz="1600" dirty="0" err="1" smtClean="0"/>
              <a:t>elektroder</a:t>
            </a:r>
            <a:endParaRPr lang="en-GB" sz="1600" dirty="0" smtClean="0"/>
          </a:p>
        </p:txBody>
      </p:sp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5943600" y="6237312"/>
            <a:ext cx="312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5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50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5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5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Elektrokjemi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848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(Samme eksempel som vi startet med</a:t>
            </a:r>
            <a:r>
              <a:rPr lang="nb-NO" sz="1800" dirty="0" smtClean="0">
                <a:cs typeface="Times New Roman" pitchFamily="18" charset="0"/>
                <a:sym typeface="Wingdings" pitchFamily="2" charset="2"/>
              </a:rPr>
              <a:t>:)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Reduksjon: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A 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= 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z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/>
              <a:t> </a:t>
            </a:r>
            <a:r>
              <a:rPr lang="nb-NO" dirty="0" smtClean="0"/>
              <a:t>             	eller, mer generelt:   </a:t>
            </a:r>
            <a:r>
              <a:rPr lang="en-US" dirty="0" smtClean="0">
                <a:cs typeface="Times New Roman" pitchFamily="18" charset="0"/>
              </a:rPr>
              <a:t>A</a:t>
            </a:r>
            <a:r>
              <a:rPr lang="nb-NO" i="1" baseline="30000" dirty="0" smtClean="0">
                <a:cs typeface="Times New Roman" pitchFamily="18" charset="0"/>
              </a:rPr>
              <a:t>c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= A</a:t>
            </a:r>
            <a:r>
              <a:rPr lang="nb-NO" i="1" baseline="30000" dirty="0" smtClean="0">
                <a:cs typeface="Times New Roman" pitchFamily="18" charset="0"/>
              </a:rPr>
              <a:t>c-z</a:t>
            </a:r>
            <a:endParaRPr lang="nb-NO" i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Oksidasjon: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A </a:t>
            </a:r>
            <a:r>
              <a:rPr lang="nb-NO" dirty="0" smtClean="0">
                <a:cs typeface="Times New Roman" pitchFamily="18" charset="0"/>
              </a:rPr>
              <a:t>= 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z</a:t>
            </a:r>
            <a:r>
              <a:rPr lang="nb-NO" baseline="30000" dirty="0" smtClean="0">
                <a:cs typeface="Times New Roman" pitchFamily="18" charset="0"/>
              </a:rPr>
              <a:t>+</a:t>
            </a:r>
            <a:r>
              <a:rPr lang="nb-NO" dirty="0" smtClean="0">
                <a:cs typeface="Times New Roman" pitchFamily="18" charset="0"/>
              </a:rPr>
              <a:t> + </a:t>
            </a:r>
            <a:r>
              <a:rPr lang="nb-NO" i="1" dirty="0" err="1" smtClean="0">
                <a:cs typeface="Times New Roman" pitchFamily="18" charset="0"/>
              </a:rPr>
              <a:t>z</a:t>
            </a:r>
            <a:r>
              <a:rPr lang="nb-NO" dirty="0" err="1" smtClean="0">
                <a:cs typeface="Times New Roman" pitchFamily="18" charset="0"/>
              </a:rPr>
              <a:t>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en-US" dirty="0" smtClean="0"/>
              <a:t> </a:t>
            </a:r>
            <a:r>
              <a:rPr lang="nb-NO" dirty="0" smtClean="0"/>
              <a:t>	eller, mer generelt:   </a:t>
            </a:r>
            <a:r>
              <a:rPr lang="en-US" dirty="0" smtClean="0">
                <a:cs typeface="Times New Roman" pitchFamily="18" charset="0"/>
              </a:rPr>
              <a:t>A</a:t>
            </a:r>
            <a:r>
              <a:rPr lang="nb-NO" i="1" baseline="30000" dirty="0" smtClean="0">
                <a:cs typeface="Times New Roman" pitchFamily="18" charset="0"/>
              </a:rPr>
              <a:t>c</a:t>
            </a:r>
            <a:r>
              <a:rPr lang="en-US" dirty="0" smtClean="0">
                <a:cs typeface="Times New Roman" pitchFamily="18" charset="0"/>
              </a:rPr>
              <a:t> = A</a:t>
            </a:r>
            <a:r>
              <a:rPr lang="nb-NO" i="1" baseline="30000" dirty="0" err="1" smtClean="0">
                <a:cs typeface="Times New Roman" pitchFamily="18" charset="0"/>
              </a:rPr>
              <a:t>c+z</a:t>
            </a:r>
            <a:r>
              <a:rPr lang="nb-NO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+ </a:t>
            </a:r>
            <a:r>
              <a:rPr lang="en-US" i="1" dirty="0" err="1" smtClean="0">
                <a:cs typeface="Times New Roman" pitchFamily="18" charset="0"/>
              </a:rPr>
              <a:t>z</a:t>
            </a:r>
            <a:r>
              <a:rPr lang="en-US" dirty="0" err="1" smtClean="0">
                <a:cs typeface="Times New Roman" pitchFamily="18" charset="0"/>
              </a:rPr>
              <a:t>e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/>
              <a:t>Eksempel: </a:t>
            </a:r>
            <a:r>
              <a:rPr lang="nb-NO" dirty="0" smtClean="0">
                <a:cs typeface="Times New Roman" pitchFamily="18" charset="0"/>
              </a:rPr>
              <a:t>	Fe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Cr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= Fe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+ Cr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	Reduksjon: 	Fe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 = Fe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nb-NO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>
                <a:cs typeface="Times New Roman" pitchFamily="18" charset="0"/>
              </a:rPr>
              <a:t>		Oksidasjon: 	Cr</a:t>
            </a:r>
            <a:r>
              <a:rPr lang="nb-NO" baseline="30000" dirty="0" smtClean="0">
                <a:cs typeface="Times New Roman" pitchFamily="18" charset="0"/>
              </a:rPr>
              <a:t>2+</a:t>
            </a:r>
            <a:r>
              <a:rPr lang="nb-NO" dirty="0" smtClean="0">
                <a:cs typeface="Times New Roman" pitchFamily="18" charset="0"/>
              </a:rPr>
              <a:t>(aq) = Cr</a:t>
            </a:r>
            <a:r>
              <a:rPr lang="nb-NO" baseline="30000" dirty="0" smtClean="0">
                <a:cs typeface="Times New Roman" pitchFamily="18" charset="0"/>
              </a:rPr>
              <a:t>3+</a:t>
            </a:r>
            <a:r>
              <a:rPr lang="nb-NO" dirty="0" smtClean="0">
                <a:cs typeface="Times New Roman" pitchFamily="18" charset="0"/>
              </a:rPr>
              <a:t>(aq) + 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nb-NO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nb-NO" dirty="0" smtClean="0">
                <a:solidFill>
                  <a:srgbClr val="990000"/>
                </a:solidFill>
                <a:cs typeface="Times New Roman" pitchFamily="18" charset="0"/>
              </a:rPr>
              <a:t>Elektrokjemi omhandler reduksjons- og oksidasjonsprosesser (red-</a:t>
            </a:r>
            <a:r>
              <a:rPr lang="nb-NO" dirty="0" err="1" smtClean="0">
                <a:solidFill>
                  <a:srgbClr val="990000"/>
                </a:solidFill>
                <a:cs typeface="Times New Roman" pitchFamily="18" charset="0"/>
              </a:rPr>
              <a:t>oks</a:t>
            </a:r>
            <a:r>
              <a:rPr lang="nb-NO" dirty="0" smtClean="0">
                <a:solidFill>
                  <a:srgbClr val="990000"/>
                </a:solidFill>
                <a:cs typeface="Times New Roman" pitchFamily="18" charset="0"/>
              </a:rPr>
              <a:t>) der reduksjon og oksidasjon skjer på </a:t>
            </a:r>
            <a:r>
              <a:rPr lang="nb-NO" i="1" dirty="0" smtClean="0">
                <a:solidFill>
                  <a:srgbClr val="990000"/>
                </a:solidFill>
                <a:cs typeface="Times New Roman" pitchFamily="18" charset="0"/>
              </a:rPr>
              <a:t>forskjellig sted</a:t>
            </a:r>
            <a:r>
              <a:rPr lang="nb-NO" dirty="0" smtClean="0">
                <a:solidFill>
                  <a:srgbClr val="990000"/>
                </a:solidFill>
                <a:cs typeface="Times New Roman" pitchFamily="18" charset="0"/>
              </a:rPr>
              <a:t>.</a:t>
            </a:r>
            <a:endParaRPr lang="en-GB" dirty="0" smtClean="0">
              <a:solidFill>
                <a:srgbClr val="990000"/>
              </a:solidFill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Elektrokjemiske celler</a:t>
            </a:r>
            <a:endParaRPr lang="en-US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066800"/>
            <a:ext cx="6705600" cy="563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Eksempel; Daniell-cellen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Reduksjon:	Cu</a:t>
            </a:r>
            <a:r>
              <a:rPr lang="nb-NO" sz="1800" baseline="30000" dirty="0" smtClean="0">
                <a:cs typeface="Times New Roman" pitchFamily="18" charset="0"/>
              </a:rPr>
              <a:t>2+</a:t>
            </a:r>
            <a:r>
              <a:rPr lang="nb-NO" sz="1800" dirty="0" smtClean="0">
                <a:cs typeface="Times New Roman" pitchFamily="18" charset="0"/>
              </a:rPr>
              <a:t>(aq) + 2e</a:t>
            </a:r>
            <a:r>
              <a:rPr lang="nb-NO" sz="1800" baseline="30000" dirty="0" smtClean="0">
                <a:cs typeface="Times New Roman" pitchFamily="18" charset="0"/>
              </a:rPr>
              <a:t>-</a:t>
            </a:r>
            <a:r>
              <a:rPr lang="nb-NO" sz="1800" dirty="0" smtClean="0">
                <a:cs typeface="Times New Roman" pitchFamily="18" charset="0"/>
              </a:rPr>
              <a:t>  = Cu(s)		| 1</a:t>
            </a:r>
            <a:endParaRPr lang="en-US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u="sng" dirty="0" smtClean="0">
                <a:cs typeface="Times New Roman" pitchFamily="18" charset="0"/>
              </a:rPr>
              <a:t>Oksidasjon: 	Zn(s) = Zn</a:t>
            </a:r>
            <a:r>
              <a:rPr lang="nb-NO" sz="1800" u="sng" baseline="30000" dirty="0" smtClean="0">
                <a:cs typeface="Times New Roman" pitchFamily="18" charset="0"/>
              </a:rPr>
              <a:t>2+</a:t>
            </a:r>
            <a:r>
              <a:rPr lang="nb-NO" sz="1800" u="sng" dirty="0" smtClean="0">
                <a:cs typeface="Times New Roman" pitchFamily="18" charset="0"/>
              </a:rPr>
              <a:t>(aq) + 2e</a:t>
            </a:r>
            <a:r>
              <a:rPr lang="nb-NO" sz="1800" u="sng" baseline="30000" dirty="0" smtClean="0">
                <a:cs typeface="Times New Roman" pitchFamily="18" charset="0"/>
              </a:rPr>
              <a:t>-</a:t>
            </a:r>
            <a:r>
              <a:rPr lang="nb-NO" sz="1800" u="sng" dirty="0" smtClean="0">
                <a:cs typeface="Times New Roman" pitchFamily="18" charset="0"/>
              </a:rPr>
              <a:t>		| 1 </a:t>
            </a:r>
            <a:endParaRPr lang="en-US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err="1" smtClean="0">
                <a:cs typeface="Times New Roman" pitchFamily="18" charset="0"/>
              </a:rPr>
              <a:t>Totalreaksjon</a:t>
            </a:r>
            <a:r>
              <a:rPr lang="en-GB" sz="1800" dirty="0" smtClean="0">
                <a:cs typeface="Times New Roman" pitchFamily="18" charset="0"/>
              </a:rPr>
              <a:t>:	Cu</a:t>
            </a:r>
            <a:r>
              <a:rPr lang="en-GB" sz="1800" baseline="30000" dirty="0" smtClean="0">
                <a:cs typeface="Times New Roman" pitchFamily="18" charset="0"/>
              </a:rPr>
              <a:t>2+</a:t>
            </a:r>
            <a:r>
              <a:rPr lang="en-GB" sz="1800" dirty="0" smtClean="0">
                <a:cs typeface="Times New Roman" pitchFamily="18" charset="0"/>
              </a:rPr>
              <a:t>(aq) + Zn(s) = Cu(s) + Zn</a:t>
            </a:r>
            <a:r>
              <a:rPr lang="en-GB" sz="1800" baseline="30000" dirty="0" smtClean="0">
                <a:cs typeface="Times New Roman" pitchFamily="18" charset="0"/>
              </a:rPr>
              <a:t>2+</a:t>
            </a:r>
            <a:r>
              <a:rPr lang="en-GB" sz="1800" dirty="0" smtClean="0">
                <a:cs typeface="Times New Roman" pitchFamily="18" charset="0"/>
              </a:rPr>
              <a:t>(aq)</a:t>
            </a:r>
            <a:endParaRPr lang="en-US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/>
              <a:t>Tekst-fremstilling av cellen: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	</a:t>
            </a:r>
            <a:r>
              <a:rPr lang="en-US" sz="1800" dirty="0" smtClean="0">
                <a:cs typeface="Times New Roman" pitchFamily="18" charset="0"/>
              </a:rPr>
              <a:t>Zn(s)|Zn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(aq)||Cu</a:t>
            </a:r>
            <a:r>
              <a:rPr lang="en-US" sz="1800" baseline="30000" dirty="0" smtClean="0">
                <a:cs typeface="Times New Roman" pitchFamily="18" charset="0"/>
              </a:rPr>
              <a:t>2+</a:t>
            </a:r>
            <a:r>
              <a:rPr lang="en-US" sz="1800" dirty="0" smtClean="0">
                <a:cs typeface="Times New Roman" pitchFamily="18" charset="0"/>
              </a:rPr>
              <a:t>(aq)|Cu(s)</a:t>
            </a: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b-NO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Komma skiller stoffer i samme fase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800" dirty="0" smtClean="0">
                <a:cs typeface="Times New Roman" pitchFamily="18" charset="0"/>
              </a:rPr>
              <a:t>Enkle linjer ( | ) angir fasegrenser</a:t>
            </a:r>
            <a:r>
              <a:rPr lang="en-GB" sz="1800" dirty="0" smtClean="0"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err="1" smtClean="0">
                <a:cs typeface="Times New Roman" pitchFamily="18" charset="0"/>
              </a:rPr>
              <a:t>Dobbel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linje</a:t>
            </a:r>
            <a:r>
              <a:rPr lang="en-GB" sz="1800" dirty="0" smtClean="0">
                <a:cs typeface="Times New Roman" pitchFamily="18" charset="0"/>
              </a:rPr>
              <a:t> ( || ) </a:t>
            </a:r>
            <a:r>
              <a:rPr lang="en-GB" sz="1800" dirty="0" err="1" smtClean="0">
                <a:cs typeface="Times New Roman" pitchFamily="18" charset="0"/>
              </a:rPr>
              <a:t>skiller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halvcellene</a:t>
            </a:r>
            <a:endParaRPr lang="en-GB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err="1" smtClean="0">
                <a:cs typeface="Times New Roman" pitchFamily="18" charset="0"/>
              </a:rPr>
              <a:t>Hvis</a:t>
            </a:r>
            <a:r>
              <a:rPr lang="en-GB" sz="1800" dirty="0" smtClean="0">
                <a:cs typeface="Times New Roman" pitchFamily="18" charset="0"/>
              </a:rPr>
              <a:t> vi trekker </a:t>
            </a:r>
            <a:r>
              <a:rPr lang="en-GB" sz="1800" dirty="0" err="1" smtClean="0">
                <a:cs typeface="Times New Roman" pitchFamily="18" charset="0"/>
              </a:rPr>
              <a:t>strøm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fra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cellen</a:t>
            </a:r>
            <a:r>
              <a:rPr lang="en-GB" sz="1800" dirty="0" smtClean="0">
                <a:cs typeface="Times New Roman" pitchFamily="18" charset="0"/>
              </a:rPr>
              <a:t> </a:t>
            </a:r>
            <a:r>
              <a:rPr lang="en-GB" sz="1800" dirty="0" err="1" smtClean="0">
                <a:cs typeface="Times New Roman" pitchFamily="18" charset="0"/>
              </a:rPr>
              <a:t>får</a:t>
            </a:r>
            <a:r>
              <a:rPr lang="en-GB" sz="1800" dirty="0" smtClean="0">
                <a:cs typeface="Times New Roman" pitchFamily="18" charset="0"/>
              </a:rPr>
              <a:t> vi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i="1" dirty="0" smtClean="0">
                <a:cs typeface="Times New Roman" pitchFamily="18" charset="0"/>
              </a:rPr>
              <a:t>F </a:t>
            </a:r>
            <a:r>
              <a:rPr lang="en-GB" sz="1800" dirty="0" smtClean="0">
                <a:cs typeface="Times New Roman" pitchFamily="18" charset="0"/>
              </a:rPr>
              <a:t>= 96485 C/mol </a:t>
            </a:r>
            <a:r>
              <a:rPr lang="en-GB" sz="1800" dirty="0" err="1" smtClean="0">
                <a:cs typeface="Times New Roman" pitchFamily="18" charset="0"/>
              </a:rPr>
              <a:t>elektroner</a:t>
            </a:r>
            <a:endParaRPr lang="en-GB" sz="1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>
                <a:cs typeface="Times New Roman" pitchFamily="18" charset="0"/>
              </a:rPr>
              <a:t>2</a:t>
            </a:r>
            <a:r>
              <a:rPr lang="en-GB" sz="1800" i="1" dirty="0" smtClean="0">
                <a:cs typeface="Times New Roman" pitchFamily="18" charset="0"/>
              </a:rPr>
              <a:t>F</a:t>
            </a:r>
            <a:r>
              <a:rPr lang="en-GB" sz="1800" dirty="0" smtClean="0">
                <a:cs typeface="Times New Roman" pitchFamily="18" charset="0"/>
              </a:rPr>
              <a:t> C/mol Zn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>
                <a:cs typeface="Times New Roman" pitchFamily="18" charset="0"/>
              </a:rPr>
              <a:t>C (coulomb) = A s  </a:t>
            </a:r>
            <a:endParaRPr lang="en-US" sz="1800" dirty="0" smtClean="0">
              <a:cs typeface="Times New Roman" pitchFamily="18" charset="0"/>
            </a:endParaRPr>
          </a:p>
        </p:txBody>
      </p:sp>
      <p:pic>
        <p:nvPicPr>
          <p:cNvPr id="49157" name="Picture 5" descr="C:\Documents and Settings\trulsn\My Documents\MetEnFrem\Figurer\PK-4-4-Cu-Zn-cell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305175"/>
            <a:ext cx="41910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38914" name="Picture 2" descr="C:\Users\trulsn\Documents\MENA1000bok\Figurer\faraday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763688" cy="253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Halvcellepotensialer (Halvcellespenninger)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Eksempelreaksjon:    </a:t>
            </a:r>
            <a:r>
              <a:rPr lang="nb-NO" dirty="0" err="1" smtClean="0"/>
              <a:t>Zn</a:t>
            </a:r>
            <a:r>
              <a:rPr lang="nb-NO" dirty="0" smtClean="0"/>
              <a:t>(s</a:t>
            </a:r>
            <a:r>
              <a:rPr lang="nb-NO" dirty="0"/>
              <a:t>) = Zn</a:t>
            </a:r>
            <a:r>
              <a:rPr lang="nb-NO" baseline="30000" dirty="0"/>
              <a:t>2+</a:t>
            </a:r>
            <a:r>
              <a:rPr lang="nb-NO" dirty="0"/>
              <a:t>(aq) + </a:t>
            </a:r>
            <a:r>
              <a:rPr lang="nb-NO" dirty="0" smtClean="0"/>
              <a:t>2e</a:t>
            </a:r>
            <a:r>
              <a:rPr lang="nb-NO" baseline="30000" dirty="0" smtClean="0"/>
              <a:t>-</a:t>
            </a:r>
          </a:p>
          <a:p>
            <a:pPr marL="0" indent="0">
              <a:buNone/>
            </a:pPr>
            <a:endParaRPr lang="nb-NO" baseline="30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Endring i elektrokjemisk potensial: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Ved likevekt har vi ingen drivkraft:                  (og ingen strøm)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Innsetting i ligningen over gir: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Vi kan ikke måle denne spenningen, og heller ikke regne den ut.</a:t>
            </a:r>
          </a:p>
          <a:p>
            <a:pPr lvl="1"/>
            <a:r>
              <a:rPr lang="nb-NO" dirty="0" smtClean="0"/>
              <a:t>Hvorfor?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001630"/>
              </p:ext>
            </p:extLst>
          </p:nvPr>
        </p:nvGraphicFramePr>
        <p:xfrm>
          <a:off x="1115616" y="2636912"/>
          <a:ext cx="6494657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Equation" r:id="rId3" imgW="4445000" imgH="292100" progId="Equation.3">
                  <p:embed/>
                </p:oleObj>
              </mc:Choice>
              <mc:Fallback>
                <p:oleObj name="Equation" r:id="rId3" imgW="4445000" imgH="292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636912"/>
                        <a:ext cx="6494657" cy="432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2559806"/>
              </p:ext>
            </p:extLst>
          </p:nvPr>
        </p:nvGraphicFramePr>
        <p:xfrm>
          <a:off x="5076056" y="3429000"/>
          <a:ext cx="936104" cy="4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6" name="Equation" r:id="rId5" imgW="482391" imgH="241195" progId="Equation.3">
                  <p:embed/>
                </p:oleObj>
              </mc:Choice>
              <mc:Fallback>
                <p:oleObj name="Equation" r:id="rId5" imgW="482391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3429000"/>
                        <a:ext cx="936104" cy="458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956437"/>
              </p:ext>
            </p:extLst>
          </p:nvPr>
        </p:nvGraphicFramePr>
        <p:xfrm>
          <a:off x="1115616" y="4365104"/>
          <a:ext cx="5390062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7" name="Equation" r:id="rId7" imgW="3251200" imgH="393700" progId="Equation.3">
                  <p:embed/>
                </p:oleObj>
              </mc:Choice>
              <mc:Fallback>
                <p:oleObj name="Equation" r:id="rId7" imgW="32512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4365104"/>
                        <a:ext cx="5390062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43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771" y="908720"/>
            <a:ext cx="3235005" cy="348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Halvcellepotensiale for H</a:t>
            </a:r>
            <a:r>
              <a:rPr lang="nb-NO" baseline="30000" dirty="0" smtClean="0"/>
              <a:t>+</a:t>
            </a:r>
            <a:r>
              <a:rPr lang="nb-NO" dirty="0" smtClean="0"/>
              <a:t>/H</a:t>
            </a:r>
            <a:r>
              <a:rPr lang="nb-NO" baseline="-25000" dirty="0" smtClean="0"/>
              <a:t>2</a:t>
            </a:r>
            <a:endParaRPr lang="nb-NO" baseline="30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9512" y="1371600"/>
            <a:ext cx="8278688" cy="47244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Reaksjon:    2H</a:t>
            </a:r>
            <a:r>
              <a:rPr lang="nb-NO" baseline="30000" dirty="0" smtClean="0"/>
              <a:t>+</a:t>
            </a:r>
            <a:r>
              <a:rPr lang="nb-NO" dirty="0" smtClean="0"/>
              <a:t>(</a:t>
            </a:r>
            <a:r>
              <a:rPr lang="nb-NO" dirty="0"/>
              <a:t>aq) + </a:t>
            </a:r>
            <a:r>
              <a:rPr lang="nb-NO" dirty="0" smtClean="0"/>
              <a:t>2e</a:t>
            </a:r>
            <a:r>
              <a:rPr lang="nb-NO" baseline="30000" dirty="0" smtClean="0"/>
              <a:t>- </a:t>
            </a:r>
            <a:r>
              <a:rPr lang="nb-NO" dirty="0" smtClean="0"/>
              <a:t>=</a:t>
            </a:r>
            <a:r>
              <a:rPr lang="nb-NO" baseline="30000" dirty="0" smtClean="0"/>
              <a:t> </a:t>
            </a:r>
            <a:r>
              <a:rPr lang="nb-NO" dirty="0"/>
              <a:t>H</a:t>
            </a:r>
            <a:r>
              <a:rPr lang="nb-NO" baseline="-25000" dirty="0"/>
              <a:t>2</a:t>
            </a:r>
            <a:r>
              <a:rPr lang="nb-NO" dirty="0"/>
              <a:t>(g</a:t>
            </a:r>
            <a:r>
              <a:rPr lang="nb-NO" dirty="0" smtClean="0"/>
              <a:t>) </a:t>
            </a:r>
            <a:endParaRPr lang="nb-NO" baseline="30000" dirty="0" smtClean="0"/>
          </a:p>
          <a:p>
            <a:pPr marL="0" indent="0">
              <a:buNone/>
            </a:pPr>
            <a:endParaRPr lang="nb-NO" baseline="30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Halvcellespenning: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Vi kan heller ikke måle eller beregne denne.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Men ved standardbetingelser: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	2H</a:t>
            </a:r>
            <a:r>
              <a:rPr lang="nb-NO" baseline="30000" dirty="0"/>
              <a:t>+</a:t>
            </a:r>
            <a:r>
              <a:rPr lang="nb-NO" dirty="0"/>
              <a:t>(aq, 1 M) + 2e</a:t>
            </a:r>
            <a:r>
              <a:rPr lang="nb-NO" baseline="30000" dirty="0"/>
              <a:t>-</a:t>
            </a:r>
            <a:r>
              <a:rPr lang="nb-NO" dirty="0"/>
              <a:t> = H</a:t>
            </a:r>
            <a:r>
              <a:rPr lang="nb-NO" baseline="-25000" dirty="0"/>
              <a:t>2</a:t>
            </a:r>
            <a:r>
              <a:rPr lang="nb-NO" dirty="0"/>
              <a:t>(g, 1 bar)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     bestemmer vi oss for at den skal være 0!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Halvcellespenningen for en Standard </a:t>
            </a:r>
            <a:r>
              <a:rPr lang="nb-NO" dirty="0" err="1" smtClean="0"/>
              <a:t>HydrogenElektrode</a:t>
            </a:r>
            <a:r>
              <a:rPr lang="nb-NO" dirty="0" smtClean="0"/>
              <a:t> (SHE) ≡ 0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720591"/>
              </p:ext>
            </p:extLst>
          </p:nvPr>
        </p:nvGraphicFramePr>
        <p:xfrm>
          <a:off x="755576" y="2420888"/>
          <a:ext cx="5128375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8" name="Equation" r:id="rId4" imgW="3479800" imgH="393700" progId="Equation.3">
                  <p:embed/>
                </p:oleObj>
              </mc:Choice>
              <mc:Fallback>
                <p:oleObj name="Equation" r:id="rId4" imgW="34798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420888"/>
                        <a:ext cx="5128375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7521974"/>
              </p:ext>
            </p:extLst>
          </p:nvPr>
        </p:nvGraphicFramePr>
        <p:xfrm>
          <a:off x="827584" y="4797152"/>
          <a:ext cx="5662288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9" name="Equation" r:id="rId6" imgW="3848100" imgH="393700" progId="Equation.3">
                  <p:embed/>
                </p:oleObj>
              </mc:Choice>
              <mc:Fallback>
                <p:oleObj name="Equation" r:id="rId6" imgW="38481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797152"/>
                        <a:ext cx="5662288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89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graphicFrame>
        <p:nvGraphicFramePr>
          <p:cNvPr id="27650" name="Object 4"/>
          <p:cNvGraphicFramePr>
            <a:graphicFrameLocks noChangeAspect="1"/>
          </p:cNvGraphicFramePr>
          <p:nvPr/>
        </p:nvGraphicFramePr>
        <p:xfrm>
          <a:off x="5334000" y="2163763"/>
          <a:ext cx="3581400" cy="347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Drawing" r:id="rId3" imgW="3838480" imgH="3724466" progId="">
                  <p:embed/>
                </p:oleObj>
              </mc:Choice>
              <mc:Fallback>
                <p:oleObj name="Drawing" r:id="rId3" imgW="3838480" imgH="372446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163763"/>
                        <a:ext cx="3581400" cy="347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/>
              <a:t>Reduksjonspotensialer; referanseelektrode</a:t>
            </a:r>
            <a:br>
              <a:rPr lang="en-GB" smtClean="0"/>
            </a:br>
            <a:endParaRPr lang="en-GB" smtClean="0"/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5800"/>
            <a:ext cx="5715000" cy="6019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Sann verdi av </a:t>
            </a:r>
            <a:r>
              <a:rPr lang="nb-NO" sz="1600" i="1" dirty="0" smtClean="0"/>
              <a:t>E</a:t>
            </a:r>
            <a:r>
              <a:rPr lang="nb-NO" sz="1600" i="1" baseline="30000" dirty="0" smtClean="0"/>
              <a:t>0</a:t>
            </a:r>
            <a:r>
              <a:rPr lang="nb-NO" sz="1600" dirty="0" smtClean="0"/>
              <a:t> for én halvcelle kan ikke måles. Vi må ha en motelektrode – en referanseelektrode.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dirty="0" smtClean="0"/>
              <a:t>Vi definerer derfor en standard referanse-halvcelle; Standard hydrogen-elektrode (SHE):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2H</a:t>
            </a:r>
            <a:r>
              <a:rPr lang="nb-NO" sz="1600" baseline="30000" dirty="0" smtClean="0"/>
              <a:t>+</a:t>
            </a:r>
            <a:r>
              <a:rPr lang="nb-NO" sz="1600" dirty="0" smtClean="0"/>
              <a:t>(aq, 1M) + 2e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 =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(g, 1 bar)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>
                <a:sym typeface="Symbol" pitchFamily="18" charset="2"/>
              </a:rPr>
              <a:t>	</a:t>
            </a:r>
            <a:r>
              <a:rPr lang="nb-NO" sz="1400" dirty="0" smtClean="0"/>
              <a:t>	</a:t>
            </a:r>
            <a:r>
              <a:rPr lang="nb-NO" sz="1400" i="1" dirty="0" smtClean="0"/>
              <a:t>E</a:t>
            </a:r>
            <a:r>
              <a:rPr lang="nb-NO" sz="1400" i="1" baseline="30000" dirty="0" smtClean="0"/>
              <a:t>0</a:t>
            </a:r>
            <a:r>
              <a:rPr lang="nb-NO" sz="1400" baseline="30000" dirty="0" smtClean="0"/>
              <a:t> </a:t>
            </a:r>
            <a:r>
              <a:rPr lang="nb-NO" sz="1400" dirty="0" smtClean="0">
                <a:sym typeface="Symbol" pitchFamily="18" charset="2"/>
              </a:rPr>
              <a:t> 0 	</a:t>
            </a:r>
            <a:r>
              <a:rPr lang="nb-NO" sz="1400" i="1" dirty="0" smtClean="0">
                <a:sym typeface="Symbol" pitchFamily="18" charset="2"/>
              </a:rPr>
              <a:t></a:t>
            </a:r>
            <a:r>
              <a:rPr lang="nb-NO" sz="1400" i="1" baseline="-25000" dirty="0"/>
              <a:t>r</a:t>
            </a:r>
            <a:r>
              <a:rPr lang="nb-NO" sz="1400" i="1" dirty="0"/>
              <a:t>G</a:t>
            </a:r>
            <a:r>
              <a:rPr lang="nb-NO" sz="1400" i="1" baseline="30000" dirty="0"/>
              <a:t>0</a:t>
            </a:r>
            <a:r>
              <a:rPr lang="nb-NO" sz="1400" dirty="0"/>
              <a:t> </a:t>
            </a:r>
            <a:r>
              <a:rPr lang="nb-NO" sz="1400" dirty="0">
                <a:sym typeface="Symbol" pitchFamily="18" charset="2"/>
              </a:rPr>
              <a:t></a:t>
            </a:r>
            <a:r>
              <a:rPr lang="nb-NO" sz="1400" dirty="0"/>
              <a:t> 0</a:t>
            </a:r>
            <a:endParaRPr lang="nb-NO" sz="1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Zn</a:t>
            </a:r>
            <a:r>
              <a:rPr lang="nb-NO" sz="1600" baseline="30000" dirty="0" smtClean="0"/>
              <a:t>2+</a:t>
            </a:r>
            <a:r>
              <a:rPr lang="nb-NO" sz="1600" dirty="0" smtClean="0"/>
              <a:t>(aq, 1M) + 2e</a:t>
            </a:r>
            <a:r>
              <a:rPr lang="nb-NO" sz="1600" baseline="30000" dirty="0" smtClean="0"/>
              <a:t>-</a:t>
            </a:r>
            <a:r>
              <a:rPr lang="nb-NO" sz="1600" dirty="0" smtClean="0"/>
              <a:t> = </a:t>
            </a:r>
            <a:r>
              <a:rPr lang="nb-NO" sz="1600" dirty="0" err="1" smtClean="0"/>
              <a:t>Zn</a:t>
            </a:r>
            <a:r>
              <a:rPr lang="nb-NO" sz="1600" dirty="0" smtClean="0"/>
              <a:t>(s)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nb-NO" sz="1400" dirty="0" smtClean="0"/>
              <a:t>	    </a:t>
            </a:r>
            <a:r>
              <a:rPr lang="nb-NO" sz="1400" i="1" dirty="0" smtClean="0"/>
              <a:t>E</a:t>
            </a:r>
            <a:r>
              <a:rPr lang="nb-NO" sz="1400" i="1" baseline="30000" dirty="0" smtClean="0"/>
              <a:t>0</a:t>
            </a:r>
            <a:r>
              <a:rPr lang="nb-NO" sz="1400" baseline="30000" dirty="0" smtClean="0"/>
              <a:t> </a:t>
            </a:r>
            <a:r>
              <a:rPr lang="nb-NO" sz="1400" dirty="0" smtClean="0"/>
              <a:t>= ?	</a:t>
            </a:r>
            <a:endParaRPr lang="nb-NO" sz="1400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/>
              <a:t>	Vi måler: </a:t>
            </a:r>
            <a:r>
              <a:rPr lang="nb-NO" sz="1400" i="1" dirty="0" smtClean="0"/>
              <a:t>E</a:t>
            </a:r>
            <a:r>
              <a:rPr lang="nb-NO" sz="1400" dirty="0" smtClean="0"/>
              <a:t>(Zn</a:t>
            </a:r>
            <a:r>
              <a:rPr lang="nb-NO" sz="1400" baseline="30000" dirty="0" smtClean="0"/>
              <a:t>2+</a:t>
            </a:r>
            <a:r>
              <a:rPr lang="nb-NO" sz="1400" dirty="0" smtClean="0"/>
              <a:t>,Zn) - </a:t>
            </a:r>
            <a:r>
              <a:rPr lang="nb-NO" sz="1400" i="1" dirty="0" smtClean="0"/>
              <a:t>E</a:t>
            </a:r>
            <a:r>
              <a:rPr lang="nb-NO" sz="1400" dirty="0" smtClean="0"/>
              <a:t>(H</a:t>
            </a:r>
            <a:r>
              <a:rPr lang="nb-NO" sz="1400" baseline="30000" dirty="0" smtClean="0"/>
              <a:t>+</a:t>
            </a:r>
            <a:r>
              <a:rPr lang="nb-NO" sz="1400" dirty="0" smtClean="0"/>
              <a:t>,H</a:t>
            </a:r>
            <a:r>
              <a:rPr lang="nb-NO" sz="1400" baseline="-25000" dirty="0" smtClean="0"/>
              <a:t>2</a:t>
            </a:r>
            <a:r>
              <a:rPr lang="nb-NO" sz="1400" dirty="0" smtClean="0"/>
              <a:t>) = -0.76 V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/>
              <a:t>	Zink-elektroden har negativ spenning, Pt-elektroden positiv.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/>
              <a:t>	Dette betyr at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dirty="0" smtClean="0"/>
              <a:t>	</a:t>
            </a:r>
            <a:r>
              <a:rPr lang="nb-NO" sz="1400" i="1" dirty="0" smtClean="0"/>
              <a:t>E</a:t>
            </a:r>
            <a:r>
              <a:rPr lang="nb-NO" sz="1400" dirty="0" smtClean="0"/>
              <a:t>(Zn</a:t>
            </a:r>
            <a:r>
              <a:rPr lang="nb-NO" sz="1400" baseline="30000" dirty="0" smtClean="0"/>
              <a:t>2+</a:t>
            </a:r>
            <a:r>
              <a:rPr lang="nb-NO" sz="1400" dirty="0" smtClean="0"/>
              <a:t>,Zn)</a:t>
            </a:r>
            <a:r>
              <a:rPr lang="nb-NO" sz="1400" baseline="-25000" dirty="0" smtClean="0"/>
              <a:t>SHE</a:t>
            </a:r>
            <a:r>
              <a:rPr lang="nb-NO" sz="1400" dirty="0" smtClean="0"/>
              <a:t> = -0.76 V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Spontan cellereaksjon;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sz="1600" dirty="0" smtClean="0"/>
              <a:t>	 2H</a:t>
            </a:r>
            <a:r>
              <a:rPr lang="nb-NO" sz="1600" baseline="30000" dirty="0" smtClean="0"/>
              <a:t>+</a:t>
            </a:r>
            <a:r>
              <a:rPr lang="nb-NO" sz="1600" dirty="0" smtClean="0"/>
              <a:t>(aq) + </a:t>
            </a:r>
            <a:r>
              <a:rPr lang="nb-NO" sz="1600" dirty="0" err="1" smtClean="0"/>
              <a:t>Zn</a:t>
            </a:r>
            <a:r>
              <a:rPr lang="nb-NO" sz="1600" dirty="0" smtClean="0"/>
              <a:t>(s) = H</a:t>
            </a:r>
            <a:r>
              <a:rPr lang="nb-NO" sz="1600" baseline="-25000" dirty="0" smtClean="0"/>
              <a:t>2</a:t>
            </a:r>
            <a:r>
              <a:rPr lang="nb-NO" sz="1600" dirty="0" smtClean="0"/>
              <a:t>(g) + Zn</a:t>
            </a:r>
            <a:r>
              <a:rPr lang="nb-NO" sz="1600" baseline="30000" dirty="0" smtClean="0"/>
              <a:t>2+</a:t>
            </a:r>
            <a:r>
              <a:rPr lang="nb-NO" sz="1600" dirty="0" smtClean="0"/>
              <a:t>(aq)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i="1" dirty="0" err="1" smtClean="0"/>
              <a:t>E</a:t>
            </a:r>
            <a:r>
              <a:rPr lang="nb-NO" sz="1400" i="1" baseline="-25000" dirty="0" err="1" smtClean="0"/>
              <a:t>celle</a:t>
            </a:r>
            <a:r>
              <a:rPr lang="nb-NO" sz="1400" i="1" dirty="0" smtClean="0"/>
              <a:t> </a:t>
            </a:r>
            <a:r>
              <a:rPr lang="nb-NO" sz="1400" dirty="0" smtClean="0"/>
              <a:t>= 0 V - (-0.76 V) = +0.76 V</a:t>
            </a:r>
            <a:r>
              <a:rPr lang="nb-NO" sz="1400" dirty="0" smtClean="0">
                <a:sym typeface="Symbol" pitchFamily="18" charset="2"/>
              </a:rPr>
              <a:t> 	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nb-NO" sz="1400" i="1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b-NO" sz="1400" i="1" dirty="0" smtClean="0">
                <a:sym typeface="Symbol" pitchFamily="18" charset="2"/>
              </a:rPr>
              <a:t></a:t>
            </a:r>
            <a:r>
              <a:rPr lang="nb-NO" sz="1400" i="1" baseline="-25000" dirty="0" smtClean="0"/>
              <a:t>r</a:t>
            </a:r>
            <a:r>
              <a:rPr lang="nb-NO" sz="1400" i="1" dirty="0" smtClean="0"/>
              <a:t>G</a:t>
            </a:r>
            <a:r>
              <a:rPr lang="nb-NO" sz="1400" i="1" baseline="30000" dirty="0" smtClean="0"/>
              <a:t>0</a:t>
            </a:r>
            <a:r>
              <a:rPr lang="nb-NO" sz="1400" i="1" dirty="0" smtClean="0"/>
              <a:t> </a:t>
            </a:r>
            <a:r>
              <a:rPr lang="nb-NO" sz="1400" dirty="0" smtClean="0"/>
              <a:t>= -147 </a:t>
            </a:r>
            <a:r>
              <a:rPr lang="nb-NO" sz="1400" dirty="0" err="1" smtClean="0"/>
              <a:t>kJ</a:t>
            </a:r>
            <a:r>
              <a:rPr lang="nb-NO" sz="1400" dirty="0" smtClean="0"/>
              <a:t>/mol	</a:t>
            </a:r>
            <a:endParaRPr lang="nb-NO" sz="1400" dirty="0" smtClean="0"/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5943600" y="6165304"/>
            <a:ext cx="312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dirty="0"/>
              <a:t>Figur: </a:t>
            </a:r>
            <a:r>
              <a:rPr lang="nb-NO" sz="1200" dirty="0" err="1"/>
              <a:t>Shriver</a:t>
            </a:r>
            <a:r>
              <a:rPr lang="nb-NO" sz="1200" dirty="0"/>
              <a:t> and </a:t>
            </a:r>
            <a:r>
              <a:rPr lang="nb-NO" sz="1200" dirty="0" err="1"/>
              <a:t>Atkins</a:t>
            </a:r>
            <a:r>
              <a:rPr lang="nb-NO" sz="1200" dirty="0"/>
              <a:t>: </a:t>
            </a:r>
            <a:r>
              <a:rPr lang="nb-NO" sz="1200" dirty="0" err="1"/>
              <a:t>Inorganic</a:t>
            </a:r>
            <a:r>
              <a:rPr lang="nb-NO" sz="1200" dirty="0"/>
              <a:t> </a:t>
            </a:r>
            <a:r>
              <a:rPr lang="nb-NO" sz="1200" dirty="0" err="1"/>
              <a:t>Chemistry</a:t>
            </a:r>
            <a:r>
              <a:rPr lang="nb-NO" sz="1200" dirty="0"/>
              <a:t> 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60FF7B-B2CC-4862-BE82-E1666AA8224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1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Elektrokjemisk serie (spenningsrekken)</a:t>
            </a:r>
            <a:br>
              <a:rPr lang="en-GB" smtClean="0"/>
            </a:br>
            <a:endParaRPr lang="en-GB" smtClean="0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305800" cy="3200400"/>
          </a:xfrm>
        </p:spPr>
        <p:txBody>
          <a:bodyPr/>
          <a:lstStyle/>
          <a:p>
            <a:pPr eaLnBrk="1" hangingPunct="1"/>
            <a:r>
              <a:rPr lang="en-GB" sz="1800" dirty="0" err="1" smtClean="0"/>
              <a:t>Øverst</a:t>
            </a:r>
            <a:r>
              <a:rPr lang="en-GB" sz="1800" dirty="0" smtClean="0"/>
              <a:t>:   </a:t>
            </a:r>
            <a:r>
              <a:rPr lang="en-GB" sz="1800" dirty="0" err="1" smtClean="0"/>
              <a:t>Stor</a:t>
            </a:r>
            <a:r>
              <a:rPr lang="en-GB" sz="1800" dirty="0" smtClean="0"/>
              <a:t> </a:t>
            </a:r>
            <a:r>
              <a:rPr lang="en-GB" sz="1800" dirty="0" err="1" smtClean="0"/>
              <a:t>positiv</a:t>
            </a:r>
            <a:r>
              <a:rPr lang="en-GB" sz="1800" dirty="0" smtClean="0"/>
              <a:t> E(</a:t>
            </a:r>
            <a:r>
              <a:rPr lang="en-GB" sz="1800" dirty="0" err="1" smtClean="0"/>
              <a:t>Oks,Red</a:t>
            </a:r>
            <a:r>
              <a:rPr lang="en-GB" sz="1800" dirty="0" smtClean="0"/>
              <a:t>)  </a:t>
            </a:r>
          </a:p>
          <a:p>
            <a:pPr lvl="1" eaLnBrk="1" hangingPunct="1"/>
            <a:r>
              <a:rPr lang="en-GB" sz="1600" dirty="0" err="1" smtClean="0"/>
              <a:t>Oksidert</a:t>
            </a:r>
            <a:r>
              <a:rPr lang="en-GB" sz="1600" dirty="0" smtClean="0"/>
              <a:t> form </a:t>
            </a:r>
            <a:r>
              <a:rPr lang="en-GB" sz="1600" dirty="0" err="1" smtClean="0"/>
              <a:t>er</a:t>
            </a:r>
            <a:r>
              <a:rPr lang="en-GB" sz="1600" dirty="0" smtClean="0"/>
              <a:t> et </a:t>
            </a:r>
            <a:r>
              <a:rPr lang="en-GB" sz="1600" dirty="0" err="1" smtClean="0"/>
              <a:t>sterkt</a:t>
            </a:r>
            <a:r>
              <a:rPr lang="en-GB" sz="1600" dirty="0" smtClean="0"/>
              <a:t> </a:t>
            </a:r>
            <a:r>
              <a:rPr lang="en-GB" sz="1600" dirty="0" err="1" smtClean="0"/>
              <a:t>oksidasjonsmiddel</a:t>
            </a:r>
            <a:r>
              <a:rPr lang="en-GB" sz="1600" dirty="0" smtClean="0"/>
              <a:t>  </a:t>
            </a:r>
          </a:p>
          <a:p>
            <a:pPr lvl="1" eaLnBrk="1" hangingPunct="1"/>
            <a:r>
              <a:rPr lang="en-GB" sz="1600" dirty="0" err="1" smtClean="0"/>
              <a:t>Eks</a:t>
            </a:r>
            <a:r>
              <a:rPr lang="en-GB" sz="1600" dirty="0" smtClean="0"/>
              <a:t>.: F</a:t>
            </a:r>
            <a:r>
              <a:rPr lang="en-GB" sz="1600" baseline="-25000" dirty="0" smtClean="0"/>
              <a:t>2</a:t>
            </a:r>
            <a:r>
              <a:rPr lang="en-GB" sz="1600" dirty="0" smtClean="0"/>
              <a:t>(g) +2e</a:t>
            </a:r>
            <a:r>
              <a:rPr lang="en-GB" sz="1600" baseline="30000" dirty="0" smtClean="0"/>
              <a:t>-</a:t>
            </a:r>
            <a:r>
              <a:rPr lang="en-GB" sz="1600" dirty="0" smtClean="0"/>
              <a:t> = 2F</a:t>
            </a:r>
            <a:r>
              <a:rPr lang="en-GB" sz="1600" baseline="30000" dirty="0" smtClean="0"/>
              <a:t>-</a:t>
            </a:r>
            <a:r>
              <a:rPr lang="en-GB" sz="1600" dirty="0" smtClean="0"/>
              <a:t>(aq)              </a:t>
            </a:r>
            <a:r>
              <a:rPr lang="en-GB" sz="1600" i="1" dirty="0" smtClean="0"/>
              <a:t>E</a:t>
            </a:r>
            <a:r>
              <a:rPr lang="en-GB" sz="1600" dirty="0" smtClean="0"/>
              <a:t>= +3.05 V</a:t>
            </a:r>
          </a:p>
          <a:p>
            <a:pPr lvl="1" eaLnBrk="1" hangingPunct="1"/>
            <a:r>
              <a:rPr lang="en-GB" sz="1600" dirty="0" err="1" smtClean="0"/>
              <a:t>Halogener</a:t>
            </a:r>
            <a:r>
              <a:rPr lang="en-GB" sz="1600" dirty="0" smtClean="0"/>
              <a:t>, </a:t>
            </a:r>
            <a:r>
              <a:rPr lang="en-GB" sz="1600" dirty="0" err="1" smtClean="0"/>
              <a:t>edelmetallioner</a:t>
            </a:r>
            <a:r>
              <a:rPr lang="en-GB" sz="1600" dirty="0" smtClean="0"/>
              <a:t>, </a:t>
            </a:r>
            <a:r>
              <a:rPr lang="en-GB" sz="1600" dirty="0" err="1" smtClean="0"/>
              <a:t>høye</a:t>
            </a:r>
            <a:r>
              <a:rPr lang="en-GB" sz="1600" dirty="0" smtClean="0"/>
              <a:t> </a:t>
            </a:r>
            <a:r>
              <a:rPr lang="en-GB" sz="1600" dirty="0" err="1" smtClean="0"/>
              <a:t>oksidasjonstrinn</a:t>
            </a:r>
            <a:r>
              <a:rPr lang="en-GB" sz="1600" dirty="0" smtClean="0"/>
              <a:t>   </a:t>
            </a:r>
          </a:p>
          <a:p>
            <a:pPr eaLnBrk="1" hangingPunct="1"/>
            <a:endParaRPr lang="en-GB" sz="1800" dirty="0" smtClean="0"/>
          </a:p>
          <a:p>
            <a:pPr eaLnBrk="1" hangingPunct="1"/>
            <a:r>
              <a:rPr lang="en-GB" sz="1800" dirty="0" err="1" smtClean="0"/>
              <a:t>Nederst</a:t>
            </a:r>
            <a:r>
              <a:rPr lang="en-GB" sz="1800" dirty="0" smtClean="0"/>
              <a:t>: </a:t>
            </a:r>
            <a:r>
              <a:rPr lang="en-GB" sz="1800" dirty="0" err="1" smtClean="0"/>
              <a:t>Stor</a:t>
            </a:r>
            <a:r>
              <a:rPr lang="en-GB" sz="1800" dirty="0" smtClean="0"/>
              <a:t> </a:t>
            </a:r>
            <a:r>
              <a:rPr lang="en-GB" sz="1800" dirty="0" err="1" smtClean="0"/>
              <a:t>negativ</a:t>
            </a:r>
            <a:r>
              <a:rPr lang="en-GB" sz="1800" dirty="0" smtClean="0"/>
              <a:t> E(</a:t>
            </a:r>
            <a:r>
              <a:rPr lang="en-GB" sz="1800" dirty="0" err="1" smtClean="0"/>
              <a:t>Oks,Red</a:t>
            </a:r>
            <a:r>
              <a:rPr lang="en-GB" sz="1800" dirty="0" smtClean="0"/>
              <a:t>)  </a:t>
            </a:r>
          </a:p>
          <a:p>
            <a:pPr lvl="1" eaLnBrk="1" hangingPunct="1"/>
            <a:r>
              <a:rPr lang="en-GB" sz="1600" dirty="0" err="1" smtClean="0"/>
              <a:t>Redusert</a:t>
            </a:r>
            <a:r>
              <a:rPr lang="en-GB" sz="1600" dirty="0" smtClean="0"/>
              <a:t> form </a:t>
            </a:r>
            <a:r>
              <a:rPr lang="en-GB" sz="1600" dirty="0" err="1" smtClean="0"/>
              <a:t>er</a:t>
            </a:r>
            <a:r>
              <a:rPr lang="en-GB" sz="1600" dirty="0" smtClean="0"/>
              <a:t> et </a:t>
            </a:r>
            <a:r>
              <a:rPr lang="en-GB" sz="1600" dirty="0" err="1" smtClean="0"/>
              <a:t>sterkt</a:t>
            </a:r>
            <a:r>
              <a:rPr lang="en-GB" sz="1600" dirty="0" smtClean="0"/>
              <a:t> </a:t>
            </a:r>
            <a:r>
              <a:rPr lang="en-GB" sz="1600" dirty="0" err="1" smtClean="0"/>
              <a:t>reduksjonsmiddel</a:t>
            </a:r>
            <a:r>
              <a:rPr lang="en-GB" sz="1600" dirty="0" smtClean="0"/>
              <a:t>  </a:t>
            </a:r>
          </a:p>
          <a:p>
            <a:pPr lvl="1" eaLnBrk="1" hangingPunct="1"/>
            <a:r>
              <a:rPr lang="en-GB" sz="1600" dirty="0" err="1" smtClean="0"/>
              <a:t>Eks</a:t>
            </a:r>
            <a:r>
              <a:rPr lang="en-GB" sz="1600" dirty="0" smtClean="0"/>
              <a:t>.: Li</a:t>
            </a:r>
            <a:r>
              <a:rPr lang="en-GB" sz="1600" baseline="30000" dirty="0" smtClean="0"/>
              <a:t>+</a:t>
            </a:r>
            <a:r>
              <a:rPr lang="en-GB" sz="1600" dirty="0" smtClean="0"/>
              <a:t>(aq) + e</a:t>
            </a:r>
            <a:r>
              <a:rPr lang="en-GB" sz="1600" baseline="30000" dirty="0" smtClean="0"/>
              <a:t>-</a:t>
            </a:r>
            <a:r>
              <a:rPr lang="en-GB" sz="1600" dirty="0" smtClean="0"/>
              <a:t> = Li(s)                 </a:t>
            </a:r>
            <a:r>
              <a:rPr lang="en-GB" sz="1600" i="1" dirty="0" smtClean="0"/>
              <a:t>E</a:t>
            </a:r>
            <a:r>
              <a:rPr lang="en-GB" sz="1600" dirty="0" smtClean="0"/>
              <a:t>= -3.04 V</a:t>
            </a:r>
          </a:p>
          <a:p>
            <a:pPr lvl="1" eaLnBrk="1" hangingPunct="1"/>
            <a:r>
              <a:rPr lang="en-GB" sz="1600" dirty="0" err="1" smtClean="0"/>
              <a:t>Uedle</a:t>
            </a:r>
            <a:r>
              <a:rPr lang="en-GB" sz="1600" dirty="0" smtClean="0"/>
              <a:t> </a:t>
            </a:r>
            <a:r>
              <a:rPr lang="en-GB" sz="1600" dirty="0" err="1" smtClean="0"/>
              <a:t>metaller</a:t>
            </a:r>
            <a:r>
              <a:rPr lang="en-GB" sz="1600" dirty="0" smtClean="0"/>
              <a:t>   </a:t>
            </a:r>
          </a:p>
          <a:p>
            <a:pPr eaLnBrk="1" hangingPunct="1"/>
            <a:endParaRPr lang="en-GB" sz="1800" dirty="0" smtClean="0"/>
          </a:p>
        </p:txBody>
      </p:sp>
      <p:pic>
        <p:nvPicPr>
          <p:cNvPr id="50181" name="Picture 4" descr="C:\Documents and Settings\trulsn\My Documents\MetEnFrem\Figurer\SA-table-6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446463"/>
            <a:ext cx="5181600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3505200" cy="11953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600">
                <a:latin typeface="Arial" charset="0"/>
              </a:rPr>
              <a:t>Hvis to halvreaksjoner kombineres vil den som står øverst i spenningsrekken gå til høyre, mens den som står nederst vil gå til venstre (under standardbetingelser).</a:t>
            </a:r>
            <a:endParaRPr lang="en-US" sz="1800"/>
          </a:p>
        </p:txBody>
      </p:sp>
      <p:sp>
        <p:nvSpPr>
          <p:cNvPr id="50183" name="Text Box 6"/>
          <p:cNvSpPr txBox="1">
            <a:spLocks noChangeArrowheads="1"/>
          </p:cNvSpPr>
          <p:nvPr/>
        </p:nvSpPr>
        <p:spPr bwMode="auto">
          <a:xfrm>
            <a:off x="5795963" y="3141663"/>
            <a:ext cx="320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/>
              <a:t>Tabell: Shriver and Atkins: Inorganic Chemistry </a:t>
            </a:r>
            <a:endParaRPr lang="en-US" sz="120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0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Arbeid og Gibbs energiforandring i en </a:t>
            </a:r>
            <a:br>
              <a:rPr lang="nb-NO" smtClean="0"/>
            </a:br>
            <a:r>
              <a:rPr lang="nb-NO" smtClean="0"/>
              <a:t>elektrokjemisk celle</a:t>
            </a:r>
            <a:endParaRPr lang="en-US" smtClean="0"/>
          </a:p>
        </p:txBody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600" smtClean="0"/>
              <a:t>I en elektrokjemisk celle kan vi gjøre elektrisk arbeid i tillegg til volumarbeidet. </a:t>
            </a:r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r>
              <a:rPr lang="nb-NO" sz="1600" smtClean="0"/>
              <a:t>Elektrisk arbeid utført reversibelt på cellen tilsvarer økningen i cellens Gibbs energi;</a:t>
            </a:r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endParaRPr lang="nb-NO" sz="1600" smtClean="0"/>
          </a:p>
          <a:p>
            <a:pPr eaLnBrk="1" hangingPunct="1">
              <a:lnSpc>
                <a:spcPct val="90000"/>
              </a:lnSpc>
            </a:pPr>
            <a:r>
              <a:rPr lang="en-US" sz="1600" smtClean="0">
                <a:cs typeface="Times New Roman" pitchFamily="18" charset="0"/>
              </a:rPr>
              <a:t>Det elektriske arbeidet vi </a:t>
            </a:r>
            <a:r>
              <a:rPr lang="nb-NO" sz="1600" smtClean="0">
                <a:cs typeface="Times New Roman" pitchFamily="18" charset="0"/>
              </a:rPr>
              <a:t>gjør (</a:t>
            </a:r>
            <a:r>
              <a:rPr lang="en-US" sz="1600" smtClean="0">
                <a:cs typeface="Times New Roman" pitchFamily="18" charset="0"/>
              </a:rPr>
              <a:t>tilfører</a:t>
            </a:r>
            <a:r>
              <a:rPr lang="nb-NO" sz="1600" smtClean="0">
                <a:cs typeface="Times New Roman" pitchFamily="18" charset="0"/>
              </a:rPr>
              <a:t>)</a:t>
            </a:r>
            <a:r>
              <a:rPr lang="en-US" sz="1600" smtClean="0">
                <a:cs typeface="Times New Roman" pitchFamily="18" charset="0"/>
              </a:rPr>
              <a:t> er gitt ved antallet elektroner multiplisert med ladningen (</a:t>
            </a:r>
            <a:r>
              <a:rPr lang="en-US" sz="1600" i="1" smtClean="0">
                <a:cs typeface="Times New Roman" pitchFamily="18" charset="0"/>
              </a:rPr>
              <a:t>‑ne</a:t>
            </a:r>
            <a:r>
              <a:rPr lang="en-US" sz="1600" smtClean="0">
                <a:cs typeface="Times New Roman" pitchFamily="18" charset="0"/>
              </a:rPr>
              <a:t>, eller </a:t>
            </a:r>
            <a:r>
              <a:rPr lang="en-US" sz="1600" i="1" smtClean="0">
                <a:cs typeface="Times New Roman" pitchFamily="18" charset="0"/>
              </a:rPr>
              <a:t>–nF</a:t>
            </a:r>
            <a:r>
              <a:rPr lang="en-US" sz="1600" smtClean="0">
                <a:cs typeface="Times New Roman" pitchFamily="18" charset="0"/>
              </a:rPr>
              <a:t> for et mol reaksjoner) og med potensialforskjellen</a:t>
            </a:r>
            <a:r>
              <a:rPr lang="en-US" sz="1600" i="1" smtClean="0">
                <a:cs typeface="Times New Roman" pitchFamily="18" charset="0"/>
              </a:rPr>
              <a:t> </a:t>
            </a:r>
            <a:r>
              <a:rPr lang="nb-NO" sz="1600" i="1" smtClean="0">
                <a:cs typeface="Times New Roman" pitchFamily="18" charset="0"/>
              </a:rPr>
              <a:t>E</a:t>
            </a:r>
            <a:r>
              <a:rPr lang="nb-NO" sz="1600" smtClean="0">
                <a:cs typeface="Times New Roman" pitchFamily="18" charset="0"/>
              </a:rPr>
              <a:t> fra startpunktet til sluttpunktet: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i="1" smtClean="0">
                <a:sym typeface="Symbol" pitchFamily="18" charset="2"/>
              </a:rPr>
              <a:t>		G = w</a:t>
            </a:r>
            <a:r>
              <a:rPr lang="en-GB" sz="1600" i="1" baseline="-25000" smtClean="0">
                <a:sym typeface="Symbol" pitchFamily="18" charset="2"/>
              </a:rPr>
              <a:t>el</a:t>
            </a:r>
            <a:r>
              <a:rPr lang="en-GB" sz="1600" i="1" smtClean="0">
                <a:sym typeface="Symbol" pitchFamily="18" charset="2"/>
              </a:rPr>
              <a:t> = -neE</a:t>
            </a:r>
            <a:r>
              <a:rPr lang="en-GB" sz="1600" smtClean="0">
                <a:sym typeface="Symbol" pitchFamily="18" charset="2"/>
              </a:rPr>
              <a:t> (per reaksjonsenhet)</a:t>
            </a:r>
            <a:endParaRPr lang="nb-NO" sz="16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smtClean="0">
                <a:sym typeface="Symbol" pitchFamily="18" charset="2"/>
              </a:rPr>
              <a:t>		</a:t>
            </a:r>
            <a:r>
              <a:rPr lang="en-GB" sz="1600" i="1" smtClean="0">
                <a:sym typeface="Symbol" pitchFamily="18" charset="2"/>
              </a:rPr>
              <a:t>G = w</a:t>
            </a:r>
            <a:r>
              <a:rPr lang="en-GB" sz="1600" i="1" baseline="-25000" smtClean="0">
                <a:sym typeface="Symbol" pitchFamily="18" charset="2"/>
              </a:rPr>
              <a:t>el</a:t>
            </a:r>
            <a:r>
              <a:rPr lang="en-GB" sz="1600" i="1" smtClean="0">
                <a:sym typeface="Symbol" pitchFamily="18" charset="2"/>
              </a:rPr>
              <a:t> = -nFE</a:t>
            </a:r>
            <a:r>
              <a:rPr lang="en-GB" sz="1600" smtClean="0">
                <a:sym typeface="Symbol" pitchFamily="18" charset="2"/>
              </a:rPr>
              <a:t> (per mol reaksjonsenheter)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6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nb-NO" sz="1600" smtClean="0">
                <a:cs typeface="Times New Roman" pitchFamily="18" charset="0"/>
              </a:rPr>
              <a:t>Hvis vi lar elektronene gå fra negativ til positiv elektrode blir E positiv; w</a:t>
            </a:r>
            <a:r>
              <a:rPr lang="nb-NO" sz="1600" baseline="-25000" smtClean="0">
                <a:cs typeface="Times New Roman" pitchFamily="18" charset="0"/>
              </a:rPr>
              <a:t>el</a:t>
            </a:r>
            <a:r>
              <a:rPr lang="nb-NO" sz="1600" smtClean="0">
                <a:cs typeface="Times New Roman" pitchFamily="18" charset="0"/>
              </a:rPr>
              <a:t> og </a:t>
            </a:r>
            <a:r>
              <a:rPr lang="en-GB" sz="1600" i="1" smtClean="0">
                <a:sym typeface="Symbol" pitchFamily="18" charset="2"/>
              </a:rPr>
              <a:t>G</a:t>
            </a:r>
            <a:r>
              <a:rPr lang="nb-NO" sz="1600" smtClean="0">
                <a:cs typeface="Times New Roman" pitchFamily="18" charset="0"/>
              </a:rPr>
              <a:t> blir da negative; cellen gjør arbeid; Galvanisk celle (batteri, brenselcelle).</a:t>
            </a:r>
          </a:p>
          <a:p>
            <a:pPr eaLnBrk="1" hangingPunct="1">
              <a:lnSpc>
                <a:spcPct val="90000"/>
              </a:lnSpc>
            </a:pPr>
            <a:r>
              <a:rPr lang="nb-NO" sz="1600" smtClean="0">
                <a:cs typeface="Times New Roman" pitchFamily="18" charset="0"/>
              </a:rPr>
              <a:t>Hvis vi tvinger elektronene til å gå fra positiv til negativ elektrode blir E negativ; w</a:t>
            </a:r>
            <a:r>
              <a:rPr lang="nb-NO" sz="1600" baseline="-25000" smtClean="0">
                <a:cs typeface="Times New Roman" pitchFamily="18" charset="0"/>
              </a:rPr>
              <a:t>el</a:t>
            </a:r>
            <a:r>
              <a:rPr lang="nb-NO" sz="1600" smtClean="0">
                <a:cs typeface="Times New Roman" pitchFamily="18" charset="0"/>
              </a:rPr>
              <a:t> og </a:t>
            </a:r>
            <a:r>
              <a:rPr lang="en-GB" sz="1600" i="1" smtClean="0">
                <a:sym typeface="Symbol" pitchFamily="18" charset="2"/>
              </a:rPr>
              <a:t>G</a:t>
            </a:r>
            <a:r>
              <a:rPr lang="nb-NO" sz="1600" smtClean="0">
                <a:cs typeface="Times New Roman" pitchFamily="18" charset="0"/>
              </a:rPr>
              <a:t> blir da positive; vi gjør arbeid på cellen; Elektrolytisk celle (elektrolyse, ladning av akkumulator).</a:t>
            </a:r>
          </a:p>
          <a:p>
            <a:pPr eaLnBrk="1" hangingPunct="1">
              <a:lnSpc>
                <a:spcPct val="90000"/>
              </a:lnSpc>
            </a:pPr>
            <a:endParaRPr lang="en-US" sz="16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smtClean="0">
              <a:cs typeface="Times New Roman" pitchFamily="18" charset="0"/>
            </a:endParaRPr>
          </a:p>
        </p:txBody>
      </p:sp>
      <p:graphicFrame>
        <p:nvGraphicFramePr>
          <p:cNvPr id="22530" name="Object 0"/>
          <p:cNvGraphicFramePr>
            <a:graphicFrameLocks noChangeAspect="1"/>
          </p:cNvGraphicFramePr>
          <p:nvPr/>
        </p:nvGraphicFramePr>
        <p:xfrm>
          <a:off x="1524000" y="1249363"/>
          <a:ext cx="17526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Equation" r:id="rId3" imgW="914400" imgH="241200" progId="Equation.3">
                  <p:embed/>
                </p:oleObj>
              </mc:Choice>
              <mc:Fallback>
                <p:oleObj name="Equation" r:id="rId3" imgW="914400" imgH="241200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249363"/>
                        <a:ext cx="17526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1"/>
          <p:cNvGraphicFramePr>
            <a:graphicFrameLocks noChangeAspect="1"/>
          </p:cNvGraphicFramePr>
          <p:nvPr/>
        </p:nvGraphicFramePr>
        <p:xfrm>
          <a:off x="1600200" y="2133600"/>
          <a:ext cx="10668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3" name="Equation" r:id="rId5" imgW="583920" imgH="228600" progId="Equation.3">
                  <p:embed/>
                </p:oleObj>
              </mc:Choice>
              <mc:Fallback>
                <p:oleObj name="Equation" r:id="rId5" imgW="58392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133600"/>
                        <a:ext cx="1066800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35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Cellespenning; Nernst-ligningen</a:t>
            </a:r>
            <a:endParaRPr lang="en-US" smtClean="0"/>
          </a:p>
        </p:txBody>
      </p:sp>
      <p:sp>
        <p:nvSpPr>
          <p:cNvPr id="235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800" dirty="0" smtClean="0"/>
              <a:t>Gibbs energiforandring og cellespenning: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Standard Gibbs energiforandring og standard cellespenning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Sammenhengen mellom de </a:t>
            </a:r>
            <a:r>
              <a:rPr lang="nb-NO" sz="1800" dirty="0" smtClean="0"/>
              <a:t>to,</a:t>
            </a:r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Gir </a:t>
            </a:r>
            <a:r>
              <a:rPr lang="nb-NO" sz="1800" dirty="0" smtClean="0">
                <a:solidFill>
                  <a:srgbClr val="C00000"/>
                </a:solidFill>
              </a:rPr>
              <a:t>Nernst-likningen</a:t>
            </a:r>
            <a:r>
              <a:rPr lang="nb-NO" sz="1800" dirty="0" smtClean="0"/>
              <a:t>:</a:t>
            </a:r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en-US" sz="1800" dirty="0" smtClean="0"/>
          </a:p>
        </p:txBody>
      </p:sp>
      <p:sp>
        <p:nvSpPr>
          <p:cNvPr id="23560" name="Rectangle 5"/>
          <p:cNvSpPr>
            <a:spLocks noChangeArrowheads="1"/>
          </p:cNvSpPr>
          <p:nvPr/>
        </p:nvSpPr>
        <p:spPr bwMode="auto">
          <a:xfrm>
            <a:off x="4122738" y="33258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3554" name="Object 1024"/>
          <p:cNvGraphicFramePr>
            <a:graphicFrameLocks noChangeAspect="1"/>
          </p:cNvGraphicFramePr>
          <p:nvPr/>
        </p:nvGraphicFramePr>
        <p:xfrm>
          <a:off x="1687513" y="2743200"/>
          <a:ext cx="164465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1" name="Equation" r:id="rId3" imgW="888840" imgH="203040" progId="Equation.3">
                  <p:embed/>
                </p:oleObj>
              </mc:Choice>
              <mc:Fallback>
                <p:oleObj name="Equation" r:id="rId3" imgW="888840" imgH="20304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13" y="2743200"/>
                        <a:ext cx="164465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025"/>
          <p:cNvGraphicFramePr>
            <a:graphicFrameLocks noChangeAspect="1"/>
          </p:cNvGraphicFramePr>
          <p:nvPr/>
        </p:nvGraphicFramePr>
        <p:xfrm>
          <a:off x="1793875" y="1752600"/>
          <a:ext cx="1433513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2" name="Equation" r:id="rId5" imgW="774360" imgH="177480" progId="Equation.3">
                  <p:embed/>
                </p:oleObj>
              </mc:Choice>
              <mc:Fallback>
                <p:oleObj name="Equation" r:id="rId5" imgW="774360" imgH="17748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5" y="1752600"/>
                        <a:ext cx="1433513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1" name="Rectangle 8"/>
          <p:cNvSpPr>
            <a:spLocks noChangeArrowheads="1"/>
          </p:cNvSpPr>
          <p:nvPr/>
        </p:nvSpPr>
        <p:spPr bwMode="auto">
          <a:xfrm>
            <a:off x="400050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3556" name="Object 10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749877"/>
              </p:ext>
            </p:extLst>
          </p:nvPr>
        </p:nvGraphicFramePr>
        <p:xfrm>
          <a:off x="1622425" y="3933056"/>
          <a:ext cx="2378075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3" name="Equation" r:id="rId7" imgW="1371600" imgH="228600" progId="Equation.3">
                  <p:embed/>
                </p:oleObj>
              </mc:Choice>
              <mc:Fallback>
                <p:oleObj name="Equation" r:id="rId7" imgW="1371600" imgH="22860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3933056"/>
                        <a:ext cx="2378075" cy="398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373380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graphicFrame>
        <p:nvGraphicFramePr>
          <p:cNvPr id="12" name="Object 10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488508"/>
              </p:ext>
            </p:extLst>
          </p:nvPr>
        </p:nvGraphicFramePr>
        <p:xfrm>
          <a:off x="1605146" y="5229200"/>
          <a:ext cx="2517592" cy="901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4" name="Equation" r:id="rId9" imgW="1104840" imgH="393480" progId="Equation.3">
                  <p:embed/>
                </p:oleObj>
              </mc:Choice>
              <mc:Fallback>
                <p:oleObj name="Equation" r:id="rId9" imgW="1104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5146" y="5229200"/>
                        <a:ext cx="2517592" cy="90182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5004048" y="5097958"/>
            <a:ext cx="2236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Viktig</a:t>
            </a:r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!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4582" name="Rectangle 1035"/>
          <p:cNvSpPr>
            <a:spLocks noChangeArrowheads="1"/>
          </p:cNvSpPr>
          <p:nvPr/>
        </p:nvSpPr>
        <p:spPr bwMode="auto">
          <a:xfrm>
            <a:off x="457200" y="3657600"/>
            <a:ext cx="8382000" cy="2743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458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Likevekt</a:t>
            </a:r>
            <a:endParaRPr lang="en-US" smtClean="0"/>
          </a:p>
        </p:txBody>
      </p:sp>
      <p:sp>
        <p:nvSpPr>
          <p:cNvPr id="2458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410200"/>
          </a:xfrm>
        </p:spPr>
        <p:txBody>
          <a:bodyPr/>
          <a:lstStyle/>
          <a:p>
            <a:pPr eaLnBrk="1" hangingPunct="1"/>
            <a:r>
              <a:rPr lang="nb-NO" sz="1600" dirty="0" smtClean="0"/>
              <a:t>Ved likevekt er </a:t>
            </a:r>
            <a:r>
              <a:rPr lang="en-GB" sz="1600" i="1" dirty="0" smtClean="0">
                <a:sym typeface="Symbol" pitchFamily="18" charset="2"/>
              </a:rPr>
              <a:t>G</a:t>
            </a:r>
            <a:r>
              <a:rPr lang="en-GB" sz="1600" dirty="0" smtClean="0">
                <a:sym typeface="Symbol" pitchFamily="18" charset="2"/>
              </a:rPr>
              <a:t> = 0 </a:t>
            </a:r>
            <a:r>
              <a:rPr lang="en-GB" sz="1600" dirty="0" err="1" smtClean="0">
                <a:sym typeface="Symbol" pitchFamily="18" charset="2"/>
              </a:rPr>
              <a:t>og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derfor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i="1" dirty="0" smtClean="0">
                <a:sym typeface="Symbol" pitchFamily="18" charset="2"/>
              </a:rPr>
              <a:t>E</a:t>
            </a:r>
            <a:r>
              <a:rPr lang="en-GB" sz="1600" dirty="0" smtClean="0">
                <a:sym typeface="Symbol" pitchFamily="18" charset="2"/>
              </a:rPr>
              <a:t> = 0:</a:t>
            </a: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r>
              <a:rPr lang="en-GB" sz="1600" dirty="0" err="1" smtClean="0">
                <a:sym typeface="Symbol" pitchFamily="18" charset="2"/>
              </a:rPr>
              <a:t>slik</a:t>
            </a:r>
            <a:r>
              <a:rPr lang="en-GB" sz="1600" dirty="0" smtClean="0">
                <a:sym typeface="Symbol" pitchFamily="18" charset="2"/>
              </a:rPr>
              <a:t> at</a:t>
            </a: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endParaRPr lang="en-GB" sz="1600" dirty="0" smtClean="0">
              <a:sym typeface="Symbol" pitchFamily="18" charset="2"/>
            </a:endParaRPr>
          </a:p>
          <a:p>
            <a:pPr eaLnBrk="1" hangingPunct="1"/>
            <a:r>
              <a:rPr lang="en-GB" sz="1600" dirty="0" err="1" smtClean="0">
                <a:sym typeface="Symbol" pitchFamily="18" charset="2"/>
              </a:rPr>
              <a:t>Oppsummering</a:t>
            </a:r>
            <a:r>
              <a:rPr lang="en-GB" sz="1600" dirty="0" smtClean="0">
                <a:sym typeface="Symbol" pitchFamily="18" charset="2"/>
              </a:rPr>
              <a:t> – for de </a:t>
            </a:r>
            <a:r>
              <a:rPr lang="en-GB" sz="1600" dirty="0" err="1" smtClean="0">
                <a:sym typeface="Symbol" pitchFamily="18" charset="2"/>
              </a:rPr>
              <a:t>tre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måtene</a:t>
            </a:r>
            <a:r>
              <a:rPr lang="en-GB" sz="1600" dirty="0" smtClean="0">
                <a:sym typeface="Symbol" pitchFamily="18" charset="2"/>
              </a:rPr>
              <a:t> å </a:t>
            </a:r>
            <a:r>
              <a:rPr lang="en-GB" sz="1600" dirty="0" err="1" smtClean="0">
                <a:sym typeface="Symbol" pitchFamily="18" charset="2"/>
              </a:rPr>
              <a:t>angi</a:t>
            </a:r>
            <a:r>
              <a:rPr lang="en-GB" sz="1600" dirty="0" smtClean="0">
                <a:sym typeface="Symbol" pitchFamily="18" charset="2"/>
              </a:rPr>
              <a:t> standard-data for </a:t>
            </a:r>
            <a:r>
              <a:rPr lang="en-GB" sz="1600" dirty="0" err="1" smtClean="0">
                <a:sym typeface="Symbol" pitchFamily="18" charset="2"/>
              </a:rPr>
              <a:t>en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reaksjon</a:t>
            </a:r>
            <a:r>
              <a:rPr lang="en-GB" sz="1600" dirty="0" smtClean="0">
                <a:sym typeface="Symbol" pitchFamily="18" charset="2"/>
              </a:rPr>
              <a:t>: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6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600" dirty="0" smtClean="0"/>
              <a:t>Legg merke til at </a:t>
            </a:r>
            <a:r>
              <a:rPr lang="en-GB" sz="1600" i="1" dirty="0" smtClean="0">
                <a:sym typeface="Symbol" pitchFamily="18" charset="2"/>
              </a:rPr>
              <a:t>G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er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proporsjonal</a:t>
            </a:r>
            <a:r>
              <a:rPr lang="en-GB" sz="1600" dirty="0" smtClean="0">
                <a:sym typeface="Symbol" pitchFamily="18" charset="2"/>
              </a:rPr>
              <a:t> med </a:t>
            </a:r>
            <a:r>
              <a:rPr lang="en-GB" sz="1600" dirty="0" err="1" smtClean="0">
                <a:sym typeface="Symbol" pitchFamily="18" charset="2"/>
              </a:rPr>
              <a:t>antall</a:t>
            </a:r>
            <a:r>
              <a:rPr lang="en-GB" sz="1600" dirty="0" smtClean="0">
                <a:sym typeface="Symbol" pitchFamily="18" charset="2"/>
              </a:rPr>
              <a:t> mol </a:t>
            </a:r>
            <a:r>
              <a:rPr lang="en-GB" sz="1600" dirty="0" err="1" smtClean="0">
                <a:sym typeface="Symbol" pitchFamily="18" charset="2"/>
              </a:rPr>
              <a:t>elektroner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i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reaksjonen</a:t>
            </a:r>
            <a:r>
              <a:rPr lang="en-GB" sz="1600" dirty="0" smtClean="0">
                <a:sym typeface="Symbol" pitchFamily="18" charset="2"/>
              </a:rPr>
              <a:t> (</a:t>
            </a:r>
            <a:r>
              <a:rPr lang="en-GB" sz="1600" dirty="0" err="1" smtClean="0">
                <a:sym typeface="Symbol" pitchFamily="18" charset="2"/>
              </a:rPr>
              <a:t>ekstensiv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egenskap</a:t>
            </a:r>
            <a:r>
              <a:rPr lang="en-GB" sz="1600" dirty="0" smtClean="0">
                <a:sym typeface="Symbol" pitchFamily="18" charset="2"/>
              </a:rPr>
              <a:t>), </a:t>
            </a:r>
            <a:r>
              <a:rPr lang="en-GB" sz="1600" dirty="0" err="1" smtClean="0">
                <a:sym typeface="Symbol" pitchFamily="18" charset="2"/>
              </a:rPr>
              <a:t>mens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i="1" dirty="0" smtClean="0">
                <a:sym typeface="Symbol" pitchFamily="18" charset="2"/>
              </a:rPr>
              <a:t>E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er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uavhengig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av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antall</a:t>
            </a:r>
            <a:r>
              <a:rPr lang="en-GB" sz="1600" dirty="0" smtClean="0">
                <a:sym typeface="Symbol" pitchFamily="18" charset="2"/>
              </a:rPr>
              <a:t> mol (</a:t>
            </a:r>
            <a:r>
              <a:rPr lang="en-GB" sz="1600" dirty="0" err="1" smtClean="0">
                <a:sym typeface="Symbol" pitchFamily="18" charset="2"/>
              </a:rPr>
              <a:t>intensiv</a:t>
            </a:r>
            <a:r>
              <a:rPr lang="en-GB" sz="1600" dirty="0" smtClean="0">
                <a:sym typeface="Symbol" pitchFamily="18" charset="2"/>
              </a:rPr>
              <a:t> </a:t>
            </a:r>
            <a:r>
              <a:rPr lang="en-GB" sz="1600" dirty="0" err="1" smtClean="0">
                <a:sym typeface="Symbol" pitchFamily="18" charset="2"/>
              </a:rPr>
              <a:t>egenskap</a:t>
            </a:r>
            <a:r>
              <a:rPr lang="en-GB" sz="1600" dirty="0" smtClean="0">
                <a:sym typeface="Symbol" pitchFamily="18" charset="2"/>
              </a:rPr>
              <a:t>). </a:t>
            </a:r>
            <a:endParaRPr lang="nb-NO" sz="1600" dirty="0" smtClean="0">
              <a:sym typeface="Symbol" pitchFamily="18" charset="2"/>
            </a:endParaRPr>
          </a:p>
        </p:txBody>
      </p:sp>
      <p:graphicFrame>
        <p:nvGraphicFramePr>
          <p:cNvPr id="24578" name="Object 1024"/>
          <p:cNvGraphicFramePr>
            <a:graphicFrameLocks noChangeAspect="1"/>
          </p:cNvGraphicFramePr>
          <p:nvPr/>
        </p:nvGraphicFramePr>
        <p:xfrm>
          <a:off x="1219200" y="1371600"/>
          <a:ext cx="274320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1" r:id="rId3" imgW="1675673" imgH="393529" progId="Equation.3">
                  <p:embed/>
                </p:oleObj>
              </mc:Choice>
              <mc:Fallback>
                <p:oleObj r:id="rId3" imgW="1675673" imgH="393529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371600"/>
                        <a:ext cx="2743200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Rectangle 1030"/>
          <p:cNvSpPr>
            <a:spLocks noChangeArrowheads="1"/>
          </p:cNvSpPr>
          <p:nvPr/>
        </p:nvSpPr>
        <p:spPr bwMode="auto">
          <a:xfrm>
            <a:off x="3646488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4579" name="Object 1025"/>
          <p:cNvGraphicFramePr>
            <a:graphicFrameLocks noChangeAspect="1"/>
          </p:cNvGraphicFramePr>
          <p:nvPr/>
        </p:nvGraphicFramePr>
        <p:xfrm>
          <a:off x="1219200" y="2514600"/>
          <a:ext cx="327660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2" r:id="rId5" imgW="1854200" imgH="393700" progId="Equation.3">
                  <p:embed/>
                </p:oleObj>
              </mc:Choice>
              <mc:Fallback>
                <p:oleObj r:id="rId5" imgW="1854200" imgH="3937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14600"/>
                        <a:ext cx="3276600" cy="703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6" name="Rectangle 1032"/>
          <p:cNvSpPr>
            <a:spLocks noChangeArrowheads="1"/>
          </p:cNvSpPr>
          <p:nvPr/>
        </p:nvSpPr>
        <p:spPr bwMode="auto">
          <a:xfrm>
            <a:off x="3752850" y="3230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4580" name="Object 1026"/>
          <p:cNvGraphicFramePr>
            <a:graphicFrameLocks noChangeAspect="1"/>
          </p:cNvGraphicFramePr>
          <p:nvPr/>
        </p:nvGraphicFramePr>
        <p:xfrm>
          <a:off x="1341438" y="4419600"/>
          <a:ext cx="28495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3" name="Equation" r:id="rId7" imgW="1612800" imgH="203040" progId="Equation.3">
                  <p:embed/>
                </p:oleObj>
              </mc:Choice>
              <mc:Fallback>
                <p:oleObj name="Equation" r:id="rId7" imgW="1612800" imgH="20304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438" y="4419600"/>
                        <a:ext cx="2849562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Ved 298 K</a:t>
            </a:r>
            <a:endParaRPr lang="en-US" smtClean="0"/>
          </a:p>
        </p:txBody>
      </p:sp>
      <p:sp>
        <p:nvSpPr>
          <p:cNvPr id="256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1800" dirty="0" smtClean="0"/>
              <a:t>Vi liker å bruke </a:t>
            </a:r>
            <a:r>
              <a:rPr lang="nb-NO" sz="1800" i="1" dirty="0" smtClean="0"/>
              <a:t>log</a:t>
            </a:r>
            <a:r>
              <a:rPr lang="nb-NO" sz="1800" dirty="0" smtClean="0"/>
              <a:t> i stedet for </a:t>
            </a:r>
            <a:r>
              <a:rPr lang="nb-NO" sz="1800" i="1" dirty="0" smtClean="0"/>
              <a:t>ln</a:t>
            </a:r>
            <a:r>
              <a:rPr lang="nb-NO" sz="1800" dirty="0" smtClean="0"/>
              <a:t>: </a:t>
            </a:r>
          </a:p>
          <a:p>
            <a:pPr eaLnBrk="1" hangingPunct="1"/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		</a:t>
            </a:r>
            <a:r>
              <a:rPr lang="nb-NO" sz="1800" i="1" dirty="0" smtClean="0"/>
              <a:t>log</a:t>
            </a:r>
            <a:r>
              <a:rPr lang="nb-NO" sz="1800" dirty="0" smtClean="0"/>
              <a:t> x = 0.434 * </a:t>
            </a:r>
            <a:r>
              <a:rPr lang="nb-NO" sz="1800" i="1" dirty="0" smtClean="0"/>
              <a:t>ln</a:t>
            </a:r>
            <a:r>
              <a:rPr lang="nb-NO" sz="1800" dirty="0" smtClean="0"/>
              <a:t> x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/>
              <a:t>Ved 298 K: 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>
              <a:buFontTx/>
              <a:buNone/>
            </a:pPr>
            <a:r>
              <a:rPr lang="nb-NO" sz="1800" dirty="0" smtClean="0"/>
              <a:t>	slik at vi ofte ser for eksempel Nernst-ligningen skrevet: </a:t>
            </a:r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endParaRPr lang="nb-NO" sz="1800" dirty="0" smtClean="0"/>
          </a:p>
          <a:p>
            <a:pPr eaLnBrk="1" hangingPunct="1"/>
            <a:r>
              <a:rPr lang="nb-NO" sz="1800" dirty="0" smtClean="0">
                <a:solidFill>
                  <a:srgbClr val="990000"/>
                </a:solidFill>
              </a:rPr>
              <a:t>Husk at dette gjelder bare ved bruk av </a:t>
            </a:r>
            <a:r>
              <a:rPr lang="nb-NO" sz="1800" i="1" dirty="0" smtClean="0">
                <a:solidFill>
                  <a:srgbClr val="990000"/>
                </a:solidFill>
              </a:rPr>
              <a:t>log</a:t>
            </a:r>
            <a:r>
              <a:rPr lang="nb-NO" sz="1800" dirty="0" smtClean="0">
                <a:solidFill>
                  <a:srgbClr val="990000"/>
                </a:solidFill>
              </a:rPr>
              <a:t> og ved 298 K.</a:t>
            </a:r>
            <a:endParaRPr lang="en-US" sz="1800" dirty="0" smtClean="0">
              <a:solidFill>
                <a:srgbClr val="990000"/>
              </a:solidFill>
            </a:endParaRPr>
          </a:p>
          <a:p>
            <a:pPr eaLnBrk="1" hangingPunct="1"/>
            <a:endParaRPr lang="en-US" dirty="0" smtClean="0"/>
          </a:p>
        </p:txBody>
      </p:sp>
      <p:graphicFrame>
        <p:nvGraphicFramePr>
          <p:cNvPr id="25602" name="Object 1024"/>
          <p:cNvGraphicFramePr>
            <a:graphicFrameLocks noChangeAspect="1"/>
          </p:cNvGraphicFramePr>
          <p:nvPr/>
        </p:nvGraphicFramePr>
        <p:xfrm>
          <a:off x="1600200" y="3165475"/>
          <a:ext cx="29718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4" r:id="rId3" imgW="1637589" imgH="393529" progId="Equation.3">
                  <p:embed/>
                </p:oleObj>
              </mc:Choice>
              <mc:Fallback>
                <p:oleObj r:id="rId3" imgW="1637589" imgH="393529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165475"/>
                        <a:ext cx="2971800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1025"/>
          <p:cNvGraphicFramePr>
            <a:graphicFrameLocks noChangeAspect="1"/>
          </p:cNvGraphicFramePr>
          <p:nvPr/>
        </p:nvGraphicFramePr>
        <p:xfrm>
          <a:off x="1673225" y="4648200"/>
          <a:ext cx="22891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5" name="Equation" r:id="rId5" imgW="1320480" imgH="393480" progId="Equation.3">
                  <p:embed/>
                </p:oleObj>
              </mc:Choice>
              <mc:Fallback>
                <p:oleObj name="Equation" r:id="rId5" imgW="1320480" imgH="39348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225" y="4648200"/>
                        <a:ext cx="228917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2662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Halvceller</a:t>
            </a:r>
            <a:endParaRPr lang="en-US" smtClean="0"/>
          </a:p>
        </p:txBody>
      </p:sp>
      <p:sp>
        <p:nvSpPr>
          <p:cNvPr id="26630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nb-NO" dirty="0" smtClean="0">
                <a:cs typeface="Times New Roman" pitchFamily="18" charset="0"/>
              </a:rPr>
              <a:t>En elektrokjemisk reaksjon eller celle omfatter to halvreaksjoner eller halvceller. Vi kan velge å kombinere dem på to måter:</a:t>
            </a:r>
          </a:p>
          <a:p>
            <a:pPr algn="just" eaLnBrk="1" hangingPunct="1">
              <a:buFontTx/>
              <a:buNone/>
            </a:pPr>
            <a:endParaRPr lang="nb-NO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Reduksjon: 	A + </a:t>
            </a:r>
            <a:r>
              <a:rPr lang="nb-NO" i="1" dirty="0" err="1" smtClean="0">
                <a:cs typeface="Times New Roman" pitchFamily="18" charset="0"/>
              </a:rPr>
              <a:t>x</a:t>
            </a:r>
            <a:r>
              <a:rPr lang="nb-NO" dirty="0" err="1" smtClean="0">
                <a:cs typeface="Times New Roman" pitchFamily="18" charset="0"/>
              </a:rPr>
              <a:t>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  = A</a:t>
            </a:r>
            <a:r>
              <a:rPr lang="nb-NO" i="1" baseline="30000" dirty="0" smtClean="0">
                <a:cs typeface="Times New Roman" pitchFamily="18" charset="0"/>
              </a:rPr>
              <a:t>x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		| </a:t>
            </a:r>
            <a:r>
              <a:rPr lang="nb-NO" i="1" dirty="0" smtClean="0">
                <a:cs typeface="Times New Roman" pitchFamily="18" charset="0"/>
              </a:rPr>
              <a:t>y</a:t>
            </a:r>
            <a:endParaRPr lang="en-US" i="1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u="sng" dirty="0" smtClean="0">
                <a:cs typeface="Times New Roman" pitchFamily="18" charset="0"/>
              </a:rPr>
              <a:t>	</a:t>
            </a:r>
            <a:r>
              <a:rPr lang="en-US" u="sng" dirty="0" err="1" smtClean="0">
                <a:cs typeface="Times New Roman" pitchFamily="18" charset="0"/>
              </a:rPr>
              <a:t>Oksidasjon</a:t>
            </a:r>
            <a:r>
              <a:rPr lang="en-US" u="sng" dirty="0" smtClean="0">
                <a:cs typeface="Times New Roman" pitchFamily="18" charset="0"/>
              </a:rPr>
              <a:t>: 	B = B</a:t>
            </a:r>
            <a:r>
              <a:rPr lang="en-US" i="1" u="sng" baseline="30000" dirty="0" smtClean="0">
                <a:cs typeface="Times New Roman" pitchFamily="18" charset="0"/>
              </a:rPr>
              <a:t>y</a:t>
            </a:r>
            <a:r>
              <a:rPr lang="en-US" u="sng" baseline="30000" dirty="0" smtClean="0">
                <a:cs typeface="Times New Roman" pitchFamily="18" charset="0"/>
              </a:rPr>
              <a:t>+</a:t>
            </a:r>
            <a:r>
              <a:rPr lang="en-US" u="sng" dirty="0" smtClean="0">
                <a:cs typeface="Times New Roman" pitchFamily="18" charset="0"/>
              </a:rPr>
              <a:t> + </a:t>
            </a:r>
            <a:r>
              <a:rPr lang="en-US" i="1" u="sng" dirty="0" smtClean="0">
                <a:cs typeface="Times New Roman" pitchFamily="18" charset="0"/>
              </a:rPr>
              <a:t>y</a:t>
            </a:r>
            <a:r>
              <a:rPr lang="en-US" u="sng" dirty="0" smtClean="0">
                <a:cs typeface="Times New Roman" pitchFamily="18" charset="0"/>
              </a:rPr>
              <a:t>e</a:t>
            </a:r>
            <a:r>
              <a:rPr lang="en-US" u="sng" baseline="30000" dirty="0" smtClean="0">
                <a:cs typeface="Times New Roman" pitchFamily="18" charset="0"/>
              </a:rPr>
              <a:t>-</a:t>
            </a:r>
            <a:r>
              <a:rPr lang="en-US" u="sng" dirty="0" smtClean="0">
                <a:cs typeface="Times New Roman" pitchFamily="18" charset="0"/>
              </a:rPr>
              <a:t>		| </a:t>
            </a:r>
            <a:r>
              <a:rPr lang="en-US" i="1" u="sng" dirty="0" smtClean="0">
                <a:cs typeface="Times New Roman" pitchFamily="18" charset="0"/>
              </a:rPr>
              <a:t>x</a:t>
            </a:r>
            <a:r>
              <a:rPr lang="nb-NO" dirty="0" smtClean="0">
                <a:cs typeface="Times New Roman" pitchFamily="18" charset="0"/>
              </a:rPr>
              <a:t>    </a:t>
            </a:r>
            <a:endParaRPr lang="en-US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Total:	</a:t>
            </a:r>
            <a:r>
              <a:rPr lang="en-US" i="1" dirty="0" err="1" smtClean="0">
                <a:cs typeface="Times New Roman" pitchFamily="18" charset="0"/>
              </a:rPr>
              <a:t>y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x</a:t>
            </a:r>
            <a:r>
              <a:rPr lang="en-US" dirty="0" err="1" smtClean="0">
                <a:cs typeface="Times New Roman" pitchFamily="18" charset="0"/>
              </a:rPr>
              <a:t>B</a:t>
            </a:r>
            <a:r>
              <a:rPr lang="en-US" dirty="0" smtClean="0">
                <a:cs typeface="Times New Roman" pitchFamily="18" charset="0"/>
              </a:rPr>
              <a:t> = </a:t>
            </a:r>
            <a:r>
              <a:rPr lang="en-US" i="1" dirty="0" err="1" smtClean="0">
                <a:cs typeface="Times New Roman" pitchFamily="18" charset="0"/>
              </a:rPr>
              <a:t>y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x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x</a:t>
            </a:r>
            <a:r>
              <a:rPr lang="en-US" dirty="0" err="1" smtClean="0">
                <a:cs typeface="Times New Roman" pitchFamily="18" charset="0"/>
              </a:rPr>
              <a:t>B</a:t>
            </a:r>
            <a:r>
              <a:rPr lang="en-US" i="1" baseline="30000" dirty="0" err="1" smtClean="0">
                <a:cs typeface="Times New Roman" pitchFamily="18" charset="0"/>
              </a:rPr>
              <a:t>y</a:t>
            </a:r>
            <a:r>
              <a:rPr lang="en-US" baseline="30000" dirty="0" smtClean="0">
                <a:cs typeface="Times New Roman" pitchFamily="18" charset="0"/>
              </a:rPr>
              <a:t>+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  <a:p>
            <a:pPr algn="just"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Reduksjon 1: A + </a:t>
            </a:r>
            <a:r>
              <a:rPr lang="nb-NO" i="1" dirty="0" err="1" smtClean="0">
                <a:cs typeface="Times New Roman" pitchFamily="18" charset="0"/>
              </a:rPr>
              <a:t>x</a:t>
            </a:r>
            <a:r>
              <a:rPr lang="nb-NO" dirty="0" err="1" smtClean="0">
                <a:cs typeface="Times New Roman" pitchFamily="18" charset="0"/>
              </a:rPr>
              <a:t>e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  = A</a:t>
            </a:r>
            <a:r>
              <a:rPr lang="nb-NO" i="1" baseline="30000" dirty="0" smtClean="0">
                <a:cs typeface="Times New Roman" pitchFamily="18" charset="0"/>
              </a:rPr>
              <a:t>x</a:t>
            </a:r>
            <a:r>
              <a:rPr lang="nb-NO" baseline="30000" dirty="0" smtClean="0">
                <a:cs typeface="Times New Roman" pitchFamily="18" charset="0"/>
              </a:rPr>
              <a:t>-</a:t>
            </a:r>
            <a:r>
              <a:rPr lang="nb-NO" dirty="0" smtClean="0">
                <a:cs typeface="Times New Roman" pitchFamily="18" charset="0"/>
              </a:rPr>
              <a:t>		| </a:t>
            </a:r>
            <a:r>
              <a:rPr lang="nb-NO" i="1" dirty="0" smtClean="0">
                <a:cs typeface="Times New Roman" pitchFamily="18" charset="0"/>
              </a:rPr>
              <a:t>y</a:t>
            </a:r>
            <a:endParaRPr lang="en-US" i="1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u="sng" dirty="0" smtClean="0">
                <a:cs typeface="Times New Roman" pitchFamily="18" charset="0"/>
              </a:rPr>
              <a:t>	Reduksjon 2</a:t>
            </a:r>
            <a:r>
              <a:rPr lang="en-US" u="sng" dirty="0" smtClean="0">
                <a:cs typeface="Times New Roman" pitchFamily="18" charset="0"/>
              </a:rPr>
              <a:t>: B</a:t>
            </a:r>
            <a:r>
              <a:rPr lang="en-US" i="1" u="sng" baseline="30000" dirty="0" smtClean="0">
                <a:cs typeface="Times New Roman" pitchFamily="18" charset="0"/>
              </a:rPr>
              <a:t>y</a:t>
            </a:r>
            <a:r>
              <a:rPr lang="en-US" u="sng" baseline="30000" dirty="0" smtClean="0">
                <a:cs typeface="Times New Roman" pitchFamily="18" charset="0"/>
              </a:rPr>
              <a:t>+</a:t>
            </a:r>
            <a:r>
              <a:rPr lang="en-US" u="sng" dirty="0" smtClean="0">
                <a:cs typeface="Times New Roman" pitchFamily="18" charset="0"/>
              </a:rPr>
              <a:t> + </a:t>
            </a:r>
            <a:r>
              <a:rPr lang="en-US" i="1" u="sng" dirty="0" smtClean="0">
                <a:cs typeface="Times New Roman" pitchFamily="18" charset="0"/>
              </a:rPr>
              <a:t>y</a:t>
            </a:r>
            <a:r>
              <a:rPr lang="en-US" u="sng" dirty="0" smtClean="0">
                <a:cs typeface="Times New Roman" pitchFamily="18" charset="0"/>
              </a:rPr>
              <a:t>e</a:t>
            </a:r>
            <a:r>
              <a:rPr lang="en-US" u="sng" baseline="30000" dirty="0" smtClean="0">
                <a:cs typeface="Times New Roman" pitchFamily="18" charset="0"/>
              </a:rPr>
              <a:t>-</a:t>
            </a:r>
            <a:r>
              <a:rPr lang="en-US" u="sng" dirty="0" smtClean="0">
                <a:cs typeface="Times New Roman" pitchFamily="18" charset="0"/>
              </a:rPr>
              <a:t> </a:t>
            </a:r>
            <a:r>
              <a:rPr lang="nb-NO" u="sng" dirty="0" smtClean="0">
                <a:cs typeface="Times New Roman" pitchFamily="18" charset="0"/>
              </a:rPr>
              <a:t>= </a:t>
            </a:r>
            <a:r>
              <a:rPr lang="en-US" u="sng" dirty="0" smtClean="0">
                <a:cs typeface="Times New Roman" pitchFamily="18" charset="0"/>
              </a:rPr>
              <a:t>B 		| </a:t>
            </a:r>
            <a:r>
              <a:rPr lang="nb-NO" u="sng" dirty="0" smtClean="0">
                <a:cs typeface="Times New Roman" pitchFamily="18" charset="0"/>
              </a:rPr>
              <a:t>- </a:t>
            </a:r>
            <a:r>
              <a:rPr lang="en-US" i="1" u="sng" dirty="0" smtClean="0">
                <a:cs typeface="Times New Roman" pitchFamily="18" charset="0"/>
              </a:rPr>
              <a:t>x</a:t>
            </a:r>
            <a:r>
              <a:rPr lang="nb-NO" dirty="0" smtClean="0">
                <a:cs typeface="Times New Roman" pitchFamily="18" charset="0"/>
              </a:rPr>
              <a:t>    </a:t>
            </a:r>
            <a:endParaRPr lang="en-US" dirty="0" smtClean="0"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nb-NO" dirty="0" smtClean="0"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Total:	</a:t>
            </a:r>
            <a:r>
              <a:rPr lang="en-US" i="1" dirty="0" err="1" smtClean="0">
                <a:cs typeface="Times New Roman" pitchFamily="18" charset="0"/>
              </a:rPr>
              <a:t>y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x</a:t>
            </a:r>
            <a:r>
              <a:rPr lang="en-US" dirty="0" err="1" smtClean="0">
                <a:cs typeface="Times New Roman" pitchFamily="18" charset="0"/>
              </a:rPr>
              <a:t>B</a:t>
            </a:r>
            <a:r>
              <a:rPr lang="en-US" dirty="0" smtClean="0">
                <a:cs typeface="Times New Roman" pitchFamily="18" charset="0"/>
              </a:rPr>
              <a:t> = </a:t>
            </a:r>
            <a:r>
              <a:rPr lang="en-US" i="1" dirty="0" err="1" smtClean="0">
                <a:cs typeface="Times New Roman" pitchFamily="18" charset="0"/>
              </a:rPr>
              <a:t>y</a:t>
            </a:r>
            <a:r>
              <a:rPr lang="en-US" dirty="0" err="1" smtClean="0">
                <a:cs typeface="Times New Roman" pitchFamily="18" charset="0"/>
              </a:rPr>
              <a:t>A</a:t>
            </a:r>
            <a:r>
              <a:rPr lang="en-US" i="1" baseline="30000" dirty="0" err="1" smtClean="0">
                <a:cs typeface="Times New Roman" pitchFamily="18" charset="0"/>
              </a:rPr>
              <a:t>x</a:t>
            </a:r>
            <a:r>
              <a:rPr lang="en-US" baseline="30000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 + </a:t>
            </a:r>
            <a:r>
              <a:rPr lang="en-US" i="1" dirty="0" err="1" smtClean="0">
                <a:cs typeface="Times New Roman" pitchFamily="18" charset="0"/>
              </a:rPr>
              <a:t>x</a:t>
            </a:r>
            <a:r>
              <a:rPr lang="en-US" dirty="0" err="1" smtClean="0">
                <a:cs typeface="Times New Roman" pitchFamily="18" charset="0"/>
              </a:rPr>
              <a:t>B</a:t>
            </a:r>
            <a:r>
              <a:rPr lang="en-US" i="1" baseline="30000" dirty="0" err="1" smtClean="0">
                <a:cs typeface="Times New Roman" pitchFamily="18" charset="0"/>
              </a:rPr>
              <a:t>y</a:t>
            </a:r>
            <a:r>
              <a:rPr lang="en-US" baseline="30000" dirty="0" smtClean="0">
                <a:cs typeface="Times New Roman" pitchFamily="18" charset="0"/>
              </a:rPr>
              <a:t>+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endParaRPr lang="en-US" dirty="0" smtClean="0"/>
          </a:p>
        </p:txBody>
      </p:sp>
      <p:sp>
        <p:nvSpPr>
          <p:cNvPr id="26631" name="Rectangle 1029"/>
          <p:cNvSpPr>
            <a:spLocks noChangeArrowheads="1"/>
          </p:cNvSpPr>
          <p:nvPr/>
        </p:nvSpPr>
        <p:spPr bwMode="auto">
          <a:xfrm>
            <a:off x="377190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6626" name="Object 1024"/>
          <p:cNvGraphicFramePr>
            <a:graphicFrameLocks noChangeAspect="1"/>
          </p:cNvGraphicFramePr>
          <p:nvPr/>
        </p:nvGraphicFramePr>
        <p:xfrm>
          <a:off x="5524500" y="3406775"/>
          <a:ext cx="31988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8" name="Equation" r:id="rId3" imgW="1562040" imgH="457200" progId="Equation.3">
                  <p:embed/>
                </p:oleObj>
              </mc:Choice>
              <mc:Fallback>
                <p:oleObj name="Equation" r:id="rId3" imgW="1562040" imgH="4572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0" y="3406775"/>
                        <a:ext cx="3198813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Rectangle 1031"/>
          <p:cNvSpPr>
            <a:spLocks noChangeArrowheads="1"/>
          </p:cNvSpPr>
          <p:nvPr/>
        </p:nvSpPr>
        <p:spPr bwMode="auto">
          <a:xfrm>
            <a:off x="3725863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26627" name="Object 1025"/>
          <p:cNvGraphicFramePr>
            <a:graphicFrameLocks noChangeAspect="1"/>
          </p:cNvGraphicFramePr>
          <p:nvPr/>
        </p:nvGraphicFramePr>
        <p:xfrm>
          <a:off x="5562600" y="5572125"/>
          <a:ext cx="32766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name="Equation" r:id="rId5" imgW="1650960" imgH="457200" progId="Equation.3">
                  <p:embed/>
                </p:oleObj>
              </mc:Choice>
              <mc:Fallback>
                <p:oleObj name="Equation" r:id="rId5" imgW="1650960" imgH="457200" progId="Equation.3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5572125"/>
                        <a:ext cx="327660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Kinetikk og overpotensialer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4462264" cy="4724400"/>
          </a:xfrm>
        </p:spPr>
        <p:txBody>
          <a:bodyPr/>
          <a:lstStyle/>
          <a:p>
            <a:pPr eaLnBrk="1" hangingPunct="1"/>
            <a:r>
              <a:rPr lang="en-GB" dirty="0" err="1" smtClean="0"/>
              <a:t>Reaksjoner</a:t>
            </a:r>
            <a:r>
              <a:rPr lang="en-GB" dirty="0" smtClean="0"/>
              <a:t> </a:t>
            </a:r>
            <a:r>
              <a:rPr lang="en-GB" dirty="0" err="1" smtClean="0"/>
              <a:t>krever</a:t>
            </a:r>
            <a:r>
              <a:rPr lang="en-GB" dirty="0" smtClean="0"/>
              <a:t> </a:t>
            </a:r>
            <a:r>
              <a:rPr lang="en-GB" dirty="0" err="1" smtClean="0"/>
              <a:t>aktivering</a:t>
            </a:r>
            <a:r>
              <a:rPr lang="en-GB" dirty="0" smtClean="0"/>
              <a:t>;   </a:t>
            </a:r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dirty="0" err="1" smtClean="0"/>
              <a:t>aktiveringsenergi</a:t>
            </a:r>
            <a:r>
              <a:rPr lang="en-GB" dirty="0" smtClean="0"/>
              <a:t>  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Kan </a:t>
            </a:r>
            <a:r>
              <a:rPr lang="en-GB" dirty="0" err="1" smtClean="0"/>
              <a:t>uttrykkes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aktiveringspotensial</a:t>
            </a:r>
            <a:r>
              <a:rPr lang="en-GB" dirty="0" smtClean="0"/>
              <a:t>; </a:t>
            </a:r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dirty="0" err="1" smtClean="0"/>
              <a:t>overpotensial</a:t>
            </a:r>
            <a:endParaRPr lang="en-GB" dirty="0" smtClean="0"/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i="1" dirty="0" err="1" smtClean="0"/>
              <a:t>E</a:t>
            </a:r>
            <a:r>
              <a:rPr lang="en-GB" i="1" baseline="-25000" dirty="0" err="1" smtClean="0"/>
              <a:t>op</a:t>
            </a:r>
            <a:r>
              <a:rPr lang="en-GB" i="1" dirty="0" smtClean="0"/>
              <a:t> = -</a:t>
            </a:r>
            <a:r>
              <a:rPr lang="el-GR" i="1" dirty="0" smtClean="0"/>
              <a:t>Δ</a:t>
            </a:r>
            <a:r>
              <a:rPr lang="nb-NO" i="1" dirty="0" err="1" smtClean="0"/>
              <a:t>G</a:t>
            </a:r>
            <a:r>
              <a:rPr lang="nb-NO" i="1" baseline="-25000" dirty="0" err="1" smtClean="0"/>
              <a:t>akt</a:t>
            </a:r>
            <a:r>
              <a:rPr lang="nb-NO" i="1" dirty="0" smtClean="0"/>
              <a:t>/</a:t>
            </a:r>
            <a:r>
              <a:rPr lang="en-GB" i="1" dirty="0" smtClean="0"/>
              <a:t>nF</a:t>
            </a:r>
          </a:p>
          <a:p>
            <a:pPr lvl="1" eaLnBrk="1" hangingPunct="1"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Overpotensialet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karakteristisk</a:t>
            </a:r>
            <a:r>
              <a:rPr lang="en-GB" dirty="0" smtClean="0"/>
              <a:t> for </a:t>
            </a:r>
            <a:r>
              <a:rPr lang="en-GB" dirty="0" err="1" smtClean="0"/>
              <a:t>hver</a:t>
            </a:r>
            <a:r>
              <a:rPr lang="en-GB" dirty="0" smtClean="0"/>
              <a:t> delreaksjon</a:t>
            </a:r>
          </a:p>
          <a:p>
            <a:pPr lvl="1" eaLnBrk="1" hangingPunct="1">
              <a:buNone/>
            </a:pPr>
            <a:r>
              <a:rPr lang="en-GB" dirty="0" smtClean="0"/>
              <a:t>	</a:t>
            </a:r>
            <a:r>
              <a:rPr lang="en-GB" dirty="0" err="1" smtClean="0"/>
              <a:t>Eks</a:t>
            </a:r>
            <a:r>
              <a:rPr lang="en-GB" dirty="0" smtClean="0"/>
              <a:t>.: </a:t>
            </a:r>
            <a:r>
              <a:rPr lang="en-GB" dirty="0" err="1" smtClean="0"/>
              <a:t>Reduksjon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oksidasjon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vann</a:t>
            </a:r>
            <a:r>
              <a:rPr lang="en-GB" dirty="0" smtClean="0"/>
              <a:t>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begge</a:t>
            </a:r>
            <a:r>
              <a:rPr lang="en-GB" dirty="0" smtClean="0"/>
              <a:t> </a:t>
            </a:r>
            <a:r>
              <a:rPr lang="en-GB" dirty="0" err="1" smtClean="0"/>
              <a:t>ofte</a:t>
            </a:r>
            <a:r>
              <a:rPr lang="en-GB" dirty="0" smtClean="0"/>
              <a:t> </a:t>
            </a:r>
            <a:r>
              <a:rPr lang="en-GB" dirty="0" err="1" smtClean="0"/>
              <a:t>rundt</a:t>
            </a:r>
            <a:r>
              <a:rPr lang="en-GB" dirty="0" smtClean="0"/>
              <a:t> 0.6 V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overpotensial</a:t>
            </a:r>
            <a:endParaRPr lang="en-GB" dirty="0" smtClean="0"/>
          </a:p>
          <a:p>
            <a:pPr lvl="1" eaLnBrk="1" hangingPunct="1">
              <a:buNone/>
            </a:pPr>
            <a:r>
              <a:rPr lang="en-GB" dirty="0" smtClean="0"/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71681" name="Picture 1" descr="C:\Users\trulsn\Documents\MENA1000bok\Figurer\Kinetikk aktiver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340768"/>
            <a:ext cx="4248472" cy="2881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MENA 1000 – Materialer, energi og nanoteknologi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36739A-C7BB-4B01-9FB0-FA22E38AB04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79512" y="548680"/>
            <a:ext cx="8136904" cy="6078523"/>
            <a:chOff x="179512" y="548680"/>
            <a:chExt cx="8136904" cy="607852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12" y="548680"/>
              <a:ext cx="8136904" cy="6078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1979712" y="620688"/>
              <a:ext cx="5112568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197768"/>
            <a:ext cx="7772400" cy="1143000"/>
          </a:xfrm>
        </p:spPr>
        <p:txBody>
          <a:bodyPr/>
          <a:lstStyle/>
          <a:p>
            <a:r>
              <a:rPr lang="en-GB" dirty="0" err="1" smtClean="0"/>
              <a:t>Termodynamikk</a:t>
            </a:r>
            <a:r>
              <a:rPr lang="en-GB" dirty="0" smtClean="0"/>
              <a:t>, </a:t>
            </a:r>
            <a:r>
              <a:rPr lang="en-GB" dirty="0" err="1" smtClean="0"/>
              <a:t>kinetikk</a:t>
            </a:r>
            <a:r>
              <a:rPr lang="en-GB" dirty="0" smtClean="0"/>
              <a:t>, </a:t>
            </a:r>
            <a:r>
              <a:rPr lang="en-GB" dirty="0" err="1" smtClean="0"/>
              <a:t>katalyse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000" dirty="0" err="1" smtClean="0"/>
              <a:t>Eksempel</a:t>
            </a:r>
            <a:r>
              <a:rPr lang="en-GB" sz="2000" dirty="0" smtClean="0"/>
              <a:t>: </a:t>
            </a:r>
            <a:r>
              <a:rPr lang="en-GB" sz="2000" dirty="0" err="1" smtClean="0"/>
              <a:t>Oksidasjon</a:t>
            </a:r>
            <a:r>
              <a:rPr lang="en-GB" sz="2000" dirty="0" smtClean="0"/>
              <a:t> </a:t>
            </a:r>
            <a:r>
              <a:rPr lang="en-GB" sz="2000" dirty="0" err="1" smtClean="0"/>
              <a:t>av</a:t>
            </a:r>
            <a:r>
              <a:rPr lang="en-GB" sz="2000" dirty="0" smtClean="0"/>
              <a:t> </a:t>
            </a:r>
            <a:r>
              <a:rPr lang="en-GB" sz="2000" dirty="0" err="1" smtClean="0"/>
              <a:t>ammoniakk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Oppsummering Kapittel 6</a:t>
            </a:r>
            <a:endParaRPr lang="en-US" smtClean="0"/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Et mål med kapittelet har vært å gjøre seg kjent med 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Viktige typer kjemiske reaksjoner og likevekter (syre-base, oppløsning-utfelling, kompleksering, red-</a:t>
            </a:r>
            <a:r>
              <a:rPr lang="nb-NO" sz="1600" dirty="0" err="1" smtClean="0"/>
              <a:t>oks</a:t>
            </a:r>
            <a:r>
              <a:rPr lang="nb-NO" sz="1600" dirty="0" smtClean="0"/>
              <a:t>, elektrokjemi)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Beregninger av konsentrasjoner i kjemiske </a:t>
            </a:r>
            <a:r>
              <a:rPr lang="nb-NO" sz="1600" dirty="0" err="1" smtClean="0"/>
              <a:t>likevektssystemer</a:t>
            </a:r>
            <a:endParaRPr lang="nb-NO" sz="1600" dirty="0" smtClean="0"/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Måter å fremstille data for likevekter på</a:t>
            </a:r>
          </a:p>
          <a:p>
            <a:pPr lvl="1" eaLnBrk="1" hangingPunct="1">
              <a:lnSpc>
                <a:spcPct val="90000"/>
              </a:lnSpc>
            </a:pPr>
            <a:endParaRPr lang="nb-NO" sz="16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Konsentrasjoner i kjemiske likevekter kan beregnes ved å kombinere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err="1" smtClean="0"/>
              <a:t>Likevektsonstant</a:t>
            </a:r>
            <a:r>
              <a:rPr lang="nb-NO" sz="1600" dirty="0" smtClean="0"/>
              <a:t>(er)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Massebalanse(r)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Elektronøytralitet</a:t>
            </a:r>
          </a:p>
          <a:p>
            <a:pPr lvl="1" eaLnBrk="1" hangingPunct="1">
              <a:lnSpc>
                <a:spcPct val="90000"/>
              </a:lnSpc>
            </a:pPr>
            <a:endParaRPr lang="nb-NO" sz="1600" dirty="0" smtClean="0"/>
          </a:p>
          <a:p>
            <a:pPr eaLnBrk="1" hangingPunct="1">
              <a:lnSpc>
                <a:spcPct val="90000"/>
              </a:lnSpc>
            </a:pPr>
            <a:r>
              <a:rPr lang="nb-NO" sz="1800" dirty="0" smtClean="0"/>
              <a:t>Alternativ (tradisjonell) metodikk i beregninger av bl.a. syre-base-likevekter: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Finn relevant reaksjonsligning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Blanding – fortynning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Reaksjon (sterke syrer eller baser reagerer fullstendig)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600" dirty="0" smtClean="0"/>
              <a:t>”Fininnstilling” av likevekt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MENA 1000 – Materialer, energi og nanoteknologi</a:t>
            </a:r>
            <a:endParaRPr lang="en-US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772400" cy="1104900"/>
          </a:xfrm>
        </p:spPr>
        <p:txBody>
          <a:bodyPr/>
          <a:lstStyle/>
          <a:p>
            <a:pPr eaLnBrk="1" hangingPunct="1"/>
            <a:r>
              <a:rPr lang="en-GB" smtClean="0"/>
              <a:t>Oppsummering, Kap. 6, forts.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8153400" cy="52467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dirty="0" smtClean="0"/>
              <a:t>Mange </a:t>
            </a:r>
            <a:r>
              <a:rPr lang="en-GB" dirty="0" err="1" smtClean="0"/>
              <a:t>praktiske</a:t>
            </a:r>
            <a:r>
              <a:rPr lang="en-GB" dirty="0" smtClean="0"/>
              <a:t> </a:t>
            </a:r>
            <a:r>
              <a:rPr lang="en-GB" dirty="0" err="1" smtClean="0"/>
              <a:t>verktøy</a:t>
            </a:r>
            <a:r>
              <a:rPr lang="en-GB" dirty="0" smtClean="0"/>
              <a:t> for </a:t>
            </a:r>
            <a:r>
              <a:rPr lang="en-GB" dirty="0" err="1" smtClean="0"/>
              <a:t>likevektsdata</a:t>
            </a:r>
            <a:r>
              <a:rPr lang="en-GB" dirty="0" smtClean="0"/>
              <a:t>:</a:t>
            </a:r>
            <a:endParaRPr lang="nb-NO" dirty="0" smtClean="0"/>
          </a:p>
          <a:p>
            <a:pPr lvl="1" eaLnBrk="1" hangingPunct="1">
              <a:lnSpc>
                <a:spcPct val="90000"/>
              </a:lnSpc>
            </a:pPr>
            <a:endParaRPr lang="nb-NO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b-NO" dirty="0" smtClean="0"/>
              <a:t>	</a:t>
            </a:r>
            <a:r>
              <a:rPr lang="nb-NO" dirty="0" smtClean="0"/>
              <a:t>Generelt: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dirty="0" smtClean="0"/>
              <a:t>	</a:t>
            </a:r>
            <a:r>
              <a:rPr lang="en-GB" dirty="0" err="1" smtClean="0"/>
              <a:t>Spesielt</a:t>
            </a:r>
            <a:r>
              <a:rPr lang="en-GB" dirty="0" smtClean="0"/>
              <a:t> for red-</a:t>
            </a:r>
            <a:r>
              <a:rPr lang="en-GB" dirty="0" err="1" smtClean="0"/>
              <a:t>oks-kjemi</a:t>
            </a:r>
            <a:r>
              <a:rPr lang="en-GB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endParaRPr lang="en-GB" dirty="0" smtClean="0"/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Ellingham-diagram</a:t>
            </a:r>
            <a:endParaRPr lang="en-GB" dirty="0" smtClean="0"/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GB" i="1" dirty="0" smtClean="0">
              <a:sym typeface="Symbol" pitchFamily="18" charset="2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i="1" dirty="0" smtClean="0">
                <a:sym typeface="Symbol" pitchFamily="18" charset="2"/>
              </a:rPr>
              <a:t></a:t>
            </a:r>
            <a:r>
              <a:rPr lang="en-GB" i="1" dirty="0" smtClean="0">
                <a:sym typeface="Symbol" pitchFamily="18" charset="2"/>
              </a:rPr>
              <a:t>G</a:t>
            </a:r>
            <a:r>
              <a:rPr lang="en-GB" i="1" baseline="30000" dirty="0" smtClean="0">
                <a:sym typeface="Symbol" pitchFamily="18" charset="2"/>
              </a:rPr>
              <a:t>0</a:t>
            </a:r>
            <a:r>
              <a:rPr lang="en-GB" dirty="0" smtClean="0">
                <a:sym typeface="Symbol" pitchFamily="18" charset="2"/>
              </a:rPr>
              <a:t> vs </a:t>
            </a:r>
            <a:r>
              <a:rPr lang="en-GB" i="1" dirty="0" smtClean="0">
                <a:sym typeface="Symbol" pitchFamily="18" charset="2"/>
              </a:rPr>
              <a:t>T</a:t>
            </a:r>
            <a:r>
              <a:rPr lang="en-GB" dirty="0" smtClean="0">
                <a:sym typeface="Symbol" pitchFamily="18" charset="2"/>
              </a:rPr>
              <a:t> for </a:t>
            </a:r>
            <a:r>
              <a:rPr lang="en-GB" dirty="0" err="1" smtClean="0">
                <a:sym typeface="Symbol" pitchFamily="18" charset="2"/>
              </a:rPr>
              <a:t>oksidasjoner</a:t>
            </a:r>
            <a:endParaRPr lang="en-GB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endParaRPr lang="en-GB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dirty="0" err="1" smtClean="0">
                <a:sym typeface="Symbol" pitchFamily="18" charset="2"/>
              </a:rPr>
              <a:t>Spenningsrekken</a:t>
            </a:r>
            <a:endParaRPr lang="en-GB" dirty="0" smtClean="0">
              <a:sym typeface="Symbol" pitchFamily="18" charset="2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GB" i="1" dirty="0" smtClean="0">
              <a:sym typeface="Symbol" pitchFamily="18" charset="2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i="1" dirty="0" smtClean="0">
                <a:sym typeface="Symbol" pitchFamily="18" charset="2"/>
              </a:rPr>
              <a:t>E</a:t>
            </a:r>
            <a:r>
              <a:rPr lang="en-GB" i="1" baseline="30000" dirty="0" smtClean="0">
                <a:sym typeface="Symbol" pitchFamily="18" charset="2"/>
              </a:rPr>
              <a:t>0</a:t>
            </a:r>
            <a:r>
              <a:rPr lang="en-GB" dirty="0" smtClean="0">
                <a:sym typeface="Symbol" pitchFamily="18" charset="2"/>
              </a:rPr>
              <a:t> </a:t>
            </a:r>
            <a:r>
              <a:rPr lang="en-GB" dirty="0" smtClean="0">
                <a:sym typeface="Symbol" pitchFamily="18" charset="2"/>
              </a:rPr>
              <a:t>for </a:t>
            </a:r>
            <a:r>
              <a:rPr lang="en-GB" dirty="0" err="1" smtClean="0">
                <a:sym typeface="Symbol" pitchFamily="18" charset="2"/>
              </a:rPr>
              <a:t>reduksjon</a:t>
            </a:r>
            <a:endParaRPr lang="en-GB" dirty="0" smtClean="0">
              <a:sym typeface="Symbol" pitchFamily="18" charset="2"/>
            </a:endParaRPr>
          </a:p>
        </p:txBody>
      </p:sp>
      <p:graphicFrame>
        <p:nvGraphicFramePr>
          <p:cNvPr id="35842" name="Object 4"/>
          <p:cNvGraphicFramePr>
            <a:graphicFrameLocks noChangeAspect="1"/>
          </p:cNvGraphicFramePr>
          <p:nvPr/>
        </p:nvGraphicFramePr>
        <p:xfrm>
          <a:off x="1295400" y="2227263"/>
          <a:ext cx="284956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5" name="Equation" r:id="rId3" imgW="1612800" imgH="203040" progId="Equation.3">
                  <p:embed/>
                </p:oleObj>
              </mc:Choice>
              <mc:Fallback>
                <p:oleObj name="Equation" r:id="rId3" imgW="161280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27263"/>
                        <a:ext cx="2849563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E0BFA4-56E2-42F5-968E-84907140637C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graphicFrame>
        <p:nvGraphicFramePr>
          <p:cNvPr id="8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646562"/>
              </p:ext>
            </p:extLst>
          </p:nvPr>
        </p:nvGraphicFramePr>
        <p:xfrm>
          <a:off x="6300192" y="908720"/>
          <a:ext cx="2126704" cy="3250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6" name="Drawing" r:id="rId5" imgW="4058078" imgH="5391442" progId="">
                  <p:embed/>
                </p:oleObj>
              </mc:Choice>
              <mc:Fallback>
                <p:oleObj name="Drawing" r:id="rId5" imgW="4058078" imgH="539144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908720"/>
                        <a:ext cx="2126704" cy="32501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" descr="C:\Documents and Settings\trulsn\My Documents\MetEnFrem\Figurer\SA-table-6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74568" y="4365104"/>
            <a:ext cx="3345904" cy="203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6666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8860</TotalTime>
  <Words>2143</Words>
  <Application>Microsoft Office PowerPoint</Application>
  <PresentationFormat>On-screen Show (4:3)</PresentationFormat>
  <Paragraphs>674</Paragraphs>
  <Slides>42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Default Design</vt:lpstr>
      <vt:lpstr>Picture</vt:lpstr>
      <vt:lpstr>Equation</vt:lpstr>
      <vt:lpstr>Formel</vt:lpstr>
      <vt:lpstr>Clip</vt:lpstr>
      <vt:lpstr>Microsoft Equation 3.0</vt:lpstr>
      <vt:lpstr>Drawing</vt:lpstr>
      <vt:lpstr>MENA 1000; Materialer, energi og nanoteknologi - Kap. 6  Kjemiske og elektrokjemiske likevekter</vt:lpstr>
      <vt:lpstr>Kort repetisjon fra Kap. 3; Hva skjer i et lukket system?</vt:lpstr>
      <vt:lpstr>PowerPoint Presentation</vt:lpstr>
      <vt:lpstr>Repetisjon: rG0 og K</vt:lpstr>
      <vt:lpstr>Vann;  autoprotolyse-likevekten</vt:lpstr>
      <vt:lpstr>Autoprotolyse i rent vann</vt:lpstr>
      <vt:lpstr>Brønsted-syrer og -baser</vt:lpstr>
      <vt:lpstr>Sterke og svake syrer og baser</vt:lpstr>
      <vt:lpstr>Svak base + sterk syre</vt:lpstr>
      <vt:lpstr>Svak syre + sterk base</vt:lpstr>
      <vt:lpstr>Svak, enprotisk syre; eks.:maursyre</vt:lpstr>
      <vt:lpstr>Svak, enprotisk syre; eks.:maursyre, fortsatt</vt:lpstr>
      <vt:lpstr>Buffer av maursyre og dens natriumsalt (natriumformiat)</vt:lpstr>
      <vt:lpstr>Buffer av maursyre og natriumformiat, fortsatt</vt:lpstr>
      <vt:lpstr>Buffer</vt:lpstr>
      <vt:lpstr>Toprotisk syre; oksalsyre HOOC-COOH eller (COOH)2</vt:lpstr>
      <vt:lpstr>Andre syre-base-begrep</vt:lpstr>
      <vt:lpstr>Løselighet</vt:lpstr>
      <vt:lpstr>Kompleksering</vt:lpstr>
      <vt:lpstr>Kompleksering; Cu-komplekser, forts.</vt:lpstr>
      <vt:lpstr>En- og flertannete ligander (Mono- og polydentate)</vt:lpstr>
      <vt:lpstr>Reduksjon og oksidasjon (red-oks)</vt:lpstr>
      <vt:lpstr>Oksidasjonstall</vt:lpstr>
      <vt:lpstr>Formelle oksidasjonstall (repetisjon)</vt:lpstr>
      <vt:lpstr>Oksidasjon av metaller – reduksjon av oksider Ellingham-diagram</vt:lpstr>
      <vt:lpstr>Ellingham-diagram; temperatur-avhengighet </vt:lpstr>
      <vt:lpstr>Eksempler på industriell fremstilling av grunnstoffer (metaller)</vt:lpstr>
      <vt:lpstr>Elektrokjemi</vt:lpstr>
      <vt:lpstr>Elektrokjemiske celler</vt:lpstr>
      <vt:lpstr>Halvcellepotensialer (Halvcellespenninger)</vt:lpstr>
      <vt:lpstr>Halvcellepotensiale for H+/H2</vt:lpstr>
      <vt:lpstr>Reduksjonspotensialer; referanseelektrode </vt:lpstr>
      <vt:lpstr>Elektrokjemisk serie (spenningsrekken) </vt:lpstr>
      <vt:lpstr>Arbeid og Gibbs energiforandring i en  elektrokjemisk celle</vt:lpstr>
      <vt:lpstr>Cellespenning; Nernst-ligningen</vt:lpstr>
      <vt:lpstr>Likevekt</vt:lpstr>
      <vt:lpstr>Ved 298 K</vt:lpstr>
      <vt:lpstr>Halvceller</vt:lpstr>
      <vt:lpstr>Kinetikk og overpotensialer</vt:lpstr>
      <vt:lpstr>Termodynamikk, kinetikk, katalyse  Eksempel: Oksidasjon av ammoniakk</vt:lpstr>
      <vt:lpstr>Oppsummering Kapittel 6</vt:lpstr>
      <vt:lpstr>Oppsummering, Kap. 6, forts.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Truls Norby</dc:creator>
  <cp:lastModifiedBy>Truls Eivind Norby</cp:lastModifiedBy>
  <cp:revision>217</cp:revision>
  <dcterms:created xsi:type="dcterms:W3CDTF">2003-05-03T22:01:05Z</dcterms:created>
  <dcterms:modified xsi:type="dcterms:W3CDTF">2015-09-16T23:38:23Z</dcterms:modified>
</cp:coreProperties>
</file>