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91" r:id="rId3"/>
    <p:sldId id="392" r:id="rId4"/>
    <p:sldId id="394" r:id="rId5"/>
    <p:sldId id="395" r:id="rId6"/>
    <p:sldId id="397" r:id="rId7"/>
    <p:sldId id="396" r:id="rId8"/>
    <p:sldId id="393" r:id="rId9"/>
    <p:sldId id="398" r:id="rId10"/>
    <p:sldId id="399" r:id="rId11"/>
    <p:sldId id="400" r:id="rId12"/>
    <p:sldId id="403" r:id="rId13"/>
    <p:sldId id="404" r:id="rId14"/>
    <p:sldId id="401" r:id="rId15"/>
    <p:sldId id="405" r:id="rId16"/>
    <p:sldId id="406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FCCCC"/>
    <a:srgbClr val="CC0000"/>
    <a:srgbClr val="FF6600"/>
    <a:srgbClr val="99CCFF"/>
    <a:srgbClr val="003366"/>
    <a:srgbClr val="000066"/>
    <a:srgbClr val="CC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1" autoAdjust="0"/>
    <p:restoredTop sz="86543" autoAdjust="0"/>
  </p:normalViewPr>
  <p:slideViewPr>
    <p:cSldViewPr>
      <p:cViewPr>
        <p:scale>
          <a:sx n="120" d="100"/>
          <a:sy n="120" d="100"/>
        </p:scale>
        <p:origin x="-137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94"/>
    </p:cViewPr>
  </p:sorterViewPr>
  <p:notesViewPr>
    <p:cSldViewPr>
      <p:cViewPr varScale="1">
        <p:scale>
          <a:sx n="78" d="100"/>
          <a:sy n="78" d="100"/>
        </p:scale>
        <p:origin x="-2102" y="-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68927B8-30AD-47B2-8742-48C170784F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855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BD5FB09-F333-429F-80FE-941A9218F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699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D5FB09-F333-429F-80FE-941A9218FDE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30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81982-87F8-408E-802E-2B120175E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6F8B7-2C10-406F-BBC7-00F1F7CA85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E6661-A599-4723-8EEC-EBD36D4B4B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01A28-0117-4F85-9926-D275391380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3C7B2-A248-4CAB-AE66-F881859BFC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D7584-6C7E-4792-ACDB-0AF086C070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C27D6-4223-4723-B548-FB0E5AC750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28003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30"/>
            <a:ext cx="894606" cy="86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05192-3D68-4380-907D-904701A18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30"/>
            <a:ext cx="894606" cy="86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FE0DF-84A5-4BA2-ABB0-9C50C96CAC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30"/>
            <a:ext cx="894606" cy="86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41631-E720-4834-9B44-10EF3A1BF4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AEDB1-CD24-4414-A2ED-E95BFB9F0C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EC01C-E92B-4769-B0DB-4261EEF194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30"/>
            <a:ext cx="894606" cy="86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44B9CC-BC84-4394-A880-092CB8455E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30"/>
            <a:ext cx="894606" cy="86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43213" y="6580188"/>
            <a:ext cx="3889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770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E2C790B-0A44-4A6B-9BAB-E4D218B86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3798" name="Picture 7" descr="uiologo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58200" y="152400"/>
            <a:ext cx="7620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30"/>
            <a:ext cx="894606" cy="86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2.w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9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1.wmf"/><Relationship Id="rId5" Type="http://schemas.openxmlformats.org/officeDocument/2006/relationships/image" Target="../media/image13.gif"/><Relationship Id="rId10" Type="http://schemas.openxmlformats.org/officeDocument/2006/relationships/oleObject" Target="../embeddings/oleObject4.bin"/><Relationship Id="rId4" Type="http://schemas.openxmlformats.org/officeDocument/2006/relationships/image" Target="../media/image8.wmf"/><Relationship Id="rId9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8.wmf"/><Relationship Id="rId3" Type="http://schemas.openxmlformats.org/officeDocument/2006/relationships/image" Target="../media/image20.png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7.wmf"/><Relationship Id="rId5" Type="http://schemas.openxmlformats.org/officeDocument/2006/relationships/image" Target="../media/image14.wmf"/><Relationship Id="rId15" Type="http://schemas.openxmlformats.org/officeDocument/2006/relationships/image" Target="../media/image19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2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1" name="Picture 37" descr="http://www.uio.no/om/designmanual/images/1-2-logo-universitetet-i-os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87424"/>
            <a:ext cx="4829175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124743"/>
            <a:ext cx="8812088" cy="1761331"/>
          </a:xfrm>
        </p:spPr>
        <p:txBody>
          <a:bodyPr/>
          <a:lstStyle/>
          <a:p>
            <a:pPr eaLnBrk="1" hangingPunct="1"/>
            <a:r>
              <a:rPr lang="nb-NO" dirty="0" smtClean="0"/>
              <a:t>MENA 1000; Materialer, energi og </a:t>
            </a:r>
            <a:r>
              <a:rPr lang="nb-NO" dirty="0" smtClean="0"/>
              <a:t>nanoteknologi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sz="3200" dirty="0" smtClean="0"/>
              <a:t>Laboratorieøvelse 1: </a:t>
            </a:r>
            <a:br>
              <a:rPr lang="nb-NO" sz="3200" dirty="0" smtClean="0"/>
            </a:br>
            <a:r>
              <a:rPr lang="nb-NO" sz="3200" dirty="0" smtClean="0"/>
              <a:t>Energitransport og kalorimetri</a:t>
            </a:r>
            <a:endParaRPr lang="en-US" sz="3200" dirty="0" smtClean="0"/>
          </a:p>
        </p:txBody>
      </p:sp>
      <p:sp>
        <p:nvSpPr>
          <p:cNvPr id="1030" name="Text Box 5"/>
          <p:cNvSpPr txBox="1">
            <a:spLocks noChangeArrowheads="1"/>
          </p:cNvSpPr>
          <p:nvPr/>
        </p:nvSpPr>
        <p:spPr bwMode="auto">
          <a:xfrm>
            <a:off x="152400" y="4419600"/>
            <a:ext cx="2590800" cy="26622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kumimoji="1" lang="en-GB" sz="1400">
                <a:latin typeface="Arial" charset="0"/>
              </a:rPr>
              <a:t>Truls Norby</a:t>
            </a:r>
          </a:p>
          <a:p>
            <a:pPr eaLnBrk="0" hangingPunct="0"/>
            <a:r>
              <a:rPr kumimoji="1" lang="en-GB" sz="1400">
                <a:latin typeface="Arial" charset="0"/>
              </a:rPr>
              <a:t>Kjemisk institutt/</a:t>
            </a:r>
          </a:p>
          <a:p>
            <a:pPr eaLnBrk="0" hangingPunct="0"/>
            <a:r>
              <a:rPr kumimoji="1" lang="en-GB" sz="1400">
                <a:latin typeface="Arial" charset="0"/>
              </a:rPr>
              <a:t>Senter for Materialvitenskap og nanoteknologi (SMN)</a:t>
            </a:r>
          </a:p>
          <a:p>
            <a:pPr eaLnBrk="0" hangingPunct="0"/>
            <a:r>
              <a:rPr kumimoji="1" lang="en-GB" sz="1400">
                <a:latin typeface="Arial" charset="0"/>
              </a:rPr>
              <a:t>Universitetet i Oslo</a:t>
            </a:r>
          </a:p>
          <a:p>
            <a:pPr eaLnBrk="0" hangingPunct="0"/>
            <a:r>
              <a:rPr kumimoji="1" lang="en-GB" sz="1400">
                <a:latin typeface="Arial" charset="0"/>
              </a:rPr>
              <a:t>Forskningsparken</a:t>
            </a:r>
          </a:p>
          <a:p>
            <a:pPr eaLnBrk="0" hangingPunct="0"/>
            <a:r>
              <a:rPr kumimoji="1" lang="en-GB" sz="1400">
                <a:latin typeface="Arial" charset="0"/>
              </a:rPr>
              <a:t>Gaustadalleen 21</a:t>
            </a:r>
          </a:p>
          <a:p>
            <a:pPr eaLnBrk="0" hangingPunct="0"/>
            <a:r>
              <a:rPr kumimoji="1" lang="en-GB" sz="1400">
                <a:latin typeface="Arial" charset="0"/>
              </a:rPr>
              <a:t>N-0349 Oslo</a:t>
            </a:r>
          </a:p>
          <a:p>
            <a:pPr eaLnBrk="0" hangingPunct="0"/>
            <a:endParaRPr kumimoji="1" lang="en-GB" sz="1400">
              <a:latin typeface="Arial" charset="0"/>
            </a:endParaRPr>
          </a:p>
          <a:p>
            <a:pPr eaLnBrk="0" hangingPunct="0"/>
            <a:r>
              <a:rPr kumimoji="1" lang="en-GB" sz="1400">
                <a:latin typeface="Arial" charset="0"/>
              </a:rPr>
              <a:t>truls.norby@kjemi.uio.no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endParaRPr lang="en-GB" sz="1800">
              <a:latin typeface="Arial" charset="0"/>
            </a:endParaRPr>
          </a:p>
        </p:txBody>
      </p:sp>
      <p:sp>
        <p:nvSpPr>
          <p:cNvPr id="1031" name="Text Box 6"/>
          <p:cNvSpPr txBox="1">
            <a:spLocks noChangeArrowheads="1"/>
          </p:cNvSpPr>
          <p:nvPr/>
        </p:nvSpPr>
        <p:spPr bwMode="auto">
          <a:xfrm>
            <a:off x="4855046" y="3789040"/>
            <a:ext cx="4283968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nb-NO" sz="1600" dirty="0" smtClean="0">
                <a:solidFill>
                  <a:srgbClr val="CC3399"/>
                </a:solidFill>
                <a:latin typeface="Arial" charset="0"/>
              </a:rPr>
              <a:t>Introduksjon til labkurset</a:t>
            </a:r>
            <a:endParaRPr lang="nb-NO" sz="1600" dirty="0" smtClean="0">
              <a:solidFill>
                <a:srgbClr val="CC3399"/>
              </a:solidFill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nb-NO" sz="1600" dirty="0" smtClean="0">
                <a:solidFill>
                  <a:srgbClr val="CC3399"/>
                </a:solidFill>
                <a:latin typeface="Arial" charset="0"/>
              </a:rPr>
              <a:t>Lab 1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 smtClean="0">
                <a:solidFill>
                  <a:srgbClr val="CC3399"/>
                </a:solidFill>
                <a:latin typeface="Arial" charset="0"/>
              </a:rPr>
              <a:t>1a Termoelektrisitet og energitransport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 smtClean="0">
                <a:solidFill>
                  <a:srgbClr val="CC3399"/>
                </a:solidFill>
                <a:latin typeface="Arial" charset="0"/>
              </a:rPr>
              <a:t>1b Stråling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 smtClean="0">
                <a:solidFill>
                  <a:srgbClr val="CC3399"/>
                </a:solidFill>
                <a:latin typeface="Arial" charset="0"/>
              </a:rPr>
              <a:t>1c Kalorimetri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 smtClean="0">
                <a:solidFill>
                  <a:srgbClr val="CC3399"/>
                </a:solidFill>
                <a:latin typeface="Arial" charset="0"/>
              </a:rPr>
              <a:t>1d «</a:t>
            </a:r>
            <a:r>
              <a:rPr lang="nb-NO" sz="1600" dirty="0" err="1" smtClean="0">
                <a:solidFill>
                  <a:srgbClr val="CC3399"/>
                </a:solidFill>
                <a:latin typeface="Arial" charset="0"/>
              </a:rPr>
              <a:t>Termodynastrikk</a:t>
            </a:r>
            <a:r>
              <a:rPr lang="nb-NO" sz="1600" dirty="0" smtClean="0">
                <a:solidFill>
                  <a:srgbClr val="CC3399"/>
                </a:solidFill>
                <a:latin typeface="Arial" charset="0"/>
              </a:rPr>
              <a:t>»</a:t>
            </a:r>
            <a:endParaRPr lang="nb-NO" sz="1600" dirty="0" smtClean="0">
              <a:solidFill>
                <a:srgbClr val="CC3399"/>
              </a:solidFill>
              <a:latin typeface="Arial" charset="0"/>
            </a:endParaRPr>
          </a:p>
        </p:txBody>
      </p:sp>
      <p:sp>
        <p:nvSpPr>
          <p:cNvPr id="1032" name="Rectangle 10"/>
          <p:cNvSpPr>
            <a:spLocks noChangeArrowheads="1"/>
          </p:cNvSpPr>
          <p:nvPr/>
        </p:nvSpPr>
        <p:spPr bwMode="auto">
          <a:xfrm>
            <a:off x="3773488" y="2886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30"/>
            <a:ext cx="894606" cy="86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2520"/>
          </a:xfrm>
        </p:spPr>
        <p:txBody>
          <a:bodyPr/>
          <a:lstStyle/>
          <a:p>
            <a:r>
              <a:rPr lang="en-GB" dirty="0" err="1" smtClean="0"/>
              <a:t>Introduksjon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424936" cy="5328592"/>
          </a:xfrm>
        </p:spPr>
        <p:txBody>
          <a:bodyPr/>
          <a:lstStyle/>
          <a:p>
            <a:r>
              <a:rPr lang="en-GB" dirty="0" smtClean="0"/>
              <a:t>Les </a:t>
            </a:r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delene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labheftet </a:t>
            </a:r>
            <a:r>
              <a:rPr lang="en-GB" dirty="0" err="1" smtClean="0"/>
              <a:t>frem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med </a:t>
            </a:r>
            <a:r>
              <a:rPr lang="en-GB" dirty="0" err="1" smtClean="0"/>
              <a:t>Laboratorieøvelse</a:t>
            </a:r>
            <a:r>
              <a:rPr lang="en-GB" dirty="0" smtClean="0"/>
              <a:t> 1 </a:t>
            </a:r>
            <a:r>
              <a:rPr lang="en-GB" dirty="0" err="1" smtClean="0"/>
              <a:t>før</a:t>
            </a:r>
            <a:r>
              <a:rPr lang="en-GB" dirty="0" smtClean="0"/>
              <a:t> du </a:t>
            </a:r>
            <a:r>
              <a:rPr lang="en-GB" dirty="0" err="1" smtClean="0"/>
              <a:t>går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Laboratorieøvelse</a:t>
            </a:r>
            <a:r>
              <a:rPr lang="en-GB" dirty="0" smtClean="0"/>
              <a:t> 1</a:t>
            </a:r>
          </a:p>
          <a:p>
            <a:endParaRPr lang="en-GB" dirty="0" smtClean="0"/>
          </a:p>
          <a:p>
            <a:pPr lvl="1"/>
            <a:r>
              <a:rPr lang="en-GB" dirty="0" err="1" smtClean="0"/>
              <a:t>Generell</a:t>
            </a:r>
            <a:r>
              <a:rPr lang="en-GB" dirty="0" smtClean="0"/>
              <a:t> </a:t>
            </a:r>
            <a:r>
              <a:rPr lang="en-GB" dirty="0" err="1" smtClean="0"/>
              <a:t>informasjon</a:t>
            </a:r>
            <a:endParaRPr lang="en-GB" dirty="0" smtClean="0"/>
          </a:p>
          <a:p>
            <a:pPr lvl="1"/>
            <a:r>
              <a:rPr lang="en-GB" dirty="0" err="1" smtClean="0"/>
              <a:t>Sikkerhetsregler</a:t>
            </a:r>
            <a:endParaRPr lang="en-GB" dirty="0" smtClean="0"/>
          </a:p>
          <a:p>
            <a:pPr lvl="1"/>
            <a:r>
              <a:rPr lang="en-GB" dirty="0" err="1" smtClean="0"/>
              <a:t>Enkel</a:t>
            </a:r>
            <a:r>
              <a:rPr lang="en-GB" dirty="0" smtClean="0"/>
              <a:t> </a:t>
            </a:r>
            <a:r>
              <a:rPr lang="en-GB" dirty="0" err="1" smtClean="0"/>
              <a:t>førstehjelp</a:t>
            </a:r>
            <a:endParaRPr lang="en-GB" dirty="0" smtClean="0"/>
          </a:p>
          <a:p>
            <a:pPr lvl="1"/>
            <a:r>
              <a:rPr lang="en-GB" dirty="0" err="1" smtClean="0"/>
              <a:t>Rapportskriving</a:t>
            </a:r>
            <a:endParaRPr lang="en-GB" dirty="0" smtClean="0"/>
          </a:p>
          <a:p>
            <a:pPr lvl="1"/>
            <a:r>
              <a:rPr lang="en-GB" dirty="0" err="1" smtClean="0"/>
              <a:t>Regresjon</a:t>
            </a:r>
            <a:endParaRPr lang="en-GB" dirty="0" smtClean="0"/>
          </a:p>
          <a:p>
            <a:pPr lvl="1"/>
            <a:endParaRPr lang="en-GB" dirty="0"/>
          </a:p>
          <a:p>
            <a:r>
              <a:rPr lang="en-GB" dirty="0" err="1" smtClean="0"/>
              <a:t>Laboratorieøvelse</a:t>
            </a:r>
            <a:r>
              <a:rPr lang="en-GB" dirty="0" smtClean="0"/>
              <a:t> 1</a:t>
            </a:r>
          </a:p>
          <a:p>
            <a:pPr lvl="1"/>
            <a:r>
              <a:rPr lang="en-GB" dirty="0" err="1" smtClean="0"/>
              <a:t>Hvor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når</a:t>
            </a:r>
            <a:r>
              <a:rPr lang="en-GB" dirty="0" smtClean="0"/>
              <a:t>?</a:t>
            </a:r>
          </a:p>
          <a:p>
            <a:pPr lvl="1"/>
            <a:r>
              <a:rPr lang="en-GB" dirty="0" smtClean="0"/>
              <a:t>For </a:t>
            </a:r>
            <a:r>
              <a:rPr lang="en-GB" dirty="0" err="1" smtClean="0"/>
              <a:t>hver</a:t>
            </a:r>
            <a:r>
              <a:rPr lang="en-GB" dirty="0" smtClean="0"/>
              <a:t> del: Intro, </a:t>
            </a:r>
            <a:r>
              <a:rPr lang="en-GB" dirty="0" err="1" smtClean="0"/>
              <a:t>teori</a:t>
            </a:r>
            <a:r>
              <a:rPr lang="en-GB" dirty="0" smtClean="0"/>
              <a:t>, </a:t>
            </a:r>
            <a:r>
              <a:rPr lang="en-GB" dirty="0" err="1" smtClean="0"/>
              <a:t>eksperimentelt</a:t>
            </a:r>
            <a:r>
              <a:rPr lang="en-GB" dirty="0" smtClean="0"/>
              <a:t>, </a:t>
            </a:r>
            <a:r>
              <a:rPr lang="en-GB" dirty="0" err="1" smtClean="0"/>
              <a:t>Resultater</a:t>
            </a:r>
            <a:r>
              <a:rPr lang="en-GB" dirty="0" smtClean="0"/>
              <a:t>, </a:t>
            </a:r>
            <a:r>
              <a:rPr lang="en-GB" dirty="0" err="1" smtClean="0"/>
              <a:t>diskusjon</a:t>
            </a:r>
            <a:r>
              <a:rPr lang="en-GB" dirty="0" smtClean="0"/>
              <a:t>, </a:t>
            </a:r>
            <a:r>
              <a:rPr lang="en-GB" dirty="0" err="1" smtClean="0"/>
              <a:t>konklusjon</a:t>
            </a:r>
            <a:endParaRPr lang="en-GB" dirty="0" smtClean="0"/>
          </a:p>
          <a:p>
            <a:pPr lvl="1"/>
            <a:endParaRPr lang="en-GB" dirty="0"/>
          </a:p>
          <a:p>
            <a:r>
              <a:rPr lang="en-GB" dirty="0" smtClean="0"/>
              <a:t>Lab 1 </a:t>
            </a:r>
            <a:r>
              <a:rPr lang="en-GB" dirty="0" err="1" smtClean="0"/>
              <a:t>har</a:t>
            </a:r>
            <a:r>
              <a:rPr lang="en-GB" dirty="0" smtClean="0"/>
              <a:t> </a:t>
            </a:r>
            <a:r>
              <a:rPr lang="en-GB" dirty="0" err="1" smtClean="0"/>
              <a:t>rapportskjema</a:t>
            </a:r>
            <a:endParaRPr lang="en-GB" dirty="0" smtClean="0"/>
          </a:p>
          <a:p>
            <a:pPr lvl="1"/>
            <a:r>
              <a:rPr lang="en-GB" dirty="0" smtClean="0"/>
              <a:t>Finn </a:t>
            </a:r>
            <a:r>
              <a:rPr lang="en-GB" dirty="0" err="1" smtClean="0"/>
              <a:t>skjemaet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last </a:t>
            </a:r>
            <a:r>
              <a:rPr lang="en-GB" dirty="0" err="1" smtClean="0"/>
              <a:t>det</a:t>
            </a:r>
            <a:r>
              <a:rPr lang="en-GB" dirty="0" smtClean="0"/>
              <a:t> ned </a:t>
            </a:r>
            <a:r>
              <a:rPr lang="en-GB" dirty="0" err="1" smtClean="0"/>
              <a:t>og</a:t>
            </a:r>
            <a:r>
              <a:rPr lang="en-GB" dirty="0" smtClean="0"/>
              <a:t>/</a:t>
            </a:r>
            <a:r>
              <a:rPr lang="en-GB" dirty="0" err="1" smtClean="0"/>
              <a:t>eller</a:t>
            </a:r>
            <a:r>
              <a:rPr lang="en-GB" dirty="0" smtClean="0"/>
              <a:t> print det.</a:t>
            </a:r>
          </a:p>
          <a:p>
            <a:pPr lvl="1"/>
            <a:r>
              <a:rPr lang="en-GB" dirty="0" err="1" smtClean="0"/>
              <a:t>Etter</a:t>
            </a:r>
            <a:r>
              <a:rPr lang="en-GB" dirty="0" smtClean="0"/>
              <a:t> lab: </a:t>
            </a:r>
            <a:r>
              <a:rPr lang="en-GB" dirty="0" err="1" smtClean="0"/>
              <a:t>Fyll</a:t>
            </a:r>
            <a:r>
              <a:rPr lang="en-GB" dirty="0" smtClean="0"/>
              <a:t> </a:t>
            </a:r>
            <a:r>
              <a:rPr lang="en-GB" dirty="0" err="1" smtClean="0"/>
              <a:t>ut</a:t>
            </a:r>
            <a:r>
              <a:rPr lang="en-GB" dirty="0" smtClean="0"/>
              <a:t> </a:t>
            </a:r>
            <a:r>
              <a:rPr lang="en-GB" dirty="0" err="1" smtClean="0"/>
              <a:t>skjemaet</a:t>
            </a:r>
            <a:r>
              <a:rPr lang="en-GB" dirty="0" smtClean="0"/>
              <a:t> </a:t>
            </a:r>
            <a:r>
              <a:rPr lang="en-GB" dirty="0" err="1" smtClean="0"/>
              <a:t>så</a:t>
            </a:r>
            <a:r>
              <a:rPr lang="en-GB" dirty="0" smtClean="0"/>
              <a:t> </a:t>
            </a:r>
            <a:r>
              <a:rPr lang="en-GB" dirty="0" err="1" smtClean="0"/>
              <a:t>godt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mulig</a:t>
            </a:r>
            <a:r>
              <a:rPr lang="en-GB" dirty="0" smtClean="0"/>
              <a:t>. Lever via </a:t>
            </a:r>
            <a:r>
              <a:rPr lang="en-GB" dirty="0" err="1" smtClean="0"/>
              <a:t>Fronter</a:t>
            </a:r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73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1a Termoelektrisitet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energitransport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Termoelektrisitet</a:t>
            </a:r>
          </a:p>
          <a:p>
            <a:pPr lvl="1"/>
            <a:endParaRPr lang="en-GB" dirty="0" smtClean="0"/>
          </a:p>
          <a:p>
            <a:pPr lvl="1"/>
            <a:r>
              <a:rPr lang="en-GB" dirty="0" err="1" smtClean="0"/>
              <a:t>Omvandling</a:t>
            </a:r>
            <a:r>
              <a:rPr lang="en-GB" dirty="0" smtClean="0"/>
              <a:t> </a:t>
            </a:r>
            <a:r>
              <a:rPr lang="en-GB" dirty="0" err="1" smtClean="0"/>
              <a:t>fra</a:t>
            </a:r>
            <a:r>
              <a:rPr lang="en-GB" dirty="0" smtClean="0"/>
              <a:t> </a:t>
            </a:r>
            <a:r>
              <a:rPr lang="en-GB" dirty="0" err="1" smtClean="0"/>
              <a:t>termisk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elektrisk</a:t>
            </a:r>
            <a:r>
              <a:rPr lang="en-GB" dirty="0" smtClean="0"/>
              <a:t> </a:t>
            </a:r>
            <a:r>
              <a:rPr lang="en-GB" dirty="0" err="1" smtClean="0"/>
              <a:t>energi</a:t>
            </a:r>
            <a:r>
              <a:rPr lang="en-GB" dirty="0" smtClean="0"/>
              <a:t>: </a:t>
            </a:r>
          </a:p>
          <a:p>
            <a:pPr lvl="2"/>
            <a:r>
              <a:rPr lang="en-GB" dirty="0" smtClean="0"/>
              <a:t>Seebeck-effekten</a:t>
            </a:r>
          </a:p>
          <a:p>
            <a:pPr lvl="2"/>
            <a:r>
              <a:rPr lang="en-GB" dirty="0" err="1" smtClean="0"/>
              <a:t>Temperaturgradient</a:t>
            </a:r>
            <a:r>
              <a:rPr lang="en-GB" dirty="0" smtClean="0"/>
              <a:t> </a:t>
            </a:r>
            <a:r>
              <a:rPr lang="en-GB" dirty="0" err="1" smtClean="0"/>
              <a:t>leder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elektrisk</a:t>
            </a:r>
            <a:r>
              <a:rPr lang="en-GB" dirty="0" smtClean="0"/>
              <a:t> </a:t>
            </a:r>
            <a:r>
              <a:rPr lang="en-GB" dirty="0" err="1" smtClean="0"/>
              <a:t>potensialgradient</a:t>
            </a:r>
            <a:endParaRPr lang="en-GB" dirty="0" smtClean="0"/>
          </a:p>
          <a:p>
            <a:pPr lvl="1"/>
            <a:endParaRPr lang="en-GB" dirty="0"/>
          </a:p>
          <a:p>
            <a:pPr lvl="1"/>
            <a:r>
              <a:rPr lang="en-GB" dirty="0" err="1" smtClean="0"/>
              <a:t>Omvandling</a:t>
            </a:r>
            <a:r>
              <a:rPr lang="en-GB" dirty="0" smtClean="0"/>
              <a:t> </a:t>
            </a:r>
            <a:r>
              <a:rPr lang="en-GB" dirty="0" err="1" smtClean="0"/>
              <a:t>fra</a:t>
            </a:r>
            <a:r>
              <a:rPr lang="en-GB" dirty="0" smtClean="0"/>
              <a:t> </a:t>
            </a:r>
            <a:r>
              <a:rPr lang="en-GB" dirty="0" err="1" smtClean="0"/>
              <a:t>elektrisk</a:t>
            </a:r>
            <a:r>
              <a:rPr lang="en-GB" dirty="0" smtClean="0"/>
              <a:t> </a:t>
            </a:r>
            <a:r>
              <a:rPr lang="en-GB" dirty="0" err="1" smtClean="0"/>
              <a:t>energi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termisk</a:t>
            </a:r>
            <a:r>
              <a:rPr lang="en-GB" dirty="0" smtClean="0"/>
              <a:t> </a:t>
            </a:r>
            <a:r>
              <a:rPr lang="en-GB" dirty="0" err="1" smtClean="0"/>
              <a:t>energi</a:t>
            </a:r>
            <a:r>
              <a:rPr lang="en-GB" dirty="0" smtClean="0"/>
              <a:t>: </a:t>
            </a:r>
          </a:p>
          <a:p>
            <a:pPr lvl="2"/>
            <a:r>
              <a:rPr lang="en-GB" dirty="0" smtClean="0"/>
              <a:t>Peltier-effekten</a:t>
            </a:r>
          </a:p>
          <a:p>
            <a:pPr lvl="2"/>
            <a:r>
              <a:rPr lang="en-GB" dirty="0" err="1" smtClean="0"/>
              <a:t>Elektrisk</a:t>
            </a:r>
            <a:r>
              <a:rPr lang="en-GB" dirty="0" smtClean="0"/>
              <a:t> </a:t>
            </a:r>
            <a:r>
              <a:rPr lang="en-GB" dirty="0" err="1" smtClean="0"/>
              <a:t>strøm</a:t>
            </a:r>
            <a:r>
              <a:rPr lang="en-GB" dirty="0" smtClean="0"/>
              <a:t> </a:t>
            </a:r>
            <a:r>
              <a:rPr lang="en-GB" dirty="0" err="1" smtClean="0"/>
              <a:t>leder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oppvarming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avkjøling</a:t>
            </a:r>
            <a:endParaRPr lang="en-GB" dirty="0" smtClean="0"/>
          </a:p>
          <a:p>
            <a:pPr lvl="2"/>
            <a:endParaRPr lang="en-GB" dirty="0" smtClean="0"/>
          </a:p>
          <a:p>
            <a:r>
              <a:rPr lang="en-GB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Joule-</a:t>
            </a:r>
            <a:r>
              <a:rPr lang="en-GB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oppvarming</a:t>
            </a:r>
            <a:r>
              <a:rPr lang="en-GB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(</a:t>
            </a:r>
            <a:r>
              <a:rPr lang="en-GB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ohmsk</a:t>
            </a:r>
            <a:r>
              <a:rPr lang="en-GB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oppvarming</a:t>
            </a:r>
            <a:r>
              <a:rPr lang="en-GB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</a:t>
            </a:r>
          </a:p>
          <a:p>
            <a:pPr lvl="1"/>
            <a:r>
              <a:rPr lang="en-GB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Fra </a:t>
            </a:r>
            <a:r>
              <a:rPr lang="en-GB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elektrisk</a:t>
            </a:r>
            <a:r>
              <a:rPr lang="en-GB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til</a:t>
            </a:r>
            <a:r>
              <a:rPr lang="en-GB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termisk</a:t>
            </a:r>
            <a:r>
              <a:rPr lang="en-GB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energi</a:t>
            </a:r>
            <a:endParaRPr lang="en-GB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lvl="2"/>
            <a:r>
              <a:rPr lang="en-GB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Elektrisk</a:t>
            </a:r>
            <a:r>
              <a:rPr lang="en-GB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strøm</a:t>
            </a:r>
            <a:r>
              <a:rPr lang="en-GB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leder</a:t>
            </a:r>
            <a:r>
              <a:rPr lang="en-GB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til</a:t>
            </a:r>
            <a:r>
              <a:rPr lang="en-GB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oppvarming</a:t>
            </a:r>
            <a:endParaRPr lang="en-GB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81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Valens- og ledningsbånd; båndgap</a:t>
            </a:r>
            <a:endParaRPr lang="en-US" smtClean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1371600"/>
            <a:ext cx="5760640" cy="4724400"/>
          </a:xfrm>
        </p:spPr>
        <p:txBody>
          <a:bodyPr/>
          <a:lstStyle/>
          <a:p>
            <a:pPr eaLnBrk="1" hangingPunct="1"/>
            <a:r>
              <a:rPr lang="nb-NO" dirty="0" smtClean="0"/>
              <a:t>Molekylorbitalene i faste stoffer danner bånd og forbudte ”gap” i energinivåene</a:t>
            </a:r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dirty="0" smtClean="0"/>
              <a:t>Elektronrike grunnstoffer tenderer til å fylle bånd (tilsvarer fulle skall/oktett)</a:t>
            </a:r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dirty="0" smtClean="0"/>
              <a:t>Øverste fylte bånd kalles valensbåndet</a:t>
            </a:r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dirty="0" smtClean="0"/>
              <a:t>Nederste tomme bånd kalles ledningsbåndet</a:t>
            </a:r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dirty="0" smtClean="0"/>
              <a:t>Avstanden mellom de to kalles båndgapet, </a:t>
            </a:r>
            <a:r>
              <a:rPr lang="nb-NO" i="1" dirty="0" err="1" smtClean="0"/>
              <a:t>E</a:t>
            </a:r>
            <a:r>
              <a:rPr lang="nb-NO" i="1" baseline="-25000" dirty="0" err="1" smtClean="0"/>
              <a:t>g</a:t>
            </a:r>
            <a:endParaRPr lang="en-US" i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3FDB6D-EDC6-4751-8381-A21423333F5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444208" y="1331661"/>
            <a:ext cx="2423525" cy="4187188"/>
            <a:chOff x="6444208" y="1331661"/>
            <a:chExt cx="2423525" cy="4187188"/>
          </a:xfrm>
        </p:grpSpPr>
        <p:pic>
          <p:nvPicPr>
            <p:cNvPr id="12290" name="Picture 2" descr="C:\Users\trulsn\Documents\MENA1000bok\Figurer\Kap 5 bandgap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1331661"/>
              <a:ext cx="1944216" cy="418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8392923" y="3054151"/>
              <a:ext cx="4748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i="1" dirty="0" err="1" smtClean="0"/>
                <a:t>E</a:t>
              </a:r>
              <a:r>
                <a:rPr lang="nb-NO" i="1" baseline="-25000" dirty="0" err="1" smtClean="0"/>
                <a:t>g</a:t>
              </a:r>
              <a:endParaRPr lang="nb-NO" i="1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0762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Halvledere og isolatorer</a:t>
            </a:r>
            <a:endParaRPr lang="en-US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371600"/>
            <a:ext cx="4343400" cy="5029200"/>
          </a:xfrm>
        </p:spPr>
        <p:txBody>
          <a:bodyPr/>
          <a:lstStyle/>
          <a:p>
            <a:pPr eaLnBrk="1" hangingPunct="1"/>
            <a:r>
              <a:rPr lang="nb-NO" sz="1800" dirty="0" smtClean="0"/>
              <a:t>I ledningsbåndet kan elektroner få ekstra energi og bevege seg fritt.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I et fullt valensbånd kan elektroner ikke bevege seg – derimot kan et hull bevege seg.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i="1" dirty="0" smtClean="0"/>
              <a:t>T</a:t>
            </a:r>
            <a:r>
              <a:rPr lang="nb-NO" sz="1800" dirty="0" smtClean="0"/>
              <a:t>=0: Ingen ledningselektroner eller hull. Isolator.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i="1" dirty="0" smtClean="0"/>
              <a:t>T</a:t>
            </a:r>
            <a:r>
              <a:rPr lang="nb-NO" sz="1800" dirty="0" smtClean="0"/>
              <a:t>&gt;0: Entropi fører til fordeling av elektroner på valens- og ledningsbåndene: Halvleder.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Avhenger av </a:t>
            </a:r>
            <a:r>
              <a:rPr lang="nb-NO" sz="1800" i="1" dirty="0" smtClean="0"/>
              <a:t>T</a:t>
            </a:r>
            <a:r>
              <a:rPr lang="nb-NO" sz="1800" dirty="0" smtClean="0"/>
              <a:t> og </a:t>
            </a:r>
            <a:r>
              <a:rPr lang="nb-NO" sz="1800" i="1" dirty="0" err="1" smtClean="0"/>
              <a:t>E</a:t>
            </a:r>
            <a:r>
              <a:rPr lang="nb-NO" sz="1800" i="1" baseline="-25000" dirty="0" err="1" smtClean="0"/>
              <a:t>g</a:t>
            </a:r>
            <a:endParaRPr lang="en-US" sz="1800" i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3FDB6D-EDC6-4751-8381-A21423333F5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13314" name="Picture 2" descr="C:\Users\trulsn\Documents\MENA1000bok\Figurer\Kap 5 band intrinsisk eksitasj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84784"/>
            <a:ext cx="2232248" cy="470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19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Bor</a:t>
            </a:r>
            <a:r>
              <a:rPr lang="en-GB" dirty="0" smtClean="0"/>
              <a:t>(B)-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fosfor</a:t>
            </a:r>
            <a:r>
              <a:rPr lang="en-GB" dirty="0" smtClean="0"/>
              <a:t>(P)-</a:t>
            </a:r>
            <a:r>
              <a:rPr lang="en-GB" dirty="0" err="1" smtClean="0"/>
              <a:t>dopet</a:t>
            </a:r>
            <a:r>
              <a:rPr lang="en-GB" dirty="0" smtClean="0"/>
              <a:t> </a:t>
            </a:r>
            <a:r>
              <a:rPr lang="en-GB" dirty="0" err="1" smtClean="0"/>
              <a:t>silisium</a:t>
            </a:r>
            <a:r>
              <a:rPr lang="en-GB" dirty="0" smtClean="0"/>
              <a:t> (Si)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pic>
        <p:nvPicPr>
          <p:cNvPr id="129026" name="Picture 2" descr="C:\Users\trulsn\Documents\Defects-book\Figures\Si-n-p-murdoch-figure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15" y="1124744"/>
            <a:ext cx="7315601" cy="520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639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Doping</a:t>
            </a:r>
            <a:endParaRPr lang="en-US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1371600"/>
            <a:ext cx="4724400" cy="4724400"/>
          </a:xfrm>
        </p:spPr>
        <p:txBody>
          <a:bodyPr/>
          <a:lstStyle/>
          <a:p>
            <a:pPr eaLnBrk="1" hangingPunct="1"/>
            <a:r>
              <a:rPr lang="nb-NO" sz="1600" dirty="0" smtClean="0"/>
              <a:t>Elektronrike fremmede species (dopanter) som holder dårlig på elektronene introduserer elektronnivåer med høyere energi enn vertskapets egne: vi får </a:t>
            </a:r>
            <a:r>
              <a:rPr lang="nb-NO" sz="1600" i="1" dirty="0" smtClean="0"/>
              <a:t>donor</a:t>
            </a:r>
            <a:r>
              <a:rPr lang="nb-NO" sz="1600" dirty="0" smtClean="0"/>
              <a:t>nivåer høyt i båndgapet.</a:t>
            </a:r>
          </a:p>
          <a:p>
            <a:pPr eaLnBrk="1" hangingPunct="1"/>
            <a:endParaRPr lang="nb-NO" sz="1600" dirty="0" smtClean="0"/>
          </a:p>
          <a:p>
            <a:pPr eaLnBrk="1" hangingPunct="1"/>
            <a:r>
              <a:rPr lang="nb-NO" sz="1600" dirty="0" smtClean="0"/>
              <a:t>Kan ved </a:t>
            </a:r>
            <a:r>
              <a:rPr lang="nb-NO" sz="1600" i="1" dirty="0" smtClean="0"/>
              <a:t>T</a:t>
            </a:r>
            <a:r>
              <a:rPr lang="nb-NO" sz="1600" dirty="0" smtClean="0"/>
              <a:t>&gt;0 lett donere elektroner til ledningsbåndet: n-leder</a:t>
            </a:r>
          </a:p>
          <a:p>
            <a:pPr eaLnBrk="1" hangingPunct="1"/>
            <a:endParaRPr lang="nb-NO" sz="1600" dirty="0" smtClean="0"/>
          </a:p>
          <a:p>
            <a:pPr eaLnBrk="1" hangingPunct="1"/>
            <a:endParaRPr lang="nb-NO" sz="1600" dirty="0" smtClean="0"/>
          </a:p>
          <a:p>
            <a:pPr eaLnBrk="1" hangingPunct="1"/>
            <a:r>
              <a:rPr lang="nb-NO" sz="1600" dirty="0" smtClean="0"/>
              <a:t>Elektronfattige fremmede species som ønsker elektroner introduserer tomme elektronnivåer: vi får </a:t>
            </a:r>
            <a:r>
              <a:rPr lang="nb-NO" sz="1600" i="1" dirty="0" err="1" smtClean="0"/>
              <a:t>akseptor</a:t>
            </a:r>
            <a:r>
              <a:rPr lang="nb-NO" sz="1600" dirty="0" err="1" smtClean="0"/>
              <a:t>nivåer</a:t>
            </a:r>
            <a:r>
              <a:rPr lang="nb-NO" sz="1600" dirty="0" smtClean="0"/>
              <a:t> lavt i båndgapet.</a:t>
            </a:r>
          </a:p>
          <a:p>
            <a:pPr eaLnBrk="1" hangingPunct="1"/>
            <a:endParaRPr lang="nb-NO" sz="1600" dirty="0" smtClean="0"/>
          </a:p>
          <a:p>
            <a:pPr eaLnBrk="1" hangingPunct="1"/>
            <a:r>
              <a:rPr lang="nb-NO" sz="1600" dirty="0" smtClean="0"/>
              <a:t>Kan ved </a:t>
            </a:r>
            <a:r>
              <a:rPr lang="nb-NO" sz="1600" i="1" dirty="0" smtClean="0"/>
              <a:t>T</a:t>
            </a:r>
            <a:r>
              <a:rPr lang="nb-NO" sz="1600" dirty="0" smtClean="0"/>
              <a:t>&gt;0 lett akseptere elektroner fra ledningsbåndet: p-leder</a:t>
            </a:r>
            <a:endParaRPr lang="en-US" sz="16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3FDB6D-EDC6-4751-8381-A21423333F5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4338" name="Picture 2" descr="C:\Users\trulsn\Documents\MENA1000bok\Figurer\Kap 5 donor aksep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73739"/>
            <a:ext cx="4183265" cy="394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2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Termoelektrisitet</a:t>
            </a:r>
            <a:endParaRPr lang="nb-NO" altLang="nb-NO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87825" y="6459097"/>
            <a:ext cx="4042960" cy="30480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b-NO" altLang="nb-NO" dirty="0">
                <a:latin typeface="Calibri" pitchFamily="34" charset="0"/>
              </a:rPr>
              <a:t>MENA 1000 – Materialer, energi og nanoteknologi</a:t>
            </a:r>
            <a:endParaRPr lang="en-US" altLang="nb-NO" dirty="0">
              <a:latin typeface="Calibri" pitchFamily="34" charset="0"/>
            </a:endParaRPr>
          </a:p>
          <a:p>
            <a:pPr eaLnBrk="1" hangingPunct="1"/>
            <a:endParaRPr lang="nb-NO" altLang="nb-NO" dirty="0">
              <a:latin typeface="Calibri" pitchFamily="34" charset="0"/>
            </a:endParaRPr>
          </a:p>
        </p:txBody>
      </p:sp>
      <p:sp>
        <p:nvSpPr>
          <p:cNvPr id="16390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grpSp>
        <p:nvGrpSpPr>
          <p:cNvPr id="2" name="Group 1"/>
          <p:cNvGrpSpPr/>
          <p:nvPr/>
        </p:nvGrpSpPr>
        <p:grpSpPr>
          <a:xfrm>
            <a:off x="5848350" y="1916113"/>
            <a:ext cx="2971800" cy="1714500"/>
            <a:chOff x="5848350" y="1916113"/>
            <a:chExt cx="2971800" cy="1714500"/>
          </a:xfrm>
        </p:grpSpPr>
        <p:grpSp>
          <p:nvGrpSpPr>
            <p:cNvPr id="16393" name="Group 1"/>
            <p:cNvGrpSpPr>
              <a:grpSpLocks noChangeAspect="1"/>
            </p:cNvGrpSpPr>
            <p:nvPr/>
          </p:nvGrpSpPr>
          <p:grpSpPr bwMode="auto">
            <a:xfrm>
              <a:off x="5848350" y="1916113"/>
              <a:ext cx="2971800" cy="1714500"/>
              <a:chOff x="1800" y="1267"/>
              <a:chExt cx="4681" cy="2700"/>
            </a:xfrm>
          </p:grpSpPr>
          <p:sp>
            <p:nvSpPr>
              <p:cNvPr id="16395" name="AutoShape 22"/>
              <p:cNvSpPr>
                <a:spLocks noChangeAspect="1" noChangeArrowheads="1" noTextEdit="1"/>
              </p:cNvSpPr>
              <p:nvPr/>
            </p:nvSpPr>
            <p:spPr bwMode="auto">
              <a:xfrm>
                <a:off x="1800" y="1267"/>
                <a:ext cx="4681" cy="2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396" name="Rectangle 21"/>
              <p:cNvSpPr>
                <a:spLocks noChangeArrowheads="1"/>
              </p:cNvSpPr>
              <p:nvPr/>
            </p:nvSpPr>
            <p:spPr bwMode="auto">
              <a:xfrm rot="10800000">
                <a:off x="4789" y="1945"/>
                <a:ext cx="258" cy="500"/>
              </a:xfrm>
              <a:prstGeom prst="rect">
                <a:avLst/>
              </a:prstGeom>
              <a:gradFill flip="none" rotWithShape="1">
                <a:gsLst>
                  <a:gs pos="0">
                    <a:srgbClr val="CCECFF">
                      <a:shade val="30000"/>
                      <a:satMod val="115000"/>
                    </a:srgbClr>
                  </a:gs>
                  <a:gs pos="50000">
                    <a:srgbClr val="CCECFF">
                      <a:shade val="67500"/>
                      <a:satMod val="115000"/>
                    </a:srgbClr>
                  </a:gs>
                  <a:gs pos="100000">
                    <a:srgbClr val="CCECFF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nb-NO" altLang="nb-NO"/>
              </a:p>
            </p:txBody>
          </p:sp>
          <p:sp>
            <p:nvSpPr>
              <p:cNvPr id="16399" name="Rectangle 18"/>
              <p:cNvSpPr>
                <a:spLocks noChangeArrowheads="1"/>
              </p:cNvSpPr>
              <p:nvPr/>
            </p:nvSpPr>
            <p:spPr bwMode="auto">
              <a:xfrm>
                <a:off x="4702" y="2445"/>
                <a:ext cx="865" cy="125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nb-NO" altLang="nb-NO"/>
              </a:p>
            </p:txBody>
          </p:sp>
          <p:sp>
            <p:nvSpPr>
              <p:cNvPr id="16400" name="Rectangle 17"/>
              <p:cNvSpPr>
                <a:spLocks noChangeArrowheads="1"/>
              </p:cNvSpPr>
              <p:nvPr/>
            </p:nvSpPr>
            <p:spPr bwMode="auto">
              <a:xfrm rot="10800000">
                <a:off x="3837" y="1945"/>
                <a:ext cx="258" cy="500"/>
              </a:xfrm>
              <a:prstGeom prst="rect">
                <a:avLst/>
              </a:prstGeom>
              <a:gradFill flip="none" rotWithShape="1">
                <a:gsLst>
                  <a:gs pos="0">
                    <a:srgbClr val="CCECFF">
                      <a:shade val="30000"/>
                      <a:satMod val="115000"/>
                    </a:srgbClr>
                  </a:gs>
                  <a:gs pos="50000">
                    <a:srgbClr val="CCECFF">
                      <a:shade val="67500"/>
                      <a:satMod val="115000"/>
                    </a:srgbClr>
                  </a:gs>
                  <a:gs pos="100000">
                    <a:srgbClr val="CCECFF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nb-NO" altLang="nb-NO"/>
              </a:p>
            </p:txBody>
          </p:sp>
          <p:sp>
            <p:nvSpPr>
              <p:cNvPr id="16401" name="Rectangle 16"/>
              <p:cNvSpPr>
                <a:spLocks noChangeArrowheads="1"/>
              </p:cNvSpPr>
              <p:nvPr/>
            </p:nvSpPr>
            <p:spPr bwMode="auto">
              <a:xfrm>
                <a:off x="4268" y="1945"/>
                <a:ext cx="258" cy="500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nb-NO" altLang="nb-NO"/>
              </a:p>
            </p:txBody>
          </p:sp>
          <p:sp>
            <p:nvSpPr>
              <p:cNvPr id="16402" name="Rectangle 15"/>
              <p:cNvSpPr>
                <a:spLocks noChangeArrowheads="1"/>
              </p:cNvSpPr>
              <p:nvPr/>
            </p:nvSpPr>
            <p:spPr bwMode="auto">
              <a:xfrm>
                <a:off x="4181" y="1821"/>
                <a:ext cx="865" cy="124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nb-NO" altLang="nb-NO"/>
              </a:p>
            </p:txBody>
          </p:sp>
          <p:sp>
            <p:nvSpPr>
              <p:cNvPr id="16403" name="Rectangle 14"/>
              <p:cNvSpPr>
                <a:spLocks noChangeArrowheads="1"/>
              </p:cNvSpPr>
              <p:nvPr/>
            </p:nvSpPr>
            <p:spPr bwMode="auto">
              <a:xfrm>
                <a:off x="3750" y="2445"/>
                <a:ext cx="865" cy="125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nb-NO" altLang="nb-NO"/>
              </a:p>
            </p:txBody>
          </p:sp>
          <p:sp>
            <p:nvSpPr>
              <p:cNvPr id="16405" name="Rectangle 12"/>
              <p:cNvSpPr>
                <a:spLocks noChangeArrowheads="1"/>
              </p:cNvSpPr>
              <p:nvPr/>
            </p:nvSpPr>
            <p:spPr bwMode="auto">
              <a:xfrm>
                <a:off x="3317" y="1945"/>
                <a:ext cx="258" cy="500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nb-NO" altLang="nb-NO"/>
              </a:p>
            </p:txBody>
          </p:sp>
          <p:sp>
            <p:nvSpPr>
              <p:cNvPr id="16406" name="Rectangle 11"/>
              <p:cNvSpPr>
                <a:spLocks noChangeArrowheads="1"/>
              </p:cNvSpPr>
              <p:nvPr/>
            </p:nvSpPr>
            <p:spPr bwMode="auto">
              <a:xfrm>
                <a:off x="3230" y="1821"/>
                <a:ext cx="865" cy="124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nb-NO" altLang="nb-NO"/>
              </a:p>
            </p:txBody>
          </p:sp>
          <p:sp>
            <p:nvSpPr>
              <p:cNvPr id="16407" name="Rectangle 10"/>
              <p:cNvSpPr>
                <a:spLocks noChangeArrowheads="1"/>
              </p:cNvSpPr>
              <p:nvPr/>
            </p:nvSpPr>
            <p:spPr bwMode="auto">
              <a:xfrm>
                <a:off x="2799" y="2445"/>
                <a:ext cx="865" cy="125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nb-NO" altLang="nb-NO"/>
              </a:p>
            </p:txBody>
          </p:sp>
          <p:sp>
            <p:nvSpPr>
              <p:cNvPr id="16409" name="Text Box 8"/>
              <p:cNvSpPr txBox="1">
                <a:spLocks noChangeArrowheads="1"/>
              </p:cNvSpPr>
              <p:nvPr/>
            </p:nvSpPr>
            <p:spPr bwMode="auto">
              <a:xfrm>
                <a:off x="3924" y="1447"/>
                <a:ext cx="864" cy="37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nb-NO" altLang="nb-NO" sz="1200">
                    <a:latin typeface="Calibri" pitchFamily="34" charset="0"/>
                    <a:cs typeface="Times New Roman" pitchFamily="18" charset="0"/>
                  </a:rPr>
                  <a:t>Varm</a:t>
                </a:r>
                <a:endParaRPr lang="nb-NO" altLang="nb-NO">
                  <a:latin typeface="Calibri" pitchFamily="34" charset="0"/>
                </a:endParaRPr>
              </a:p>
            </p:txBody>
          </p:sp>
          <p:sp>
            <p:nvSpPr>
              <p:cNvPr id="16410" name="Text Box 7"/>
              <p:cNvSpPr txBox="1">
                <a:spLocks noChangeArrowheads="1"/>
              </p:cNvSpPr>
              <p:nvPr/>
            </p:nvSpPr>
            <p:spPr bwMode="auto">
              <a:xfrm>
                <a:off x="4010" y="2595"/>
                <a:ext cx="910" cy="37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nb-NO" altLang="nb-NO" sz="1200" dirty="0">
                    <a:latin typeface="Calibri" pitchFamily="34" charset="0"/>
                    <a:cs typeface="Times New Roman" pitchFamily="18" charset="0"/>
                  </a:rPr>
                  <a:t>Kald</a:t>
                </a:r>
                <a:endParaRPr lang="nb-NO" altLang="nb-NO" dirty="0">
                  <a:latin typeface="Calibri" pitchFamily="34" charset="0"/>
                </a:endParaRPr>
              </a:p>
            </p:txBody>
          </p:sp>
          <p:sp>
            <p:nvSpPr>
              <p:cNvPr id="16411" name="Line 6"/>
              <p:cNvSpPr>
                <a:spLocks noChangeShapeType="1"/>
              </p:cNvSpPr>
              <p:nvPr/>
            </p:nvSpPr>
            <p:spPr bwMode="auto">
              <a:xfrm>
                <a:off x="2852" y="2507"/>
                <a:ext cx="0" cy="92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12" name="Line 5"/>
              <p:cNvSpPr>
                <a:spLocks noChangeShapeType="1"/>
              </p:cNvSpPr>
              <p:nvPr/>
            </p:nvSpPr>
            <p:spPr bwMode="auto">
              <a:xfrm>
                <a:off x="5461" y="2570"/>
                <a:ext cx="1" cy="857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13" name="Line 4"/>
              <p:cNvSpPr>
                <a:spLocks noChangeShapeType="1"/>
              </p:cNvSpPr>
              <p:nvPr/>
            </p:nvSpPr>
            <p:spPr bwMode="auto">
              <a:xfrm flipV="1">
                <a:off x="4308" y="3422"/>
                <a:ext cx="1154" cy="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14" name="Line 3"/>
              <p:cNvSpPr>
                <a:spLocks noChangeShapeType="1"/>
              </p:cNvSpPr>
              <p:nvPr/>
            </p:nvSpPr>
            <p:spPr bwMode="auto">
              <a:xfrm>
                <a:off x="4273" y="3247"/>
                <a:ext cx="1" cy="38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15" name="Line 2"/>
              <p:cNvSpPr>
                <a:spLocks noChangeShapeType="1"/>
              </p:cNvSpPr>
              <p:nvPr/>
            </p:nvSpPr>
            <p:spPr bwMode="auto">
              <a:xfrm>
                <a:off x="4180" y="3067"/>
                <a:ext cx="1" cy="62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cxnSp>
          <p:nvCxnSpPr>
            <p:cNvPr id="243" name="Straight Connector 242"/>
            <p:cNvCxnSpPr/>
            <p:nvPr/>
          </p:nvCxnSpPr>
          <p:spPr bwMode="auto">
            <a:xfrm flipH="1">
              <a:off x="6516227" y="3284538"/>
              <a:ext cx="827549" cy="444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92" name="TextBox 247"/>
          <p:cNvSpPr txBox="1">
            <a:spLocks noChangeArrowheads="1"/>
          </p:cNvSpPr>
          <p:nvPr/>
        </p:nvSpPr>
        <p:spPr bwMode="auto">
          <a:xfrm>
            <a:off x="5940152" y="3789363"/>
            <a:ext cx="3096344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b-NO" altLang="nb-NO" sz="2000" dirty="0"/>
              <a:t>n- og p-ledere kan kobles vekselvis i serie slik at </a:t>
            </a:r>
            <a:r>
              <a:rPr lang="nb-NO" altLang="nb-NO" sz="2000" dirty="0" smtClean="0"/>
              <a:t>effekten </a:t>
            </a:r>
            <a:r>
              <a:rPr lang="nb-NO" altLang="nb-NO" sz="2000" dirty="0"/>
              <a:t>forsterkes (</a:t>
            </a:r>
            <a:r>
              <a:rPr lang="nb-NO" altLang="nb-NO" sz="2000" dirty="0" smtClean="0"/>
              <a:t>en termogenerator eller peltierelement</a:t>
            </a:r>
            <a:r>
              <a:rPr lang="nb-NO" altLang="nb-NO" sz="2000" dirty="0"/>
              <a:t>)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273883" y="1873250"/>
            <a:ext cx="2234221" cy="3571875"/>
            <a:chOff x="531824" y="1873250"/>
            <a:chExt cx="2234221" cy="3571875"/>
          </a:xfrm>
        </p:grpSpPr>
        <p:grpSp>
          <p:nvGrpSpPr>
            <p:cNvPr id="16388" name="Group 245"/>
            <p:cNvGrpSpPr>
              <a:grpSpLocks/>
            </p:cNvGrpSpPr>
            <p:nvPr/>
          </p:nvGrpSpPr>
          <p:grpSpPr bwMode="auto">
            <a:xfrm>
              <a:off x="531824" y="1873250"/>
              <a:ext cx="2232025" cy="3571875"/>
              <a:chOff x="539552" y="1367513"/>
              <a:chExt cx="2232248" cy="3572494"/>
            </a:xfrm>
          </p:grpSpPr>
          <p:grpSp>
            <p:nvGrpSpPr>
              <p:cNvPr id="16495" name="Group 213"/>
              <p:cNvGrpSpPr>
                <a:grpSpLocks/>
              </p:cNvGrpSpPr>
              <p:nvPr/>
            </p:nvGrpSpPr>
            <p:grpSpPr bwMode="auto">
              <a:xfrm>
                <a:off x="539552" y="1367513"/>
                <a:ext cx="2232248" cy="2997591"/>
                <a:chOff x="827584" y="2636912"/>
                <a:chExt cx="2520280" cy="3384376"/>
              </a:xfrm>
            </p:grpSpPr>
            <p:grpSp>
              <p:nvGrpSpPr>
                <p:cNvPr id="16497" name="Group 203"/>
                <p:cNvGrpSpPr>
                  <a:grpSpLocks/>
                </p:cNvGrpSpPr>
                <p:nvPr/>
              </p:nvGrpSpPr>
              <p:grpSpPr bwMode="auto">
                <a:xfrm>
                  <a:off x="1403648" y="3212976"/>
                  <a:ext cx="1944216" cy="2808312"/>
                  <a:chOff x="1403648" y="3212976"/>
                  <a:chExt cx="1944216" cy="2808312"/>
                </a:xfrm>
              </p:grpSpPr>
              <p:grpSp>
                <p:nvGrpSpPr>
                  <p:cNvPr id="16503" name="Group 74"/>
                  <p:cNvGrpSpPr>
                    <a:grpSpLocks/>
                  </p:cNvGrpSpPr>
                  <p:nvPr/>
                </p:nvGrpSpPr>
                <p:grpSpPr bwMode="auto">
                  <a:xfrm>
                    <a:off x="1403648" y="3212976"/>
                    <a:ext cx="1944216" cy="2808312"/>
                    <a:chOff x="4788024" y="3284984"/>
                    <a:chExt cx="1944216" cy="2808312"/>
                  </a:xfrm>
                </p:grpSpPr>
                <p:sp>
                  <p:nvSpPr>
                    <p:cNvPr id="76" name="Rectangle 75"/>
                    <p:cNvSpPr/>
                    <p:nvPr/>
                  </p:nvSpPr>
                  <p:spPr>
                    <a:xfrm>
                      <a:off x="4787359" y="3284361"/>
                      <a:ext cx="1944881" cy="2809080"/>
                    </a:xfrm>
                    <a:prstGeom prst="rect">
                      <a:avLst/>
                    </a:prstGeom>
                    <a:solidFill>
                      <a:srgbClr val="FFF6EB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77" name="Oval 76"/>
                    <p:cNvSpPr/>
                    <p:nvPr/>
                  </p:nvSpPr>
                  <p:spPr>
                    <a:xfrm>
                      <a:off x="4859060" y="5733119"/>
                      <a:ext cx="288595" cy="288616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78" name="Oval 77"/>
                    <p:cNvSpPr/>
                    <p:nvPr/>
                  </p:nvSpPr>
                  <p:spPr>
                    <a:xfrm>
                      <a:off x="5219355" y="5733119"/>
                      <a:ext cx="288596" cy="288616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79" name="Oval 78"/>
                    <p:cNvSpPr/>
                    <p:nvPr/>
                  </p:nvSpPr>
                  <p:spPr>
                    <a:xfrm>
                      <a:off x="5579652" y="5733119"/>
                      <a:ext cx="288595" cy="288616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0" name="Oval 79"/>
                    <p:cNvSpPr/>
                    <p:nvPr/>
                  </p:nvSpPr>
                  <p:spPr>
                    <a:xfrm>
                      <a:off x="5939947" y="5733119"/>
                      <a:ext cx="288596" cy="288616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1" name="Oval 80"/>
                    <p:cNvSpPr/>
                    <p:nvPr/>
                  </p:nvSpPr>
                  <p:spPr>
                    <a:xfrm>
                      <a:off x="6300244" y="5733119"/>
                      <a:ext cx="288595" cy="288616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5011423" y="5444502"/>
                      <a:ext cx="288596" cy="288617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5436250" y="5372796"/>
                      <a:ext cx="286803" cy="288617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5723053" y="5084180"/>
                      <a:ext cx="288595" cy="288616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5" name="Oval 84"/>
                    <p:cNvSpPr/>
                    <p:nvPr/>
                  </p:nvSpPr>
                  <p:spPr>
                    <a:xfrm>
                      <a:off x="6083349" y="5372796"/>
                      <a:ext cx="288596" cy="288617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6" name="Oval 85"/>
                    <p:cNvSpPr/>
                    <p:nvPr/>
                  </p:nvSpPr>
                  <p:spPr>
                    <a:xfrm>
                      <a:off x="4787359" y="5084180"/>
                      <a:ext cx="288595" cy="288616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7" name="Oval 86"/>
                    <p:cNvSpPr/>
                    <p:nvPr/>
                  </p:nvSpPr>
                  <p:spPr>
                    <a:xfrm>
                      <a:off x="6371945" y="5084180"/>
                      <a:ext cx="288595" cy="288616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8" name="Oval 87"/>
                    <p:cNvSpPr/>
                    <p:nvPr/>
                  </p:nvSpPr>
                  <p:spPr>
                    <a:xfrm>
                      <a:off x="5147654" y="5012474"/>
                      <a:ext cx="288596" cy="288616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9" name="Oval 88"/>
                    <p:cNvSpPr/>
                    <p:nvPr/>
                  </p:nvSpPr>
                  <p:spPr>
                    <a:xfrm>
                      <a:off x="5507951" y="4580445"/>
                      <a:ext cx="288595" cy="288617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0" name="Oval 89"/>
                    <p:cNvSpPr/>
                    <p:nvPr/>
                  </p:nvSpPr>
                  <p:spPr>
                    <a:xfrm>
                      <a:off x="6011648" y="4797356"/>
                      <a:ext cx="288596" cy="286824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1" name="Oval 90"/>
                    <p:cNvSpPr/>
                    <p:nvPr/>
                  </p:nvSpPr>
                  <p:spPr>
                    <a:xfrm>
                      <a:off x="5011423" y="4437033"/>
                      <a:ext cx="288596" cy="288617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2" name="Oval 91"/>
                    <p:cNvSpPr/>
                    <p:nvPr/>
                  </p:nvSpPr>
                  <p:spPr>
                    <a:xfrm>
                      <a:off x="5507951" y="3933299"/>
                      <a:ext cx="288595" cy="286824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3" name="Oval 92"/>
                    <p:cNvSpPr/>
                    <p:nvPr/>
                  </p:nvSpPr>
                  <p:spPr>
                    <a:xfrm>
                      <a:off x="6300244" y="4148417"/>
                      <a:ext cx="288595" cy="288616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4" name="Oval 93"/>
                    <p:cNvSpPr/>
                    <p:nvPr/>
                  </p:nvSpPr>
                  <p:spPr>
                    <a:xfrm>
                      <a:off x="4930760" y="3572977"/>
                      <a:ext cx="288595" cy="286824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5" name="Oval 94"/>
                    <p:cNvSpPr/>
                    <p:nvPr/>
                  </p:nvSpPr>
                  <p:spPr>
                    <a:xfrm>
                      <a:off x="6083349" y="3501271"/>
                      <a:ext cx="288596" cy="286824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6" name="Oval 95"/>
                    <p:cNvSpPr/>
                    <p:nvPr/>
                  </p:nvSpPr>
                  <p:spPr>
                    <a:xfrm>
                      <a:off x="5507951" y="4580445"/>
                      <a:ext cx="288595" cy="288617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7" name="Oval 96"/>
                    <p:cNvSpPr/>
                    <p:nvPr/>
                  </p:nvSpPr>
                  <p:spPr>
                    <a:xfrm>
                      <a:off x="6011648" y="4797356"/>
                      <a:ext cx="288596" cy="286824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8" name="Oval 97"/>
                    <p:cNvSpPr/>
                    <p:nvPr/>
                  </p:nvSpPr>
                  <p:spPr>
                    <a:xfrm>
                      <a:off x="6371945" y="5084180"/>
                      <a:ext cx="288595" cy="288616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9" name="Oval 98"/>
                    <p:cNvSpPr/>
                    <p:nvPr/>
                  </p:nvSpPr>
                  <p:spPr>
                    <a:xfrm>
                      <a:off x="5163788" y="5012474"/>
                      <a:ext cx="288595" cy="288616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0" name="Oval 99"/>
                    <p:cNvSpPr/>
                    <p:nvPr/>
                  </p:nvSpPr>
                  <p:spPr>
                    <a:xfrm>
                      <a:off x="4787359" y="5084180"/>
                      <a:ext cx="288595" cy="288616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1" name="Oval 100"/>
                    <p:cNvSpPr/>
                    <p:nvPr/>
                  </p:nvSpPr>
                  <p:spPr>
                    <a:xfrm>
                      <a:off x="5723053" y="5084180"/>
                      <a:ext cx="288595" cy="288616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2" name="Oval 101"/>
                    <p:cNvSpPr/>
                    <p:nvPr/>
                  </p:nvSpPr>
                  <p:spPr>
                    <a:xfrm>
                      <a:off x="5436250" y="5372796"/>
                      <a:ext cx="286803" cy="288617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3" name="Oval 102"/>
                    <p:cNvSpPr/>
                    <p:nvPr/>
                  </p:nvSpPr>
                  <p:spPr>
                    <a:xfrm>
                      <a:off x="6083349" y="5372796"/>
                      <a:ext cx="288596" cy="288617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4" name="Oval 103"/>
                    <p:cNvSpPr/>
                    <p:nvPr/>
                  </p:nvSpPr>
                  <p:spPr>
                    <a:xfrm>
                      <a:off x="5004253" y="5444502"/>
                      <a:ext cx="286803" cy="288617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5" name="Oval 104"/>
                    <p:cNvSpPr/>
                    <p:nvPr/>
                  </p:nvSpPr>
                  <p:spPr>
                    <a:xfrm>
                      <a:off x="4859060" y="5733119"/>
                      <a:ext cx="288595" cy="288616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6" name="Oval 105"/>
                    <p:cNvSpPr/>
                    <p:nvPr/>
                  </p:nvSpPr>
                  <p:spPr>
                    <a:xfrm>
                      <a:off x="5219355" y="5733119"/>
                      <a:ext cx="288596" cy="288616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7" name="Oval 106"/>
                    <p:cNvSpPr/>
                    <p:nvPr/>
                  </p:nvSpPr>
                  <p:spPr>
                    <a:xfrm>
                      <a:off x="5579652" y="5733119"/>
                      <a:ext cx="288595" cy="288616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8" name="Oval 107"/>
                    <p:cNvSpPr/>
                    <p:nvPr/>
                  </p:nvSpPr>
                  <p:spPr>
                    <a:xfrm>
                      <a:off x="5939947" y="5733119"/>
                      <a:ext cx="288596" cy="288616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9" name="Oval 108"/>
                    <p:cNvSpPr/>
                    <p:nvPr/>
                  </p:nvSpPr>
                  <p:spPr>
                    <a:xfrm>
                      <a:off x="6300244" y="5733119"/>
                      <a:ext cx="288595" cy="288616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endParaRPr lang="nb-NO" altLang="nb-NO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</p:grpSp>
              <p:sp>
                <p:nvSpPr>
                  <p:cNvPr id="16504" name="TextBox 10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99792" y="3327375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05" name="TextBox 14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47664" y="3429000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06" name="TextBox 14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23728" y="3759423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07" name="TextBox 14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15816" y="3975447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08" name="TextBox 14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19672" y="4263479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09" name="TextBox 14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23728" y="4365104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10" name="TextBox 15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27784" y="4623519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 dirty="0"/>
                      <a:t>-</a:t>
                    </a:r>
                  </a:p>
                </p:txBody>
              </p:sp>
              <p:sp>
                <p:nvSpPr>
                  <p:cNvPr id="16511" name="TextBox 1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82817" y="4857275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12" name="TextBox 1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39752" y="4869160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13" name="TextBox 1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99792" y="5199583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14" name="TextBox 1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63688" y="4839543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15" name="TextBox 15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03648" y="4869160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16" name="TextBox 1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56567" y="5154150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17" name="TextBox 1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19672" y="5229200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18" name="TextBox 1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15816" y="5559623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19" name="TextBox 1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555776" y="5559623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20" name="TextBox 1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95736" y="5559623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21" name="TextBox 16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35696" y="5559623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  <p:sp>
                <p:nvSpPr>
                  <p:cNvPr id="16522" name="TextBox 1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75656" y="5559623"/>
                    <a:ext cx="288032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/>
                      <a:t>-</a:t>
                    </a:r>
                  </a:p>
                </p:txBody>
              </p:sp>
            </p:grpSp>
            <p:grpSp>
              <p:nvGrpSpPr>
                <p:cNvPr id="16498" name="Group 206"/>
                <p:cNvGrpSpPr>
                  <a:grpSpLocks/>
                </p:cNvGrpSpPr>
                <p:nvPr/>
              </p:nvGrpSpPr>
              <p:grpSpPr bwMode="auto">
                <a:xfrm>
                  <a:off x="1403648" y="2636912"/>
                  <a:ext cx="1944216" cy="576064"/>
                  <a:chOff x="1403648" y="2636912"/>
                  <a:chExt cx="1944216" cy="576064"/>
                </a:xfrm>
              </p:grpSpPr>
              <p:sp>
                <p:nvSpPr>
                  <p:cNvPr id="205" name="Rectangle 204"/>
                  <p:cNvSpPr/>
                  <p:nvPr/>
                </p:nvSpPr>
                <p:spPr>
                  <a:xfrm>
                    <a:off x="1402983" y="3068941"/>
                    <a:ext cx="1944881" cy="143412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1">
                        <a:shade val="50000"/>
                        <a:alpha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algn="ctr" eaLnBrk="1" hangingPunct="1"/>
                    <a:endParaRPr lang="nb-NO" altLang="nb-NO">
                      <a:solidFill>
                        <a:srgbClr val="FFFFFF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16502" name="TextBox 20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74669" y="2636912"/>
                    <a:ext cx="1069139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nb-NO" altLang="nb-NO" sz="2400" dirty="0"/>
                      <a:t>Varme</a:t>
                    </a:r>
                  </a:p>
                </p:txBody>
              </p:sp>
            </p:grpSp>
            <p:sp>
              <p:nvSpPr>
                <p:cNvPr id="16499" name="TextBox 209"/>
                <p:cNvSpPr txBox="1">
                  <a:spLocks noChangeArrowheads="1"/>
                </p:cNvSpPr>
                <p:nvPr/>
              </p:nvSpPr>
              <p:spPr bwMode="auto">
                <a:xfrm>
                  <a:off x="827584" y="3214137"/>
                  <a:ext cx="648072" cy="4308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nb-NO" altLang="nb-NO" sz="2200"/>
                    <a:t>(+)</a:t>
                  </a:r>
                </a:p>
              </p:txBody>
            </p:sp>
            <p:sp>
              <p:nvSpPr>
                <p:cNvPr id="16500" name="TextBox 210"/>
                <p:cNvSpPr txBox="1">
                  <a:spLocks noChangeArrowheads="1"/>
                </p:cNvSpPr>
                <p:nvPr/>
              </p:nvSpPr>
              <p:spPr bwMode="auto">
                <a:xfrm>
                  <a:off x="899592" y="5517232"/>
                  <a:ext cx="720080" cy="4308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nb-NO" altLang="nb-NO" sz="2200"/>
                    <a:t>(-)</a:t>
                  </a:r>
                </a:p>
              </p:txBody>
            </p:sp>
          </p:grpSp>
          <p:sp>
            <p:nvSpPr>
              <p:cNvPr id="16496" name="TextBox 216"/>
              <p:cNvSpPr txBox="1">
                <a:spLocks noChangeArrowheads="1"/>
              </p:cNvSpPr>
              <p:nvPr/>
            </p:nvSpPr>
            <p:spPr bwMode="auto">
              <a:xfrm>
                <a:off x="1331640" y="4509120"/>
                <a:ext cx="122413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nb-NO" altLang="nb-NO" sz="2200"/>
                  <a:t>n-leder</a:t>
                </a:r>
              </a:p>
            </p:txBody>
          </p:sp>
        </p:grpSp>
        <p:sp>
          <p:nvSpPr>
            <p:cNvPr id="183" name="Rectangle 182"/>
            <p:cNvSpPr/>
            <p:nvPr/>
          </p:nvSpPr>
          <p:spPr bwMode="auto">
            <a:xfrm>
              <a:off x="1043608" y="4861462"/>
              <a:ext cx="1722437" cy="12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1">
                  <a:shade val="50000"/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60537" y="1844675"/>
            <a:ext cx="2305050" cy="3598863"/>
            <a:chOff x="3059113" y="1844675"/>
            <a:chExt cx="2305050" cy="3598863"/>
          </a:xfrm>
        </p:grpSpPr>
        <p:sp>
          <p:nvSpPr>
            <p:cNvPr id="41" name="Rectangle 40"/>
            <p:cNvSpPr/>
            <p:nvPr/>
          </p:nvSpPr>
          <p:spPr bwMode="auto">
            <a:xfrm>
              <a:off x="3565525" y="2354263"/>
              <a:ext cx="1727200" cy="2487612"/>
            </a:xfrm>
            <a:prstGeom prst="rect">
              <a:avLst/>
            </a:prstGeom>
            <a:solidFill>
              <a:srgbClr val="FFF6E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3632200" y="4522788"/>
              <a:ext cx="255588" cy="2555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3951288" y="4522788"/>
              <a:ext cx="255587" cy="2555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4270375" y="4522788"/>
              <a:ext cx="255588" cy="2555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4591050" y="4522788"/>
              <a:ext cx="254000" cy="2555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4910138" y="4522788"/>
              <a:ext cx="255587" cy="2555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3767138" y="4267200"/>
              <a:ext cx="255587" cy="2555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4143375" y="4203700"/>
              <a:ext cx="255588" cy="2555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9" name="Oval 48"/>
            <p:cNvSpPr/>
            <p:nvPr/>
          </p:nvSpPr>
          <p:spPr bwMode="auto">
            <a:xfrm>
              <a:off x="4398963" y="3948113"/>
              <a:ext cx="255587" cy="2555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4718050" y="4203700"/>
              <a:ext cx="255588" cy="2555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3565525" y="3948113"/>
              <a:ext cx="258763" cy="2555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4973638" y="3948113"/>
              <a:ext cx="255587" cy="2555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3887788" y="3884613"/>
              <a:ext cx="255587" cy="2555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4" name="Oval 53"/>
            <p:cNvSpPr/>
            <p:nvPr/>
          </p:nvSpPr>
          <p:spPr bwMode="auto">
            <a:xfrm>
              <a:off x="4206875" y="3502025"/>
              <a:ext cx="255588" cy="2555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4654550" y="3694113"/>
              <a:ext cx="255588" cy="254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3767138" y="3375025"/>
              <a:ext cx="255587" cy="255588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7" name="Oval 56"/>
            <p:cNvSpPr/>
            <p:nvPr/>
          </p:nvSpPr>
          <p:spPr bwMode="auto">
            <a:xfrm>
              <a:off x="4206875" y="2928938"/>
              <a:ext cx="255588" cy="254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4910138" y="3119438"/>
              <a:ext cx="255587" cy="255587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3695700" y="2609850"/>
              <a:ext cx="255588" cy="254000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4718050" y="2546350"/>
              <a:ext cx="255588" cy="254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4206875" y="3502025"/>
              <a:ext cx="255588" cy="255588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 bwMode="auto">
            <a:xfrm>
              <a:off x="4654550" y="3694113"/>
              <a:ext cx="255588" cy="254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4973638" y="3948113"/>
              <a:ext cx="255587" cy="255587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 bwMode="auto">
            <a:xfrm>
              <a:off x="3902075" y="3884613"/>
              <a:ext cx="255588" cy="255587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 bwMode="auto">
            <a:xfrm>
              <a:off x="3565525" y="3948113"/>
              <a:ext cx="258763" cy="255587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 bwMode="auto">
            <a:xfrm>
              <a:off x="4398963" y="3948113"/>
              <a:ext cx="255587" cy="255587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4143375" y="4203700"/>
              <a:ext cx="255588" cy="255588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 bwMode="auto">
            <a:xfrm>
              <a:off x="4718050" y="4203700"/>
              <a:ext cx="255588" cy="255588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9" name="Oval 68"/>
            <p:cNvSpPr/>
            <p:nvPr/>
          </p:nvSpPr>
          <p:spPr bwMode="auto">
            <a:xfrm>
              <a:off x="3760788" y="4267200"/>
              <a:ext cx="255587" cy="255588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 bwMode="auto">
            <a:xfrm>
              <a:off x="3632200" y="4522788"/>
              <a:ext cx="255588" cy="255587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71" name="Oval 70"/>
            <p:cNvSpPr/>
            <p:nvPr/>
          </p:nvSpPr>
          <p:spPr bwMode="auto">
            <a:xfrm>
              <a:off x="3951288" y="4522788"/>
              <a:ext cx="255587" cy="255587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 bwMode="auto">
            <a:xfrm>
              <a:off x="4270375" y="4522788"/>
              <a:ext cx="255588" cy="255587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 bwMode="auto">
            <a:xfrm>
              <a:off x="4591050" y="4522788"/>
              <a:ext cx="254000" cy="255587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74" name="Oval 73"/>
            <p:cNvSpPr/>
            <p:nvPr/>
          </p:nvSpPr>
          <p:spPr bwMode="auto">
            <a:xfrm>
              <a:off x="4910138" y="4522788"/>
              <a:ext cx="255587" cy="255587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65" name="Oval 164"/>
            <p:cNvSpPr/>
            <p:nvPr/>
          </p:nvSpPr>
          <p:spPr bwMode="auto">
            <a:xfrm>
              <a:off x="4718050" y="2546350"/>
              <a:ext cx="255588" cy="254000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66" name="Oval 165"/>
            <p:cNvSpPr/>
            <p:nvPr/>
          </p:nvSpPr>
          <p:spPr bwMode="auto">
            <a:xfrm>
              <a:off x="4206875" y="2928938"/>
              <a:ext cx="255588" cy="254000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67" name="Oval 166"/>
            <p:cNvSpPr/>
            <p:nvPr/>
          </p:nvSpPr>
          <p:spPr bwMode="auto">
            <a:xfrm>
              <a:off x="4910138" y="3119438"/>
              <a:ext cx="255587" cy="255587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 bwMode="auto">
            <a:xfrm>
              <a:off x="3760788" y="3375025"/>
              <a:ext cx="255587" cy="255588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69" name="Oval 168"/>
            <p:cNvSpPr/>
            <p:nvPr/>
          </p:nvSpPr>
          <p:spPr bwMode="auto">
            <a:xfrm>
              <a:off x="4206875" y="3502025"/>
              <a:ext cx="255588" cy="255588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0" name="Oval 169"/>
            <p:cNvSpPr/>
            <p:nvPr/>
          </p:nvSpPr>
          <p:spPr bwMode="auto">
            <a:xfrm>
              <a:off x="4654550" y="3694113"/>
              <a:ext cx="255588" cy="254000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1" name="Oval 170"/>
            <p:cNvSpPr/>
            <p:nvPr/>
          </p:nvSpPr>
          <p:spPr bwMode="auto">
            <a:xfrm>
              <a:off x="4973638" y="3948113"/>
              <a:ext cx="255587" cy="255587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 bwMode="auto">
            <a:xfrm>
              <a:off x="3887788" y="3884613"/>
              <a:ext cx="255587" cy="255587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3" name="Oval 172"/>
            <p:cNvSpPr/>
            <p:nvPr/>
          </p:nvSpPr>
          <p:spPr bwMode="auto">
            <a:xfrm>
              <a:off x="3568700" y="3948113"/>
              <a:ext cx="255588" cy="255587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4" name="Oval 173"/>
            <p:cNvSpPr/>
            <p:nvPr/>
          </p:nvSpPr>
          <p:spPr bwMode="auto">
            <a:xfrm>
              <a:off x="4398963" y="3948113"/>
              <a:ext cx="255587" cy="255587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5" name="Oval 174"/>
            <p:cNvSpPr/>
            <p:nvPr/>
          </p:nvSpPr>
          <p:spPr bwMode="auto">
            <a:xfrm>
              <a:off x="4143375" y="4203700"/>
              <a:ext cx="255588" cy="255588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6" name="Oval 175"/>
            <p:cNvSpPr/>
            <p:nvPr/>
          </p:nvSpPr>
          <p:spPr bwMode="auto">
            <a:xfrm>
              <a:off x="3760788" y="4267200"/>
              <a:ext cx="255587" cy="255588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7" name="Oval 176"/>
            <p:cNvSpPr/>
            <p:nvPr/>
          </p:nvSpPr>
          <p:spPr bwMode="auto">
            <a:xfrm>
              <a:off x="3632200" y="4522788"/>
              <a:ext cx="255588" cy="255587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8" name="Oval 177"/>
            <p:cNvSpPr/>
            <p:nvPr/>
          </p:nvSpPr>
          <p:spPr bwMode="auto">
            <a:xfrm>
              <a:off x="3952875" y="4522788"/>
              <a:ext cx="254000" cy="255587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9" name="Oval 178"/>
            <p:cNvSpPr/>
            <p:nvPr/>
          </p:nvSpPr>
          <p:spPr bwMode="auto">
            <a:xfrm>
              <a:off x="4271963" y="4522788"/>
              <a:ext cx="254000" cy="255587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80" name="Oval 179"/>
            <p:cNvSpPr/>
            <p:nvPr/>
          </p:nvSpPr>
          <p:spPr bwMode="auto">
            <a:xfrm>
              <a:off x="4718050" y="4203700"/>
              <a:ext cx="255588" cy="255588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81" name="Oval 180"/>
            <p:cNvSpPr/>
            <p:nvPr/>
          </p:nvSpPr>
          <p:spPr bwMode="auto">
            <a:xfrm>
              <a:off x="4591050" y="4522788"/>
              <a:ext cx="255588" cy="255587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82" name="Oval 181"/>
            <p:cNvSpPr/>
            <p:nvPr/>
          </p:nvSpPr>
          <p:spPr bwMode="auto">
            <a:xfrm>
              <a:off x="4910138" y="4522788"/>
              <a:ext cx="255587" cy="255587"/>
            </a:xfrm>
            <a:prstGeom prst="ellipse">
              <a:avLst/>
            </a:prstGeom>
            <a:solidFill>
              <a:srgbClr val="FF5D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6442" name="TextBox 182"/>
            <p:cNvSpPr txBox="1">
              <a:spLocks noChangeArrowheads="1"/>
            </p:cNvSpPr>
            <p:nvPr/>
          </p:nvSpPr>
          <p:spPr bwMode="auto">
            <a:xfrm>
              <a:off x="3633317" y="2519936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 dirty="0"/>
                <a:t>+</a:t>
              </a:r>
            </a:p>
          </p:txBody>
        </p:sp>
        <p:sp>
          <p:nvSpPr>
            <p:cNvPr id="16443" name="TextBox 183"/>
            <p:cNvSpPr txBox="1">
              <a:spLocks noChangeArrowheads="1"/>
            </p:cNvSpPr>
            <p:nvPr/>
          </p:nvSpPr>
          <p:spPr bwMode="auto">
            <a:xfrm>
              <a:off x="4654125" y="2456164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 dirty="0"/>
                <a:t>+</a:t>
              </a:r>
            </a:p>
          </p:txBody>
        </p:sp>
        <p:sp>
          <p:nvSpPr>
            <p:cNvPr id="16444" name="TextBox 184"/>
            <p:cNvSpPr txBox="1">
              <a:spLocks noChangeArrowheads="1"/>
            </p:cNvSpPr>
            <p:nvPr/>
          </p:nvSpPr>
          <p:spPr bwMode="auto">
            <a:xfrm>
              <a:off x="4140033" y="2838796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/>
                <a:t>+</a:t>
              </a:r>
            </a:p>
          </p:txBody>
        </p:sp>
        <p:sp>
          <p:nvSpPr>
            <p:cNvPr id="16445" name="TextBox 185"/>
            <p:cNvSpPr txBox="1">
              <a:spLocks noChangeArrowheads="1"/>
            </p:cNvSpPr>
            <p:nvPr/>
          </p:nvSpPr>
          <p:spPr bwMode="auto">
            <a:xfrm>
              <a:off x="4845527" y="3056341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 dirty="0"/>
                <a:t>+</a:t>
              </a:r>
            </a:p>
          </p:txBody>
        </p:sp>
        <p:sp>
          <p:nvSpPr>
            <p:cNvPr id="16446" name="TextBox 186"/>
            <p:cNvSpPr txBox="1">
              <a:spLocks noChangeArrowheads="1"/>
            </p:cNvSpPr>
            <p:nvPr/>
          </p:nvSpPr>
          <p:spPr bwMode="auto">
            <a:xfrm>
              <a:off x="3697118" y="3285199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/>
                <a:t>+</a:t>
              </a:r>
            </a:p>
          </p:txBody>
        </p:sp>
        <p:sp>
          <p:nvSpPr>
            <p:cNvPr id="16447" name="TextBox 187"/>
            <p:cNvSpPr txBox="1">
              <a:spLocks noChangeArrowheads="1"/>
            </p:cNvSpPr>
            <p:nvPr/>
          </p:nvSpPr>
          <p:spPr bwMode="auto">
            <a:xfrm>
              <a:off x="4140033" y="3412742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/>
                <a:t>+</a:t>
              </a:r>
            </a:p>
          </p:txBody>
        </p:sp>
        <p:sp>
          <p:nvSpPr>
            <p:cNvPr id="16448" name="TextBox 188"/>
            <p:cNvSpPr txBox="1">
              <a:spLocks noChangeArrowheads="1"/>
            </p:cNvSpPr>
            <p:nvPr/>
          </p:nvSpPr>
          <p:spPr bwMode="auto">
            <a:xfrm>
              <a:off x="3505716" y="3885375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/>
                <a:t>+</a:t>
              </a:r>
            </a:p>
          </p:txBody>
        </p:sp>
        <p:sp>
          <p:nvSpPr>
            <p:cNvPr id="16449" name="TextBox 189"/>
            <p:cNvSpPr txBox="1">
              <a:spLocks noChangeArrowheads="1"/>
            </p:cNvSpPr>
            <p:nvPr/>
          </p:nvSpPr>
          <p:spPr bwMode="auto">
            <a:xfrm>
              <a:off x="3824719" y="3821603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 dirty="0"/>
                <a:t>+</a:t>
              </a:r>
            </a:p>
          </p:txBody>
        </p:sp>
        <p:sp>
          <p:nvSpPr>
            <p:cNvPr id="16450" name="TextBox 190"/>
            <p:cNvSpPr txBox="1">
              <a:spLocks noChangeArrowheads="1"/>
            </p:cNvSpPr>
            <p:nvPr/>
          </p:nvSpPr>
          <p:spPr bwMode="auto">
            <a:xfrm>
              <a:off x="3697118" y="4178005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/>
                <a:t>+</a:t>
              </a:r>
            </a:p>
          </p:txBody>
        </p:sp>
        <p:sp>
          <p:nvSpPr>
            <p:cNvPr id="16451" name="TextBox 191"/>
            <p:cNvSpPr txBox="1">
              <a:spLocks noChangeArrowheads="1"/>
            </p:cNvSpPr>
            <p:nvPr/>
          </p:nvSpPr>
          <p:spPr bwMode="auto">
            <a:xfrm>
              <a:off x="3569517" y="4433092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/>
                <a:t>+</a:t>
              </a:r>
            </a:p>
          </p:txBody>
        </p:sp>
        <p:sp>
          <p:nvSpPr>
            <p:cNvPr id="16452" name="TextBox 192"/>
            <p:cNvSpPr txBox="1">
              <a:spLocks noChangeArrowheads="1"/>
            </p:cNvSpPr>
            <p:nvPr/>
          </p:nvSpPr>
          <p:spPr bwMode="auto">
            <a:xfrm>
              <a:off x="3884831" y="4433092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/>
                <a:t>+</a:t>
              </a:r>
            </a:p>
          </p:txBody>
        </p:sp>
        <p:sp>
          <p:nvSpPr>
            <p:cNvPr id="16453" name="TextBox 193"/>
            <p:cNvSpPr txBox="1">
              <a:spLocks noChangeArrowheads="1"/>
            </p:cNvSpPr>
            <p:nvPr/>
          </p:nvSpPr>
          <p:spPr bwMode="auto">
            <a:xfrm>
              <a:off x="4079921" y="4114233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/>
                <a:t>+</a:t>
              </a:r>
            </a:p>
          </p:txBody>
        </p:sp>
        <p:sp>
          <p:nvSpPr>
            <p:cNvPr id="16454" name="TextBox 194"/>
            <p:cNvSpPr txBox="1">
              <a:spLocks noChangeArrowheads="1"/>
            </p:cNvSpPr>
            <p:nvPr/>
          </p:nvSpPr>
          <p:spPr bwMode="auto">
            <a:xfrm>
              <a:off x="4207522" y="4433092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/>
                <a:t>+</a:t>
              </a:r>
            </a:p>
          </p:txBody>
        </p:sp>
        <p:sp>
          <p:nvSpPr>
            <p:cNvPr id="16455" name="TextBox 195"/>
            <p:cNvSpPr txBox="1">
              <a:spLocks noChangeArrowheads="1"/>
            </p:cNvSpPr>
            <p:nvPr/>
          </p:nvSpPr>
          <p:spPr bwMode="auto">
            <a:xfrm>
              <a:off x="4335123" y="3859145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/>
                <a:t>+</a:t>
              </a:r>
            </a:p>
          </p:txBody>
        </p:sp>
        <p:sp>
          <p:nvSpPr>
            <p:cNvPr id="16456" name="TextBox 196"/>
            <p:cNvSpPr txBox="1">
              <a:spLocks noChangeArrowheads="1"/>
            </p:cNvSpPr>
            <p:nvPr/>
          </p:nvSpPr>
          <p:spPr bwMode="auto">
            <a:xfrm>
              <a:off x="4586637" y="3604058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/>
                <a:t>+</a:t>
              </a:r>
            </a:p>
          </p:txBody>
        </p:sp>
        <p:sp>
          <p:nvSpPr>
            <p:cNvPr id="16457" name="TextBox 197"/>
            <p:cNvSpPr txBox="1">
              <a:spLocks noChangeArrowheads="1"/>
            </p:cNvSpPr>
            <p:nvPr/>
          </p:nvSpPr>
          <p:spPr bwMode="auto">
            <a:xfrm>
              <a:off x="4909327" y="3885375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/>
                <a:t>+</a:t>
              </a:r>
            </a:p>
          </p:txBody>
        </p:sp>
        <p:sp>
          <p:nvSpPr>
            <p:cNvPr id="16458" name="TextBox 198"/>
            <p:cNvSpPr txBox="1">
              <a:spLocks noChangeArrowheads="1"/>
            </p:cNvSpPr>
            <p:nvPr/>
          </p:nvSpPr>
          <p:spPr bwMode="auto">
            <a:xfrm>
              <a:off x="4654125" y="4140462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/>
                <a:t>+</a:t>
              </a:r>
            </a:p>
          </p:txBody>
        </p:sp>
        <p:sp>
          <p:nvSpPr>
            <p:cNvPr id="16459" name="TextBox 199"/>
            <p:cNvSpPr txBox="1">
              <a:spLocks noChangeArrowheads="1"/>
            </p:cNvSpPr>
            <p:nvPr/>
          </p:nvSpPr>
          <p:spPr bwMode="auto">
            <a:xfrm>
              <a:off x="4526524" y="4433092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/>
                <a:t>+</a:t>
              </a:r>
            </a:p>
          </p:txBody>
        </p:sp>
        <p:sp>
          <p:nvSpPr>
            <p:cNvPr id="16460" name="TextBox 200"/>
            <p:cNvSpPr txBox="1">
              <a:spLocks noChangeArrowheads="1"/>
            </p:cNvSpPr>
            <p:nvPr/>
          </p:nvSpPr>
          <p:spPr bwMode="auto">
            <a:xfrm>
              <a:off x="4845527" y="4433092"/>
              <a:ext cx="322690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 dirty="0"/>
                <a:t>+</a:t>
              </a: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3570288" y="2227263"/>
              <a:ext cx="1722437" cy="1270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accent1">
                  <a:shade val="50000"/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6420" name="TextBox 208"/>
            <p:cNvSpPr txBox="1">
              <a:spLocks noChangeArrowheads="1"/>
            </p:cNvSpPr>
            <p:nvPr/>
          </p:nvSpPr>
          <p:spPr bwMode="auto">
            <a:xfrm>
              <a:off x="3888519" y="1844675"/>
              <a:ext cx="947278" cy="40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400" dirty="0"/>
                <a:t>Varme</a:t>
              </a:r>
            </a:p>
          </p:txBody>
        </p:sp>
        <p:sp>
          <p:nvSpPr>
            <p:cNvPr id="16421" name="TextBox 211"/>
            <p:cNvSpPr txBox="1">
              <a:spLocks noChangeArrowheads="1"/>
            </p:cNvSpPr>
            <p:nvPr/>
          </p:nvSpPr>
          <p:spPr bwMode="auto">
            <a:xfrm>
              <a:off x="3059113" y="4395550"/>
              <a:ext cx="574204" cy="381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200"/>
                <a:t>(+)</a:t>
              </a:r>
            </a:p>
          </p:txBody>
        </p:sp>
        <p:sp>
          <p:nvSpPr>
            <p:cNvPr id="16422" name="TextBox 212"/>
            <p:cNvSpPr txBox="1">
              <a:spLocks noChangeArrowheads="1"/>
            </p:cNvSpPr>
            <p:nvPr/>
          </p:nvSpPr>
          <p:spPr bwMode="auto">
            <a:xfrm>
              <a:off x="3122913" y="2354850"/>
              <a:ext cx="638005" cy="381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200"/>
                <a:t>(-)</a:t>
              </a:r>
            </a:p>
          </p:txBody>
        </p:sp>
        <p:sp>
          <p:nvSpPr>
            <p:cNvPr id="16417" name="TextBox 217"/>
            <p:cNvSpPr txBox="1">
              <a:spLocks noChangeArrowheads="1"/>
            </p:cNvSpPr>
            <p:nvPr/>
          </p:nvSpPr>
          <p:spPr bwMode="auto">
            <a:xfrm>
              <a:off x="3851474" y="5012696"/>
              <a:ext cx="1512689" cy="430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nb-NO" altLang="nb-NO" sz="2200" dirty="0"/>
                <a:t>p-leder</a:t>
              </a: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3569643" y="4869160"/>
              <a:ext cx="1722437" cy="12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1">
                  <a:shade val="50000"/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nb-NO" altLang="nb-NO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537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Seebeck-koeffisient </a:t>
            </a:r>
            <a:r>
              <a:rPr lang="en-GB" dirty="0" err="1" smtClean="0"/>
              <a:t>og</a:t>
            </a:r>
            <a:r>
              <a:rPr lang="en-GB" dirty="0" smtClean="0"/>
              <a:t> Peltier-</a:t>
            </a:r>
            <a:r>
              <a:rPr lang="en-GB" dirty="0" err="1" smtClean="0"/>
              <a:t>koeffisient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71600"/>
            <a:ext cx="5184576" cy="5081736"/>
          </a:xfrm>
        </p:spPr>
        <p:txBody>
          <a:bodyPr/>
          <a:lstStyle/>
          <a:p>
            <a:r>
              <a:rPr lang="en-GB" dirty="0" smtClean="0"/>
              <a:t>Seebeck-koeffisienten for et </a:t>
            </a:r>
            <a:r>
              <a:rPr lang="en-GB" dirty="0" err="1" smtClean="0"/>
              <a:t>materiale</a:t>
            </a:r>
            <a:r>
              <a:rPr lang="en-GB" dirty="0" smtClean="0"/>
              <a:t> </a:t>
            </a:r>
            <a:r>
              <a:rPr lang="en-GB" i="1" dirty="0" smtClean="0"/>
              <a:t>a</a:t>
            </a:r>
          </a:p>
          <a:p>
            <a:endParaRPr lang="en-GB" dirty="0"/>
          </a:p>
          <a:p>
            <a:r>
              <a:rPr lang="en-GB" dirty="0" err="1" smtClean="0"/>
              <a:t>Måling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Seebeck-koeffisienten </a:t>
            </a:r>
            <a:r>
              <a:rPr lang="en-GB" dirty="0" err="1" smtClean="0"/>
              <a:t>må</a:t>
            </a:r>
            <a:r>
              <a:rPr lang="en-GB" dirty="0" smtClean="0"/>
              <a:t> </a:t>
            </a:r>
            <a:r>
              <a:rPr lang="en-GB" dirty="0" err="1" smtClean="0"/>
              <a:t>nødvendigvis</a:t>
            </a:r>
            <a:r>
              <a:rPr lang="en-GB" dirty="0" smtClean="0"/>
              <a:t> </a:t>
            </a:r>
            <a:r>
              <a:rPr lang="en-GB" dirty="0" err="1" smtClean="0"/>
              <a:t>involvere</a:t>
            </a:r>
            <a:r>
              <a:rPr lang="en-GB" dirty="0" smtClean="0"/>
              <a:t> to </a:t>
            </a:r>
            <a:r>
              <a:rPr lang="en-GB" dirty="0" err="1" smtClean="0"/>
              <a:t>materialer</a:t>
            </a:r>
            <a:r>
              <a:rPr lang="en-GB" dirty="0" smtClean="0"/>
              <a:t> (termoelement, </a:t>
            </a:r>
            <a:r>
              <a:rPr lang="en-GB" dirty="0" err="1" smtClean="0"/>
              <a:t>termopar</a:t>
            </a:r>
            <a:r>
              <a:rPr lang="en-GB" dirty="0" smtClean="0"/>
              <a:t> (“thermocouple”)).</a:t>
            </a:r>
          </a:p>
          <a:p>
            <a:endParaRPr lang="en-GB" dirty="0"/>
          </a:p>
          <a:p>
            <a:r>
              <a:rPr lang="en-GB" dirty="0" smtClean="0"/>
              <a:t>Seebeck-koeffisient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angis</a:t>
            </a:r>
            <a:r>
              <a:rPr lang="en-GB" dirty="0" smtClean="0"/>
              <a:t> for et par </a:t>
            </a:r>
            <a:r>
              <a:rPr lang="en-GB" dirty="0" err="1" smtClean="0"/>
              <a:t>eller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hel</a:t>
            </a:r>
            <a:r>
              <a:rPr lang="en-GB" dirty="0" smtClean="0"/>
              <a:t> generator</a:t>
            </a:r>
          </a:p>
          <a:p>
            <a:endParaRPr lang="en-GB" dirty="0"/>
          </a:p>
          <a:p>
            <a:r>
              <a:rPr lang="en-GB" dirty="0" smtClean="0"/>
              <a:t>Peltier-</a:t>
            </a:r>
            <a:r>
              <a:rPr lang="en-GB" dirty="0" err="1" smtClean="0"/>
              <a:t>koeffisient</a:t>
            </a:r>
            <a:r>
              <a:rPr lang="en-GB" dirty="0" smtClean="0"/>
              <a:t> for et </a:t>
            </a:r>
            <a:r>
              <a:rPr lang="en-GB" dirty="0" err="1" smtClean="0"/>
              <a:t>materialpar</a:t>
            </a:r>
            <a:r>
              <a:rPr lang="en-GB" dirty="0" smtClean="0"/>
              <a:t> </a:t>
            </a:r>
            <a:r>
              <a:rPr lang="en-GB" dirty="0" err="1" smtClean="0"/>
              <a:t>eller</a:t>
            </a:r>
            <a:r>
              <a:rPr lang="en-GB" dirty="0" smtClean="0"/>
              <a:t> Peltierelement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forholdet</a:t>
            </a:r>
            <a:r>
              <a:rPr lang="en-GB" dirty="0" smtClean="0"/>
              <a:t> </a:t>
            </a:r>
            <a:r>
              <a:rPr lang="en-GB" dirty="0" err="1" smtClean="0"/>
              <a:t>mellom</a:t>
            </a:r>
            <a:r>
              <a:rPr lang="en-GB" dirty="0" smtClean="0"/>
              <a:t> </a:t>
            </a:r>
            <a:r>
              <a:rPr lang="en-GB" dirty="0" err="1" smtClean="0"/>
              <a:t>effekt</a:t>
            </a:r>
            <a:r>
              <a:rPr lang="en-GB" dirty="0" smtClean="0"/>
              <a:t> (</a:t>
            </a:r>
            <a:r>
              <a:rPr lang="en-GB" dirty="0" err="1" smtClean="0"/>
              <a:t>energi</a:t>
            </a:r>
            <a:r>
              <a:rPr lang="en-GB" dirty="0" smtClean="0"/>
              <a:t> (</a:t>
            </a:r>
            <a:r>
              <a:rPr lang="en-GB" dirty="0" err="1" smtClean="0"/>
              <a:t>varme</a:t>
            </a:r>
            <a:r>
              <a:rPr lang="en-GB" dirty="0" smtClean="0"/>
              <a:t>) per </a:t>
            </a:r>
            <a:r>
              <a:rPr lang="en-GB" dirty="0" err="1" smtClean="0"/>
              <a:t>tidsenhet</a:t>
            </a:r>
            <a:r>
              <a:rPr lang="en-GB" dirty="0" smtClean="0"/>
              <a:t>)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strøm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NB: Joule-</a:t>
            </a:r>
            <a:r>
              <a:rPr lang="en-GB" dirty="0" err="1" smtClean="0"/>
              <a:t>oppvarming</a:t>
            </a: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8373348"/>
              </p:ext>
            </p:extLst>
          </p:nvPr>
        </p:nvGraphicFramePr>
        <p:xfrm>
          <a:off x="6012160" y="1268760"/>
          <a:ext cx="1484067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86" name="Formel" r:id="rId3" imgW="622030" imgH="393529" progId="Equation.3">
                  <p:embed/>
                </p:oleObj>
              </mc:Choice>
              <mc:Fallback>
                <p:oleObj name="Formel" r:id="rId3" imgW="622030" imgH="39352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1268760"/>
                        <a:ext cx="1484067" cy="9361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0052" name="Picture 4" descr="http://images.picotech.com/thermocouple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20888"/>
            <a:ext cx="2304256" cy="100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41790"/>
              </p:ext>
            </p:extLst>
          </p:nvPr>
        </p:nvGraphicFramePr>
        <p:xfrm>
          <a:off x="5921375" y="3645024"/>
          <a:ext cx="1665288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87" name="Formel" r:id="rId6" imgW="698400" imgH="431640" progId="Equation.3">
                  <p:embed/>
                </p:oleObj>
              </mc:Choice>
              <mc:Fallback>
                <p:oleObj name="Formel" r:id="rId6" imgW="698400" imgH="431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75" y="3645024"/>
                        <a:ext cx="1665288" cy="1027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2993830"/>
              </p:ext>
            </p:extLst>
          </p:nvPr>
        </p:nvGraphicFramePr>
        <p:xfrm>
          <a:off x="5364088" y="4883150"/>
          <a:ext cx="1452562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88" name="Formel" r:id="rId8" imgW="609480" imgH="431640" progId="Equation.3">
                  <p:embed/>
                </p:oleObj>
              </mc:Choice>
              <mc:Fallback>
                <p:oleObj name="Formel" r:id="rId8" imgW="609480" imgH="431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4883150"/>
                        <a:ext cx="1452562" cy="102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0728098"/>
              </p:ext>
            </p:extLst>
          </p:nvPr>
        </p:nvGraphicFramePr>
        <p:xfrm>
          <a:off x="7282308" y="5085184"/>
          <a:ext cx="1754188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89" name="Formel" r:id="rId10" imgW="736560" imgH="228600" progId="Equation.3">
                  <p:embed/>
                </p:oleObj>
              </mc:Choice>
              <mc:Fallback>
                <p:oleObj name="Formel" r:id="rId10" imgW="73656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2308" y="5085184"/>
                        <a:ext cx="1754188" cy="54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943467"/>
              </p:ext>
            </p:extLst>
          </p:nvPr>
        </p:nvGraphicFramePr>
        <p:xfrm>
          <a:off x="7339013" y="6022975"/>
          <a:ext cx="1693862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90" name="Formel" r:id="rId12" imgW="711000" imgH="253800" progId="Equation.3">
                  <p:embed/>
                </p:oleObj>
              </mc:Choice>
              <mc:Fallback>
                <p:oleObj name="Formel" r:id="rId12" imgW="711000" imgH="253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9013" y="6022975"/>
                        <a:ext cx="1693862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7104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Eksperimenter</a:t>
            </a:r>
            <a:r>
              <a:rPr lang="en-GB" dirty="0" smtClean="0"/>
              <a:t> med Peltier-</a:t>
            </a:r>
            <a:r>
              <a:rPr lang="en-GB" dirty="0" err="1" smtClean="0"/>
              <a:t>elementet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24744"/>
            <a:ext cx="5038328" cy="4971256"/>
          </a:xfrm>
        </p:spPr>
        <p:txBody>
          <a:bodyPr/>
          <a:lstStyle/>
          <a:p>
            <a:r>
              <a:rPr lang="en-GB" dirty="0" err="1" smtClean="0"/>
              <a:t>Peltierkjøling</a:t>
            </a:r>
            <a:endParaRPr lang="en-GB" dirty="0" smtClean="0"/>
          </a:p>
          <a:p>
            <a:r>
              <a:rPr lang="en-GB" dirty="0" err="1" smtClean="0"/>
              <a:t>Måle</a:t>
            </a:r>
            <a:r>
              <a:rPr lang="en-GB" dirty="0" smtClean="0"/>
              <a:t> Seebeck-koeffisienten </a:t>
            </a:r>
            <a:r>
              <a:rPr lang="en-GB" i="1" dirty="0" smtClean="0"/>
              <a:t>S</a:t>
            </a:r>
          </a:p>
          <a:p>
            <a:r>
              <a:rPr lang="en-GB" dirty="0" err="1" smtClean="0"/>
              <a:t>Måle</a:t>
            </a:r>
            <a:r>
              <a:rPr lang="en-GB" dirty="0" smtClean="0"/>
              <a:t> </a:t>
            </a:r>
            <a:r>
              <a:rPr lang="en-GB" dirty="0" err="1" smtClean="0"/>
              <a:t>varmeledningsevnen</a:t>
            </a:r>
            <a:endParaRPr lang="en-GB" dirty="0" smtClean="0"/>
          </a:p>
          <a:p>
            <a:pPr lvl="1"/>
            <a:r>
              <a:rPr lang="en-GB" dirty="0" err="1" smtClean="0"/>
              <a:t>Termospenning</a:t>
            </a:r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r>
              <a:rPr lang="en-GB" dirty="0" err="1" smtClean="0"/>
              <a:t>Effekt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varmekapasitet</a:t>
            </a:r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r>
              <a:rPr lang="en-GB" dirty="0" err="1" smtClean="0"/>
              <a:t>Effekt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varmeledningsevne</a:t>
            </a:r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r>
              <a:rPr lang="en-GB" dirty="0" err="1" smtClean="0"/>
              <a:t>Innsetting</a:t>
            </a:r>
            <a:r>
              <a:rPr lang="en-GB" dirty="0" smtClean="0"/>
              <a:t>, </a:t>
            </a:r>
            <a:r>
              <a:rPr lang="en-GB" dirty="0" err="1" smtClean="0"/>
              <a:t>manipulering</a:t>
            </a:r>
            <a:r>
              <a:rPr lang="en-GB" dirty="0" smtClean="0"/>
              <a:t>, </a:t>
            </a:r>
            <a:r>
              <a:rPr lang="en-GB" dirty="0" err="1" smtClean="0"/>
              <a:t>integrasjon</a:t>
            </a:r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pic>
        <p:nvPicPr>
          <p:cNvPr id="5" name="Picture 4" descr="Peltier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056" y="1052736"/>
            <a:ext cx="396044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6970513"/>
              </p:ext>
            </p:extLst>
          </p:nvPr>
        </p:nvGraphicFramePr>
        <p:xfrm>
          <a:off x="1730970" y="3555355"/>
          <a:ext cx="1112838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55" name="Formel" r:id="rId4" imgW="736560" imgH="393480" progId="Equation.3">
                  <p:embed/>
                </p:oleObj>
              </mc:Choice>
              <mc:Fallback>
                <p:oleObj name="Formel" r:id="rId4" imgW="736560" imgH="3934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0970" y="3555355"/>
                        <a:ext cx="1112838" cy="5937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71509"/>
              </p:ext>
            </p:extLst>
          </p:nvPr>
        </p:nvGraphicFramePr>
        <p:xfrm>
          <a:off x="1763688" y="4581128"/>
          <a:ext cx="1671638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56" name="Formel" r:id="rId6" imgW="1143000" imgH="393480" progId="Equation.3">
                  <p:embed/>
                </p:oleObj>
              </mc:Choice>
              <mc:Fallback>
                <p:oleObj name="Formel" r:id="rId6" imgW="114300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4581128"/>
                        <a:ext cx="1671638" cy="5762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2902823"/>
              </p:ext>
            </p:extLst>
          </p:nvPr>
        </p:nvGraphicFramePr>
        <p:xfrm>
          <a:off x="1043608" y="2613298"/>
          <a:ext cx="1800200" cy="32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57" name="Formel" r:id="rId8" imgW="1181100" imgH="215900" progId="Equation.3">
                  <p:embed/>
                </p:oleObj>
              </mc:Choice>
              <mc:Fallback>
                <p:oleObj name="Formel" r:id="rId8" imgW="1181100" imgH="215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613298"/>
                        <a:ext cx="1800200" cy="3219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8864990"/>
              </p:ext>
            </p:extLst>
          </p:nvPr>
        </p:nvGraphicFramePr>
        <p:xfrm>
          <a:off x="3513138" y="2481585"/>
          <a:ext cx="117951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58" name="Formel" r:id="rId10" imgW="774360" imgH="393480" progId="Equation.3">
                  <p:embed/>
                </p:oleObj>
              </mc:Choice>
              <mc:Fallback>
                <p:oleObj name="Formel" r:id="rId10" imgW="774360" imgH="393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3138" y="2481585"/>
                        <a:ext cx="1179512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5587399"/>
              </p:ext>
            </p:extLst>
          </p:nvPr>
        </p:nvGraphicFramePr>
        <p:xfrm>
          <a:off x="1593850" y="5619750"/>
          <a:ext cx="1781175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59" name="Formel" r:id="rId12" imgW="1193760" imgH="419040" progId="Equation.3">
                  <p:embed/>
                </p:oleObj>
              </mc:Choice>
              <mc:Fallback>
                <p:oleObj name="Formel" r:id="rId12" imgW="1193760" imgH="41904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5619750"/>
                        <a:ext cx="1781175" cy="6175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9081491"/>
              </p:ext>
            </p:extLst>
          </p:nvPr>
        </p:nvGraphicFramePr>
        <p:xfrm>
          <a:off x="4486766" y="5589240"/>
          <a:ext cx="1957442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60" name="Formel" r:id="rId14" imgW="1422400" imgH="457200" progId="Equation.3">
                  <p:embed/>
                </p:oleObj>
              </mc:Choice>
              <mc:Fallback>
                <p:oleObj name="Formel" r:id="rId14" imgW="1422400" imgH="457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766" y="5589240"/>
                        <a:ext cx="1957442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741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7772400" cy="1143000"/>
          </a:xfrm>
        </p:spPr>
        <p:txBody>
          <a:bodyPr/>
          <a:lstStyle/>
          <a:p>
            <a:r>
              <a:rPr lang="en-GB" dirty="0" err="1" smtClean="0"/>
              <a:t>Stråling</a:t>
            </a:r>
            <a:endParaRPr lang="en-GB" dirty="0"/>
          </a:p>
        </p:txBody>
      </p:sp>
      <p:pic>
        <p:nvPicPr>
          <p:cNvPr id="138242" name="Picture 2" descr="https://encrypted-tbn2.gstatic.com/images?q=tbn:ANd9GcTf740XA8klAWEieOXuB5lZPRkXV1_5KEU7bCILw5NU-zFW-Pw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48880"/>
            <a:ext cx="719676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75856" y="2348880"/>
            <a:ext cx="2376264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652120" y="2348880"/>
            <a:ext cx="2444240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10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Termodynamikk</a:t>
            </a:r>
            <a:endParaRPr lang="nb-NO" altLang="nb-NO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84213" y="1600200"/>
            <a:ext cx="8002587" cy="4525963"/>
          </a:xfrm>
        </p:spPr>
        <p:txBody>
          <a:bodyPr/>
          <a:lstStyle/>
          <a:p>
            <a:pPr eaLnBrk="1" hangingPunct="1"/>
            <a:r>
              <a:rPr lang="el-GR" altLang="nb-NO" i="1" dirty="0" smtClean="0"/>
              <a:t>Δ</a:t>
            </a:r>
            <a:r>
              <a:rPr lang="nb-NO" altLang="nb-NO" i="1" dirty="0" smtClean="0"/>
              <a:t>G = </a:t>
            </a:r>
            <a:r>
              <a:rPr lang="el-GR" altLang="nb-NO" i="1" dirty="0" smtClean="0"/>
              <a:t>Δ</a:t>
            </a:r>
            <a:r>
              <a:rPr lang="nb-NO" altLang="nb-NO" i="1" dirty="0" smtClean="0"/>
              <a:t>H – T</a:t>
            </a:r>
            <a:r>
              <a:rPr lang="el-GR" altLang="nb-NO" i="1" dirty="0" smtClean="0"/>
              <a:t>Δ</a:t>
            </a:r>
            <a:r>
              <a:rPr lang="nb-NO" altLang="nb-NO" i="1" dirty="0" smtClean="0"/>
              <a:t>S</a:t>
            </a:r>
          </a:p>
          <a:p>
            <a:pPr lvl="1" eaLnBrk="1" hangingPunct="1">
              <a:buFont typeface="Arial" charset="0"/>
              <a:buNone/>
            </a:pPr>
            <a:r>
              <a:rPr lang="nb-NO" altLang="nb-NO" dirty="0" smtClean="0"/>
              <a:t>	</a:t>
            </a:r>
            <a:r>
              <a:rPr lang="el-GR" altLang="nb-NO" i="1" dirty="0" smtClean="0"/>
              <a:t>Δ</a:t>
            </a:r>
            <a:r>
              <a:rPr lang="nb-NO" altLang="nb-NO" i="1" dirty="0" smtClean="0"/>
              <a:t>G</a:t>
            </a:r>
            <a:r>
              <a:rPr lang="nb-NO" altLang="nb-NO" dirty="0" smtClean="0"/>
              <a:t> = Fri energi tilgjengelig for arbeid</a:t>
            </a:r>
          </a:p>
          <a:p>
            <a:pPr lvl="1" eaLnBrk="1" hangingPunct="1">
              <a:buFont typeface="Arial" charset="0"/>
              <a:buNone/>
            </a:pPr>
            <a:r>
              <a:rPr lang="nb-NO" altLang="nb-NO" dirty="0" smtClean="0"/>
              <a:t>	</a:t>
            </a:r>
            <a:r>
              <a:rPr lang="el-GR" altLang="nb-NO" i="1" dirty="0" smtClean="0"/>
              <a:t>Δ</a:t>
            </a:r>
            <a:r>
              <a:rPr lang="nb-NO" altLang="nb-NO" i="1" dirty="0" smtClean="0"/>
              <a:t>H</a:t>
            </a:r>
            <a:r>
              <a:rPr lang="nb-NO" altLang="nb-NO" dirty="0" smtClean="0"/>
              <a:t> = Total energiendring</a:t>
            </a:r>
          </a:p>
          <a:p>
            <a:pPr lvl="1" eaLnBrk="1" hangingPunct="1">
              <a:buFont typeface="Arial" charset="0"/>
              <a:buNone/>
            </a:pPr>
            <a:r>
              <a:rPr lang="nb-NO" altLang="nb-NO" dirty="0" smtClean="0"/>
              <a:t>	</a:t>
            </a:r>
            <a:r>
              <a:rPr lang="nb-NO" altLang="nb-NO" i="1" dirty="0" smtClean="0"/>
              <a:t>T</a:t>
            </a:r>
            <a:r>
              <a:rPr lang="el-GR" altLang="nb-NO" i="1" dirty="0" smtClean="0"/>
              <a:t>Δ</a:t>
            </a:r>
            <a:r>
              <a:rPr lang="nb-NO" altLang="nb-NO" i="1" dirty="0" smtClean="0"/>
              <a:t>S</a:t>
            </a:r>
            <a:r>
              <a:rPr lang="nb-NO" altLang="nb-NO" dirty="0" smtClean="0"/>
              <a:t> = Energi som er utilgjengelig for arbeid</a:t>
            </a:r>
          </a:p>
          <a:p>
            <a:pPr eaLnBrk="1" hangingPunct="1"/>
            <a:endParaRPr lang="nb-NO" altLang="nb-NO" dirty="0" smtClean="0"/>
          </a:p>
          <a:p>
            <a:pPr eaLnBrk="1" hangingPunct="1"/>
            <a:r>
              <a:rPr lang="nb-NO" altLang="nb-NO" dirty="0" smtClean="0"/>
              <a:t>Fortegn </a:t>
            </a:r>
            <a:r>
              <a:rPr lang="nb-NO" altLang="nb-NO" dirty="0" smtClean="0"/>
              <a:t>for </a:t>
            </a:r>
            <a:r>
              <a:rPr lang="el-GR" altLang="nb-NO" i="1" dirty="0" smtClean="0"/>
              <a:t>Δ</a:t>
            </a:r>
            <a:r>
              <a:rPr lang="nb-NO" altLang="nb-NO" i="1" dirty="0" smtClean="0"/>
              <a:t>G</a:t>
            </a:r>
          </a:p>
          <a:p>
            <a:pPr lvl="1" eaLnBrk="1" hangingPunct="1">
              <a:buFont typeface="Arial" charset="0"/>
              <a:buNone/>
            </a:pPr>
            <a:r>
              <a:rPr lang="nb-NO" altLang="nb-NO" dirty="0" smtClean="0"/>
              <a:t>	</a:t>
            </a:r>
            <a:r>
              <a:rPr lang="el-GR" altLang="nb-NO" i="1" dirty="0" smtClean="0"/>
              <a:t>Δ</a:t>
            </a:r>
            <a:r>
              <a:rPr lang="nb-NO" altLang="nb-NO" i="1" dirty="0" smtClean="0"/>
              <a:t>G</a:t>
            </a:r>
            <a:r>
              <a:rPr lang="nb-NO" altLang="nb-NO" dirty="0" smtClean="0"/>
              <a:t> &lt; 0: Prosessen er spontan</a:t>
            </a:r>
          </a:p>
          <a:p>
            <a:pPr lvl="1" eaLnBrk="1" hangingPunct="1">
              <a:buFont typeface="Arial" charset="0"/>
              <a:buNone/>
            </a:pPr>
            <a:r>
              <a:rPr lang="nb-NO" altLang="nb-NO" dirty="0" smtClean="0"/>
              <a:t>	</a:t>
            </a:r>
            <a:r>
              <a:rPr lang="el-GR" altLang="nb-NO" i="1" dirty="0" smtClean="0"/>
              <a:t>Δ</a:t>
            </a:r>
            <a:r>
              <a:rPr lang="nb-NO" altLang="nb-NO" i="1" dirty="0" smtClean="0"/>
              <a:t>G</a:t>
            </a:r>
            <a:r>
              <a:rPr lang="nb-NO" altLang="nb-NO" dirty="0" smtClean="0"/>
              <a:t> &gt; 0: Prosessen er ikke spontan</a:t>
            </a:r>
          </a:p>
          <a:p>
            <a:pPr lvl="1" eaLnBrk="1" hangingPunct="1">
              <a:buFont typeface="Arial" charset="0"/>
              <a:buNone/>
            </a:pPr>
            <a:r>
              <a:rPr lang="nb-NO" altLang="nb-NO" dirty="0" smtClean="0"/>
              <a:t>	</a:t>
            </a:r>
            <a:r>
              <a:rPr lang="el-GR" altLang="nb-NO" i="1" dirty="0" smtClean="0"/>
              <a:t>Δ</a:t>
            </a:r>
            <a:r>
              <a:rPr lang="nb-NO" altLang="nb-NO" i="1" dirty="0" smtClean="0"/>
              <a:t>G</a:t>
            </a:r>
            <a:r>
              <a:rPr lang="nb-NO" altLang="nb-NO" dirty="0" smtClean="0"/>
              <a:t> = 0: Prosessen er i likevekt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b-NO" altLang="nb-NO">
                <a:latin typeface="Calibri" pitchFamily="34" charset="0"/>
              </a:rPr>
              <a:t>MENA 1000 – Materialer, energi og nanoteknologi</a:t>
            </a:r>
            <a:endParaRPr lang="en-US" altLang="nb-NO">
              <a:latin typeface="Calibri" pitchFamily="34" charset="0"/>
            </a:endParaRPr>
          </a:p>
          <a:p>
            <a:pPr eaLnBrk="1" hangingPunct="1"/>
            <a:endParaRPr lang="nb-NO" altLang="nb-NO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92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Entalpiendring, </a:t>
            </a:r>
            <a:r>
              <a:rPr lang="el-GR" altLang="nb-NO" smtClean="0"/>
              <a:t>Δ</a:t>
            </a:r>
            <a:r>
              <a:rPr lang="nb-NO" altLang="nb-NO" smtClean="0"/>
              <a:t>H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685800" y="1412776"/>
            <a:ext cx="7772400" cy="5112568"/>
          </a:xfrm>
        </p:spPr>
        <p:txBody>
          <a:bodyPr/>
          <a:lstStyle/>
          <a:p>
            <a:pPr eaLnBrk="1" hangingPunct="1"/>
            <a:r>
              <a:rPr lang="nb-NO" altLang="nb-NO" sz="2400" dirty="0" smtClean="0"/>
              <a:t>Eksempel: Nøytraliseringsvarme</a:t>
            </a:r>
          </a:p>
          <a:p>
            <a:pPr lvl="1" eaLnBrk="1" hangingPunct="1"/>
            <a:endParaRPr lang="nb-NO" altLang="nb-NO" sz="1600" dirty="0" smtClean="0"/>
          </a:p>
          <a:p>
            <a:pPr marL="457200" lvl="1" indent="0" eaLnBrk="1" hangingPunct="1">
              <a:buNone/>
            </a:pPr>
            <a:r>
              <a:rPr lang="nb-NO" altLang="nb-NO" sz="1600" dirty="0"/>
              <a:t>	</a:t>
            </a:r>
            <a:r>
              <a:rPr lang="nb-NO" altLang="nb-NO" sz="2000" dirty="0" smtClean="0"/>
              <a:t>H</a:t>
            </a:r>
            <a:r>
              <a:rPr lang="nb-NO" altLang="nb-NO" sz="2000" baseline="-25000" dirty="0" smtClean="0"/>
              <a:t>3</a:t>
            </a:r>
            <a:r>
              <a:rPr lang="nb-NO" altLang="nb-NO" sz="2000" dirty="0" smtClean="0"/>
              <a:t>O</a:t>
            </a:r>
            <a:r>
              <a:rPr lang="nb-NO" altLang="nb-NO" sz="2000" baseline="30000" dirty="0" smtClean="0"/>
              <a:t>+</a:t>
            </a:r>
            <a:r>
              <a:rPr lang="nb-NO" altLang="nb-NO" sz="2000" dirty="0" smtClean="0"/>
              <a:t>(aq) + OH</a:t>
            </a:r>
            <a:r>
              <a:rPr lang="nb-NO" altLang="nb-NO" sz="2000" baseline="30000" dirty="0" smtClean="0"/>
              <a:t>-</a:t>
            </a:r>
            <a:r>
              <a:rPr lang="nb-NO" altLang="nb-NO" sz="2000" dirty="0" smtClean="0"/>
              <a:t>(aq) = 2H</a:t>
            </a:r>
            <a:r>
              <a:rPr lang="nb-NO" altLang="nb-NO" sz="2000" baseline="-25000" dirty="0" smtClean="0"/>
              <a:t>2</a:t>
            </a:r>
            <a:r>
              <a:rPr lang="nb-NO" altLang="nb-NO" sz="2000" dirty="0" smtClean="0"/>
              <a:t>O(l)</a:t>
            </a:r>
            <a:endParaRPr lang="nb-NO" altLang="nb-NO" sz="1600" dirty="0" smtClean="0"/>
          </a:p>
          <a:p>
            <a:pPr lvl="1" eaLnBrk="1" hangingPunct="1"/>
            <a:endParaRPr lang="nb-NO" altLang="nb-NO" sz="2000" dirty="0" smtClean="0"/>
          </a:p>
          <a:p>
            <a:pPr eaLnBrk="1" hangingPunct="1"/>
            <a:r>
              <a:rPr lang="nb-NO" altLang="nb-NO" sz="2400" dirty="0" smtClean="0"/>
              <a:t>Observerer at løsningen blir varmere etter hvert som reaksjonen skjer, reaksjonen er </a:t>
            </a:r>
            <a:r>
              <a:rPr lang="nb-NO" altLang="nb-NO" sz="2400" b="1" dirty="0" smtClean="0"/>
              <a:t>eksoterm</a:t>
            </a:r>
          </a:p>
          <a:p>
            <a:pPr eaLnBrk="1" hangingPunct="1"/>
            <a:endParaRPr lang="nb-NO" altLang="nb-NO" dirty="0" smtClean="0"/>
          </a:p>
          <a:p>
            <a:pPr eaLnBrk="1" hangingPunct="1"/>
            <a:r>
              <a:rPr lang="nb-NO" altLang="nb-NO" sz="2400" dirty="0" smtClean="0">
                <a:sym typeface="Wingdings" pitchFamily="2" charset="2"/>
              </a:rPr>
              <a:t>Reaksjonen </a:t>
            </a:r>
            <a:r>
              <a:rPr lang="nb-NO" altLang="nb-NO" sz="2400" i="1" dirty="0" smtClean="0">
                <a:sym typeface="Wingdings" pitchFamily="2" charset="2"/>
              </a:rPr>
              <a:t>avgir</a:t>
            </a:r>
            <a:r>
              <a:rPr lang="el-GR" altLang="nb-NO" sz="2400" dirty="0" smtClean="0"/>
              <a:t> </a:t>
            </a:r>
            <a:r>
              <a:rPr lang="nb-NO" altLang="nb-NO" sz="2400" dirty="0" smtClean="0"/>
              <a:t>varme (negativ temperaturendring for reaksjonen), derfor føles løsningen varm når vi tar på den (positiv temperaturendring for omgivelsene)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11760" y="6553200"/>
            <a:ext cx="4567808" cy="30480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b-NO" altLang="nb-NO" dirty="0">
                <a:latin typeface="Calibri" pitchFamily="34" charset="0"/>
              </a:rPr>
              <a:t>MENA 1000 – Materialer, energi og nanoteknologi</a:t>
            </a:r>
            <a:endParaRPr lang="en-US" altLang="nb-NO" dirty="0">
              <a:latin typeface="Calibri" pitchFamily="34" charset="0"/>
            </a:endParaRPr>
          </a:p>
          <a:p>
            <a:pPr eaLnBrk="1" hangingPunct="1"/>
            <a:endParaRPr lang="nb-NO" altLang="nb-NO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27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Kalorimetri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371600"/>
            <a:ext cx="6766520" cy="4724400"/>
          </a:xfrm>
        </p:spPr>
        <p:txBody>
          <a:bodyPr/>
          <a:lstStyle/>
          <a:p>
            <a:r>
              <a:rPr lang="en-GB" dirty="0" err="1" smtClean="0"/>
              <a:t>Reaksjon</a:t>
            </a:r>
            <a:r>
              <a:rPr lang="en-GB" dirty="0" smtClean="0"/>
              <a:t> </a:t>
            </a:r>
            <a:r>
              <a:rPr lang="en-GB" dirty="0" err="1" smtClean="0"/>
              <a:t>mellom</a:t>
            </a:r>
            <a:r>
              <a:rPr lang="en-GB" dirty="0" smtClean="0"/>
              <a:t> </a:t>
            </a:r>
            <a:r>
              <a:rPr lang="en-GB" dirty="0" err="1" smtClean="0"/>
              <a:t>sterk</a:t>
            </a:r>
            <a:r>
              <a:rPr lang="en-GB" dirty="0" smtClean="0"/>
              <a:t> </a:t>
            </a:r>
            <a:r>
              <a:rPr lang="en-GB" dirty="0" err="1" smtClean="0"/>
              <a:t>syre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sterk</a:t>
            </a:r>
            <a:r>
              <a:rPr lang="en-GB" dirty="0" smtClean="0"/>
              <a:t> base 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pPr lvl="1"/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utvikler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varme</a:t>
            </a:r>
            <a:r>
              <a:rPr lang="en-GB" dirty="0" smtClean="0"/>
              <a:t> </a:t>
            </a:r>
            <a:r>
              <a:rPr lang="en-GB" i="1" dirty="0" smtClean="0"/>
              <a:t>q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vi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regne</a:t>
            </a:r>
            <a:r>
              <a:rPr lang="en-GB" dirty="0" smtClean="0"/>
              <a:t> om </a:t>
            </a:r>
            <a:r>
              <a:rPr lang="en-GB" dirty="0" err="1" smtClean="0"/>
              <a:t>til</a:t>
            </a:r>
            <a:r>
              <a:rPr lang="en-GB" dirty="0" smtClean="0"/>
              <a:t> molar </a:t>
            </a:r>
            <a:r>
              <a:rPr lang="en-GB" dirty="0" err="1" smtClean="0"/>
              <a:t>reaksjonsentalpi</a:t>
            </a:r>
            <a:r>
              <a:rPr lang="en-GB" dirty="0" smtClean="0"/>
              <a:t> </a:t>
            </a:r>
            <a:r>
              <a:rPr lang="el-GR" i="1" dirty="0" smtClean="0"/>
              <a:t>Δ</a:t>
            </a:r>
            <a:r>
              <a:rPr lang="nb-NO" i="1" dirty="0" err="1" smtClean="0"/>
              <a:t>H</a:t>
            </a:r>
            <a:r>
              <a:rPr lang="nb-NO" i="1" baseline="-25000" dirty="0" err="1" smtClean="0"/>
              <a:t>r</a:t>
            </a:r>
            <a:endParaRPr lang="en-GB" i="1" baseline="30000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err="1" smtClean="0"/>
              <a:t>Reaksjonen</a:t>
            </a:r>
            <a:r>
              <a:rPr lang="en-GB" dirty="0" smtClean="0"/>
              <a:t> </a:t>
            </a:r>
            <a:r>
              <a:rPr lang="en-GB" dirty="0" err="1" smtClean="0"/>
              <a:t>varmer</a:t>
            </a:r>
            <a:r>
              <a:rPr lang="en-GB" dirty="0" smtClean="0"/>
              <a:t> </a:t>
            </a:r>
            <a:r>
              <a:rPr lang="en-GB" dirty="0" err="1" smtClean="0"/>
              <a:t>opp</a:t>
            </a:r>
            <a:r>
              <a:rPr lang="en-GB" dirty="0" smtClean="0"/>
              <a:t> </a:t>
            </a:r>
            <a:r>
              <a:rPr lang="en-GB" dirty="0" err="1" smtClean="0"/>
              <a:t>vannet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reaksjonskaret</a:t>
            </a:r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r>
              <a:rPr lang="en-GB" i="1" dirty="0" smtClean="0"/>
              <a:t>	q = </a:t>
            </a:r>
            <a:r>
              <a:rPr lang="en-GB" i="1" dirty="0" err="1" smtClean="0"/>
              <a:t>C</a:t>
            </a:r>
            <a:r>
              <a:rPr lang="en-GB" i="1" baseline="-25000" dirty="0" err="1" smtClean="0"/>
              <a:t>p</a:t>
            </a:r>
            <a:r>
              <a:rPr lang="el-GR" i="1" dirty="0" smtClean="0"/>
              <a:t>Δ</a:t>
            </a:r>
            <a:r>
              <a:rPr lang="nb-NO" i="1" dirty="0" smtClean="0"/>
              <a:t>T = </a:t>
            </a:r>
            <a:r>
              <a:rPr lang="nb-NO" i="1" dirty="0" err="1" smtClean="0"/>
              <a:t>c</a:t>
            </a:r>
            <a:r>
              <a:rPr lang="nb-NO" i="1" baseline="-25000" dirty="0" err="1" smtClean="0"/>
              <a:t>p</a:t>
            </a:r>
            <a:r>
              <a:rPr lang="nb-NO" i="1" dirty="0" err="1" smtClean="0"/>
              <a:t>m</a:t>
            </a:r>
            <a:r>
              <a:rPr lang="el-GR" i="1" dirty="0"/>
              <a:t>Δ</a:t>
            </a:r>
            <a:r>
              <a:rPr lang="nb-NO" i="1" dirty="0" smtClean="0"/>
              <a:t>T = </a:t>
            </a:r>
            <a:r>
              <a:rPr lang="nb-NO" i="1" dirty="0" err="1" smtClean="0"/>
              <a:t>c</a:t>
            </a:r>
            <a:r>
              <a:rPr lang="nb-NO" i="1" baseline="-25000" dirty="0" err="1" smtClean="0"/>
              <a:t>m,p</a:t>
            </a:r>
            <a:r>
              <a:rPr lang="nb-NO" i="1" dirty="0" err="1"/>
              <a:t>n</a:t>
            </a:r>
            <a:r>
              <a:rPr lang="el-GR" i="1" dirty="0" smtClean="0"/>
              <a:t>Δ</a:t>
            </a:r>
            <a:r>
              <a:rPr lang="nb-NO" i="1" dirty="0"/>
              <a:t>T</a:t>
            </a:r>
            <a:endParaRPr lang="en-GB" i="1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8512076"/>
              </p:ext>
            </p:extLst>
          </p:nvPr>
        </p:nvGraphicFramePr>
        <p:xfrm>
          <a:off x="1868488" y="2133104"/>
          <a:ext cx="3987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72" name="Formel" r:id="rId3" imgW="2286000" imgH="241200" progId="Equation.3">
                  <p:embed/>
                </p:oleObj>
              </mc:Choice>
              <mc:Fallback>
                <p:oleObj name="Formel" r:id="rId3" imgW="2286000" imgH="24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8488" y="2133104"/>
                        <a:ext cx="3987800" cy="431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 rot="20791524">
            <a:off x="6448974" y="1803612"/>
            <a:ext cx="2780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err="1" smtClean="0"/>
              <a:t>Hvor</a:t>
            </a:r>
            <a:r>
              <a:rPr lang="en-GB" sz="1800" dirty="0" smtClean="0"/>
              <a:t> mange mol </a:t>
            </a:r>
            <a:r>
              <a:rPr lang="en-GB" sz="1800" dirty="0" err="1" smtClean="0"/>
              <a:t>reagerer</a:t>
            </a:r>
            <a:r>
              <a:rPr lang="en-GB" sz="1800" dirty="0" smtClean="0"/>
              <a:t>?</a:t>
            </a:r>
            <a:endParaRPr lang="en-GB" sz="1800" dirty="0"/>
          </a:p>
        </p:txBody>
      </p:sp>
      <p:sp>
        <p:nvSpPr>
          <p:cNvPr id="10" name="TextBox 9"/>
          <p:cNvSpPr txBox="1"/>
          <p:nvPr/>
        </p:nvSpPr>
        <p:spPr>
          <a:xfrm rot="20791524">
            <a:off x="6448974" y="4555885"/>
            <a:ext cx="2780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err="1" smtClean="0"/>
              <a:t>Hvor</a:t>
            </a:r>
            <a:r>
              <a:rPr lang="en-GB" sz="1800" dirty="0" smtClean="0"/>
              <a:t> mange gram </a:t>
            </a:r>
            <a:r>
              <a:rPr lang="en-GB" sz="1800" dirty="0" err="1" smtClean="0"/>
              <a:t>eller</a:t>
            </a:r>
            <a:r>
              <a:rPr lang="en-GB" sz="1800" dirty="0" smtClean="0"/>
              <a:t> mol </a:t>
            </a:r>
            <a:r>
              <a:rPr lang="en-GB" sz="1800" dirty="0" err="1" smtClean="0"/>
              <a:t>vann</a:t>
            </a:r>
            <a:r>
              <a:rPr lang="en-GB" sz="1800" dirty="0" smtClean="0"/>
              <a:t> </a:t>
            </a:r>
            <a:r>
              <a:rPr lang="en-GB" sz="1800" dirty="0" err="1" smtClean="0"/>
              <a:t>er</a:t>
            </a:r>
            <a:r>
              <a:rPr lang="en-GB" sz="1800" dirty="0" smtClean="0"/>
              <a:t> </a:t>
            </a:r>
            <a:r>
              <a:rPr lang="en-GB" sz="1800" dirty="0" err="1" smtClean="0"/>
              <a:t>det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 err="1" smtClean="0"/>
              <a:t>karet</a:t>
            </a:r>
            <a:r>
              <a:rPr lang="en-GB" sz="1800" dirty="0" smtClean="0"/>
              <a:t>?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93155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pPr eaLnBrk="1" hangingPunct="1"/>
            <a:r>
              <a:rPr lang="nb-NO" altLang="nb-NO" sz="1800" dirty="0" smtClean="0"/>
              <a:t>Entropiendring, </a:t>
            </a:r>
            <a:r>
              <a:rPr lang="el-GR" altLang="nb-NO" sz="1800" i="1" dirty="0" smtClean="0"/>
              <a:t>Δ</a:t>
            </a:r>
            <a:r>
              <a:rPr lang="nb-NO" altLang="nb-NO" sz="1800" i="1" dirty="0" smtClean="0"/>
              <a:t>S</a:t>
            </a:r>
            <a:r>
              <a:rPr lang="nb-NO" altLang="nb-NO" sz="1800" dirty="0" smtClean="0"/>
              <a:t/>
            </a:r>
            <a:br>
              <a:rPr lang="nb-NO" altLang="nb-NO" sz="1800" dirty="0" smtClean="0"/>
            </a:br>
            <a:r>
              <a:rPr lang="nb-NO" altLang="nb-NO" sz="1800" dirty="0" smtClean="0"/>
              <a:t>«</a:t>
            </a:r>
            <a:r>
              <a:rPr lang="nb-NO" altLang="nb-NO" sz="2800" dirty="0" err="1" smtClean="0"/>
              <a:t>Termodynastrikk</a:t>
            </a:r>
            <a:r>
              <a:rPr lang="nb-NO" altLang="nb-NO" sz="2800" dirty="0" smtClean="0"/>
              <a:t>» - Strekking </a:t>
            </a:r>
            <a:r>
              <a:rPr lang="nb-NO" altLang="nb-NO" sz="2800" dirty="0" smtClean="0"/>
              <a:t>og slipping av strikk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3444875"/>
          </a:xfrm>
        </p:spPr>
        <p:txBody>
          <a:bodyPr/>
          <a:lstStyle/>
          <a:p>
            <a:pPr eaLnBrk="1" hangingPunct="1"/>
            <a:r>
              <a:rPr lang="nb-NO" altLang="nb-NO" sz="2600" dirty="0" smtClean="0"/>
              <a:t>Strekking av strikken</a:t>
            </a:r>
          </a:p>
          <a:p>
            <a:pPr lvl="1" eaLnBrk="1" hangingPunct="1"/>
            <a:r>
              <a:rPr lang="nb-NO" altLang="nb-NO" sz="2200" dirty="0" smtClean="0"/>
              <a:t>Prosessen er ikke spontan </a:t>
            </a:r>
            <a:r>
              <a:rPr lang="nb-NO" altLang="nb-NO" sz="2200" dirty="0" smtClean="0">
                <a:sym typeface="Wingdings" pitchFamily="2" charset="2"/>
              </a:rPr>
              <a:t> </a:t>
            </a:r>
            <a:r>
              <a:rPr lang="el-GR" altLang="nb-NO" sz="2200" i="1" dirty="0" smtClean="0"/>
              <a:t>Δ</a:t>
            </a:r>
            <a:r>
              <a:rPr lang="nb-NO" altLang="nb-NO" sz="2200" i="1" dirty="0" smtClean="0"/>
              <a:t>G</a:t>
            </a:r>
            <a:r>
              <a:rPr lang="nb-NO" altLang="nb-NO" sz="2200" dirty="0" smtClean="0"/>
              <a:t> &gt; 0 </a:t>
            </a:r>
          </a:p>
          <a:p>
            <a:pPr lvl="1" eaLnBrk="1" hangingPunct="1"/>
            <a:r>
              <a:rPr lang="nb-NO" altLang="nb-NO" sz="2200" dirty="0" smtClean="0"/>
              <a:t>Prosessen avgir varme </a:t>
            </a:r>
            <a:r>
              <a:rPr lang="nb-NO" altLang="nb-NO" sz="2200" dirty="0" smtClean="0">
                <a:sym typeface="Wingdings" pitchFamily="2" charset="2"/>
              </a:rPr>
              <a:t> </a:t>
            </a:r>
            <a:r>
              <a:rPr lang="el-GR" altLang="nb-NO" sz="2200" i="1" dirty="0" smtClean="0"/>
              <a:t>Δ</a:t>
            </a:r>
            <a:r>
              <a:rPr lang="nb-NO" altLang="nb-NO" sz="2200" i="1" dirty="0" smtClean="0"/>
              <a:t>H</a:t>
            </a:r>
            <a:r>
              <a:rPr lang="nb-NO" altLang="nb-NO" sz="2200" dirty="0" smtClean="0"/>
              <a:t> &lt; 0</a:t>
            </a:r>
          </a:p>
          <a:p>
            <a:pPr lvl="1" eaLnBrk="1" hangingPunct="1"/>
            <a:r>
              <a:rPr lang="nb-NO" altLang="nb-NO" sz="2200" dirty="0" smtClean="0"/>
              <a:t>Da må </a:t>
            </a:r>
            <a:r>
              <a:rPr lang="el-GR" altLang="nb-NO" sz="2200" i="1" dirty="0" smtClean="0"/>
              <a:t>Δ</a:t>
            </a:r>
            <a:r>
              <a:rPr lang="nb-NO" altLang="nb-NO" sz="2200" i="1" dirty="0" smtClean="0"/>
              <a:t>S</a:t>
            </a:r>
            <a:r>
              <a:rPr lang="nb-NO" altLang="nb-NO" sz="2200" dirty="0" smtClean="0"/>
              <a:t> &lt; 0</a:t>
            </a:r>
          </a:p>
          <a:p>
            <a:pPr eaLnBrk="1" hangingPunct="1"/>
            <a:r>
              <a:rPr lang="nb-NO" altLang="nb-NO" sz="2600" dirty="0" smtClean="0"/>
              <a:t>Slipping av strikken</a:t>
            </a:r>
          </a:p>
          <a:p>
            <a:pPr lvl="1" eaLnBrk="1" hangingPunct="1"/>
            <a:r>
              <a:rPr lang="nb-NO" altLang="nb-NO" sz="2200" dirty="0" smtClean="0"/>
              <a:t>Prosessen er spontan </a:t>
            </a:r>
            <a:r>
              <a:rPr lang="nb-NO" altLang="nb-NO" sz="2200" dirty="0" smtClean="0">
                <a:sym typeface="Wingdings" pitchFamily="2" charset="2"/>
              </a:rPr>
              <a:t> </a:t>
            </a:r>
            <a:r>
              <a:rPr lang="el-GR" altLang="nb-NO" sz="2200" i="1" dirty="0" smtClean="0"/>
              <a:t>Δ</a:t>
            </a:r>
            <a:r>
              <a:rPr lang="nb-NO" altLang="nb-NO" sz="2200" i="1" dirty="0" smtClean="0"/>
              <a:t>G</a:t>
            </a:r>
            <a:r>
              <a:rPr lang="nb-NO" altLang="nb-NO" sz="2200" dirty="0" smtClean="0"/>
              <a:t> &lt; 0</a:t>
            </a:r>
          </a:p>
          <a:p>
            <a:pPr lvl="1" eaLnBrk="1" hangingPunct="1"/>
            <a:r>
              <a:rPr lang="nb-NO" altLang="nb-NO" sz="2200" dirty="0" smtClean="0"/>
              <a:t>Prosessen tar til seg varme </a:t>
            </a:r>
            <a:r>
              <a:rPr lang="nb-NO" altLang="nb-NO" sz="2200" dirty="0" smtClean="0">
                <a:sym typeface="Wingdings" pitchFamily="2" charset="2"/>
              </a:rPr>
              <a:t> </a:t>
            </a:r>
            <a:r>
              <a:rPr lang="el-GR" altLang="nb-NO" sz="2200" i="1" dirty="0" smtClean="0"/>
              <a:t>Δ</a:t>
            </a:r>
            <a:r>
              <a:rPr lang="nb-NO" altLang="nb-NO" sz="2200" i="1" dirty="0" smtClean="0"/>
              <a:t>H</a:t>
            </a:r>
            <a:r>
              <a:rPr lang="nb-NO" altLang="nb-NO" sz="2200" dirty="0" smtClean="0"/>
              <a:t> &gt; 0</a:t>
            </a:r>
          </a:p>
          <a:p>
            <a:pPr lvl="1" eaLnBrk="1" hangingPunct="1"/>
            <a:r>
              <a:rPr lang="nb-NO" altLang="nb-NO" sz="2200" dirty="0" smtClean="0"/>
              <a:t>Da må </a:t>
            </a:r>
            <a:r>
              <a:rPr lang="el-GR" altLang="nb-NO" sz="2200" i="1" dirty="0" smtClean="0"/>
              <a:t>Δ</a:t>
            </a:r>
            <a:r>
              <a:rPr lang="nb-NO" altLang="nb-NO" sz="2200" i="1" dirty="0" smtClean="0"/>
              <a:t>S</a:t>
            </a:r>
            <a:r>
              <a:rPr lang="nb-NO" altLang="nb-NO" sz="2200" dirty="0" smtClean="0"/>
              <a:t> &gt; 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331640" y="6381328"/>
            <a:ext cx="6872064" cy="30480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nb-NO" altLang="nb-NO" dirty="0">
                <a:latin typeface="Calibri" pitchFamily="34" charset="0"/>
              </a:rPr>
              <a:t>MENA 1000 – Materialer, energi og nanoteknologi</a:t>
            </a:r>
            <a:endParaRPr lang="en-US" altLang="nb-NO" dirty="0">
              <a:latin typeface="Calibri" pitchFamily="34" charset="0"/>
            </a:endParaRPr>
          </a:p>
          <a:p>
            <a:pPr algn="ctr" eaLnBrk="1" hangingPunct="1"/>
            <a:endParaRPr lang="nb-NO" altLang="nb-NO" dirty="0">
              <a:latin typeface="Calibri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749639"/>
              </p:ext>
            </p:extLst>
          </p:nvPr>
        </p:nvGraphicFramePr>
        <p:xfrm>
          <a:off x="1716088" y="4941888"/>
          <a:ext cx="6096000" cy="1114425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nb-NO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Δ</a:t>
                      </a:r>
                      <a:r>
                        <a:rPr kumimoji="0" lang="nb-NO" altLang="nb-NO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nb-NO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Δ</a:t>
                      </a:r>
                      <a:r>
                        <a:rPr kumimoji="0" lang="nb-NO" altLang="nb-NO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nb-NO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Δ</a:t>
                      </a:r>
                      <a:r>
                        <a:rPr kumimoji="0" lang="nb-NO" altLang="nb-NO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Strekking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Slipping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021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Entropiendring, </a:t>
            </a:r>
            <a:r>
              <a:rPr lang="el-GR" altLang="nb-NO" i="1" dirty="0" smtClean="0"/>
              <a:t>Δ</a:t>
            </a:r>
            <a:r>
              <a:rPr lang="nb-NO" altLang="nb-NO" i="1" dirty="0" smtClean="0"/>
              <a:t>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2791" y="6381328"/>
            <a:ext cx="5287888" cy="30480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nb-NO" altLang="nb-NO" dirty="0">
                <a:latin typeface="Calibri" pitchFamily="34" charset="0"/>
              </a:rPr>
              <a:t>MENA 1000 – Materialer, energi og nanoteknologi</a:t>
            </a:r>
            <a:endParaRPr lang="en-US" altLang="nb-NO" dirty="0">
              <a:latin typeface="Calibri" pitchFamily="34" charset="0"/>
            </a:endParaRPr>
          </a:p>
          <a:p>
            <a:pPr algn="ctr" eaLnBrk="1" hangingPunct="1"/>
            <a:endParaRPr lang="nb-NO" altLang="nb-NO" dirty="0">
              <a:latin typeface="Calibri" pitchFamily="34" charset="0"/>
            </a:endParaRPr>
          </a:p>
        </p:txBody>
      </p:sp>
      <p:grpSp>
        <p:nvGrpSpPr>
          <p:cNvPr id="20484" name="Group 38"/>
          <p:cNvGrpSpPr>
            <a:grpSpLocks/>
          </p:cNvGrpSpPr>
          <p:nvPr/>
        </p:nvGrpSpPr>
        <p:grpSpPr bwMode="auto">
          <a:xfrm>
            <a:off x="611188" y="1341438"/>
            <a:ext cx="3024187" cy="1055687"/>
            <a:chOff x="611560" y="1578460"/>
            <a:chExt cx="3024336" cy="1056904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756029" y="1845467"/>
              <a:ext cx="259251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56029" y="2492324"/>
              <a:ext cx="259251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reeform 13"/>
            <p:cNvSpPr/>
            <p:nvPr/>
          </p:nvSpPr>
          <p:spPr>
            <a:xfrm>
              <a:off x="856047" y="2004400"/>
              <a:ext cx="403245" cy="273365"/>
            </a:xfrm>
            <a:custGeom>
              <a:avLst/>
              <a:gdLst>
                <a:gd name="connsiteX0" fmla="*/ 0 w 403761"/>
                <a:gd name="connsiteY0" fmla="*/ 156358 h 273132"/>
                <a:gd name="connsiteX1" fmla="*/ 130629 w 403761"/>
                <a:gd name="connsiteY1" fmla="*/ 1979 h 273132"/>
                <a:gd name="connsiteX2" fmla="*/ 166255 w 403761"/>
                <a:gd name="connsiteY2" fmla="*/ 144483 h 273132"/>
                <a:gd name="connsiteX3" fmla="*/ 249382 w 403761"/>
                <a:gd name="connsiteY3" fmla="*/ 73231 h 273132"/>
                <a:gd name="connsiteX4" fmla="*/ 296883 w 403761"/>
                <a:gd name="connsiteY4" fmla="*/ 251361 h 273132"/>
                <a:gd name="connsiteX5" fmla="*/ 403761 w 403761"/>
                <a:gd name="connsiteY5" fmla="*/ 203859 h 27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761" h="273132">
                  <a:moveTo>
                    <a:pt x="0" y="156358"/>
                  </a:moveTo>
                  <a:cubicBezTo>
                    <a:pt x="51460" y="80158"/>
                    <a:pt x="102920" y="3958"/>
                    <a:pt x="130629" y="1979"/>
                  </a:cubicBezTo>
                  <a:cubicBezTo>
                    <a:pt x="158338" y="0"/>
                    <a:pt x="146463" y="132608"/>
                    <a:pt x="166255" y="144483"/>
                  </a:cubicBezTo>
                  <a:cubicBezTo>
                    <a:pt x="186047" y="156358"/>
                    <a:pt x="227611" y="55418"/>
                    <a:pt x="249382" y="73231"/>
                  </a:cubicBezTo>
                  <a:cubicBezTo>
                    <a:pt x="271153" y="91044"/>
                    <a:pt x="271153" y="229590"/>
                    <a:pt x="296883" y="251361"/>
                  </a:cubicBezTo>
                  <a:cubicBezTo>
                    <a:pt x="322613" y="273132"/>
                    <a:pt x="363187" y="238495"/>
                    <a:pt x="403761" y="203859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948301" y="2031419"/>
              <a:ext cx="260363" cy="154166"/>
            </a:xfrm>
            <a:custGeom>
              <a:avLst/>
              <a:gdLst>
                <a:gd name="connsiteX0" fmla="*/ 0 w 261257"/>
                <a:gd name="connsiteY0" fmla="*/ 0 h 154379"/>
                <a:gd name="connsiteX1" fmla="*/ 59377 w 261257"/>
                <a:gd name="connsiteY1" fmla="*/ 95002 h 154379"/>
                <a:gd name="connsiteX2" fmla="*/ 59377 w 261257"/>
                <a:gd name="connsiteY2" fmla="*/ 95002 h 154379"/>
                <a:gd name="connsiteX3" fmla="*/ 201881 w 261257"/>
                <a:gd name="connsiteY3" fmla="*/ 71251 h 154379"/>
                <a:gd name="connsiteX4" fmla="*/ 261257 w 261257"/>
                <a:gd name="connsiteY4" fmla="*/ 154379 h 154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257" h="154379">
                  <a:moveTo>
                    <a:pt x="0" y="0"/>
                  </a:moveTo>
                  <a:lnTo>
                    <a:pt x="59377" y="95002"/>
                  </a:lnTo>
                  <a:lnTo>
                    <a:pt x="59377" y="95002"/>
                  </a:lnTo>
                  <a:cubicBezTo>
                    <a:pt x="83128" y="91044"/>
                    <a:pt x="168234" y="61355"/>
                    <a:pt x="201881" y="71251"/>
                  </a:cubicBezTo>
                  <a:cubicBezTo>
                    <a:pt x="235528" y="81147"/>
                    <a:pt x="248392" y="117763"/>
                    <a:pt x="261257" y="154379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 rot="2040000">
              <a:off x="2221364" y="1872486"/>
              <a:ext cx="914445" cy="257471"/>
            </a:xfrm>
            <a:custGeom>
              <a:avLst/>
              <a:gdLst>
                <a:gd name="connsiteX0" fmla="*/ 0 w 914400"/>
                <a:gd name="connsiteY0" fmla="*/ 257299 h 257299"/>
                <a:gd name="connsiteX1" fmla="*/ 249382 w 914400"/>
                <a:gd name="connsiteY1" fmla="*/ 114795 h 257299"/>
                <a:gd name="connsiteX2" fmla="*/ 427511 w 914400"/>
                <a:gd name="connsiteY2" fmla="*/ 233548 h 257299"/>
                <a:gd name="connsiteX3" fmla="*/ 665018 w 914400"/>
                <a:gd name="connsiteY3" fmla="*/ 7917 h 257299"/>
                <a:gd name="connsiteX4" fmla="*/ 914400 w 914400"/>
                <a:gd name="connsiteY4" fmla="*/ 186047 h 25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" h="257299">
                  <a:moveTo>
                    <a:pt x="0" y="257299"/>
                  </a:moveTo>
                  <a:cubicBezTo>
                    <a:pt x="89065" y="188026"/>
                    <a:pt x="178130" y="118753"/>
                    <a:pt x="249382" y="114795"/>
                  </a:cubicBezTo>
                  <a:cubicBezTo>
                    <a:pt x="320634" y="110837"/>
                    <a:pt x="358238" y="251361"/>
                    <a:pt x="427511" y="233548"/>
                  </a:cubicBezTo>
                  <a:cubicBezTo>
                    <a:pt x="496784" y="215735"/>
                    <a:pt x="583870" y="15834"/>
                    <a:pt x="665018" y="7917"/>
                  </a:cubicBezTo>
                  <a:cubicBezTo>
                    <a:pt x="746166" y="0"/>
                    <a:pt x="830283" y="93023"/>
                    <a:pt x="914400" y="186047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 rot="-2160000">
              <a:off x="1116410" y="1988507"/>
              <a:ext cx="1268474" cy="413226"/>
            </a:xfrm>
            <a:custGeom>
              <a:avLst/>
              <a:gdLst>
                <a:gd name="connsiteX0" fmla="*/ 9896 w 1268681"/>
                <a:gd name="connsiteY0" fmla="*/ 93024 h 413658"/>
                <a:gd name="connsiteX1" fmla="*/ 45522 w 1268681"/>
                <a:gd name="connsiteY1" fmla="*/ 57398 h 413658"/>
                <a:gd name="connsiteX2" fmla="*/ 283029 w 1268681"/>
                <a:gd name="connsiteY2" fmla="*/ 33647 h 413658"/>
                <a:gd name="connsiteX3" fmla="*/ 532411 w 1268681"/>
                <a:gd name="connsiteY3" fmla="*/ 259278 h 413658"/>
                <a:gd name="connsiteX4" fmla="*/ 959922 w 1268681"/>
                <a:gd name="connsiteY4" fmla="*/ 104899 h 413658"/>
                <a:gd name="connsiteX5" fmla="*/ 1268681 w 1268681"/>
                <a:gd name="connsiteY5" fmla="*/ 413658 h 4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8681" h="413658">
                  <a:moveTo>
                    <a:pt x="9896" y="93024"/>
                  </a:moveTo>
                  <a:cubicBezTo>
                    <a:pt x="4948" y="80159"/>
                    <a:pt x="0" y="67294"/>
                    <a:pt x="45522" y="57398"/>
                  </a:cubicBezTo>
                  <a:cubicBezTo>
                    <a:pt x="91044" y="47502"/>
                    <a:pt x="201881" y="0"/>
                    <a:pt x="283029" y="33647"/>
                  </a:cubicBezTo>
                  <a:cubicBezTo>
                    <a:pt x="364177" y="67294"/>
                    <a:pt x="419596" y="247403"/>
                    <a:pt x="532411" y="259278"/>
                  </a:cubicBezTo>
                  <a:cubicBezTo>
                    <a:pt x="645226" y="271153"/>
                    <a:pt x="837210" y="79169"/>
                    <a:pt x="959922" y="104899"/>
                  </a:cubicBezTo>
                  <a:cubicBezTo>
                    <a:pt x="1082634" y="130629"/>
                    <a:pt x="1175657" y="272143"/>
                    <a:pt x="1268681" y="413658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 rot="2700000">
              <a:off x="1223783" y="1907671"/>
              <a:ext cx="1056904" cy="398483"/>
            </a:xfrm>
            <a:custGeom>
              <a:avLst/>
              <a:gdLst>
                <a:gd name="connsiteX0" fmla="*/ 0 w 1056904"/>
                <a:gd name="connsiteY0" fmla="*/ 370114 h 397823"/>
                <a:gd name="connsiteX1" fmla="*/ 225631 w 1056904"/>
                <a:gd name="connsiteY1" fmla="*/ 358239 h 397823"/>
                <a:gd name="connsiteX2" fmla="*/ 332509 w 1056904"/>
                <a:gd name="connsiteY2" fmla="*/ 132608 h 397823"/>
                <a:gd name="connsiteX3" fmla="*/ 617517 w 1056904"/>
                <a:gd name="connsiteY3" fmla="*/ 191984 h 397823"/>
                <a:gd name="connsiteX4" fmla="*/ 783771 w 1056904"/>
                <a:gd name="connsiteY4" fmla="*/ 1979 h 397823"/>
                <a:gd name="connsiteX5" fmla="*/ 1056904 w 1056904"/>
                <a:gd name="connsiteY5" fmla="*/ 180109 h 39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6904" h="397823">
                  <a:moveTo>
                    <a:pt x="0" y="370114"/>
                  </a:moveTo>
                  <a:cubicBezTo>
                    <a:pt x="85106" y="383968"/>
                    <a:pt x="170213" y="397823"/>
                    <a:pt x="225631" y="358239"/>
                  </a:cubicBezTo>
                  <a:cubicBezTo>
                    <a:pt x="281049" y="318655"/>
                    <a:pt x="267195" y="160317"/>
                    <a:pt x="332509" y="132608"/>
                  </a:cubicBezTo>
                  <a:cubicBezTo>
                    <a:pt x="397823" y="104899"/>
                    <a:pt x="542307" y="213755"/>
                    <a:pt x="617517" y="191984"/>
                  </a:cubicBezTo>
                  <a:cubicBezTo>
                    <a:pt x="692727" y="170213"/>
                    <a:pt x="710540" y="3958"/>
                    <a:pt x="783771" y="1979"/>
                  </a:cubicBezTo>
                  <a:cubicBezTo>
                    <a:pt x="857002" y="0"/>
                    <a:pt x="956953" y="90054"/>
                    <a:pt x="1056904" y="180109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611560" y="2133136"/>
              <a:ext cx="1268474" cy="413226"/>
            </a:xfrm>
            <a:custGeom>
              <a:avLst/>
              <a:gdLst>
                <a:gd name="connsiteX0" fmla="*/ 9896 w 1268681"/>
                <a:gd name="connsiteY0" fmla="*/ 93024 h 413658"/>
                <a:gd name="connsiteX1" fmla="*/ 45522 w 1268681"/>
                <a:gd name="connsiteY1" fmla="*/ 57398 h 413658"/>
                <a:gd name="connsiteX2" fmla="*/ 283029 w 1268681"/>
                <a:gd name="connsiteY2" fmla="*/ 33647 h 413658"/>
                <a:gd name="connsiteX3" fmla="*/ 532411 w 1268681"/>
                <a:gd name="connsiteY3" fmla="*/ 259278 h 413658"/>
                <a:gd name="connsiteX4" fmla="*/ 959922 w 1268681"/>
                <a:gd name="connsiteY4" fmla="*/ 104899 h 413658"/>
                <a:gd name="connsiteX5" fmla="*/ 1268681 w 1268681"/>
                <a:gd name="connsiteY5" fmla="*/ 413658 h 4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8681" h="413658">
                  <a:moveTo>
                    <a:pt x="9896" y="93024"/>
                  </a:moveTo>
                  <a:cubicBezTo>
                    <a:pt x="4948" y="80159"/>
                    <a:pt x="0" y="67294"/>
                    <a:pt x="45522" y="57398"/>
                  </a:cubicBezTo>
                  <a:cubicBezTo>
                    <a:pt x="91044" y="47502"/>
                    <a:pt x="201881" y="0"/>
                    <a:pt x="283029" y="33647"/>
                  </a:cubicBezTo>
                  <a:cubicBezTo>
                    <a:pt x="364177" y="67294"/>
                    <a:pt x="419596" y="247403"/>
                    <a:pt x="532411" y="259278"/>
                  </a:cubicBezTo>
                  <a:cubicBezTo>
                    <a:pt x="645226" y="271153"/>
                    <a:pt x="837210" y="79169"/>
                    <a:pt x="959922" y="104899"/>
                  </a:cubicBezTo>
                  <a:cubicBezTo>
                    <a:pt x="1082634" y="130629"/>
                    <a:pt x="1175657" y="272143"/>
                    <a:pt x="1268681" y="413658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 rot="-1860000">
              <a:off x="1672062" y="2093403"/>
              <a:ext cx="1268474" cy="360777"/>
            </a:xfrm>
            <a:custGeom>
              <a:avLst/>
              <a:gdLst>
                <a:gd name="connsiteX0" fmla="*/ 9896 w 1268681"/>
                <a:gd name="connsiteY0" fmla="*/ 93024 h 413658"/>
                <a:gd name="connsiteX1" fmla="*/ 45522 w 1268681"/>
                <a:gd name="connsiteY1" fmla="*/ 57398 h 413658"/>
                <a:gd name="connsiteX2" fmla="*/ 283029 w 1268681"/>
                <a:gd name="connsiteY2" fmla="*/ 33647 h 413658"/>
                <a:gd name="connsiteX3" fmla="*/ 532411 w 1268681"/>
                <a:gd name="connsiteY3" fmla="*/ 259278 h 413658"/>
                <a:gd name="connsiteX4" fmla="*/ 959922 w 1268681"/>
                <a:gd name="connsiteY4" fmla="*/ 104899 h 413658"/>
                <a:gd name="connsiteX5" fmla="*/ 1268681 w 1268681"/>
                <a:gd name="connsiteY5" fmla="*/ 413658 h 4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8681" h="413658">
                  <a:moveTo>
                    <a:pt x="9896" y="93024"/>
                  </a:moveTo>
                  <a:cubicBezTo>
                    <a:pt x="4948" y="80159"/>
                    <a:pt x="0" y="67294"/>
                    <a:pt x="45522" y="57398"/>
                  </a:cubicBezTo>
                  <a:cubicBezTo>
                    <a:pt x="91044" y="47502"/>
                    <a:pt x="201881" y="0"/>
                    <a:pt x="283029" y="33647"/>
                  </a:cubicBezTo>
                  <a:cubicBezTo>
                    <a:pt x="364177" y="67294"/>
                    <a:pt x="419596" y="247403"/>
                    <a:pt x="532411" y="259278"/>
                  </a:cubicBezTo>
                  <a:cubicBezTo>
                    <a:pt x="645226" y="271153"/>
                    <a:pt x="837210" y="79169"/>
                    <a:pt x="959922" y="104899"/>
                  </a:cubicBezTo>
                  <a:cubicBezTo>
                    <a:pt x="1082634" y="130629"/>
                    <a:pt x="1175657" y="272143"/>
                    <a:pt x="1268681" y="413658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2435687" y="2061616"/>
              <a:ext cx="1055740" cy="397333"/>
            </a:xfrm>
            <a:custGeom>
              <a:avLst/>
              <a:gdLst>
                <a:gd name="connsiteX0" fmla="*/ 0 w 1056904"/>
                <a:gd name="connsiteY0" fmla="*/ 370114 h 397823"/>
                <a:gd name="connsiteX1" fmla="*/ 225631 w 1056904"/>
                <a:gd name="connsiteY1" fmla="*/ 358239 h 397823"/>
                <a:gd name="connsiteX2" fmla="*/ 332509 w 1056904"/>
                <a:gd name="connsiteY2" fmla="*/ 132608 h 397823"/>
                <a:gd name="connsiteX3" fmla="*/ 617517 w 1056904"/>
                <a:gd name="connsiteY3" fmla="*/ 191984 h 397823"/>
                <a:gd name="connsiteX4" fmla="*/ 783771 w 1056904"/>
                <a:gd name="connsiteY4" fmla="*/ 1979 h 397823"/>
                <a:gd name="connsiteX5" fmla="*/ 1056904 w 1056904"/>
                <a:gd name="connsiteY5" fmla="*/ 180109 h 39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6904" h="397823">
                  <a:moveTo>
                    <a:pt x="0" y="370114"/>
                  </a:moveTo>
                  <a:cubicBezTo>
                    <a:pt x="85106" y="383968"/>
                    <a:pt x="170213" y="397823"/>
                    <a:pt x="225631" y="358239"/>
                  </a:cubicBezTo>
                  <a:cubicBezTo>
                    <a:pt x="281049" y="318655"/>
                    <a:pt x="267195" y="160317"/>
                    <a:pt x="332509" y="132608"/>
                  </a:cubicBezTo>
                  <a:cubicBezTo>
                    <a:pt x="397823" y="104899"/>
                    <a:pt x="542307" y="213755"/>
                    <a:pt x="617517" y="191984"/>
                  </a:cubicBezTo>
                  <a:cubicBezTo>
                    <a:pt x="692727" y="170213"/>
                    <a:pt x="710540" y="3958"/>
                    <a:pt x="783771" y="1979"/>
                  </a:cubicBezTo>
                  <a:cubicBezTo>
                    <a:pt x="857002" y="0"/>
                    <a:pt x="956953" y="90054"/>
                    <a:pt x="1056904" y="180109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 rot="-1080000">
              <a:off x="683001" y="1845467"/>
              <a:ext cx="1268475" cy="413226"/>
            </a:xfrm>
            <a:custGeom>
              <a:avLst/>
              <a:gdLst>
                <a:gd name="connsiteX0" fmla="*/ 9896 w 1268681"/>
                <a:gd name="connsiteY0" fmla="*/ 93024 h 413658"/>
                <a:gd name="connsiteX1" fmla="*/ 45522 w 1268681"/>
                <a:gd name="connsiteY1" fmla="*/ 57398 h 413658"/>
                <a:gd name="connsiteX2" fmla="*/ 283029 w 1268681"/>
                <a:gd name="connsiteY2" fmla="*/ 33647 h 413658"/>
                <a:gd name="connsiteX3" fmla="*/ 532411 w 1268681"/>
                <a:gd name="connsiteY3" fmla="*/ 259278 h 413658"/>
                <a:gd name="connsiteX4" fmla="*/ 959922 w 1268681"/>
                <a:gd name="connsiteY4" fmla="*/ 104899 h 413658"/>
                <a:gd name="connsiteX5" fmla="*/ 1268681 w 1268681"/>
                <a:gd name="connsiteY5" fmla="*/ 413658 h 4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8681" h="413658">
                  <a:moveTo>
                    <a:pt x="9896" y="93024"/>
                  </a:moveTo>
                  <a:cubicBezTo>
                    <a:pt x="4948" y="80159"/>
                    <a:pt x="0" y="67294"/>
                    <a:pt x="45522" y="57398"/>
                  </a:cubicBezTo>
                  <a:cubicBezTo>
                    <a:pt x="91044" y="47502"/>
                    <a:pt x="201881" y="0"/>
                    <a:pt x="283029" y="33647"/>
                  </a:cubicBezTo>
                  <a:cubicBezTo>
                    <a:pt x="364177" y="67294"/>
                    <a:pt x="419596" y="247403"/>
                    <a:pt x="532411" y="259278"/>
                  </a:cubicBezTo>
                  <a:cubicBezTo>
                    <a:pt x="645226" y="271153"/>
                    <a:pt x="837210" y="79169"/>
                    <a:pt x="959922" y="104899"/>
                  </a:cubicBezTo>
                  <a:cubicBezTo>
                    <a:pt x="1082634" y="130629"/>
                    <a:pt x="1175657" y="272143"/>
                    <a:pt x="1268681" y="413658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872271" y="1916987"/>
              <a:ext cx="403245" cy="273365"/>
            </a:xfrm>
            <a:custGeom>
              <a:avLst/>
              <a:gdLst>
                <a:gd name="connsiteX0" fmla="*/ 0 w 403761"/>
                <a:gd name="connsiteY0" fmla="*/ 156358 h 273132"/>
                <a:gd name="connsiteX1" fmla="*/ 130629 w 403761"/>
                <a:gd name="connsiteY1" fmla="*/ 1979 h 273132"/>
                <a:gd name="connsiteX2" fmla="*/ 166255 w 403761"/>
                <a:gd name="connsiteY2" fmla="*/ 144483 h 273132"/>
                <a:gd name="connsiteX3" fmla="*/ 249382 w 403761"/>
                <a:gd name="connsiteY3" fmla="*/ 73231 h 273132"/>
                <a:gd name="connsiteX4" fmla="*/ 296883 w 403761"/>
                <a:gd name="connsiteY4" fmla="*/ 251361 h 273132"/>
                <a:gd name="connsiteX5" fmla="*/ 403761 w 403761"/>
                <a:gd name="connsiteY5" fmla="*/ 203859 h 27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761" h="273132">
                  <a:moveTo>
                    <a:pt x="0" y="156358"/>
                  </a:moveTo>
                  <a:cubicBezTo>
                    <a:pt x="51460" y="80158"/>
                    <a:pt x="102920" y="3958"/>
                    <a:pt x="130629" y="1979"/>
                  </a:cubicBezTo>
                  <a:cubicBezTo>
                    <a:pt x="158338" y="0"/>
                    <a:pt x="146463" y="132608"/>
                    <a:pt x="166255" y="144483"/>
                  </a:cubicBezTo>
                  <a:cubicBezTo>
                    <a:pt x="186047" y="156358"/>
                    <a:pt x="227611" y="55418"/>
                    <a:pt x="249382" y="73231"/>
                  </a:cubicBezTo>
                  <a:cubicBezTo>
                    <a:pt x="271153" y="91044"/>
                    <a:pt x="271153" y="229590"/>
                    <a:pt x="296883" y="251361"/>
                  </a:cubicBezTo>
                  <a:cubicBezTo>
                    <a:pt x="322613" y="273132"/>
                    <a:pt x="363187" y="238495"/>
                    <a:pt x="403761" y="203859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 rot="-1320000">
              <a:off x="2367422" y="2150619"/>
              <a:ext cx="1268474" cy="414815"/>
            </a:xfrm>
            <a:custGeom>
              <a:avLst/>
              <a:gdLst>
                <a:gd name="connsiteX0" fmla="*/ 9896 w 1268681"/>
                <a:gd name="connsiteY0" fmla="*/ 93024 h 413658"/>
                <a:gd name="connsiteX1" fmla="*/ 45522 w 1268681"/>
                <a:gd name="connsiteY1" fmla="*/ 57398 h 413658"/>
                <a:gd name="connsiteX2" fmla="*/ 283029 w 1268681"/>
                <a:gd name="connsiteY2" fmla="*/ 33647 h 413658"/>
                <a:gd name="connsiteX3" fmla="*/ 532411 w 1268681"/>
                <a:gd name="connsiteY3" fmla="*/ 259278 h 413658"/>
                <a:gd name="connsiteX4" fmla="*/ 959922 w 1268681"/>
                <a:gd name="connsiteY4" fmla="*/ 104899 h 413658"/>
                <a:gd name="connsiteX5" fmla="*/ 1268681 w 1268681"/>
                <a:gd name="connsiteY5" fmla="*/ 413658 h 4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8681" h="413658">
                  <a:moveTo>
                    <a:pt x="9896" y="93024"/>
                  </a:moveTo>
                  <a:cubicBezTo>
                    <a:pt x="4948" y="80159"/>
                    <a:pt x="0" y="67294"/>
                    <a:pt x="45522" y="57398"/>
                  </a:cubicBezTo>
                  <a:cubicBezTo>
                    <a:pt x="91044" y="47502"/>
                    <a:pt x="201881" y="0"/>
                    <a:pt x="283029" y="33647"/>
                  </a:cubicBezTo>
                  <a:cubicBezTo>
                    <a:pt x="364177" y="67294"/>
                    <a:pt x="419596" y="247403"/>
                    <a:pt x="532411" y="259278"/>
                  </a:cubicBezTo>
                  <a:cubicBezTo>
                    <a:pt x="645226" y="271153"/>
                    <a:pt x="837210" y="79169"/>
                    <a:pt x="959922" y="104899"/>
                  </a:cubicBezTo>
                  <a:cubicBezTo>
                    <a:pt x="1082634" y="130629"/>
                    <a:pt x="1175657" y="272143"/>
                    <a:pt x="1268681" y="413658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/>
            </a:p>
          </p:txBody>
        </p:sp>
      </p:grpSp>
      <p:grpSp>
        <p:nvGrpSpPr>
          <p:cNvPr id="20485" name="Group 39"/>
          <p:cNvGrpSpPr>
            <a:grpSpLocks/>
          </p:cNvGrpSpPr>
          <p:nvPr/>
        </p:nvGrpSpPr>
        <p:grpSpPr bwMode="auto">
          <a:xfrm>
            <a:off x="4356100" y="1700213"/>
            <a:ext cx="4319588" cy="433387"/>
            <a:chOff x="4355976" y="1844824"/>
            <a:chExt cx="4320480" cy="432048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4355976" y="1844824"/>
              <a:ext cx="424902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4427429" y="2276872"/>
              <a:ext cx="424902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Freeform 28"/>
            <p:cNvSpPr/>
            <p:nvPr/>
          </p:nvSpPr>
          <p:spPr>
            <a:xfrm>
              <a:off x="4489354" y="2145517"/>
              <a:ext cx="1198811" cy="77547"/>
            </a:xfrm>
            <a:custGeom>
              <a:avLst/>
              <a:gdLst>
                <a:gd name="connsiteX0" fmla="*/ 0 w 1199408"/>
                <a:gd name="connsiteY0" fmla="*/ 75210 h 77189"/>
                <a:gd name="connsiteX1" fmla="*/ 178130 w 1199408"/>
                <a:gd name="connsiteY1" fmla="*/ 15833 h 77189"/>
                <a:gd name="connsiteX2" fmla="*/ 391885 w 1199408"/>
                <a:gd name="connsiteY2" fmla="*/ 75210 h 77189"/>
                <a:gd name="connsiteX3" fmla="*/ 629392 w 1199408"/>
                <a:gd name="connsiteY3" fmla="*/ 3958 h 77189"/>
                <a:gd name="connsiteX4" fmla="*/ 819397 w 1199408"/>
                <a:gd name="connsiteY4" fmla="*/ 51459 h 77189"/>
                <a:gd name="connsiteX5" fmla="*/ 1021278 w 1199408"/>
                <a:gd name="connsiteY5" fmla="*/ 15833 h 77189"/>
                <a:gd name="connsiteX6" fmla="*/ 1175657 w 1199408"/>
                <a:gd name="connsiteY6" fmla="*/ 63334 h 77189"/>
                <a:gd name="connsiteX7" fmla="*/ 1163782 w 1199408"/>
                <a:gd name="connsiteY7" fmla="*/ 51459 h 7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9408" h="77189">
                  <a:moveTo>
                    <a:pt x="0" y="75210"/>
                  </a:moveTo>
                  <a:cubicBezTo>
                    <a:pt x="56408" y="45521"/>
                    <a:pt x="112816" y="15833"/>
                    <a:pt x="178130" y="15833"/>
                  </a:cubicBezTo>
                  <a:cubicBezTo>
                    <a:pt x="243444" y="15833"/>
                    <a:pt x="316675" y="77189"/>
                    <a:pt x="391885" y="75210"/>
                  </a:cubicBezTo>
                  <a:cubicBezTo>
                    <a:pt x="467095" y="73231"/>
                    <a:pt x="558140" y="7916"/>
                    <a:pt x="629392" y="3958"/>
                  </a:cubicBezTo>
                  <a:cubicBezTo>
                    <a:pt x="700644" y="0"/>
                    <a:pt x="754083" y="49480"/>
                    <a:pt x="819397" y="51459"/>
                  </a:cubicBezTo>
                  <a:cubicBezTo>
                    <a:pt x="884711" y="53438"/>
                    <a:pt x="961901" y="13854"/>
                    <a:pt x="1021278" y="15833"/>
                  </a:cubicBezTo>
                  <a:cubicBezTo>
                    <a:pt x="1080655" y="17812"/>
                    <a:pt x="1151906" y="57396"/>
                    <a:pt x="1175657" y="63334"/>
                  </a:cubicBezTo>
                  <a:cubicBezTo>
                    <a:pt x="1199408" y="69272"/>
                    <a:pt x="1181595" y="60365"/>
                    <a:pt x="1163782" y="51459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740230" y="1911293"/>
              <a:ext cx="1200398" cy="77547"/>
            </a:xfrm>
            <a:custGeom>
              <a:avLst/>
              <a:gdLst>
                <a:gd name="connsiteX0" fmla="*/ 0 w 1199408"/>
                <a:gd name="connsiteY0" fmla="*/ 75210 h 77189"/>
                <a:gd name="connsiteX1" fmla="*/ 178130 w 1199408"/>
                <a:gd name="connsiteY1" fmla="*/ 15833 h 77189"/>
                <a:gd name="connsiteX2" fmla="*/ 391885 w 1199408"/>
                <a:gd name="connsiteY2" fmla="*/ 75210 h 77189"/>
                <a:gd name="connsiteX3" fmla="*/ 629392 w 1199408"/>
                <a:gd name="connsiteY3" fmla="*/ 3958 h 77189"/>
                <a:gd name="connsiteX4" fmla="*/ 819397 w 1199408"/>
                <a:gd name="connsiteY4" fmla="*/ 51459 h 77189"/>
                <a:gd name="connsiteX5" fmla="*/ 1021278 w 1199408"/>
                <a:gd name="connsiteY5" fmla="*/ 15833 h 77189"/>
                <a:gd name="connsiteX6" fmla="*/ 1175657 w 1199408"/>
                <a:gd name="connsiteY6" fmla="*/ 63334 h 77189"/>
                <a:gd name="connsiteX7" fmla="*/ 1163782 w 1199408"/>
                <a:gd name="connsiteY7" fmla="*/ 51459 h 7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9408" h="77189">
                  <a:moveTo>
                    <a:pt x="0" y="75210"/>
                  </a:moveTo>
                  <a:cubicBezTo>
                    <a:pt x="56408" y="45521"/>
                    <a:pt x="112816" y="15833"/>
                    <a:pt x="178130" y="15833"/>
                  </a:cubicBezTo>
                  <a:cubicBezTo>
                    <a:pt x="243444" y="15833"/>
                    <a:pt x="316675" y="77189"/>
                    <a:pt x="391885" y="75210"/>
                  </a:cubicBezTo>
                  <a:cubicBezTo>
                    <a:pt x="467095" y="73231"/>
                    <a:pt x="558140" y="7916"/>
                    <a:pt x="629392" y="3958"/>
                  </a:cubicBezTo>
                  <a:cubicBezTo>
                    <a:pt x="700644" y="0"/>
                    <a:pt x="754083" y="49480"/>
                    <a:pt x="819397" y="51459"/>
                  </a:cubicBezTo>
                  <a:cubicBezTo>
                    <a:pt x="884711" y="53438"/>
                    <a:pt x="961901" y="13854"/>
                    <a:pt x="1021278" y="15833"/>
                  </a:cubicBezTo>
                  <a:cubicBezTo>
                    <a:pt x="1080655" y="17812"/>
                    <a:pt x="1151906" y="57396"/>
                    <a:pt x="1175657" y="63334"/>
                  </a:cubicBezTo>
                  <a:cubicBezTo>
                    <a:pt x="1199408" y="69272"/>
                    <a:pt x="1181595" y="60365"/>
                    <a:pt x="1163782" y="51459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316612" y="1988840"/>
              <a:ext cx="1200398" cy="77548"/>
            </a:xfrm>
            <a:custGeom>
              <a:avLst/>
              <a:gdLst>
                <a:gd name="connsiteX0" fmla="*/ 0 w 1199408"/>
                <a:gd name="connsiteY0" fmla="*/ 75210 h 77189"/>
                <a:gd name="connsiteX1" fmla="*/ 178130 w 1199408"/>
                <a:gd name="connsiteY1" fmla="*/ 15833 h 77189"/>
                <a:gd name="connsiteX2" fmla="*/ 391885 w 1199408"/>
                <a:gd name="connsiteY2" fmla="*/ 75210 h 77189"/>
                <a:gd name="connsiteX3" fmla="*/ 629392 w 1199408"/>
                <a:gd name="connsiteY3" fmla="*/ 3958 h 77189"/>
                <a:gd name="connsiteX4" fmla="*/ 819397 w 1199408"/>
                <a:gd name="connsiteY4" fmla="*/ 51459 h 77189"/>
                <a:gd name="connsiteX5" fmla="*/ 1021278 w 1199408"/>
                <a:gd name="connsiteY5" fmla="*/ 15833 h 77189"/>
                <a:gd name="connsiteX6" fmla="*/ 1175657 w 1199408"/>
                <a:gd name="connsiteY6" fmla="*/ 63334 h 77189"/>
                <a:gd name="connsiteX7" fmla="*/ 1163782 w 1199408"/>
                <a:gd name="connsiteY7" fmla="*/ 51459 h 7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9408" h="77189">
                  <a:moveTo>
                    <a:pt x="0" y="75210"/>
                  </a:moveTo>
                  <a:cubicBezTo>
                    <a:pt x="56408" y="45521"/>
                    <a:pt x="112816" y="15833"/>
                    <a:pt x="178130" y="15833"/>
                  </a:cubicBezTo>
                  <a:cubicBezTo>
                    <a:pt x="243444" y="15833"/>
                    <a:pt x="316675" y="77189"/>
                    <a:pt x="391885" y="75210"/>
                  </a:cubicBezTo>
                  <a:cubicBezTo>
                    <a:pt x="467095" y="73231"/>
                    <a:pt x="558140" y="7916"/>
                    <a:pt x="629392" y="3958"/>
                  </a:cubicBezTo>
                  <a:cubicBezTo>
                    <a:pt x="700644" y="0"/>
                    <a:pt x="754083" y="49480"/>
                    <a:pt x="819397" y="51459"/>
                  </a:cubicBezTo>
                  <a:cubicBezTo>
                    <a:pt x="884711" y="53438"/>
                    <a:pt x="961901" y="13854"/>
                    <a:pt x="1021278" y="15833"/>
                  </a:cubicBezTo>
                  <a:cubicBezTo>
                    <a:pt x="1080655" y="17812"/>
                    <a:pt x="1151906" y="57396"/>
                    <a:pt x="1175657" y="63334"/>
                  </a:cubicBezTo>
                  <a:cubicBezTo>
                    <a:pt x="1199408" y="69272"/>
                    <a:pt x="1181595" y="60365"/>
                    <a:pt x="1163782" y="51459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5940628" y="2128108"/>
              <a:ext cx="1198811" cy="77548"/>
            </a:xfrm>
            <a:custGeom>
              <a:avLst/>
              <a:gdLst>
                <a:gd name="connsiteX0" fmla="*/ 0 w 1199408"/>
                <a:gd name="connsiteY0" fmla="*/ 75210 h 77189"/>
                <a:gd name="connsiteX1" fmla="*/ 178130 w 1199408"/>
                <a:gd name="connsiteY1" fmla="*/ 15833 h 77189"/>
                <a:gd name="connsiteX2" fmla="*/ 391885 w 1199408"/>
                <a:gd name="connsiteY2" fmla="*/ 75210 h 77189"/>
                <a:gd name="connsiteX3" fmla="*/ 629392 w 1199408"/>
                <a:gd name="connsiteY3" fmla="*/ 3958 h 77189"/>
                <a:gd name="connsiteX4" fmla="*/ 819397 w 1199408"/>
                <a:gd name="connsiteY4" fmla="*/ 51459 h 77189"/>
                <a:gd name="connsiteX5" fmla="*/ 1021278 w 1199408"/>
                <a:gd name="connsiteY5" fmla="*/ 15833 h 77189"/>
                <a:gd name="connsiteX6" fmla="*/ 1175657 w 1199408"/>
                <a:gd name="connsiteY6" fmla="*/ 63334 h 77189"/>
                <a:gd name="connsiteX7" fmla="*/ 1163782 w 1199408"/>
                <a:gd name="connsiteY7" fmla="*/ 51459 h 7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9408" h="77189">
                  <a:moveTo>
                    <a:pt x="0" y="75210"/>
                  </a:moveTo>
                  <a:cubicBezTo>
                    <a:pt x="56408" y="45521"/>
                    <a:pt x="112816" y="15833"/>
                    <a:pt x="178130" y="15833"/>
                  </a:cubicBezTo>
                  <a:cubicBezTo>
                    <a:pt x="243444" y="15833"/>
                    <a:pt x="316675" y="77189"/>
                    <a:pt x="391885" y="75210"/>
                  </a:cubicBezTo>
                  <a:cubicBezTo>
                    <a:pt x="467095" y="73231"/>
                    <a:pt x="558140" y="7916"/>
                    <a:pt x="629392" y="3958"/>
                  </a:cubicBezTo>
                  <a:cubicBezTo>
                    <a:pt x="700644" y="0"/>
                    <a:pt x="754083" y="49480"/>
                    <a:pt x="819397" y="51459"/>
                  </a:cubicBezTo>
                  <a:cubicBezTo>
                    <a:pt x="884711" y="53438"/>
                    <a:pt x="961901" y="13854"/>
                    <a:pt x="1021278" y="15833"/>
                  </a:cubicBezTo>
                  <a:cubicBezTo>
                    <a:pt x="1080655" y="17812"/>
                    <a:pt x="1151906" y="57396"/>
                    <a:pt x="1175657" y="63334"/>
                  </a:cubicBezTo>
                  <a:cubicBezTo>
                    <a:pt x="1199408" y="69272"/>
                    <a:pt x="1181595" y="60365"/>
                    <a:pt x="1163782" y="51459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6612280" y="1917623"/>
              <a:ext cx="1200398" cy="75965"/>
            </a:xfrm>
            <a:custGeom>
              <a:avLst/>
              <a:gdLst>
                <a:gd name="connsiteX0" fmla="*/ 0 w 1199408"/>
                <a:gd name="connsiteY0" fmla="*/ 75210 h 77189"/>
                <a:gd name="connsiteX1" fmla="*/ 178130 w 1199408"/>
                <a:gd name="connsiteY1" fmla="*/ 15833 h 77189"/>
                <a:gd name="connsiteX2" fmla="*/ 391885 w 1199408"/>
                <a:gd name="connsiteY2" fmla="*/ 75210 h 77189"/>
                <a:gd name="connsiteX3" fmla="*/ 629392 w 1199408"/>
                <a:gd name="connsiteY3" fmla="*/ 3958 h 77189"/>
                <a:gd name="connsiteX4" fmla="*/ 819397 w 1199408"/>
                <a:gd name="connsiteY4" fmla="*/ 51459 h 77189"/>
                <a:gd name="connsiteX5" fmla="*/ 1021278 w 1199408"/>
                <a:gd name="connsiteY5" fmla="*/ 15833 h 77189"/>
                <a:gd name="connsiteX6" fmla="*/ 1175657 w 1199408"/>
                <a:gd name="connsiteY6" fmla="*/ 63334 h 77189"/>
                <a:gd name="connsiteX7" fmla="*/ 1163782 w 1199408"/>
                <a:gd name="connsiteY7" fmla="*/ 51459 h 7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9408" h="77189">
                  <a:moveTo>
                    <a:pt x="0" y="75210"/>
                  </a:moveTo>
                  <a:cubicBezTo>
                    <a:pt x="56408" y="45521"/>
                    <a:pt x="112816" y="15833"/>
                    <a:pt x="178130" y="15833"/>
                  </a:cubicBezTo>
                  <a:cubicBezTo>
                    <a:pt x="243444" y="15833"/>
                    <a:pt x="316675" y="77189"/>
                    <a:pt x="391885" y="75210"/>
                  </a:cubicBezTo>
                  <a:cubicBezTo>
                    <a:pt x="467095" y="73231"/>
                    <a:pt x="558140" y="7916"/>
                    <a:pt x="629392" y="3958"/>
                  </a:cubicBezTo>
                  <a:cubicBezTo>
                    <a:pt x="700644" y="0"/>
                    <a:pt x="754083" y="49480"/>
                    <a:pt x="819397" y="51459"/>
                  </a:cubicBezTo>
                  <a:cubicBezTo>
                    <a:pt x="884711" y="53438"/>
                    <a:pt x="961901" y="13854"/>
                    <a:pt x="1021278" y="15833"/>
                  </a:cubicBezTo>
                  <a:cubicBezTo>
                    <a:pt x="1080655" y="17812"/>
                    <a:pt x="1151906" y="57396"/>
                    <a:pt x="1175657" y="63334"/>
                  </a:cubicBezTo>
                  <a:cubicBezTo>
                    <a:pt x="1199408" y="69272"/>
                    <a:pt x="1181595" y="60365"/>
                    <a:pt x="1163782" y="51459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7477645" y="1988840"/>
              <a:ext cx="1198811" cy="77548"/>
            </a:xfrm>
            <a:custGeom>
              <a:avLst/>
              <a:gdLst>
                <a:gd name="connsiteX0" fmla="*/ 0 w 1199408"/>
                <a:gd name="connsiteY0" fmla="*/ 75210 h 77189"/>
                <a:gd name="connsiteX1" fmla="*/ 178130 w 1199408"/>
                <a:gd name="connsiteY1" fmla="*/ 15833 h 77189"/>
                <a:gd name="connsiteX2" fmla="*/ 391885 w 1199408"/>
                <a:gd name="connsiteY2" fmla="*/ 75210 h 77189"/>
                <a:gd name="connsiteX3" fmla="*/ 629392 w 1199408"/>
                <a:gd name="connsiteY3" fmla="*/ 3958 h 77189"/>
                <a:gd name="connsiteX4" fmla="*/ 819397 w 1199408"/>
                <a:gd name="connsiteY4" fmla="*/ 51459 h 77189"/>
                <a:gd name="connsiteX5" fmla="*/ 1021278 w 1199408"/>
                <a:gd name="connsiteY5" fmla="*/ 15833 h 77189"/>
                <a:gd name="connsiteX6" fmla="*/ 1175657 w 1199408"/>
                <a:gd name="connsiteY6" fmla="*/ 63334 h 77189"/>
                <a:gd name="connsiteX7" fmla="*/ 1163782 w 1199408"/>
                <a:gd name="connsiteY7" fmla="*/ 51459 h 7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9408" h="77189">
                  <a:moveTo>
                    <a:pt x="0" y="75210"/>
                  </a:moveTo>
                  <a:cubicBezTo>
                    <a:pt x="56408" y="45521"/>
                    <a:pt x="112816" y="15833"/>
                    <a:pt x="178130" y="15833"/>
                  </a:cubicBezTo>
                  <a:cubicBezTo>
                    <a:pt x="243444" y="15833"/>
                    <a:pt x="316675" y="77189"/>
                    <a:pt x="391885" y="75210"/>
                  </a:cubicBezTo>
                  <a:cubicBezTo>
                    <a:pt x="467095" y="73231"/>
                    <a:pt x="558140" y="7916"/>
                    <a:pt x="629392" y="3958"/>
                  </a:cubicBezTo>
                  <a:cubicBezTo>
                    <a:pt x="700644" y="0"/>
                    <a:pt x="754083" y="49480"/>
                    <a:pt x="819397" y="51459"/>
                  </a:cubicBezTo>
                  <a:cubicBezTo>
                    <a:pt x="884711" y="53438"/>
                    <a:pt x="961901" y="13854"/>
                    <a:pt x="1021278" y="15833"/>
                  </a:cubicBezTo>
                  <a:cubicBezTo>
                    <a:pt x="1080655" y="17812"/>
                    <a:pt x="1151906" y="57396"/>
                    <a:pt x="1175657" y="63334"/>
                  </a:cubicBezTo>
                  <a:cubicBezTo>
                    <a:pt x="1199408" y="69272"/>
                    <a:pt x="1181595" y="60365"/>
                    <a:pt x="1163782" y="51459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7333154" y="2128108"/>
              <a:ext cx="1198810" cy="77548"/>
            </a:xfrm>
            <a:custGeom>
              <a:avLst/>
              <a:gdLst>
                <a:gd name="connsiteX0" fmla="*/ 0 w 1199408"/>
                <a:gd name="connsiteY0" fmla="*/ 75210 h 77189"/>
                <a:gd name="connsiteX1" fmla="*/ 178130 w 1199408"/>
                <a:gd name="connsiteY1" fmla="*/ 15833 h 77189"/>
                <a:gd name="connsiteX2" fmla="*/ 391885 w 1199408"/>
                <a:gd name="connsiteY2" fmla="*/ 75210 h 77189"/>
                <a:gd name="connsiteX3" fmla="*/ 629392 w 1199408"/>
                <a:gd name="connsiteY3" fmla="*/ 3958 h 77189"/>
                <a:gd name="connsiteX4" fmla="*/ 819397 w 1199408"/>
                <a:gd name="connsiteY4" fmla="*/ 51459 h 77189"/>
                <a:gd name="connsiteX5" fmla="*/ 1021278 w 1199408"/>
                <a:gd name="connsiteY5" fmla="*/ 15833 h 77189"/>
                <a:gd name="connsiteX6" fmla="*/ 1175657 w 1199408"/>
                <a:gd name="connsiteY6" fmla="*/ 63334 h 77189"/>
                <a:gd name="connsiteX7" fmla="*/ 1163782 w 1199408"/>
                <a:gd name="connsiteY7" fmla="*/ 51459 h 7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9408" h="77189">
                  <a:moveTo>
                    <a:pt x="0" y="75210"/>
                  </a:moveTo>
                  <a:cubicBezTo>
                    <a:pt x="56408" y="45521"/>
                    <a:pt x="112816" y="15833"/>
                    <a:pt x="178130" y="15833"/>
                  </a:cubicBezTo>
                  <a:cubicBezTo>
                    <a:pt x="243444" y="15833"/>
                    <a:pt x="316675" y="77189"/>
                    <a:pt x="391885" y="75210"/>
                  </a:cubicBezTo>
                  <a:cubicBezTo>
                    <a:pt x="467095" y="73231"/>
                    <a:pt x="558140" y="7916"/>
                    <a:pt x="629392" y="3958"/>
                  </a:cubicBezTo>
                  <a:cubicBezTo>
                    <a:pt x="700644" y="0"/>
                    <a:pt x="754083" y="49480"/>
                    <a:pt x="819397" y="51459"/>
                  </a:cubicBezTo>
                  <a:cubicBezTo>
                    <a:pt x="884711" y="53438"/>
                    <a:pt x="961901" y="13854"/>
                    <a:pt x="1021278" y="15833"/>
                  </a:cubicBezTo>
                  <a:cubicBezTo>
                    <a:pt x="1080655" y="17812"/>
                    <a:pt x="1151906" y="57396"/>
                    <a:pt x="1175657" y="63334"/>
                  </a:cubicBezTo>
                  <a:cubicBezTo>
                    <a:pt x="1199408" y="69272"/>
                    <a:pt x="1181595" y="60365"/>
                    <a:pt x="1163782" y="51459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</p:grpSp>
      <p:sp>
        <p:nvSpPr>
          <p:cNvPr id="20486" name="TextBox 35"/>
          <p:cNvSpPr txBox="1">
            <a:spLocks noChangeArrowheads="1"/>
          </p:cNvSpPr>
          <p:nvPr/>
        </p:nvSpPr>
        <p:spPr bwMode="auto">
          <a:xfrm>
            <a:off x="735013" y="2349500"/>
            <a:ext cx="2959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b-NO" altLang="nb-NO" sz="2000" dirty="0" err="1"/>
              <a:t>Uutstrukket</a:t>
            </a:r>
            <a:r>
              <a:rPr lang="nb-NO" altLang="nb-NO" sz="2000" dirty="0"/>
              <a:t> strikk, høy </a:t>
            </a:r>
            <a:r>
              <a:rPr lang="nb-NO" altLang="nb-NO" sz="2000" i="1" dirty="0"/>
              <a:t>S</a:t>
            </a:r>
          </a:p>
        </p:txBody>
      </p:sp>
      <p:sp>
        <p:nvSpPr>
          <p:cNvPr id="20487" name="TextBox 36"/>
          <p:cNvSpPr txBox="1">
            <a:spLocks noChangeArrowheads="1"/>
          </p:cNvSpPr>
          <p:nvPr/>
        </p:nvSpPr>
        <p:spPr bwMode="auto">
          <a:xfrm>
            <a:off x="5076825" y="2339975"/>
            <a:ext cx="2716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b-NO" altLang="nb-NO" sz="2000" dirty="0"/>
              <a:t>Utstrukket strikk, lav </a:t>
            </a:r>
            <a:r>
              <a:rPr lang="nb-NO" altLang="nb-NO" sz="2000" i="1" dirty="0"/>
              <a:t>S</a:t>
            </a:r>
          </a:p>
        </p:txBody>
      </p:sp>
      <p:sp>
        <p:nvSpPr>
          <p:cNvPr id="20488" name="TextBox 41"/>
          <p:cNvSpPr txBox="1">
            <a:spLocks noChangeArrowheads="1"/>
          </p:cNvSpPr>
          <p:nvPr/>
        </p:nvSpPr>
        <p:spPr bwMode="auto">
          <a:xfrm>
            <a:off x="711200" y="2924175"/>
            <a:ext cx="7677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b-NO" altLang="nb-NO" sz="2200"/>
              <a:t>Strekking </a:t>
            </a:r>
            <a:r>
              <a:rPr lang="nb-NO" altLang="nb-NO" sz="2200">
                <a:sym typeface="Wingdings" pitchFamily="2" charset="2"/>
              </a:rPr>
              <a:t> Entropiendringen er negativ (Entropien synker)</a:t>
            </a:r>
            <a:endParaRPr lang="nb-NO" altLang="nb-NO" sz="2200"/>
          </a:p>
        </p:txBody>
      </p:sp>
      <p:sp>
        <p:nvSpPr>
          <p:cNvPr id="20489" name="TextBox 42"/>
          <p:cNvSpPr txBox="1">
            <a:spLocks noChangeArrowheads="1"/>
          </p:cNvSpPr>
          <p:nvPr/>
        </p:nvSpPr>
        <p:spPr bwMode="auto">
          <a:xfrm>
            <a:off x="395536" y="3573463"/>
            <a:ext cx="8640960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b-NO" altLang="nb-NO" sz="2200" dirty="0"/>
              <a:t>Oppvarming av en strikk i likevekt, </a:t>
            </a:r>
            <a:r>
              <a:rPr lang="el-GR" altLang="nb-NO" sz="2200" i="1" dirty="0"/>
              <a:t>Δ</a:t>
            </a:r>
            <a:r>
              <a:rPr lang="nb-NO" altLang="nb-NO" sz="2200" i="1" dirty="0"/>
              <a:t>G</a:t>
            </a:r>
            <a:r>
              <a:rPr lang="nb-NO" altLang="nb-NO" sz="2200" dirty="0"/>
              <a:t> = 0:</a:t>
            </a:r>
          </a:p>
          <a:p>
            <a:pPr eaLnBrk="1" hangingPunct="1"/>
            <a:endParaRPr lang="nb-NO" altLang="nb-NO" sz="1200" dirty="0"/>
          </a:p>
          <a:p>
            <a:pPr eaLnBrk="1" hangingPunct="1"/>
            <a:r>
              <a:rPr lang="nb-NO" altLang="nb-NO" sz="2200" dirty="0"/>
              <a:t> </a:t>
            </a:r>
            <a:r>
              <a:rPr lang="nb-NO" altLang="nb-NO" sz="2200" dirty="0" smtClean="0"/>
              <a:t> </a:t>
            </a:r>
            <a:r>
              <a:rPr lang="el-GR" altLang="nb-NO" sz="2200" i="1" dirty="0" smtClean="0"/>
              <a:t>Δ</a:t>
            </a:r>
            <a:r>
              <a:rPr lang="nb-NO" altLang="nb-NO" sz="2200" i="1" dirty="0"/>
              <a:t>G = </a:t>
            </a:r>
            <a:r>
              <a:rPr lang="el-GR" altLang="nb-NO" sz="2200" i="1" dirty="0"/>
              <a:t>Δ</a:t>
            </a:r>
            <a:r>
              <a:rPr lang="nb-NO" altLang="nb-NO" sz="2200" i="1" dirty="0"/>
              <a:t>H – T</a:t>
            </a:r>
            <a:r>
              <a:rPr lang="el-GR" altLang="nb-NO" sz="2200" i="1" dirty="0"/>
              <a:t>Δ</a:t>
            </a:r>
            <a:r>
              <a:rPr lang="nb-NO" altLang="nb-NO" sz="2200" i="1" dirty="0" smtClean="0"/>
              <a:t>S</a:t>
            </a:r>
          </a:p>
          <a:p>
            <a:pPr eaLnBrk="1" hangingPunct="1">
              <a:buFont typeface="Arial" charset="0"/>
              <a:buChar char="•"/>
            </a:pPr>
            <a:endParaRPr lang="nb-NO" altLang="nb-NO" sz="2200" dirty="0"/>
          </a:p>
          <a:p>
            <a:pPr eaLnBrk="1" hangingPunct="1"/>
            <a:r>
              <a:rPr lang="nb-NO" altLang="nb-NO" sz="2200" dirty="0" smtClean="0"/>
              <a:t>Entalpien </a:t>
            </a:r>
            <a:r>
              <a:rPr lang="nb-NO" altLang="nb-NO" sz="2200" dirty="0"/>
              <a:t>i strikken øker</a:t>
            </a:r>
          </a:p>
          <a:p>
            <a:pPr eaLnBrk="1" hangingPunct="1"/>
            <a:r>
              <a:rPr lang="nb-NO" altLang="nb-NO" sz="2200" dirty="0" smtClean="0"/>
              <a:t>Hvis </a:t>
            </a:r>
            <a:r>
              <a:rPr lang="el-GR" altLang="nb-NO" sz="2200" i="1" dirty="0"/>
              <a:t>Δ</a:t>
            </a:r>
            <a:r>
              <a:rPr lang="nb-NO" altLang="nb-NO" sz="2200" i="1" dirty="0"/>
              <a:t>H</a:t>
            </a:r>
            <a:r>
              <a:rPr lang="nb-NO" altLang="nb-NO" sz="2200" dirty="0"/>
              <a:t> øker må også </a:t>
            </a:r>
            <a:r>
              <a:rPr lang="el-GR" altLang="nb-NO" sz="2200" i="1" dirty="0"/>
              <a:t>Δ</a:t>
            </a:r>
            <a:r>
              <a:rPr lang="nb-NO" altLang="nb-NO" sz="2200" i="1" dirty="0"/>
              <a:t>S</a:t>
            </a:r>
            <a:r>
              <a:rPr lang="nb-NO" altLang="nb-NO" sz="2200" dirty="0"/>
              <a:t> øke dersom </a:t>
            </a:r>
            <a:r>
              <a:rPr lang="el-GR" altLang="nb-NO" sz="2200" i="1" dirty="0"/>
              <a:t>Δ</a:t>
            </a:r>
            <a:r>
              <a:rPr lang="nb-NO" altLang="nb-NO" sz="2200" i="1" dirty="0"/>
              <a:t>G</a:t>
            </a:r>
            <a:r>
              <a:rPr lang="nb-NO" altLang="nb-NO" sz="2200" dirty="0"/>
              <a:t> skal holde seg uforandret </a:t>
            </a:r>
            <a:r>
              <a:rPr lang="nb-NO" altLang="nb-NO" sz="2200" dirty="0" smtClean="0"/>
              <a:t>(</a:t>
            </a:r>
            <a:r>
              <a:rPr lang="nb-NO" altLang="nb-NO" sz="2200" dirty="0"/>
              <a:t>Le </a:t>
            </a:r>
            <a:r>
              <a:rPr lang="nb-NO" altLang="nb-NO" sz="2200" dirty="0" err="1"/>
              <a:t>Chateliers</a:t>
            </a:r>
            <a:r>
              <a:rPr lang="nb-NO" altLang="nb-NO" sz="2200" dirty="0"/>
              <a:t> </a:t>
            </a:r>
            <a:r>
              <a:rPr lang="nb-NO" altLang="nb-NO" sz="2200" dirty="0" smtClean="0"/>
              <a:t>prinsipp?)</a:t>
            </a:r>
            <a:endParaRPr lang="nb-NO" altLang="nb-NO" sz="2200" dirty="0"/>
          </a:p>
          <a:p>
            <a:pPr eaLnBrk="1" hangingPunct="1"/>
            <a:r>
              <a:rPr lang="nb-NO" altLang="nb-NO" sz="2200" dirty="0">
                <a:sym typeface="Wingdings" pitchFamily="2" charset="2"/>
              </a:rPr>
              <a:t> Strikken blir kortere</a:t>
            </a:r>
            <a:endParaRPr lang="nb-NO" altLang="nb-NO" sz="2200" dirty="0"/>
          </a:p>
        </p:txBody>
      </p:sp>
    </p:spTree>
    <p:extLst>
      <p:ext uri="{BB962C8B-B14F-4D97-AF65-F5344CB8AC3E}">
        <p14:creationId xmlns:p14="http://schemas.microsoft.com/office/powerpoint/2010/main" val="196637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6666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17228</TotalTime>
  <Words>840</Words>
  <Application>Microsoft Office PowerPoint</Application>
  <PresentationFormat>On-screen Show (4:3)</PresentationFormat>
  <Paragraphs>234</Paragraphs>
  <Slides>16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Default Design</vt:lpstr>
      <vt:lpstr>Microsoft Formelredigering 3.0</vt:lpstr>
      <vt:lpstr>MENA 1000; Materialer, energi og nanoteknologi  Laboratorieøvelse 1:  Energitransport og kalorimetri</vt:lpstr>
      <vt:lpstr>Introduksjon</vt:lpstr>
      <vt:lpstr>1a Termoelektrisitet og energitransport</vt:lpstr>
      <vt:lpstr>Valens- og ledningsbånd; båndgap</vt:lpstr>
      <vt:lpstr>Halvledere og isolatorer</vt:lpstr>
      <vt:lpstr>Bor(B)- og fosfor(P)-dopet silisium (Si)</vt:lpstr>
      <vt:lpstr>Doping</vt:lpstr>
      <vt:lpstr>Termoelektrisitet</vt:lpstr>
      <vt:lpstr>Seebeck-koeffisient og Peltier-koeffisient</vt:lpstr>
      <vt:lpstr>Eksperimenter med Peltier-elementet</vt:lpstr>
      <vt:lpstr>Stråling</vt:lpstr>
      <vt:lpstr>Termodynamikk</vt:lpstr>
      <vt:lpstr>Entalpiendring, ΔH</vt:lpstr>
      <vt:lpstr>Kalorimetri</vt:lpstr>
      <vt:lpstr>Entropiendring, ΔS «Termodynastrikk» - Strekking og slipping av strikk</vt:lpstr>
      <vt:lpstr>Entropiendring, ΔS</vt:lpstr>
    </vt:vector>
  </TitlesOfParts>
  <Company>UiO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Truls Norby</dc:creator>
  <cp:lastModifiedBy>trulsn</cp:lastModifiedBy>
  <cp:revision>205</cp:revision>
  <dcterms:created xsi:type="dcterms:W3CDTF">2003-05-03T22:01:05Z</dcterms:created>
  <dcterms:modified xsi:type="dcterms:W3CDTF">2014-09-22T01:10:55Z</dcterms:modified>
</cp:coreProperties>
</file>