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s/slide47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s/slide45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slides/slide5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slides/slide50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4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Default Extension="bin" ContentType="application/vnd.openxmlformats-officedocument.oleObject"/>
  <Override PartName="/ppt/notesSlides/notesSlide1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51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4"/>
  </p:notesMasterIdLst>
  <p:handoutMasterIdLst>
    <p:handoutMasterId r:id="rId55"/>
  </p:handoutMasterIdLst>
  <p:sldIdLst>
    <p:sldId id="256" r:id="rId2"/>
    <p:sldId id="330" r:id="rId3"/>
    <p:sldId id="354" r:id="rId4"/>
    <p:sldId id="356" r:id="rId5"/>
    <p:sldId id="357" r:id="rId6"/>
    <p:sldId id="358" r:id="rId7"/>
    <p:sldId id="359" r:id="rId8"/>
    <p:sldId id="361" r:id="rId9"/>
    <p:sldId id="360" r:id="rId10"/>
    <p:sldId id="362" r:id="rId11"/>
    <p:sldId id="364" r:id="rId12"/>
    <p:sldId id="363" r:id="rId13"/>
    <p:sldId id="365" r:id="rId14"/>
    <p:sldId id="366" r:id="rId15"/>
    <p:sldId id="367" r:id="rId16"/>
    <p:sldId id="368" r:id="rId17"/>
    <p:sldId id="369" r:id="rId18"/>
    <p:sldId id="370" r:id="rId19"/>
    <p:sldId id="371" r:id="rId20"/>
    <p:sldId id="372" r:id="rId21"/>
    <p:sldId id="373" r:id="rId22"/>
    <p:sldId id="374" r:id="rId23"/>
    <p:sldId id="375" r:id="rId24"/>
    <p:sldId id="376" r:id="rId25"/>
    <p:sldId id="377" r:id="rId26"/>
    <p:sldId id="378" r:id="rId27"/>
    <p:sldId id="379" r:id="rId28"/>
    <p:sldId id="380" r:id="rId29"/>
    <p:sldId id="381" r:id="rId30"/>
    <p:sldId id="382" r:id="rId31"/>
    <p:sldId id="383" r:id="rId32"/>
    <p:sldId id="384" r:id="rId33"/>
    <p:sldId id="414" r:id="rId34"/>
    <p:sldId id="415" r:id="rId35"/>
    <p:sldId id="416" r:id="rId36"/>
    <p:sldId id="417" r:id="rId37"/>
    <p:sldId id="418" r:id="rId38"/>
    <p:sldId id="419" r:id="rId39"/>
    <p:sldId id="386" r:id="rId40"/>
    <p:sldId id="387" r:id="rId41"/>
    <p:sldId id="424" r:id="rId42"/>
    <p:sldId id="398" r:id="rId43"/>
    <p:sldId id="400" r:id="rId44"/>
    <p:sldId id="399" r:id="rId45"/>
    <p:sldId id="401" r:id="rId46"/>
    <p:sldId id="406" r:id="rId47"/>
    <p:sldId id="403" r:id="rId48"/>
    <p:sldId id="407" r:id="rId49"/>
    <p:sldId id="389" r:id="rId50"/>
    <p:sldId id="429" r:id="rId51"/>
    <p:sldId id="428" r:id="rId52"/>
    <p:sldId id="413" r:id="rId53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6600"/>
    <a:srgbClr val="CC0000"/>
    <a:srgbClr val="99CCFF"/>
    <a:srgbClr val="003366"/>
    <a:srgbClr val="000066"/>
    <a:srgbClr val="CCECFF"/>
    <a:srgbClr val="CCFF99"/>
    <a:srgbClr val="FFFF99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>
    <p:restoredLeft sz="22285" autoAdjust="0"/>
    <p:restoredTop sz="90900" autoAdjust="0"/>
  </p:normalViewPr>
  <p:slideViewPr>
    <p:cSldViewPr>
      <p:cViewPr varScale="1">
        <p:scale>
          <a:sx n="122" d="100"/>
          <a:sy n="122" d="100"/>
        </p:scale>
        <p:origin x="-654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78" d="100"/>
          <a:sy n="78" d="100"/>
        </p:scale>
        <p:origin x="-2102" y="-48"/>
      </p:cViewPr>
      <p:guideLst>
        <p:guide orient="horz" pos="2880"/>
        <p:guide pos="2160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png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wmf"/></Relationships>
</file>

<file path=ppt/drawings/_rels/vmlDrawing3.vml.rels><?xml version="1.0" encoding="UTF-8" standalone="yes"?>
<Relationships xmlns="http://schemas.openxmlformats.org/package/2006/relationships"><Relationship Id="rId3" Type="http://schemas.openxmlformats.org/officeDocument/2006/relationships/image" Target="../media/image7.wmf"/><Relationship Id="rId2" Type="http://schemas.openxmlformats.org/officeDocument/2006/relationships/image" Target="../media/image6.wmf"/><Relationship Id="rId1" Type="http://schemas.openxmlformats.org/officeDocument/2006/relationships/image" Target="../media/image5.wmf"/><Relationship Id="rId4" Type="http://schemas.openxmlformats.org/officeDocument/2006/relationships/image" Target="../media/image8.wmf"/></Relationships>
</file>

<file path=ppt/drawings/_rels/vmlDrawing4.vml.rels><?xml version="1.0" encoding="UTF-8" standalone="yes"?>
<Relationships xmlns="http://schemas.openxmlformats.org/package/2006/relationships"><Relationship Id="rId2" Type="http://schemas.openxmlformats.org/officeDocument/2006/relationships/image" Target="../media/image10.wmf"/><Relationship Id="rId1" Type="http://schemas.openxmlformats.org/officeDocument/2006/relationships/image" Target="../media/image9.wmf"/></Relationships>
</file>

<file path=ppt/drawings/_rels/vmlDrawing5.vml.rels><?xml version="1.0" encoding="UTF-8" standalone="yes"?>
<Relationships xmlns="http://schemas.openxmlformats.org/package/2006/relationships"><Relationship Id="rId3" Type="http://schemas.openxmlformats.org/officeDocument/2006/relationships/image" Target="../media/image13.wmf"/><Relationship Id="rId2" Type="http://schemas.openxmlformats.org/officeDocument/2006/relationships/image" Target="../media/image12.wmf"/><Relationship Id="rId1" Type="http://schemas.openxmlformats.org/officeDocument/2006/relationships/image" Target="../media/image11.wmf"/><Relationship Id="rId4" Type="http://schemas.openxmlformats.org/officeDocument/2006/relationships/image" Target="../media/image14.w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15.w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16.wmf"/></Relationships>
</file>

<file path=ppt/drawings/_rels/vmlDrawing8.vml.rels><?xml version="1.0" encoding="UTF-8" standalone="yes"?>
<Relationships xmlns="http://schemas.openxmlformats.org/package/2006/relationships"><Relationship Id="rId3" Type="http://schemas.openxmlformats.org/officeDocument/2006/relationships/image" Target="../media/image19.wmf"/><Relationship Id="rId2" Type="http://schemas.openxmlformats.org/officeDocument/2006/relationships/image" Target="../media/image18.wmf"/><Relationship Id="rId1" Type="http://schemas.openxmlformats.org/officeDocument/2006/relationships/image" Target="../media/image17.wmf"/><Relationship Id="rId4" Type="http://schemas.openxmlformats.org/officeDocument/2006/relationships/image" Target="../media/image20.wmf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21.wmf"/></Relationships>
</file>

<file path=ppt/drawings/_rels/vmlDrawing10.vml.rels><?xml version="1.0" encoding="UTF-8" standalone="yes"?>
<Relationships xmlns="http://schemas.openxmlformats.org/package/2006/relationships"><Relationship Id="rId1" Type="http://schemas.openxmlformats.org/officeDocument/2006/relationships/image" Target="../media/image22.wmf"/></Relationships>
</file>

<file path=ppt/drawings/_rels/vmlDrawing11.vml.rels><?xml version="1.0" encoding="UTF-8" standalone="yes"?>
<Relationships xmlns="http://schemas.openxmlformats.org/package/2006/relationships"><Relationship Id="rId3" Type="http://schemas.openxmlformats.org/officeDocument/2006/relationships/image" Target="../media/image24.wmf"/><Relationship Id="rId2" Type="http://schemas.openxmlformats.org/officeDocument/2006/relationships/image" Target="../media/image23.wmf"/><Relationship Id="rId1" Type="http://schemas.openxmlformats.org/officeDocument/2006/relationships/image" Target="../media/image17.wmf"/><Relationship Id="rId4" Type="http://schemas.openxmlformats.org/officeDocument/2006/relationships/image" Target="../media/image25.wmf"/></Relationships>
</file>

<file path=ppt/drawings/_rels/vmlDrawing12.vml.rels><?xml version="1.0" encoding="UTF-8" standalone="yes"?>
<Relationships xmlns="http://schemas.openxmlformats.org/package/2006/relationships"><Relationship Id="rId1" Type="http://schemas.openxmlformats.org/officeDocument/2006/relationships/image" Target="../media/image26.wmf"/></Relationships>
</file>

<file path=ppt/drawings/_rels/vmlDrawing13.vml.rels><?xml version="1.0" encoding="UTF-8" standalone="yes"?>
<Relationships xmlns="http://schemas.openxmlformats.org/package/2006/relationships"><Relationship Id="rId2" Type="http://schemas.openxmlformats.org/officeDocument/2006/relationships/image" Target="../media/image29.wmf"/><Relationship Id="rId1" Type="http://schemas.openxmlformats.org/officeDocument/2006/relationships/image" Target="../media/image28.wmf"/></Relationships>
</file>

<file path=ppt/drawings/_rels/vmlDrawing14.vml.rels><?xml version="1.0" encoding="UTF-8" standalone="yes"?>
<Relationships xmlns="http://schemas.openxmlformats.org/package/2006/relationships"><Relationship Id="rId1" Type="http://schemas.openxmlformats.org/officeDocument/2006/relationships/image" Target="../media/image31.wmf"/></Relationships>
</file>

<file path=ppt/drawings/_rels/vmlDrawing15.vml.rels><?xml version="1.0" encoding="UTF-8" standalone="yes"?>
<Relationships xmlns="http://schemas.openxmlformats.org/package/2006/relationships"><Relationship Id="rId1" Type="http://schemas.openxmlformats.org/officeDocument/2006/relationships/image" Target="../media/image32.png"/></Relationships>
</file>

<file path=ppt/drawings/_rels/vmlDrawing16.vml.rels><?xml version="1.0" encoding="UTF-8" standalone="yes"?>
<Relationships xmlns="http://schemas.openxmlformats.org/package/2006/relationships"><Relationship Id="rId1" Type="http://schemas.openxmlformats.org/officeDocument/2006/relationships/image" Target="../media/image33.png"/></Relationships>
</file>

<file path=ppt/drawings/_rels/vmlDrawing17.vml.rels><?xml version="1.0" encoding="UTF-8" standalone="yes"?>
<Relationships xmlns="http://schemas.openxmlformats.org/package/2006/relationships"><Relationship Id="rId1" Type="http://schemas.openxmlformats.org/officeDocument/2006/relationships/image" Target="../media/image34.png"/></Relationships>
</file>

<file path=ppt/drawings/_rels/vmlDrawing18.vml.rels><?xml version="1.0" encoding="UTF-8" standalone="yes"?>
<Relationships xmlns="http://schemas.openxmlformats.org/package/2006/relationships"><Relationship Id="rId1" Type="http://schemas.openxmlformats.org/officeDocument/2006/relationships/image" Target="../media/image33.png"/></Relationships>
</file>

<file path=ppt/drawings/_rels/vmlDrawing19.vml.rels><?xml version="1.0" encoding="UTF-8" standalone="yes"?>
<Relationships xmlns="http://schemas.openxmlformats.org/package/2006/relationships"><Relationship Id="rId1" Type="http://schemas.openxmlformats.org/officeDocument/2006/relationships/image" Target="../media/image33.png"/></Relationships>
</file>

<file path=ppt/drawings/_rels/vmlDrawing20.vml.rels><?xml version="1.0" encoding="UTF-8" standalone="yes"?>
<Relationships xmlns="http://schemas.openxmlformats.org/package/2006/relationships"><Relationship Id="rId1" Type="http://schemas.openxmlformats.org/officeDocument/2006/relationships/image" Target="../media/image35.png"/></Relationships>
</file>

<file path=ppt/drawings/_rels/vmlDrawing2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6.png"/></Relationships>
</file>

<file path=ppt/drawings/_rels/vmlDrawing22.vml.rels><?xml version="1.0" encoding="UTF-8" standalone="yes"?>
<Relationships xmlns="http://schemas.openxmlformats.org/package/2006/relationships"><Relationship Id="rId2" Type="http://schemas.openxmlformats.org/officeDocument/2006/relationships/image" Target="../media/image39.wmf"/><Relationship Id="rId1" Type="http://schemas.openxmlformats.org/officeDocument/2006/relationships/image" Target="../media/image38.wmf"/></Relationships>
</file>

<file path=ppt/drawings/_rels/vmlDrawing23.vml.rels><?xml version="1.0" encoding="UTF-8" standalone="yes"?>
<Relationships xmlns="http://schemas.openxmlformats.org/package/2006/relationships"><Relationship Id="rId3" Type="http://schemas.openxmlformats.org/officeDocument/2006/relationships/image" Target="../media/image42.wmf"/><Relationship Id="rId2" Type="http://schemas.openxmlformats.org/officeDocument/2006/relationships/image" Target="../media/image41.wmf"/><Relationship Id="rId1" Type="http://schemas.openxmlformats.org/officeDocument/2006/relationships/image" Target="../media/image40.wmf"/></Relationships>
</file>

<file path=ppt/drawings/_rels/vmlDrawing24.vml.rels><?xml version="1.0" encoding="UTF-8" standalone="yes"?>
<Relationships xmlns="http://schemas.openxmlformats.org/package/2006/relationships"><Relationship Id="rId3" Type="http://schemas.openxmlformats.org/officeDocument/2006/relationships/image" Target="../media/image45.wmf"/><Relationship Id="rId2" Type="http://schemas.openxmlformats.org/officeDocument/2006/relationships/image" Target="../media/image44.wmf"/><Relationship Id="rId1" Type="http://schemas.openxmlformats.org/officeDocument/2006/relationships/image" Target="../media/image43.wmf"/></Relationships>
</file>

<file path=ppt/drawings/_rels/vmlDrawing25.vml.rels><?xml version="1.0" encoding="UTF-8" standalone="yes"?>
<Relationships xmlns="http://schemas.openxmlformats.org/package/2006/relationships"><Relationship Id="rId2" Type="http://schemas.openxmlformats.org/officeDocument/2006/relationships/image" Target="../media/image47.wmf"/><Relationship Id="rId1" Type="http://schemas.openxmlformats.org/officeDocument/2006/relationships/image" Target="../media/image46.wmf"/></Relationships>
</file>

<file path=ppt/drawings/_rels/vmlDrawing26.vml.rels><?xml version="1.0" encoding="UTF-8" standalone="yes"?>
<Relationships xmlns="http://schemas.openxmlformats.org/package/2006/relationships"><Relationship Id="rId2" Type="http://schemas.openxmlformats.org/officeDocument/2006/relationships/image" Target="../media/image49.wmf"/><Relationship Id="rId1" Type="http://schemas.openxmlformats.org/officeDocument/2006/relationships/image" Target="../media/image48.wmf"/></Relationships>
</file>

<file path=ppt/drawings/_rels/vmlDrawing27.vml.rels><?xml version="1.0" encoding="UTF-8" standalone="yes"?>
<Relationships xmlns="http://schemas.openxmlformats.org/package/2006/relationships"><Relationship Id="rId1" Type="http://schemas.openxmlformats.org/officeDocument/2006/relationships/image" Target="../media/image50.png"/></Relationships>
</file>

<file path=ppt/drawings/_rels/vmlDrawing28.vml.rels><?xml version="1.0" encoding="UTF-8" standalone="yes"?>
<Relationships xmlns="http://schemas.openxmlformats.org/package/2006/relationships"><Relationship Id="rId1" Type="http://schemas.openxmlformats.org/officeDocument/2006/relationships/image" Target="../media/image52.png"/></Relationships>
</file>

<file path=ppt/drawings/_rels/vmlDrawing29.vml.rels><?xml version="1.0" encoding="UTF-8" standalone="yes"?>
<Relationships xmlns="http://schemas.openxmlformats.org/package/2006/relationships"><Relationship Id="rId1" Type="http://schemas.openxmlformats.org/officeDocument/2006/relationships/image" Target="../media/image52.png"/></Relationships>
</file>

<file path=ppt/drawings/_rels/vmlDrawing30.vml.rels><?xml version="1.0" encoding="UTF-8" standalone="yes"?>
<Relationships xmlns="http://schemas.openxmlformats.org/package/2006/relationships"><Relationship Id="rId1" Type="http://schemas.openxmlformats.org/officeDocument/2006/relationships/image" Target="../media/image53.png"/></Relationships>
</file>

<file path=ppt/drawings/_rels/vmlDrawing31.vml.rels><?xml version="1.0" encoding="UTF-8" standalone="yes"?>
<Relationships xmlns="http://schemas.openxmlformats.org/package/2006/relationships"><Relationship Id="rId1" Type="http://schemas.openxmlformats.org/officeDocument/2006/relationships/image" Target="../media/image54.png"/></Relationships>
</file>

<file path=ppt/drawings/_rels/vmlDrawing32.vml.rels><?xml version="1.0" encoding="UTF-8" standalone="yes"?>
<Relationships xmlns="http://schemas.openxmlformats.org/package/2006/relationships"><Relationship Id="rId1" Type="http://schemas.openxmlformats.org/officeDocument/2006/relationships/image" Target="../media/image45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072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072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072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800CCC1A-E301-4925-A821-4174BE82174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686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734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686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3687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687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F72F6533-D07F-4AF0-B4E1-E029EB6562B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2E0E54C-73FF-45B5-97F2-F55C2501E52B}" type="slidenum">
              <a:rPr lang="en-US" smtClean="0"/>
              <a:pPr/>
              <a:t>2</a:t>
            </a:fld>
            <a:endParaRPr lang="en-US" smtClean="0"/>
          </a:p>
        </p:txBody>
      </p:sp>
      <p:sp>
        <p:nvSpPr>
          <p:cNvPr id="583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58372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/>
            <a:endParaRPr lang="en-GB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/>
              <a:t>MENA 1000 – Materialer, energi og nanoteknologi</a:t>
            </a: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4910897-15A5-4E8A-A819-26549F5830C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/>
              <a:t>MENA 1000 – Materialer, energi og nanoteknologi</a:t>
            </a: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9E0BFA4-56E2-42F5-968E-84907140637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/>
              <a:t>MENA 1000 – Materialer, energi og nanoteknologi</a:t>
            </a: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68974D2-5E90-4433-8B91-400088AFF10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371600"/>
            <a:ext cx="3810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371600"/>
            <a:ext cx="3810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/>
              <a:t>MENA 1000 – Materialer, energi og nanoteknologi</a:t>
            </a: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444816C-585B-42A8-A32B-B495564212A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/>
              <a:t>MENA 1000 – Materialer, energi og nanoteknologi</a:t>
            </a:r>
            <a:endParaRPr lang="en-US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1A856C2-8F93-4BA4-B6FC-62C7CB50805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/>
              <a:t>MENA 1000 – Materialer, energi og nanoteknologi</a:t>
            </a: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F2037E9-F41C-4BBE-B45A-8747D34F880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/>
              <a:t>MENA 1000 – Materialer, energi og nanoteknologi</a:t>
            </a:r>
            <a:endParaRPr lang="en-US"/>
          </a:p>
        </p:txBody>
      </p:sp>
      <p:sp>
        <p:nvSpPr>
          <p:cNvPr id="3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736739A-C7BB-4B01-9FB0-FA22E38AB04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/>
              <a:t>MENA 1000 – Materialer, energi og nanoteknologi</a:t>
            </a: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0FAF8F6-4B12-49FE-B197-5CAF2756035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/>
              <a:t>MENA 1000 – Materialer, energi og nanoteknologi</a:t>
            </a: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E4D9EB1-8C4A-4BED-A441-6661314579E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/>
              <a:t>MENA 1000 – Materialer, energi og nanoteknologi</a:t>
            </a: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BCDB5F-9A9B-4C7A-96E9-7B04BDCA235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76200"/>
            <a:ext cx="1943100" cy="60198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76200"/>
            <a:ext cx="5676900" cy="60198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/>
              <a:t>MENA 1000 – Materialer, energi og nanoteknologi</a:t>
            </a: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945C645-61C0-4A8C-8E87-1E1978FA381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 and Content ov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6200"/>
            <a:ext cx="77724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371600"/>
            <a:ext cx="7772400" cy="2286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3810000"/>
            <a:ext cx="7772400" cy="2286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/>
              <a:t>MENA 1000 – Materialer, energi og nanoteknologi</a:t>
            </a: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672A255-BAA9-4164-A83E-2A6B6B574DA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lipArt" preserve="1">
  <p:cSld name="Title, Text and Clip 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6200"/>
            <a:ext cx="77724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85800" y="1371600"/>
            <a:ext cx="3810000" cy="47244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lipArt Placeholder 3"/>
          <p:cNvSpPr>
            <a:spLocks noGrp="1"/>
          </p:cNvSpPr>
          <p:nvPr>
            <p:ph type="clipArt" sz="half" idx="2"/>
          </p:nvPr>
        </p:nvSpPr>
        <p:spPr>
          <a:xfrm>
            <a:off x="4648200" y="1371600"/>
            <a:ext cx="3810000" cy="4724400"/>
          </a:xfrm>
        </p:spPr>
        <p:txBody>
          <a:bodyPr/>
          <a:lstStyle/>
          <a:p>
            <a:pPr lvl="0"/>
            <a:endParaRPr lang="en-GB" noProof="0" smtClean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/>
              <a:t>MENA 1000 – Materialer, energi og nanoteknologi</a:t>
            </a: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D60FF7B-B2CC-4862-BE82-E1666AA8224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76200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3686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371600"/>
            <a:ext cx="7772400" cy="472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627313" y="6553200"/>
            <a:ext cx="3960812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>
              <a:defRPr/>
            </a:pPr>
            <a:r>
              <a:rPr lang="nb-NO"/>
              <a:t>MENA 1000 – Materialer, energi og nanoteknologi</a:t>
            </a:r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229600" y="6477000"/>
            <a:ext cx="8382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>
              <a:defRPr/>
            </a:pPr>
            <a:fld id="{51A3C0F4-DC87-4036-BA20-507F666DF45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pic>
        <p:nvPicPr>
          <p:cNvPr id="36870" name="Picture 7" descr="uiologo"/>
          <p:cNvPicPr>
            <a:picLocks noChangeAspect="1" noChangeArrowheads="1"/>
          </p:cNvPicPr>
          <p:nvPr userDrawn="1"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8458200" y="152400"/>
            <a:ext cx="762000" cy="630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hf hd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2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2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2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2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2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2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2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2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2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16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14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defRPr sz="12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defRPr sz="12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defRPr sz="12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defRPr sz="12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defRPr sz="1200">
          <a:solidFill>
            <a:schemeClr val="tx1"/>
          </a:solidFill>
          <a:latin typeface="+mn-lt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4" Type="http://schemas.openxmlformats.org/officeDocument/2006/relationships/oleObject" Target="../embeddings/oleObject2.bin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6" Type="http://schemas.openxmlformats.org/officeDocument/2006/relationships/oleObject" Target="../embeddings/oleObject6.bin"/><Relationship Id="rId5" Type="http://schemas.openxmlformats.org/officeDocument/2006/relationships/oleObject" Target="../embeddings/oleObject5.bin"/><Relationship Id="rId4" Type="http://schemas.openxmlformats.org/officeDocument/2006/relationships/oleObject" Target="../embeddings/oleObject4.bin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7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4" Type="http://schemas.openxmlformats.org/officeDocument/2006/relationships/oleObject" Target="../embeddings/oleObject8.bin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9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Relationship Id="rId6" Type="http://schemas.openxmlformats.org/officeDocument/2006/relationships/oleObject" Target="../embeddings/oleObject12.bin"/><Relationship Id="rId5" Type="http://schemas.openxmlformats.org/officeDocument/2006/relationships/oleObject" Target="../embeddings/oleObject11.bin"/><Relationship Id="rId4" Type="http://schemas.openxmlformats.org/officeDocument/2006/relationships/oleObject" Target="../embeddings/oleObject10.bin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4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5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Relationship Id="rId6" Type="http://schemas.openxmlformats.org/officeDocument/2006/relationships/oleObject" Target="../embeddings/oleObject18.bin"/><Relationship Id="rId5" Type="http://schemas.openxmlformats.org/officeDocument/2006/relationships/oleObject" Target="../embeddings/oleObject17.bin"/><Relationship Id="rId4" Type="http://schemas.openxmlformats.org/officeDocument/2006/relationships/oleObject" Target="../embeddings/oleObject16.bin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9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9.v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0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0.v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1.vml"/><Relationship Id="rId6" Type="http://schemas.openxmlformats.org/officeDocument/2006/relationships/oleObject" Target="../embeddings/oleObject24.bin"/><Relationship Id="rId5" Type="http://schemas.openxmlformats.org/officeDocument/2006/relationships/oleObject" Target="../embeddings/oleObject23.bin"/><Relationship Id="rId4" Type="http://schemas.openxmlformats.org/officeDocument/2006/relationships/oleObject" Target="../embeddings/oleObject22.bin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5.bin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12.v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1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6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3.vml"/><Relationship Id="rId4" Type="http://schemas.openxmlformats.org/officeDocument/2006/relationships/oleObject" Target="../embeddings/oleObject27.bin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8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4.v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9.bin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15.v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0.bin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16.v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1.bin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17.v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2.bin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18.v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3.bin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19.v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4.bin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20.v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5.bin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21.v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13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6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2.vml"/><Relationship Id="rId4" Type="http://schemas.openxmlformats.org/officeDocument/2006/relationships/oleObject" Target="../embeddings/oleObject37.bin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8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3.vml"/><Relationship Id="rId5" Type="http://schemas.openxmlformats.org/officeDocument/2006/relationships/oleObject" Target="../embeddings/oleObject40.bin"/><Relationship Id="rId4" Type="http://schemas.openxmlformats.org/officeDocument/2006/relationships/oleObject" Target="../embeddings/oleObject39.bin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4.vml"/><Relationship Id="rId5" Type="http://schemas.openxmlformats.org/officeDocument/2006/relationships/oleObject" Target="../embeddings/oleObject43.bin"/><Relationship Id="rId4" Type="http://schemas.openxmlformats.org/officeDocument/2006/relationships/oleObject" Target="../embeddings/oleObject42.bin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4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5.vml"/><Relationship Id="rId4" Type="http://schemas.openxmlformats.org/officeDocument/2006/relationships/oleObject" Target="../embeddings/oleObject45.bin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6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6.vml"/><Relationship Id="rId4" Type="http://schemas.openxmlformats.org/officeDocument/2006/relationships/oleObject" Target="../embeddings/oleObject47.bin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8.bin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27.v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9.bin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28.v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0.bin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29.v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1.bin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30.v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2.bin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31.v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jpe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6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2.v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Footer Placeholder 3"/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/>
          <a:p>
            <a:r>
              <a:rPr lang="nb-NO" smtClean="0"/>
              <a:t>MENA 1000 – Materialer, energi og nanoteknologi</a:t>
            </a:r>
            <a:endParaRPr lang="en-US" smtClean="0"/>
          </a:p>
        </p:txBody>
      </p:sp>
      <p:sp>
        <p:nvSpPr>
          <p:cNvPr id="102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600200"/>
            <a:ext cx="8062913" cy="1143000"/>
          </a:xfrm>
        </p:spPr>
        <p:txBody>
          <a:bodyPr/>
          <a:lstStyle/>
          <a:p>
            <a:pPr eaLnBrk="1" hangingPunct="1"/>
            <a:r>
              <a:rPr lang="nb-NO" smtClean="0"/>
              <a:t>MENA 1000; Materialer, energi og nanoteknologi - Kap. 6</a:t>
            </a:r>
            <a:br>
              <a:rPr lang="nb-NO" smtClean="0"/>
            </a:br>
            <a:r>
              <a:rPr lang="nb-NO" smtClean="0"/>
              <a:t/>
            </a:r>
            <a:br>
              <a:rPr lang="nb-NO" smtClean="0"/>
            </a:br>
            <a:r>
              <a:rPr lang="nb-NO" sz="3200" smtClean="0"/>
              <a:t>Kjemiske og elektrokjemiske likevekter</a:t>
            </a:r>
            <a:endParaRPr lang="en-US" sz="3200" smtClean="0"/>
          </a:p>
        </p:txBody>
      </p:sp>
      <p:graphicFrame>
        <p:nvGraphicFramePr>
          <p:cNvPr id="1026" name="Object 4"/>
          <p:cNvGraphicFramePr>
            <a:graphicFrameLocks noChangeAspect="1"/>
          </p:cNvGraphicFramePr>
          <p:nvPr/>
        </p:nvGraphicFramePr>
        <p:xfrm>
          <a:off x="228600" y="228600"/>
          <a:ext cx="5048250" cy="771525"/>
        </p:xfrm>
        <a:graphic>
          <a:graphicData uri="http://schemas.openxmlformats.org/presentationml/2006/ole">
            <p:oleObj spid="_x0000_s1026" name="Picture" r:id="rId3" imgW="5048259" imgH="771481" progId="Word.Picture.8">
              <p:embed/>
            </p:oleObj>
          </a:graphicData>
        </a:graphic>
      </p:graphicFrame>
      <p:sp>
        <p:nvSpPr>
          <p:cNvPr id="1029" name="Text Box 5"/>
          <p:cNvSpPr txBox="1">
            <a:spLocks noChangeArrowheads="1"/>
          </p:cNvSpPr>
          <p:nvPr/>
        </p:nvSpPr>
        <p:spPr bwMode="auto">
          <a:xfrm>
            <a:off x="34925" y="4292600"/>
            <a:ext cx="2590800" cy="2462213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 eaLnBrk="0" hangingPunct="0"/>
            <a:r>
              <a:rPr kumimoji="1" lang="en-GB" sz="1100">
                <a:latin typeface="Arial" charset="0"/>
              </a:rPr>
              <a:t>Truls Norby</a:t>
            </a:r>
          </a:p>
          <a:p>
            <a:pPr eaLnBrk="0" hangingPunct="0"/>
            <a:endParaRPr kumimoji="1" lang="en-GB" sz="1100">
              <a:latin typeface="Arial" charset="0"/>
            </a:endParaRPr>
          </a:p>
          <a:p>
            <a:pPr eaLnBrk="0" hangingPunct="0"/>
            <a:r>
              <a:rPr kumimoji="1" lang="en-GB" sz="1100">
                <a:latin typeface="Arial" charset="0"/>
              </a:rPr>
              <a:t>Kjemisk institutt</a:t>
            </a:r>
          </a:p>
          <a:p>
            <a:pPr eaLnBrk="0" hangingPunct="0"/>
            <a:r>
              <a:rPr kumimoji="1" lang="en-GB" sz="1100">
                <a:latin typeface="Arial" charset="0"/>
              </a:rPr>
              <a:t>Universitetet i Oslo</a:t>
            </a:r>
          </a:p>
          <a:p>
            <a:pPr eaLnBrk="0" hangingPunct="0"/>
            <a:endParaRPr kumimoji="1" lang="en-GB" sz="1100">
              <a:latin typeface="Arial" charset="0"/>
            </a:endParaRPr>
          </a:p>
          <a:p>
            <a:pPr eaLnBrk="0" hangingPunct="0"/>
            <a:r>
              <a:rPr kumimoji="1" lang="en-GB" sz="1100">
                <a:latin typeface="Arial" charset="0"/>
              </a:rPr>
              <a:t>Senter for Materialvitenskap og nanoteknologi (SMN)</a:t>
            </a:r>
          </a:p>
          <a:p>
            <a:pPr eaLnBrk="0" hangingPunct="0"/>
            <a:endParaRPr kumimoji="1" lang="en-GB" sz="1100">
              <a:latin typeface="Arial" charset="0"/>
            </a:endParaRPr>
          </a:p>
          <a:p>
            <a:pPr eaLnBrk="0" hangingPunct="0"/>
            <a:r>
              <a:rPr kumimoji="1" lang="en-GB" sz="1100">
                <a:latin typeface="Arial" charset="0"/>
              </a:rPr>
              <a:t>Forskningsparken</a:t>
            </a:r>
          </a:p>
          <a:p>
            <a:pPr eaLnBrk="0" hangingPunct="0"/>
            <a:r>
              <a:rPr kumimoji="1" lang="en-GB" sz="1100">
                <a:latin typeface="Arial" charset="0"/>
              </a:rPr>
              <a:t>FERMiO</a:t>
            </a:r>
          </a:p>
          <a:p>
            <a:pPr eaLnBrk="0" hangingPunct="0"/>
            <a:r>
              <a:rPr kumimoji="1" lang="en-GB" sz="1100">
                <a:latin typeface="Arial" charset="0"/>
              </a:rPr>
              <a:t>Gaustadalleen 21</a:t>
            </a:r>
          </a:p>
          <a:p>
            <a:pPr eaLnBrk="0" hangingPunct="0"/>
            <a:r>
              <a:rPr kumimoji="1" lang="en-GB" sz="1100">
                <a:latin typeface="Arial" charset="0"/>
              </a:rPr>
              <a:t>0349 Oslo</a:t>
            </a:r>
          </a:p>
          <a:p>
            <a:pPr eaLnBrk="0" hangingPunct="0"/>
            <a:endParaRPr kumimoji="1" lang="en-GB" sz="1100">
              <a:latin typeface="Arial" charset="0"/>
            </a:endParaRPr>
          </a:p>
          <a:p>
            <a:pPr eaLnBrk="0" hangingPunct="0"/>
            <a:r>
              <a:rPr kumimoji="1" lang="en-GB" sz="1100">
                <a:latin typeface="Arial" charset="0"/>
              </a:rPr>
              <a:t>truls.norby@kjemi.uio.no</a:t>
            </a:r>
          </a:p>
        </p:txBody>
      </p:sp>
      <p:sp>
        <p:nvSpPr>
          <p:cNvPr id="1030" name="Text Box 6"/>
          <p:cNvSpPr txBox="1">
            <a:spLocks noChangeArrowheads="1"/>
          </p:cNvSpPr>
          <p:nvPr/>
        </p:nvSpPr>
        <p:spPr bwMode="auto">
          <a:xfrm>
            <a:off x="5715000" y="3573463"/>
            <a:ext cx="3429000" cy="2554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457200" indent="-457200">
              <a:spcBef>
                <a:spcPct val="50000"/>
              </a:spcBef>
            </a:pPr>
            <a:r>
              <a:rPr lang="nb-NO" sz="1600" dirty="0">
                <a:solidFill>
                  <a:srgbClr val="CC3399"/>
                </a:solidFill>
                <a:latin typeface="Arial" charset="0"/>
              </a:rPr>
              <a:t>	Litt repetisjon om </a:t>
            </a:r>
            <a:r>
              <a:rPr lang="nb-NO" sz="1600" i="1" dirty="0">
                <a:solidFill>
                  <a:srgbClr val="CC3399"/>
                </a:solidFill>
                <a:latin typeface="Arial" charset="0"/>
                <a:sym typeface="Symbol" pitchFamily="18" charset="2"/>
              </a:rPr>
              <a:t></a:t>
            </a:r>
            <a:r>
              <a:rPr lang="nb-NO" sz="1600" i="1" dirty="0">
                <a:solidFill>
                  <a:srgbClr val="CC3399"/>
                </a:solidFill>
                <a:latin typeface="Arial" charset="0"/>
              </a:rPr>
              <a:t>G</a:t>
            </a:r>
            <a:r>
              <a:rPr lang="nb-NO" sz="1600" dirty="0">
                <a:solidFill>
                  <a:srgbClr val="CC3399"/>
                </a:solidFill>
                <a:latin typeface="Arial" charset="0"/>
              </a:rPr>
              <a:t> og </a:t>
            </a:r>
            <a:r>
              <a:rPr lang="nb-NO" sz="1600" i="1" dirty="0">
                <a:solidFill>
                  <a:srgbClr val="CC3399"/>
                </a:solidFill>
                <a:latin typeface="Arial" charset="0"/>
              </a:rPr>
              <a:t>K</a:t>
            </a:r>
          </a:p>
          <a:p>
            <a:pPr marL="457200" indent="-457200">
              <a:spcBef>
                <a:spcPct val="50000"/>
              </a:spcBef>
            </a:pPr>
            <a:r>
              <a:rPr lang="nb-NO" sz="1600" dirty="0">
                <a:solidFill>
                  <a:srgbClr val="CC3399"/>
                </a:solidFill>
                <a:latin typeface="Arial" charset="0"/>
              </a:rPr>
              <a:t>	Likevekter</a:t>
            </a:r>
          </a:p>
          <a:p>
            <a:pPr marL="457200" indent="-457200">
              <a:spcBef>
                <a:spcPct val="50000"/>
              </a:spcBef>
            </a:pPr>
            <a:r>
              <a:rPr lang="nb-NO" sz="1600" dirty="0">
                <a:solidFill>
                  <a:srgbClr val="CC3399"/>
                </a:solidFill>
                <a:latin typeface="Arial" charset="0"/>
              </a:rPr>
              <a:t>		</a:t>
            </a:r>
            <a:r>
              <a:rPr lang="nb-NO" sz="1600" dirty="0" err="1">
                <a:solidFill>
                  <a:srgbClr val="CC3399"/>
                </a:solidFill>
                <a:latin typeface="Arial" charset="0"/>
              </a:rPr>
              <a:t>Syre-base</a:t>
            </a:r>
            <a:endParaRPr lang="nb-NO" sz="1600" dirty="0">
              <a:solidFill>
                <a:srgbClr val="CC3399"/>
              </a:solidFill>
              <a:latin typeface="Arial" charset="0"/>
            </a:endParaRPr>
          </a:p>
          <a:p>
            <a:pPr marL="457200" indent="-457200">
              <a:spcBef>
                <a:spcPct val="50000"/>
              </a:spcBef>
            </a:pPr>
            <a:r>
              <a:rPr lang="nb-NO" sz="1600" dirty="0">
                <a:solidFill>
                  <a:srgbClr val="CC3399"/>
                </a:solidFill>
                <a:latin typeface="Arial" charset="0"/>
              </a:rPr>
              <a:t>		Løselighet</a:t>
            </a:r>
          </a:p>
          <a:p>
            <a:pPr marL="457200" indent="-457200">
              <a:spcBef>
                <a:spcPct val="50000"/>
              </a:spcBef>
            </a:pPr>
            <a:r>
              <a:rPr lang="nb-NO" sz="1600" dirty="0">
                <a:solidFill>
                  <a:srgbClr val="CC3399"/>
                </a:solidFill>
                <a:latin typeface="Arial" charset="0"/>
              </a:rPr>
              <a:t>		Kompleksering</a:t>
            </a:r>
          </a:p>
          <a:p>
            <a:pPr marL="457200" indent="-457200">
              <a:spcBef>
                <a:spcPct val="50000"/>
              </a:spcBef>
            </a:pPr>
            <a:r>
              <a:rPr lang="nb-NO" sz="1600" dirty="0">
                <a:solidFill>
                  <a:srgbClr val="CC3399"/>
                </a:solidFill>
                <a:latin typeface="Arial" charset="0"/>
              </a:rPr>
              <a:t>		</a:t>
            </a:r>
            <a:r>
              <a:rPr lang="nb-NO" sz="1600" dirty="0" err="1">
                <a:solidFill>
                  <a:srgbClr val="CC3399"/>
                </a:solidFill>
                <a:latin typeface="Arial" charset="0"/>
              </a:rPr>
              <a:t>Red-oks</a:t>
            </a:r>
            <a:endParaRPr lang="nb-NO" sz="1600" dirty="0">
              <a:solidFill>
                <a:srgbClr val="CC3399"/>
              </a:solidFill>
              <a:latin typeface="Arial" charset="0"/>
            </a:endParaRPr>
          </a:p>
          <a:p>
            <a:pPr marL="457200" indent="-457200">
              <a:spcBef>
                <a:spcPct val="50000"/>
              </a:spcBef>
            </a:pPr>
            <a:r>
              <a:rPr lang="nb-NO" sz="1600" dirty="0">
                <a:solidFill>
                  <a:srgbClr val="CC3399"/>
                </a:solidFill>
                <a:latin typeface="Arial" charset="0"/>
              </a:rPr>
              <a:t>		Elektrokjemi</a:t>
            </a:r>
          </a:p>
        </p:txBody>
      </p:sp>
      <p:sp>
        <p:nvSpPr>
          <p:cNvPr id="1031" name="Rectangle 10"/>
          <p:cNvSpPr>
            <a:spLocks noChangeArrowheads="1"/>
          </p:cNvSpPr>
          <p:nvPr/>
        </p:nvSpPr>
        <p:spPr bwMode="auto">
          <a:xfrm>
            <a:off x="3773488" y="288607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en-GB"/>
          </a:p>
        </p:txBody>
      </p:sp>
      <p:pic>
        <p:nvPicPr>
          <p:cNvPr id="2064" name="Picture 16" descr="Guldberg&amp;Waage-foto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667000" y="3459163"/>
            <a:ext cx="3273425" cy="2865437"/>
          </a:xfrm>
          <a:prstGeom prst="rect">
            <a:avLst/>
          </a:prstGeom>
          <a:noFill/>
          <a:effectLst>
            <a:outerShdw dist="107763" dir="2700000" algn="ctr" rotWithShape="0">
              <a:srgbClr val="808080"/>
            </a:outerShdw>
          </a:effectLst>
        </p:spPr>
      </p:pic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34910897-15A5-4E8A-A819-26549F5830C2}" type="slidenum">
              <a:rPr lang="en-US" smtClean="0"/>
              <a:pPr>
                <a:defRPr/>
              </a:pPr>
              <a:t>1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Footer Placeholder 3"/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/>
          <a:p>
            <a:r>
              <a:rPr lang="nb-NO" smtClean="0"/>
              <a:t>MENA 1000 – Materialer, energi og nanoteknologi</a:t>
            </a:r>
            <a:endParaRPr lang="en-US" smtClean="0"/>
          </a:p>
        </p:txBody>
      </p:sp>
      <p:sp>
        <p:nvSpPr>
          <p:cNvPr id="2052" name="Oval 7"/>
          <p:cNvSpPr>
            <a:spLocks noChangeArrowheads="1"/>
          </p:cNvSpPr>
          <p:nvPr/>
        </p:nvSpPr>
        <p:spPr bwMode="auto">
          <a:xfrm>
            <a:off x="5181600" y="2514600"/>
            <a:ext cx="3962400" cy="3810000"/>
          </a:xfrm>
          <a:prstGeom prst="ellipse">
            <a:avLst/>
          </a:prstGeom>
          <a:solidFill>
            <a:srgbClr val="FF66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GB"/>
          </a:p>
        </p:txBody>
      </p:sp>
      <p:sp>
        <p:nvSpPr>
          <p:cNvPr id="2053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-38100"/>
            <a:ext cx="8001000" cy="1104900"/>
          </a:xfrm>
        </p:spPr>
        <p:txBody>
          <a:bodyPr/>
          <a:lstStyle/>
          <a:p>
            <a:pPr eaLnBrk="1" hangingPunct="1"/>
            <a:r>
              <a:rPr lang="en-GB" smtClean="0"/>
              <a:t>Kort repetisjon fra Kap. 3; Hva skjer i et lukket system?</a:t>
            </a:r>
          </a:p>
        </p:txBody>
      </p:sp>
      <p:sp>
        <p:nvSpPr>
          <p:cNvPr id="205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28600" y="990600"/>
            <a:ext cx="8229600" cy="68580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GB" smtClean="0"/>
              <a:t>Det totale systemet (= Universet) er det lukkede systemet + dets omgivelser</a:t>
            </a:r>
            <a:endParaRPr lang="en-GB" smtClean="0">
              <a:sym typeface="Symbol" pitchFamily="18" charset="2"/>
            </a:endParaRPr>
          </a:p>
        </p:txBody>
      </p:sp>
      <p:graphicFrame>
        <p:nvGraphicFramePr>
          <p:cNvPr id="2050" name="Object 2048"/>
          <p:cNvGraphicFramePr>
            <a:graphicFrameLocks noChangeAspect="1"/>
          </p:cNvGraphicFramePr>
          <p:nvPr/>
        </p:nvGraphicFramePr>
        <p:xfrm>
          <a:off x="609600" y="1752600"/>
          <a:ext cx="5410200" cy="3187700"/>
        </p:xfrm>
        <a:graphic>
          <a:graphicData uri="http://schemas.openxmlformats.org/presentationml/2006/ole">
            <p:oleObj spid="_x0000_s2050" name="Equation" r:id="rId4" imgW="3098520" imgH="1828800" progId="Equation.3">
              <p:embed/>
            </p:oleObj>
          </a:graphicData>
        </a:graphic>
      </p:graphicFrame>
      <p:sp>
        <p:nvSpPr>
          <p:cNvPr id="2055" name="Rectangle 6"/>
          <p:cNvSpPr>
            <a:spLocks noChangeArrowheads="1"/>
          </p:cNvSpPr>
          <p:nvPr/>
        </p:nvSpPr>
        <p:spPr bwMode="auto">
          <a:xfrm>
            <a:off x="5791200" y="4191000"/>
            <a:ext cx="2590800" cy="12954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GB"/>
          </a:p>
        </p:txBody>
      </p:sp>
      <p:sp>
        <p:nvSpPr>
          <p:cNvPr id="2056" name="Rectangle 8"/>
          <p:cNvSpPr>
            <a:spLocks noChangeArrowheads="1"/>
          </p:cNvSpPr>
          <p:nvPr/>
        </p:nvSpPr>
        <p:spPr bwMode="auto">
          <a:xfrm>
            <a:off x="152400" y="5638800"/>
            <a:ext cx="5867400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lnSpc>
                <a:spcPct val="90000"/>
              </a:lnSpc>
              <a:spcBef>
                <a:spcPct val="20000"/>
              </a:spcBef>
              <a:buFontTx/>
              <a:buChar char="•"/>
            </a:pPr>
            <a:r>
              <a:rPr lang="en-GB" sz="1800">
                <a:latin typeface="Arial" charset="0"/>
                <a:sym typeface="Symbol" pitchFamily="18" charset="2"/>
              </a:rPr>
              <a:t>Balansen mellom og S</a:t>
            </a:r>
            <a:r>
              <a:rPr lang="en-GB" sz="1800" baseline="-25000">
                <a:latin typeface="Arial" charset="0"/>
                <a:sym typeface="Symbol" pitchFamily="18" charset="2"/>
              </a:rPr>
              <a:t>lukket system</a:t>
            </a:r>
            <a:r>
              <a:rPr lang="en-GB" sz="1800">
                <a:latin typeface="Arial" charset="0"/>
                <a:sym typeface="Symbol" pitchFamily="18" charset="2"/>
              </a:rPr>
              <a:t> og -H</a:t>
            </a:r>
            <a:r>
              <a:rPr lang="en-GB" sz="1800" baseline="-25000">
                <a:latin typeface="Arial" charset="0"/>
                <a:sym typeface="Symbol" pitchFamily="18" charset="2"/>
              </a:rPr>
              <a:t>lukket system</a:t>
            </a:r>
            <a:r>
              <a:rPr lang="en-GB" sz="1800">
                <a:latin typeface="Arial" charset="0"/>
                <a:sym typeface="Symbol" pitchFamily="18" charset="2"/>
              </a:rPr>
              <a:t>/T bestemmer hvorvidt en prosess skjer eller ikke.</a:t>
            </a:r>
          </a:p>
          <a:p>
            <a:pPr marL="342900" indent="-342900">
              <a:lnSpc>
                <a:spcPct val="90000"/>
              </a:lnSpc>
              <a:spcBef>
                <a:spcPct val="20000"/>
              </a:spcBef>
              <a:buFontTx/>
              <a:buChar char="•"/>
            </a:pPr>
            <a:r>
              <a:rPr lang="en-GB" sz="1800">
                <a:latin typeface="Arial" charset="0"/>
                <a:sym typeface="Symbol" pitchFamily="18" charset="2"/>
              </a:rPr>
              <a:t>G = H - TS &lt; 0</a:t>
            </a:r>
          </a:p>
        </p:txBody>
      </p:sp>
      <p:sp>
        <p:nvSpPr>
          <p:cNvPr id="2057" name="Text Box 9"/>
          <p:cNvSpPr txBox="1">
            <a:spLocks noChangeArrowheads="1"/>
          </p:cNvSpPr>
          <p:nvPr/>
        </p:nvSpPr>
        <p:spPr bwMode="auto">
          <a:xfrm>
            <a:off x="6931025" y="4235450"/>
            <a:ext cx="122237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600">
                <a:sym typeface="Symbol" pitchFamily="18" charset="2"/>
              </a:rPr>
              <a:t></a:t>
            </a:r>
            <a:r>
              <a:rPr lang="nb-NO" sz="1600">
                <a:sym typeface="Symbol" pitchFamily="18" charset="2"/>
              </a:rPr>
              <a:t>H</a:t>
            </a:r>
            <a:r>
              <a:rPr lang="nb-NO" sz="1600" baseline="-25000">
                <a:sym typeface="Symbol" pitchFamily="18" charset="2"/>
              </a:rPr>
              <a:t>lukket system</a:t>
            </a:r>
            <a:endParaRPr lang="en-US" sz="1600"/>
          </a:p>
        </p:txBody>
      </p:sp>
      <p:sp>
        <p:nvSpPr>
          <p:cNvPr id="2058" name="Line 10"/>
          <p:cNvSpPr>
            <a:spLocks noChangeShapeType="1"/>
          </p:cNvSpPr>
          <p:nvPr/>
        </p:nvSpPr>
        <p:spPr bwMode="auto">
          <a:xfrm>
            <a:off x="6934200" y="3810000"/>
            <a:ext cx="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GB"/>
          </a:p>
        </p:txBody>
      </p:sp>
      <p:sp>
        <p:nvSpPr>
          <p:cNvPr id="2059" name="Text Box 11"/>
          <p:cNvSpPr txBox="1">
            <a:spLocks noChangeArrowheads="1"/>
          </p:cNvSpPr>
          <p:nvPr/>
        </p:nvSpPr>
        <p:spPr bwMode="auto">
          <a:xfrm>
            <a:off x="5786438" y="3702050"/>
            <a:ext cx="1071562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600">
                <a:sym typeface="Symbol" pitchFamily="18" charset="2"/>
              </a:rPr>
              <a:t></a:t>
            </a:r>
            <a:r>
              <a:rPr lang="nb-NO" sz="1600">
                <a:sym typeface="Symbol" pitchFamily="18" charset="2"/>
              </a:rPr>
              <a:t>H</a:t>
            </a:r>
            <a:r>
              <a:rPr lang="nb-NO" sz="1600" baseline="-25000">
                <a:sym typeface="Symbol" pitchFamily="18" charset="2"/>
              </a:rPr>
              <a:t>omgivelser</a:t>
            </a:r>
            <a:endParaRPr lang="en-US" sz="1600"/>
          </a:p>
        </p:txBody>
      </p:sp>
      <p:sp>
        <p:nvSpPr>
          <p:cNvPr id="2060" name="Line 12"/>
          <p:cNvSpPr>
            <a:spLocks noChangeShapeType="1"/>
          </p:cNvSpPr>
          <p:nvPr/>
        </p:nvSpPr>
        <p:spPr bwMode="auto">
          <a:xfrm flipV="1">
            <a:off x="6858000" y="3810000"/>
            <a:ext cx="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GB"/>
          </a:p>
        </p:txBody>
      </p:sp>
      <p:sp>
        <p:nvSpPr>
          <p:cNvPr id="2061" name="Text Box 13"/>
          <p:cNvSpPr txBox="1">
            <a:spLocks noChangeArrowheads="1"/>
          </p:cNvSpPr>
          <p:nvPr/>
        </p:nvSpPr>
        <p:spPr bwMode="auto">
          <a:xfrm>
            <a:off x="6096000" y="3168650"/>
            <a:ext cx="2500313" cy="581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600">
                <a:sym typeface="Symbol" pitchFamily="18" charset="2"/>
              </a:rPr>
              <a:t></a:t>
            </a:r>
            <a:r>
              <a:rPr lang="nb-NO" sz="1600">
                <a:sym typeface="Symbol" pitchFamily="18" charset="2"/>
              </a:rPr>
              <a:t>S</a:t>
            </a:r>
            <a:r>
              <a:rPr lang="nb-NO" sz="1600" baseline="-25000">
                <a:sym typeface="Symbol" pitchFamily="18" charset="2"/>
              </a:rPr>
              <a:t>omgivelser</a:t>
            </a:r>
            <a:r>
              <a:rPr lang="nb-NO" sz="1600">
                <a:sym typeface="Symbol" pitchFamily="18" charset="2"/>
              </a:rPr>
              <a:t>= </a:t>
            </a:r>
            <a:r>
              <a:rPr lang="en-US" sz="1600">
                <a:sym typeface="Symbol" pitchFamily="18" charset="2"/>
              </a:rPr>
              <a:t></a:t>
            </a:r>
            <a:r>
              <a:rPr lang="nb-NO" sz="1600">
                <a:sym typeface="Symbol" pitchFamily="18" charset="2"/>
              </a:rPr>
              <a:t>H</a:t>
            </a:r>
            <a:r>
              <a:rPr lang="nb-NO" sz="1600" baseline="-25000">
                <a:sym typeface="Symbol" pitchFamily="18" charset="2"/>
              </a:rPr>
              <a:t>omgivelser</a:t>
            </a:r>
            <a:r>
              <a:rPr lang="nb-NO" sz="1600">
                <a:sym typeface="Symbol" pitchFamily="18" charset="2"/>
              </a:rPr>
              <a:t>/T</a:t>
            </a:r>
          </a:p>
          <a:p>
            <a:r>
              <a:rPr lang="nb-NO" sz="1600">
                <a:sym typeface="Symbol" pitchFamily="18" charset="2"/>
              </a:rPr>
              <a:t>                 = -</a:t>
            </a:r>
            <a:r>
              <a:rPr lang="en-US" sz="1600">
                <a:sym typeface="Symbol" pitchFamily="18" charset="2"/>
              </a:rPr>
              <a:t></a:t>
            </a:r>
            <a:r>
              <a:rPr lang="nb-NO" sz="1600">
                <a:sym typeface="Symbol" pitchFamily="18" charset="2"/>
              </a:rPr>
              <a:t>H</a:t>
            </a:r>
            <a:r>
              <a:rPr lang="nb-NO" sz="1600" baseline="-25000">
                <a:sym typeface="Symbol" pitchFamily="18" charset="2"/>
              </a:rPr>
              <a:t>lukket system</a:t>
            </a:r>
            <a:r>
              <a:rPr lang="nb-NO" sz="1600">
                <a:sym typeface="Symbol" pitchFamily="18" charset="2"/>
              </a:rPr>
              <a:t>/T</a:t>
            </a:r>
            <a:endParaRPr lang="en-US" sz="1600">
              <a:sym typeface="Symbol" pitchFamily="18" charset="2"/>
            </a:endParaRPr>
          </a:p>
        </p:txBody>
      </p:sp>
      <p:sp>
        <p:nvSpPr>
          <p:cNvPr id="2062" name="Line 14"/>
          <p:cNvSpPr>
            <a:spLocks noChangeShapeType="1"/>
          </p:cNvSpPr>
          <p:nvPr/>
        </p:nvSpPr>
        <p:spPr bwMode="auto">
          <a:xfrm flipV="1">
            <a:off x="6172200" y="3581400"/>
            <a:ext cx="15240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GB"/>
          </a:p>
        </p:txBody>
      </p:sp>
      <p:sp>
        <p:nvSpPr>
          <p:cNvPr id="2063" name="Text Box 15"/>
          <p:cNvSpPr txBox="1">
            <a:spLocks noChangeArrowheads="1"/>
          </p:cNvSpPr>
          <p:nvPr/>
        </p:nvSpPr>
        <p:spPr bwMode="auto">
          <a:xfrm>
            <a:off x="5791200" y="4692650"/>
            <a:ext cx="2743200" cy="581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nb-NO" sz="1600">
                <a:sym typeface="Symbol" pitchFamily="18" charset="2"/>
              </a:rPr>
              <a:t>Prosess; </a:t>
            </a:r>
          </a:p>
          <a:p>
            <a:r>
              <a:rPr lang="en-US" sz="1600">
                <a:sym typeface="Symbol" pitchFamily="18" charset="2"/>
              </a:rPr>
              <a:t></a:t>
            </a:r>
            <a:r>
              <a:rPr lang="nb-NO" sz="1600">
                <a:sym typeface="Symbol" pitchFamily="18" charset="2"/>
              </a:rPr>
              <a:t>H</a:t>
            </a:r>
            <a:r>
              <a:rPr lang="nb-NO" sz="1600" baseline="-25000">
                <a:sym typeface="Symbol" pitchFamily="18" charset="2"/>
              </a:rPr>
              <a:t>lukket system</a:t>
            </a:r>
            <a:r>
              <a:rPr lang="nb-NO" sz="1600">
                <a:sym typeface="Symbol" pitchFamily="18" charset="2"/>
              </a:rPr>
              <a:t> og </a:t>
            </a:r>
            <a:r>
              <a:rPr lang="en-US" sz="1600">
                <a:sym typeface="Symbol" pitchFamily="18" charset="2"/>
              </a:rPr>
              <a:t></a:t>
            </a:r>
            <a:r>
              <a:rPr lang="nb-NO" sz="1600">
                <a:sym typeface="Symbol" pitchFamily="18" charset="2"/>
              </a:rPr>
              <a:t>S</a:t>
            </a:r>
            <a:r>
              <a:rPr lang="nb-NO" sz="1600" baseline="-25000">
                <a:sym typeface="Symbol" pitchFamily="18" charset="2"/>
              </a:rPr>
              <a:t>lukket system</a:t>
            </a:r>
            <a:endParaRPr lang="en-US" sz="1600" baseline="-25000">
              <a:sym typeface="Symbol" pitchFamily="18" charset="2"/>
            </a:endParaRPr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19E0BFA4-56E2-42F5-968E-84907140637C}" type="slidenum">
              <a:rPr lang="en-US" smtClean="0"/>
              <a:pPr>
                <a:defRPr/>
              </a:pPr>
              <a:t>2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8" name="Footer Placeholder 3"/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/>
          <a:p>
            <a:r>
              <a:rPr lang="nb-NO" smtClean="0"/>
              <a:t>MENA 1000 – Materialer, energi og nanoteknologi</a:t>
            </a:r>
            <a:endParaRPr lang="en-US" smtClean="0"/>
          </a:p>
        </p:txBody>
      </p:sp>
      <p:sp>
        <p:nvSpPr>
          <p:cNvPr id="3079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457200" y="1981200"/>
            <a:ext cx="8458200" cy="4419600"/>
          </a:xfrm>
        </p:spPr>
        <p:txBody>
          <a:bodyPr/>
          <a:lstStyle/>
          <a:p>
            <a:pPr eaLnBrk="1" hangingPunct="1"/>
            <a:r>
              <a:rPr lang="en-GB" sz="1800" smtClean="0">
                <a:sym typeface="Symbol" pitchFamily="18" charset="2"/>
              </a:rPr>
              <a:t>Repetisjon: Relasjon mellom Gibbs energi-forandring og reaksjons-kvotient Q:</a:t>
            </a:r>
          </a:p>
          <a:p>
            <a:pPr eaLnBrk="1" hangingPunct="1"/>
            <a:endParaRPr lang="en-GB" sz="1800" smtClean="0">
              <a:sym typeface="Symbol" pitchFamily="18" charset="2"/>
            </a:endParaRPr>
          </a:p>
          <a:p>
            <a:pPr eaLnBrk="1" hangingPunct="1"/>
            <a:endParaRPr lang="en-GB" sz="1800" smtClean="0">
              <a:sym typeface="Symbol" pitchFamily="18" charset="2"/>
            </a:endParaRPr>
          </a:p>
          <a:p>
            <a:pPr eaLnBrk="1" hangingPunct="1"/>
            <a:endParaRPr lang="en-GB" sz="1800" smtClean="0">
              <a:sym typeface="Symbol" pitchFamily="18" charset="2"/>
            </a:endParaRPr>
          </a:p>
          <a:p>
            <a:pPr eaLnBrk="1" hangingPunct="1"/>
            <a:r>
              <a:rPr lang="en-GB" sz="1800" smtClean="0">
                <a:sym typeface="Symbol" pitchFamily="18" charset="2"/>
              </a:rPr>
              <a:t>Ved likevekt: </a:t>
            </a:r>
            <a:r>
              <a:rPr lang="en-GB" sz="1800" baseline="-25000" smtClean="0">
                <a:sym typeface="Symbol" pitchFamily="18" charset="2"/>
              </a:rPr>
              <a:t>r</a:t>
            </a:r>
            <a:r>
              <a:rPr lang="en-GB" sz="1800" smtClean="0">
                <a:sym typeface="Symbol" pitchFamily="18" charset="2"/>
              </a:rPr>
              <a:t>G = 0:</a:t>
            </a:r>
            <a:endParaRPr lang="en-GB" sz="1800" smtClean="0"/>
          </a:p>
          <a:p>
            <a:pPr eaLnBrk="1" hangingPunct="1"/>
            <a:endParaRPr lang="en-GB" sz="1800" smtClean="0"/>
          </a:p>
          <a:p>
            <a:pPr eaLnBrk="1" hangingPunct="1"/>
            <a:endParaRPr lang="en-GB" sz="1800" smtClean="0"/>
          </a:p>
          <a:p>
            <a:pPr eaLnBrk="1" hangingPunct="1"/>
            <a:endParaRPr lang="en-GB" sz="1800" smtClean="0"/>
          </a:p>
          <a:p>
            <a:pPr eaLnBrk="1" hangingPunct="1"/>
            <a:endParaRPr lang="en-GB" sz="1800" smtClean="0"/>
          </a:p>
          <a:p>
            <a:pPr eaLnBrk="1" hangingPunct="1"/>
            <a:endParaRPr lang="en-GB" sz="1800" smtClean="0"/>
          </a:p>
          <a:p>
            <a:pPr eaLnBrk="1" hangingPunct="1"/>
            <a:endParaRPr lang="en-GB" sz="1800" smtClean="0"/>
          </a:p>
          <a:p>
            <a:pPr eaLnBrk="1" hangingPunct="1"/>
            <a:endParaRPr lang="en-GB" sz="1800" smtClean="0"/>
          </a:p>
          <a:p>
            <a:pPr eaLnBrk="1" hangingPunct="1"/>
            <a:r>
              <a:rPr lang="en-GB" sz="1800" smtClean="0"/>
              <a:t>Ved likevekt: Q = K, likevektskonstanten (massevirkningskoeffisienten)</a:t>
            </a:r>
          </a:p>
          <a:p>
            <a:pPr eaLnBrk="1" hangingPunct="1"/>
            <a:endParaRPr lang="en-GB" sz="1800" smtClean="0"/>
          </a:p>
        </p:txBody>
      </p:sp>
      <p:sp>
        <p:nvSpPr>
          <p:cNvPr id="3080" name="WordArt 3"/>
          <p:cNvSpPr>
            <a:spLocks noChangeArrowheads="1" noChangeShapeType="1" noTextEdit="1"/>
          </p:cNvSpPr>
          <p:nvPr/>
        </p:nvSpPr>
        <p:spPr bwMode="auto">
          <a:xfrm>
            <a:off x="3581400" y="685800"/>
            <a:ext cx="2286000" cy="6096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  <a:scene3d>
              <a:camera prst="legacyPerspectiveBottomRight">
                <a:rot lat="0" lon="21239996" rev="0"/>
              </a:camera>
              <a:lightRig rig="legacyHarsh3" dir="l"/>
            </a:scene3d>
            <a:sp3d extrusionH="430200" prstMaterial="legacyMatte">
              <a:extrusionClr>
                <a:srgbClr val="C0C0C0"/>
              </a:extrusionClr>
            </a:sp3d>
          </a:bodyPr>
          <a:lstStyle/>
          <a:p>
            <a:pPr algn="ctr"/>
            <a:r>
              <a:rPr lang="en-GB" sz="3600" kern="10">
                <a:ln w="9525">
                  <a:round/>
                  <a:headEnd/>
                  <a:tailEnd/>
                </a:ln>
                <a:gradFill rotWithShape="1">
                  <a:gsLst>
                    <a:gs pos="0">
                      <a:srgbClr val="DCEBF5"/>
                    </a:gs>
                    <a:gs pos="8000">
                      <a:srgbClr val="83A7C3"/>
                    </a:gs>
                    <a:gs pos="13000">
                      <a:srgbClr val="768FB9"/>
                    </a:gs>
                    <a:gs pos="21001">
                      <a:srgbClr val="83A7C3"/>
                    </a:gs>
                    <a:gs pos="52000">
                      <a:srgbClr val="FFFFFF"/>
                    </a:gs>
                    <a:gs pos="56000">
                      <a:srgbClr val="9C6563"/>
                    </a:gs>
                    <a:gs pos="58000">
                      <a:srgbClr val="80302D"/>
                    </a:gs>
                    <a:gs pos="71001">
                      <a:srgbClr val="C0524E"/>
                    </a:gs>
                    <a:gs pos="94000">
                      <a:srgbClr val="EBDAD4"/>
                    </a:gs>
                    <a:gs pos="100000">
                      <a:srgbClr val="55261C"/>
                    </a:gs>
                  </a:gsLst>
                  <a:lin ang="5400000" scaled="1"/>
                </a:gradFill>
                <a:latin typeface="Arial Black"/>
              </a:rPr>
              <a:t>Likevekt !</a:t>
            </a:r>
          </a:p>
        </p:txBody>
      </p:sp>
      <p:graphicFrame>
        <p:nvGraphicFramePr>
          <p:cNvPr id="3074" name="Object 2048"/>
          <p:cNvGraphicFramePr>
            <a:graphicFrameLocks noChangeAspect="1"/>
          </p:cNvGraphicFramePr>
          <p:nvPr/>
        </p:nvGraphicFramePr>
        <p:xfrm>
          <a:off x="762000" y="3843338"/>
          <a:ext cx="3228975" cy="801687"/>
        </p:xfrm>
        <a:graphic>
          <a:graphicData uri="http://schemas.openxmlformats.org/presentationml/2006/ole">
            <p:oleObj spid="_x0000_s3074" name="Equation" r:id="rId3" imgW="1841400" imgH="457200" progId="Equation.3">
              <p:embed/>
            </p:oleObj>
          </a:graphicData>
        </a:graphic>
      </p:graphicFrame>
      <p:graphicFrame>
        <p:nvGraphicFramePr>
          <p:cNvPr id="3075" name="Object 2049"/>
          <p:cNvGraphicFramePr>
            <a:graphicFrameLocks noChangeAspect="1"/>
          </p:cNvGraphicFramePr>
          <p:nvPr/>
        </p:nvGraphicFramePr>
        <p:xfrm>
          <a:off x="5257800" y="3790950"/>
          <a:ext cx="3048000" cy="857250"/>
        </p:xfrm>
        <a:graphic>
          <a:graphicData uri="http://schemas.openxmlformats.org/presentationml/2006/ole">
            <p:oleObj spid="_x0000_s3075" name="Equation" r:id="rId4" imgW="1714320" imgH="482400" progId="Equation.3">
              <p:embed/>
            </p:oleObj>
          </a:graphicData>
        </a:graphic>
      </p:graphicFrame>
      <p:sp>
        <p:nvSpPr>
          <p:cNvPr id="3081" name="AutoShape 6"/>
          <p:cNvSpPr>
            <a:spLocks noChangeArrowheads="1"/>
          </p:cNvSpPr>
          <p:nvPr/>
        </p:nvSpPr>
        <p:spPr bwMode="auto">
          <a:xfrm>
            <a:off x="4191000" y="4071938"/>
            <a:ext cx="685800" cy="304800"/>
          </a:xfrm>
          <a:prstGeom prst="notchedRightArrow">
            <a:avLst>
              <a:gd name="adj1" fmla="val 50000"/>
              <a:gd name="adj2" fmla="val 56250"/>
            </a:avLst>
          </a:prstGeom>
          <a:solidFill>
            <a:schemeClr val="accent1"/>
          </a:soli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GB"/>
          </a:p>
        </p:txBody>
      </p:sp>
      <p:graphicFrame>
        <p:nvGraphicFramePr>
          <p:cNvPr id="3076" name="Object 2050"/>
          <p:cNvGraphicFramePr>
            <a:graphicFrameLocks noChangeAspect="1"/>
          </p:cNvGraphicFramePr>
          <p:nvPr/>
        </p:nvGraphicFramePr>
        <p:xfrm>
          <a:off x="1697038" y="2408238"/>
          <a:ext cx="4683125" cy="792162"/>
        </p:xfrm>
        <a:graphic>
          <a:graphicData uri="http://schemas.openxmlformats.org/presentationml/2006/ole">
            <p:oleObj spid="_x0000_s3076" name="Equation" r:id="rId5" imgW="2705040" imgH="457200" progId="Equation.3">
              <p:embed/>
            </p:oleObj>
          </a:graphicData>
        </a:graphic>
      </p:graphicFrame>
      <p:graphicFrame>
        <p:nvGraphicFramePr>
          <p:cNvPr id="3077" name="Object 2051"/>
          <p:cNvGraphicFramePr>
            <a:graphicFrameLocks noChangeAspect="1"/>
          </p:cNvGraphicFramePr>
          <p:nvPr/>
        </p:nvGraphicFramePr>
        <p:xfrm>
          <a:off x="304800" y="4883150"/>
          <a:ext cx="8610600" cy="831850"/>
        </p:xfrm>
        <a:graphic>
          <a:graphicData uri="http://schemas.openxmlformats.org/presentationml/2006/ole">
            <p:oleObj spid="_x0000_s3077" name="Equation" r:id="rId6" imgW="5003640" imgH="482400" progId="Equation.3">
              <p:embed/>
            </p:oleObj>
          </a:graphicData>
        </a:graphic>
      </p:graphicFrame>
      <p:sp>
        <p:nvSpPr>
          <p:cNvPr id="10" name="Slide Number Placeholder 9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19E0BFA4-56E2-42F5-968E-84907140637C}" type="slidenum">
              <a:rPr lang="en-US" smtClean="0"/>
              <a:pPr>
                <a:defRPr/>
              </a:pPr>
              <a:t>3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Footer Placeholder 3"/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/>
          <a:p>
            <a:r>
              <a:rPr lang="nb-NO" smtClean="0"/>
              <a:t>MENA 1000 – Materialer, energi og nanoteknologi</a:t>
            </a:r>
            <a:endParaRPr lang="en-US" smtClean="0"/>
          </a:p>
        </p:txBody>
      </p:sp>
      <p:sp>
        <p:nvSpPr>
          <p:cNvPr id="3789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nb-NO" smtClean="0">
                <a:sym typeface="Symbol" pitchFamily="18" charset="2"/>
              </a:rPr>
              <a:t>Repetisjon: </a:t>
            </a:r>
            <a:r>
              <a:rPr lang="en-US" smtClean="0">
                <a:sym typeface="Symbol" pitchFamily="18" charset="2"/>
              </a:rPr>
              <a:t></a:t>
            </a:r>
            <a:r>
              <a:rPr lang="nb-NO" baseline="-25000" smtClean="0">
                <a:sym typeface="Symbol" pitchFamily="18" charset="2"/>
              </a:rPr>
              <a:t>r</a:t>
            </a:r>
            <a:r>
              <a:rPr lang="nb-NO" smtClean="0">
                <a:sym typeface="Symbol" pitchFamily="18" charset="2"/>
              </a:rPr>
              <a:t>G</a:t>
            </a:r>
            <a:r>
              <a:rPr lang="nb-NO" baseline="30000" smtClean="0">
                <a:sym typeface="Symbol" pitchFamily="18" charset="2"/>
              </a:rPr>
              <a:t>0</a:t>
            </a:r>
            <a:r>
              <a:rPr lang="nb-NO" smtClean="0">
                <a:sym typeface="Symbol" pitchFamily="18" charset="2"/>
              </a:rPr>
              <a:t> og K</a:t>
            </a:r>
            <a:endParaRPr lang="en-US" smtClean="0"/>
          </a:p>
        </p:txBody>
      </p:sp>
      <p:sp>
        <p:nvSpPr>
          <p:cNvPr id="37892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smtClean="0">
                <a:sym typeface="Symbol" pitchFamily="18" charset="2"/>
              </a:rPr>
              <a:t></a:t>
            </a:r>
            <a:r>
              <a:rPr lang="nb-NO" baseline="-25000" smtClean="0">
                <a:sym typeface="Symbol" pitchFamily="18" charset="2"/>
              </a:rPr>
              <a:t>r</a:t>
            </a:r>
            <a:r>
              <a:rPr lang="nb-NO" smtClean="0">
                <a:sym typeface="Symbol" pitchFamily="18" charset="2"/>
              </a:rPr>
              <a:t>G</a:t>
            </a:r>
            <a:r>
              <a:rPr lang="nb-NO" baseline="30000" smtClean="0">
                <a:sym typeface="Symbol" pitchFamily="18" charset="2"/>
              </a:rPr>
              <a:t>0</a:t>
            </a:r>
            <a:r>
              <a:rPr lang="nb-NO" smtClean="0">
                <a:sym typeface="Symbol" pitchFamily="18" charset="2"/>
              </a:rPr>
              <a:t> sier noe om energibalansen når Q = 1.</a:t>
            </a:r>
          </a:p>
          <a:p>
            <a:pPr eaLnBrk="1" hangingPunct="1"/>
            <a:r>
              <a:rPr lang="nb-NO" smtClean="0">
                <a:sym typeface="Symbol" pitchFamily="18" charset="2"/>
              </a:rPr>
              <a:t>K sier noe om hva Q må bli for å oppveie dette.</a:t>
            </a:r>
          </a:p>
          <a:p>
            <a:pPr eaLnBrk="1" hangingPunct="1"/>
            <a:r>
              <a:rPr lang="nb-NO" smtClean="0">
                <a:sym typeface="Symbol" pitchFamily="18" charset="2"/>
              </a:rPr>
              <a:t>Eksempel: </a:t>
            </a:r>
          </a:p>
          <a:p>
            <a:pPr eaLnBrk="1" hangingPunct="1">
              <a:buFontTx/>
              <a:buNone/>
            </a:pPr>
            <a:r>
              <a:rPr lang="en-GB" sz="1800" smtClean="0"/>
              <a:t>		2H</a:t>
            </a:r>
            <a:r>
              <a:rPr lang="en-GB" sz="1800" baseline="-25000" smtClean="0"/>
              <a:t>2</a:t>
            </a:r>
            <a:r>
              <a:rPr lang="en-GB" sz="1800" smtClean="0"/>
              <a:t>(g) + O</a:t>
            </a:r>
            <a:r>
              <a:rPr lang="en-GB" sz="1800" baseline="-25000" smtClean="0"/>
              <a:t>2</a:t>
            </a:r>
            <a:r>
              <a:rPr lang="en-GB" sz="1800" smtClean="0"/>
              <a:t>(g) = 2H</a:t>
            </a:r>
            <a:r>
              <a:rPr lang="en-GB" sz="1800" baseline="-25000" smtClean="0"/>
              <a:t>2</a:t>
            </a:r>
            <a:r>
              <a:rPr lang="en-GB" sz="1800" smtClean="0"/>
              <a:t>O(g)</a:t>
            </a:r>
          </a:p>
          <a:p>
            <a:pPr eaLnBrk="1" hangingPunct="1">
              <a:buFontTx/>
              <a:buNone/>
            </a:pPr>
            <a:r>
              <a:rPr lang="nb-NO" sz="1800" smtClean="0"/>
              <a:t>	 </a:t>
            </a:r>
            <a:r>
              <a:rPr lang="en-US" smtClean="0">
                <a:sym typeface="Symbol" pitchFamily="18" charset="2"/>
              </a:rPr>
              <a:t></a:t>
            </a:r>
            <a:r>
              <a:rPr lang="nb-NO" baseline="-25000" smtClean="0">
                <a:sym typeface="Symbol" pitchFamily="18" charset="2"/>
              </a:rPr>
              <a:t>r</a:t>
            </a:r>
            <a:r>
              <a:rPr lang="nb-NO" smtClean="0">
                <a:sym typeface="Symbol" pitchFamily="18" charset="2"/>
              </a:rPr>
              <a:t>G</a:t>
            </a:r>
            <a:r>
              <a:rPr lang="nb-NO" baseline="30000" smtClean="0">
                <a:sym typeface="Symbol" pitchFamily="18" charset="2"/>
              </a:rPr>
              <a:t>0</a:t>
            </a:r>
            <a:r>
              <a:rPr lang="nb-NO" smtClean="0">
                <a:sym typeface="Symbol" pitchFamily="18" charset="2"/>
              </a:rPr>
              <a:t> &lt;&lt; 0 </a:t>
            </a:r>
          </a:p>
          <a:p>
            <a:pPr eaLnBrk="1" hangingPunct="1">
              <a:buFontTx/>
              <a:buNone/>
            </a:pPr>
            <a:r>
              <a:rPr lang="nb-NO" smtClean="0">
                <a:sym typeface="Symbol" pitchFamily="18" charset="2"/>
              </a:rPr>
              <a:t>		Reaksjonen er energetisk gunstig hvis p</a:t>
            </a:r>
            <a:r>
              <a:rPr lang="nb-NO" baseline="-25000" smtClean="0">
                <a:sym typeface="Symbol" pitchFamily="18" charset="2"/>
              </a:rPr>
              <a:t>H2</a:t>
            </a:r>
            <a:r>
              <a:rPr lang="nb-NO" smtClean="0">
                <a:sym typeface="Symbol" pitchFamily="18" charset="2"/>
              </a:rPr>
              <a:t>, p</a:t>
            </a:r>
            <a:r>
              <a:rPr lang="nb-NO" baseline="-25000" smtClean="0">
                <a:sym typeface="Symbol" pitchFamily="18" charset="2"/>
              </a:rPr>
              <a:t>O2</a:t>
            </a:r>
            <a:r>
              <a:rPr lang="nb-NO" smtClean="0">
                <a:sym typeface="Symbol" pitchFamily="18" charset="2"/>
              </a:rPr>
              <a:t>, p</a:t>
            </a:r>
            <a:r>
              <a:rPr lang="nb-NO" baseline="-25000" smtClean="0">
                <a:sym typeface="Symbol" pitchFamily="18" charset="2"/>
              </a:rPr>
              <a:t>H2O</a:t>
            </a:r>
            <a:r>
              <a:rPr lang="nb-NO" smtClean="0">
                <a:sym typeface="Symbol" pitchFamily="18" charset="2"/>
              </a:rPr>
              <a:t> = 1.</a:t>
            </a:r>
          </a:p>
          <a:p>
            <a:pPr eaLnBrk="1" hangingPunct="1">
              <a:buFontTx/>
              <a:buNone/>
            </a:pPr>
            <a:r>
              <a:rPr lang="nb-NO" smtClean="0">
                <a:sym typeface="Symbol" pitchFamily="18" charset="2"/>
              </a:rPr>
              <a:t>	K = e</a:t>
            </a:r>
            <a:r>
              <a:rPr lang="nb-NO" baseline="30000" smtClean="0">
                <a:sym typeface="Symbol" pitchFamily="18" charset="2"/>
              </a:rPr>
              <a:t>-</a:t>
            </a:r>
            <a:r>
              <a:rPr lang="en-US" baseline="30000" smtClean="0">
                <a:sym typeface="Symbol" pitchFamily="18" charset="2"/>
              </a:rPr>
              <a:t></a:t>
            </a:r>
            <a:r>
              <a:rPr lang="nb-NO" baseline="30000" smtClean="0">
                <a:sym typeface="Symbol" pitchFamily="18" charset="2"/>
              </a:rPr>
              <a:t>G/RT</a:t>
            </a:r>
            <a:r>
              <a:rPr lang="nb-NO" smtClean="0">
                <a:sym typeface="Symbol" pitchFamily="18" charset="2"/>
              </a:rPr>
              <a:t> &gt;&gt; 1</a:t>
            </a:r>
          </a:p>
          <a:p>
            <a:pPr eaLnBrk="1" hangingPunct="1">
              <a:buFontTx/>
              <a:buNone/>
            </a:pPr>
            <a:r>
              <a:rPr lang="nb-NO" smtClean="0">
                <a:sym typeface="Symbol" pitchFamily="18" charset="2"/>
              </a:rPr>
              <a:t>		Produktene kommer i stor overvekt før likevekt oppnås.</a:t>
            </a:r>
          </a:p>
          <a:p>
            <a:pPr eaLnBrk="1" hangingPunct="1"/>
            <a:endParaRPr lang="nb-NO" smtClean="0">
              <a:sym typeface="Symbol" pitchFamily="18" charset="2"/>
            </a:endParaRPr>
          </a:p>
          <a:p>
            <a:pPr eaLnBrk="1" hangingPunct="1"/>
            <a:endParaRPr lang="nb-NO" smtClean="0">
              <a:sym typeface="Symbol" pitchFamily="18" charset="2"/>
            </a:endParaRPr>
          </a:p>
          <a:p>
            <a:pPr eaLnBrk="1" hangingPunct="1"/>
            <a:r>
              <a:rPr lang="nb-NO" smtClean="0">
                <a:solidFill>
                  <a:srgbClr val="CC0000"/>
                </a:solidFill>
                <a:sym typeface="Symbol" pitchFamily="18" charset="2"/>
              </a:rPr>
              <a:t>I dette kapittelet skal vi bruke slike relasjoner når vi gjør oss kjent med typiske og viktige kjemiske reaksjoner og likevekter.</a:t>
            </a:r>
            <a:endParaRPr lang="en-US" smtClean="0">
              <a:solidFill>
                <a:srgbClr val="CC0000"/>
              </a:solidFill>
              <a:sym typeface="Symbol" pitchFamily="18" charset="2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19E0BFA4-56E2-42F5-968E-84907140637C}" type="slidenum">
              <a:rPr lang="en-US" smtClean="0"/>
              <a:pPr>
                <a:defRPr/>
              </a:pPr>
              <a:t>4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0" name="Footer Placeholder 3"/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/>
          <a:p>
            <a:r>
              <a:rPr lang="nb-NO" smtClean="0"/>
              <a:t>MENA 1000 – Materialer, energi og nanoteknologi</a:t>
            </a:r>
            <a:endParaRPr lang="en-US" smtClean="0"/>
          </a:p>
        </p:txBody>
      </p:sp>
      <p:sp>
        <p:nvSpPr>
          <p:cNvPr id="410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nb-NO" smtClean="0"/>
              <a:t>Vann;  autoprotolyse-likevekten</a:t>
            </a:r>
            <a:endParaRPr lang="en-US" smtClean="0"/>
          </a:p>
        </p:txBody>
      </p:sp>
      <p:sp>
        <p:nvSpPr>
          <p:cNvPr id="410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143000"/>
            <a:ext cx="8229600" cy="472440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nb-NO" sz="1800" smtClean="0">
                <a:cs typeface="Times New Roman" pitchFamily="18" charset="0"/>
              </a:rPr>
              <a:t>Autoprotolyse: 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endParaRPr lang="nb-NO" sz="1800" smtClean="0">
              <a:cs typeface="Times New Roman" pitchFamily="18" charset="0"/>
            </a:endParaRP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nb-NO" sz="1800" smtClean="0">
                <a:cs typeface="Times New Roman" pitchFamily="18" charset="0"/>
              </a:rPr>
              <a:t>		</a:t>
            </a:r>
            <a:r>
              <a:rPr lang="en-US" sz="1800" smtClean="0">
                <a:cs typeface="Times New Roman" pitchFamily="18" charset="0"/>
              </a:rPr>
              <a:t>H</a:t>
            </a:r>
            <a:r>
              <a:rPr lang="en-US" sz="1800" baseline="-30000" smtClean="0">
                <a:cs typeface="Times New Roman" pitchFamily="18" charset="0"/>
              </a:rPr>
              <a:t>2</a:t>
            </a:r>
            <a:r>
              <a:rPr lang="en-US" sz="1800" smtClean="0">
                <a:cs typeface="Times New Roman" pitchFamily="18" charset="0"/>
              </a:rPr>
              <a:t>O(</a:t>
            </a:r>
            <a:r>
              <a:rPr lang="en-US" sz="1800" i="1" smtClean="0">
                <a:cs typeface="Times New Roman" pitchFamily="18" charset="0"/>
              </a:rPr>
              <a:t>l</a:t>
            </a:r>
            <a:r>
              <a:rPr lang="en-US" sz="1800" smtClean="0">
                <a:cs typeface="Times New Roman" pitchFamily="18" charset="0"/>
              </a:rPr>
              <a:t>) = H</a:t>
            </a:r>
            <a:r>
              <a:rPr lang="en-US" sz="1800" baseline="30000" smtClean="0">
                <a:cs typeface="Times New Roman" pitchFamily="18" charset="0"/>
              </a:rPr>
              <a:t>+</a:t>
            </a:r>
            <a:r>
              <a:rPr lang="en-US" sz="1800" smtClean="0">
                <a:cs typeface="Times New Roman" pitchFamily="18" charset="0"/>
              </a:rPr>
              <a:t>(aq) + OH</a:t>
            </a:r>
            <a:r>
              <a:rPr lang="en-US" sz="1800" baseline="30000" smtClean="0">
                <a:cs typeface="Times New Roman" pitchFamily="18" charset="0"/>
              </a:rPr>
              <a:t>-</a:t>
            </a:r>
            <a:r>
              <a:rPr lang="en-US" sz="1800" smtClean="0">
                <a:cs typeface="Times New Roman" pitchFamily="18" charset="0"/>
              </a:rPr>
              <a:t>(aq) </a:t>
            </a:r>
            <a:endParaRPr lang="nb-NO" sz="1800" smtClean="0">
              <a:cs typeface="Times New Roman" pitchFamily="18" charset="0"/>
            </a:endParaRPr>
          </a:p>
          <a:p>
            <a:pPr eaLnBrk="1" hangingPunct="1">
              <a:lnSpc>
                <a:spcPct val="90000"/>
              </a:lnSpc>
              <a:buFontTx/>
              <a:buNone/>
            </a:pPr>
            <a:endParaRPr lang="nb-NO" sz="1800" smtClean="0">
              <a:cs typeface="Times New Roman" pitchFamily="18" charset="0"/>
            </a:endParaRP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nb-NO" sz="1800" smtClean="0">
                <a:cs typeface="Times New Roman" pitchFamily="18" charset="0"/>
              </a:rPr>
              <a:t>	eller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nb-NO" sz="1800" smtClean="0">
                <a:cs typeface="Times New Roman" pitchFamily="18" charset="0"/>
              </a:rPr>
              <a:t>		2H</a:t>
            </a:r>
            <a:r>
              <a:rPr lang="nb-NO" sz="1800" baseline="-30000" smtClean="0">
                <a:cs typeface="Times New Roman" pitchFamily="18" charset="0"/>
              </a:rPr>
              <a:t>2</a:t>
            </a:r>
            <a:r>
              <a:rPr lang="nb-NO" sz="1800" smtClean="0">
                <a:cs typeface="Times New Roman" pitchFamily="18" charset="0"/>
              </a:rPr>
              <a:t>O(</a:t>
            </a:r>
            <a:r>
              <a:rPr lang="nb-NO" sz="1800" i="1" smtClean="0">
                <a:cs typeface="Times New Roman" pitchFamily="18" charset="0"/>
              </a:rPr>
              <a:t>l</a:t>
            </a:r>
            <a:r>
              <a:rPr lang="nb-NO" sz="1800" smtClean="0">
                <a:cs typeface="Times New Roman" pitchFamily="18" charset="0"/>
              </a:rPr>
              <a:t>) = H</a:t>
            </a:r>
            <a:r>
              <a:rPr lang="nb-NO" sz="1800" baseline="-30000" smtClean="0">
                <a:cs typeface="Times New Roman" pitchFamily="18" charset="0"/>
              </a:rPr>
              <a:t>3</a:t>
            </a:r>
            <a:r>
              <a:rPr lang="nb-NO" sz="1800" smtClean="0">
                <a:cs typeface="Times New Roman" pitchFamily="18" charset="0"/>
              </a:rPr>
              <a:t>O</a:t>
            </a:r>
            <a:r>
              <a:rPr lang="nb-NO" sz="1800" baseline="30000" smtClean="0">
                <a:cs typeface="Times New Roman" pitchFamily="18" charset="0"/>
              </a:rPr>
              <a:t>+</a:t>
            </a:r>
            <a:r>
              <a:rPr lang="nb-NO" sz="1800" smtClean="0">
                <a:cs typeface="Times New Roman" pitchFamily="18" charset="0"/>
              </a:rPr>
              <a:t>(aq) + OH</a:t>
            </a:r>
            <a:r>
              <a:rPr lang="nb-NO" sz="1800" baseline="30000" smtClean="0">
                <a:cs typeface="Times New Roman" pitchFamily="18" charset="0"/>
              </a:rPr>
              <a:t>-</a:t>
            </a:r>
            <a:r>
              <a:rPr lang="nb-NO" sz="1800" smtClean="0">
                <a:cs typeface="Times New Roman" pitchFamily="18" charset="0"/>
              </a:rPr>
              <a:t>(aq)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endParaRPr lang="nb-NO" sz="1800" smtClean="0">
              <a:cs typeface="Times New Roman" pitchFamily="18" charset="0"/>
            </a:endParaRPr>
          </a:p>
          <a:p>
            <a:pPr eaLnBrk="1" hangingPunct="1">
              <a:lnSpc>
                <a:spcPct val="90000"/>
              </a:lnSpc>
              <a:buFontTx/>
              <a:buNone/>
            </a:pPr>
            <a:endParaRPr lang="nb-NO" sz="1800" smtClean="0">
              <a:cs typeface="Times New Roman" pitchFamily="18" charset="0"/>
            </a:endParaRPr>
          </a:p>
          <a:p>
            <a:pPr eaLnBrk="1" hangingPunct="1">
              <a:lnSpc>
                <a:spcPct val="90000"/>
              </a:lnSpc>
              <a:buFontTx/>
              <a:buNone/>
            </a:pPr>
            <a:endParaRPr lang="nb-NO" sz="1800" smtClean="0">
              <a:cs typeface="Times New Roman" pitchFamily="18" charset="0"/>
            </a:endParaRPr>
          </a:p>
          <a:p>
            <a:pPr eaLnBrk="1" hangingPunct="1">
              <a:lnSpc>
                <a:spcPct val="90000"/>
              </a:lnSpc>
              <a:buFontTx/>
              <a:buNone/>
            </a:pPr>
            <a:endParaRPr lang="nb-NO" sz="1800" smtClean="0">
              <a:cs typeface="Times New Roman" pitchFamily="18" charset="0"/>
            </a:endParaRPr>
          </a:p>
          <a:p>
            <a:pPr eaLnBrk="1" hangingPunct="1">
              <a:lnSpc>
                <a:spcPct val="90000"/>
              </a:lnSpc>
              <a:buFontTx/>
              <a:buNone/>
            </a:pPr>
            <a:endParaRPr lang="nb-NO" sz="1800" smtClean="0">
              <a:cs typeface="Times New Roman" pitchFamily="18" charset="0"/>
            </a:endParaRPr>
          </a:p>
          <a:p>
            <a:pPr eaLnBrk="1" hangingPunct="1">
              <a:lnSpc>
                <a:spcPct val="90000"/>
              </a:lnSpc>
              <a:buFontTx/>
              <a:buNone/>
            </a:pPr>
            <a:endParaRPr lang="nb-NO" sz="1800" smtClean="0">
              <a:cs typeface="Times New Roman" pitchFamily="18" charset="0"/>
            </a:endParaRPr>
          </a:p>
          <a:p>
            <a:pPr eaLnBrk="1" hangingPunct="1">
              <a:lnSpc>
                <a:spcPct val="90000"/>
              </a:lnSpc>
              <a:buFontTx/>
              <a:buNone/>
            </a:pPr>
            <a:endParaRPr lang="nb-NO" sz="1800" smtClean="0">
              <a:cs typeface="Times New Roman" pitchFamily="18" charset="0"/>
            </a:endParaRPr>
          </a:p>
          <a:p>
            <a:pPr eaLnBrk="1" hangingPunct="1">
              <a:lnSpc>
                <a:spcPct val="90000"/>
              </a:lnSpc>
            </a:pPr>
            <a:r>
              <a:rPr lang="nb-NO" sz="1800" smtClean="0">
                <a:cs typeface="Times New Roman" pitchFamily="18" charset="0"/>
              </a:rPr>
              <a:t>Likevektskonstanter er i prinsippet benevningsløse, men vi bruker likevel ofte benevning for sikkerhets skyld eller pga. faktiske omgjøringer;</a:t>
            </a:r>
            <a:r>
              <a:rPr lang="en-US" sz="1800" smtClean="0">
                <a:cs typeface="Times New Roman" pitchFamily="18" charset="0"/>
              </a:rPr>
              <a:t> </a:t>
            </a:r>
          </a:p>
        </p:txBody>
      </p:sp>
      <p:graphicFrame>
        <p:nvGraphicFramePr>
          <p:cNvPr id="4098" name="Object 1024"/>
          <p:cNvGraphicFramePr>
            <a:graphicFrameLocks noChangeAspect="1"/>
          </p:cNvGraphicFramePr>
          <p:nvPr/>
        </p:nvGraphicFramePr>
        <p:xfrm>
          <a:off x="911225" y="3259138"/>
          <a:ext cx="7493000" cy="1541462"/>
        </p:xfrm>
        <a:graphic>
          <a:graphicData uri="http://schemas.openxmlformats.org/presentationml/2006/ole">
            <p:oleObj spid="_x0000_s4098" name="Equation" r:id="rId3" imgW="4520880" imgH="927000" progId="Equation.3">
              <p:embed/>
            </p:oleObj>
          </a:graphicData>
        </a:graphic>
      </p:graphicFrame>
      <p:graphicFrame>
        <p:nvGraphicFramePr>
          <p:cNvPr id="4099" name="Object 1025"/>
          <p:cNvGraphicFramePr>
            <a:graphicFrameLocks noChangeAspect="1"/>
          </p:cNvGraphicFramePr>
          <p:nvPr/>
        </p:nvGraphicFramePr>
        <p:xfrm>
          <a:off x="914400" y="5867400"/>
          <a:ext cx="4776788" cy="423863"/>
        </p:xfrm>
        <a:graphic>
          <a:graphicData uri="http://schemas.openxmlformats.org/presentationml/2006/ole">
            <p:oleObj spid="_x0000_s4099" name="Equation" r:id="rId4" imgW="2882880" imgH="253800" progId="Equation.3">
              <p:embed/>
            </p:oleObj>
          </a:graphicData>
        </a:graphic>
      </p:graphicFrame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19E0BFA4-56E2-42F5-968E-84907140637C}" type="slidenum">
              <a:rPr lang="en-US" smtClean="0"/>
              <a:pPr>
                <a:defRPr/>
              </a:pPr>
              <a:t>5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6" name="Footer Placeholder 3"/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/>
          <a:p>
            <a:r>
              <a:rPr lang="nb-NO" smtClean="0"/>
              <a:t>MENA 1000 – Materialer, energi og nanoteknologi</a:t>
            </a:r>
            <a:endParaRPr lang="en-US" smtClean="0"/>
          </a:p>
        </p:txBody>
      </p:sp>
      <p:sp>
        <p:nvSpPr>
          <p:cNvPr id="5127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-76200"/>
            <a:ext cx="7772400" cy="1143000"/>
          </a:xfrm>
        </p:spPr>
        <p:txBody>
          <a:bodyPr/>
          <a:lstStyle/>
          <a:p>
            <a:pPr eaLnBrk="1" hangingPunct="1"/>
            <a:r>
              <a:rPr lang="nb-NO" smtClean="0"/>
              <a:t>Autoprotolyse i rent vann</a:t>
            </a:r>
            <a:endParaRPr lang="en-US" smtClean="0"/>
          </a:p>
        </p:txBody>
      </p:sp>
      <p:sp>
        <p:nvSpPr>
          <p:cNvPr id="512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990600"/>
            <a:ext cx="7772400" cy="4724400"/>
          </a:xfrm>
        </p:spPr>
        <p:txBody>
          <a:bodyPr/>
          <a:lstStyle/>
          <a:p>
            <a:pPr eaLnBrk="1" hangingPunct="1"/>
            <a:r>
              <a:rPr lang="nb-NO" sz="1800" smtClean="0"/>
              <a:t>To species: H</a:t>
            </a:r>
            <a:r>
              <a:rPr lang="nb-NO" sz="1800" baseline="-25000" smtClean="0"/>
              <a:t>3</a:t>
            </a:r>
            <a:r>
              <a:rPr lang="nb-NO" sz="1800" smtClean="0"/>
              <a:t>O</a:t>
            </a:r>
            <a:r>
              <a:rPr lang="nb-NO" sz="1800" baseline="30000" smtClean="0"/>
              <a:t>+</a:t>
            </a:r>
            <a:r>
              <a:rPr lang="nb-NO" sz="1800" smtClean="0"/>
              <a:t>(aq) og OH</a:t>
            </a:r>
            <a:r>
              <a:rPr lang="nb-NO" sz="1800" baseline="30000" smtClean="0"/>
              <a:t>-</a:t>
            </a:r>
            <a:r>
              <a:rPr lang="nb-NO" sz="1800" smtClean="0"/>
              <a:t>(aq)</a:t>
            </a:r>
          </a:p>
          <a:p>
            <a:pPr eaLnBrk="1" hangingPunct="1"/>
            <a:r>
              <a:rPr lang="nb-NO" sz="1800" smtClean="0"/>
              <a:t>Vi trenger to uavhengige ligninger for å finne ”løsningen”: </a:t>
            </a:r>
          </a:p>
          <a:p>
            <a:pPr eaLnBrk="1" hangingPunct="1"/>
            <a:r>
              <a:rPr lang="nb-NO" sz="1800" smtClean="0"/>
              <a:t>Likevekt:</a:t>
            </a:r>
          </a:p>
          <a:p>
            <a:pPr eaLnBrk="1" hangingPunct="1"/>
            <a:endParaRPr lang="nb-NO" sz="1800" smtClean="0"/>
          </a:p>
          <a:p>
            <a:pPr eaLnBrk="1" hangingPunct="1"/>
            <a:endParaRPr lang="nb-NO" sz="1800" smtClean="0"/>
          </a:p>
          <a:p>
            <a:pPr eaLnBrk="1" hangingPunct="1"/>
            <a:r>
              <a:rPr lang="nb-NO" sz="1800" smtClean="0"/>
              <a:t>Elektronøytralitet:</a:t>
            </a:r>
          </a:p>
          <a:p>
            <a:pPr eaLnBrk="1" hangingPunct="1"/>
            <a:endParaRPr lang="nb-NO" sz="1800" smtClean="0"/>
          </a:p>
          <a:p>
            <a:pPr eaLnBrk="1" hangingPunct="1"/>
            <a:endParaRPr lang="nb-NO" sz="1800" smtClean="0"/>
          </a:p>
          <a:p>
            <a:pPr eaLnBrk="1" hangingPunct="1"/>
            <a:r>
              <a:rPr lang="nb-NO" sz="1800" smtClean="0"/>
              <a:t>ved innsetting:</a:t>
            </a:r>
            <a:endParaRPr lang="en-US" sz="1800" smtClean="0"/>
          </a:p>
        </p:txBody>
      </p:sp>
      <p:graphicFrame>
        <p:nvGraphicFramePr>
          <p:cNvPr id="5122" name="Object 1024"/>
          <p:cNvGraphicFramePr>
            <a:graphicFrameLocks noChangeAspect="1"/>
          </p:cNvGraphicFramePr>
          <p:nvPr/>
        </p:nvGraphicFramePr>
        <p:xfrm>
          <a:off x="1524000" y="2057400"/>
          <a:ext cx="4776788" cy="423863"/>
        </p:xfrm>
        <a:graphic>
          <a:graphicData uri="http://schemas.openxmlformats.org/presentationml/2006/ole">
            <p:oleObj spid="_x0000_s5122" name="Equation" r:id="rId3" imgW="2882880" imgH="253800" progId="Equation.3">
              <p:embed/>
            </p:oleObj>
          </a:graphicData>
        </a:graphic>
      </p:graphicFrame>
      <p:graphicFrame>
        <p:nvGraphicFramePr>
          <p:cNvPr id="5123" name="Object 1025"/>
          <p:cNvGraphicFramePr>
            <a:graphicFrameLocks noChangeAspect="1"/>
          </p:cNvGraphicFramePr>
          <p:nvPr/>
        </p:nvGraphicFramePr>
        <p:xfrm>
          <a:off x="1524000" y="3048000"/>
          <a:ext cx="2589213" cy="403225"/>
        </p:xfrm>
        <a:graphic>
          <a:graphicData uri="http://schemas.openxmlformats.org/presentationml/2006/ole">
            <p:oleObj spid="_x0000_s5123" name="Equation" r:id="rId4" imgW="1562040" imgH="241200" progId="Equation.3">
              <p:embed/>
            </p:oleObj>
          </a:graphicData>
        </a:graphic>
      </p:graphicFrame>
      <p:graphicFrame>
        <p:nvGraphicFramePr>
          <p:cNvPr id="5124" name="Object 1026"/>
          <p:cNvGraphicFramePr>
            <a:graphicFrameLocks noChangeAspect="1"/>
          </p:cNvGraphicFramePr>
          <p:nvPr/>
        </p:nvGraphicFramePr>
        <p:xfrm>
          <a:off x="1447800" y="4221163"/>
          <a:ext cx="6483350" cy="2119312"/>
        </p:xfrm>
        <a:graphic>
          <a:graphicData uri="http://schemas.openxmlformats.org/presentationml/2006/ole">
            <p:oleObj spid="_x0000_s5124" name="Equation" r:id="rId5" imgW="3911400" imgH="1269720" progId="Equation.3">
              <p:embed/>
            </p:oleObj>
          </a:graphicData>
        </a:graphic>
      </p:graphicFrame>
      <p:graphicFrame>
        <p:nvGraphicFramePr>
          <p:cNvPr id="5125" name="Object 1027"/>
          <p:cNvGraphicFramePr>
            <a:graphicFrameLocks noChangeAspect="1"/>
          </p:cNvGraphicFramePr>
          <p:nvPr/>
        </p:nvGraphicFramePr>
        <p:xfrm>
          <a:off x="6934200" y="2019300"/>
          <a:ext cx="1752600" cy="1485900"/>
        </p:xfrm>
        <a:graphic>
          <a:graphicData uri="http://schemas.openxmlformats.org/presentationml/2006/ole">
            <p:oleObj spid="_x0000_s5125" name="Clip" r:id="rId6" imgW="4212720" imgH="3573000" progId="">
              <p:embed/>
            </p:oleObj>
          </a:graphicData>
        </a:graphic>
      </p:graphicFrame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19E0BFA4-56E2-42F5-968E-84907140637C}" type="slidenum">
              <a:rPr lang="en-US" smtClean="0"/>
              <a:pPr>
                <a:defRPr/>
              </a:pPr>
              <a:t>6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Footer Placeholder 3"/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/>
          <a:p>
            <a:r>
              <a:rPr lang="nb-NO" smtClean="0"/>
              <a:t>MENA 1000 – Materialer, energi og nanoteknologi</a:t>
            </a:r>
            <a:endParaRPr lang="en-US" smtClean="0"/>
          </a:p>
        </p:txBody>
      </p:sp>
      <p:sp>
        <p:nvSpPr>
          <p:cNvPr id="614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nb-NO" smtClean="0"/>
              <a:t>Brønsted-syrer og -baser</a:t>
            </a:r>
            <a:endParaRPr lang="en-US" smtClean="0"/>
          </a:p>
        </p:txBody>
      </p:sp>
      <p:sp>
        <p:nvSpPr>
          <p:cNvPr id="614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066800"/>
            <a:ext cx="7772400" cy="5181600"/>
          </a:xfrm>
        </p:spPr>
        <p:txBody>
          <a:bodyPr/>
          <a:lstStyle/>
          <a:p>
            <a:pPr eaLnBrk="1" hangingPunct="1"/>
            <a:r>
              <a:rPr lang="nb-NO" sz="1800" smtClean="0">
                <a:cs typeface="Times New Roman" pitchFamily="18" charset="0"/>
              </a:rPr>
              <a:t>Brønsted-syre: Stoff som avgir protoner</a:t>
            </a:r>
          </a:p>
          <a:p>
            <a:pPr eaLnBrk="1" hangingPunct="1">
              <a:buFontTx/>
              <a:buNone/>
            </a:pPr>
            <a:r>
              <a:rPr lang="nb-NO" sz="1800" smtClean="0">
                <a:cs typeface="Times New Roman" pitchFamily="18" charset="0"/>
              </a:rPr>
              <a:t>		HA(aq) + H</a:t>
            </a:r>
            <a:r>
              <a:rPr lang="nb-NO" sz="1800" baseline="-30000" smtClean="0">
                <a:cs typeface="Times New Roman" pitchFamily="18" charset="0"/>
              </a:rPr>
              <a:t>2</a:t>
            </a:r>
            <a:r>
              <a:rPr lang="nb-NO" sz="1800" smtClean="0">
                <a:cs typeface="Times New Roman" pitchFamily="18" charset="0"/>
              </a:rPr>
              <a:t>O(</a:t>
            </a:r>
            <a:r>
              <a:rPr lang="nb-NO" sz="1800" i="1" smtClean="0">
                <a:cs typeface="Times New Roman" pitchFamily="18" charset="0"/>
              </a:rPr>
              <a:t>l</a:t>
            </a:r>
            <a:r>
              <a:rPr lang="nb-NO" sz="1800" smtClean="0">
                <a:cs typeface="Times New Roman" pitchFamily="18" charset="0"/>
              </a:rPr>
              <a:t>) = H</a:t>
            </a:r>
            <a:r>
              <a:rPr lang="nb-NO" sz="1800" baseline="-30000" smtClean="0">
                <a:cs typeface="Times New Roman" pitchFamily="18" charset="0"/>
              </a:rPr>
              <a:t>3</a:t>
            </a:r>
            <a:r>
              <a:rPr lang="nb-NO" sz="1800" smtClean="0">
                <a:cs typeface="Times New Roman" pitchFamily="18" charset="0"/>
              </a:rPr>
              <a:t>O</a:t>
            </a:r>
            <a:r>
              <a:rPr lang="nb-NO" sz="1800" baseline="30000" smtClean="0">
                <a:cs typeface="Times New Roman" pitchFamily="18" charset="0"/>
              </a:rPr>
              <a:t>+</a:t>
            </a:r>
            <a:r>
              <a:rPr lang="nb-NO" sz="1800" smtClean="0">
                <a:cs typeface="Times New Roman" pitchFamily="18" charset="0"/>
              </a:rPr>
              <a:t>(aq) + A</a:t>
            </a:r>
            <a:r>
              <a:rPr lang="nb-NO" sz="1800" baseline="30000" smtClean="0">
                <a:cs typeface="Times New Roman" pitchFamily="18" charset="0"/>
              </a:rPr>
              <a:t>-</a:t>
            </a:r>
            <a:r>
              <a:rPr lang="nb-NO" sz="1800" smtClean="0">
                <a:cs typeface="Times New Roman" pitchFamily="18" charset="0"/>
              </a:rPr>
              <a:t>(aq)        	</a:t>
            </a:r>
            <a:r>
              <a:rPr lang="nb-NO" sz="1800" smtClean="0">
                <a:solidFill>
                  <a:srgbClr val="CC0000"/>
                </a:solidFill>
                <a:cs typeface="Times New Roman" pitchFamily="18" charset="0"/>
              </a:rPr>
              <a:t>K</a:t>
            </a:r>
            <a:r>
              <a:rPr lang="nb-NO" sz="1800" baseline="-25000" smtClean="0">
                <a:solidFill>
                  <a:srgbClr val="CC0000"/>
                </a:solidFill>
                <a:cs typeface="Times New Roman" pitchFamily="18" charset="0"/>
              </a:rPr>
              <a:t>a</a:t>
            </a:r>
            <a:endParaRPr lang="nb-NO" sz="1800" smtClean="0">
              <a:solidFill>
                <a:srgbClr val="CC0000"/>
              </a:solidFill>
              <a:cs typeface="Times New Roman" pitchFamily="18" charset="0"/>
            </a:endParaRPr>
          </a:p>
          <a:p>
            <a:pPr eaLnBrk="1" hangingPunct="1">
              <a:buFontTx/>
              <a:buNone/>
            </a:pPr>
            <a:endParaRPr lang="nb-NO" sz="1800" smtClean="0">
              <a:solidFill>
                <a:srgbClr val="CC0000"/>
              </a:solidFill>
              <a:cs typeface="Times New Roman" pitchFamily="18" charset="0"/>
            </a:endParaRPr>
          </a:p>
          <a:p>
            <a:pPr eaLnBrk="1" hangingPunct="1">
              <a:buFontTx/>
              <a:buNone/>
            </a:pPr>
            <a:endParaRPr lang="nb-NO" sz="1800" smtClean="0">
              <a:cs typeface="Times New Roman" pitchFamily="18" charset="0"/>
            </a:endParaRPr>
          </a:p>
          <a:p>
            <a:pPr eaLnBrk="1" hangingPunct="1">
              <a:buFontTx/>
              <a:buNone/>
            </a:pPr>
            <a:endParaRPr lang="nb-NO" sz="1800" smtClean="0">
              <a:cs typeface="Times New Roman" pitchFamily="18" charset="0"/>
            </a:endParaRPr>
          </a:p>
          <a:p>
            <a:pPr eaLnBrk="1" hangingPunct="1">
              <a:buFontTx/>
              <a:buNone/>
            </a:pPr>
            <a:r>
              <a:rPr lang="nb-NO" sz="1800" smtClean="0">
                <a:cs typeface="Times New Roman" pitchFamily="18" charset="0"/>
              </a:rPr>
              <a:t>		Eks. vann som syre:   2H</a:t>
            </a:r>
            <a:r>
              <a:rPr lang="nb-NO" sz="1800" baseline="-30000" smtClean="0">
                <a:cs typeface="Times New Roman" pitchFamily="18" charset="0"/>
              </a:rPr>
              <a:t>2</a:t>
            </a:r>
            <a:r>
              <a:rPr lang="nb-NO" sz="1800" smtClean="0">
                <a:cs typeface="Times New Roman" pitchFamily="18" charset="0"/>
              </a:rPr>
              <a:t>O(</a:t>
            </a:r>
            <a:r>
              <a:rPr lang="nb-NO" sz="1800" i="1" smtClean="0">
                <a:cs typeface="Times New Roman" pitchFamily="18" charset="0"/>
              </a:rPr>
              <a:t>l</a:t>
            </a:r>
            <a:r>
              <a:rPr lang="nb-NO" sz="1800" smtClean="0">
                <a:cs typeface="Times New Roman" pitchFamily="18" charset="0"/>
              </a:rPr>
              <a:t>) = H</a:t>
            </a:r>
            <a:r>
              <a:rPr lang="nb-NO" sz="1800" baseline="-30000" smtClean="0">
                <a:cs typeface="Times New Roman" pitchFamily="18" charset="0"/>
              </a:rPr>
              <a:t>3</a:t>
            </a:r>
            <a:r>
              <a:rPr lang="nb-NO" sz="1800" smtClean="0">
                <a:cs typeface="Times New Roman" pitchFamily="18" charset="0"/>
              </a:rPr>
              <a:t>O</a:t>
            </a:r>
            <a:r>
              <a:rPr lang="nb-NO" sz="1800" baseline="30000" smtClean="0">
                <a:cs typeface="Times New Roman" pitchFamily="18" charset="0"/>
              </a:rPr>
              <a:t>+</a:t>
            </a:r>
            <a:r>
              <a:rPr lang="nb-NO" sz="1800" smtClean="0">
                <a:cs typeface="Times New Roman" pitchFamily="18" charset="0"/>
              </a:rPr>
              <a:t>(aq) + OH</a:t>
            </a:r>
            <a:r>
              <a:rPr lang="nb-NO" sz="1800" baseline="30000" smtClean="0">
                <a:cs typeface="Times New Roman" pitchFamily="18" charset="0"/>
              </a:rPr>
              <a:t>-</a:t>
            </a:r>
            <a:r>
              <a:rPr lang="nb-NO" sz="1800" smtClean="0">
                <a:cs typeface="Times New Roman" pitchFamily="18" charset="0"/>
              </a:rPr>
              <a:t>(aq)</a:t>
            </a:r>
          </a:p>
          <a:p>
            <a:pPr lvl="2" eaLnBrk="1" hangingPunct="1">
              <a:buFontTx/>
              <a:buNone/>
            </a:pPr>
            <a:r>
              <a:rPr lang="nb-NO" sz="1400" smtClean="0">
                <a:cs typeface="Times New Roman" pitchFamily="18" charset="0"/>
              </a:rPr>
              <a:t>	</a:t>
            </a:r>
            <a:r>
              <a:rPr lang="nb-NO" sz="1400" smtClean="0">
                <a:solidFill>
                  <a:srgbClr val="000066"/>
                </a:solidFill>
                <a:cs typeface="Times New Roman" pitchFamily="18" charset="0"/>
              </a:rPr>
              <a:t>H</a:t>
            </a:r>
            <a:r>
              <a:rPr lang="nb-NO" sz="1400" baseline="-30000" smtClean="0">
                <a:solidFill>
                  <a:srgbClr val="000066"/>
                </a:solidFill>
                <a:cs typeface="Times New Roman" pitchFamily="18" charset="0"/>
              </a:rPr>
              <a:t>2</a:t>
            </a:r>
            <a:r>
              <a:rPr lang="nb-NO" sz="1400" smtClean="0">
                <a:solidFill>
                  <a:srgbClr val="000066"/>
                </a:solidFill>
                <a:cs typeface="Times New Roman" pitchFamily="18" charset="0"/>
              </a:rPr>
              <a:t>O(</a:t>
            </a:r>
            <a:r>
              <a:rPr lang="nb-NO" sz="1400" i="1" smtClean="0">
                <a:solidFill>
                  <a:srgbClr val="000066"/>
                </a:solidFill>
                <a:cs typeface="Times New Roman" pitchFamily="18" charset="0"/>
              </a:rPr>
              <a:t>l</a:t>
            </a:r>
            <a:r>
              <a:rPr lang="nb-NO" sz="1400" smtClean="0">
                <a:solidFill>
                  <a:srgbClr val="000066"/>
                </a:solidFill>
                <a:cs typeface="Times New Roman" pitchFamily="18" charset="0"/>
              </a:rPr>
              <a:t>) og OH</a:t>
            </a:r>
            <a:r>
              <a:rPr lang="nb-NO" sz="1400" baseline="30000" smtClean="0">
                <a:solidFill>
                  <a:srgbClr val="000066"/>
                </a:solidFill>
                <a:cs typeface="Times New Roman" pitchFamily="18" charset="0"/>
              </a:rPr>
              <a:t>-</a:t>
            </a:r>
            <a:r>
              <a:rPr lang="nb-NO" sz="1400" smtClean="0">
                <a:solidFill>
                  <a:srgbClr val="000066"/>
                </a:solidFill>
                <a:cs typeface="Times New Roman" pitchFamily="18" charset="0"/>
              </a:rPr>
              <a:t>(aq) er korresponderende syre-base-par</a:t>
            </a:r>
          </a:p>
          <a:p>
            <a:pPr lvl="2" eaLnBrk="1" hangingPunct="1"/>
            <a:endParaRPr lang="nb-NO" sz="1400" smtClean="0">
              <a:cs typeface="Times New Roman" pitchFamily="18" charset="0"/>
            </a:endParaRPr>
          </a:p>
          <a:p>
            <a:pPr eaLnBrk="1" hangingPunct="1"/>
            <a:r>
              <a:rPr lang="nb-NO" sz="1800" smtClean="0">
                <a:cs typeface="Times New Roman" pitchFamily="18" charset="0"/>
              </a:rPr>
              <a:t>Brønsted-base: Stoff som opptar protoner</a:t>
            </a:r>
          </a:p>
          <a:p>
            <a:pPr eaLnBrk="1" hangingPunct="1">
              <a:buFontTx/>
              <a:buNone/>
            </a:pPr>
            <a:r>
              <a:rPr lang="nb-NO" sz="1800" smtClean="0">
                <a:cs typeface="Times New Roman" pitchFamily="18" charset="0"/>
              </a:rPr>
              <a:t>		B(aq) + H</a:t>
            </a:r>
            <a:r>
              <a:rPr lang="nb-NO" sz="1800" baseline="-30000" smtClean="0">
                <a:cs typeface="Times New Roman" pitchFamily="18" charset="0"/>
              </a:rPr>
              <a:t>2</a:t>
            </a:r>
            <a:r>
              <a:rPr lang="nb-NO" sz="1800" smtClean="0">
                <a:cs typeface="Times New Roman" pitchFamily="18" charset="0"/>
              </a:rPr>
              <a:t>O(</a:t>
            </a:r>
            <a:r>
              <a:rPr lang="nb-NO" sz="1800" i="1" smtClean="0">
                <a:cs typeface="Times New Roman" pitchFamily="18" charset="0"/>
              </a:rPr>
              <a:t>l</a:t>
            </a:r>
            <a:r>
              <a:rPr lang="nb-NO" sz="1800" smtClean="0">
                <a:cs typeface="Times New Roman" pitchFamily="18" charset="0"/>
              </a:rPr>
              <a:t>) = BH</a:t>
            </a:r>
            <a:r>
              <a:rPr lang="nb-NO" sz="1800" baseline="30000" smtClean="0">
                <a:cs typeface="Times New Roman" pitchFamily="18" charset="0"/>
              </a:rPr>
              <a:t>+</a:t>
            </a:r>
            <a:r>
              <a:rPr lang="nb-NO" sz="1800" smtClean="0">
                <a:cs typeface="Times New Roman" pitchFamily="18" charset="0"/>
              </a:rPr>
              <a:t>(aq) + OH</a:t>
            </a:r>
            <a:r>
              <a:rPr lang="nb-NO" sz="1800" baseline="30000" smtClean="0">
                <a:cs typeface="Times New Roman" pitchFamily="18" charset="0"/>
              </a:rPr>
              <a:t>-</a:t>
            </a:r>
            <a:r>
              <a:rPr lang="nb-NO" sz="1800" smtClean="0">
                <a:cs typeface="Times New Roman" pitchFamily="18" charset="0"/>
              </a:rPr>
              <a:t>(aq) 		</a:t>
            </a:r>
            <a:r>
              <a:rPr lang="nb-NO" sz="1800" smtClean="0">
                <a:solidFill>
                  <a:srgbClr val="CC0000"/>
                </a:solidFill>
                <a:cs typeface="Times New Roman" pitchFamily="18" charset="0"/>
              </a:rPr>
              <a:t>K</a:t>
            </a:r>
            <a:r>
              <a:rPr lang="nb-NO" sz="1800" baseline="-25000" smtClean="0">
                <a:solidFill>
                  <a:srgbClr val="CC0000"/>
                </a:solidFill>
                <a:cs typeface="Times New Roman" pitchFamily="18" charset="0"/>
              </a:rPr>
              <a:t>b</a:t>
            </a:r>
            <a:endParaRPr lang="nb-NO" sz="1800" smtClean="0">
              <a:solidFill>
                <a:srgbClr val="CC0000"/>
              </a:solidFill>
              <a:cs typeface="Times New Roman" pitchFamily="18" charset="0"/>
            </a:endParaRPr>
          </a:p>
          <a:p>
            <a:pPr eaLnBrk="1" hangingPunct="1">
              <a:buFontTx/>
              <a:buNone/>
            </a:pPr>
            <a:r>
              <a:rPr lang="nb-NO" sz="1800" smtClean="0">
                <a:cs typeface="Times New Roman" pitchFamily="18" charset="0"/>
              </a:rPr>
              <a:t>	</a:t>
            </a:r>
          </a:p>
          <a:p>
            <a:pPr eaLnBrk="1" hangingPunct="1">
              <a:buFontTx/>
              <a:buNone/>
            </a:pPr>
            <a:r>
              <a:rPr lang="nb-NO" sz="1800" smtClean="0">
                <a:cs typeface="Times New Roman" pitchFamily="18" charset="0"/>
              </a:rPr>
              <a:t>		Eks.:    A</a:t>
            </a:r>
            <a:r>
              <a:rPr lang="nb-NO" sz="1800" baseline="30000" smtClean="0">
                <a:cs typeface="Times New Roman" pitchFamily="18" charset="0"/>
              </a:rPr>
              <a:t>-</a:t>
            </a:r>
            <a:r>
              <a:rPr lang="nb-NO" sz="1800" smtClean="0">
                <a:cs typeface="Times New Roman" pitchFamily="18" charset="0"/>
              </a:rPr>
              <a:t>(aq) + H</a:t>
            </a:r>
            <a:r>
              <a:rPr lang="nb-NO" sz="1800" baseline="-25000" smtClean="0">
                <a:cs typeface="Times New Roman" pitchFamily="18" charset="0"/>
              </a:rPr>
              <a:t>2</a:t>
            </a:r>
            <a:r>
              <a:rPr lang="nb-NO" sz="1800" smtClean="0">
                <a:cs typeface="Times New Roman" pitchFamily="18" charset="0"/>
              </a:rPr>
              <a:t>O(</a:t>
            </a:r>
            <a:r>
              <a:rPr lang="nb-NO" sz="1800" i="1" smtClean="0">
                <a:cs typeface="Times New Roman" pitchFamily="18" charset="0"/>
              </a:rPr>
              <a:t>l</a:t>
            </a:r>
            <a:r>
              <a:rPr lang="nb-NO" sz="1800" smtClean="0">
                <a:cs typeface="Times New Roman" pitchFamily="18" charset="0"/>
              </a:rPr>
              <a:t>) = HA(aq) + OH</a:t>
            </a:r>
            <a:r>
              <a:rPr lang="nb-NO" sz="1800" baseline="30000" smtClean="0">
                <a:cs typeface="Times New Roman" pitchFamily="18" charset="0"/>
              </a:rPr>
              <a:t>-</a:t>
            </a:r>
            <a:r>
              <a:rPr lang="nb-NO" sz="1800" smtClean="0">
                <a:cs typeface="Times New Roman" pitchFamily="18" charset="0"/>
              </a:rPr>
              <a:t>(aq)</a:t>
            </a:r>
          </a:p>
          <a:p>
            <a:pPr eaLnBrk="1" hangingPunct="1">
              <a:buFontTx/>
              <a:buNone/>
            </a:pPr>
            <a:r>
              <a:rPr lang="nb-NO" sz="1800" smtClean="0">
                <a:cs typeface="Times New Roman" pitchFamily="18" charset="0"/>
              </a:rPr>
              <a:t>		    </a:t>
            </a:r>
            <a:r>
              <a:rPr lang="nb-NO" sz="1600" smtClean="0">
                <a:solidFill>
                  <a:srgbClr val="CC0000"/>
                </a:solidFill>
                <a:cs typeface="Times New Roman" pitchFamily="18" charset="0"/>
              </a:rPr>
              <a:t>HA(aq) og A</a:t>
            </a:r>
            <a:r>
              <a:rPr lang="nb-NO" sz="1600" baseline="30000" smtClean="0">
                <a:solidFill>
                  <a:srgbClr val="CC0000"/>
                </a:solidFill>
                <a:cs typeface="Times New Roman" pitchFamily="18" charset="0"/>
              </a:rPr>
              <a:t>-</a:t>
            </a:r>
            <a:r>
              <a:rPr lang="nb-NO" sz="1600" smtClean="0">
                <a:solidFill>
                  <a:srgbClr val="CC0000"/>
                </a:solidFill>
                <a:cs typeface="Times New Roman" pitchFamily="18" charset="0"/>
              </a:rPr>
              <a:t>(aq) er korresponderende syre-base-par</a:t>
            </a:r>
          </a:p>
          <a:p>
            <a:pPr eaLnBrk="1" hangingPunct="1">
              <a:buFontTx/>
              <a:buNone/>
            </a:pPr>
            <a:r>
              <a:rPr lang="nb-NO" sz="1800" smtClean="0">
                <a:cs typeface="Times New Roman" pitchFamily="18" charset="0"/>
              </a:rPr>
              <a:t>		</a:t>
            </a:r>
          </a:p>
          <a:p>
            <a:pPr eaLnBrk="1" hangingPunct="1">
              <a:buFontTx/>
              <a:buNone/>
            </a:pPr>
            <a:r>
              <a:rPr lang="nb-NO" sz="1800" smtClean="0">
                <a:cs typeface="Times New Roman" pitchFamily="18" charset="0"/>
              </a:rPr>
              <a:t>		Eks. vann som base:   2H</a:t>
            </a:r>
            <a:r>
              <a:rPr lang="nb-NO" sz="1800" baseline="-30000" smtClean="0">
                <a:cs typeface="Times New Roman" pitchFamily="18" charset="0"/>
              </a:rPr>
              <a:t>2</a:t>
            </a:r>
            <a:r>
              <a:rPr lang="nb-NO" sz="1800" smtClean="0">
                <a:cs typeface="Times New Roman" pitchFamily="18" charset="0"/>
              </a:rPr>
              <a:t>O(</a:t>
            </a:r>
            <a:r>
              <a:rPr lang="nb-NO" sz="1800" i="1" smtClean="0">
                <a:cs typeface="Times New Roman" pitchFamily="18" charset="0"/>
              </a:rPr>
              <a:t>l</a:t>
            </a:r>
            <a:r>
              <a:rPr lang="nb-NO" sz="1800" smtClean="0">
                <a:cs typeface="Times New Roman" pitchFamily="18" charset="0"/>
              </a:rPr>
              <a:t>) = H</a:t>
            </a:r>
            <a:r>
              <a:rPr lang="nb-NO" sz="1800" baseline="-30000" smtClean="0">
                <a:cs typeface="Times New Roman" pitchFamily="18" charset="0"/>
              </a:rPr>
              <a:t>3</a:t>
            </a:r>
            <a:r>
              <a:rPr lang="nb-NO" sz="1800" smtClean="0">
                <a:cs typeface="Times New Roman" pitchFamily="18" charset="0"/>
              </a:rPr>
              <a:t>O</a:t>
            </a:r>
            <a:r>
              <a:rPr lang="nb-NO" sz="1800" baseline="30000" smtClean="0">
                <a:cs typeface="Times New Roman" pitchFamily="18" charset="0"/>
              </a:rPr>
              <a:t>+</a:t>
            </a:r>
            <a:r>
              <a:rPr lang="nb-NO" sz="1800" smtClean="0">
                <a:cs typeface="Times New Roman" pitchFamily="18" charset="0"/>
              </a:rPr>
              <a:t>(aq) + OH</a:t>
            </a:r>
            <a:r>
              <a:rPr lang="nb-NO" sz="1800" baseline="30000" smtClean="0">
                <a:cs typeface="Times New Roman" pitchFamily="18" charset="0"/>
              </a:rPr>
              <a:t>-</a:t>
            </a:r>
            <a:r>
              <a:rPr lang="nb-NO" sz="1800" smtClean="0">
                <a:cs typeface="Times New Roman" pitchFamily="18" charset="0"/>
              </a:rPr>
              <a:t>(aq)</a:t>
            </a:r>
          </a:p>
          <a:p>
            <a:pPr eaLnBrk="1" hangingPunct="1">
              <a:buFontTx/>
              <a:buNone/>
            </a:pPr>
            <a:r>
              <a:rPr lang="nb-NO" sz="1800" smtClean="0">
                <a:cs typeface="Times New Roman" pitchFamily="18" charset="0"/>
              </a:rPr>
              <a:t>		    </a:t>
            </a:r>
            <a:r>
              <a:rPr lang="nb-NO" sz="1600" smtClean="0">
                <a:solidFill>
                  <a:srgbClr val="000066"/>
                </a:solidFill>
                <a:cs typeface="Times New Roman" pitchFamily="18" charset="0"/>
              </a:rPr>
              <a:t>H</a:t>
            </a:r>
            <a:r>
              <a:rPr lang="nb-NO" sz="1600" baseline="-30000" smtClean="0">
                <a:solidFill>
                  <a:srgbClr val="000066"/>
                </a:solidFill>
                <a:cs typeface="Times New Roman" pitchFamily="18" charset="0"/>
              </a:rPr>
              <a:t>3</a:t>
            </a:r>
            <a:r>
              <a:rPr lang="nb-NO" sz="1600" smtClean="0">
                <a:solidFill>
                  <a:srgbClr val="000066"/>
                </a:solidFill>
                <a:cs typeface="Times New Roman" pitchFamily="18" charset="0"/>
              </a:rPr>
              <a:t>O</a:t>
            </a:r>
            <a:r>
              <a:rPr lang="nb-NO" sz="1600" baseline="30000" smtClean="0">
                <a:solidFill>
                  <a:srgbClr val="000066"/>
                </a:solidFill>
                <a:cs typeface="Times New Roman" pitchFamily="18" charset="0"/>
              </a:rPr>
              <a:t>+</a:t>
            </a:r>
            <a:r>
              <a:rPr lang="nb-NO" sz="1600" smtClean="0">
                <a:solidFill>
                  <a:srgbClr val="000066"/>
                </a:solidFill>
                <a:cs typeface="Times New Roman" pitchFamily="18" charset="0"/>
              </a:rPr>
              <a:t>(aq) og H</a:t>
            </a:r>
            <a:r>
              <a:rPr lang="nb-NO" sz="1600" baseline="-25000" smtClean="0">
                <a:solidFill>
                  <a:srgbClr val="000066"/>
                </a:solidFill>
                <a:cs typeface="Times New Roman" pitchFamily="18" charset="0"/>
              </a:rPr>
              <a:t>2</a:t>
            </a:r>
            <a:r>
              <a:rPr lang="nb-NO" sz="1600" smtClean="0">
                <a:solidFill>
                  <a:srgbClr val="000066"/>
                </a:solidFill>
                <a:cs typeface="Times New Roman" pitchFamily="18" charset="0"/>
              </a:rPr>
              <a:t>O(</a:t>
            </a:r>
            <a:r>
              <a:rPr lang="nb-NO" sz="1600" i="1" smtClean="0">
                <a:solidFill>
                  <a:srgbClr val="000066"/>
                </a:solidFill>
                <a:cs typeface="Times New Roman" pitchFamily="18" charset="0"/>
              </a:rPr>
              <a:t>l</a:t>
            </a:r>
            <a:r>
              <a:rPr lang="nb-NO" sz="1600" smtClean="0">
                <a:solidFill>
                  <a:srgbClr val="000066"/>
                </a:solidFill>
                <a:cs typeface="Times New Roman" pitchFamily="18" charset="0"/>
              </a:rPr>
              <a:t>) er korresponderende syre-base-par</a:t>
            </a:r>
            <a:endParaRPr lang="en-US" sz="1600" smtClean="0">
              <a:solidFill>
                <a:srgbClr val="000066"/>
              </a:solidFill>
              <a:cs typeface="Times New Roman" pitchFamily="18" charset="0"/>
            </a:endParaRPr>
          </a:p>
        </p:txBody>
      </p:sp>
      <p:sp>
        <p:nvSpPr>
          <p:cNvPr id="6150" name="Rectangle 5"/>
          <p:cNvSpPr>
            <a:spLocks noChangeArrowheads="1"/>
          </p:cNvSpPr>
          <p:nvPr/>
        </p:nvSpPr>
        <p:spPr bwMode="auto">
          <a:xfrm>
            <a:off x="3760788" y="3208338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en-GB"/>
          </a:p>
        </p:txBody>
      </p:sp>
      <p:graphicFrame>
        <p:nvGraphicFramePr>
          <p:cNvPr id="6146" name="Object 0"/>
          <p:cNvGraphicFramePr>
            <a:graphicFrameLocks noChangeAspect="1"/>
          </p:cNvGraphicFramePr>
          <p:nvPr/>
        </p:nvGraphicFramePr>
        <p:xfrm>
          <a:off x="2008188" y="1905000"/>
          <a:ext cx="2716212" cy="739775"/>
        </p:xfrm>
        <a:graphic>
          <a:graphicData uri="http://schemas.openxmlformats.org/presentationml/2006/ole">
            <p:oleObj spid="_x0000_s6146" r:id="rId3" imgW="1624895" imgH="444307" progId="Equation.3">
              <p:embed/>
            </p:oleObj>
          </a:graphicData>
        </a:graphic>
      </p:graphicFrame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19E0BFA4-56E2-42F5-968E-84907140637C}" type="slidenum">
              <a:rPr lang="en-US" smtClean="0"/>
              <a:pPr>
                <a:defRPr/>
              </a:pPr>
              <a:t>7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Footer Placeholder 4"/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/>
          <a:p>
            <a:r>
              <a:rPr lang="nb-NO" smtClean="0"/>
              <a:t>MENA 1000 – Materialer, energi og nanoteknologi</a:t>
            </a:r>
            <a:endParaRPr lang="en-US" smtClean="0"/>
          </a:p>
        </p:txBody>
      </p:sp>
      <p:sp>
        <p:nvSpPr>
          <p:cNvPr id="3891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nb-NO" smtClean="0"/>
              <a:t>Sterke og svake syrer og baser</a:t>
            </a:r>
            <a:endParaRPr lang="en-US" smtClean="0"/>
          </a:p>
        </p:txBody>
      </p:sp>
      <p:sp>
        <p:nvSpPr>
          <p:cNvPr id="38916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685800" y="1219200"/>
            <a:ext cx="3810000" cy="3581400"/>
          </a:xfrm>
        </p:spPr>
        <p:txBody>
          <a:bodyPr/>
          <a:lstStyle/>
          <a:p>
            <a:pPr eaLnBrk="1" hangingPunct="1"/>
            <a:r>
              <a:rPr lang="nb-NO" sz="1800" smtClean="0"/>
              <a:t>Sterk syre: K</a:t>
            </a:r>
            <a:r>
              <a:rPr lang="nb-NO" sz="1800" baseline="-25000" smtClean="0"/>
              <a:t>a</a:t>
            </a:r>
            <a:r>
              <a:rPr lang="nb-NO" sz="1800" smtClean="0"/>
              <a:t> &gt; 1</a:t>
            </a:r>
          </a:p>
          <a:p>
            <a:pPr eaLnBrk="1" hangingPunct="1"/>
            <a:endParaRPr lang="nb-NO" sz="1800" smtClean="0"/>
          </a:p>
          <a:p>
            <a:pPr eaLnBrk="1" hangingPunct="1">
              <a:buFontTx/>
              <a:buNone/>
            </a:pPr>
            <a:r>
              <a:rPr lang="nb-NO" sz="1800" smtClean="0"/>
              <a:t>	</a:t>
            </a:r>
            <a:r>
              <a:rPr lang="nb-NO" sz="1600" smtClean="0"/>
              <a:t>Eks. (K</a:t>
            </a:r>
            <a:r>
              <a:rPr lang="nb-NO" sz="1600" baseline="-25000" smtClean="0"/>
              <a:t>a</a:t>
            </a:r>
            <a:r>
              <a:rPr lang="nb-NO" sz="1600" smtClean="0"/>
              <a:t> &gt;&gt;1): HCl, H</a:t>
            </a:r>
            <a:r>
              <a:rPr lang="nb-NO" sz="1600" baseline="-25000" smtClean="0"/>
              <a:t>2</a:t>
            </a:r>
            <a:r>
              <a:rPr lang="nb-NO" sz="1600" smtClean="0"/>
              <a:t>SO</a:t>
            </a:r>
            <a:r>
              <a:rPr lang="nb-NO" sz="1600" baseline="-25000" smtClean="0"/>
              <a:t>4</a:t>
            </a:r>
            <a:r>
              <a:rPr lang="nb-NO" sz="1600" smtClean="0"/>
              <a:t>, HNO</a:t>
            </a:r>
            <a:r>
              <a:rPr lang="nb-NO" sz="1600" baseline="-25000" smtClean="0"/>
              <a:t>3</a:t>
            </a:r>
          </a:p>
          <a:p>
            <a:pPr eaLnBrk="1" hangingPunct="1"/>
            <a:endParaRPr lang="nb-NO" sz="1600" smtClean="0"/>
          </a:p>
          <a:p>
            <a:pPr eaLnBrk="1" hangingPunct="1"/>
            <a:r>
              <a:rPr lang="nb-NO" sz="1600" smtClean="0"/>
              <a:t>H</a:t>
            </a:r>
            <a:r>
              <a:rPr lang="nb-NO" sz="1600" baseline="-25000" smtClean="0"/>
              <a:t>3</a:t>
            </a:r>
            <a:r>
              <a:rPr lang="nb-NO" sz="1600" smtClean="0"/>
              <a:t>O</a:t>
            </a:r>
            <a:r>
              <a:rPr lang="nb-NO" sz="1600" baseline="30000" smtClean="0"/>
              <a:t>+</a:t>
            </a:r>
            <a:r>
              <a:rPr lang="nb-NO" sz="1600" baseline="-25000" smtClean="0"/>
              <a:t>  </a:t>
            </a:r>
            <a:r>
              <a:rPr lang="nb-NO" sz="1600" smtClean="0"/>
              <a:t>er en sterk syre</a:t>
            </a:r>
          </a:p>
          <a:p>
            <a:pPr eaLnBrk="1" hangingPunct="1"/>
            <a:endParaRPr lang="nb-NO" sz="1600" smtClean="0"/>
          </a:p>
          <a:p>
            <a:pPr eaLnBrk="1" hangingPunct="1"/>
            <a:endParaRPr lang="nb-NO" sz="1600" smtClean="0"/>
          </a:p>
          <a:p>
            <a:pPr eaLnBrk="1" hangingPunct="1"/>
            <a:r>
              <a:rPr lang="nb-NO" sz="1800" smtClean="0"/>
              <a:t>Svak syre: K</a:t>
            </a:r>
            <a:r>
              <a:rPr lang="nb-NO" sz="1800" baseline="-25000" smtClean="0"/>
              <a:t>a</a:t>
            </a:r>
            <a:r>
              <a:rPr lang="nb-NO" sz="1800" smtClean="0"/>
              <a:t> &lt; 1</a:t>
            </a:r>
          </a:p>
          <a:p>
            <a:pPr eaLnBrk="1" hangingPunct="1">
              <a:buFontTx/>
              <a:buNone/>
            </a:pPr>
            <a:r>
              <a:rPr lang="nb-NO" sz="1800" smtClean="0"/>
              <a:t>	</a:t>
            </a:r>
          </a:p>
          <a:p>
            <a:pPr eaLnBrk="1" hangingPunct="1">
              <a:buFontTx/>
              <a:buNone/>
            </a:pPr>
            <a:r>
              <a:rPr lang="nb-NO" sz="1800" smtClean="0"/>
              <a:t>	</a:t>
            </a:r>
            <a:r>
              <a:rPr lang="nb-NO" sz="1600" smtClean="0"/>
              <a:t>Eks. (K</a:t>
            </a:r>
            <a:r>
              <a:rPr lang="nb-NO" sz="1600" baseline="-25000" smtClean="0"/>
              <a:t>a</a:t>
            </a:r>
            <a:r>
              <a:rPr lang="nb-NO" sz="1600" smtClean="0"/>
              <a:t> &lt;&lt; 1): CH</a:t>
            </a:r>
            <a:r>
              <a:rPr lang="nb-NO" sz="1600" baseline="-25000" smtClean="0"/>
              <a:t>3</a:t>
            </a:r>
            <a:r>
              <a:rPr lang="nb-NO" sz="1600" smtClean="0"/>
              <a:t>COOH, HCOOH, (COOH)</a:t>
            </a:r>
            <a:r>
              <a:rPr lang="nb-NO" sz="1600" baseline="-25000" smtClean="0"/>
              <a:t>2</a:t>
            </a:r>
            <a:r>
              <a:rPr lang="nb-NO" sz="1600" smtClean="0"/>
              <a:t>, H</a:t>
            </a:r>
            <a:r>
              <a:rPr lang="nb-NO" sz="1600" baseline="-25000" smtClean="0"/>
              <a:t>2</a:t>
            </a:r>
            <a:r>
              <a:rPr lang="nb-NO" sz="1600" smtClean="0"/>
              <a:t>CO</a:t>
            </a:r>
            <a:r>
              <a:rPr lang="nb-NO" sz="1600" baseline="-25000" smtClean="0"/>
              <a:t>3</a:t>
            </a:r>
            <a:r>
              <a:rPr lang="nb-NO" sz="1600" smtClean="0"/>
              <a:t>, H</a:t>
            </a:r>
            <a:r>
              <a:rPr lang="nb-NO" sz="1600" baseline="-25000" smtClean="0"/>
              <a:t>2</a:t>
            </a:r>
            <a:r>
              <a:rPr lang="nb-NO" sz="1600" smtClean="0"/>
              <a:t>O</a:t>
            </a:r>
            <a:endParaRPr lang="nb-NO" sz="1600" baseline="-25000" smtClean="0"/>
          </a:p>
          <a:p>
            <a:pPr eaLnBrk="1" hangingPunct="1"/>
            <a:endParaRPr lang="nb-NO" sz="1600" smtClean="0"/>
          </a:p>
        </p:txBody>
      </p:sp>
      <p:sp>
        <p:nvSpPr>
          <p:cNvPr id="38917" name="Rectangle 4"/>
          <p:cNvSpPr>
            <a:spLocks noGrp="1" noChangeArrowheads="1"/>
          </p:cNvSpPr>
          <p:nvPr>
            <p:ph type="body" sz="half" idx="2"/>
          </p:nvPr>
        </p:nvSpPr>
        <p:spPr>
          <a:xfrm>
            <a:off x="4648200" y="1219200"/>
            <a:ext cx="3810000" cy="3581400"/>
          </a:xfrm>
        </p:spPr>
        <p:txBody>
          <a:bodyPr/>
          <a:lstStyle/>
          <a:p>
            <a:pPr eaLnBrk="1" hangingPunct="1"/>
            <a:r>
              <a:rPr lang="nb-NO" sz="1800" smtClean="0"/>
              <a:t>Sterk base: K</a:t>
            </a:r>
            <a:r>
              <a:rPr lang="nb-NO" sz="1800" baseline="-25000" smtClean="0"/>
              <a:t>b</a:t>
            </a:r>
            <a:r>
              <a:rPr lang="nb-NO" sz="1800" smtClean="0"/>
              <a:t> &gt; 1</a:t>
            </a:r>
          </a:p>
          <a:p>
            <a:pPr eaLnBrk="1" hangingPunct="1"/>
            <a:endParaRPr lang="nb-NO" sz="1800" smtClean="0"/>
          </a:p>
          <a:p>
            <a:pPr eaLnBrk="1" hangingPunct="1">
              <a:buFontTx/>
              <a:buNone/>
            </a:pPr>
            <a:r>
              <a:rPr lang="nb-NO" sz="1800" smtClean="0"/>
              <a:t>	</a:t>
            </a:r>
            <a:r>
              <a:rPr lang="nb-NO" sz="1600" smtClean="0"/>
              <a:t>Eks. (K</a:t>
            </a:r>
            <a:r>
              <a:rPr lang="nb-NO" sz="1600" baseline="-25000" smtClean="0"/>
              <a:t>a</a:t>
            </a:r>
            <a:r>
              <a:rPr lang="nb-NO" sz="1600" smtClean="0"/>
              <a:t> &gt;&gt;1): …ingen…?</a:t>
            </a:r>
            <a:endParaRPr lang="nb-NO" sz="1600" baseline="-25000" smtClean="0"/>
          </a:p>
          <a:p>
            <a:pPr eaLnBrk="1" hangingPunct="1"/>
            <a:endParaRPr lang="nb-NO" sz="1600" smtClean="0"/>
          </a:p>
          <a:p>
            <a:pPr eaLnBrk="1" hangingPunct="1"/>
            <a:r>
              <a:rPr lang="nb-NO" sz="1600" smtClean="0"/>
              <a:t>OH</a:t>
            </a:r>
            <a:r>
              <a:rPr lang="nb-NO" sz="1600" baseline="30000" smtClean="0"/>
              <a:t>-</a:t>
            </a:r>
            <a:r>
              <a:rPr lang="nb-NO" sz="1600" baseline="-25000" smtClean="0"/>
              <a:t>  </a:t>
            </a:r>
            <a:r>
              <a:rPr lang="nb-NO" sz="1600" smtClean="0"/>
              <a:t>er en sterk base</a:t>
            </a:r>
          </a:p>
          <a:p>
            <a:pPr eaLnBrk="1" hangingPunct="1"/>
            <a:endParaRPr lang="nb-NO" sz="1600" smtClean="0"/>
          </a:p>
          <a:p>
            <a:pPr eaLnBrk="1" hangingPunct="1"/>
            <a:endParaRPr lang="nb-NO" sz="1600" smtClean="0"/>
          </a:p>
          <a:p>
            <a:pPr eaLnBrk="1" hangingPunct="1"/>
            <a:r>
              <a:rPr lang="nb-NO" sz="1800" smtClean="0"/>
              <a:t>Svak base: K</a:t>
            </a:r>
            <a:r>
              <a:rPr lang="nb-NO" sz="1800" baseline="-25000" smtClean="0"/>
              <a:t>b</a:t>
            </a:r>
            <a:r>
              <a:rPr lang="nb-NO" sz="1800" smtClean="0"/>
              <a:t> &lt; 1</a:t>
            </a:r>
          </a:p>
          <a:p>
            <a:pPr eaLnBrk="1" hangingPunct="1">
              <a:buFontTx/>
              <a:buNone/>
            </a:pPr>
            <a:r>
              <a:rPr lang="nb-NO" sz="1800" smtClean="0"/>
              <a:t>	</a:t>
            </a:r>
          </a:p>
          <a:p>
            <a:pPr eaLnBrk="1" hangingPunct="1">
              <a:buFontTx/>
              <a:buNone/>
            </a:pPr>
            <a:r>
              <a:rPr lang="nb-NO" sz="1800" smtClean="0"/>
              <a:t>	</a:t>
            </a:r>
            <a:r>
              <a:rPr lang="nb-NO" sz="1600" smtClean="0"/>
              <a:t>Eks. (K</a:t>
            </a:r>
            <a:r>
              <a:rPr lang="nb-NO" sz="1600" baseline="-25000" smtClean="0"/>
              <a:t>b</a:t>
            </a:r>
            <a:r>
              <a:rPr lang="nb-NO" sz="1600" smtClean="0"/>
              <a:t> &lt;&lt; 1): NH</a:t>
            </a:r>
            <a:r>
              <a:rPr lang="nb-NO" sz="1600" baseline="-25000" smtClean="0"/>
              <a:t>3</a:t>
            </a:r>
            <a:r>
              <a:rPr lang="nb-NO" sz="1600" smtClean="0"/>
              <a:t>, CH</a:t>
            </a:r>
            <a:r>
              <a:rPr lang="nb-NO" sz="1600" baseline="-25000" smtClean="0"/>
              <a:t>3</a:t>
            </a:r>
            <a:r>
              <a:rPr lang="nb-NO" sz="1600" smtClean="0"/>
              <a:t>COO</a:t>
            </a:r>
            <a:r>
              <a:rPr lang="nb-NO" sz="1600" baseline="30000" smtClean="0"/>
              <a:t>-</a:t>
            </a:r>
            <a:r>
              <a:rPr lang="nb-NO" sz="1600" smtClean="0"/>
              <a:t>, HCOO</a:t>
            </a:r>
            <a:r>
              <a:rPr lang="nb-NO" sz="1600" baseline="30000" smtClean="0"/>
              <a:t>-</a:t>
            </a:r>
            <a:r>
              <a:rPr lang="nb-NO" sz="1600" smtClean="0"/>
              <a:t>, HCO</a:t>
            </a:r>
            <a:r>
              <a:rPr lang="nb-NO" sz="1600" baseline="-25000" smtClean="0"/>
              <a:t>3</a:t>
            </a:r>
            <a:r>
              <a:rPr lang="nb-NO" sz="1600" baseline="30000" smtClean="0"/>
              <a:t>-</a:t>
            </a:r>
            <a:r>
              <a:rPr lang="nb-NO" sz="1600" smtClean="0"/>
              <a:t>, H</a:t>
            </a:r>
            <a:r>
              <a:rPr lang="nb-NO" sz="1600" baseline="-25000" smtClean="0"/>
              <a:t>2</a:t>
            </a:r>
            <a:r>
              <a:rPr lang="nb-NO" sz="1600" smtClean="0"/>
              <a:t>O</a:t>
            </a:r>
            <a:endParaRPr lang="nb-NO" sz="1600" baseline="-25000" smtClean="0"/>
          </a:p>
          <a:p>
            <a:pPr eaLnBrk="1" hangingPunct="1"/>
            <a:endParaRPr lang="en-US" sz="1800" smtClean="0"/>
          </a:p>
        </p:txBody>
      </p:sp>
      <p:sp>
        <p:nvSpPr>
          <p:cNvPr id="38918" name="Text Box 5"/>
          <p:cNvSpPr txBox="1">
            <a:spLocks noChangeArrowheads="1"/>
          </p:cNvSpPr>
          <p:nvPr/>
        </p:nvSpPr>
        <p:spPr bwMode="auto">
          <a:xfrm>
            <a:off x="914400" y="4800600"/>
            <a:ext cx="7543800" cy="1768475"/>
          </a:xfrm>
          <a:prstGeom prst="rect">
            <a:avLst/>
          </a:prstGeom>
          <a:solidFill>
            <a:srgbClr val="CCECFF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nb-NO" sz="2000"/>
              <a:t>For korresponderende syre-base-par: K</a:t>
            </a:r>
            <a:r>
              <a:rPr lang="nb-NO" sz="2000" baseline="-25000"/>
              <a:t>a</a:t>
            </a:r>
            <a:r>
              <a:rPr lang="nb-NO" sz="2000"/>
              <a:t>*K</a:t>
            </a:r>
            <a:r>
              <a:rPr lang="nb-NO" sz="2000" baseline="-25000"/>
              <a:t>b</a:t>
            </a:r>
            <a:r>
              <a:rPr lang="nb-NO" sz="2000"/>
              <a:t>=K</a:t>
            </a:r>
            <a:r>
              <a:rPr lang="nb-NO" sz="2000" baseline="-25000"/>
              <a:t>w</a:t>
            </a:r>
            <a:r>
              <a:rPr lang="nb-NO" sz="2000"/>
              <a:t>  eller  pK</a:t>
            </a:r>
            <a:r>
              <a:rPr lang="nb-NO" sz="2000" baseline="-25000"/>
              <a:t>a</a:t>
            </a:r>
            <a:r>
              <a:rPr lang="nb-NO" sz="2000"/>
              <a:t>+pK</a:t>
            </a:r>
            <a:r>
              <a:rPr lang="nb-NO" sz="2000" baseline="-25000"/>
              <a:t>b</a:t>
            </a:r>
            <a:r>
              <a:rPr lang="nb-NO" sz="2000"/>
              <a:t>=14.</a:t>
            </a:r>
          </a:p>
          <a:p>
            <a:pPr>
              <a:spcBef>
                <a:spcPct val="50000"/>
              </a:spcBef>
            </a:pPr>
            <a:r>
              <a:rPr lang="nb-NO" sz="2000"/>
              <a:t>Den korresponderende basen til en sterk syre er en meget svak base.</a:t>
            </a:r>
          </a:p>
          <a:p>
            <a:pPr>
              <a:spcBef>
                <a:spcPct val="50000"/>
              </a:spcBef>
            </a:pPr>
            <a:r>
              <a:rPr lang="nb-NO" sz="2000"/>
              <a:t>Den korresponderende basen til en svak syre er en svak base.</a:t>
            </a:r>
          </a:p>
          <a:p>
            <a:pPr algn="ctr">
              <a:spcBef>
                <a:spcPct val="50000"/>
              </a:spcBef>
            </a:pPr>
            <a:r>
              <a:rPr lang="nb-NO" sz="2000"/>
              <a:t>Og omvendt…!</a:t>
            </a:r>
            <a:endParaRPr lang="en-US" sz="200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8444816C-585B-42A8-A32B-B495564212A1}" type="slidenum">
              <a:rPr lang="en-US" smtClean="0"/>
              <a:pPr>
                <a:defRPr/>
              </a:pPr>
              <a:t>8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1" name="Footer Placeholder 3"/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/>
          <a:p>
            <a:r>
              <a:rPr lang="nb-NO" smtClean="0"/>
              <a:t>MENA 1000 – Materialer, energi og nanoteknologi</a:t>
            </a:r>
            <a:endParaRPr lang="en-US" smtClean="0"/>
          </a:p>
        </p:txBody>
      </p:sp>
      <p:sp>
        <p:nvSpPr>
          <p:cNvPr id="7172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-76200"/>
            <a:ext cx="7772400" cy="1143000"/>
          </a:xfrm>
        </p:spPr>
        <p:txBody>
          <a:bodyPr/>
          <a:lstStyle/>
          <a:p>
            <a:pPr eaLnBrk="1" hangingPunct="1"/>
            <a:r>
              <a:rPr lang="nb-NO" smtClean="0"/>
              <a:t>Svak, enprotisk syre; eks.:maursyre</a:t>
            </a:r>
            <a:endParaRPr lang="en-US" smtClean="0"/>
          </a:p>
        </p:txBody>
      </p:sp>
      <p:sp>
        <p:nvSpPr>
          <p:cNvPr id="717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81000" y="838200"/>
            <a:ext cx="8305800" cy="4724400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nb-NO" smtClean="0">
                <a:cs typeface="Times New Roman" pitchFamily="18" charset="0"/>
              </a:rPr>
              <a:t>pH som funksjon av [HCOOH(aq)]</a:t>
            </a:r>
            <a:r>
              <a:rPr lang="nb-NO" baseline="-25000" smtClean="0">
                <a:cs typeface="Times New Roman" pitchFamily="18" charset="0"/>
              </a:rPr>
              <a:t>0</a:t>
            </a:r>
            <a:r>
              <a:rPr lang="nb-NO" smtClean="0">
                <a:cs typeface="Times New Roman" pitchFamily="18" charset="0"/>
              </a:rPr>
              <a:t> = c</a:t>
            </a:r>
            <a:r>
              <a:rPr lang="nb-NO" baseline="-25000" smtClean="0">
                <a:cs typeface="Times New Roman" pitchFamily="18" charset="0"/>
              </a:rPr>
              <a:t>0</a:t>
            </a:r>
            <a:r>
              <a:rPr lang="nb-NO" smtClean="0">
                <a:cs typeface="Times New Roman" pitchFamily="18" charset="0"/>
              </a:rPr>
              <a:t> ved tradisjonell metode:</a:t>
            </a:r>
          </a:p>
          <a:p>
            <a:pPr eaLnBrk="1" hangingPunct="1">
              <a:buFontTx/>
              <a:buNone/>
            </a:pPr>
            <a:endParaRPr lang="nb-NO" smtClean="0">
              <a:solidFill>
                <a:srgbClr val="000066"/>
              </a:solidFill>
              <a:cs typeface="Times New Roman" pitchFamily="18" charset="0"/>
            </a:endParaRPr>
          </a:p>
          <a:p>
            <a:pPr eaLnBrk="1" hangingPunct="1">
              <a:buFontTx/>
              <a:buNone/>
            </a:pPr>
            <a:r>
              <a:rPr lang="nb-NO" smtClean="0">
                <a:solidFill>
                  <a:srgbClr val="000066"/>
                </a:solidFill>
                <a:cs typeface="Times New Roman" pitchFamily="18" charset="0"/>
              </a:rPr>
              <a:t>Reaksjonsligning:	HCOOH(aq) + H</a:t>
            </a:r>
            <a:r>
              <a:rPr lang="nb-NO" baseline="-30000" smtClean="0">
                <a:solidFill>
                  <a:srgbClr val="000066"/>
                </a:solidFill>
                <a:cs typeface="Times New Roman" pitchFamily="18" charset="0"/>
              </a:rPr>
              <a:t>2</a:t>
            </a:r>
            <a:r>
              <a:rPr lang="nb-NO" smtClean="0">
                <a:solidFill>
                  <a:srgbClr val="000066"/>
                </a:solidFill>
                <a:cs typeface="Times New Roman" pitchFamily="18" charset="0"/>
              </a:rPr>
              <a:t>O(</a:t>
            </a:r>
            <a:r>
              <a:rPr lang="nb-NO" i="1" smtClean="0">
                <a:solidFill>
                  <a:srgbClr val="000066"/>
                </a:solidFill>
                <a:cs typeface="Times New Roman" pitchFamily="18" charset="0"/>
              </a:rPr>
              <a:t>l</a:t>
            </a:r>
            <a:r>
              <a:rPr lang="nb-NO" smtClean="0">
                <a:solidFill>
                  <a:srgbClr val="000066"/>
                </a:solidFill>
                <a:cs typeface="Times New Roman" pitchFamily="18" charset="0"/>
              </a:rPr>
              <a:t>) = H</a:t>
            </a:r>
            <a:r>
              <a:rPr lang="nb-NO" baseline="-30000" smtClean="0">
                <a:solidFill>
                  <a:srgbClr val="000066"/>
                </a:solidFill>
                <a:cs typeface="Times New Roman" pitchFamily="18" charset="0"/>
              </a:rPr>
              <a:t>3</a:t>
            </a:r>
            <a:r>
              <a:rPr lang="nb-NO" smtClean="0">
                <a:solidFill>
                  <a:srgbClr val="000066"/>
                </a:solidFill>
                <a:cs typeface="Times New Roman" pitchFamily="18" charset="0"/>
              </a:rPr>
              <a:t>O</a:t>
            </a:r>
            <a:r>
              <a:rPr lang="nb-NO" baseline="30000" smtClean="0">
                <a:solidFill>
                  <a:srgbClr val="000066"/>
                </a:solidFill>
                <a:cs typeface="Times New Roman" pitchFamily="18" charset="0"/>
              </a:rPr>
              <a:t>+</a:t>
            </a:r>
            <a:r>
              <a:rPr lang="nb-NO" smtClean="0">
                <a:solidFill>
                  <a:srgbClr val="000066"/>
                </a:solidFill>
                <a:cs typeface="Times New Roman" pitchFamily="18" charset="0"/>
              </a:rPr>
              <a:t>(aq) + HCOO</a:t>
            </a:r>
            <a:r>
              <a:rPr lang="nb-NO" baseline="30000" smtClean="0">
                <a:solidFill>
                  <a:srgbClr val="000066"/>
                </a:solidFill>
                <a:cs typeface="Times New Roman" pitchFamily="18" charset="0"/>
              </a:rPr>
              <a:t>-</a:t>
            </a:r>
            <a:r>
              <a:rPr lang="nb-NO" smtClean="0">
                <a:solidFill>
                  <a:srgbClr val="000066"/>
                </a:solidFill>
                <a:cs typeface="Times New Roman" pitchFamily="18" charset="0"/>
              </a:rPr>
              <a:t>(aq)</a:t>
            </a:r>
          </a:p>
          <a:p>
            <a:pPr eaLnBrk="1" hangingPunct="1">
              <a:buFontTx/>
              <a:buNone/>
            </a:pPr>
            <a:r>
              <a:rPr lang="nb-NO" smtClean="0">
                <a:solidFill>
                  <a:schemeClr val="folHlink"/>
                </a:solidFill>
                <a:cs typeface="Times New Roman" pitchFamily="18" charset="0"/>
              </a:rPr>
              <a:t>Før fortynning:</a:t>
            </a:r>
          </a:p>
          <a:p>
            <a:pPr eaLnBrk="1" hangingPunct="1">
              <a:buFontTx/>
              <a:buNone/>
            </a:pPr>
            <a:r>
              <a:rPr lang="nb-NO" smtClean="0">
                <a:solidFill>
                  <a:schemeClr val="folHlink"/>
                </a:solidFill>
                <a:cs typeface="Times New Roman" pitchFamily="18" charset="0"/>
              </a:rPr>
              <a:t>Etter fortynning, </a:t>
            </a:r>
            <a:r>
              <a:rPr lang="nb-NO" smtClean="0">
                <a:cs typeface="Times New Roman" pitchFamily="18" charset="0"/>
              </a:rPr>
              <a:t>før likevekt:</a:t>
            </a:r>
            <a:r>
              <a:rPr lang="nb-NO" smtClean="0">
                <a:solidFill>
                  <a:srgbClr val="000066"/>
                </a:solidFill>
                <a:cs typeface="Times New Roman" pitchFamily="18" charset="0"/>
              </a:rPr>
              <a:t>    c</a:t>
            </a:r>
            <a:r>
              <a:rPr lang="nb-NO" baseline="-25000" smtClean="0">
                <a:solidFill>
                  <a:srgbClr val="000066"/>
                </a:solidFill>
                <a:cs typeface="Times New Roman" pitchFamily="18" charset="0"/>
              </a:rPr>
              <a:t>0</a:t>
            </a:r>
            <a:r>
              <a:rPr lang="nb-NO" smtClean="0">
                <a:solidFill>
                  <a:srgbClr val="000066"/>
                </a:solidFill>
                <a:cs typeface="Times New Roman" pitchFamily="18" charset="0"/>
              </a:rPr>
              <a:t>			   0	          0</a:t>
            </a:r>
          </a:p>
          <a:p>
            <a:pPr eaLnBrk="1" hangingPunct="1">
              <a:buFontTx/>
              <a:buNone/>
            </a:pPr>
            <a:r>
              <a:rPr lang="nb-NO" smtClean="0">
                <a:solidFill>
                  <a:schemeClr val="folHlink"/>
                </a:solidFill>
                <a:cs typeface="Times New Roman" pitchFamily="18" charset="0"/>
              </a:rPr>
              <a:t>Etter reaksjon:</a:t>
            </a:r>
          </a:p>
          <a:p>
            <a:pPr eaLnBrk="1" hangingPunct="1">
              <a:buFontTx/>
              <a:buNone/>
            </a:pPr>
            <a:r>
              <a:rPr lang="nb-NO" smtClean="0">
                <a:solidFill>
                  <a:srgbClr val="000066"/>
                </a:solidFill>
                <a:cs typeface="Times New Roman" pitchFamily="18" charset="0"/>
              </a:rPr>
              <a:t>Etter likevekt:		        c</a:t>
            </a:r>
            <a:r>
              <a:rPr lang="nb-NO" baseline="-25000" smtClean="0">
                <a:solidFill>
                  <a:srgbClr val="000066"/>
                </a:solidFill>
                <a:cs typeface="Times New Roman" pitchFamily="18" charset="0"/>
              </a:rPr>
              <a:t>0 </a:t>
            </a:r>
            <a:r>
              <a:rPr lang="nb-NO" smtClean="0">
                <a:solidFill>
                  <a:srgbClr val="000066"/>
                </a:solidFill>
                <a:cs typeface="Times New Roman" pitchFamily="18" charset="0"/>
              </a:rPr>
              <a:t>- x		   x	          x	</a:t>
            </a:r>
          </a:p>
          <a:p>
            <a:pPr eaLnBrk="1" hangingPunct="1">
              <a:buFontTx/>
              <a:buNone/>
            </a:pPr>
            <a:r>
              <a:rPr lang="nb-NO" smtClean="0">
                <a:cs typeface="Times New Roman" pitchFamily="18" charset="0"/>
              </a:rPr>
              <a:t>		</a:t>
            </a:r>
            <a:endParaRPr lang="en-US" smtClean="0">
              <a:cs typeface="Times New Roman" pitchFamily="18" charset="0"/>
            </a:endParaRPr>
          </a:p>
        </p:txBody>
      </p:sp>
      <p:graphicFrame>
        <p:nvGraphicFramePr>
          <p:cNvPr id="7170" name="Object 4"/>
          <p:cNvGraphicFramePr>
            <a:graphicFrameLocks noChangeAspect="1"/>
          </p:cNvGraphicFramePr>
          <p:nvPr/>
        </p:nvGraphicFramePr>
        <p:xfrm>
          <a:off x="307975" y="3779838"/>
          <a:ext cx="8531225" cy="2790825"/>
        </p:xfrm>
        <a:graphic>
          <a:graphicData uri="http://schemas.openxmlformats.org/presentationml/2006/ole">
            <p:oleObj spid="_x0000_s7170" name="Equation" r:id="rId3" imgW="5105160" imgH="1676160" progId="Equation.3">
              <p:embed/>
            </p:oleObj>
          </a:graphicData>
        </a:graphic>
      </p:graphicFrame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19E0BFA4-56E2-42F5-968E-84907140637C}" type="slidenum">
              <a:rPr lang="en-US" smtClean="0"/>
              <a:pPr>
                <a:defRPr/>
              </a:pPr>
              <a:t>9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8" name="Footer Placeholder 3"/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/>
          <a:p>
            <a:r>
              <a:rPr lang="nb-NO" smtClean="0"/>
              <a:t>MENA 1000 – Materialer, energi og nanoteknologi</a:t>
            </a:r>
            <a:endParaRPr lang="en-US" smtClean="0"/>
          </a:p>
        </p:txBody>
      </p:sp>
      <p:sp>
        <p:nvSpPr>
          <p:cNvPr id="8199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0"/>
            <a:ext cx="7772400" cy="1143000"/>
          </a:xfrm>
        </p:spPr>
        <p:txBody>
          <a:bodyPr/>
          <a:lstStyle/>
          <a:p>
            <a:pPr eaLnBrk="1" hangingPunct="1"/>
            <a:r>
              <a:rPr lang="nb-NO" smtClean="0"/>
              <a:t>Svak, enprotisk syre; eks.:maursyre, fortsatt</a:t>
            </a:r>
            <a:endParaRPr lang="en-US" smtClean="0"/>
          </a:p>
        </p:txBody>
      </p:sp>
      <p:sp>
        <p:nvSpPr>
          <p:cNvPr id="820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143000"/>
            <a:ext cx="7772400" cy="1600200"/>
          </a:xfrm>
        </p:spPr>
        <p:txBody>
          <a:bodyPr/>
          <a:lstStyle/>
          <a:p>
            <a:pPr eaLnBrk="1" hangingPunct="1"/>
            <a:r>
              <a:rPr lang="nb-NO" smtClean="0">
                <a:cs typeface="Times New Roman" pitchFamily="18" charset="0"/>
              </a:rPr>
              <a:t>HCOOH(aq) + H</a:t>
            </a:r>
            <a:r>
              <a:rPr lang="nb-NO" baseline="-30000" smtClean="0">
                <a:cs typeface="Times New Roman" pitchFamily="18" charset="0"/>
              </a:rPr>
              <a:t>2</a:t>
            </a:r>
            <a:r>
              <a:rPr lang="nb-NO" smtClean="0">
                <a:cs typeface="Times New Roman" pitchFamily="18" charset="0"/>
              </a:rPr>
              <a:t>O(</a:t>
            </a:r>
            <a:r>
              <a:rPr lang="nb-NO" i="1" smtClean="0">
                <a:cs typeface="Times New Roman" pitchFamily="18" charset="0"/>
              </a:rPr>
              <a:t>l</a:t>
            </a:r>
            <a:r>
              <a:rPr lang="nb-NO" smtClean="0">
                <a:cs typeface="Times New Roman" pitchFamily="18" charset="0"/>
              </a:rPr>
              <a:t>) = H</a:t>
            </a:r>
            <a:r>
              <a:rPr lang="nb-NO" baseline="-30000" smtClean="0">
                <a:cs typeface="Times New Roman" pitchFamily="18" charset="0"/>
              </a:rPr>
              <a:t>3</a:t>
            </a:r>
            <a:r>
              <a:rPr lang="nb-NO" smtClean="0">
                <a:cs typeface="Times New Roman" pitchFamily="18" charset="0"/>
              </a:rPr>
              <a:t>O</a:t>
            </a:r>
            <a:r>
              <a:rPr lang="nb-NO" baseline="30000" smtClean="0">
                <a:cs typeface="Times New Roman" pitchFamily="18" charset="0"/>
              </a:rPr>
              <a:t>+</a:t>
            </a:r>
            <a:r>
              <a:rPr lang="nb-NO" smtClean="0">
                <a:cs typeface="Times New Roman" pitchFamily="18" charset="0"/>
              </a:rPr>
              <a:t>(aq) + HCOO</a:t>
            </a:r>
            <a:r>
              <a:rPr lang="nb-NO" baseline="30000" smtClean="0">
                <a:cs typeface="Times New Roman" pitchFamily="18" charset="0"/>
              </a:rPr>
              <a:t>-</a:t>
            </a:r>
            <a:r>
              <a:rPr lang="nb-NO" smtClean="0">
                <a:cs typeface="Times New Roman" pitchFamily="18" charset="0"/>
              </a:rPr>
              <a:t>(aq)</a:t>
            </a:r>
          </a:p>
          <a:p>
            <a:pPr eaLnBrk="1" hangingPunct="1">
              <a:buFontTx/>
              <a:buNone/>
            </a:pPr>
            <a:r>
              <a:rPr lang="nb-NO" smtClean="0">
                <a:cs typeface="Times New Roman" pitchFamily="18" charset="0"/>
              </a:rPr>
              <a:t>	</a:t>
            </a:r>
          </a:p>
          <a:p>
            <a:pPr eaLnBrk="1" hangingPunct="1">
              <a:buFontTx/>
              <a:buNone/>
            </a:pPr>
            <a:r>
              <a:rPr lang="nb-NO" smtClean="0">
                <a:cs typeface="Times New Roman" pitchFamily="18" charset="0"/>
              </a:rPr>
              <a:t>	pH som funksjon av [HCOOH(aq)]</a:t>
            </a:r>
            <a:r>
              <a:rPr lang="nb-NO" baseline="-25000" smtClean="0">
                <a:cs typeface="Times New Roman" pitchFamily="18" charset="0"/>
              </a:rPr>
              <a:t>0</a:t>
            </a:r>
            <a:r>
              <a:rPr lang="nb-NO" smtClean="0">
                <a:cs typeface="Times New Roman" pitchFamily="18" charset="0"/>
              </a:rPr>
              <a:t> = c</a:t>
            </a:r>
            <a:r>
              <a:rPr lang="nb-NO" baseline="-25000" smtClean="0">
                <a:cs typeface="Times New Roman" pitchFamily="18" charset="0"/>
              </a:rPr>
              <a:t>0</a:t>
            </a:r>
            <a:r>
              <a:rPr lang="nb-NO" smtClean="0">
                <a:cs typeface="Times New Roman" pitchFamily="18" charset="0"/>
              </a:rPr>
              <a:t> ved mer generell metode. </a:t>
            </a:r>
            <a:r>
              <a:rPr lang="nb-NO" smtClean="0">
                <a:solidFill>
                  <a:srgbClr val="000066"/>
                </a:solidFill>
              </a:rPr>
              <a:t>Tre ukjente, tre ligninger:</a:t>
            </a:r>
            <a:endParaRPr lang="en-US" smtClean="0">
              <a:solidFill>
                <a:srgbClr val="000066"/>
              </a:solidFill>
            </a:endParaRPr>
          </a:p>
        </p:txBody>
      </p:sp>
      <p:graphicFrame>
        <p:nvGraphicFramePr>
          <p:cNvPr id="8194" name="Object 1024"/>
          <p:cNvGraphicFramePr>
            <a:graphicFrameLocks noChangeAspect="1"/>
          </p:cNvGraphicFramePr>
          <p:nvPr/>
        </p:nvGraphicFramePr>
        <p:xfrm>
          <a:off x="685800" y="2895600"/>
          <a:ext cx="4987925" cy="739775"/>
        </p:xfrm>
        <a:graphic>
          <a:graphicData uri="http://schemas.openxmlformats.org/presentationml/2006/ole">
            <p:oleObj spid="_x0000_s8194" name="Equation" r:id="rId3" imgW="2984400" imgH="444240" progId="Equation.3">
              <p:embed/>
            </p:oleObj>
          </a:graphicData>
        </a:graphic>
      </p:graphicFrame>
      <p:graphicFrame>
        <p:nvGraphicFramePr>
          <p:cNvPr id="8195" name="Object 1025"/>
          <p:cNvGraphicFramePr>
            <a:graphicFrameLocks noChangeAspect="1"/>
          </p:cNvGraphicFramePr>
          <p:nvPr/>
        </p:nvGraphicFramePr>
        <p:xfrm>
          <a:off x="609600" y="4572000"/>
          <a:ext cx="7108825" cy="400050"/>
        </p:xfrm>
        <a:graphic>
          <a:graphicData uri="http://schemas.openxmlformats.org/presentationml/2006/ole">
            <p:oleObj spid="_x0000_s8195" name="Equation" r:id="rId4" imgW="4254480" imgH="241200" progId="Equation.3">
              <p:embed/>
            </p:oleObj>
          </a:graphicData>
        </a:graphic>
      </p:graphicFrame>
      <p:graphicFrame>
        <p:nvGraphicFramePr>
          <p:cNvPr id="8196" name="Object 1026"/>
          <p:cNvGraphicFramePr>
            <a:graphicFrameLocks noChangeAspect="1"/>
          </p:cNvGraphicFramePr>
          <p:nvPr/>
        </p:nvGraphicFramePr>
        <p:xfrm>
          <a:off x="685800" y="3810000"/>
          <a:ext cx="6621463" cy="400050"/>
        </p:xfrm>
        <a:graphic>
          <a:graphicData uri="http://schemas.openxmlformats.org/presentationml/2006/ole">
            <p:oleObj spid="_x0000_s8196" name="Equation" r:id="rId5" imgW="3962160" imgH="241200" progId="Equation.3">
              <p:embed/>
            </p:oleObj>
          </a:graphicData>
        </a:graphic>
      </p:graphicFrame>
      <p:sp>
        <p:nvSpPr>
          <p:cNvPr id="8201" name="Line 7"/>
          <p:cNvSpPr>
            <a:spLocks noChangeShapeType="1"/>
          </p:cNvSpPr>
          <p:nvPr/>
        </p:nvSpPr>
        <p:spPr bwMode="auto">
          <a:xfrm flipV="1">
            <a:off x="6096000" y="3810000"/>
            <a:ext cx="1143000" cy="3810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GB"/>
          </a:p>
        </p:txBody>
      </p:sp>
      <p:sp>
        <p:nvSpPr>
          <p:cNvPr id="8202" name="Line 8"/>
          <p:cNvSpPr>
            <a:spLocks noChangeShapeType="1"/>
          </p:cNvSpPr>
          <p:nvPr/>
        </p:nvSpPr>
        <p:spPr bwMode="auto">
          <a:xfrm>
            <a:off x="6172200" y="3886200"/>
            <a:ext cx="1066800" cy="3048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GB"/>
          </a:p>
        </p:txBody>
      </p:sp>
      <p:graphicFrame>
        <p:nvGraphicFramePr>
          <p:cNvPr id="8197" name="Object 1027"/>
          <p:cNvGraphicFramePr>
            <a:graphicFrameLocks noChangeAspect="1"/>
          </p:cNvGraphicFramePr>
          <p:nvPr/>
        </p:nvGraphicFramePr>
        <p:xfrm>
          <a:off x="1206500" y="5105400"/>
          <a:ext cx="7556500" cy="1184275"/>
        </p:xfrm>
        <a:graphic>
          <a:graphicData uri="http://schemas.openxmlformats.org/presentationml/2006/ole">
            <p:oleObj spid="_x0000_s8197" name="Equation" r:id="rId6" imgW="4520880" imgH="711000" progId="Equation.3">
              <p:embed/>
            </p:oleObj>
          </a:graphicData>
        </a:graphic>
      </p:graphicFrame>
      <p:sp>
        <p:nvSpPr>
          <p:cNvPr id="11" name="Slide Number Placeholder 10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19E0BFA4-56E2-42F5-968E-84907140637C}" type="slidenum">
              <a:rPr lang="en-US" smtClean="0"/>
              <a:pPr>
                <a:defRPr/>
              </a:pPr>
              <a:t>10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9" name="Footer Placeholder 3"/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/>
          <a:p>
            <a:r>
              <a:rPr lang="nb-NO" smtClean="0"/>
              <a:t>MENA 1000 – Materialer, energi og nanoteknologi</a:t>
            </a:r>
            <a:endParaRPr lang="en-US" smtClean="0"/>
          </a:p>
        </p:txBody>
      </p:sp>
      <p:sp>
        <p:nvSpPr>
          <p:cNvPr id="922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nb-NO" smtClean="0"/>
              <a:t>Buffer</a:t>
            </a:r>
            <a:endParaRPr lang="en-US" smtClean="0"/>
          </a:p>
        </p:txBody>
      </p:sp>
      <p:sp>
        <p:nvSpPr>
          <p:cNvPr id="922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nb-NO" smtClean="0"/>
              <a:t>Hvis A og B er korresponderende par av svak syre og svak base, og </a:t>
            </a:r>
            <a:r>
              <a:rPr lang="nb-NO" smtClean="0">
                <a:cs typeface="Times New Roman" pitchFamily="18" charset="0"/>
              </a:rPr>
              <a:t>[A],[B] &gt;&gt; [H</a:t>
            </a:r>
            <a:r>
              <a:rPr lang="nb-NO" baseline="-30000" smtClean="0">
                <a:cs typeface="Times New Roman" pitchFamily="18" charset="0"/>
              </a:rPr>
              <a:t>3</a:t>
            </a:r>
            <a:r>
              <a:rPr lang="nb-NO" smtClean="0">
                <a:cs typeface="Times New Roman" pitchFamily="18" charset="0"/>
              </a:rPr>
              <a:t>O</a:t>
            </a:r>
            <a:r>
              <a:rPr lang="nb-NO" baseline="30000" smtClean="0">
                <a:cs typeface="Times New Roman" pitchFamily="18" charset="0"/>
              </a:rPr>
              <a:t>+</a:t>
            </a:r>
            <a:r>
              <a:rPr lang="nb-NO" smtClean="0">
                <a:cs typeface="Times New Roman" pitchFamily="18" charset="0"/>
              </a:rPr>
              <a:t>],[OH</a:t>
            </a:r>
            <a:r>
              <a:rPr lang="nb-NO" baseline="30000" smtClean="0">
                <a:cs typeface="Times New Roman" pitchFamily="18" charset="0"/>
              </a:rPr>
              <a:t>-</a:t>
            </a:r>
            <a:r>
              <a:rPr lang="nb-NO" smtClean="0">
                <a:cs typeface="Times New Roman" pitchFamily="18" charset="0"/>
              </a:rPr>
              <a:t>] har vi en buffer. </a:t>
            </a:r>
          </a:p>
          <a:p>
            <a:pPr eaLnBrk="1" hangingPunct="1"/>
            <a:endParaRPr lang="nb-NO" smtClean="0">
              <a:cs typeface="Times New Roman" pitchFamily="18" charset="0"/>
            </a:endParaRPr>
          </a:p>
          <a:p>
            <a:pPr eaLnBrk="1" hangingPunct="1"/>
            <a:endParaRPr lang="nb-NO" smtClean="0">
              <a:cs typeface="Times New Roman" pitchFamily="18" charset="0"/>
            </a:endParaRPr>
          </a:p>
          <a:p>
            <a:pPr eaLnBrk="1" hangingPunct="1"/>
            <a:endParaRPr lang="nb-NO" smtClean="0">
              <a:cs typeface="Times New Roman" pitchFamily="18" charset="0"/>
            </a:endParaRPr>
          </a:p>
          <a:p>
            <a:pPr eaLnBrk="1" hangingPunct="1"/>
            <a:endParaRPr lang="nb-NO" smtClean="0">
              <a:cs typeface="Times New Roman" pitchFamily="18" charset="0"/>
            </a:endParaRPr>
          </a:p>
          <a:p>
            <a:pPr eaLnBrk="1" hangingPunct="1"/>
            <a:r>
              <a:rPr lang="nb-NO" smtClean="0">
                <a:cs typeface="Times New Roman" pitchFamily="18" charset="0"/>
              </a:rPr>
              <a:t>Bufferen kan reagere med sterk syre eller sterk base og omgjør denne til svak base eller svak syre; A/B-forholdet endres med dette litt, men pH ”bufres” og endrer seg lite så lenge man ikke overskrider bufferkapasiteten.</a:t>
            </a:r>
          </a:p>
          <a:p>
            <a:pPr eaLnBrk="1" hangingPunct="1"/>
            <a:endParaRPr lang="nb-NO" smtClean="0">
              <a:cs typeface="Times New Roman" pitchFamily="18" charset="0"/>
            </a:endParaRPr>
          </a:p>
          <a:p>
            <a:pPr eaLnBrk="1" hangingPunct="1"/>
            <a:endParaRPr lang="en-US" smtClean="0"/>
          </a:p>
        </p:txBody>
      </p:sp>
      <p:sp>
        <p:nvSpPr>
          <p:cNvPr id="9222" name="Rectangle 5"/>
          <p:cNvSpPr>
            <a:spLocks noChangeArrowheads="1"/>
          </p:cNvSpPr>
          <p:nvPr/>
        </p:nvSpPr>
        <p:spPr bwMode="auto">
          <a:xfrm>
            <a:off x="3935413" y="32194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en-GB"/>
          </a:p>
        </p:txBody>
      </p:sp>
      <p:graphicFrame>
        <p:nvGraphicFramePr>
          <p:cNvPr id="9218" name="Object 4"/>
          <p:cNvGraphicFramePr>
            <a:graphicFrameLocks noChangeAspect="1"/>
          </p:cNvGraphicFramePr>
          <p:nvPr/>
        </p:nvGraphicFramePr>
        <p:xfrm>
          <a:off x="1143000" y="2286000"/>
          <a:ext cx="2819400" cy="927100"/>
        </p:xfrm>
        <a:graphic>
          <a:graphicData uri="http://schemas.openxmlformats.org/presentationml/2006/ole">
            <p:oleObj spid="_x0000_s9218" r:id="rId3" imgW="1270000" imgH="419100" progId="Equation.3">
              <p:embed/>
            </p:oleObj>
          </a:graphicData>
        </a:graphic>
      </p:graphicFrame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19E0BFA4-56E2-42F5-968E-84907140637C}" type="slidenum">
              <a:rPr lang="en-US" smtClean="0"/>
              <a:pPr>
                <a:defRPr/>
              </a:pPr>
              <a:t>11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Footer Placeholder 3"/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/>
          <a:p>
            <a:r>
              <a:rPr lang="nb-NO" smtClean="0"/>
              <a:t>MENA 1000 – Materialer, energi og nanoteknologi</a:t>
            </a:r>
            <a:endParaRPr lang="en-US" smtClean="0"/>
          </a:p>
        </p:txBody>
      </p:sp>
      <p:sp>
        <p:nvSpPr>
          <p:cNvPr id="3993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nb-NO" smtClean="0"/>
              <a:t>Toprotisk syre; oksalsyre HOOC-COOH eller (COOH)</a:t>
            </a:r>
            <a:r>
              <a:rPr lang="nb-NO" baseline="-25000" smtClean="0"/>
              <a:t>2</a:t>
            </a:r>
            <a:endParaRPr lang="en-US" baseline="-25000" smtClean="0"/>
          </a:p>
        </p:txBody>
      </p:sp>
      <p:sp>
        <p:nvSpPr>
          <p:cNvPr id="3994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371600"/>
            <a:ext cx="8153400" cy="4724400"/>
          </a:xfrm>
        </p:spPr>
        <p:txBody>
          <a:bodyPr/>
          <a:lstStyle/>
          <a:p>
            <a:pPr eaLnBrk="1" hangingPunct="1"/>
            <a:r>
              <a:rPr lang="nb-NO" smtClean="0"/>
              <a:t>Oksalsyre brukes i syntese-laboppgaven. Den er toprotisk:</a:t>
            </a:r>
          </a:p>
          <a:p>
            <a:pPr eaLnBrk="1" hangingPunct="1"/>
            <a:endParaRPr lang="nb-NO" smtClean="0"/>
          </a:p>
          <a:p>
            <a:pPr eaLnBrk="1" hangingPunct="1">
              <a:buFontTx/>
              <a:buNone/>
            </a:pPr>
            <a:r>
              <a:rPr lang="nb-NO" smtClean="0">
                <a:cs typeface="Times New Roman" pitchFamily="18" charset="0"/>
              </a:rPr>
              <a:t>	(COOH)</a:t>
            </a:r>
            <a:r>
              <a:rPr lang="nb-NO" baseline="-30000" smtClean="0">
                <a:cs typeface="Times New Roman" pitchFamily="18" charset="0"/>
              </a:rPr>
              <a:t>2</a:t>
            </a:r>
            <a:r>
              <a:rPr lang="nb-NO" smtClean="0">
                <a:cs typeface="Times New Roman" pitchFamily="18" charset="0"/>
              </a:rPr>
              <a:t>(aq) + H</a:t>
            </a:r>
            <a:r>
              <a:rPr lang="nb-NO" baseline="-30000" smtClean="0">
                <a:cs typeface="Times New Roman" pitchFamily="18" charset="0"/>
              </a:rPr>
              <a:t>2</a:t>
            </a:r>
            <a:r>
              <a:rPr lang="nb-NO" smtClean="0">
                <a:cs typeface="Times New Roman" pitchFamily="18" charset="0"/>
              </a:rPr>
              <a:t>O(l) = H</a:t>
            </a:r>
            <a:r>
              <a:rPr lang="nb-NO" baseline="-30000" smtClean="0">
                <a:cs typeface="Times New Roman" pitchFamily="18" charset="0"/>
              </a:rPr>
              <a:t>3</a:t>
            </a:r>
            <a:r>
              <a:rPr lang="nb-NO" smtClean="0">
                <a:cs typeface="Times New Roman" pitchFamily="18" charset="0"/>
              </a:rPr>
              <a:t>O</a:t>
            </a:r>
            <a:r>
              <a:rPr lang="nb-NO" baseline="30000" smtClean="0">
                <a:cs typeface="Times New Roman" pitchFamily="18" charset="0"/>
              </a:rPr>
              <a:t>+</a:t>
            </a:r>
            <a:r>
              <a:rPr lang="nb-NO" smtClean="0">
                <a:cs typeface="Times New Roman" pitchFamily="18" charset="0"/>
              </a:rPr>
              <a:t>(aq) + HOOC-COO</a:t>
            </a:r>
            <a:r>
              <a:rPr lang="nb-NO" baseline="30000" smtClean="0">
                <a:cs typeface="Times New Roman" pitchFamily="18" charset="0"/>
              </a:rPr>
              <a:t>-</a:t>
            </a:r>
            <a:r>
              <a:rPr lang="nb-NO" smtClean="0">
                <a:cs typeface="Times New Roman" pitchFamily="18" charset="0"/>
              </a:rPr>
              <a:t>(aq) 		K</a:t>
            </a:r>
            <a:r>
              <a:rPr lang="nb-NO" baseline="-25000" smtClean="0">
                <a:cs typeface="Times New Roman" pitchFamily="18" charset="0"/>
              </a:rPr>
              <a:t>a1</a:t>
            </a:r>
            <a:endParaRPr lang="nb-NO" smtClean="0">
              <a:cs typeface="Times New Roman" pitchFamily="18" charset="0"/>
            </a:endParaRPr>
          </a:p>
          <a:p>
            <a:pPr eaLnBrk="1" hangingPunct="1">
              <a:buFontTx/>
              <a:buNone/>
            </a:pPr>
            <a:r>
              <a:rPr lang="nb-NO" smtClean="0">
                <a:cs typeface="Times New Roman" pitchFamily="18" charset="0"/>
              </a:rPr>
              <a:t>	</a:t>
            </a:r>
          </a:p>
          <a:p>
            <a:pPr eaLnBrk="1" hangingPunct="1">
              <a:buFontTx/>
              <a:buNone/>
            </a:pPr>
            <a:r>
              <a:rPr lang="nb-NO" smtClean="0">
                <a:cs typeface="Times New Roman" pitchFamily="18" charset="0"/>
              </a:rPr>
              <a:t>	</a:t>
            </a:r>
            <a:r>
              <a:rPr lang="en-US" smtClean="0">
                <a:cs typeface="Times New Roman" pitchFamily="18" charset="0"/>
              </a:rPr>
              <a:t>HOOC-COO</a:t>
            </a:r>
            <a:r>
              <a:rPr lang="en-US" baseline="30000" smtClean="0">
                <a:cs typeface="Times New Roman" pitchFamily="18" charset="0"/>
              </a:rPr>
              <a:t>-</a:t>
            </a:r>
            <a:r>
              <a:rPr lang="en-US" smtClean="0">
                <a:cs typeface="Times New Roman" pitchFamily="18" charset="0"/>
              </a:rPr>
              <a:t>(aq) + H</a:t>
            </a:r>
            <a:r>
              <a:rPr lang="en-US" baseline="-30000" smtClean="0">
                <a:cs typeface="Times New Roman" pitchFamily="18" charset="0"/>
              </a:rPr>
              <a:t>2</a:t>
            </a:r>
            <a:r>
              <a:rPr lang="en-US" smtClean="0">
                <a:cs typeface="Times New Roman" pitchFamily="18" charset="0"/>
              </a:rPr>
              <a:t>O(l) = H</a:t>
            </a:r>
            <a:r>
              <a:rPr lang="en-US" baseline="-30000" smtClean="0">
                <a:cs typeface="Times New Roman" pitchFamily="18" charset="0"/>
              </a:rPr>
              <a:t>3</a:t>
            </a:r>
            <a:r>
              <a:rPr lang="en-US" smtClean="0">
                <a:cs typeface="Times New Roman" pitchFamily="18" charset="0"/>
              </a:rPr>
              <a:t>O</a:t>
            </a:r>
            <a:r>
              <a:rPr lang="en-US" baseline="30000" smtClean="0">
                <a:cs typeface="Times New Roman" pitchFamily="18" charset="0"/>
              </a:rPr>
              <a:t>+</a:t>
            </a:r>
            <a:r>
              <a:rPr lang="en-US" smtClean="0">
                <a:cs typeface="Times New Roman" pitchFamily="18" charset="0"/>
              </a:rPr>
              <a:t>(aq) + (COO)</a:t>
            </a:r>
            <a:r>
              <a:rPr lang="en-US" baseline="-30000" smtClean="0">
                <a:cs typeface="Times New Roman" pitchFamily="18" charset="0"/>
              </a:rPr>
              <a:t>2</a:t>
            </a:r>
            <a:r>
              <a:rPr lang="en-US" baseline="30000" smtClean="0">
                <a:cs typeface="Times New Roman" pitchFamily="18" charset="0"/>
              </a:rPr>
              <a:t>2-</a:t>
            </a:r>
            <a:r>
              <a:rPr lang="en-US" smtClean="0">
                <a:cs typeface="Times New Roman" pitchFamily="18" charset="0"/>
              </a:rPr>
              <a:t>(aq)</a:t>
            </a:r>
            <a:r>
              <a:rPr lang="nb-NO" smtClean="0">
                <a:cs typeface="Times New Roman" pitchFamily="18" charset="0"/>
              </a:rPr>
              <a:t>		K</a:t>
            </a:r>
            <a:r>
              <a:rPr lang="nb-NO" baseline="-25000" smtClean="0">
                <a:cs typeface="Times New Roman" pitchFamily="18" charset="0"/>
              </a:rPr>
              <a:t>a2</a:t>
            </a:r>
            <a:endParaRPr lang="nb-NO" smtClean="0">
              <a:cs typeface="Times New Roman" pitchFamily="18" charset="0"/>
            </a:endParaRPr>
          </a:p>
          <a:p>
            <a:pPr eaLnBrk="1" hangingPunct="1">
              <a:buFontTx/>
              <a:buNone/>
            </a:pPr>
            <a:endParaRPr lang="nb-NO" smtClean="0">
              <a:cs typeface="Times New Roman" pitchFamily="18" charset="0"/>
            </a:endParaRPr>
          </a:p>
          <a:p>
            <a:pPr eaLnBrk="1" hangingPunct="1">
              <a:buFontTx/>
              <a:buNone/>
            </a:pPr>
            <a:r>
              <a:rPr lang="nb-NO" smtClean="0">
                <a:cs typeface="Times New Roman" pitchFamily="18" charset="0"/>
              </a:rPr>
              <a:t>	Syrestyrken avtar som hovedregel med 5 størrelsesordener per proton for flerprotiske syrer:   K</a:t>
            </a:r>
            <a:r>
              <a:rPr lang="nb-NO" baseline="-25000" smtClean="0">
                <a:cs typeface="Times New Roman" pitchFamily="18" charset="0"/>
              </a:rPr>
              <a:t>a2</a:t>
            </a:r>
            <a:r>
              <a:rPr lang="nb-NO" smtClean="0">
                <a:cs typeface="Times New Roman" pitchFamily="18" charset="0"/>
              </a:rPr>
              <a:t> = K</a:t>
            </a:r>
            <a:r>
              <a:rPr lang="nb-NO" baseline="-25000" smtClean="0">
                <a:cs typeface="Times New Roman" pitchFamily="18" charset="0"/>
              </a:rPr>
              <a:t>a1</a:t>
            </a:r>
            <a:r>
              <a:rPr lang="nb-NO" smtClean="0">
                <a:cs typeface="Times New Roman" pitchFamily="18" charset="0"/>
              </a:rPr>
              <a:t>/10</a:t>
            </a:r>
            <a:r>
              <a:rPr lang="nb-NO" baseline="30000" smtClean="0">
                <a:cs typeface="Times New Roman" pitchFamily="18" charset="0"/>
              </a:rPr>
              <a:t>5</a:t>
            </a:r>
            <a:r>
              <a:rPr lang="nb-NO" smtClean="0">
                <a:cs typeface="Times New Roman" pitchFamily="18" charset="0"/>
              </a:rPr>
              <a:t> 	  pK</a:t>
            </a:r>
            <a:r>
              <a:rPr lang="nb-NO" baseline="-25000" smtClean="0">
                <a:cs typeface="Times New Roman" pitchFamily="18" charset="0"/>
              </a:rPr>
              <a:t>a2</a:t>
            </a:r>
            <a:r>
              <a:rPr lang="nb-NO" smtClean="0">
                <a:cs typeface="Times New Roman" pitchFamily="18" charset="0"/>
              </a:rPr>
              <a:t> = pK</a:t>
            </a:r>
            <a:r>
              <a:rPr lang="nb-NO" baseline="-25000" smtClean="0">
                <a:cs typeface="Times New Roman" pitchFamily="18" charset="0"/>
              </a:rPr>
              <a:t>a1</a:t>
            </a:r>
            <a:r>
              <a:rPr lang="nb-NO" smtClean="0">
                <a:cs typeface="Times New Roman" pitchFamily="18" charset="0"/>
              </a:rPr>
              <a:t> + 5</a:t>
            </a:r>
          </a:p>
          <a:p>
            <a:pPr eaLnBrk="1" hangingPunct="1">
              <a:buFontTx/>
              <a:buNone/>
            </a:pPr>
            <a:endParaRPr lang="nb-NO" smtClean="0">
              <a:cs typeface="Times New Roman" pitchFamily="18" charset="0"/>
            </a:endParaRPr>
          </a:p>
          <a:p>
            <a:pPr eaLnBrk="1" hangingPunct="1">
              <a:buFontTx/>
              <a:buNone/>
            </a:pPr>
            <a:r>
              <a:rPr lang="nb-NO" smtClean="0">
                <a:cs typeface="Times New Roman" pitchFamily="18" charset="0"/>
              </a:rPr>
              <a:t>	Delvis protolysert oksalsyre, </a:t>
            </a:r>
            <a:r>
              <a:rPr lang="en-US" smtClean="0">
                <a:cs typeface="Times New Roman" pitchFamily="18" charset="0"/>
              </a:rPr>
              <a:t>HOOC-COO</a:t>
            </a:r>
            <a:r>
              <a:rPr lang="en-US" baseline="30000" smtClean="0">
                <a:cs typeface="Times New Roman" pitchFamily="18" charset="0"/>
              </a:rPr>
              <a:t>-</a:t>
            </a:r>
            <a:r>
              <a:rPr lang="en-US" smtClean="0">
                <a:cs typeface="Times New Roman" pitchFamily="18" charset="0"/>
              </a:rPr>
              <a:t>(aq)</a:t>
            </a:r>
            <a:r>
              <a:rPr lang="nb-NO" smtClean="0">
                <a:cs typeface="Times New Roman" pitchFamily="18" charset="0"/>
              </a:rPr>
              <a:t>, er en amfolytt:</a:t>
            </a:r>
          </a:p>
          <a:p>
            <a:pPr eaLnBrk="1" hangingPunct="1">
              <a:buFontTx/>
              <a:buNone/>
            </a:pPr>
            <a:endParaRPr lang="nb-NO" smtClean="0">
              <a:cs typeface="Times New Roman" pitchFamily="18" charset="0"/>
            </a:endParaRPr>
          </a:p>
          <a:p>
            <a:pPr eaLnBrk="1" hangingPunct="1">
              <a:buFontTx/>
              <a:buNone/>
            </a:pPr>
            <a:r>
              <a:rPr lang="nb-NO" smtClean="0">
                <a:cs typeface="Times New Roman" pitchFamily="18" charset="0"/>
              </a:rPr>
              <a:t>	</a:t>
            </a:r>
            <a:r>
              <a:rPr lang="en-US" smtClean="0">
                <a:cs typeface="Times New Roman" pitchFamily="18" charset="0"/>
              </a:rPr>
              <a:t>2HOOC-COO</a:t>
            </a:r>
            <a:r>
              <a:rPr lang="en-US" baseline="30000" smtClean="0">
                <a:cs typeface="Times New Roman" pitchFamily="18" charset="0"/>
              </a:rPr>
              <a:t>-</a:t>
            </a:r>
            <a:r>
              <a:rPr lang="en-US" smtClean="0">
                <a:cs typeface="Times New Roman" pitchFamily="18" charset="0"/>
              </a:rPr>
              <a:t>(aq) = (COOH)</a:t>
            </a:r>
            <a:r>
              <a:rPr lang="en-US" baseline="-30000" smtClean="0">
                <a:cs typeface="Times New Roman" pitchFamily="18" charset="0"/>
              </a:rPr>
              <a:t>2</a:t>
            </a:r>
            <a:r>
              <a:rPr lang="en-US" smtClean="0">
                <a:cs typeface="Times New Roman" pitchFamily="18" charset="0"/>
              </a:rPr>
              <a:t>(aq) + (COO)</a:t>
            </a:r>
            <a:r>
              <a:rPr lang="en-US" baseline="-30000" smtClean="0">
                <a:cs typeface="Times New Roman" pitchFamily="18" charset="0"/>
              </a:rPr>
              <a:t>2</a:t>
            </a:r>
            <a:r>
              <a:rPr lang="en-US" baseline="30000" smtClean="0">
                <a:cs typeface="Times New Roman" pitchFamily="18" charset="0"/>
              </a:rPr>
              <a:t>2-</a:t>
            </a:r>
            <a:r>
              <a:rPr lang="en-US" smtClean="0">
                <a:cs typeface="Times New Roman" pitchFamily="18" charset="0"/>
              </a:rPr>
              <a:t>(aq)</a:t>
            </a:r>
            <a:r>
              <a:rPr lang="en-GB" smtClean="0">
                <a:cs typeface="Times New Roman" pitchFamily="18" charset="0"/>
              </a:rPr>
              <a:t> </a:t>
            </a:r>
            <a:endParaRPr lang="en-US" smtClean="0">
              <a:cs typeface="Times New Roman" pitchFamily="18" charset="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19E0BFA4-56E2-42F5-968E-84907140637C}" type="slidenum">
              <a:rPr lang="en-US" smtClean="0"/>
              <a:pPr>
                <a:defRPr/>
              </a:pPr>
              <a:t>12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3" name="Footer Placeholder 3"/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/>
          <a:p>
            <a:r>
              <a:rPr lang="nb-NO" smtClean="0"/>
              <a:t>MENA 1000 – Materialer, energi og nanoteknologi</a:t>
            </a:r>
            <a:endParaRPr lang="en-US" smtClean="0"/>
          </a:p>
        </p:txBody>
      </p:sp>
      <p:sp>
        <p:nvSpPr>
          <p:cNvPr id="10244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-76200"/>
            <a:ext cx="7772400" cy="1143000"/>
          </a:xfrm>
        </p:spPr>
        <p:txBody>
          <a:bodyPr/>
          <a:lstStyle/>
          <a:p>
            <a:pPr eaLnBrk="1" hangingPunct="1"/>
            <a:r>
              <a:rPr lang="nb-NO" smtClean="0"/>
              <a:t>Buffer av maursyre og dens natriumsalt (natriumformiat)</a:t>
            </a:r>
            <a:endParaRPr lang="en-US" smtClean="0"/>
          </a:p>
        </p:txBody>
      </p:sp>
      <p:sp>
        <p:nvSpPr>
          <p:cNvPr id="1024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81000" y="838200"/>
            <a:ext cx="8305800" cy="3124200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nb-NO" smtClean="0">
                <a:cs typeface="Times New Roman" pitchFamily="18" charset="0"/>
              </a:rPr>
              <a:t>pH i en buffer av HCOOH(aq) og HCOO</a:t>
            </a:r>
            <a:r>
              <a:rPr lang="nb-NO" baseline="30000" smtClean="0">
                <a:cs typeface="Times New Roman" pitchFamily="18" charset="0"/>
              </a:rPr>
              <a:t>-</a:t>
            </a:r>
            <a:r>
              <a:rPr lang="nb-NO" smtClean="0">
                <a:cs typeface="Times New Roman" pitchFamily="18" charset="0"/>
              </a:rPr>
              <a:t>(aq); tradisjonell metode</a:t>
            </a:r>
          </a:p>
          <a:p>
            <a:pPr eaLnBrk="1" hangingPunct="1">
              <a:buFontTx/>
              <a:buNone/>
            </a:pPr>
            <a:r>
              <a:rPr lang="nb-NO" smtClean="0">
                <a:cs typeface="Times New Roman" pitchFamily="18" charset="0"/>
              </a:rPr>
              <a:t>Eksempel: blander 1 L 1 M HCOOH og 1 L 1 M HCOONa.</a:t>
            </a:r>
          </a:p>
          <a:p>
            <a:pPr eaLnBrk="1" hangingPunct="1">
              <a:buFontTx/>
              <a:buNone/>
            </a:pPr>
            <a:endParaRPr lang="nb-NO" smtClean="0">
              <a:solidFill>
                <a:srgbClr val="000066"/>
              </a:solidFill>
              <a:cs typeface="Times New Roman" pitchFamily="18" charset="0"/>
            </a:endParaRPr>
          </a:p>
          <a:p>
            <a:pPr eaLnBrk="1" hangingPunct="1">
              <a:buFontTx/>
              <a:buNone/>
            </a:pPr>
            <a:r>
              <a:rPr lang="nb-NO" smtClean="0">
                <a:solidFill>
                  <a:srgbClr val="000066"/>
                </a:solidFill>
                <a:cs typeface="Times New Roman" pitchFamily="18" charset="0"/>
              </a:rPr>
              <a:t>Reaksjonsligning:	HCOOH(aq) + H</a:t>
            </a:r>
            <a:r>
              <a:rPr lang="nb-NO" baseline="-30000" smtClean="0">
                <a:solidFill>
                  <a:srgbClr val="000066"/>
                </a:solidFill>
                <a:cs typeface="Times New Roman" pitchFamily="18" charset="0"/>
              </a:rPr>
              <a:t>2</a:t>
            </a:r>
            <a:r>
              <a:rPr lang="nb-NO" smtClean="0">
                <a:solidFill>
                  <a:srgbClr val="000066"/>
                </a:solidFill>
                <a:cs typeface="Times New Roman" pitchFamily="18" charset="0"/>
              </a:rPr>
              <a:t>O(</a:t>
            </a:r>
            <a:r>
              <a:rPr lang="nb-NO" i="1" smtClean="0">
                <a:solidFill>
                  <a:srgbClr val="000066"/>
                </a:solidFill>
                <a:cs typeface="Times New Roman" pitchFamily="18" charset="0"/>
              </a:rPr>
              <a:t>l</a:t>
            </a:r>
            <a:r>
              <a:rPr lang="nb-NO" smtClean="0">
                <a:solidFill>
                  <a:srgbClr val="000066"/>
                </a:solidFill>
                <a:cs typeface="Times New Roman" pitchFamily="18" charset="0"/>
              </a:rPr>
              <a:t>) = H</a:t>
            </a:r>
            <a:r>
              <a:rPr lang="nb-NO" baseline="-30000" smtClean="0">
                <a:solidFill>
                  <a:srgbClr val="000066"/>
                </a:solidFill>
                <a:cs typeface="Times New Roman" pitchFamily="18" charset="0"/>
              </a:rPr>
              <a:t>3</a:t>
            </a:r>
            <a:r>
              <a:rPr lang="nb-NO" smtClean="0">
                <a:solidFill>
                  <a:srgbClr val="000066"/>
                </a:solidFill>
                <a:cs typeface="Times New Roman" pitchFamily="18" charset="0"/>
              </a:rPr>
              <a:t>O</a:t>
            </a:r>
            <a:r>
              <a:rPr lang="nb-NO" baseline="30000" smtClean="0">
                <a:solidFill>
                  <a:srgbClr val="000066"/>
                </a:solidFill>
                <a:cs typeface="Times New Roman" pitchFamily="18" charset="0"/>
              </a:rPr>
              <a:t>+</a:t>
            </a:r>
            <a:r>
              <a:rPr lang="nb-NO" smtClean="0">
                <a:solidFill>
                  <a:srgbClr val="000066"/>
                </a:solidFill>
                <a:cs typeface="Times New Roman" pitchFamily="18" charset="0"/>
              </a:rPr>
              <a:t>(aq) + HCOO</a:t>
            </a:r>
            <a:r>
              <a:rPr lang="nb-NO" baseline="30000" smtClean="0">
                <a:solidFill>
                  <a:srgbClr val="000066"/>
                </a:solidFill>
                <a:cs typeface="Times New Roman" pitchFamily="18" charset="0"/>
              </a:rPr>
              <a:t>-</a:t>
            </a:r>
            <a:r>
              <a:rPr lang="nb-NO" smtClean="0">
                <a:solidFill>
                  <a:srgbClr val="000066"/>
                </a:solidFill>
                <a:cs typeface="Times New Roman" pitchFamily="18" charset="0"/>
              </a:rPr>
              <a:t>(aq)</a:t>
            </a:r>
          </a:p>
          <a:p>
            <a:pPr eaLnBrk="1" hangingPunct="1">
              <a:buFontTx/>
              <a:buNone/>
            </a:pPr>
            <a:r>
              <a:rPr lang="nb-NO" smtClean="0">
                <a:solidFill>
                  <a:srgbClr val="000066"/>
                </a:solidFill>
                <a:cs typeface="Times New Roman" pitchFamily="18" charset="0"/>
              </a:rPr>
              <a:t>Før fortynning:		     1 			   0                  1 </a:t>
            </a:r>
          </a:p>
          <a:p>
            <a:pPr eaLnBrk="1" hangingPunct="1">
              <a:buFontTx/>
              <a:buNone/>
            </a:pPr>
            <a:r>
              <a:rPr lang="nb-NO" smtClean="0">
                <a:solidFill>
                  <a:srgbClr val="000066"/>
                </a:solidFill>
                <a:cs typeface="Times New Roman" pitchFamily="18" charset="0"/>
              </a:rPr>
              <a:t>Etter fortynning:		    0,5 		  	   0	        0,5 </a:t>
            </a:r>
          </a:p>
          <a:p>
            <a:pPr eaLnBrk="1" hangingPunct="1">
              <a:buFontTx/>
              <a:buNone/>
            </a:pPr>
            <a:r>
              <a:rPr lang="nb-NO" smtClean="0">
                <a:solidFill>
                  <a:srgbClr val="000066"/>
                </a:solidFill>
                <a:cs typeface="Times New Roman" pitchFamily="18" charset="0"/>
              </a:rPr>
              <a:t>Etter reaksjon: (ingen sterk syre/base)		</a:t>
            </a:r>
          </a:p>
          <a:p>
            <a:pPr eaLnBrk="1" hangingPunct="1">
              <a:buFontTx/>
              <a:buNone/>
            </a:pPr>
            <a:r>
              <a:rPr lang="nb-NO" smtClean="0">
                <a:solidFill>
                  <a:srgbClr val="000066"/>
                </a:solidFill>
                <a:cs typeface="Times New Roman" pitchFamily="18" charset="0"/>
              </a:rPr>
              <a:t>Etter likevekt:		   0,5 - x			   x	      0,5 + x</a:t>
            </a:r>
            <a:endParaRPr lang="en-US" smtClean="0">
              <a:cs typeface="Times New Roman" pitchFamily="18" charset="0"/>
            </a:endParaRPr>
          </a:p>
        </p:txBody>
      </p:sp>
      <p:graphicFrame>
        <p:nvGraphicFramePr>
          <p:cNvPr id="10242" name="Object 1024"/>
          <p:cNvGraphicFramePr>
            <a:graphicFrameLocks noChangeAspect="1"/>
          </p:cNvGraphicFramePr>
          <p:nvPr/>
        </p:nvGraphicFramePr>
        <p:xfrm>
          <a:off x="457200" y="4149725"/>
          <a:ext cx="6281738" cy="1565275"/>
        </p:xfrm>
        <a:graphic>
          <a:graphicData uri="http://schemas.openxmlformats.org/presentationml/2006/ole">
            <p:oleObj spid="_x0000_s10242" name="Equation" r:id="rId3" imgW="3759120" imgH="939600" progId="Equation.3">
              <p:embed/>
            </p:oleObj>
          </a:graphicData>
        </a:graphic>
      </p:graphicFrame>
      <p:sp>
        <p:nvSpPr>
          <p:cNvPr id="217093" name="Text Box 5"/>
          <p:cNvSpPr txBox="1">
            <a:spLocks noChangeArrowheads="1"/>
          </p:cNvSpPr>
          <p:nvPr/>
        </p:nvSpPr>
        <p:spPr bwMode="auto">
          <a:xfrm>
            <a:off x="506413" y="6069013"/>
            <a:ext cx="2944812" cy="396875"/>
          </a:xfrm>
          <a:prstGeom prst="rect">
            <a:avLst/>
          </a:prstGeom>
          <a:solidFill>
            <a:srgbClr val="CCECFF"/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nb-NO" sz="2000"/>
              <a:t>Na</a:t>
            </a:r>
            <a:r>
              <a:rPr lang="nb-NO" sz="2000" baseline="30000"/>
              <a:t>+</a:t>
            </a:r>
            <a:r>
              <a:rPr lang="nb-NO" sz="2000"/>
              <a:t>(aq) er et ”tilskuer-ion”</a:t>
            </a:r>
            <a:endParaRPr lang="en-US" sz="200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19E0BFA4-56E2-42F5-968E-84907140637C}" type="slidenum">
              <a:rPr lang="en-US" smtClean="0"/>
              <a:pPr>
                <a:defRPr/>
              </a:pPr>
              <a:t>13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70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1709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170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7093" grpId="0" animBg="1" autoUpdateAnimBg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70" name="Footer Placeholder 3"/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/>
          <a:p>
            <a:r>
              <a:rPr lang="nb-NO" smtClean="0"/>
              <a:t>MENA 1000 – Materialer, energi og nanoteknologi</a:t>
            </a:r>
            <a:endParaRPr lang="en-US" smtClean="0"/>
          </a:p>
        </p:txBody>
      </p:sp>
      <p:sp>
        <p:nvSpPr>
          <p:cNvPr id="11271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0"/>
            <a:ext cx="7772400" cy="1143000"/>
          </a:xfrm>
        </p:spPr>
        <p:txBody>
          <a:bodyPr/>
          <a:lstStyle/>
          <a:p>
            <a:pPr eaLnBrk="1" hangingPunct="1"/>
            <a:r>
              <a:rPr lang="nb-NO" smtClean="0"/>
              <a:t>Buffer av maursyre og natriumformiat, fortsatt</a:t>
            </a:r>
            <a:endParaRPr lang="en-US" smtClean="0"/>
          </a:p>
        </p:txBody>
      </p:sp>
      <p:sp>
        <p:nvSpPr>
          <p:cNvPr id="1127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143000"/>
            <a:ext cx="7772400" cy="1600200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FontTx/>
              <a:buNone/>
            </a:pPr>
            <a:r>
              <a:rPr lang="nb-NO" sz="1800" smtClean="0">
                <a:cs typeface="Times New Roman" pitchFamily="18" charset="0"/>
              </a:rPr>
              <a:t>pH i en buffer av HCOOH(aq) og HCOO</a:t>
            </a:r>
            <a:r>
              <a:rPr lang="nb-NO" sz="1800" baseline="30000" smtClean="0">
                <a:cs typeface="Times New Roman" pitchFamily="18" charset="0"/>
              </a:rPr>
              <a:t>-</a:t>
            </a:r>
            <a:r>
              <a:rPr lang="nb-NO" sz="1800" smtClean="0">
                <a:cs typeface="Times New Roman" pitchFamily="18" charset="0"/>
              </a:rPr>
              <a:t>(aq). 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nb-NO" sz="1800" smtClean="0">
                <a:cs typeface="Times New Roman" pitchFamily="18" charset="0"/>
              </a:rPr>
              <a:t>Eksempel: blander 1 L 1 M HCOOH og 1 L 1 M HCOONa.</a:t>
            </a:r>
          </a:p>
          <a:p>
            <a:pPr eaLnBrk="1" hangingPunct="1">
              <a:lnSpc>
                <a:spcPct val="90000"/>
              </a:lnSpc>
            </a:pPr>
            <a:endParaRPr lang="nb-NO" sz="1800" smtClean="0">
              <a:cs typeface="Times New Roman" pitchFamily="18" charset="0"/>
            </a:endParaRPr>
          </a:p>
          <a:p>
            <a:pPr eaLnBrk="1" hangingPunct="1">
              <a:lnSpc>
                <a:spcPct val="90000"/>
              </a:lnSpc>
            </a:pPr>
            <a:r>
              <a:rPr lang="nb-NO" sz="1800" smtClean="0">
                <a:cs typeface="Times New Roman" pitchFamily="18" charset="0"/>
              </a:rPr>
              <a:t>HCOOH(aq) + H</a:t>
            </a:r>
            <a:r>
              <a:rPr lang="nb-NO" sz="1800" baseline="-30000" smtClean="0">
                <a:cs typeface="Times New Roman" pitchFamily="18" charset="0"/>
              </a:rPr>
              <a:t>2</a:t>
            </a:r>
            <a:r>
              <a:rPr lang="nb-NO" sz="1800" smtClean="0">
                <a:cs typeface="Times New Roman" pitchFamily="18" charset="0"/>
              </a:rPr>
              <a:t>O(</a:t>
            </a:r>
            <a:r>
              <a:rPr lang="nb-NO" sz="1800" i="1" smtClean="0">
                <a:cs typeface="Times New Roman" pitchFamily="18" charset="0"/>
              </a:rPr>
              <a:t>l</a:t>
            </a:r>
            <a:r>
              <a:rPr lang="nb-NO" sz="1800" smtClean="0">
                <a:cs typeface="Times New Roman" pitchFamily="18" charset="0"/>
              </a:rPr>
              <a:t>) = H</a:t>
            </a:r>
            <a:r>
              <a:rPr lang="nb-NO" sz="1800" baseline="-30000" smtClean="0">
                <a:cs typeface="Times New Roman" pitchFamily="18" charset="0"/>
              </a:rPr>
              <a:t>3</a:t>
            </a:r>
            <a:r>
              <a:rPr lang="nb-NO" sz="1800" smtClean="0">
                <a:cs typeface="Times New Roman" pitchFamily="18" charset="0"/>
              </a:rPr>
              <a:t>O</a:t>
            </a:r>
            <a:r>
              <a:rPr lang="nb-NO" sz="1800" baseline="30000" smtClean="0">
                <a:cs typeface="Times New Roman" pitchFamily="18" charset="0"/>
              </a:rPr>
              <a:t>+</a:t>
            </a:r>
            <a:r>
              <a:rPr lang="nb-NO" sz="1800" smtClean="0">
                <a:cs typeface="Times New Roman" pitchFamily="18" charset="0"/>
              </a:rPr>
              <a:t>(aq) + HCOO</a:t>
            </a:r>
            <a:r>
              <a:rPr lang="nb-NO" sz="1800" baseline="30000" smtClean="0">
                <a:cs typeface="Times New Roman" pitchFamily="18" charset="0"/>
              </a:rPr>
              <a:t>-</a:t>
            </a:r>
            <a:r>
              <a:rPr lang="nb-NO" sz="1800" smtClean="0">
                <a:cs typeface="Times New Roman" pitchFamily="18" charset="0"/>
              </a:rPr>
              <a:t>(aq)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nb-NO" sz="1800" smtClean="0">
                <a:cs typeface="Times New Roman" pitchFamily="18" charset="0"/>
              </a:rPr>
              <a:t>	</a:t>
            </a:r>
            <a:r>
              <a:rPr lang="nb-NO" sz="1800" smtClean="0">
                <a:solidFill>
                  <a:srgbClr val="000066"/>
                </a:solidFill>
              </a:rPr>
              <a:t>Tre ukjente, tre ligninger:</a:t>
            </a:r>
            <a:endParaRPr lang="en-US" sz="1800" smtClean="0">
              <a:solidFill>
                <a:srgbClr val="000066"/>
              </a:solidFill>
            </a:endParaRPr>
          </a:p>
        </p:txBody>
      </p:sp>
      <p:graphicFrame>
        <p:nvGraphicFramePr>
          <p:cNvPr id="11266" name="Object 1024"/>
          <p:cNvGraphicFramePr>
            <a:graphicFrameLocks noChangeAspect="1"/>
          </p:cNvGraphicFramePr>
          <p:nvPr/>
        </p:nvGraphicFramePr>
        <p:xfrm>
          <a:off x="685800" y="2895600"/>
          <a:ext cx="4987925" cy="739775"/>
        </p:xfrm>
        <a:graphic>
          <a:graphicData uri="http://schemas.openxmlformats.org/presentationml/2006/ole">
            <p:oleObj spid="_x0000_s11266" name="Equation" r:id="rId3" imgW="2984400" imgH="444240" progId="Equation.3">
              <p:embed/>
            </p:oleObj>
          </a:graphicData>
        </a:graphic>
      </p:graphicFrame>
      <p:graphicFrame>
        <p:nvGraphicFramePr>
          <p:cNvPr id="11267" name="Object 1025"/>
          <p:cNvGraphicFramePr>
            <a:graphicFrameLocks noChangeAspect="1"/>
          </p:cNvGraphicFramePr>
          <p:nvPr/>
        </p:nvGraphicFramePr>
        <p:xfrm>
          <a:off x="142875" y="4476750"/>
          <a:ext cx="8848725" cy="400050"/>
        </p:xfrm>
        <a:graphic>
          <a:graphicData uri="http://schemas.openxmlformats.org/presentationml/2006/ole">
            <p:oleObj spid="_x0000_s11267" name="Equation" r:id="rId4" imgW="5295600" imgH="241200" progId="Equation.3">
              <p:embed/>
            </p:oleObj>
          </a:graphicData>
        </a:graphic>
      </p:graphicFrame>
      <p:graphicFrame>
        <p:nvGraphicFramePr>
          <p:cNvPr id="11268" name="Object 1026"/>
          <p:cNvGraphicFramePr>
            <a:graphicFrameLocks noChangeAspect="1"/>
          </p:cNvGraphicFramePr>
          <p:nvPr/>
        </p:nvGraphicFramePr>
        <p:xfrm>
          <a:off x="152400" y="3810000"/>
          <a:ext cx="7831138" cy="400050"/>
        </p:xfrm>
        <a:graphic>
          <a:graphicData uri="http://schemas.openxmlformats.org/presentationml/2006/ole">
            <p:oleObj spid="_x0000_s11268" name="Equation" r:id="rId5" imgW="4686120" imgH="241200" progId="Equation.3">
              <p:embed/>
            </p:oleObj>
          </a:graphicData>
        </a:graphic>
      </p:graphicFrame>
      <p:sp>
        <p:nvSpPr>
          <p:cNvPr id="11273" name="Line 7"/>
          <p:cNvSpPr>
            <a:spLocks noChangeShapeType="1"/>
          </p:cNvSpPr>
          <p:nvPr/>
        </p:nvSpPr>
        <p:spPr bwMode="auto">
          <a:xfrm flipV="1">
            <a:off x="6781800" y="3810000"/>
            <a:ext cx="1143000" cy="3810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GB"/>
          </a:p>
        </p:txBody>
      </p:sp>
      <p:sp>
        <p:nvSpPr>
          <p:cNvPr id="11274" name="Line 8"/>
          <p:cNvSpPr>
            <a:spLocks noChangeShapeType="1"/>
          </p:cNvSpPr>
          <p:nvPr/>
        </p:nvSpPr>
        <p:spPr bwMode="auto">
          <a:xfrm>
            <a:off x="6858000" y="3886200"/>
            <a:ext cx="1066800" cy="3048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GB"/>
          </a:p>
        </p:txBody>
      </p:sp>
      <p:graphicFrame>
        <p:nvGraphicFramePr>
          <p:cNvPr id="11269" name="Object 1027"/>
          <p:cNvGraphicFramePr>
            <a:graphicFrameLocks noChangeAspect="1"/>
          </p:cNvGraphicFramePr>
          <p:nvPr/>
        </p:nvGraphicFramePr>
        <p:xfrm>
          <a:off x="161925" y="5146675"/>
          <a:ext cx="7534275" cy="1101725"/>
        </p:xfrm>
        <a:graphic>
          <a:graphicData uri="http://schemas.openxmlformats.org/presentationml/2006/ole">
            <p:oleObj spid="_x0000_s11269" name="Equation" r:id="rId6" imgW="4508280" imgH="660240" progId="Equation.3">
              <p:embed/>
            </p:oleObj>
          </a:graphicData>
        </a:graphic>
      </p:graphicFrame>
      <p:sp>
        <p:nvSpPr>
          <p:cNvPr id="11275" name="Line 10"/>
          <p:cNvSpPr>
            <a:spLocks noChangeShapeType="1"/>
          </p:cNvSpPr>
          <p:nvPr/>
        </p:nvSpPr>
        <p:spPr bwMode="auto">
          <a:xfrm flipV="1">
            <a:off x="4572000" y="5486400"/>
            <a:ext cx="1143000" cy="3810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GB"/>
          </a:p>
        </p:txBody>
      </p:sp>
      <p:sp>
        <p:nvSpPr>
          <p:cNvPr id="11276" name="Line 11"/>
          <p:cNvSpPr>
            <a:spLocks noChangeShapeType="1"/>
          </p:cNvSpPr>
          <p:nvPr/>
        </p:nvSpPr>
        <p:spPr bwMode="auto">
          <a:xfrm>
            <a:off x="4648200" y="5562600"/>
            <a:ext cx="1066800" cy="3048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GB"/>
          </a:p>
        </p:txBody>
      </p:sp>
      <p:sp>
        <p:nvSpPr>
          <p:cNvPr id="11277" name="Line 12"/>
          <p:cNvSpPr>
            <a:spLocks noChangeShapeType="1"/>
          </p:cNvSpPr>
          <p:nvPr/>
        </p:nvSpPr>
        <p:spPr bwMode="auto">
          <a:xfrm flipV="1">
            <a:off x="5791200" y="5867400"/>
            <a:ext cx="1143000" cy="3810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GB"/>
          </a:p>
        </p:txBody>
      </p:sp>
      <p:sp>
        <p:nvSpPr>
          <p:cNvPr id="11278" name="Line 13"/>
          <p:cNvSpPr>
            <a:spLocks noChangeShapeType="1"/>
          </p:cNvSpPr>
          <p:nvPr/>
        </p:nvSpPr>
        <p:spPr bwMode="auto">
          <a:xfrm>
            <a:off x="5867400" y="5943600"/>
            <a:ext cx="1066800" cy="3048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GB"/>
          </a:p>
        </p:txBody>
      </p:sp>
      <p:sp>
        <p:nvSpPr>
          <p:cNvPr id="15" name="Slide Number Placeholder 1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19E0BFA4-56E2-42F5-968E-84907140637C}" type="slidenum">
              <a:rPr lang="en-US" smtClean="0"/>
              <a:pPr>
                <a:defRPr/>
              </a:pPr>
              <a:t>14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Footer Placeholder 3"/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/>
          <a:p>
            <a:r>
              <a:rPr lang="nb-NO" smtClean="0"/>
              <a:t>MENA 1000 – Materialer, energi og nanoteknologi</a:t>
            </a:r>
            <a:endParaRPr lang="en-US" smtClean="0"/>
          </a:p>
        </p:txBody>
      </p:sp>
      <p:sp>
        <p:nvSpPr>
          <p:cNvPr id="4096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nb-NO" smtClean="0"/>
              <a:t>Svak base + sterk syre</a:t>
            </a:r>
            <a:endParaRPr lang="en-US" smtClean="0"/>
          </a:p>
        </p:txBody>
      </p:sp>
      <p:sp>
        <p:nvSpPr>
          <p:cNvPr id="40964" name="Rectangle 4"/>
          <p:cNvSpPr>
            <a:spLocks noGrp="1" noChangeArrowheads="1"/>
          </p:cNvSpPr>
          <p:nvPr>
            <p:ph type="body" idx="1"/>
          </p:nvPr>
        </p:nvSpPr>
        <p:spPr>
          <a:xfrm>
            <a:off x="304800" y="1066800"/>
            <a:ext cx="8305800" cy="3962400"/>
          </a:xfrm>
          <a:noFill/>
        </p:spPr>
        <p:txBody>
          <a:bodyPr/>
          <a:lstStyle/>
          <a:p>
            <a:pPr eaLnBrk="1" hangingPunct="1">
              <a:buFontTx/>
              <a:buNone/>
            </a:pPr>
            <a:r>
              <a:rPr lang="nb-NO" smtClean="0">
                <a:cs typeface="Times New Roman" pitchFamily="18" charset="0"/>
              </a:rPr>
              <a:t>Eks.: pH i en blanding av HCOONa(aq) og HCl(aq).</a:t>
            </a:r>
          </a:p>
          <a:p>
            <a:pPr eaLnBrk="1" hangingPunct="1">
              <a:buFontTx/>
              <a:buNone/>
            </a:pPr>
            <a:r>
              <a:rPr lang="nb-NO" smtClean="0">
                <a:cs typeface="Times New Roman" pitchFamily="18" charset="0"/>
              </a:rPr>
              <a:t>Tradisjonell metode</a:t>
            </a:r>
          </a:p>
          <a:p>
            <a:pPr eaLnBrk="1" hangingPunct="1">
              <a:buFontTx/>
              <a:buNone/>
            </a:pPr>
            <a:r>
              <a:rPr lang="nb-NO" smtClean="0">
                <a:cs typeface="Times New Roman" pitchFamily="18" charset="0"/>
              </a:rPr>
              <a:t>Eksempel: blander 3 L 1 M HCOONa og 1 L 1 M HCl.</a:t>
            </a:r>
          </a:p>
          <a:p>
            <a:pPr eaLnBrk="1" hangingPunct="1">
              <a:buFontTx/>
              <a:buNone/>
            </a:pPr>
            <a:endParaRPr lang="nb-NO" smtClean="0">
              <a:solidFill>
                <a:srgbClr val="000066"/>
              </a:solidFill>
              <a:cs typeface="Times New Roman" pitchFamily="18" charset="0"/>
            </a:endParaRPr>
          </a:p>
          <a:p>
            <a:pPr eaLnBrk="1" hangingPunct="1">
              <a:buFontTx/>
              <a:buNone/>
            </a:pPr>
            <a:r>
              <a:rPr lang="nb-NO" smtClean="0">
                <a:solidFill>
                  <a:srgbClr val="000066"/>
                </a:solidFill>
                <a:cs typeface="Times New Roman" pitchFamily="18" charset="0"/>
              </a:rPr>
              <a:t>Reaksjonsligning:	HCOOH(aq) + H</a:t>
            </a:r>
            <a:r>
              <a:rPr lang="nb-NO" baseline="-30000" smtClean="0">
                <a:solidFill>
                  <a:srgbClr val="000066"/>
                </a:solidFill>
                <a:cs typeface="Times New Roman" pitchFamily="18" charset="0"/>
              </a:rPr>
              <a:t>2</a:t>
            </a:r>
            <a:r>
              <a:rPr lang="nb-NO" smtClean="0">
                <a:solidFill>
                  <a:srgbClr val="000066"/>
                </a:solidFill>
                <a:cs typeface="Times New Roman" pitchFamily="18" charset="0"/>
              </a:rPr>
              <a:t>O(</a:t>
            </a:r>
            <a:r>
              <a:rPr lang="nb-NO" i="1" smtClean="0">
                <a:solidFill>
                  <a:srgbClr val="000066"/>
                </a:solidFill>
                <a:cs typeface="Times New Roman" pitchFamily="18" charset="0"/>
              </a:rPr>
              <a:t>l</a:t>
            </a:r>
            <a:r>
              <a:rPr lang="nb-NO" smtClean="0">
                <a:solidFill>
                  <a:srgbClr val="000066"/>
                </a:solidFill>
                <a:cs typeface="Times New Roman" pitchFamily="18" charset="0"/>
              </a:rPr>
              <a:t>) = H</a:t>
            </a:r>
            <a:r>
              <a:rPr lang="nb-NO" baseline="-30000" smtClean="0">
                <a:solidFill>
                  <a:srgbClr val="000066"/>
                </a:solidFill>
                <a:cs typeface="Times New Roman" pitchFamily="18" charset="0"/>
              </a:rPr>
              <a:t>3</a:t>
            </a:r>
            <a:r>
              <a:rPr lang="nb-NO" smtClean="0">
                <a:solidFill>
                  <a:srgbClr val="000066"/>
                </a:solidFill>
                <a:cs typeface="Times New Roman" pitchFamily="18" charset="0"/>
              </a:rPr>
              <a:t>O</a:t>
            </a:r>
            <a:r>
              <a:rPr lang="nb-NO" baseline="30000" smtClean="0">
                <a:solidFill>
                  <a:srgbClr val="000066"/>
                </a:solidFill>
                <a:cs typeface="Times New Roman" pitchFamily="18" charset="0"/>
              </a:rPr>
              <a:t>+</a:t>
            </a:r>
            <a:r>
              <a:rPr lang="nb-NO" smtClean="0">
                <a:solidFill>
                  <a:srgbClr val="000066"/>
                </a:solidFill>
                <a:cs typeface="Times New Roman" pitchFamily="18" charset="0"/>
              </a:rPr>
              <a:t>(aq) + HCOO</a:t>
            </a:r>
            <a:r>
              <a:rPr lang="nb-NO" baseline="30000" smtClean="0">
                <a:solidFill>
                  <a:srgbClr val="000066"/>
                </a:solidFill>
                <a:cs typeface="Times New Roman" pitchFamily="18" charset="0"/>
              </a:rPr>
              <a:t>-</a:t>
            </a:r>
            <a:r>
              <a:rPr lang="nb-NO" smtClean="0">
                <a:solidFill>
                  <a:srgbClr val="000066"/>
                </a:solidFill>
                <a:cs typeface="Times New Roman" pitchFamily="18" charset="0"/>
              </a:rPr>
              <a:t>(aq)</a:t>
            </a:r>
          </a:p>
          <a:p>
            <a:pPr eaLnBrk="1" hangingPunct="1">
              <a:buFontTx/>
              <a:buNone/>
            </a:pPr>
            <a:r>
              <a:rPr lang="nb-NO" smtClean="0">
                <a:solidFill>
                  <a:srgbClr val="000066"/>
                </a:solidFill>
                <a:cs typeface="Times New Roman" pitchFamily="18" charset="0"/>
              </a:rPr>
              <a:t>Før fortynning:		     0 			   1                  1 </a:t>
            </a:r>
          </a:p>
          <a:p>
            <a:pPr eaLnBrk="1" hangingPunct="1">
              <a:buFontTx/>
              <a:buNone/>
            </a:pPr>
            <a:r>
              <a:rPr lang="nb-NO" smtClean="0">
                <a:solidFill>
                  <a:srgbClr val="000066"/>
                </a:solidFill>
                <a:cs typeface="Times New Roman" pitchFamily="18" charset="0"/>
              </a:rPr>
              <a:t>Etter fortynning:		     0 		  	   0,25	        0,75 </a:t>
            </a:r>
          </a:p>
          <a:p>
            <a:pPr eaLnBrk="1" hangingPunct="1">
              <a:buFontTx/>
              <a:buNone/>
            </a:pPr>
            <a:r>
              <a:rPr lang="nb-NO" smtClean="0">
                <a:solidFill>
                  <a:srgbClr val="000066"/>
                </a:solidFill>
                <a:cs typeface="Times New Roman" pitchFamily="18" charset="0"/>
              </a:rPr>
              <a:t>Etter reaksjon:	                0,25			   0	        0,50</a:t>
            </a:r>
          </a:p>
          <a:p>
            <a:pPr eaLnBrk="1" hangingPunct="1">
              <a:buFontTx/>
              <a:buNone/>
            </a:pPr>
            <a:r>
              <a:rPr lang="nb-NO" smtClean="0">
                <a:solidFill>
                  <a:srgbClr val="000066"/>
                </a:solidFill>
                <a:cs typeface="Times New Roman" pitchFamily="18" charset="0"/>
              </a:rPr>
              <a:t>Etter likevekt:		   0,25 - x		   x	      0,50 + x</a:t>
            </a:r>
            <a:endParaRPr lang="en-US" smtClean="0">
              <a:cs typeface="Times New Roman" pitchFamily="18" charset="0"/>
            </a:endParaRPr>
          </a:p>
        </p:txBody>
      </p:sp>
      <p:sp>
        <p:nvSpPr>
          <p:cNvPr id="219141" name="Text Box 5"/>
          <p:cNvSpPr txBox="1">
            <a:spLocks noChangeArrowheads="1"/>
          </p:cNvSpPr>
          <p:nvPr/>
        </p:nvSpPr>
        <p:spPr bwMode="auto">
          <a:xfrm>
            <a:off x="506413" y="6069013"/>
            <a:ext cx="3783012" cy="396875"/>
          </a:xfrm>
          <a:prstGeom prst="rect">
            <a:avLst/>
          </a:prstGeom>
          <a:solidFill>
            <a:srgbClr val="CCECFF"/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nb-NO" sz="2000"/>
              <a:t>Na</a:t>
            </a:r>
            <a:r>
              <a:rPr lang="nb-NO" sz="2000" baseline="30000"/>
              <a:t>+</a:t>
            </a:r>
            <a:r>
              <a:rPr lang="nb-NO" sz="2000"/>
              <a:t>(aq) og Cl</a:t>
            </a:r>
            <a:r>
              <a:rPr lang="nb-NO" sz="2000" baseline="30000"/>
              <a:t>-</a:t>
            </a:r>
            <a:r>
              <a:rPr lang="nb-NO" sz="2000"/>
              <a:t>(aq) er ”tilskuer-ion”</a:t>
            </a:r>
            <a:endParaRPr lang="en-US" sz="200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19E0BFA4-56E2-42F5-968E-84907140637C}" type="slidenum">
              <a:rPr lang="en-US" smtClean="0"/>
              <a:pPr>
                <a:defRPr/>
              </a:pPr>
              <a:t>15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9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191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191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9141" grpId="0" animBg="1" autoUpdateAnimBg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Footer Placeholder 3"/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/>
          <a:p>
            <a:r>
              <a:rPr lang="nb-NO" smtClean="0"/>
              <a:t>MENA 1000 – Materialer, energi og nanoteknologi</a:t>
            </a:r>
            <a:endParaRPr lang="en-US" smtClean="0"/>
          </a:p>
        </p:txBody>
      </p:sp>
      <p:sp>
        <p:nvSpPr>
          <p:cNvPr id="41987" name="Rectangle 10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nb-NO" smtClean="0"/>
              <a:t>Svak syre + sterk base</a:t>
            </a:r>
            <a:endParaRPr lang="en-US" smtClean="0"/>
          </a:p>
        </p:txBody>
      </p:sp>
      <p:sp>
        <p:nvSpPr>
          <p:cNvPr id="41988" name="Rectangle 1028"/>
          <p:cNvSpPr>
            <a:spLocks noGrp="1" noChangeArrowheads="1"/>
          </p:cNvSpPr>
          <p:nvPr>
            <p:ph type="body" idx="1"/>
          </p:nvPr>
        </p:nvSpPr>
        <p:spPr>
          <a:xfrm>
            <a:off x="381000" y="1371600"/>
            <a:ext cx="8305800" cy="4724400"/>
          </a:xfrm>
          <a:noFill/>
        </p:spPr>
        <p:txBody>
          <a:bodyPr/>
          <a:lstStyle/>
          <a:p>
            <a:pPr eaLnBrk="1" hangingPunct="1">
              <a:buFontTx/>
              <a:buNone/>
            </a:pPr>
            <a:r>
              <a:rPr lang="nb-NO" smtClean="0">
                <a:cs typeface="Times New Roman" pitchFamily="18" charset="0"/>
              </a:rPr>
              <a:t>Eks.: pH i en blanding av HCOOH(aq) og NaOH(aq).</a:t>
            </a:r>
          </a:p>
          <a:p>
            <a:pPr eaLnBrk="1" hangingPunct="1">
              <a:buFontTx/>
              <a:buNone/>
            </a:pPr>
            <a:r>
              <a:rPr lang="nb-NO" smtClean="0">
                <a:cs typeface="Times New Roman" pitchFamily="18" charset="0"/>
              </a:rPr>
              <a:t>Tradisjonell metode</a:t>
            </a:r>
          </a:p>
          <a:p>
            <a:pPr eaLnBrk="1" hangingPunct="1">
              <a:buFontTx/>
              <a:buNone/>
            </a:pPr>
            <a:r>
              <a:rPr lang="nb-NO" smtClean="0">
                <a:cs typeface="Times New Roman" pitchFamily="18" charset="0"/>
              </a:rPr>
              <a:t>Eksempel: blander 3 L 1 M HCOOH og 1 L 1 M NaOH.</a:t>
            </a:r>
          </a:p>
          <a:p>
            <a:pPr eaLnBrk="1" hangingPunct="1">
              <a:buFontTx/>
              <a:buNone/>
            </a:pPr>
            <a:r>
              <a:rPr lang="nb-NO" smtClean="0">
                <a:cs typeface="Times New Roman" pitchFamily="18" charset="0"/>
              </a:rPr>
              <a:t>Bruker base-reaksjonen (K</a:t>
            </a:r>
            <a:r>
              <a:rPr lang="nb-NO" baseline="-25000" smtClean="0">
                <a:cs typeface="Times New Roman" pitchFamily="18" charset="0"/>
              </a:rPr>
              <a:t>b</a:t>
            </a:r>
            <a:r>
              <a:rPr lang="nb-NO" smtClean="0">
                <a:cs typeface="Times New Roman" pitchFamily="18" charset="0"/>
              </a:rPr>
              <a:t> = K</a:t>
            </a:r>
            <a:r>
              <a:rPr lang="nb-NO" baseline="-25000" smtClean="0">
                <a:cs typeface="Times New Roman" pitchFamily="18" charset="0"/>
              </a:rPr>
              <a:t>w</a:t>
            </a:r>
            <a:r>
              <a:rPr lang="nb-NO" smtClean="0">
                <a:cs typeface="Times New Roman" pitchFamily="18" charset="0"/>
              </a:rPr>
              <a:t>/K</a:t>
            </a:r>
            <a:r>
              <a:rPr lang="nb-NO" baseline="-25000" smtClean="0">
                <a:cs typeface="Times New Roman" pitchFamily="18" charset="0"/>
              </a:rPr>
              <a:t>a</a:t>
            </a:r>
            <a:r>
              <a:rPr lang="nb-NO" smtClean="0">
                <a:cs typeface="Times New Roman" pitchFamily="18" charset="0"/>
              </a:rPr>
              <a:t>) i stedet for syre-reaksjonen:</a:t>
            </a:r>
          </a:p>
          <a:p>
            <a:pPr eaLnBrk="1" hangingPunct="1">
              <a:buFontTx/>
              <a:buNone/>
            </a:pPr>
            <a:endParaRPr lang="nb-NO" smtClean="0">
              <a:solidFill>
                <a:srgbClr val="000066"/>
              </a:solidFill>
              <a:cs typeface="Times New Roman" pitchFamily="18" charset="0"/>
            </a:endParaRPr>
          </a:p>
          <a:p>
            <a:pPr eaLnBrk="1" hangingPunct="1">
              <a:buFontTx/>
              <a:buNone/>
            </a:pPr>
            <a:r>
              <a:rPr lang="nb-NO" smtClean="0">
                <a:solidFill>
                  <a:srgbClr val="000066"/>
                </a:solidFill>
                <a:cs typeface="Times New Roman" pitchFamily="18" charset="0"/>
              </a:rPr>
              <a:t>Reaksjonsligning:	HCOO</a:t>
            </a:r>
            <a:r>
              <a:rPr lang="nb-NO" baseline="30000" smtClean="0">
                <a:solidFill>
                  <a:srgbClr val="000066"/>
                </a:solidFill>
                <a:cs typeface="Times New Roman" pitchFamily="18" charset="0"/>
              </a:rPr>
              <a:t>-</a:t>
            </a:r>
            <a:r>
              <a:rPr lang="nb-NO" smtClean="0">
                <a:solidFill>
                  <a:srgbClr val="000066"/>
                </a:solidFill>
                <a:cs typeface="Times New Roman" pitchFamily="18" charset="0"/>
              </a:rPr>
              <a:t>(aq) + H</a:t>
            </a:r>
            <a:r>
              <a:rPr lang="nb-NO" baseline="-30000" smtClean="0">
                <a:solidFill>
                  <a:srgbClr val="000066"/>
                </a:solidFill>
                <a:cs typeface="Times New Roman" pitchFamily="18" charset="0"/>
              </a:rPr>
              <a:t>2</a:t>
            </a:r>
            <a:r>
              <a:rPr lang="nb-NO" smtClean="0">
                <a:solidFill>
                  <a:srgbClr val="000066"/>
                </a:solidFill>
                <a:cs typeface="Times New Roman" pitchFamily="18" charset="0"/>
              </a:rPr>
              <a:t>O(</a:t>
            </a:r>
            <a:r>
              <a:rPr lang="nb-NO" i="1" smtClean="0">
                <a:solidFill>
                  <a:srgbClr val="000066"/>
                </a:solidFill>
                <a:cs typeface="Times New Roman" pitchFamily="18" charset="0"/>
              </a:rPr>
              <a:t>l</a:t>
            </a:r>
            <a:r>
              <a:rPr lang="nb-NO" smtClean="0">
                <a:solidFill>
                  <a:srgbClr val="000066"/>
                </a:solidFill>
                <a:cs typeface="Times New Roman" pitchFamily="18" charset="0"/>
              </a:rPr>
              <a:t>) = OH</a:t>
            </a:r>
            <a:r>
              <a:rPr lang="nb-NO" baseline="30000" smtClean="0">
                <a:solidFill>
                  <a:srgbClr val="000066"/>
                </a:solidFill>
                <a:cs typeface="Times New Roman" pitchFamily="18" charset="0"/>
              </a:rPr>
              <a:t>-</a:t>
            </a:r>
            <a:r>
              <a:rPr lang="nb-NO" smtClean="0">
                <a:solidFill>
                  <a:srgbClr val="000066"/>
                </a:solidFill>
                <a:cs typeface="Times New Roman" pitchFamily="18" charset="0"/>
              </a:rPr>
              <a:t>(aq) + HCOOH(aq)</a:t>
            </a:r>
          </a:p>
          <a:p>
            <a:pPr eaLnBrk="1" hangingPunct="1">
              <a:buFontTx/>
              <a:buNone/>
            </a:pPr>
            <a:r>
              <a:rPr lang="nb-NO" smtClean="0">
                <a:solidFill>
                  <a:srgbClr val="000066"/>
                </a:solidFill>
                <a:cs typeface="Times New Roman" pitchFamily="18" charset="0"/>
              </a:rPr>
              <a:t>Før fortynning:		     0 			   1                  1 </a:t>
            </a:r>
          </a:p>
          <a:p>
            <a:pPr eaLnBrk="1" hangingPunct="1">
              <a:buFontTx/>
              <a:buNone/>
            </a:pPr>
            <a:r>
              <a:rPr lang="nb-NO" smtClean="0">
                <a:solidFill>
                  <a:srgbClr val="000066"/>
                </a:solidFill>
                <a:cs typeface="Times New Roman" pitchFamily="18" charset="0"/>
              </a:rPr>
              <a:t>Etter fortynning:		     0 		  	   0,25	        0,75 </a:t>
            </a:r>
          </a:p>
          <a:p>
            <a:pPr eaLnBrk="1" hangingPunct="1">
              <a:buFontTx/>
              <a:buNone/>
            </a:pPr>
            <a:r>
              <a:rPr lang="nb-NO" smtClean="0">
                <a:solidFill>
                  <a:srgbClr val="000066"/>
                </a:solidFill>
                <a:cs typeface="Times New Roman" pitchFamily="18" charset="0"/>
              </a:rPr>
              <a:t>Etter reaksjon:	                0,25			   0	        0,50</a:t>
            </a:r>
          </a:p>
          <a:p>
            <a:pPr eaLnBrk="1" hangingPunct="1">
              <a:buFontTx/>
              <a:buNone/>
            </a:pPr>
            <a:r>
              <a:rPr lang="nb-NO" smtClean="0">
                <a:solidFill>
                  <a:srgbClr val="000066"/>
                </a:solidFill>
                <a:cs typeface="Times New Roman" pitchFamily="18" charset="0"/>
              </a:rPr>
              <a:t>Etter likevekt:		   0,25 - x		   x	      0,50 + x</a:t>
            </a:r>
            <a:endParaRPr lang="en-US" smtClean="0">
              <a:cs typeface="Times New Roman" pitchFamily="18" charset="0"/>
            </a:endParaRPr>
          </a:p>
        </p:txBody>
      </p:sp>
      <p:sp>
        <p:nvSpPr>
          <p:cNvPr id="220165" name="Text Box 1029"/>
          <p:cNvSpPr txBox="1">
            <a:spLocks noChangeArrowheads="1"/>
          </p:cNvSpPr>
          <p:nvPr/>
        </p:nvSpPr>
        <p:spPr bwMode="auto">
          <a:xfrm>
            <a:off x="506413" y="6069013"/>
            <a:ext cx="2698750" cy="396875"/>
          </a:xfrm>
          <a:prstGeom prst="rect">
            <a:avLst/>
          </a:prstGeom>
          <a:solidFill>
            <a:srgbClr val="CCECFF"/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nb-NO" sz="2000"/>
              <a:t>Na</a:t>
            </a:r>
            <a:r>
              <a:rPr lang="nb-NO" sz="2000" baseline="30000"/>
              <a:t>+</a:t>
            </a:r>
            <a:r>
              <a:rPr lang="nb-NO" sz="2000"/>
              <a:t>(aq) er ”tilskuer-ion”</a:t>
            </a:r>
            <a:endParaRPr lang="en-US" sz="200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19E0BFA4-56E2-42F5-968E-84907140637C}" type="slidenum">
              <a:rPr lang="en-US" smtClean="0"/>
              <a:pPr>
                <a:defRPr/>
              </a:pPr>
              <a:t>16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0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201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201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0165" grpId="0" animBg="1" autoUpdateAnimBg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Footer Placeholder 4"/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/>
          <a:p>
            <a:r>
              <a:rPr lang="nb-NO" smtClean="0"/>
              <a:t>MENA 1000 – Materialer, energi og nanoteknologi</a:t>
            </a:r>
            <a:endParaRPr lang="en-US" smtClean="0"/>
          </a:p>
        </p:txBody>
      </p:sp>
      <p:sp>
        <p:nvSpPr>
          <p:cNvPr id="4301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nb-NO" smtClean="0"/>
              <a:t>Andre syre-base-begrep</a:t>
            </a:r>
            <a:endParaRPr lang="en-US" smtClean="0"/>
          </a:p>
        </p:txBody>
      </p:sp>
      <p:sp>
        <p:nvSpPr>
          <p:cNvPr id="43012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381000" y="1143000"/>
            <a:ext cx="3810000" cy="3276600"/>
          </a:xfrm>
          <a:solidFill>
            <a:srgbClr val="CCECFF"/>
          </a:solidFill>
        </p:spPr>
        <p:txBody>
          <a:bodyPr/>
          <a:lstStyle/>
          <a:p>
            <a:pPr eaLnBrk="1" hangingPunct="1"/>
            <a:r>
              <a:rPr lang="nb-NO" sz="1800" smtClean="0">
                <a:cs typeface="Times New Roman" pitchFamily="18" charset="0"/>
              </a:rPr>
              <a:t>Trivielt, men likevel nyttig: Et surt stoff er et stoff som reagerer med et basisk stoff, og omvendt.</a:t>
            </a:r>
          </a:p>
          <a:p>
            <a:pPr eaLnBrk="1" hangingPunct="1"/>
            <a:endParaRPr lang="nb-NO" sz="1800" smtClean="0">
              <a:cs typeface="Times New Roman" pitchFamily="18" charset="0"/>
            </a:endParaRPr>
          </a:p>
          <a:p>
            <a:pPr eaLnBrk="1" hangingPunct="1">
              <a:buFontTx/>
              <a:buNone/>
            </a:pPr>
            <a:r>
              <a:rPr lang="nb-NO" sz="1800" smtClean="0">
                <a:cs typeface="Times New Roman" pitchFamily="18" charset="0"/>
              </a:rPr>
              <a:t>	</a:t>
            </a:r>
            <a:r>
              <a:rPr lang="en-US" sz="1600" smtClean="0">
                <a:cs typeface="Times New Roman" pitchFamily="18" charset="0"/>
              </a:rPr>
              <a:t>CaO(</a:t>
            </a:r>
            <a:r>
              <a:rPr lang="nb-NO" sz="1600" smtClean="0">
                <a:cs typeface="Times New Roman" pitchFamily="18" charset="0"/>
              </a:rPr>
              <a:t>s</a:t>
            </a:r>
            <a:r>
              <a:rPr lang="en-US" sz="1600" smtClean="0">
                <a:cs typeface="Times New Roman" pitchFamily="18" charset="0"/>
              </a:rPr>
              <a:t>) + CO</a:t>
            </a:r>
            <a:r>
              <a:rPr lang="en-US" sz="1600" baseline="-30000" smtClean="0">
                <a:cs typeface="Times New Roman" pitchFamily="18" charset="0"/>
              </a:rPr>
              <a:t>2</a:t>
            </a:r>
            <a:r>
              <a:rPr lang="en-US" sz="1600" smtClean="0">
                <a:cs typeface="Times New Roman" pitchFamily="18" charset="0"/>
              </a:rPr>
              <a:t>(g) = CaCO</a:t>
            </a:r>
            <a:r>
              <a:rPr lang="en-US" sz="1600" baseline="-30000" smtClean="0">
                <a:cs typeface="Times New Roman" pitchFamily="18" charset="0"/>
              </a:rPr>
              <a:t>3</a:t>
            </a:r>
            <a:r>
              <a:rPr lang="en-US" sz="1600" smtClean="0">
                <a:cs typeface="Times New Roman" pitchFamily="18" charset="0"/>
              </a:rPr>
              <a:t>(s)</a:t>
            </a:r>
            <a:endParaRPr lang="nb-NO" sz="1600" smtClean="0">
              <a:cs typeface="Times New Roman" pitchFamily="18" charset="0"/>
            </a:endParaRPr>
          </a:p>
          <a:p>
            <a:pPr eaLnBrk="1" hangingPunct="1"/>
            <a:endParaRPr lang="nb-NO" sz="1600" smtClean="0">
              <a:cs typeface="Times New Roman" pitchFamily="18" charset="0"/>
            </a:endParaRPr>
          </a:p>
          <a:p>
            <a:pPr eaLnBrk="1" hangingPunct="1">
              <a:buFontTx/>
              <a:buNone/>
            </a:pPr>
            <a:r>
              <a:rPr lang="nb-NO" sz="1600" smtClean="0">
                <a:cs typeface="Times New Roman" pitchFamily="18" charset="0"/>
              </a:rPr>
              <a:t>	</a:t>
            </a:r>
            <a:r>
              <a:rPr lang="en-US" sz="1600" smtClean="0">
                <a:cs typeface="Times New Roman" pitchFamily="18" charset="0"/>
              </a:rPr>
              <a:t>Na</a:t>
            </a:r>
            <a:r>
              <a:rPr lang="en-US" sz="1600" baseline="-30000" smtClean="0">
                <a:cs typeface="Times New Roman" pitchFamily="18" charset="0"/>
              </a:rPr>
              <a:t>2</a:t>
            </a:r>
            <a:r>
              <a:rPr lang="en-US" sz="1600" smtClean="0">
                <a:cs typeface="Times New Roman" pitchFamily="18" charset="0"/>
              </a:rPr>
              <a:t>O(</a:t>
            </a:r>
            <a:r>
              <a:rPr lang="nb-NO" sz="1600" smtClean="0">
                <a:cs typeface="Times New Roman" pitchFamily="18" charset="0"/>
              </a:rPr>
              <a:t>s</a:t>
            </a:r>
            <a:r>
              <a:rPr lang="en-US" sz="1600" smtClean="0">
                <a:cs typeface="Times New Roman" pitchFamily="18" charset="0"/>
              </a:rPr>
              <a:t>) + SO</a:t>
            </a:r>
            <a:r>
              <a:rPr lang="en-US" sz="1600" baseline="-30000" smtClean="0">
                <a:cs typeface="Times New Roman" pitchFamily="18" charset="0"/>
              </a:rPr>
              <a:t>2</a:t>
            </a:r>
            <a:r>
              <a:rPr lang="en-US" sz="1600" smtClean="0">
                <a:cs typeface="Times New Roman" pitchFamily="18" charset="0"/>
              </a:rPr>
              <a:t>(g) = Na</a:t>
            </a:r>
            <a:r>
              <a:rPr lang="en-US" sz="1600" baseline="-30000" smtClean="0">
                <a:cs typeface="Times New Roman" pitchFamily="18" charset="0"/>
              </a:rPr>
              <a:t>2</a:t>
            </a:r>
            <a:r>
              <a:rPr lang="en-US" sz="1600" smtClean="0">
                <a:cs typeface="Times New Roman" pitchFamily="18" charset="0"/>
              </a:rPr>
              <a:t>SO</a:t>
            </a:r>
            <a:r>
              <a:rPr lang="en-US" sz="1600" baseline="-30000" smtClean="0">
                <a:cs typeface="Times New Roman" pitchFamily="18" charset="0"/>
              </a:rPr>
              <a:t>3</a:t>
            </a:r>
            <a:r>
              <a:rPr lang="en-US" sz="1600" smtClean="0">
                <a:cs typeface="Times New Roman" pitchFamily="18" charset="0"/>
              </a:rPr>
              <a:t>(s)</a:t>
            </a:r>
            <a:r>
              <a:rPr lang="en-US" sz="1600" smtClean="0"/>
              <a:t> </a:t>
            </a:r>
          </a:p>
        </p:txBody>
      </p:sp>
      <p:sp>
        <p:nvSpPr>
          <p:cNvPr id="221188" name="Rectangle 4"/>
          <p:cNvSpPr>
            <a:spLocks noGrp="1" noChangeArrowheads="1"/>
          </p:cNvSpPr>
          <p:nvPr>
            <p:ph type="body" sz="half" idx="2"/>
          </p:nvPr>
        </p:nvSpPr>
        <p:spPr>
          <a:xfrm>
            <a:off x="4267200" y="1143000"/>
            <a:ext cx="4724400" cy="3276600"/>
          </a:xfrm>
          <a:solidFill>
            <a:srgbClr val="CCECFF"/>
          </a:solidFill>
        </p:spPr>
        <p:txBody>
          <a:bodyPr/>
          <a:lstStyle/>
          <a:p>
            <a:pPr eaLnBrk="1" hangingPunct="1"/>
            <a:r>
              <a:rPr lang="nb-NO" sz="1800" smtClean="0"/>
              <a:t>Et surt stoff er et stoff som avspalter H</a:t>
            </a:r>
            <a:r>
              <a:rPr lang="nb-NO" sz="1800" baseline="30000" smtClean="0"/>
              <a:t>+</a:t>
            </a:r>
            <a:r>
              <a:rPr lang="nb-NO" sz="1800" smtClean="0"/>
              <a:t> fra vann:</a:t>
            </a:r>
          </a:p>
          <a:p>
            <a:pPr eaLnBrk="1" hangingPunct="1"/>
            <a:endParaRPr lang="nb-NO" sz="1800" smtClean="0"/>
          </a:p>
          <a:p>
            <a:pPr eaLnBrk="1" hangingPunct="1">
              <a:buFontTx/>
              <a:buNone/>
            </a:pPr>
            <a:r>
              <a:rPr lang="nb-NO" sz="1800" smtClean="0">
                <a:cs typeface="Times New Roman" pitchFamily="18" charset="0"/>
              </a:rPr>
              <a:t>	</a:t>
            </a:r>
            <a:r>
              <a:rPr lang="en-US" sz="1600" smtClean="0">
                <a:cs typeface="Times New Roman" pitchFamily="18" charset="0"/>
              </a:rPr>
              <a:t>SO</a:t>
            </a:r>
            <a:r>
              <a:rPr lang="en-US" sz="1600" baseline="-30000" smtClean="0">
                <a:cs typeface="Times New Roman" pitchFamily="18" charset="0"/>
              </a:rPr>
              <a:t>2</a:t>
            </a:r>
            <a:r>
              <a:rPr lang="en-US" sz="1600" smtClean="0">
                <a:cs typeface="Times New Roman" pitchFamily="18" charset="0"/>
              </a:rPr>
              <a:t>(g) + H</a:t>
            </a:r>
            <a:r>
              <a:rPr lang="en-US" sz="1600" baseline="-30000" smtClean="0">
                <a:cs typeface="Times New Roman" pitchFamily="18" charset="0"/>
              </a:rPr>
              <a:t>2</a:t>
            </a:r>
            <a:r>
              <a:rPr lang="en-US" sz="1600" smtClean="0">
                <a:cs typeface="Times New Roman" pitchFamily="18" charset="0"/>
              </a:rPr>
              <a:t>O(l) = H</a:t>
            </a:r>
            <a:r>
              <a:rPr lang="en-US" sz="1600" baseline="-30000" smtClean="0">
                <a:cs typeface="Times New Roman" pitchFamily="18" charset="0"/>
              </a:rPr>
              <a:t>2</a:t>
            </a:r>
            <a:r>
              <a:rPr lang="en-US" sz="1600" smtClean="0">
                <a:cs typeface="Times New Roman" pitchFamily="18" charset="0"/>
              </a:rPr>
              <a:t>SO</a:t>
            </a:r>
            <a:r>
              <a:rPr lang="en-US" sz="1600" baseline="-30000" smtClean="0">
                <a:cs typeface="Times New Roman" pitchFamily="18" charset="0"/>
              </a:rPr>
              <a:t>3</a:t>
            </a:r>
            <a:r>
              <a:rPr lang="en-US" sz="1600" smtClean="0">
                <a:cs typeface="Times New Roman" pitchFamily="18" charset="0"/>
              </a:rPr>
              <a:t>(aq)</a:t>
            </a:r>
            <a:endParaRPr lang="nb-NO" sz="1600" smtClean="0">
              <a:cs typeface="Times New Roman" pitchFamily="18" charset="0"/>
            </a:endParaRPr>
          </a:p>
          <a:p>
            <a:pPr eaLnBrk="1" hangingPunct="1">
              <a:buFontTx/>
              <a:buNone/>
            </a:pPr>
            <a:r>
              <a:rPr lang="nb-NO" sz="1600" smtClean="0">
                <a:cs typeface="Times New Roman" pitchFamily="18" charset="0"/>
              </a:rPr>
              <a:t>	</a:t>
            </a:r>
            <a:r>
              <a:rPr lang="en-US" sz="1600" smtClean="0">
                <a:cs typeface="Times New Roman" pitchFamily="18" charset="0"/>
              </a:rPr>
              <a:t>H</a:t>
            </a:r>
            <a:r>
              <a:rPr lang="en-US" sz="1600" baseline="-30000" smtClean="0">
                <a:cs typeface="Times New Roman" pitchFamily="18" charset="0"/>
              </a:rPr>
              <a:t>2</a:t>
            </a:r>
            <a:r>
              <a:rPr lang="en-US" sz="1600" smtClean="0">
                <a:cs typeface="Times New Roman" pitchFamily="18" charset="0"/>
              </a:rPr>
              <a:t>SO</a:t>
            </a:r>
            <a:r>
              <a:rPr lang="en-US" sz="1600" baseline="-30000" smtClean="0">
                <a:cs typeface="Times New Roman" pitchFamily="18" charset="0"/>
              </a:rPr>
              <a:t>3</a:t>
            </a:r>
            <a:r>
              <a:rPr lang="en-US" sz="1600" smtClean="0">
                <a:cs typeface="Times New Roman" pitchFamily="18" charset="0"/>
              </a:rPr>
              <a:t>(aq) + H</a:t>
            </a:r>
            <a:r>
              <a:rPr lang="en-US" sz="1600" baseline="-30000" smtClean="0">
                <a:cs typeface="Times New Roman" pitchFamily="18" charset="0"/>
              </a:rPr>
              <a:t>2</a:t>
            </a:r>
            <a:r>
              <a:rPr lang="en-US" sz="1600" smtClean="0">
                <a:cs typeface="Times New Roman" pitchFamily="18" charset="0"/>
              </a:rPr>
              <a:t>O(</a:t>
            </a:r>
            <a:r>
              <a:rPr lang="en-US" sz="1600" i="1" smtClean="0">
                <a:cs typeface="Times New Roman" pitchFamily="18" charset="0"/>
              </a:rPr>
              <a:t>l</a:t>
            </a:r>
            <a:r>
              <a:rPr lang="en-US" sz="1600" smtClean="0">
                <a:cs typeface="Times New Roman" pitchFamily="18" charset="0"/>
              </a:rPr>
              <a:t>) = HSO</a:t>
            </a:r>
            <a:r>
              <a:rPr lang="en-US" sz="1600" baseline="-30000" smtClean="0">
                <a:cs typeface="Times New Roman" pitchFamily="18" charset="0"/>
              </a:rPr>
              <a:t>3</a:t>
            </a:r>
            <a:r>
              <a:rPr lang="nb-NO" sz="1600" baseline="30000" smtClean="0">
                <a:cs typeface="Times New Roman" pitchFamily="18" charset="0"/>
              </a:rPr>
              <a:t>-</a:t>
            </a:r>
            <a:r>
              <a:rPr lang="en-US" sz="1600" smtClean="0">
                <a:cs typeface="Times New Roman" pitchFamily="18" charset="0"/>
              </a:rPr>
              <a:t>(aq) +</a:t>
            </a:r>
            <a:r>
              <a:rPr lang="nb-NO" sz="1600" smtClean="0">
                <a:cs typeface="Times New Roman" pitchFamily="18" charset="0"/>
              </a:rPr>
              <a:t> </a:t>
            </a:r>
            <a:r>
              <a:rPr lang="en-US" sz="1600" smtClean="0">
                <a:cs typeface="Times New Roman" pitchFamily="18" charset="0"/>
              </a:rPr>
              <a:t>H</a:t>
            </a:r>
            <a:r>
              <a:rPr lang="en-US" sz="1600" baseline="-30000" smtClean="0">
                <a:cs typeface="Times New Roman" pitchFamily="18" charset="0"/>
              </a:rPr>
              <a:t>3</a:t>
            </a:r>
            <a:r>
              <a:rPr lang="en-US" sz="1600" smtClean="0">
                <a:cs typeface="Times New Roman" pitchFamily="18" charset="0"/>
              </a:rPr>
              <a:t>O</a:t>
            </a:r>
            <a:r>
              <a:rPr lang="en-US" sz="1600" baseline="30000" smtClean="0">
                <a:cs typeface="Times New Roman" pitchFamily="18" charset="0"/>
              </a:rPr>
              <a:t>+</a:t>
            </a:r>
            <a:r>
              <a:rPr lang="en-US" sz="1600" smtClean="0">
                <a:cs typeface="Times New Roman" pitchFamily="18" charset="0"/>
              </a:rPr>
              <a:t>(aq)</a:t>
            </a:r>
            <a:endParaRPr lang="nb-NO" sz="1600" smtClean="0">
              <a:cs typeface="Times New Roman" pitchFamily="18" charset="0"/>
            </a:endParaRPr>
          </a:p>
          <a:p>
            <a:pPr eaLnBrk="1" hangingPunct="1">
              <a:buFontTx/>
              <a:buNone/>
            </a:pPr>
            <a:endParaRPr lang="nb-NO" sz="1600" smtClean="0">
              <a:cs typeface="Times New Roman" pitchFamily="18" charset="0"/>
            </a:endParaRPr>
          </a:p>
          <a:p>
            <a:pPr eaLnBrk="1" hangingPunct="1"/>
            <a:r>
              <a:rPr lang="nb-NO" sz="1800" smtClean="0"/>
              <a:t>Et basisk stoff er et stoff som avspalter OH</a:t>
            </a:r>
            <a:r>
              <a:rPr lang="nb-NO" sz="1800" baseline="30000" smtClean="0"/>
              <a:t>-</a:t>
            </a:r>
            <a:r>
              <a:rPr lang="nb-NO" sz="1800" smtClean="0"/>
              <a:t> fra vann:</a:t>
            </a:r>
          </a:p>
          <a:p>
            <a:pPr eaLnBrk="1" hangingPunct="1">
              <a:buFontTx/>
              <a:buNone/>
            </a:pPr>
            <a:endParaRPr lang="nb-NO" sz="1600" smtClean="0">
              <a:cs typeface="Times New Roman" pitchFamily="18" charset="0"/>
            </a:endParaRPr>
          </a:p>
          <a:p>
            <a:pPr eaLnBrk="1" hangingPunct="1">
              <a:buFontTx/>
              <a:buNone/>
            </a:pPr>
            <a:r>
              <a:rPr lang="nb-NO" sz="1600" smtClean="0">
                <a:cs typeface="Times New Roman" pitchFamily="18" charset="0"/>
              </a:rPr>
              <a:t>	</a:t>
            </a:r>
            <a:r>
              <a:rPr lang="en-US" sz="1600" smtClean="0">
                <a:cs typeface="Times New Roman" pitchFamily="18" charset="0"/>
              </a:rPr>
              <a:t>CaO(s) + H</a:t>
            </a:r>
            <a:r>
              <a:rPr lang="en-US" sz="1600" baseline="-30000" smtClean="0">
                <a:cs typeface="Times New Roman" pitchFamily="18" charset="0"/>
              </a:rPr>
              <a:t>2</a:t>
            </a:r>
            <a:r>
              <a:rPr lang="en-US" sz="1600" smtClean="0">
                <a:cs typeface="Times New Roman" pitchFamily="18" charset="0"/>
              </a:rPr>
              <a:t>O(l) = Ca</a:t>
            </a:r>
            <a:r>
              <a:rPr lang="en-US" sz="1600" baseline="30000" smtClean="0">
                <a:cs typeface="Times New Roman" pitchFamily="18" charset="0"/>
              </a:rPr>
              <a:t>2+</a:t>
            </a:r>
            <a:r>
              <a:rPr lang="en-US" sz="1600" smtClean="0">
                <a:cs typeface="Times New Roman" pitchFamily="18" charset="0"/>
              </a:rPr>
              <a:t>(aq) + 2OH</a:t>
            </a:r>
            <a:r>
              <a:rPr lang="en-US" sz="1600" baseline="30000" smtClean="0">
                <a:cs typeface="Times New Roman" pitchFamily="18" charset="0"/>
              </a:rPr>
              <a:t>-</a:t>
            </a:r>
            <a:r>
              <a:rPr lang="en-US" sz="1600" smtClean="0">
                <a:cs typeface="Times New Roman" pitchFamily="18" charset="0"/>
              </a:rPr>
              <a:t>(aq)</a:t>
            </a:r>
            <a:r>
              <a:rPr lang="en-GB" sz="1600" smtClean="0">
                <a:cs typeface="Times New Roman" pitchFamily="18" charset="0"/>
              </a:rPr>
              <a:t> </a:t>
            </a:r>
            <a:r>
              <a:rPr lang="en-US" sz="1600" smtClean="0">
                <a:cs typeface="Times New Roman" pitchFamily="18" charset="0"/>
              </a:rPr>
              <a:t> </a:t>
            </a:r>
            <a:r>
              <a:rPr lang="en-US" sz="1600" smtClean="0"/>
              <a:t> </a:t>
            </a:r>
          </a:p>
        </p:txBody>
      </p:sp>
      <p:sp>
        <p:nvSpPr>
          <p:cNvPr id="221190" name="Rectangle 6"/>
          <p:cNvSpPr>
            <a:spLocks noChangeArrowheads="1"/>
          </p:cNvSpPr>
          <p:nvPr/>
        </p:nvSpPr>
        <p:spPr bwMode="auto">
          <a:xfrm>
            <a:off x="381000" y="4572000"/>
            <a:ext cx="8610600" cy="1905000"/>
          </a:xfrm>
          <a:prstGeom prst="rect">
            <a:avLst/>
          </a:prstGeom>
          <a:solidFill>
            <a:srgbClr val="CCFF99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spcBef>
                <a:spcPct val="20000"/>
              </a:spcBef>
              <a:buFontTx/>
              <a:buChar char="•"/>
            </a:pPr>
            <a:r>
              <a:rPr lang="nb-NO" sz="1800">
                <a:latin typeface="Arial" charset="0"/>
                <a:cs typeface="Times New Roman" pitchFamily="18" charset="0"/>
              </a:rPr>
              <a:t>Lewis syre: </a:t>
            </a:r>
            <a:r>
              <a:rPr lang="nb-NO" sz="1800" i="1">
                <a:latin typeface="Arial" charset="0"/>
                <a:cs typeface="Times New Roman" pitchFamily="18" charset="0"/>
              </a:rPr>
              <a:t>Elektron</a:t>
            </a:r>
            <a:r>
              <a:rPr lang="nb-NO" sz="1800">
                <a:latin typeface="Arial" charset="0"/>
                <a:cs typeface="Times New Roman" pitchFamily="18" charset="0"/>
              </a:rPr>
              <a:t>-</a:t>
            </a:r>
            <a:r>
              <a:rPr lang="nb-NO" sz="1800" i="1">
                <a:latin typeface="Arial" charset="0"/>
                <a:cs typeface="Times New Roman" pitchFamily="18" charset="0"/>
              </a:rPr>
              <a:t>par</a:t>
            </a:r>
            <a:r>
              <a:rPr lang="nb-NO" sz="1800">
                <a:latin typeface="Arial" charset="0"/>
                <a:cs typeface="Times New Roman" pitchFamily="18" charset="0"/>
              </a:rPr>
              <a:t>-</a:t>
            </a:r>
            <a:r>
              <a:rPr lang="nb-NO" sz="1800" i="1">
                <a:latin typeface="Arial" charset="0"/>
                <a:cs typeface="Times New Roman" pitchFamily="18" charset="0"/>
              </a:rPr>
              <a:t>akseptor</a:t>
            </a:r>
            <a:r>
              <a:rPr lang="nb-NO" sz="1800">
                <a:latin typeface="Arial" charset="0"/>
                <a:cs typeface="Times New Roman" pitchFamily="18" charset="0"/>
              </a:rPr>
              <a:t>	Lewis base:</a:t>
            </a:r>
            <a:r>
              <a:rPr lang="nb-NO" sz="1800" i="1">
                <a:latin typeface="Arial" charset="0"/>
                <a:cs typeface="Times New Roman" pitchFamily="18" charset="0"/>
              </a:rPr>
              <a:t> Elektron-par-donor</a:t>
            </a:r>
          </a:p>
          <a:p>
            <a:pPr marL="342900" indent="-342900">
              <a:spcBef>
                <a:spcPct val="20000"/>
              </a:spcBef>
            </a:pPr>
            <a:r>
              <a:rPr lang="nb-NO" sz="1800">
                <a:latin typeface="Arial" charset="0"/>
                <a:cs typeface="Times New Roman" pitchFamily="18" charset="0"/>
              </a:rPr>
              <a:t>		Generell Lewis type reaksjon:   A + :B = A:B</a:t>
            </a:r>
          </a:p>
          <a:p>
            <a:pPr marL="1143000" lvl="2" indent="-228600">
              <a:spcBef>
                <a:spcPct val="20000"/>
              </a:spcBef>
            </a:pPr>
            <a:r>
              <a:rPr lang="nb-NO" sz="1800">
                <a:latin typeface="Arial" charset="0"/>
                <a:cs typeface="Times New Roman" pitchFamily="18" charset="0"/>
              </a:rPr>
              <a:t>	Eksempel: H</a:t>
            </a:r>
            <a:r>
              <a:rPr lang="nb-NO" sz="1800" baseline="30000">
                <a:latin typeface="Arial" charset="0"/>
                <a:cs typeface="Times New Roman" pitchFamily="18" charset="0"/>
              </a:rPr>
              <a:t>+</a:t>
            </a:r>
            <a:r>
              <a:rPr lang="nb-NO" sz="1800">
                <a:latin typeface="Arial" charset="0"/>
                <a:cs typeface="Times New Roman" pitchFamily="18" charset="0"/>
              </a:rPr>
              <a:t> + :OH</a:t>
            </a:r>
            <a:r>
              <a:rPr lang="nb-NO" sz="1800" baseline="30000">
                <a:latin typeface="Arial" charset="0"/>
                <a:cs typeface="Times New Roman" pitchFamily="18" charset="0"/>
              </a:rPr>
              <a:t>-</a:t>
            </a:r>
            <a:r>
              <a:rPr lang="nb-NO" sz="1800">
                <a:latin typeface="Arial" charset="0"/>
                <a:cs typeface="Times New Roman" pitchFamily="18" charset="0"/>
              </a:rPr>
              <a:t> = H:O:H</a:t>
            </a:r>
          </a:p>
          <a:p>
            <a:pPr marL="1143000" lvl="2" indent="-228600">
              <a:spcBef>
                <a:spcPct val="20000"/>
              </a:spcBef>
            </a:pPr>
            <a:r>
              <a:rPr lang="nb-NO" sz="1800">
                <a:latin typeface="Arial" charset="0"/>
                <a:cs typeface="Times New Roman" pitchFamily="18" charset="0"/>
              </a:rPr>
              <a:t>	Eksempel: H</a:t>
            </a:r>
            <a:r>
              <a:rPr lang="nb-NO" sz="1800" baseline="-25000">
                <a:latin typeface="Arial" charset="0"/>
                <a:cs typeface="Times New Roman" pitchFamily="18" charset="0"/>
              </a:rPr>
              <a:t>3</a:t>
            </a:r>
            <a:r>
              <a:rPr lang="nb-NO" sz="1800">
                <a:latin typeface="Arial" charset="0"/>
                <a:cs typeface="Times New Roman" pitchFamily="18" charset="0"/>
              </a:rPr>
              <a:t>B + :NH</a:t>
            </a:r>
            <a:r>
              <a:rPr lang="nb-NO" sz="1800" baseline="-25000">
                <a:latin typeface="Arial" charset="0"/>
                <a:cs typeface="Times New Roman" pitchFamily="18" charset="0"/>
              </a:rPr>
              <a:t>3</a:t>
            </a:r>
            <a:r>
              <a:rPr lang="nb-NO" sz="1800">
                <a:latin typeface="Arial" charset="0"/>
                <a:cs typeface="Times New Roman" pitchFamily="18" charset="0"/>
              </a:rPr>
              <a:t> = H</a:t>
            </a:r>
            <a:r>
              <a:rPr lang="nb-NO" sz="1800" baseline="-25000">
                <a:latin typeface="Arial" charset="0"/>
                <a:cs typeface="Times New Roman" pitchFamily="18" charset="0"/>
              </a:rPr>
              <a:t>3</a:t>
            </a:r>
            <a:r>
              <a:rPr lang="nb-NO" sz="1800">
                <a:latin typeface="Arial" charset="0"/>
                <a:cs typeface="Times New Roman" pitchFamily="18" charset="0"/>
              </a:rPr>
              <a:t>B:NH</a:t>
            </a:r>
            <a:r>
              <a:rPr lang="nb-NO" sz="1800" baseline="-25000">
                <a:latin typeface="Arial" charset="0"/>
                <a:cs typeface="Times New Roman" pitchFamily="18" charset="0"/>
              </a:rPr>
              <a:t>3</a:t>
            </a:r>
            <a:r>
              <a:rPr lang="nb-NO" sz="1800">
                <a:latin typeface="Arial" charset="0"/>
                <a:cs typeface="Times New Roman" pitchFamily="18" charset="0"/>
              </a:rPr>
              <a:t> </a:t>
            </a:r>
            <a:endParaRPr lang="nb-NO" sz="1800" baseline="-25000">
              <a:latin typeface="Arial" charset="0"/>
              <a:cs typeface="Times New Roman" pitchFamily="18" charset="0"/>
            </a:endParaRPr>
          </a:p>
          <a:p>
            <a:pPr marL="342900" indent="-342900">
              <a:spcBef>
                <a:spcPct val="20000"/>
              </a:spcBef>
              <a:buFontTx/>
              <a:buChar char="•"/>
            </a:pPr>
            <a:r>
              <a:rPr lang="nb-NO" sz="1800">
                <a:latin typeface="Arial" charset="0"/>
                <a:cs typeface="Times New Roman" pitchFamily="18" charset="0"/>
              </a:rPr>
              <a:t>Lewis-syre-base-begrepet dekker alle andre begrep, mens det omvendte ikke nødvendigvis er sant.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8444816C-585B-42A8-A32B-B495564212A1}" type="slidenum">
              <a:rPr lang="en-US" smtClean="0"/>
              <a:pPr>
                <a:defRPr/>
              </a:pPr>
              <a:t>17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1188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21188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21188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11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211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211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1188" grpId="0" autoUpdateAnimBg="0"/>
      <p:bldP spid="221190" grpId="0" animBg="1" autoUpdateAnimBg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1" name="Footer Placeholder 4"/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/>
          <a:p>
            <a:r>
              <a:rPr lang="nb-NO" smtClean="0"/>
              <a:t>MENA 1000 – Materialer, energi og nanoteknologi</a:t>
            </a:r>
            <a:endParaRPr lang="en-US" smtClean="0"/>
          </a:p>
        </p:txBody>
      </p:sp>
      <p:sp>
        <p:nvSpPr>
          <p:cNvPr id="1229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nb-NO" smtClean="0"/>
              <a:t>Løselighet</a:t>
            </a:r>
            <a:endParaRPr lang="en-US" smtClean="0"/>
          </a:p>
        </p:txBody>
      </p:sp>
      <p:sp>
        <p:nvSpPr>
          <p:cNvPr id="12293" name="Rectangle 3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 eaLnBrk="1" hangingPunct="1">
              <a:buFontTx/>
              <a:buNone/>
            </a:pPr>
            <a:r>
              <a:rPr lang="nb-NO" sz="1800" smtClean="0">
                <a:cs typeface="Times New Roman" pitchFamily="18" charset="0"/>
              </a:rPr>
              <a:t>Løsning til nøytrale molekyler:</a:t>
            </a:r>
          </a:p>
          <a:p>
            <a:pPr eaLnBrk="1" hangingPunct="1">
              <a:buFontTx/>
              <a:buNone/>
            </a:pPr>
            <a:endParaRPr lang="nb-NO" sz="1800" smtClean="0">
              <a:cs typeface="Times New Roman" pitchFamily="18" charset="0"/>
            </a:endParaRPr>
          </a:p>
          <a:p>
            <a:pPr eaLnBrk="1" hangingPunct="1">
              <a:buFontTx/>
              <a:buNone/>
            </a:pPr>
            <a:r>
              <a:rPr lang="en-US" sz="1800" smtClean="0">
                <a:cs typeface="Times New Roman" pitchFamily="18" charset="0"/>
              </a:rPr>
              <a:t>C</a:t>
            </a:r>
            <a:r>
              <a:rPr lang="en-US" sz="1800" baseline="-30000" smtClean="0">
                <a:cs typeface="Times New Roman" pitchFamily="18" charset="0"/>
              </a:rPr>
              <a:t>12</a:t>
            </a:r>
            <a:r>
              <a:rPr lang="en-US" sz="1800" smtClean="0">
                <a:cs typeface="Times New Roman" pitchFamily="18" charset="0"/>
              </a:rPr>
              <a:t>H</a:t>
            </a:r>
            <a:r>
              <a:rPr lang="en-US" sz="1800" baseline="-30000" smtClean="0">
                <a:cs typeface="Times New Roman" pitchFamily="18" charset="0"/>
              </a:rPr>
              <a:t>22</a:t>
            </a:r>
            <a:r>
              <a:rPr lang="en-US" sz="1800" smtClean="0">
                <a:cs typeface="Times New Roman" pitchFamily="18" charset="0"/>
              </a:rPr>
              <a:t>O</a:t>
            </a:r>
            <a:r>
              <a:rPr lang="en-US" sz="1800" baseline="-30000" smtClean="0">
                <a:cs typeface="Times New Roman" pitchFamily="18" charset="0"/>
              </a:rPr>
              <a:t>11</a:t>
            </a:r>
            <a:r>
              <a:rPr lang="en-US" sz="1800" smtClean="0">
                <a:cs typeface="Times New Roman" pitchFamily="18" charset="0"/>
              </a:rPr>
              <a:t>(s) = C</a:t>
            </a:r>
            <a:r>
              <a:rPr lang="en-US" sz="1800" baseline="-30000" smtClean="0">
                <a:cs typeface="Times New Roman" pitchFamily="18" charset="0"/>
              </a:rPr>
              <a:t>12</a:t>
            </a:r>
            <a:r>
              <a:rPr lang="en-US" sz="1800" smtClean="0">
                <a:cs typeface="Times New Roman" pitchFamily="18" charset="0"/>
              </a:rPr>
              <a:t>H</a:t>
            </a:r>
            <a:r>
              <a:rPr lang="en-US" sz="1800" baseline="-30000" smtClean="0">
                <a:cs typeface="Times New Roman" pitchFamily="18" charset="0"/>
              </a:rPr>
              <a:t>22</a:t>
            </a:r>
            <a:r>
              <a:rPr lang="en-US" sz="1800" smtClean="0">
                <a:cs typeface="Times New Roman" pitchFamily="18" charset="0"/>
              </a:rPr>
              <a:t>O</a:t>
            </a:r>
            <a:r>
              <a:rPr lang="en-US" sz="1800" baseline="-30000" smtClean="0">
                <a:cs typeface="Times New Roman" pitchFamily="18" charset="0"/>
              </a:rPr>
              <a:t>11</a:t>
            </a:r>
            <a:r>
              <a:rPr lang="en-US" sz="1800" smtClean="0">
                <a:cs typeface="Times New Roman" pitchFamily="18" charset="0"/>
              </a:rPr>
              <a:t>(aq)</a:t>
            </a:r>
            <a:endParaRPr lang="nb-NO" sz="1800" smtClean="0">
              <a:cs typeface="Times New Roman" pitchFamily="18" charset="0"/>
            </a:endParaRPr>
          </a:p>
          <a:p>
            <a:pPr eaLnBrk="1" hangingPunct="1">
              <a:buFontTx/>
              <a:buNone/>
            </a:pPr>
            <a:endParaRPr lang="nb-NO" sz="1800" smtClean="0">
              <a:cs typeface="Times New Roman" pitchFamily="18" charset="0"/>
            </a:endParaRPr>
          </a:p>
          <a:p>
            <a:pPr eaLnBrk="1" hangingPunct="1">
              <a:buFontTx/>
              <a:buNone/>
            </a:pPr>
            <a:r>
              <a:rPr lang="en-GB" sz="1800" smtClean="0">
                <a:cs typeface="Times New Roman" pitchFamily="18" charset="0"/>
              </a:rPr>
              <a:t>C</a:t>
            </a:r>
            <a:r>
              <a:rPr lang="en-GB" sz="1800" baseline="-30000" smtClean="0">
                <a:cs typeface="Times New Roman" pitchFamily="18" charset="0"/>
              </a:rPr>
              <a:t>2</a:t>
            </a:r>
            <a:r>
              <a:rPr lang="en-GB" sz="1800" smtClean="0">
                <a:cs typeface="Times New Roman" pitchFamily="18" charset="0"/>
              </a:rPr>
              <a:t>H</a:t>
            </a:r>
            <a:r>
              <a:rPr lang="en-GB" sz="1800" baseline="-30000" smtClean="0">
                <a:cs typeface="Times New Roman" pitchFamily="18" charset="0"/>
              </a:rPr>
              <a:t>5</a:t>
            </a:r>
            <a:r>
              <a:rPr lang="en-GB" sz="1800" smtClean="0">
                <a:cs typeface="Times New Roman" pitchFamily="18" charset="0"/>
              </a:rPr>
              <a:t>OH(l) = C</a:t>
            </a:r>
            <a:r>
              <a:rPr lang="en-GB" sz="1800" baseline="-30000" smtClean="0">
                <a:cs typeface="Times New Roman" pitchFamily="18" charset="0"/>
              </a:rPr>
              <a:t>2</a:t>
            </a:r>
            <a:r>
              <a:rPr lang="en-GB" sz="1800" smtClean="0">
                <a:cs typeface="Times New Roman" pitchFamily="18" charset="0"/>
              </a:rPr>
              <a:t>H</a:t>
            </a:r>
            <a:r>
              <a:rPr lang="en-GB" sz="1800" baseline="-30000" smtClean="0">
                <a:cs typeface="Times New Roman" pitchFamily="18" charset="0"/>
              </a:rPr>
              <a:t>5</a:t>
            </a:r>
            <a:r>
              <a:rPr lang="en-GB" sz="1800" smtClean="0">
                <a:cs typeface="Times New Roman" pitchFamily="18" charset="0"/>
              </a:rPr>
              <a:t>OH(aq)</a:t>
            </a:r>
            <a:endParaRPr lang="nb-NO" sz="1800" smtClean="0">
              <a:cs typeface="Times New Roman" pitchFamily="18" charset="0"/>
            </a:endParaRPr>
          </a:p>
          <a:p>
            <a:pPr eaLnBrk="1" hangingPunct="1">
              <a:buFontTx/>
              <a:buNone/>
            </a:pPr>
            <a:endParaRPr lang="nb-NO" sz="1800" smtClean="0">
              <a:cs typeface="Times New Roman" pitchFamily="18" charset="0"/>
            </a:endParaRPr>
          </a:p>
          <a:p>
            <a:pPr eaLnBrk="1" hangingPunct="1">
              <a:buFontTx/>
              <a:buNone/>
            </a:pPr>
            <a:r>
              <a:rPr lang="en-GB" sz="1800" smtClean="0">
                <a:cs typeface="Times New Roman" pitchFamily="18" charset="0"/>
              </a:rPr>
              <a:t>CO</a:t>
            </a:r>
            <a:r>
              <a:rPr lang="en-GB" sz="1800" baseline="-30000" smtClean="0">
                <a:cs typeface="Times New Roman" pitchFamily="18" charset="0"/>
              </a:rPr>
              <a:t>2</a:t>
            </a:r>
            <a:r>
              <a:rPr lang="en-GB" sz="1800" smtClean="0">
                <a:cs typeface="Times New Roman" pitchFamily="18" charset="0"/>
              </a:rPr>
              <a:t>(g) = CO</a:t>
            </a:r>
            <a:r>
              <a:rPr lang="en-GB" sz="1800" baseline="-30000" smtClean="0">
                <a:cs typeface="Times New Roman" pitchFamily="18" charset="0"/>
              </a:rPr>
              <a:t>2</a:t>
            </a:r>
            <a:r>
              <a:rPr lang="en-GB" sz="1800" smtClean="0">
                <a:cs typeface="Times New Roman" pitchFamily="18" charset="0"/>
              </a:rPr>
              <a:t>(aq)</a:t>
            </a:r>
            <a:r>
              <a:rPr lang="en-US" sz="1800" smtClean="0">
                <a:cs typeface="Times New Roman" pitchFamily="18" charset="0"/>
              </a:rPr>
              <a:t> </a:t>
            </a:r>
          </a:p>
        </p:txBody>
      </p:sp>
      <p:sp>
        <p:nvSpPr>
          <p:cNvPr id="12294" name="Rectangle 4"/>
          <p:cNvSpPr>
            <a:spLocks noGrp="1" noChangeArrowheads="1"/>
          </p:cNvSpPr>
          <p:nvPr>
            <p:ph type="body" sz="half" idx="2"/>
          </p:nvPr>
        </p:nvSpPr>
        <p:spPr/>
        <p:txBody>
          <a:bodyPr/>
          <a:lstStyle/>
          <a:p>
            <a:pPr eaLnBrk="1" hangingPunct="1">
              <a:buFontTx/>
              <a:buNone/>
            </a:pPr>
            <a:r>
              <a:rPr lang="nb-NO" sz="1800" smtClean="0"/>
              <a:t>Løsning til ioner:</a:t>
            </a:r>
          </a:p>
          <a:p>
            <a:pPr eaLnBrk="1" hangingPunct="1">
              <a:buFontTx/>
              <a:buNone/>
            </a:pPr>
            <a:endParaRPr lang="nb-NO" sz="1800" smtClean="0"/>
          </a:p>
          <a:p>
            <a:pPr eaLnBrk="1" hangingPunct="1">
              <a:buFontTx/>
              <a:buNone/>
            </a:pPr>
            <a:r>
              <a:rPr lang="nb-NO" sz="1800" smtClean="0"/>
              <a:t>Lett løselig:</a:t>
            </a:r>
          </a:p>
          <a:p>
            <a:pPr eaLnBrk="1" hangingPunct="1">
              <a:buFontTx/>
              <a:buNone/>
            </a:pPr>
            <a:r>
              <a:rPr lang="nb-NO" sz="1800" smtClean="0">
                <a:cs typeface="Times New Roman" pitchFamily="18" charset="0"/>
              </a:rPr>
              <a:t>	</a:t>
            </a:r>
            <a:r>
              <a:rPr lang="en-US" sz="1800" smtClean="0">
                <a:cs typeface="Times New Roman" pitchFamily="18" charset="0"/>
              </a:rPr>
              <a:t>AgNO</a:t>
            </a:r>
            <a:r>
              <a:rPr lang="en-US" sz="1800" baseline="-30000" smtClean="0">
                <a:cs typeface="Times New Roman" pitchFamily="18" charset="0"/>
              </a:rPr>
              <a:t>3</a:t>
            </a:r>
            <a:r>
              <a:rPr lang="en-US" sz="1800" smtClean="0">
                <a:cs typeface="Times New Roman" pitchFamily="18" charset="0"/>
              </a:rPr>
              <a:t>(s) = Ag</a:t>
            </a:r>
            <a:r>
              <a:rPr lang="en-US" sz="1800" baseline="30000" smtClean="0">
                <a:cs typeface="Times New Roman" pitchFamily="18" charset="0"/>
              </a:rPr>
              <a:t>+</a:t>
            </a:r>
            <a:r>
              <a:rPr lang="en-US" sz="1800" smtClean="0">
                <a:cs typeface="Times New Roman" pitchFamily="18" charset="0"/>
              </a:rPr>
              <a:t>(aq) + NO</a:t>
            </a:r>
            <a:r>
              <a:rPr lang="en-US" sz="1800" baseline="-30000" smtClean="0">
                <a:cs typeface="Times New Roman" pitchFamily="18" charset="0"/>
              </a:rPr>
              <a:t>3</a:t>
            </a:r>
            <a:r>
              <a:rPr lang="en-US" sz="1800" baseline="30000" smtClean="0">
                <a:cs typeface="Times New Roman" pitchFamily="18" charset="0"/>
              </a:rPr>
              <a:t>-</a:t>
            </a:r>
            <a:r>
              <a:rPr lang="en-US" sz="1800" smtClean="0">
                <a:cs typeface="Times New Roman" pitchFamily="18" charset="0"/>
              </a:rPr>
              <a:t>(aq)</a:t>
            </a:r>
            <a:endParaRPr lang="nb-NO" sz="1800" smtClean="0"/>
          </a:p>
          <a:p>
            <a:pPr eaLnBrk="1" hangingPunct="1">
              <a:buFontTx/>
              <a:buNone/>
            </a:pPr>
            <a:endParaRPr lang="nb-NO" sz="1800" smtClean="0"/>
          </a:p>
          <a:p>
            <a:pPr eaLnBrk="1" hangingPunct="1">
              <a:buFontTx/>
              <a:buNone/>
            </a:pPr>
            <a:r>
              <a:rPr lang="nb-NO" sz="1800" smtClean="0"/>
              <a:t>Tungt løselig:</a:t>
            </a:r>
          </a:p>
          <a:p>
            <a:pPr eaLnBrk="1" hangingPunct="1">
              <a:buFontTx/>
              <a:buNone/>
            </a:pPr>
            <a:r>
              <a:rPr lang="nb-NO" sz="1800" smtClean="0">
                <a:cs typeface="Times New Roman" pitchFamily="18" charset="0"/>
              </a:rPr>
              <a:t>	</a:t>
            </a:r>
            <a:r>
              <a:rPr lang="en-US" sz="1800" smtClean="0">
                <a:cs typeface="Times New Roman" pitchFamily="18" charset="0"/>
              </a:rPr>
              <a:t>Ag</a:t>
            </a:r>
            <a:r>
              <a:rPr lang="nb-NO" sz="1800" smtClean="0">
                <a:cs typeface="Times New Roman" pitchFamily="18" charset="0"/>
              </a:rPr>
              <a:t>Cl</a:t>
            </a:r>
            <a:r>
              <a:rPr lang="en-US" sz="1800" smtClean="0">
                <a:cs typeface="Times New Roman" pitchFamily="18" charset="0"/>
              </a:rPr>
              <a:t>(s) = Ag</a:t>
            </a:r>
            <a:r>
              <a:rPr lang="en-US" sz="1800" baseline="30000" smtClean="0">
                <a:cs typeface="Times New Roman" pitchFamily="18" charset="0"/>
              </a:rPr>
              <a:t>+</a:t>
            </a:r>
            <a:r>
              <a:rPr lang="en-US" sz="1800" smtClean="0">
                <a:cs typeface="Times New Roman" pitchFamily="18" charset="0"/>
              </a:rPr>
              <a:t>(aq) + </a:t>
            </a:r>
            <a:r>
              <a:rPr lang="nb-NO" sz="1800" smtClean="0">
                <a:cs typeface="Times New Roman" pitchFamily="18" charset="0"/>
              </a:rPr>
              <a:t>Cl</a:t>
            </a:r>
            <a:r>
              <a:rPr lang="en-US" sz="1800" baseline="30000" smtClean="0">
                <a:cs typeface="Times New Roman" pitchFamily="18" charset="0"/>
              </a:rPr>
              <a:t>-</a:t>
            </a:r>
            <a:r>
              <a:rPr lang="en-US" sz="1800" smtClean="0">
                <a:cs typeface="Times New Roman" pitchFamily="18" charset="0"/>
              </a:rPr>
              <a:t>(aq)</a:t>
            </a:r>
            <a:endParaRPr lang="nb-NO" sz="1800" smtClean="0">
              <a:cs typeface="Times New Roman" pitchFamily="18" charset="0"/>
            </a:endParaRPr>
          </a:p>
          <a:p>
            <a:pPr eaLnBrk="1" hangingPunct="1">
              <a:buFontTx/>
              <a:buNone/>
            </a:pPr>
            <a:endParaRPr lang="nb-NO" sz="1800" smtClean="0">
              <a:cs typeface="Times New Roman" pitchFamily="18" charset="0"/>
            </a:endParaRPr>
          </a:p>
          <a:p>
            <a:pPr eaLnBrk="1" hangingPunct="1">
              <a:buFontTx/>
              <a:buNone/>
            </a:pPr>
            <a:endParaRPr lang="nb-NO" sz="1800" smtClean="0">
              <a:cs typeface="Times New Roman" pitchFamily="18" charset="0"/>
            </a:endParaRPr>
          </a:p>
          <a:p>
            <a:pPr eaLnBrk="1" hangingPunct="1">
              <a:buFontTx/>
              <a:buNone/>
            </a:pPr>
            <a:endParaRPr lang="nb-NO" sz="1800" smtClean="0">
              <a:cs typeface="Times New Roman" pitchFamily="18" charset="0"/>
            </a:endParaRPr>
          </a:p>
          <a:p>
            <a:pPr eaLnBrk="1" hangingPunct="1">
              <a:buFontTx/>
              <a:buNone/>
            </a:pPr>
            <a:endParaRPr lang="nb-NO" sz="1800" smtClean="0">
              <a:cs typeface="Times New Roman" pitchFamily="18" charset="0"/>
            </a:endParaRPr>
          </a:p>
          <a:p>
            <a:pPr eaLnBrk="1" hangingPunct="1">
              <a:buFontTx/>
              <a:buNone/>
            </a:pPr>
            <a:endParaRPr lang="nb-NO" sz="1800" smtClean="0">
              <a:cs typeface="Times New Roman" pitchFamily="18" charset="0"/>
            </a:endParaRPr>
          </a:p>
          <a:p>
            <a:pPr eaLnBrk="1" hangingPunct="1">
              <a:buFontTx/>
              <a:buNone/>
            </a:pPr>
            <a:r>
              <a:rPr lang="nb-NO" sz="1800" smtClean="0">
                <a:cs typeface="Times New Roman" pitchFamily="18" charset="0"/>
              </a:rPr>
              <a:t>K</a:t>
            </a:r>
            <a:r>
              <a:rPr lang="nb-NO" sz="1800" baseline="-25000" smtClean="0">
                <a:cs typeface="Times New Roman" pitchFamily="18" charset="0"/>
              </a:rPr>
              <a:t>sp</a:t>
            </a:r>
            <a:r>
              <a:rPr lang="nb-NO" sz="1800" smtClean="0">
                <a:cs typeface="Times New Roman" pitchFamily="18" charset="0"/>
              </a:rPr>
              <a:t>; løselighetsprodukt</a:t>
            </a:r>
            <a:endParaRPr lang="nb-NO" sz="1800" baseline="-25000" smtClean="0"/>
          </a:p>
          <a:p>
            <a:pPr eaLnBrk="1" hangingPunct="1">
              <a:buFontTx/>
              <a:buNone/>
            </a:pPr>
            <a:endParaRPr lang="en-US" sz="1800" smtClean="0"/>
          </a:p>
        </p:txBody>
      </p:sp>
      <p:sp>
        <p:nvSpPr>
          <p:cNvPr id="12295" name="Rectangle 6"/>
          <p:cNvSpPr>
            <a:spLocks noChangeArrowheads="1"/>
          </p:cNvSpPr>
          <p:nvPr/>
        </p:nvSpPr>
        <p:spPr bwMode="auto">
          <a:xfrm>
            <a:off x="3714750" y="31813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en-GB"/>
          </a:p>
        </p:txBody>
      </p:sp>
      <p:graphicFrame>
        <p:nvGraphicFramePr>
          <p:cNvPr id="12290" name="Object 1024"/>
          <p:cNvGraphicFramePr>
            <a:graphicFrameLocks noChangeAspect="1"/>
          </p:cNvGraphicFramePr>
          <p:nvPr/>
        </p:nvGraphicFramePr>
        <p:xfrm>
          <a:off x="4724400" y="4038600"/>
          <a:ext cx="3621088" cy="1049338"/>
        </p:xfrm>
        <a:graphic>
          <a:graphicData uri="http://schemas.openxmlformats.org/presentationml/2006/ole">
            <p:oleObj spid="_x0000_s12290" name="Equation" r:id="rId3" imgW="2539800" imgH="736560" progId="Equation.3">
              <p:embed/>
            </p:oleObj>
          </a:graphicData>
        </a:graphic>
      </p:graphicFrame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8444816C-585B-42A8-A32B-B495564212A1}" type="slidenum">
              <a:rPr lang="en-US" smtClean="0"/>
              <a:pPr>
                <a:defRPr/>
              </a:pPr>
              <a:t>18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Footer Placeholder 4"/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/>
          <a:p>
            <a:r>
              <a:rPr lang="nb-NO" smtClean="0"/>
              <a:t>MENA 1000 – Materialer, energi og nanoteknologi</a:t>
            </a:r>
            <a:endParaRPr lang="en-US" smtClean="0"/>
          </a:p>
        </p:txBody>
      </p:sp>
      <p:sp>
        <p:nvSpPr>
          <p:cNvPr id="4403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nb-NO" smtClean="0"/>
              <a:t>Kompleksering</a:t>
            </a:r>
            <a:endParaRPr lang="en-US" smtClean="0"/>
          </a:p>
        </p:txBody>
      </p:sp>
      <p:sp>
        <p:nvSpPr>
          <p:cNvPr id="44036" name="Rectangle 4"/>
          <p:cNvSpPr>
            <a:spLocks noGrp="1" noChangeArrowheads="1"/>
          </p:cNvSpPr>
          <p:nvPr>
            <p:ph type="body" sz="half" idx="2"/>
          </p:nvPr>
        </p:nvSpPr>
        <p:spPr>
          <a:xfrm>
            <a:off x="838200" y="1066800"/>
            <a:ext cx="7772400" cy="297180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nb-NO" sz="1600" smtClean="0"/>
              <a:t>Løste species, særlig små og ladde, har en tendens til å binde til seg ligander; </a:t>
            </a:r>
          </a:p>
          <a:p>
            <a:pPr lvl="1" eaLnBrk="1" hangingPunct="1">
              <a:lnSpc>
                <a:spcPct val="90000"/>
              </a:lnSpc>
            </a:pPr>
            <a:r>
              <a:rPr lang="nb-NO" sz="1400" smtClean="0"/>
              <a:t>vannmolekyler (dipol/Lewis base). Hvor mange kan være basert på skjønn. </a:t>
            </a:r>
          </a:p>
          <a:p>
            <a:pPr lvl="1" eaLnBrk="1" hangingPunct="1">
              <a:lnSpc>
                <a:spcPct val="90000"/>
              </a:lnSpc>
            </a:pPr>
            <a:r>
              <a:rPr lang="nb-NO" sz="1400" smtClean="0"/>
              <a:t>andre løste species.</a:t>
            </a:r>
          </a:p>
          <a:p>
            <a:pPr eaLnBrk="1" hangingPunct="1">
              <a:lnSpc>
                <a:spcPct val="90000"/>
              </a:lnSpc>
            </a:pPr>
            <a:r>
              <a:rPr lang="nb-NO" sz="1600" smtClean="0"/>
              <a:t>Ligandene koordineres normalt i symmetriske strukturer</a:t>
            </a:r>
          </a:p>
          <a:p>
            <a:pPr lvl="1" eaLnBrk="1" hangingPunct="1">
              <a:lnSpc>
                <a:spcPct val="90000"/>
              </a:lnSpc>
            </a:pPr>
            <a:r>
              <a:rPr lang="nb-NO" sz="1400" smtClean="0"/>
              <a:t>oktaedrisk (6 ligander)</a:t>
            </a:r>
          </a:p>
          <a:p>
            <a:pPr lvl="1" eaLnBrk="1" hangingPunct="1">
              <a:lnSpc>
                <a:spcPct val="90000"/>
              </a:lnSpc>
            </a:pPr>
            <a:r>
              <a:rPr lang="nb-NO" sz="1400" smtClean="0"/>
              <a:t>tetraedrisk (4 ligander)</a:t>
            </a:r>
          </a:p>
          <a:p>
            <a:pPr lvl="1" eaLnBrk="1" hangingPunct="1">
              <a:lnSpc>
                <a:spcPct val="90000"/>
              </a:lnSpc>
            </a:pPr>
            <a:r>
              <a:rPr lang="nb-NO" sz="1400" smtClean="0"/>
              <a:t>plankvadratisk (4 ligander)</a:t>
            </a:r>
          </a:p>
          <a:p>
            <a:pPr lvl="1" eaLnBrk="1" hangingPunct="1">
              <a:lnSpc>
                <a:spcPct val="90000"/>
              </a:lnSpc>
            </a:pPr>
            <a:r>
              <a:rPr lang="nb-NO" sz="1400" smtClean="0"/>
              <a:t>o.a.</a:t>
            </a:r>
          </a:p>
          <a:p>
            <a:pPr eaLnBrk="1" hangingPunct="1">
              <a:lnSpc>
                <a:spcPct val="90000"/>
              </a:lnSpc>
            </a:pPr>
            <a:r>
              <a:rPr lang="nb-NO" sz="1600" smtClean="0"/>
              <a:t>Eksempel: </a:t>
            </a:r>
          </a:p>
          <a:p>
            <a:pPr lvl="1" eaLnBrk="1" hangingPunct="1">
              <a:lnSpc>
                <a:spcPct val="90000"/>
              </a:lnSpc>
            </a:pPr>
            <a:r>
              <a:rPr lang="nb-NO" sz="1400" smtClean="0"/>
              <a:t>heksaakvakopper(II)kation [Cu(H</a:t>
            </a:r>
            <a:r>
              <a:rPr lang="nb-NO" sz="1400" baseline="-25000" smtClean="0"/>
              <a:t>2</a:t>
            </a:r>
            <a:r>
              <a:rPr lang="nb-NO" sz="1400" smtClean="0"/>
              <a:t>O)</a:t>
            </a:r>
            <a:r>
              <a:rPr lang="nb-NO" sz="1400" baseline="-25000" smtClean="0"/>
              <a:t>6</a:t>
            </a:r>
            <a:r>
              <a:rPr lang="nb-NO" sz="1400" smtClean="0"/>
              <a:t>]</a:t>
            </a:r>
            <a:r>
              <a:rPr lang="nb-NO" sz="1400" baseline="30000" smtClean="0"/>
              <a:t>2+</a:t>
            </a:r>
            <a:r>
              <a:rPr lang="nb-NO" sz="1400" smtClean="0"/>
              <a:t> (lysblått) </a:t>
            </a:r>
          </a:p>
          <a:p>
            <a:pPr lvl="1" eaLnBrk="1" hangingPunct="1">
              <a:lnSpc>
                <a:spcPct val="90000"/>
              </a:lnSpc>
            </a:pPr>
            <a:r>
              <a:rPr lang="nb-NO" sz="1400" smtClean="0"/>
              <a:t>tetraaminkopper(II)kation [Cu(NH</a:t>
            </a:r>
            <a:r>
              <a:rPr lang="nb-NO" sz="1400" baseline="-25000" smtClean="0"/>
              <a:t>3</a:t>
            </a:r>
            <a:r>
              <a:rPr lang="nb-NO" sz="1400" smtClean="0"/>
              <a:t>)</a:t>
            </a:r>
            <a:r>
              <a:rPr lang="nb-NO" sz="1400" baseline="-25000" smtClean="0"/>
              <a:t>4</a:t>
            </a:r>
            <a:r>
              <a:rPr lang="nb-NO" sz="1400" smtClean="0"/>
              <a:t>]</a:t>
            </a:r>
            <a:r>
              <a:rPr lang="nb-NO" sz="1400" baseline="30000" smtClean="0"/>
              <a:t>2+</a:t>
            </a:r>
            <a:r>
              <a:rPr lang="nb-NO" sz="1400" smtClean="0"/>
              <a:t> (intenst mørkblått)</a:t>
            </a:r>
          </a:p>
          <a:p>
            <a:pPr lvl="1" eaLnBrk="1" hangingPunct="1">
              <a:lnSpc>
                <a:spcPct val="90000"/>
              </a:lnSpc>
            </a:pPr>
            <a:endParaRPr lang="nb-NO" sz="1400" smtClean="0"/>
          </a:p>
          <a:p>
            <a:pPr lvl="1" eaLnBrk="1" hangingPunct="1">
              <a:lnSpc>
                <a:spcPct val="90000"/>
              </a:lnSpc>
            </a:pPr>
            <a:endParaRPr lang="nb-NO" sz="1400" smtClean="0"/>
          </a:p>
          <a:p>
            <a:pPr lvl="1" eaLnBrk="1" hangingPunct="1">
              <a:lnSpc>
                <a:spcPct val="90000"/>
              </a:lnSpc>
            </a:pPr>
            <a:endParaRPr lang="nb-NO" sz="1400" smtClean="0"/>
          </a:p>
          <a:p>
            <a:pPr lvl="1" eaLnBrk="1" hangingPunct="1">
              <a:lnSpc>
                <a:spcPct val="90000"/>
              </a:lnSpc>
            </a:pPr>
            <a:endParaRPr lang="nb-NO" sz="1400" smtClean="0"/>
          </a:p>
          <a:p>
            <a:pPr lvl="1" eaLnBrk="1" hangingPunct="1">
              <a:lnSpc>
                <a:spcPct val="90000"/>
              </a:lnSpc>
            </a:pPr>
            <a:endParaRPr lang="nb-NO" sz="1400" smtClean="0"/>
          </a:p>
          <a:p>
            <a:pPr lvl="1" eaLnBrk="1" hangingPunct="1">
              <a:lnSpc>
                <a:spcPct val="90000"/>
              </a:lnSpc>
            </a:pPr>
            <a:endParaRPr lang="nb-NO" sz="1400" smtClean="0"/>
          </a:p>
          <a:p>
            <a:pPr lvl="1" eaLnBrk="1" hangingPunct="1">
              <a:lnSpc>
                <a:spcPct val="90000"/>
              </a:lnSpc>
            </a:pPr>
            <a:endParaRPr lang="nb-NO" sz="1400" smtClean="0"/>
          </a:p>
          <a:p>
            <a:pPr lvl="1" eaLnBrk="1" hangingPunct="1">
              <a:lnSpc>
                <a:spcPct val="90000"/>
              </a:lnSpc>
            </a:pPr>
            <a:endParaRPr lang="nb-NO" sz="1400" smtClean="0"/>
          </a:p>
          <a:p>
            <a:pPr lvl="1" eaLnBrk="1" hangingPunct="1">
              <a:lnSpc>
                <a:spcPct val="90000"/>
              </a:lnSpc>
            </a:pPr>
            <a:endParaRPr lang="nb-NO" sz="1400" smtClean="0"/>
          </a:p>
          <a:p>
            <a:pPr lvl="1" eaLnBrk="1" hangingPunct="1">
              <a:lnSpc>
                <a:spcPct val="90000"/>
              </a:lnSpc>
            </a:pPr>
            <a:r>
              <a:rPr lang="nb-NO" sz="1400" smtClean="0"/>
              <a:t>Amin-liganden bindes sterkest, slik at denne likevekten er drevet langt til høyre.  </a:t>
            </a:r>
            <a:endParaRPr lang="en-US" sz="1400" smtClean="0"/>
          </a:p>
        </p:txBody>
      </p:sp>
      <p:pic>
        <p:nvPicPr>
          <p:cNvPr id="44037" name="Picture 5" descr="C:\Documents and Settings\trulsn\My Documents\MetEnFrem\Figurer\Cu-kompleks-reaksjon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86000" y="4178300"/>
            <a:ext cx="4319588" cy="1308100"/>
          </a:xfrm>
          <a:prstGeom prst="rect">
            <a:avLst/>
          </a:prstGeom>
          <a:gradFill rotWithShape="0">
            <a:gsLst>
              <a:gs pos="0">
                <a:schemeClr val="accent2"/>
              </a:gs>
              <a:gs pos="100000">
                <a:srgbClr val="99CCFF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</p:pic>
      <p:sp>
        <p:nvSpPr>
          <p:cNvPr id="44038" name="Rectangle 6"/>
          <p:cNvSpPr>
            <a:spLocks noChangeArrowheads="1"/>
          </p:cNvSpPr>
          <p:nvPr/>
        </p:nvSpPr>
        <p:spPr bwMode="auto">
          <a:xfrm>
            <a:off x="685800" y="5105400"/>
            <a:ext cx="7772400" cy="228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spcBef>
                <a:spcPct val="20000"/>
              </a:spcBef>
            </a:pPr>
            <a:endParaRPr lang="en-GB" sz="1400">
              <a:latin typeface="Arial" charset="0"/>
            </a:endParaRPr>
          </a:p>
        </p:txBody>
      </p:sp>
      <p:sp>
        <p:nvSpPr>
          <p:cNvPr id="44039" name="Rectangle 7"/>
          <p:cNvSpPr>
            <a:spLocks noChangeArrowheads="1"/>
          </p:cNvSpPr>
          <p:nvPr/>
        </p:nvSpPr>
        <p:spPr bwMode="auto">
          <a:xfrm>
            <a:off x="0" y="6248400"/>
            <a:ext cx="9144000" cy="228600"/>
          </a:xfrm>
          <a:prstGeom prst="rect">
            <a:avLst/>
          </a:prstGeom>
          <a:gradFill rotWithShape="0">
            <a:gsLst>
              <a:gs pos="0">
                <a:srgbClr val="CCECFF"/>
              </a:gs>
              <a:gs pos="100000">
                <a:srgbClr val="3333CC"/>
              </a:gs>
            </a:gsLst>
            <a:lin ang="0" scaled="1"/>
          </a:gra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GB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F672A255-BAA9-4164-A83E-2A6B6B574DA9}" type="slidenum">
              <a:rPr lang="en-US" smtClean="0"/>
              <a:pPr>
                <a:defRPr/>
              </a:pPr>
              <a:t>19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6" name="Footer Placeholder 3"/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/>
          <a:p>
            <a:r>
              <a:rPr lang="nb-NO" smtClean="0"/>
              <a:t>MENA 1000 – Materialer, energi og nanoteknologi</a:t>
            </a:r>
            <a:endParaRPr lang="en-US" smtClean="0"/>
          </a:p>
        </p:txBody>
      </p:sp>
      <p:sp>
        <p:nvSpPr>
          <p:cNvPr id="1331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nb-NO" smtClean="0"/>
              <a:t>Kompleksering; Cu-komplekser, forts.</a:t>
            </a:r>
            <a:endParaRPr lang="en-US" smtClean="0"/>
          </a:p>
        </p:txBody>
      </p:sp>
      <p:sp>
        <p:nvSpPr>
          <p:cNvPr id="1331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990600"/>
            <a:ext cx="7772400" cy="5334000"/>
          </a:xfrm>
        </p:spPr>
        <p:txBody>
          <a:bodyPr/>
          <a:lstStyle/>
          <a:p>
            <a:pPr eaLnBrk="1" hangingPunct="1"/>
            <a:r>
              <a:rPr lang="nb-NO" sz="1800" smtClean="0">
                <a:cs typeface="Times New Roman" pitchFamily="18" charset="0"/>
              </a:rPr>
              <a:t>Utfelling av kopperhydroksid:</a:t>
            </a:r>
          </a:p>
          <a:p>
            <a:pPr eaLnBrk="1" hangingPunct="1">
              <a:buFontTx/>
              <a:buNone/>
            </a:pPr>
            <a:r>
              <a:rPr lang="nb-NO" sz="1800" smtClean="0">
                <a:cs typeface="Times New Roman" pitchFamily="18" charset="0"/>
              </a:rPr>
              <a:t>		</a:t>
            </a:r>
            <a:r>
              <a:rPr lang="en-US" sz="1800" smtClean="0">
                <a:cs typeface="Times New Roman" pitchFamily="18" charset="0"/>
              </a:rPr>
              <a:t>[Cu(H</a:t>
            </a:r>
            <a:r>
              <a:rPr lang="en-US" sz="1800" baseline="-30000" smtClean="0">
                <a:cs typeface="Times New Roman" pitchFamily="18" charset="0"/>
              </a:rPr>
              <a:t>2</a:t>
            </a:r>
            <a:r>
              <a:rPr lang="en-US" sz="1800" smtClean="0">
                <a:cs typeface="Times New Roman" pitchFamily="18" charset="0"/>
              </a:rPr>
              <a:t>O)</a:t>
            </a:r>
            <a:r>
              <a:rPr lang="en-US" sz="1800" baseline="-30000" smtClean="0">
                <a:cs typeface="Times New Roman" pitchFamily="18" charset="0"/>
              </a:rPr>
              <a:t>6</a:t>
            </a:r>
            <a:r>
              <a:rPr lang="en-US" sz="1800" smtClean="0">
                <a:cs typeface="Times New Roman" pitchFamily="18" charset="0"/>
              </a:rPr>
              <a:t>]</a:t>
            </a:r>
            <a:r>
              <a:rPr lang="en-US" sz="1800" baseline="30000" smtClean="0">
                <a:cs typeface="Times New Roman" pitchFamily="18" charset="0"/>
              </a:rPr>
              <a:t>2+</a:t>
            </a:r>
            <a:r>
              <a:rPr lang="en-US" sz="1800" smtClean="0">
                <a:cs typeface="Times New Roman" pitchFamily="18" charset="0"/>
              </a:rPr>
              <a:t>(aq) + 2OH</a:t>
            </a:r>
            <a:r>
              <a:rPr lang="en-US" sz="1800" baseline="30000" smtClean="0">
                <a:cs typeface="Times New Roman" pitchFamily="18" charset="0"/>
              </a:rPr>
              <a:t>-</a:t>
            </a:r>
            <a:r>
              <a:rPr lang="en-US" sz="1800" smtClean="0">
                <a:cs typeface="Times New Roman" pitchFamily="18" charset="0"/>
              </a:rPr>
              <a:t>(aq) = Cu(OH)</a:t>
            </a:r>
            <a:r>
              <a:rPr lang="en-US" sz="1800" baseline="-30000" smtClean="0">
                <a:cs typeface="Times New Roman" pitchFamily="18" charset="0"/>
              </a:rPr>
              <a:t>2</a:t>
            </a:r>
            <a:r>
              <a:rPr lang="en-US" sz="1800" smtClean="0">
                <a:cs typeface="Times New Roman" pitchFamily="18" charset="0"/>
              </a:rPr>
              <a:t>(s) + 6H</a:t>
            </a:r>
            <a:r>
              <a:rPr lang="en-US" sz="1800" baseline="-30000" smtClean="0">
                <a:cs typeface="Times New Roman" pitchFamily="18" charset="0"/>
              </a:rPr>
              <a:t>2</a:t>
            </a:r>
            <a:r>
              <a:rPr lang="en-US" sz="1800" smtClean="0">
                <a:cs typeface="Times New Roman" pitchFamily="18" charset="0"/>
              </a:rPr>
              <a:t>O(</a:t>
            </a:r>
            <a:r>
              <a:rPr lang="en-US" sz="1800" i="1" smtClean="0">
                <a:cs typeface="Times New Roman" pitchFamily="18" charset="0"/>
              </a:rPr>
              <a:t>l</a:t>
            </a:r>
            <a:r>
              <a:rPr lang="en-US" sz="1800" smtClean="0">
                <a:cs typeface="Times New Roman" pitchFamily="18" charset="0"/>
              </a:rPr>
              <a:t>)</a:t>
            </a:r>
            <a:r>
              <a:rPr lang="nb-NO" sz="1800" smtClean="0">
                <a:cs typeface="Times New Roman" pitchFamily="18" charset="0"/>
              </a:rPr>
              <a:t/>
            </a:r>
            <a:br>
              <a:rPr lang="nb-NO" sz="1800" smtClean="0">
                <a:cs typeface="Times New Roman" pitchFamily="18" charset="0"/>
              </a:rPr>
            </a:br>
            <a:endParaRPr lang="nb-NO" sz="1800" smtClean="0">
              <a:cs typeface="Times New Roman" pitchFamily="18" charset="0"/>
            </a:endParaRPr>
          </a:p>
          <a:p>
            <a:pPr eaLnBrk="1" hangingPunct="1"/>
            <a:r>
              <a:rPr lang="nb-NO" sz="1800" smtClean="0"/>
              <a:t>Løsning av kopperhydroksid: </a:t>
            </a:r>
          </a:p>
          <a:p>
            <a:pPr eaLnBrk="1" hangingPunct="1">
              <a:buFontTx/>
              <a:buNone/>
            </a:pPr>
            <a:r>
              <a:rPr lang="nb-NO" sz="1800" smtClean="0">
                <a:cs typeface="Times New Roman" pitchFamily="18" charset="0"/>
              </a:rPr>
              <a:t>		</a:t>
            </a:r>
            <a:r>
              <a:rPr lang="en-US" sz="1800" smtClean="0">
                <a:cs typeface="Times New Roman" pitchFamily="18" charset="0"/>
              </a:rPr>
              <a:t>Cu(OH)</a:t>
            </a:r>
            <a:r>
              <a:rPr lang="en-US" sz="1800" baseline="-30000" smtClean="0">
                <a:cs typeface="Times New Roman" pitchFamily="18" charset="0"/>
              </a:rPr>
              <a:t>2</a:t>
            </a:r>
            <a:r>
              <a:rPr lang="en-US" sz="1800" smtClean="0">
                <a:cs typeface="Times New Roman" pitchFamily="18" charset="0"/>
              </a:rPr>
              <a:t>(s) + 6H</a:t>
            </a:r>
            <a:r>
              <a:rPr lang="en-US" sz="1800" baseline="-30000" smtClean="0">
                <a:cs typeface="Times New Roman" pitchFamily="18" charset="0"/>
              </a:rPr>
              <a:t>2</a:t>
            </a:r>
            <a:r>
              <a:rPr lang="en-US" sz="1800" smtClean="0">
                <a:cs typeface="Times New Roman" pitchFamily="18" charset="0"/>
              </a:rPr>
              <a:t>O(</a:t>
            </a:r>
            <a:r>
              <a:rPr lang="en-US" sz="1800" i="1" smtClean="0">
                <a:cs typeface="Times New Roman" pitchFamily="18" charset="0"/>
              </a:rPr>
              <a:t>l</a:t>
            </a:r>
            <a:r>
              <a:rPr lang="en-US" sz="1800" smtClean="0">
                <a:cs typeface="Times New Roman" pitchFamily="18" charset="0"/>
              </a:rPr>
              <a:t>)</a:t>
            </a:r>
            <a:r>
              <a:rPr lang="nb-NO" sz="1800" smtClean="0">
                <a:cs typeface="Times New Roman" pitchFamily="18" charset="0"/>
              </a:rPr>
              <a:t> = </a:t>
            </a:r>
            <a:r>
              <a:rPr lang="en-US" sz="1800" smtClean="0">
                <a:cs typeface="Times New Roman" pitchFamily="18" charset="0"/>
              </a:rPr>
              <a:t>[Cu(H</a:t>
            </a:r>
            <a:r>
              <a:rPr lang="en-US" sz="1800" baseline="-30000" smtClean="0">
                <a:cs typeface="Times New Roman" pitchFamily="18" charset="0"/>
              </a:rPr>
              <a:t>2</a:t>
            </a:r>
            <a:r>
              <a:rPr lang="en-US" sz="1800" smtClean="0">
                <a:cs typeface="Times New Roman" pitchFamily="18" charset="0"/>
              </a:rPr>
              <a:t>O)</a:t>
            </a:r>
            <a:r>
              <a:rPr lang="en-US" sz="1800" baseline="-30000" smtClean="0">
                <a:cs typeface="Times New Roman" pitchFamily="18" charset="0"/>
              </a:rPr>
              <a:t>6</a:t>
            </a:r>
            <a:r>
              <a:rPr lang="en-US" sz="1800" smtClean="0">
                <a:cs typeface="Times New Roman" pitchFamily="18" charset="0"/>
              </a:rPr>
              <a:t>]</a:t>
            </a:r>
            <a:r>
              <a:rPr lang="en-US" sz="1800" baseline="30000" smtClean="0">
                <a:cs typeface="Times New Roman" pitchFamily="18" charset="0"/>
              </a:rPr>
              <a:t>2+</a:t>
            </a:r>
            <a:r>
              <a:rPr lang="en-US" sz="1800" smtClean="0">
                <a:cs typeface="Times New Roman" pitchFamily="18" charset="0"/>
              </a:rPr>
              <a:t>(aq) + 2OH</a:t>
            </a:r>
            <a:r>
              <a:rPr lang="en-US" sz="1800" baseline="30000" smtClean="0">
                <a:cs typeface="Times New Roman" pitchFamily="18" charset="0"/>
              </a:rPr>
              <a:t>-</a:t>
            </a:r>
            <a:r>
              <a:rPr lang="en-US" sz="1800" smtClean="0">
                <a:cs typeface="Times New Roman" pitchFamily="18" charset="0"/>
              </a:rPr>
              <a:t>(aq)</a:t>
            </a:r>
            <a:endParaRPr lang="nb-NO" sz="1800" smtClean="0">
              <a:cs typeface="Times New Roman" pitchFamily="18" charset="0"/>
            </a:endParaRPr>
          </a:p>
          <a:p>
            <a:pPr eaLnBrk="1" hangingPunct="1">
              <a:buFontTx/>
              <a:buNone/>
            </a:pPr>
            <a:endParaRPr lang="nb-NO" sz="1800" smtClean="0">
              <a:cs typeface="Times New Roman" pitchFamily="18" charset="0"/>
            </a:endParaRPr>
          </a:p>
          <a:p>
            <a:pPr eaLnBrk="1" hangingPunct="1"/>
            <a:endParaRPr lang="nb-NO" sz="1800" smtClean="0"/>
          </a:p>
          <a:p>
            <a:pPr eaLnBrk="1" hangingPunct="1"/>
            <a:endParaRPr lang="nb-NO" sz="1800" smtClean="0"/>
          </a:p>
          <a:p>
            <a:pPr eaLnBrk="1" hangingPunct="1"/>
            <a:r>
              <a:rPr lang="nb-NO" sz="1800" smtClean="0"/>
              <a:t>Forenklet (vanlig) beskrivelse av løsning av kopperhydroksid:</a:t>
            </a:r>
          </a:p>
          <a:p>
            <a:pPr eaLnBrk="1" hangingPunct="1">
              <a:buFontTx/>
              <a:buNone/>
            </a:pPr>
            <a:r>
              <a:rPr lang="nb-NO" sz="1800" smtClean="0">
                <a:cs typeface="Times New Roman" pitchFamily="18" charset="0"/>
              </a:rPr>
              <a:t>		</a:t>
            </a:r>
            <a:r>
              <a:rPr lang="en-US" sz="1800" smtClean="0">
                <a:cs typeface="Times New Roman" pitchFamily="18" charset="0"/>
              </a:rPr>
              <a:t>Cu(OH)</a:t>
            </a:r>
            <a:r>
              <a:rPr lang="en-US" sz="1800" baseline="-30000" smtClean="0">
                <a:cs typeface="Times New Roman" pitchFamily="18" charset="0"/>
              </a:rPr>
              <a:t>2</a:t>
            </a:r>
            <a:r>
              <a:rPr lang="en-US" sz="1800" smtClean="0">
                <a:cs typeface="Times New Roman" pitchFamily="18" charset="0"/>
              </a:rPr>
              <a:t>(s) </a:t>
            </a:r>
            <a:r>
              <a:rPr lang="nb-NO" sz="1800" smtClean="0">
                <a:cs typeface="Times New Roman" pitchFamily="18" charset="0"/>
              </a:rPr>
              <a:t>= </a:t>
            </a:r>
            <a:r>
              <a:rPr lang="en-US" sz="1800" smtClean="0">
                <a:cs typeface="Times New Roman" pitchFamily="18" charset="0"/>
              </a:rPr>
              <a:t>Cu</a:t>
            </a:r>
            <a:r>
              <a:rPr lang="en-US" sz="1800" baseline="30000" smtClean="0">
                <a:cs typeface="Times New Roman" pitchFamily="18" charset="0"/>
              </a:rPr>
              <a:t>2+</a:t>
            </a:r>
            <a:r>
              <a:rPr lang="en-US" sz="1800" smtClean="0">
                <a:cs typeface="Times New Roman" pitchFamily="18" charset="0"/>
              </a:rPr>
              <a:t>(aq) + 2OH</a:t>
            </a:r>
            <a:r>
              <a:rPr lang="en-US" sz="1800" baseline="30000" smtClean="0">
                <a:cs typeface="Times New Roman" pitchFamily="18" charset="0"/>
              </a:rPr>
              <a:t>-</a:t>
            </a:r>
            <a:r>
              <a:rPr lang="en-US" sz="1800" smtClean="0">
                <a:cs typeface="Times New Roman" pitchFamily="18" charset="0"/>
              </a:rPr>
              <a:t>(aq)</a:t>
            </a:r>
            <a:endParaRPr lang="nb-NO" sz="1800" smtClean="0">
              <a:cs typeface="Times New Roman" pitchFamily="18" charset="0"/>
            </a:endParaRPr>
          </a:p>
          <a:p>
            <a:pPr eaLnBrk="1" hangingPunct="1">
              <a:buFontTx/>
              <a:buNone/>
            </a:pPr>
            <a:endParaRPr lang="nb-NO" sz="1800" smtClean="0">
              <a:cs typeface="Times New Roman" pitchFamily="18" charset="0"/>
            </a:endParaRPr>
          </a:p>
          <a:p>
            <a:pPr eaLnBrk="1" hangingPunct="1">
              <a:buFontTx/>
              <a:buNone/>
            </a:pPr>
            <a:endParaRPr lang="nb-NO" sz="1800" smtClean="0">
              <a:cs typeface="Times New Roman" pitchFamily="18" charset="0"/>
            </a:endParaRPr>
          </a:p>
          <a:p>
            <a:pPr eaLnBrk="1" hangingPunct="1"/>
            <a:endParaRPr lang="nb-NO" sz="1800" smtClean="0"/>
          </a:p>
          <a:p>
            <a:pPr eaLnBrk="1" hangingPunct="1"/>
            <a:endParaRPr lang="nb-NO" sz="1800" smtClean="0"/>
          </a:p>
          <a:p>
            <a:pPr eaLnBrk="1" hangingPunct="1"/>
            <a:r>
              <a:rPr lang="nb-NO" sz="1800" smtClean="0"/>
              <a:t>Løsning av kopperhydroksid i overskudd av ammoniakk: </a:t>
            </a:r>
          </a:p>
          <a:p>
            <a:pPr eaLnBrk="1" hangingPunct="1">
              <a:buFontTx/>
              <a:buNone/>
            </a:pPr>
            <a:r>
              <a:rPr lang="nb-NO" sz="1800" smtClean="0">
                <a:cs typeface="Times New Roman" pitchFamily="18" charset="0"/>
              </a:rPr>
              <a:t>		</a:t>
            </a:r>
            <a:r>
              <a:rPr lang="en-US" sz="1800" smtClean="0">
                <a:cs typeface="Times New Roman" pitchFamily="18" charset="0"/>
              </a:rPr>
              <a:t>Cu(OH)</a:t>
            </a:r>
            <a:r>
              <a:rPr lang="en-US" sz="1800" baseline="-30000" smtClean="0">
                <a:cs typeface="Times New Roman" pitchFamily="18" charset="0"/>
              </a:rPr>
              <a:t>2</a:t>
            </a:r>
            <a:r>
              <a:rPr lang="en-US" sz="1800" smtClean="0">
                <a:cs typeface="Times New Roman" pitchFamily="18" charset="0"/>
              </a:rPr>
              <a:t>(s) + </a:t>
            </a:r>
            <a:r>
              <a:rPr lang="nb-NO" sz="1800" smtClean="0">
                <a:cs typeface="Times New Roman" pitchFamily="18" charset="0"/>
              </a:rPr>
              <a:t>4N</a:t>
            </a:r>
            <a:r>
              <a:rPr lang="en-US" sz="1800" smtClean="0">
                <a:cs typeface="Times New Roman" pitchFamily="18" charset="0"/>
              </a:rPr>
              <a:t>H</a:t>
            </a:r>
            <a:r>
              <a:rPr lang="nb-NO" sz="1800" baseline="-30000" smtClean="0">
                <a:cs typeface="Times New Roman" pitchFamily="18" charset="0"/>
              </a:rPr>
              <a:t>3</a:t>
            </a:r>
            <a:r>
              <a:rPr lang="en-US" sz="1800" smtClean="0">
                <a:cs typeface="Times New Roman" pitchFamily="18" charset="0"/>
              </a:rPr>
              <a:t>(</a:t>
            </a:r>
            <a:r>
              <a:rPr lang="nb-NO" sz="1800" smtClean="0">
                <a:cs typeface="Times New Roman" pitchFamily="18" charset="0"/>
              </a:rPr>
              <a:t>aq</a:t>
            </a:r>
            <a:r>
              <a:rPr lang="en-US" sz="1800" smtClean="0">
                <a:cs typeface="Times New Roman" pitchFamily="18" charset="0"/>
              </a:rPr>
              <a:t>)</a:t>
            </a:r>
            <a:r>
              <a:rPr lang="nb-NO" sz="1800" smtClean="0">
                <a:cs typeface="Times New Roman" pitchFamily="18" charset="0"/>
              </a:rPr>
              <a:t> = </a:t>
            </a:r>
            <a:r>
              <a:rPr lang="en-US" sz="1800" smtClean="0">
                <a:cs typeface="Times New Roman" pitchFamily="18" charset="0"/>
              </a:rPr>
              <a:t>[Cu(</a:t>
            </a:r>
            <a:r>
              <a:rPr lang="nb-NO" sz="1800" smtClean="0">
                <a:cs typeface="Times New Roman" pitchFamily="18" charset="0"/>
              </a:rPr>
              <a:t>N</a:t>
            </a:r>
            <a:r>
              <a:rPr lang="en-US" sz="1800" smtClean="0">
                <a:cs typeface="Times New Roman" pitchFamily="18" charset="0"/>
              </a:rPr>
              <a:t>H</a:t>
            </a:r>
            <a:r>
              <a:rPr lang="nb-NO" sz="1800" baseline="-30000" smtClean="0">
                <a:cs typeface="Times New Roman" pitchFamily="18" charset="0"/>
              </a:rPr>
              <a:t>3</a:t>
            </a:r>
            <a:r>
              <a:rPr lang="en-US" sz="1800" smtClean="0">
                <a:cs typeface="Times New Roman" pitchFamily="18" charset="0"/>
              </a:rPr>
              <a:t>)</a:t>
            </a:r>
            <a:r>
              <a:rPr lang="nb-NO" sz="1800" baseline="-30000" smtClean="0">
                <a:cs typeface="Times New Roman" pitchFamily="18" charset="0"/>
              </a:rPr>
              <a:t>4</a:t>
            </a:r>
            <a:r>
              <a:rPr lang="en-US" sz="1800" smtClean="0">
                <a:cs typeface="Times New Roman" pitchFamily="18" charset="0"/>
              </a:rPr>
              <a:t>]</a:t>
            </a:r>
            <a:r>
              <a:rPr lang="en-US" sz="1800" baseline="30000" smtClean="0">
                <a:cs typeface="Times New Roman" pitchFamily="18" charset="0"/>
              </a:rPr>
              <a:t>2+</a:t>
            </a:r>
            <a:r>
              <a:rPr lang="en-US" sz="1800" smtClean="0">
                <a:cs typeface="Times New Roman" pitchFamily="18" charset="0"/>
              </a:rPr>
              <a:t>(aq) + 2OH</a:t>
            </a:r>
            <a:r>
              <a:rPr lang="en-US" sz="1800" baseline="30000" smtClean="0">
                <a:cs typeface="Times New Roman" pitchFamily="18" charset="0"/>
              </a:rPr>
              <a:t>-</a:t>
            </a:r>
            <a:r>
              <a:rPr lang="en-US" sz="1800" smtClean="0">
                <a:cs typeface="Times New Roman" pitchFamily="18" charset="0"/>
              </a:rPr>
              <a:t>(aq)</a:t>
            </a:r>
          </a:p>
          <a:p>
            <a:pPr eaLnBrk="1" hangingPunct="1">
              <a:buFontTx/>
              <a:buNone/>
            </a:pPr>
            <a:endParaRPr lang="en-US" sz="1800" smtClean="0">
              <a:cs typeface="Times New Roman" pitchFamily="18" charset="0"/>
            </a:endParaRPr>
          </a:p>
        </p:txBody>
      </p:sp>
      <p:graphicFrame>
        <p:nvGraphicFramePr>
          <p:cNvPr id="13314" name="Object 2048"/>
          <p:cNvGraphicFramePr>
            <a:graphicFrameLocks noChangeAspect="1"/>
          </p:cNvGraphicFramePr>
          <p:nvPr/>
        </p:nvGraphicFramePr>
        <p:xfrm>
          <a:off x="990600" y="4343400"/>
          <a:ext cx="6554788" cy="687388"/>
        </p:xfrm>
        <a:graphic>
          <a:graphicData uri="http://schemas.openxmlformats.org/presentationml/2006/ole">
            <p:oleObj spid="_x0000_s13314" name="Equation" r:id="rId3" imgW="4597200" imgH="482400" progId="Equation.3">
              <p:embed/>
            </p:oleObj>
          </a:graphicData>
        </a:graphic>
      </p:graphicFrame>
      <p:graphicFrame>
        <p:nvGraphicFramePr>
          <p:cNvPr id="13315" name="Object 2049"/>
          <p:cNvGraphicFramePr>
            <a:graphicFrameLocks noChangeAspect="1"/>
          </p:cNvGraphicFramePr>
          <p:nvPr/>
        </p:nvGraphicFramePr>
        <p:xfrm>
          <a:off x="557213" y="2743200"/>
          <a:ext cx="8129587" cy="687388"/>
        </p:xfrm>
        <a:graphic>
          <a:graphicData uri="http://schemas.openxmlformats.org/presentationml/2006/ole">
            <p:oleObj spid="_x0000_s13315" name="Equation" r:id="rId4" imgW="5702040" imgH="482400" progId="Equation.3">
              <p:embed/>
            </p:oleObj>
          </a:graphicData>
        </a:graphic>
      </p:graphicFrame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19E0BFA4-56E2-42F5-968E-84907140637C}" type="slidenum">
              <a:rPr lang="en-US" smtClean="0"/>
              <a:pPr>
                <a:defRPr/>
              </a:pPr>
              <a:t>20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Footer Placeholder 4"/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/>
          <a:p>
            <a:r>
              <a:rPr lang="nb-NO" smtClean="0"/>
              <a:t>MENA 1000 – Materialer, energi og nanoteknologi</a:t>
            </a:r>
            <a:endParaRPr lang="en-US" smtClean="0"/>
          </a:p>
        </p:txBody>
      </p:sp>
      <p:sp>
        <p:nvSpPr>
          <p:cNvPr id="4505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nb-NO" smtClean="0"/>
              <a:t>En- og flertannete ligander</a:t>
            </a:r>
            <a:br>
              <a:rPr lang="nb-NO" smtClean="0"/>
            </a:br>
            <a:r>
              <a:rPr lang="nb-NO" smtClean="0"/>
              <a:t>(Mono- og polydentate)</a:t>
            </a:r>
            <a:endParaRPr lang="en-US" smtClean="0"/>
          </a:p>
        </p:txBody>
      </p:sp>
      <p:sp>
        <p:nvSpPr>
          <p:cNvPr id="45060" name="Rectangle 3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 eaLnBrk="1" hangingPunct="1"/>
            <a:r>
              <a:rPr lang="nb-NO" sz="1800" smtClean="0"/>
              <a:t>H</a:t>
            </a:r>
            <a:r>
              <a:rPr lang="nb-NO" sz="1800" baseline="-25000" smtClean="0"/>
              <a:t>2</a:t>
            </a:r>
            <a:r>
              <a:rPr lang="nb-NO" sz="1800" smtClean="0"/>
              <a:t>O og NH</a:t>
            </a:r>
            <a:r>
              <a:rPr lang="nb-NO" sz="1800" baseline="-25000" smtClean="0"/>
              <a:t>3</a:t>
            </a:r>
            <a:r>
              <a:rPr lang="nb-NO" sz="1800" smtClean="0"/>
              <a:t> er eksempler på entannete (monodentate) ligander</a:t>
            </a:r>
          </a:p>
          <a:p>
            <a:pPr eaLnBrk="1" hangingPunct="1"/>
            <a:endParaRPr lang="nb-NO" sz="1800" smtClean="0"/>
          </a:p>
          <a:p>
            <a:pPr eaLnBrk="1" hangingPunct="1"/>
            <a:r>
              <a:rPr lang="nb-NO" sz="1800" smtClean="0"/>
              <a:t>Etylendiamin (”en”) er eksempel på en totannet (bidentat) ligand.</a:t>
            </a:r>
          </a:p>
          <a:p>
            <a:pPr eaLnBrk="1" hangingPunct="1"/>
            <a:endParaRPr lang="nb-NO" sz="1800" smtClean="0"/>
          </a:p>
          <a:p>
            <a:pPr eaLnBrk="1" hangingPunct="1"/>
            <a:r>
              <a:rPr lang="nb-NO" sz="1800" smtClean="0"/>
              <a:t>Polydentate ligander som kan binde seg til mer enn ett kation kan virke som nettverksdannere</a:t>
            </a:r>
          </a:p>
          <a:p>
            <a:pPr lvl="1" eaLnBrk="1" hangingPunct="1"/>
            <a:r>
              <a:rPr lang="nb-NO" sz="1600" smtClean="0"/>
              <a:t>Benyttes under syntese av materialer med flere kationer; holder kationene homogent fordelt under prosesseringen</a:t>
            </a:r>
            <a:endParaRPr lang="en-US" sz="1600" smtClean="0"/>
          </a:p>
        </p:txBody>
      </p:sp>
      <p:grpSp>
        <p:nvGrpSpPr>
          <p:cNvPr id="45061" name="Group 7"/>
          <p:cNvGrpSpPr>
            <a:grpSpLocks/>
          </p:cNvGrpSpPr>
          <p:nvPr/>
        </p:nvGrpSpPr>
        <p:grpSpPr bwMode="auto">
          <a:xfrm>
            <a:off x="5105400" y="1971675"/>
            <a:ext cx="3200400" cy="3057525"/>
            <a:chOff x="3216" y="1242"/>
            <a:chExt cx="2016" cy="1926"/>
          </a:xfrm>
        </p:grpSpPr>
        <p:pic>
          <p:nvPicPr>
            <p:cNvPr id="45063" name="Picture 5" descr="C:\Ic3\ChaptersFigures\ch7gif\str0727.gif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3295" y="1242"/>
              <a:ext cx="1937" cy="183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45064" name="Rectangle 6"/>
            <p:cNvSpPr>
              <a:spLocks noChangeArrowheads="1"/>
            </p:cNvSpPr>
            <p:nvPr/>
          </p:nvSpPr>
          <p:spPr bwMode="auto">
            <a:xfrm>
              <a:off x="3216" y="2832"/>
              <a:ext cx="336" cy="336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GB"/>
            </a:p>
          </p:txBody>
        </p:sp>
      </p:grpSp>
      <p:sp>
        <p:nvSpPr>
          <p:cNvPr id="45062" name="Text Box 8"/>
          <p:cNvSpPr txBox="1">
            <a:spLocks noChangeArrowheads="1"/>
          </p:cNvSpPr>
          <p:nvPr/>
        </p:nvSpPr>
        <p:spPr bwMode="auto">
          <a:xfrm>
            <a:off x="5943600" y="6165304"/>
            <a:ext cx="3124200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nb-NO" sz="1200" dirty="0"/>
              <a:t>Figur: </a:t>
            </a:r>
            <a:r>
              <a:rPr lang="nb-NO" sz="1200" dirty="0" err="1"/>
              <a:t>Shriver</a:t>
            </a:r>
            <a:r>
              <a:rPr lang="nb-NO" sz="1200" dirty="0"/>
              <a:t> and </a:t>
            </a:r>
            <a:r>
              <a:rPr lang="nb-NO" sz="1200" dirty="0" err="1"/>
              <a:t>Atkins</a:t>
            </a:r>
            <a:r>
              <a:rPr lang="nb-NO" sz="1200" dirty="0"/>
              <a:t>: </a:t>
            </a:r>
            <a:r>
              <a:rPr lang="nb-NO" sz="1200" dirty="0" err="1"/>
              <a:t>Inorganic</a:t>
            </a:r>
            <a:r>
              <a:rPr lang="nb-NO" sz="1200" dirty="0"/>
              <a:t> </a:t>
            </a:r>
            <a:r>
              <a:rPr lang="nb-NO" sz="1200" dirty="0" err="1"/>
              <a:t>Chemistry</a:t>
            </a:r>
            <a:r>
              <a:rPr lang="nb-NO" sz="1200" dirty="0"/>
              <a:t> </a:t>
            </a:r>
            <a:endParaRPr lang="en-US" sz="1200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AD60FF7B-B2CC-4862-BE82-E1666AA8224E}" type="slidenum">
              <a:rPr lang="en-US" smtClean="0"/>
              <a:pPr>
                <a:defRPr/>
              </a:pPr>
              <a:t>21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Footer Placeholder 3"/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/>
          <a:p>
            <a:r>
              <a:rPr lang="nb-NO" smtClean="0"/>
              <a:t>MENA 1000 – Materialer, energi og nanoteknologi</a:t>
            </a:r>
            <a:endParaRPr lang="en-US" smtClean="0"/>
          </a:p>
        </p:txBody>
      </p:sp>
      <p:sp>
        <p:nvSpPr>
          <p:cNvPr id="4608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nb-NO" smtClean="0"/>
              <a:t>Reduksjon og oksidasjon (red-oks)</a:t>
            </a:r>
            <a:endParaRPr lang="en-US" smtClean="0"/>
          </a:p>
        </p:txBody>
      </p:sp>
      <p:sp>
        <p:nvSpPr>
          <p:cNvPr id="46084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  <a:buFontTx/>
              <a:buNone/>
            </a:pPr>
            <a:r>
              <a:rPr lang="nb-NO" smtClean="0">
                <a:cs typeface="Times New Roman" pitchFamily="18" charset="0"/>
              </a:rPr>
              <a:t>Reduksjon: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nb-NO" smtClean="0">
                <a:cs typeface="Times New Roman" pitchFamily="18" charset="0"/>
              </a:rPr>
              <a:t>	</a:t>
            </a:r>
            <a:r>
              <a:rPr lang="en-US" smtClean="0">
                <a:cs typeface="Times New Roman" pitchFamily="18" charset="0"/>
              </a:rPr>
              <a:t>A + ze</a:t>
            </a:r>
            <a:r>
              <a:rPr lang="en-US" baseline="30000" smtClean="0">
                <a:cs typeface="Times New Roman" pitchFamily="18" charset="0"/>
              </a:rPr>
              <a:t>-</a:t>
            </a:r>
            <a:r>
              <a:rPr lang="en-US" smtClean="0">
                <a:cs typeface="Times New Roman" pitchFamily="18" charset="0"/>
              </a:rPr>
              <a:t> = A</a:t>
            </a:r>
            <a:r>
              <a:rPr lang="en-US" baseline="30000" smtClean="0">
                <a:cs typeface="Times New Roman" pitchFamily="18" charset="0"/>
              </a:rPr>
              <a:t>z-</a:t>
            </a:r>
            <a:r>
              <a:rPr lang="en-US" smtClean="0"/>
              <a:t> </a:t>
            </a:r>
            <a:r>
              <a:rPr lang="nb-NO" smtClean="0"/>
              <a:t>             	eller, mer generelt:   </a:t>
            </a:r>
            <a:r>
              <a:rPr lang="en-US" smtClean="0">
                <a:cs typeface="Times New Roman" pitchFamily="18" charset="0"/>
              </a:rPr>
              <a:t>A</a:t>
            </a:r>
            <a:r>
              <a:rPr lang="nb-NO" baseline="30000" smtClean="0">
                <a:cs typeface="Times New Roman" pitchFamily="18" charset="0"/>
              </a:rPr>
              <a:t>c</a:t>
            </a:r>
            <a:r>
              <a:rPr lang="en-US" smtClean="0">
                <a:cs typeface="Times New Roman" pitchFamily="18" charset="0"/>
              </a:rPr>
              <a:t> + ze</a:t>
            </a:r>
            <a:r>
              <a:rPr lang="en-US" baseline="30000" smtClean="0">
                <a:cs typeface="Times New Roman" pitchFamily="18" charset="0"/>
              </a:rPr>
              <a:t>-</a:t>
            </a:r>
            <a:r>
              <a:rPr lang="en-US" smtClean="0">
                <a:cs typeface="Times New Roman" pitchFamily="18" charset="0"/>
              </a:rPr>
              <a:t> = A</a:t>
            </a:r>
            <a:r>
              <a:rPr lang="nb-NO" baseline="30000" smtClean="0">
                <a:cs typeface="Times New Roman" pitchFamily="18" charset="0"/>
              </a:rPr>
              <a:t>c-z</a:t>
            </a:r>
            <a:endParaRPr lang="nb-NO" smtClean="0"/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nb-NO" smtClean="0">
                <a:cs typeface="Times New Roman" pitchFamily="18" charset="0"/>
              </a:rPr>
              <a:t>Ladningen på A blir mer negativ; oksidasjonstallet reduseres med z 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endParaRPr lang="nb-NO" smtClean="0">
              <a:cs typeface="Times New Roman" pitchFamily="18" charset="0"/>
            </a:endParaRP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nb-NO" smtClean="0">
                <a:cs typeface="Times New Roman" pitchFamily="18" charset="0"/>
              </a:rPr>
              <a:t>Oksidasjon: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nb-NO" smtClean="0">
                <a:cs typeface="Times New Roman" pitchFamily="18" charset="0"/>
              </a:rPr>
              <a:t>	</a:t>
            </a:r>
            <a:r>
              <a:rPr lang="en-US" smtClean="0">
                <a:cs typeface="Times New Roman" pitchFamily="18" charset="0"/>
              </a:rPr>
              <a:t>A </a:t>
            </a:r>
            <a:r>
              <a:rPr lang="nb-NO" smtClean="0">
                <a:cs typeface="Times New Roman" pitchFamily="18" charset="0"/>
              </a:rPr>
              <a:t>= </a:t>
            </a:r>
            <a:r>
              <a:rPr lang="en-US" smtClean="0">
                <a:cs typeface="Times New Roman" pitchFamily="18" charset="0"/>
              </a:rPr>
              <a:t>A</a:t>
            </a:r>
            <a:r>
              <a:rPr lang="en-US" baseline="30000" smtClean="0">
                <a:cs typeface="Times New Roman" pitchFamily="18" charset="0"/>
              </a:rPr>
              <a:t>z</a:t>
            </a:r>
            <a:r>
              <a:rPr lang="nb-NO" baseline="30000" smtClean="0">
                <a:cs typeface="Times New Roman" pitchFamily="18" charset="0"/>
              </a:rPr>
              <a:t>+</a:t>
            </a:r>
            <a:r>
              <a:rPr lang="nb-NO" smtClean="0">
                <a:cs typeface="Times New Roman" pitchFamily="18" charset="0"/>
              </a:rPr>
              <a:t> + ze</a:t>
            </a:r>
            <a:r>
              <a:rPr lang="nb-NO" baseline="30000" smtClean="0">
                <a:cs typeface="Times New Roman" pitchFamily="18" charset="0"/>
              </a:rPr>
              <a:t>-</a:t>
            </a:r>
            <a:r>
              <a:rPr lang="en-US" smtClean="0"/>
              <a:t> </a:t>
            </a:r>
            <a:r>
              <a:rPr lang="nb-NO" smtClean="0"/>
              <a:t>	eller, mer generelt:   </a:t>
            </a:r>
            <a:r>
              <a:rPr lang="en-US" smtClean="0">
                <a:cs typeface="Times New Roman" pitchFamily="18" charset="0"/>
              </a:rPr>
              <a:t>A</a:t>
            </a:r>
            <a:r>
              <a:rPr lang="nb-NO" baseline="30000" smtClean="0">
                <a:cs typeface="Times New Roman" pitchFamily="18" charset="0"/>
              </a:rPr>
              <a:t>c</a:t>
            </a:r>
            <a:r>
              <a:rPr lang="en-US" smtClean="0">
                <a:cs typeface="Times New Roman" pitchFamily="18" charset="0"/>
              </a:rPr>
              <a:t> = A</a:t>
            </a:r>
            <a:r>
              <a:rPr lang="nb-NO" baseline="30000" smtClean="0">
                <a:cs typeface="Times New Roman" pitchFamily="18" charset="0"/>
              </a:rPr>
              <a:t>c+z</a:t>
            </a:r>
            <a:r>
              <a:rPr lang="nb-NO" smtClean="0">
                <a:cs typeface="Times New Roman" pitchFamily="18" charset="0"/>
              </a:rPr>
              <a:t> </a:t>
            </a:r>
            <a:r>
              <a:rPr lang="en-US" smtClean="0">
                <a:cs typeface="Times New Roman" pitchFamily="18" charset="0"/>
              </a:rPr>
              <a:t>+ ze</a:t>
            </a:r>
            <a:r>
              <a:rPr lang="en-US" baseline="30000" smtClean="0">
                <a:cs typeface="Times New Roman" pitchFamily="18" charset="0"/>
              </a:rPr>
              <a:t>-</a:t>
            </a:r>
            <a:r>
              <a:rPr lang="en-US" smtClean="0">
                <a:cs typeface="Times New Roman" pitchFamily="18" charset="0"/>
              </a:rPr>
              <a:t> </a:t>
            </a:r>
            <a:endParaRPr lang="en-US" smtClean="0"/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nb-NO" smtClean="0">
                <a:cs typeface="Times New Roman" pitchFamily="18" charset="0"/>
              </a:rPr>
              <a:t>Ladningen på A blir mer positiv; oksidasjonstallet økes med z 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endParaRPr lang="nb-NO" smtClean="0"/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nb-NO" smtClean="0"/>
              <a:t>Eksempel på red-oks-reaksjon: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nb-NO" smtClean="0">
                <a:cs typeface="Times New Roman" pitchFamily="18" charset="0"/>
              </a:rPr>
              <a:t>	Fe</a:t>
            </a:r>
            <a:r>
              <a:rPr lang="nb-NO" baseline="30000" smtClean="0">
                <a:cs typeface="Times New Roman" pitchFamily="18" charset="0"/>
              </a:rPr>
              <a:t>3+</a:t>
            </a:r>
            <a:r>
              <a:rPr lang="nb-NO" smtClean="0">
                <a:cs typeface="Times New Roman" pitchFamily="18" charset="0"/>
              </a:rPr>
              <a:t>(aq) + Cr</a:t>
            </a:r>
            <a:r>
              <a:rPr lang="nb-NO" baseline="30000" smtClean="0">
                <a:cs typeface="Times New Roman" pitchFamily="18" charset="0"/>
              </a:rPr>
              <a:t>2+</a:t>
            </a:r>
            <a:r>
              <a:rPr lang="nb-NO" smtClean="0">
                <a:cs typeface="Times New Roman" pitchFamily="18" charset="0"/>
              </a:rPr>
              <a:t>(aq) = Fe</a:t>
            </a:r>
            <a:r>
              <a:rPr lang="nb-NO" baseline="30000" smtClean="0">
                <a:cs typeface="Times New Roman" pitchFamily="18" charset="0"/>
              </a:rPr>
              <a:t>2+</a:t>
            </a:r>
            <a:r>
              <a:rPr lang="nb-NO" smtClean="0">
                <a:cs typeface="Times New Roman" pitchFamily="18" charset="0"/>
              </a:rPr>
              <a:t>(aq) + Cr</a:t>
            </a:r>
            <a:r>
              <a:rPr lang="nb-NO" baseline="30000" smtClean="0">
                <a:cs typeface="Times New Roman" pitchFamily="18" charset="0"/>
              </a:rPr>
              <a:t>3+</a:t>
            </a:r>
            <a:r>
              <a:rPr lang="nb-NO" smtClean="0">
                <a:cs typeface="Times New Roman" pitchFamily="18" charset="0"/>
              </a:rPr>
              <a:t>(aq)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endParaRPr lang="nb-NO" smtClean="0">
              <a:cs typeface="Times New Roman" pitchFamily="18" charset="0"/>
            </a:endParaRP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nb-NO" smtClean="0">
                <a:cs typeface="Times New Roman" pitchFamily="18" charset="0"/>
              </a:rPr>
              <a:t>		Reduksjon: 	Fe</a:t>
            </a:r>
            <a:r>
              <a:rPr lang="nb-NO" baseline="30000" smtClean="0">
                <a:cs typeface="Times New Roman" pitchFamily="18" charset="0"/>
              </a:rPr>
              <a:t>3+</a:t>
            </a:r>
            <a:r>
              <a:rPr lang="nb-NO" smtClean="0">
                <a:cs typeface="Times New Roman" pitchFamily="18" charset="0"/>
              </a:rPr>
              <a:t>(aq) + e</a:t>
            </a:r>
            <a:r>
              <a:rPr lang="nb-NO" baseline="30000" smtClean="0">
                <a:cs typeface="Times New Roman" pitchFamily="18" charset="0"/>
              </a:rPr>
              <a:t>-</a:t>
            </a:r>
            <a:r>
              <a:rPr lang="nb-NO" smtClean="0">
                <a:cs typeface="Times New Roman" pitchFamily="18" charset="0"/>
              </a:rPr>
              <a:t> = Fe</a:t>
            </a:r>
            <a:r>
              <a:rPr lang="nb-NO" baseline="30000" smtClean="0">
                <a:cs typeface="Times New Roman" pitchFamily="18" charset="0"/>
              </a:rPr>
              <a:t>2+</a:t>
            </a:r>
            <a:r>
              <a:rPr lang="nb-NO" smtClean="0">
                <a:cs typeface="Times New Roman" pitchFamily="18" charset="0"/>
              </a:rPr>
              <a:t>(aq)</a:t>
            </a:r>
            <a:r>
              <a:rPr lang="en-US" smtClean="0">
                <a:cs typeface="Times New Roman" pitchFamily="18" charset="0"/>
              </a:rPr>
              <a:t> </a:t>
            </a:r>
            <a:r>
              <a:rPr lang="nb-NO" smtClean="0">
                <a:cs typeface="Times New Roman" pitchFamily="18" charset="0"/>
              </a:rPr>
              <a:t> 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nb-NO" smtClean="0">
                <a:cs typeface="Times New Roman" pitchFamily="18" charset="0"/>
              </a:rPr>
              <a:t>		Oksidasjon: 	Cr</a:t>
            </a:r>
            <a:r>
              <a:rPr lang="nb-NO" baseline="30000" smtClean="0">
                <a:cs typeface="Times New Roman" pitchFamily="18" charset="0"/>
              </a:rPr>
              <a:t>2+</a:t>
            </a:r>
            <a:r>
              <a:rPr lang="nb-NO" smtClean="0">
                <a:cs typeface="Times New Roman" pitchFamily="18" charset="0"/>
              </a:rPr>
              <a:t>(aq) = Cr</a:t>
            </a:r>
            <a:r>
              <a:rPr lang="nb-NO" baseline="30000" smtClean="0">
                <a:cs typeface="Times New Roman" pitchFamily="18" charset="0"/>
              </a:rPr>
              <a:t>3+</a:t>
            </a:r>
            <a:r>
              <a:rPr lang="nb-NO" smtClean="0">
                <a:cs typeface="Times New Roman" pitchFamily="18" charset="0"/>
              </a:rPr>
              <a:t>(aq) + e</a:t>
            </a:r>
            <a:r>
              <a:rPr lang="nb-NO" baseline="30000" smtClean="0">
                <a:cs typeface="Times New Roman" pitchFamily="18" charset="0"/>
              </a:rPr>
              <a:t>-</a:t>
            </a:r>
            <a:r>
              <a:rPr lang="en-US" smtClean="0">
                <a:cs typeface="Times New Roman" pitchFamily="18" charset="0"/>
              </a:rPr>
              <a:t> 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19E0BFA4-56E2-42F5-968E-84907140637C}" type="slidenum">
              <a:rPr lang="en-US" smtClean="0"/>
              <a:pPr>
                <a:defRPr/>
              </a:pPr>
              <a:t>22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Footer Placeholder 3"/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/>
          <a:p>
            <a:r>
              <a:rPr lang="nb-NO" smtClean="0"/>
              <a:t>MENA 1000 – Materialer, energi og nanoteknologi</a:t>
            </a:r>
            <a:endParaRPr lang="en-US" smtClean="0"/>
          </a:p>
        </p:txBody>
      </p:sp>
      <p:sp>
        <p:nvSpPr>
          <p:cNvPr id="4710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nb-NO" smtClean="0"/>
              <a:t>Oksidasjonstall</a:t>
            </a:r>
            <a:endParaRPr lang="en-US" smtClean="0"/>
          </a:p>
        </p:txBody>
      </p:sp>
      <p:sp>
        <p:nvSpPr>
          <p:cNvPr id="47108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nb-NO" sz="1800" smtClean="0"/>
              <a:t>I kjemiske </a:t>
            </a:r>
            <a:r>
              <a:rPr lang="nb-NO" sz="1800" i="1" smtClean="0"/>
              <a:t>forbindelser</a:t>
            </a:r>
            <a:r>
              <a:rPr lang="nb-NO" sz="1800" smtClean="0"/>
              <a:t> er det som regel </a:t>
            </a:r>
            <a:r>
              <a:rPr lang="nb-NO" sz="1800" i="1" smtClean="0"/>
              <a:t>ikke</a:t>
            </a:r>
            <a:r>
              <a:rPr lang="nb-NO" sz="1800" smtClean="0"/>
              <a:t> slik at elektronene er heltallig fordelt og grunnstoffene har derfor ikke heltallige oksidasjonstilstander.</a:t>
            </a:r>
          </a:p>
          <a:p>
            <a:pPr eaLnBrk="1" hangingPunct="1">
              <a:lnSpc>
                <a:spcPct val="90000"/>
              </a:lnSpc>
            </a:pPr>
            <a:endParaRPr lang="nb-NO" sz="1800" smtClean="0"/>
          </a:p>
          <a:p>
            <a:pPr eaLnBrk="1" hangingPunct="1">
              <a:lnSpc>
                <a:spcPct val="90000"/>
              </a:lnSpc>
            </a:pPr>
            <a:r>
              <a:rPr lang="nb-NO" sz="1800" smtClean="0"/>
              <a:t>Det er derfor i prinsippet ikke opplagt hvilke red-oks-prosesser vi egentlig har, for eksempel i reaksjoner som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nb-NO" sz="1800" smtClean="0"/>
              <a:t>	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nb-NO" sz="1800" smtClean="0"/>
              <a:t>		C + O</a:t>
            </a:r>
            <a:r>
              <a:rPr lang="nb-NO" sz="1800" baseline="-25000" smtClean="0"/>
              <a:t>2</a:t>
            </a:r>
            <a:r>
              <a:rPr lang="nb-NO" sz="1800" smtClean="0"/>
              <a:t> = CO</a:t>
            </a:r>
            <a:r>
              <a:rPr lang="nb-NO" sz="1800" baseline="-25000" smtClean="0"/>
              <a:t>2</a:t>
            </a:r>
            <a:r>
              <a:rPr lang="nb-NO" sz="1800" smtClean="0"/>
              <a:t>		forbrenning av kull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endParaRPr lang="nb-NO" sz="1800" smtClean="0"/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nb-NO" sz="1800" smtClean="0"/>
              <a:t>		CO + H</a:t>
            </a:r>
            <a:r>
              <a:rPr lang="nb-NO" sz="1800" baseline="-25000" smtClean="0"/>
              <a:t>2</a:t>
            </a:r>
            <a:r>
              <a:rPr lang="nb-NO" sz="1800" smtClean="0"/>
              <a:t>O = CO</a:t>
            </a:r>
            <a:r>
              <a:rPr lang="nb-NO" sz="1800" baseline="-25000" smtClean="0"/>
              <a:t>2</a:t>
            </a:r>
            <a:r>
              <a:rPr lang="nb-NO" sz="1800" smtClean="0"/>
              <a:t> + H</a:t>
            </a:r>
            <a:r>
              <a:rPr lang="nb-NO" sz="1800" baseline="-25000" smtClean="0"/>
              <a:t>2</a:t>
            </a:r>
            <a:r>
              <a:rPr lang="nb-NO" sz="1800" smtClean="0"/>
              <a:t>	vann-skift-reaksjonen</a:t>
            </a:r>
          </a:p>
          <a:p>
            <a:pPr eaLnBrk="1" hangingPunct="1">
              <a:lnSpc>
                <a:spcPct val="90000"/>
              </a:lnSpc>
            </a:pPr>
            <a:endParaRPr lang="nb-NO" sz="1800" smtClean="0"/>
          </a:p>
          <a:p>
            <a:pPr eaLnBrk="1" hangingPunct="1">
              <a:lnSpc>
                <a:spcPct val="90000"/>
              </a:lnSpc>
            </a:pPr>
            <a:r>
              <a:rPr lang="nb-NO" sz="1800" smtClean="0"/>
              <a:t>For å få oversikt over kjemien er det imidlertid nyttig å tillegge grunnstoffene formelle oksidasjonstall i kjemiske forbindelser, </a:t>
            </a:r>
          </a:p>
          <a:p>
            <a:pPr lvl="1" eaLnBrk="1" hangingPunct="1">
              <a:lnSpc>
                <a:spcPct val="90000"/>
              </a:lnSpc>
            </a:pPr>
            <a:r>
              <a:rPr lang="nb-NO" sz="1600" smtClean="0"/>
              <a:t>som om elektronene var heltallig fordelt</a:t>
            </a:r>
          </a:p>
          <a:p>
            <a:pPr lvl="1" eaLnBrk="1" hangingPunct="1">
              <a:lnSpc>
                <a:spcPct val="90000"/>
              </a:lnSpc>
            </a:pPr>
            <a:r>
              <a:rPr lang="nb-NO" sz="1600" smtClean="0"/>
              <a:t>i det vi kaller en rent ionisk modell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nb-NO" sz="1800" smtClean="0"/>
              <a:t>	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endParaRPr lang="nb-NO" sz="1800" smtClean="0"/>
          </a:p>
          <a:p>
            <a:pPr eaLnBrk="1" hangingPunct="1">
              <a:lnSpc>
                <a:spcPct val="90000"/>
              </a:lnSpc>
              <a:buFontTx/>
              <a:buNone/>
            </a:pPr>
            <a:endParaRPr lang="nb-NO" sz="1800" smtClean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19E0BFA4-56E2-42F5-968E-84907140637C}" type="slidenum">
              <a:rPr lang="en-US" smtClean="0"/>
              <a:pPr>
                <a:defRPr/>
              </a:pPr>
              <a:t>23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9" name="Footer Placeholder 3"/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/>
          <a:p>
            <a:r>
              <a:rPr lang="nb-NO" smtClean="0"/>
              <a:t>MENA 1000 – Materialer, energi og nanoteknologi</a:t>
            </a:r>
            <a:endParaRPr lang="en-US" smtClean="0"/>
          </a:p>
        </p:txBody>
      </p:sp>
      <p:sp>
        <p:nvSpPr>
          <p:cNvPr id="1434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nb-NO" smtClean="0"/>
              <a:t>Formelle oksidasjonstall (repetisjon)</a:t>
            </a:r>
            <a:endParaRPr lang="en-US" smtClean="0"/>
          </a:p>
        </p:txBody>
      </p:sp>
      <p:sp>
        <p:nvSpPr>
          <p:cNvPr id="1434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219200"/>
            <a:ext cx="7772400" cy="4724400"/>
          </a:xfrm>
        </p:spPr>
        <p:txBody>
          <a:bodyPr/>
          <a:lstStyle/>
          <a:p>
            <a:pPr eaLnBrk="1" hangingPunct="1"/>
            <a:r>
              <a:rPr lang="nb-NO" smtClean="0"/>
              <a:t>Tillegges grunnstoffene i et sett regler for forbindelser mellom ulike grunnstoffer. Tar hensyn til elektronegativitet og antall valenselektroner:</a:t>
            </a:r>
          </a:p>
          <a:p>
            <a:pPr lvl="1" algn="just" eaLnBrk="1" hangingPunct="1"/>
            <a:r>
              <a:rPr lang="nb-NO" smtClean="0">
                <a:cs typeface="Times New Roman" pitchFamily="18" charset="0"/>
              </a:rPr>
              <a:t>Fluor har alltid formelt oksidasjonstall -1 </a:t>
            </a:r>
          </a:p>
          <a:p>
            <a:pPr lvl="1" algn="just" eaLnBrk="1" hangingPunct="1"/>
            <a:r>
              <a:rPr lang="nb-NO" smtClean="0">
                <a:cs typeface="Times New Roman" pitchFamily="18" charset="0"/>
              </a:rPr>
              <a:t>Oksygen har oksidasjonstall -2, -1 eller -½, unntatt i forbindelse med fluor.</a:t>
            </a:r>
            <a:endParaRPr lang="en-US" smtClean="0">
              <a:cs typeface="Times New Roman" pitchFamily="18" charset="0"/>
            </a:endParaRPr>
          </a:p>
          <a:p>
            <a:pPr lvl="1" algn="just" eaLnBrk="1" hangingPunct="1"/>
            <a:r>
              <a:rPr lang="nb-NO" smtClean="0">
                <a:cs typeface="Times New Roman" pitchFamily="18" charset="0"/>
              </a:rPr>
              <a:t>Hydrogen har oksidasjonstall +1 eller -1.</a:t>
            </a:r>
            <a:endParaRPr lang="en-US" smtClean="0">
              <a:cs typeface="Times New Roman" pitchFamily="18" charset="0"/>
            </a:endParaRPr>
          </a:p>
          <a:p>
            <a:pPr lvl="1" algn="just" eaLnBrk="1" hangingPunct="1"/>
            <a:r>
              <a:rPr lang="nb-NO" smtClean="0">
                <a:cs typeface="Times New Roman" pitchFamily="18" charset="0"/>
              </a:rPr>
              <a:t>Andre grunnstoffer har oksidasjonstall som gis av antall valenselektroner og ønsket om å oppnå full oktett i ytre skall, </a:t>
            </a:r>
            <a:r>
              <a:rPr lang="nb-NO" smtClean="0">
                <a:solidFill>
                  <a:srgbClr val="CC0000"/>
                </a:solidFill>
                <a:cs typeface="Times New Roman" pitchFamily="18" charset="0"/>
              </a:rPr>
              <a:t>samt av forskjell i elektronegativitet</a:t>
            </a:r>
            <a:r>
              <a:rPr lang="nb-NO" smtClean="0">
                <a:cs typeface="Times New Roman" pitchFamily="18" charset="0"/>
              </a:rPr>
              <a:t>.</a:t>
            </a:r>
            <a:endParaRPr lang="en-US" smtClean="0">
              <a:cs typeface="Times New Roman" pitchFamily="18" charset="0"/>
            </a:endParaRPr>
          </a:p>
          <a:p>
            <a:pPr lvl="1" algn="just" eaLnBrk="1" hangingPunct="1"/>
            <a:r>
              <a:rPr lang="nb-NO" smtClean="0">
                <a:cs typeface="Times New Roman" pitchFamily="18" charset="0"/>
              </a:rPr>
              <a:t>Summen av oksidasjonstall skal være lik netto ladning for molekylet/ionet.</a:t>
            </a:r>
          </a:p>
          <a:p>
            <a:pPr algn="just" eaLnBrk="1" hangingPunct="1"/>
            <a:endParaRPr lang="nb-NO" smtClean="0">
              <a:cs typeface="Times New Roman" pitchFamily="18" charset="0"/>
            </a:endParaRPr>
          </a:p>
          <a:p>
            <a:pPr algn="just" eaLnBrk="1" hangingPunct="1"/>
            <a:r>
              <a:rPr lang="nb-NO" smtClean="0">
                <a:cs typeface="Times New Roman" pitchFamily="18" charset="0"/>
              </a:rPr>
              <a:t>Eksempel, vann-skift-reaksjonen:</a:t>
            </a:r>
            <a:endParaRPr lang="en-US" smtClean="0">
              <a:cs typeface="Times New Roman" pitchFamily="18" charset="0"/>
            </a:endParaRPr>
          </a:p>
          <a:p>
            <a:pPr lvl="1" eaLnBrk="1" hangingPunct="1"/>
            <a:endParaRPr lang="nb-NO" smtClean="0"/>
          </a:p>
          <a:p>
            <a:pPr lvl="1" eaLnBrk="1" hangingPunct="1"/>
            <a:endParaRPr lang="nb-NO" smtClean="0"/>
          </a:p>
          <a:p>
            <a:pPr lvl="1" eaLnBrk="1" hangingPunct="1"/>
            <a:endParaRPr lang="en-US" smtClean="0"/>
          </a:p>
        </p:txBody>
      </p:sp>
      <p:sp>
        <p:nvSpPr>
          <p:cNvPr id="14342" name="Rectangle 5"/>
          <p:cNvSpPr>
            <a:spLocks noChangeArrowheads="1"/>
          </p:cNvSpPr>
          <p:nvPr/>
        </p:nvSpPr>
        <p:spPr bwMode="auto">
          <a:xfrm>
            <a:off x="3562350" y="329247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en-GB"/>
          </a:p>
        </p:txBody>
      </p:sp>
      <p:graphicFrame>
        <p:nvGraphicFramePr>
          <p:cNvPr id="14338" name="Object 2048"/>
          <p:cNvGraphicFramePr>
            <a:graphicFrameLocks noChangeAspect="1"/>
          </p:cNvGraphicFramePr>
          <p:nvPr/>
        </p:nvGraphicFramePr>
        <p:xfrm>
          <a:off x="5486400" y="5508625"/>
          <a:ext cx="3041650" cy="587375"/>
        </p:xfrm>
        <a:graphic>
          <a:graphicData uri="http://schemas.openxmlformats.org/presentationml/2006/ole">
            <p:oleObj spid="_x0000_s14338" name="Equation" r:id="rId3" imgW="1485720" imgH="279360" progId="Equation.3">
              <p:embed/>
            </p:oleObj>
          </a:graphicData>
        </a:graphic>
      </p:graphicFrame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19E0BFA4-56E2-42F5-968E-84907140637C}" type="slidenum">
              <a:rPr lang="en-US" smtClean="0"/>
              <a:pPr>
                <a:defRPr/>
              </a:pPr>
              <a:t>24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3" name="Footer Placeholder 4"/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/>
          <a:p>
            <a:r>
              <a:rPr lang="nb-NO" smtClean="0"/>
              <a:t>MENA 1000 – Materialer, energi og nanoteknologi</a:t>
            </a:r>
            <a:endParaRPr lang="en-US" smtClean="0"/>
          </a:p>
        </p:txBody>
      </p:sp>
      <p:sp>
        <p:nvSpPr>
          <p:cNvPr id="1536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sz="2000" smtClean="0"/>
              <a:t>Oksidasjon av metaller – reduksjon av oksider</a:t>
            </a:r>
            <a:br>
              <a:rPr lang="en-GB" sz="2000" smtClean="0"/>
            </a:br>
            <a:r>
              <a:rPr lang="en-GB" sz="2000" smtClean="0"/>
              <a:t>Ellingham-diagram</a:t>
            </a:r>
          </a:p>
        </p:txBody>
      </p:sp>
      <p:sp>
        <p:nvSpPr>
          <p:cNvPr id="15365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152400" y="1066800"/>
            <a:ext cx="4822825" cy="518160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GB" sz="1800" smtClean="0"/>
              <a:t>Vi bruker som eksempel:</a:t>
            </a:r>
          </a:p>
          <a:p>
            <a:pPr eaLnBrk="1" hangingPunct="1">
              <a:lnSpc>
                <a:spcPct val="90000"/>
              </a:lnSpc>
            </a:pPr>
            <a:endParaRPr lang="en-GB" sz="1800" smtClean="0"/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GB" sz="1800" smtClean="0"/>
              <a:t>		Mg(s) + 1/2 O</a:t>
            </a:r>
            <a:r>
              <a:rPr lang="en-GB" sz="1800" baseline="-25000" smtClean="0"/>
              <a:t>2</a:t>
            </a:r>
            <a:r>
              <a:rPr lang="en-GB" sz="1800" smtClean="0"/>
              <a:t>(g) = MgO(s)</a:t>
            </a:r>
            <a:endParaRPr lang="en-GB" sz="1600" smtClean="0"/>
          </a:p>
          <a:p>
            <a:pPr eaLnBrk="1" hangingPunct="1">
              <a:lnSpc>
                <a:spcPct val="90000"/>
              </a:lnSpc>
            </a:pPr>
            <a:endParaRPr lang="en-GB" sz="1800" smtClean="0">
              <a:sym typeface="Symbol" pitchFamily="18" charset="2"/>
            </a:endParaRPr>
          </a:p>
          <a:p>
            <a:pPr eaLnBrk="1" hangingPunct="1">
              <a:lnSpc>
                <a:spcPct val="90000"/>
              </a:lnSpc>
            </a:pPr>
            <a:r>
              <a:rPr lang="en-GB" sz="1800" smtClean="0">
                <a:sym typeface="Symbol" pitchFamily="18" charset="2"/>
              </a:rPr>
              <a:t></a:t>
            </a:r>
            <a:r>
              <a:rPr lang="en-GB" sz="1800" baseline="-25000" smtClean="0"/>
              <a:t>r</a:t>
            </a:r>
            <a:r>
              <a:rPr lang="en-GB" sz="1800" smtClean="0"/>
              <a:t>G</a:t>
            </a:r>
            <a:r>
              <a:rPr lang="en-GB" sz="1800" baseline="30000" smtClean="0"/>
              <a:t>0</a:t>
            </a:r>
            <a:r>
              <a:rPr lang="en-GB" sz="1800" smtClean="0"/>
              <a:t> = -RTlnK</a:t>
            </a:r>
          </a:p>
          <a:p>
            <a:pPr eaLnBrk="1" hangingPunct="1">
              <a:lnSpc>
                <a:spcPct val="90000"/>
              </a:lnSpc>
            </a:pPr>
            <a:r>
              <a:rPr lang="en-GB" sz="1800" smtClean="0"/>
              <a:t>Reaksjonen skjer (går til høyre) ved standardbetingelser (1 atm O</a:t>
            </a:r>
            <a:r>
              <a:rPr lang="en-GB" sz="1800" baseline="-25000" smtClean="0"/>
              <a:t>2</a:t>
            </a:r>
            <a:r>
              <a:rPr lang="en-GB" sz="1800" smtClean="0"/>
              <a:t>) hvis: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GB" sz="1800" smtClean="0"/>
              <a:t>		K &gt; 1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GB" sz="1800" smtClean="0">
                <a:sym typeface="Symbol" pitchFamily="18" charset="2"/>
              </a:rPr>
              <a:t>		</a:t>
            </a:r>
            <a:r>
              <a:rPr lang="en-GB" sz="1800" baseline="-25000" smtClean="0"/>
              <a:t>r</a:t>
            </a:r>
            <a:r>
              <a:rPr lang="en-GB" sz="1800" smtClean="0"/>
              <a:t>G</a:t>
            </a:r>
            <a:r>
              <a:rPr lang="en-GB" sz="1800" baseline="30000" smtClean="0"/>
              <a:t>0</a:t>
            </a:r>
            <a:r>
              <a:rPr lang="en-GB" sz="1800" smtClean="0"/>
              <a:t> &lt; 0   </a:t>
            </a:r>
          </a:p>
          <a:p>
            <a:pPr eaLnBrk="1" hangingPunct="1">
              <a:lnSpc>
                <a:spcPct val="90000"/>
              </a:lnSpc>
            </a:pPr>
            <a:endParaRPr lang="en-GB" sz="1800" smtClean="0"/>
          </a:p>
          <a:p>
            <a:pPr eaLnBrk="1" hangingPunct="1">
              <a:lnSpc>
                <a:spcPct val="90000"/>
              </a:lnSpc>
            </a:pPr>
            <a:r>
              <a:rPr lang="en-GB" sz="1800" smtClean="0"/>
              <a:t>Ellingham-diagram: </a:t>
            </a:r>
            <a:r>
              <a:rPr lang="en-GB" sz="1800" smtClean="0">
                <a:sym typeface="Symbol" pitchFamily="18" charset="2"/>
              </a:rPr>
              <a:t></a:t>
            </a:r>
            <a:r>
              <a:rPr lang="en-GB" sz="1800" baseline="-25000" smtClean="0"/>
              <a:t>r</a:t>
            </a:r>
            <a:r>
              <a:rPr lang="en-GB" sz="1800" smtClean="0"/>
              <a:t>G</a:t>
            </a:r>
            <a:r>
              <a:rPr lang="en-GB" sz="1800" baseline="30000" smtClean="0"/>
              <a:t>0</a:t>
            </a:r>
            <a:r>
              <a:rPr lang="en-GB" sz="1800" smtClean="0"/>
              <a:t> vs temperatur</a:t>
            </a:r>
          </a:p>
          <a:p>
            <a:pPr eaLnBrk="1" hangingPunct="1">
              <a:lnSpc>
                <a:spcPct val="90000"/>
              </a:lnSpc>
            </a:pPr>
            <a:endParaRPr lang="en-GB" sz="1800" smtClean="0"/>
          </a:p>
          <a:p>
            <a:pPr eaLnBrk="1" hangingPunct="1">
              <a:lnSpc>
                <a:spcPct val="90000"/>
              </a:lnSpc>
            </a:pPr>
            <a:r>
              <a:rPr lang="en-GB" sz="1800" smtClean="0"/>
              <a:t>Vi kan f.eks. lese ut av diagrammet at </a:t>
            </a:r>
          </a:p>
          <a:p>
            <a:pPr lvl="1" eaLnBrk="1" hangingPunct="1">
              <a:lnSpc>
                <a:spcPct val="90000"/>
              </a:lnSpc>
            </a:pPr>
            <a:r>
              <a:rPr lang="en-GB" sz="1600" smtClean="0"/>
              <a:t>MgO er stabilt til &gt;3000°C</a:t>
            </a:r>
          </a:p>
          <a:p>
            <a:pPr lvl="1" eaLnBrk="1" hangingPunct="1">
              <a:lnSpc>
                <a:spcPct val="90000"/>
              </a:lnSpc>
            </a:pPr>
            <a:r>
              <a:rPr lang="en-GB" sz="1600" smtClean="0"/>
              <a:t>Ingen metaller stabile ved 20°C (unntatt gull)!</a:t>
            </a:r>
          </a:p>
          <a:p>
            <a:pPr lvl="1" eaLnBrk="1" hangingPunct="1">
              <a:lnSpc>
                <a:spcPct val="90000"/>
              </a:lnSpc>
            </a:pPr>
            <a:r>
              <a:rPr lang="en-GB" sz="1600" smtClean="0"/>
              <a:t>CuO og Ag</a:t>
            </a:r>
            <a:r>
              <a:rPr lang="en-GB" sz="1600" baseline="-25000" smtClean="0"/>
              <a:t>2</a:t>
            </a:r>
            <a:r>
              <a:rPr lang="en-GB" sz="1600" smtClean="0"/>
              <a:t>O spaltes ved oppvarming</a:t>
            </a:r>
          </a:p>
        </p:txBody>
      </p:sp>
      <p:graphicFrame>
        <p:nvGraphicFramePr>
          <p:cNvPr id="15362" name="Object 1024"/>
          <p:cNvGraphicFramePr>
            <a:graphicFrameLocks noChangeAspect="1"/>
          </p:cNvGraphicFramePr>
          <p:nvPr/>
        </p:nvGraphicFramePr>
        <p:xfrm>
          <a:off x="5181600" y="990600"/>
          <a:ext cx="3841750" cy="5105400"/>
        </p:xfrm>
        <a:graphic>
          <a:graphicData uri="http://schemas.openxmlformats.org/presentationml/2006/ole">
            <p:oleObj spid="_x0000_s15362" name="Drawing" r:id="rId3" imgW="4058078" imgH="5391442" progId="">
              <p:embed/>
            </p:oleObj>
          </a:graphicData>
        </a:graphic>
      </p:graphicFrame>
      <p:sp>
        <p:nvSpPr>
          <p:cNvPr id="15366" name="Text Box 5"/>
          <p:cNvSpPr txBox="1">
            <a:spLocks noChangeArrowheads="1"/>
          </p:cNvSpPr>
          <p:nvPr/>
        </p:nvSpPr>
        <p:spPr bwMode="auto">
          <a:xfrm>
            <a:off x="5943600" y="6237312"/>
            <a:ext cx="3124200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nb-NO" sz="1200" dirty="0"/>
              <a:t>Figur: </a:t>
            </a:r>
            <a:r>
              <a:rPr lang="nb-NO" sz="1200" dirty="0" err="1"/>
              <a:t>Shriver</a:t>
            </a:r>
            <a:r>
              <a:rPr lang="nb-NO" sz="1200" dirty="0"/>
              <a:t> and </a:t>
            </a:r>
            <a:r>
              <a:rPr lang="nb-NO" sz="1200" dirty="0" err="1"/>
              <a:t>Atkins</a:t>
            </a:r>
            <a:r>
              <a:rPr lang="nb-NO" sz="1200" dirty="0"/>
              <a:t>: </a:t>
            </a:r>
            <a:r>
              <a:rPr lang="nb-NO" sz="1200" dirty="0" err="1"/>
              <a:t>Inorganic</a:t>
            </a:r>
            <a:r>
              <a:rPr lang="nb-NO" sz="1200" dirty="0"/>
              <a:t> </a:t>
            </a:r>
            <a:r>
              <a:rPr lang="nb-NO" sz="1200" dirty="0" err="1"/>
              <a:t>Chemistry</a:t>
            </a:r>
            <a:r>
              <a:rPr lang="nb-NO" sz="1200" dirty="0"/>
              <a:t> </a:t>
            </a:r>
            <a:endParaRPr lang="en-US" sz="1200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AD60FF7B-B2CC-4862-BE82-E1666AA8224E}" type="slidenum">
              <a:rPr lang="en-US" smtClean="0"/>
              <a:pPr>
                <a:defRPr/>
              </a:pPr>
              <a:t>25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7" name="Footer Placeholder 4"/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/>
          <a:p>
            <a:r>
              <a:rPr lang="nb-NO" smtClean="0"/>
              <a:t>MENA 1000 – Materialer, energi og nanoteknologi</a:t>
            </a:r>
            <a:endParaRPr lang="en-US" smtClean="0"/>
          </a:p>
        </p:txBody>
      </p:sp>
      <p:sp>
        <p:nvSpPr>
          <p:cNvPr id="16388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152400"/>
            <a:ext cx="7772400" cy="1104900"/>
          </a:xfrm>
        </p:spPr>
        <p:txBody>
          <a:bodyPr/>
          <a:lstStyle/>
          <a:p>
            <a:pPr eaLnBrk="1" hangingPunct="1"/>
            <a:r>
              <a:rPr lang="en-GB" sz="2000" smtClean="0"/>
              <a:t>Ellingham-diagram; temperatur-avhengighet</a:t>
            </a:r>
            <a:br>
              <a:rPr lang="en-GB" sz="2000" smtClean="0"/>
            </a:br>
            <a:endParaRPr lang="en-GB" sz="2000" smtClean="0"/>
          </a:p>
        </p:txBody>
      </p:sp>
      <p:sp>
        <p:nvSpPr>
          <p:cNvPr id="16389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228600" y="1143000"/>
            <a:ext cx="4800600" cy="480060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GB" sz="1800" smtClean="0"/>
              <a:t>G = H - TS </a:t>
            </a:r>
          </a:p>
          <a:p>
            <a:pPr eaLnBrk="1" hangingPunct="1">
              <a:lnSpc>
                <a:spcPct val="90000"/>
              </a:lnSpc>
            </a:pPr>
            <a:endParaRPr lang="en-GB" sz="1800" smtClean="0">
              <a:sym typeface="Symbol" pitchFamily="18" charset="2"/>
            </a:endParaRPr>
          </a:p>
          <a:p>
            <a:pPr eaLnBrk="1" hangingPunct="1">
              <a:lnSpc>
                <a:spcPct val="90000"/>
              </a:lnSpc>
            </a:pPr>
            <a:r>
              <a:rPr lang="en-GB" sz="1800" smtClean="0">
                <a:sym typeface="Symbol" pitchFamily="18" charset="2"/>
              </a:rPr>
              <a:t></a:t>
            </a:r>
            <a:r>
              <a:rPr lang="en-GB" sz="1800" baseline="-25000" smtClean="0"/>
              <a:t>r</a:t>
            </a:r>
            <a:r>
              <a:rPr lang="en-GB" sz="1800" smtClean="0"/>
              <a:t>G</a:t>
            </a:r>
            <a:r>
              <a:rPr lang="en-GB" sz="1800" baseline="30000" smtClean="0"/>
              <a:t>0</a:t>
            </a:r>
            <a:r>
              <a:rPr lang="en-GB" sz="1800" smtClean="0"/>
              <a:t> = </a:t>
            </a:r>
            <a:r>
              <a:rPr lang="en-GB" sz="1800" smtClean="0">
                <a:sym typeface="Symbol" pitchFamily="18" charset="2"/>
              </a:rPr>
              <a:t></a:t>
            </a:r>
            <a:r>
              <a:rPr lang="en-GB" sz="1800" baseline="-25000" smtClean="0"/>
              <a:t>r</a:t>
            </a:r>
            <a:r>
              <a:rPr lang="en-GB" sz="1800" smtClean="0"/>
              <a:t>H</a:t>
            </a:r>
            <a:r>
              <a:rPr lang="en-GB" sz="1800" baseline="30000" smtClean="0"/>
              <a:t>0</a:t>
            </a:r>
            <a:r>
              <a:rPr lang="en-GB" sz="1800" smtClean="0"/>
              <a:t> - T</a:t>
            </a:r>
            <a:r>
              <a:rPr lang="en-GB" sz="1800" smtClean="0">
                <a:sym typeface="Symbol" pitchFamily="18" charset="2"/>
              </a:rPr>
              <a:t></a:t>
            </a:r>
            <a:r>
              <a:rPr lang="en-GB" sz="1800" baseline="-25000" smtClean="0"/>
              <a:t>r</a:t>
            </a:r>
            <a:r>
              <a:rPr lang="en-GB" sz="1800" smtClean="0"/>
              <a:t>S</a:t>
            </a:r>
            <a:r>
              <a:rPr lang="en-GB" sz="1800" baseline="30000" smtClean="0"/>
              <a:t>0</a:t>
            </a:r>
            <a:r>
              <a:rPr lang="en-GB" sz="1800" smtClean="0"/>
              <a:t> </a:t>
            </a:r>
          </a:p>
          <a:p>
            <a:pPr eaLnBrk="1" hangingPunct="1">
              <a:lnSpc>
                <a:spcPct val="90000"/>
              </a:lnSpc>
            </a:pPr>
            <a:endParaRPr lang="en-GB" sz="1800" smtClean="0"/>
          </a:p>
          <a:p>
            <a:pPr eaLnBrk="1" hangingPunct="1">
              <a:lnSpc>
                <a:spcPct val="90000"/>
              </a:lnSpc>
            </a:pPr>
            <a:r>
              <a:rPr lang="en-GB" sz="1800" smtClean="0"/>
              <a:t>Gasser har stor entropi, S, i forhold til kondenserte faser:</a:t>
            </a:r>
          </a:p>
          <a:p>
            <a:pPr eaLnBrk="1" hangingPunct="1">
              <a:lnSpc>
                <a:spcPct val="90000"/>
              </a:lnSpc>
            </a:pPr>
            <a:endParaRPr lang="en-GB" sz="1800" smtClean="0"/>
          </a:p>
          <a:p>
            <a:pPr eaLnBrk="1" hangingPunct="1">
              <a:lnSpc>
                <a:spcPct val="90000"/>
              </a:lnSpc>
            </a:pPr>
            <a:r>
              <a:rPr lang="en-GB" sz="1800" smtClean="0"/>
              <a:t>M(s) + 1/2 O</a:t>
            </a:r>
            <a:r>
              <a:rPr lang="en-GB" sz="1800" baseline="-25000" smtClean="0"/>
              <a:t>2</a:t>
            </a:r>
            <a:r>
              <a:rPr lang="en-GB" sz="1800" smtClean="0"/>
              <a:t>(g) = MO(s)</a:t>
            </a:r>
          </a:p>
          <a:p>
            <a:pPr lvl="2" eaLnBrk="1" hangingPunct="1">
              <a:lnSpc>
                <a:spcPct val="90000"/>
              </a:lnSpc>
            </a:pPr>
            <a:r>
              <a:rPr lang="en-GB" sz="1400" smtClean="0"/>
              <a:t>Entropien avtar, </a:t>
            </a:r>
            <a:r>
              <a:rPr lang="en-GB" sz="1400" smtClean="0">
                <a:sym typeface="Symbol" pitchFamily="18" charset="2"/>
              </a:rPr>
              <a:t></a:t>
            </a:r>
            <a:r>
              <a:rPr lang="en-GB" sz="1400" baseline="-25000" smtClean="0"/>
              <a:t>r</a:t>
            </a:r>
            <a:r>
              <a:rPr lang="en-GB" sz="1400" smtClean="0"/>
              <a:t>S</a:t>
            </a:r>
            <a:r>
              <a:rPr lang="en-GB" sz="1400" baseline="30000" smtClean="0"/>
              <a:t>0 </a:t>
            </a:r>
            <a:r>
              <a:rPr lang="en-GB" sz="1400" smtClean="0"/>
              <a:t>negativ, -T</a:t>
            </a:r>
            <a:r>
              <a:rPr lang="en-GB" sz="1400" smtClean="0">
                <a:sym typeface="Symbol" pitchFamily="18" charset="2"/>
              </a:rPr>
              <a:t></a:t>
            </a:r>
            <a:r>
              <a:rPr lang="en-GB" sz="1400" baseline="-25000" smtClean="0"/>
              <a:t>r</a:t>
            </a:r>
            <a:r>
              <a:rPr lang="en-GB" sz="1400" smtClean="0"/>
              <a:t>S</a:t>
            </a:r>
            <a:r>
              <a:rPr lang="en-GB" sz="1400" baseline="30000" smtClean="0"/>
              <a:t>0</a:t>
            </a:r>
            <a:r>
              <a:rPr lang="en-GB" sz="1400" smtClean="0"/>
              <a:t> positiv:</a:t>
            </a:r>
          </a:p>
          <a:p>
            <a:pPr lvl="2" eaLnBrk="1" hangingPunct="1">
              <a:lnSpc>
                <a:spcPct val="90000"/>
              </a:lnSpc>
            </a:pPr>
            <a:r>
              <a:rPr lang="en-GB" sz="1400" smtClean="0">
                <a:sym typeface="Symbol" pitchFamily="18" charset="2"/>
              </a:rPr>
              <a:t></a:t>
            </a:r>
            <a:r>
              <a:rPr lang="en-GB" sz="1400" baseline="-25000" smtClean="0"/>
              <a:t>r</a:t>
            </a:r>
            <a:r>
              <a:rPr lang="en-GB" sz="1400" smtClean="0"/>
              <a:t>G</a:t>
            </a:r>
            <a:r>
              <a:rPr lang="en-GB" sz="1400" baseline="30000" smtClean="0"/>
              <a:t>0</a:t>
            </a:r>
            <a:r>
              <a:rPr lang="en-GB" sz="1400" smtClean="0"/>
              <a:t> øker med T</a:t>
            </a:r>
          </a:p>
          <a:p>
            <a:pPr eaLnBrk="1" hangingPunct="1">
              <a:lnSpc>
                <a:spcPct val="90000"/>
              </a:lnSpc>
            </a:pPr>
            <a:r>
              <a:rPr lang="en-GB" sz="1800" smtClean="0"/>
              <a:t>C(s) + 1/2 O</a:t>
            </a:r>
            <a:r>
              <a:rPr lang="en-GB" sz="1800" baseline="-25000" smtClean="0"/>
              <a:t>2</a:t>
            </a:r>
            <a:r>
              <a:rPr lang="en-GB" sz="1800" smtClean="0"/>
              <a:t>(g) = CO(g)            </a:t>
            </a:r>
          </a:p>
          <a:p>
            <a:pPr lvl="2" eaLnBrk="1" hangingPunct="1">
              <a:lnSpc>
                <a:spcPct val="90000"/>
              </a:lnSpc>
            </a:pPr>
            <a:r>
              <a:rPr lang="en-GB" sz="1400" smtClean="0"/>
              <a:t>Entropien øker, </a:t>
            </a:r>
            <a:r>
              <a:rPr lang="en-GB" sz="1400" smtClean="0">
                <a:sym typeface="Symbol" pitchFamily="18" charset="2"/>
              </a:rPr>
              <a:t></a:t>
            </a:r>
            <a:r>
              <a:rPr lang="en-GB" sz="1400" baseline="-25000" smtClean="0"/>
              <a:t>r</a:t>
            </a:r>
            <a:r>
              <a:rPr lang="en-GB" sz="1400" smtClean="0"/>
              <a:t>S</a:t>
            </a:r>
            <a:r>
              <a:rPr lang="en-GB" sz="1400" baseline="30000" smtClean="0"/>
              <a:t>0 </a:t>
            </a:r>
            <a:r>
              <a:rPr lang="en-GB" sz="1400" smtClean="0"/>
              <a:t>positiv, -T</a:t>
            </a:r>
            <a:r>
              <a:rPr lang="en-GB" sz="1400" smtClean="0">
                <a:sym typeface="Symbol" pitchFamily="18" charset="2"/>
              </a:rPr>
              <a:t></a:t>
            </a:r>
            <a:r>
              <a:rPr lang="en-GB" sz="1400" baseline="-25000" smtClean="0"/>
              <a:t>r</a:t>
            </a:r>
            <a:r>
              <a:rPr lang="en-GB" sz="1400" smtClean="0"/>
              <a:t>S</a:t>
            </a:r>
            <a:r>
              <a:rPr lang="en-GB" sz="1400" baseline="30000" smtClean="0"/>
              <a:t>0</a:t>
            </a:r>
            <a:r>
              <a:rPr lang="en-GB" sz="1400" smtClean="0"/>
              <a:t> negativ:</a:t>
            </a:r>
          </a:p>
          <a:p>
            <a:pPr lvl="2" eaLnBrk="1" hangingPunct="1">
              <a:lnSpc>
                <a:spcPct val="90000"/>
              </a:lnSpc>
            </a:pPr>
            <a:r>
              <a:rPr lang="en-GB" sz="1400" smtClean="0">
                <a:sym typeface="Symbol" pitchFamily="18" charset="2"/>
              </a:rPr>
              <a:t></a:t>
            </a:r>
            <a:r>
              <a:rPr lang="en-GB" sz="1400" baseline="-25000" smtClean="0"/>
              <a:t>r</a:t>
            </a:r>
            <a:r>
              <a:rPr lang="en-GB" sz="1400" smtClean="0"/>
              <a:t>G</a:t>
            </a:r>
            <a:r>
              <a:rPr lang="en-GB" sz="1400" baseline="30000" smtClean="0"/>
              <a:t>0</a:t>
            </a:r>
            <a:r>
              <a:rPr lang="en-GB" sz="1400" smtClean="0"/>
              <a:t> avtar med T</a:t>
            </a:r>
          </a:p>
          <a:p>
            <a:pPr lvl="2" eaLnBrk="1" hangingPunct="1">
              <a:lnSpc>
                <a:spcPct val="90000"/>
              </a:lnSpc>
            </a:pPr>
            <a:endParaRPr lang="en-GB" sz="1400" smtClean="0"/>
          </a:p>
          <a:p>
            <a:pPr lvl="1" eaLnBrk="1" hangingPunct="1">
              <a:lnSpc>
                <a:spcPct val="90000"/>
              </a:lnSpc>
            </a:pPr>
            <a:endParaRPr lang="en-GB" sz="1600" smtClean="0"/>
          </a:p>
          <a:p>
            <a:pPr lvl="1" eaLnBrk="1" hangingPunct="1">
              <a:lnSpc>
                <a:spcPct val="90000"/>
              </a:lnSpc>
              <a:buFontTx/>
              <a:buNone/>
            </a:pPr>
            <a:r>
              <a:rPr lang="en-GB" sz="1600" smtClean="0">
                <a:solidFill>
                  <a:srgbClr val="CC3399"/>
                </a:solidFill>
              </a:rPr>
              <a:t>PS: Vi bruker her MO som eksempel; tilsvarer M</a:t>
            </a:r>
            <a:r>
              <a:rPr lang="en-GB" sz="1600" baseline="-25000" smtClean="0">
                <a:solidFill>
                  <a:srgbClr val="CC3399"/>
                </a:solidFill>
              </a:rPr>
              <a:t>x</a:t>
            </a:r>
            <a:r>
              <a:rPr lang="en-GB" sz="1600" smtClean="0">
                <a:solidFill>
                  <a:srgbClr val="CC3399"/>
                </a:solidFill>
              </a:rPr>
              <a:t>O i figuren, med x=1</a:t>
            </a:r>
          </a:p>
          <a:p>
            <a:pPr eaLnBrk="1" hangingPunct="1">
              <a:lnSpc>
                <a:spcPct val="90000"/>
              </a:lnSpc>
            </a:pPr>
            <a:endParaRPr lang="en-GB" sz="1800" smtClean="0">
              <a:solidFill>
                <a:srgbClr val="CC3399"/>
              </a:solidFill>
            </a:endParaRPr>
          </a:p>
        </p:txBody>
      </p:sp>
      <p:sp>
        <p:nvSpPr>
          <p:cNvPr id="16390" name="Text Box 5"/>
          <p:cNvSpPr txBox="1">
            <a:spLocks noChangeArrowheads="1"/>
          </p:cNvSpPr>
          <p:nvPr/>
        </p:nvSpPr>
        <p:spPr bwMode="auto">
          <a:xfrm>
            <a:off x="5943600" y="6237312"/>
            <a:ext cx="3124200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nb-NO" sz="1200" dirty="0"/>
              <a:t>Figur: </a:t>
            </a:r>
            <a:r>
              <a:rPr lang="nb-NO" sz="1200" dirty="0" err="1"/>
              <a:t>Shriver</a:t>
            </a:r>
            <a:r>
              <a:rPr lang="nb-NO" sz="1200" dirty="0"/>
              <a:t> and </a:t>
            </a:r>
            <a:r>
              <a:rPr lang="nb-NO" sz="1200" dirty="0" err="1"/>
              <a:t>Atkins</a:t>
            </a:r>
            <a:r>
              <a:rPr lang="nb-NO" sz="1200" dirty="0"/>
              <a:t>: </a:t>
            </a:r>
            <a:r>
              <a:rPr lang="nb-NO" sz="1200" dirty="0" err="1"/>
              <a:t>Inorganic</a:t>
            </a:r>
            <a:r>
              <a:rPr lang="nb-NO" sz="1200" dirty="0"/>
              <a:t> </a:t>
            </a:r>
            <a:r>
              <a:rPr lang="nb-NO" sz="1200" dirty="0" err="1"/>
              <a:t>Chemistry</a:t>
            </a:r>
            <a:r>
              <a:rPr lang="nb-NO" sz="1200" dirty="0"/>
              <a:t> </a:t>
            </a:r>
            <a:endParaRPr lang="en-US" sz="1200" dirty="0"/>
          </a:p>
        </p:txBody>
      </p:sp>
      <p:grpSp>
        <p:nvGrpSpPr>
          <p:cNvPr id="16391" name="Group 9"/>
          <p:cNvGrpSpPr>
            <a:grpSpLocks/>
          </p:cNvGrpSpPr>
          <p:nvPr/>
        </p:nvGrpSpPr>
        <p:grpSpPr bwMode="auto">
          <a:xfrm>
            <a:off x="5486400" y="1676400"/>
            <a:ext cx="3124200" cy="3914775"/>
            <a:chOff x="3264" y="672"/>
            <a:chExt cx="2448" cy="3042"/>
          </a:xfrm>
        </p:grpSpPr>
        <p:graphicFrame>
          <p:nvGraphicFramePr>
            <p:cNvPr id="16386" name="Object 1024"/>
            <p:cNvGraphicFramePr>
              <a:graphicFrameLocks noChangeAspect="1"/>
            </p:cNvGraphicFramePr>
            <p:nvPr/>
          </p:nvGraphicFramePr>
          <p:xfrm>
            <a:off x="3264" y="672"/>
            <a:ext cx="2448" cy="3042"/>
          </p:xfrm>
          <a:graphic>
            <a:graphicData uri="http://schemas.openxmlformats.org/presentationml/2006/ole">
              <p:oleObj spid="_x0000_s16386" name="Drawing" r:id="rId3" imgW="3885986" imgH="4829152" progId="">
                <p:embed/>
              </p:oleObj>
            </a:graphicData>
          </a:graphic>
        </p:graphicFrame>
        <p:sp>
          <p:nvSpPr>
            <p:cNvPr id="16392" name="Rectangle 6"/>
            <p:cNvSpPr>
              <a:spLocks noChangeArrowheads="1"/>
            </p:cNvSpPr>
            <p:nvPr/>
          </p:nvSpPr>
          <p:spPr bwMode="auto">
            <a:xfrm>
              <a:off x="3936" y="3120"/>
              <a:ext cx="1776" cy="384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16393" name="Rectangle 7"/>
            <p:cNvSpPr>
              <a:spLocks noChangeArrowheads="1"/>
            </p:cNvSpPr>
            <p:nvPr/>
          </p:nvSpPr>
          <p:spPr bwMode="auto">
            <a:xfrm>
              <a:off x="5472" y="2880"/>
              <a:ext cx="240" cy="720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16394" name="Rectangle 8"/>
            <p:cNvSpPr>
              <a:spLocks noChangeArrowheads="1"/>
            </p:cNvSpPr>
            <p:nvPr/>
          </p:nvSpPr>
          <p:spPr bwMode="auto">
            <a:xfrm>
              <a:off x="4128" y="1920"/>
              <a:ext cx="48" cy="1152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GB"/>
            </a:p>
          </p:txBody>
        </p:sp>
      </p:grpSp>
      <p:sp>
        <p:nvSpPr>
          <p:cNvPr id="11" name="Slide Number Placeholder 10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AD60FF7B-B2CC-4862-BE82-E1666AA8224E}" type="slidenum">
              <a:rPr lang="en-US" smtClean="0"/>
              <a:pPr>
                <a:defRPr/>
              </a:pPr>
              <a:t>26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1" name="Footer Placeholder 4"/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/>
          <a:p>
            <a:r>
              <a:rPr lang="nb-NO" smtClean="0"/>
              <a:t>MENA 1000 – Materialer, energi og nanoteknologi</a:t>
            </a:r>
            <a:endParaRPr lang="en-US" smtClean="0"/>
          </a:p>
        </p:txBody>
      </p:sp>
      <p:sp>
        <p:nvSpPr>
          <p:cNvPr id="17412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0"/>
            <a:ext cx="7772400" cy="1143000"/>
          </a:xfrm>
        </p:spPr>
        <p:txBody>
          <a:bodyPr/>
          <a:lstStyle/>
          <a:p>
            <a:pPr eaLnBrk="1" hangingPunct="1"/>
            <a:r>
              <a:rPr lang="en-GB" sz="1800" smtClean="0"/>
              <a:t>Ellingham-diagram; temperatur-avhengighet for karbotermiske reaksjoner</a:t>
            </a:r>
          </a:p>
        </p:txBody>
      </p:sp>
      <p:sp>
        <p:nvSpPr>
          <p:cNvPr id="17413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0" y="1676400"/>
            <a:ext cx="5029200" cy="411480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GB" sz="1800" smtClean="0">
                <a:sym typeface="Symbol" pitchFamily="18" charset="2"/>
              </a:rPr>
              <a:t></a:t>
            </a:r>
            <a:r>
              <a:rPr lang="en-GB" sz="1800" baseline="-25000" smtClean="0"/>
              <a:t>r</a:t>
            </a:r>
            <a:r>
              <a:rPr lang="en-GB" sz="1800" smtClean="0"/>
              <a:t>G</a:t>
            </a:r>
            <a:r>
              <a:rPr lang="en-GB" sz="1800" baseline="30000" smtClean="0"/>
              <a:t>0</a:t>
            </a:r>
            <a:r>
              <a:rPr lang="en-GB" sz="1800" smtClean="0"/>
              <a:t> = </a:t>
            </a:r>
            <a:r>
              <a:rPr lang="en-GB" sz="1800" smtClean="0">
                <a:sym typeface="Symbol" pitchFamily="18" charset="2"/>
              </a:rPr>
              <a:t></a:t>
            </a:r>
            <a:r>
              <a:rPr lang="en-GB" sz="1800" baseline="-25000" smtClean="0"/>
              <a:t>r</a:t>
            </a:r>
            <a:r>
              <a:rPr lang="en-GB" sz="1800" smtClean="0"/>
              <a:t>H</a:t>
            </a:r>
            <a:r>
              <a:rPr lang="en-GB" sz="1800" baseline="30000" smtClean="0"/>
              <a:t>0</a:t>
            </a:r>
            <a:r>
              <a:rPr lang="en-GB" sz="1800" smtClean="0"/>
              <a:t> - T</a:t>
            </a:r>
            <a:r>
              <a:rPr lang="en-GB" sz="1800" smtClean="0">
                <a:sym typeface="Symbol" pitchFamily="18" charset="2"/>
              </a:rPr>
              <a:t></a:t>
            </a:r>
            <a:r>
              <a:rPr lang="en-GB" sz="1800" baseline="-25000" smtClean="0"/>
              <a:t>r</a:t>
            </a:r>
            <a:r>
              <a:rPr lang="en-GB" sz="1800" smtClean="0"/>
              <a:t>S</a:t>
            </a:r>
            <a:r>
              <a:rPr lang="en-GB" sz="1800" baseline="30000" smtClean="0"/>
              <a:t>0</a:t>
            </a:r>
            <a:r>
              <a:rPr lang="en-GB" sz="1800" smtClean="0"/>
              <a:t> </a:t>
            </a:r>
          </a:p>
          <a:p>
            <a:pPr eaLnBrk="1" hangingPunct="1">
              <a:lnSpc>
                <a:spcPct val="90000"/>
              </a:lnSpc>
            </a:pPr>
            <a:endParaRPr lang="en-GB" sz="1800" smtClean="0"/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GB" sz="1800" smtClean="0">
                <a:solidFill>
                  <a:srgbClr val="990000"/>
                </a:solidFill>
              </a:rPr>
              <a:t>	a) C(s) + 1/2 O</a:t>
            </a:r>
            <a:r>
              <a:rPr lang="en-GB" sz="1800" baseline="-25000" smtClean="0">
                <a:solidFill>
                  <a:srgbClr val="990000"/>
                </a:solidFill>
              </a:rPr>
              <a:t>2</a:t>
            </a:r>
            <a:r>
              <a:rPr lang="en-GB" sz="1800" smtClean="0">
                <a:solidFill>
                  <a:srgbClr val="990000"/>
                </a:solidFill>
              </a:rPr>
              <a:t>(g) = CO(g)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GB" sz="1800" smtClean="0">
                <a:solidFill>
                  <a:srgbClr val="990000"/>
                </a:solidFill>
              </a:rPr>
              <a:t>	b) C(s) + O</a:t>
            </a:r>
            <a:r>
              <a:rPr lang="en-GB" sz="1800" baseline="-25000" smtClean="0">
                <a:solidFill>
                  <a:srgbClr val="990000"/>
                </a:solidFill>
              </a:rPr>
              <a:t>2</a:t>
            </a:r>
            <a:r>
              <a:rPr lang="en-GB" sz="1800" smtClean="0">
                <a:solidFill>
                  <a:srgbClr val="990000"/>
                </a:solidFill>
              </a:rPr>
              <a:t>(g) = CO</a:t>
            </a:r>
            <a:r>
              <a:rPr lang="en-GB" sz="1800" baseline="-25000" smtClean="0">
                <a:solidFill>
                  <a:srgbClr val="990000"/>
                </a:solidFill>
              </a:rPr>
              <a:t>2</a:t>
            </a:r>
            <a:r>
              <a:rPr lang="en-GB" sz="1800" smtClean="0">
                <a:solidFill>
                  <a:srgbClr val="990000"/>
                </a:solidFill>
              </a:rPr>
              <a:t>(g)    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GB" sz="1800" smtClean="0">
                <a:solidFill>
                  <a:srgbClr val="990000"/>
                </a:solidFill>
              </a:rPr>
              <a:t>	c) CO(g) + 1/2 O</a:t>
            </a:r>
            <a:r>
              <a:rPr lang="en-GB" sz="1800" baseline="-25000" smtClean="0">
                <a:solidFill>
                  <a:srgbClr val="990000"/>
                </a:solidFill>
              </a:rPr>
              <a:t>2</a:t>
            </a:r>
            <a:r>
              <a:rPr lang="en-GB" sz="1800" smtClean="0">
                <a:solidFill>
                  <a:srgbClr val="990000"/>
                </a:solidFill>
              </a:rPr>
              <a:t>(g) = CO</a:t>
            </a:r>
            <a:r>
              <a:rPr lang="en-GB" sz="1800" baseline="-25000" smtClean="0">
                <a:solidFill>
                  <a:srgbClr val="990000"/>
                </a:solidFill>
              </a:rPr>
              <a:t>2</a:t>
            </a:r>
            <a:r>
              <a:rPr lang="en-GB" sz="1800" smtClean="0">
                <a:solidFill>
                  <a:srgbClr val="990000"/>
                </a:solidFill>
              </a:rPr>
              <a:t>(g)</a:t>
            </a:r>
          </a:p>
          <a:p>
            <a:pPr eaLnBrk="1" hangingPunct="1">
              <a:lnSpc>
                <a:spcPct val="90000"/>
              </a:lnSpc>
            </a:pPr>
            <a:endParaRPr lang="en-GB" sz="1800" smtClean="0">
              <a:solidFill>
                <a:srgbClr val="990000"/>
              </a:solidFill>
            </a:endParaRP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GB" sz="1800" smtClean="0">
                <a:solidFill>
                  <a:srgbClr val="000066"/>
                </a:solidFill>
              </a:rPr>
              <a:t>	d) M(s) + 1/2 O</a:t>
            </a:r>
            <a:r>
              <a:rPr lang="en-GB" sz="1800" baseline="-25000" smtClean="0">
                <a:solidFill>
                  <a:srgbClr val="000066"/>
                </a:solidFill>
              </a:rPr>
              <a:t>2</a:t>
            </a:r>
            <a:r>
              <a:rPr lang="en-GB" sz="1800" smtClean="0">
                <a:solidFill>
                  <a:srgbClr val="000066"/>
                </a:solidFill>
              </a:rPr>
              <a:t>(g) = MO(s)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endParaRPr lang="en-GB" sz="1800" smtClean="0">
              <a:solidFill>
                <a:srgbClr val="000066"/>
              </a:solidFill>
            </a:endParaRP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GB" sz="1600" smtClean="0">
                <a:solidFill>
                  <a:srgbClr val="000066"/>
                </a:solidFill>
              </a:rPr>
              <a:t>	(brekkpunkter i kurvene skyldes faseoverganger)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GB" sz="1800" smtClean="0"/>
              <a:t>      </a:t>
            </a:r>
          </a:p>
          <a:p>
            <a:pPr eaLnBrk="1" hangingPunct="1">
              <a:lnSpc>
                <a:spcPct val="90000"/>
              </a:lnSpc>
            </a:pPr>
            <a:endParaRPr lang="en-GB" sz="1800" smtClean="0"/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GB" sz="1800" smtClean="0"/>
              <a:t>	(Gasser har stor entropi, S, i forhold til kondenserte faser.) </a:t>
            </a:r>
          </a:p>
        </p:txBody>
      </p:sp>
      <p:graphicFrame>
        <p:nvGraphicFramePr>
          <p:cNvPr id="17410" name="Object 1024"/>
          <p:cNvGraphicFramePr>
            <a:graphicFrameLocks noChangeAspect="1"/>
          </p:cNvGraphicFramePr>
          <p:nvPr/>
        </p:nvGraphicFramePr>
        <p:xfrm>
          <a:off x="5143500" y="1371600"/>
          <a:ext cx="3186113" cy="4276725"/>
        </p:xfrm>
        <a:graphic>
          <a:graphicData uri="http://schemas.openxmlformats.org/presentationml/2006/ole">
            <p:oleObj spid="_x0000_s17410" name="Drawing" r:id="rId3" imgW="3923990" imgH="5267829" progId="">
              <p:embed/>
            </p:oleObj>
          </a:graphicData>
        </a:graphic>
      </p:graphicFrame>
      <p:sp>
        <p:nvSpPr>
          <p:cNvPr id="17414" name="Text Box 5"/>
          <p:cNvSpPr txBox="1">
            <a:spLocks noChangeArrowheads="1"/>
          </p:cNvSpPr>
          <p:nvPr/>
        </p:nvSpPr>
        <p:spPr bwMode="auto">
          <a:xfrm>
            <a:off x="5943600" y="6237312"/>
            <a:ext cx="3124200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nb-NO" sz="1200" dirty="0"/>
              <a:t>Figur: </a:t>
            </a:r>
            <a:r>
              <a:rPr lang="nb-NO" sz="1200" dirty="0" err="1"/>
              <a:t>Shriver</a:t>
            </a:r>
            <a:r>
              <a:rPr lang="nb-NO" sz="1200" dirty="0"/>
              <a:t> and </a:t>
            </a:r>
            <a:r>
              <a:rPr lang="nb-NO" sz="1200" dirty="0" err="1"/>
              <a:t>Atkins</a:t>
            </a:r>
            <a:r>
              <a:rPr lang="nb-NO" sz="1200" dirty="0"/>
              <a:t>: </a:t>
            </a:r>
            <a:r>
              <a:rPr lang="nb-NO" sz="1200" dirty="0" err="1"/>
              <a:t>Inorganic</a:t>
            </a:r>
            <a:r>
              <a:rPr lang="nb-NO" sz="1200" dirty="0"/>
              <a:t> </a:t>
            </a:r>
            <a:r>
              <a:rPr lang="nb-NO" sz="1200" dirty="0" err="1"/>
              <a:t>Chemistry</a:t>
            </a:r>
            <a:r>
              <a:rPr lang="nb-NO" sz="1200" dirty="0"/>
              <a:t> </a:t>
            </a:r>
            <a:endParaRPr lang="en-US" sz="1200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AD60FF7B-B2CC-4862-BE82-E1666AA8224E}" type="slidenum">
              <a:rPr lang="en-US" smtClean="0"/>
              <a:pPr>
                <a:defRPr/>
              </a:pPr>
              <a:t>27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5" name="Footer Placeholder 4"/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/>
          <a:p>
            <a:r>
              <a:rPr lang="nb-NO" smtClean="0"/>
              <a:t>MENA 1000 – Materialer, energi og nanoteknologi</a:t>
            </a:r>
            <a:endParaRPr lang="en-US" smtClean="0"/>
          </a:p>
        </p:txBody>
      </p:sp>
      <p:sp>
        <p:nvSpPr>
          <p:cNvPr id="18436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0"/>
            <a:ext cx="7772400" cy="1104900"/>
          </a:xfrm>
        </p:spPr>
        <p:txBody>
          <a:bodyPr/>
          <a:lstStyle/>
          <a:p>
            <a:pPr eaLnBrk="1" hangingPunct="1"/>
            <a:r>
              <a:rPr lang="en-GB" sz="1800" smtClean="0"/>
              <a:t>Fremstilling av grunnstoff ved reduksjon, eks. Mg:</a:t>
            </a:r>
            <a:br>
              <a:rPr lang="en-GB" sz="1800" smtClean="0"/>
            </a:br>
            <a:r>
              <a:rPr lang="en-GB" sz="1800" smtClean="0"/>
              <a:t>MO(s) + C(s) = M(s) + CO(g)</a:t>
            </a:r>
          </a:p>
        </p:txBody>
      </p:sp>
      <p:sp>
        <p:nvSpPr>
          <p:cNvPr id="18437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152400" y="1219200"/>
            <a:ext cx="6477000" cy="411480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GB" sz="1800" smtClean="0">
                <a:sym typeface="Symbol" pitchFamily="18" charset="2"/>
              </a:rPr>
              <a:t></a:t>
            </a:r>
            <a:r>
              <a:rPr lang="en-GB" sz="1800" baseline="-25000" smtClean="0"/>
              <a:t>r</a:t>
            </a:r>
            <a:r>
              <a:rPr lang="en-GB" sz="1800" smtClean="0"/>
              <a:t>G</a:t>
            </a:r>
            <a:r>
              <a:rPr lang="en-GB" sz="1800" baseline="30000" smtClean="0"/>
              <a:t>0</a:t>
            </a:r>
            <a:r>
              <a:rPr lang="en-GB" sz="1800" smtClean="0"/>
              <a:t> = -RTlnK   </a:t>
            </a:r>
          </a:p>
          <a:p>
            <a:pPr eaLnBrk="1" hangingPunct="1">
              <a:lnSpc>
                <a:spcPct val="90000"/>
              </a:lnSpc>
            </a:pPr>
            <a:r>
              <a:rPr lang="en-GB" sz="1800" smtClean="0"/>
              <a:t>K &gt; 1 krever </a:t>
            </a:r>
            <a:r>
              <a:rPr lang="en-GB" sz="1800" smtClean="0">
                <a:sym typeface="Symbol" pitchFamily="18" charset="2"/>
              </a:rPr>
              <a:t></a:t>
            </a:r>
            <a:r>
              <a:rPr lang="en-GB" sz="1800" baseline="-25000" smtClean="0"/>
              <a:t>r</a:t>
            </a:r>
            <a:r>
              <a:rPr lang="en-GB" sz="1800" smtClean="0"/>
              <a:t>G</a:t>
            </a:r>
            <a:r>
              <a:rPr lang="en-GB" sz="1800" baseline="30000" smtClean="0"/>
              <a:t>0</a:t>
            </a:r>
            <a:r>
              <a:rPr lang="en-GB" sz="1800" smtClean="0"/>
              <a:t> &lt; 0   </a:t>
            </a:r>
          </a:p>
          <a:p>
            <a:pPr eaLnBrk="1" hangingPunct="1">
              <a:lnSpc>
                <a:spcPct val="90000"/>
              </a:lnSpc>
            </a:pPr>
            <a:endParaRPr lang="en-GB" sz="1800" smtClean="0"/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GB" sz="1800" smtClean="0"/>
              <a:t>	M(s) + 1/2 O</a:t>
            </a:r>
            <a:r>
              <a:rPr lang="en-GB" sz="1800" baseline="-25000" smtClean="0"/>
              <a:t>2</a:t>
            </a:r>
            <a:r>
              <a:rPr lang="en-GB" sz="1800" smtClean="0"/>
              <a:t>(g) = MO(s)        | -1  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GB" sz="1800" u="sng" smtClean="0"/>
              <a:t>	C + 1/2 O</a:t>
            </a:r>
            <a:r>
              <a:rPr lang="en-GB" sz="1800" u="sng" baseline="-25000" smtClean="0"/>
              <a:t>2</a:t>
            </a:r>
            <a:r>
              <a:rPr lang="en-GB" sz="1800" u="sng" smtClean="0"/>
              <a:t>(g) = CO(g)             | 1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GB" sz="1800" smtClean="0"/>
              <a:t>	MO(s) + C(s) = M(s) + CO(g)   </a:t>
            </a:r>
          </a:p>
          <a:p>
            <a:pPr eaLnBrk="1" hangingPunct="1">
              <a:lnSpc>
                <a:spcPct val="90000"/>
              </a:lnSpc>
            </a:pPr>
            <a:endParaRPr lang="en-GB" sz="1800" smtClean="0">
              <a:sym typeface="Symbol" pitchFamily="18" charset="2"/>
            </a:endParaRP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GB" sz="1800" smtClean="0">
                <a:sym typeface="Symbol" pitchFamily="18" charset="2"/>
              </a:rPr>
              <a:t>	</a:t>
            </a:r>
            <a:r>
              <a:rPr lang="en-GB" sz="1800" baseline="-25000" smtClean="0"/>
              <a:t>r</a:t>
            </a:r>
            <a:r>
              <a:rPr lang="en-GB" sz="1800" smtClean="0"/>
              <a:t>G</a:t>
            </a:r>
            <a:r>
              <a:rPr lang="en-GB" sz="1800" baseline="30000" smtClean="0"/>
              <a:t>0</a:t>
            </a:r>
            <a:r>
              <a:rPr lang="en-GB" sz="1800" smtClean="0"/>
              <a:t>(tot) = </a:t>
            </a:r>
            <a:r>
              <a:rPr lang="en-GB" sz="1800" smtClean="0">
                <a:sym typeface="Symbol" pitchFamily="18" charset="2"/>
              </a:rPr>
              <a:t></a:t>
            </a:r>
            <a:r>
              <a:rPr lang="en-GB" sz="1800" baseline="-25000" smtClean="0"/>
              <a:t>r</a:t>
            </a:r>
            <a:r>
              <a:rPr lang="en-GB" sz="1800" smtClean="0"/>
              <a:t>G</a:t>
            </a:r>
            <a:r>
              <a:rPr lang="en-GB" sz="1800" baseline="30000" smtClean="0"/>
              <a:t>0</a:t>
            </a:r>
            <a:r>
              <a:rPr lang="en-GB" sz="1800" smtClean="0"/>
              <a:t>(C,CO) - </a:t>
            </a:r>
            <a:r>
              <a:rPr lang="en-GB" sz="1800" smtClean="0">
                <a:sym typeface="Symbol" pitchFamily="18" charset="2"/>
              </a:rPr>
              <a:t></a:t>
            </a:r>
            <a:r>
              <a:rPr lang="en-GB" sz="1800" baseline="-25000" smtClean="0"/>
              <a:t>r</a:t>
            </a:r>
            <a:r>
              <a:rPr lang="en-GB" sz="1800" smtClean="0"/>
              <a:t>G</a:t>
            </a:r>
            <a:r>
              <a:rPr lang="en-GB" sz="1800" baseline="30000" smtClean="0"/>
              <a:t>0</a:t>
            </a:r>
            <a:r>
              <a:rPr lang="en-GB" sz="1800" smtClean="0"/>
              <a:t>(M,MO)   </a:t>
            </a:r>
          </a:p>
          <a:p>
            <a:pPr lvl="1" eaLnBrk="1" hangingPunct="1">
              <a:lnSpc>
                <a:spcPct val="90000"/>
              </a:lnSpc>
            </a:pPr>
            <a:endParaRPr lang="en-GB" sz="1600" smtClean="0"/>
          </a:p>
          <a:p>
            <a:pPr eaLnBrk="1" hangingPunct="1">
              <a:lnSpc>
                <a:spcPct val="90000"/>
              </a:lnSpc>
            </a:pPr>
            <a:r>
              <a:rPr lang="en-GB" sz="1800" smtClean="0"/>
              <a:t>Reaksjonen skjer hvis   </a:t>
            </a:r>
          </a:p>
          <a:p>
            <a:pPr lvl="1" eaLnBrk="1" hangingPunct="1">
              <a:lnSpc>
                <a:spcPct val="90000"/>
              </a:lnSpc>
              <a:buFontTx/>
              <a:buNone/>
            </a:pPr>
            <a:r>
              <a:rPr lang="en-GB" sz="1600" smtClean="0"/>
              <a:t>	K &gt; 1 </a:t>
            </a:r>
          </a:p>
          <a:p>
            <a:pPr lvl="1" eaLnBrk="1" hangingPunct="1">
              <a:lnSpc>
                <a:spcPct val="90000"/>
              </a:lnSpc>
              <a:buFontTx/>
              <a:buNone/>
            </a:pPr>
            <a:r>
              <a:rPr lang="en-GB" sz="1600" smtClean="0">
                <a:sym typeface="Symbol" pitchFamily="18" charset="2"/>
              </a:rPr>
              <a:t>	</a:t>
            </a:r>
            <a:r>
              <a:rPr lang="en-GB" sz="1600" baseline="-25000" smtClean="0"/>
              <a:t>r</a:t>
            </a:r>
            <a:r>
              <a:rPr lang="en-GB" sz="1600" smtClean="0"/>
              <a:t>G</a:t>
            </a:r>
            <a:r>
              <a:rPr lang="en-GB" sz="1600" baseline="30000" smtClean="0"/>
              <a:t>0</a:t>
            </a:r>
            <a:r>
              <a:rPr lang="en-GB" sz="1600" smtClean="0"/>
              <a:t>(tot) &lt; 0   </a:t>
            </a:r>
          </a:p>
          <a:p>
            <a:pPr lvl="1" eaLnBrk="1" hangingPunct="1">
              <a:lnSpc>
                <a:spcPct val="90000"/>
              </a:lnSpc>
              <a:buFontTx/>
              <a:buNone/>
            </a:pPr>
            <a:r>
              <a:rPr lang="en-GB" sz="1600" smtClean="0">
                <a:sym typeface="Symbol" pitchFamily="18" charset="2"/>
              </a:rPr>
              <a:t>	</a:t>
            </a:r>
            <a:r>
              <a:rPr lang="en-GB" sz="1600" baseline="-25000" smtClean="0"/>
              <a:t>r</a:t>
            </a:r>
            <a:r>
              <a:rPr lang="en-GB" sz="1600" smtClean="0"/>
              <a:t>G</a:t>
            </a:r>
            <a:r>
              <a:rPr lang="en-GB" sz="1600" baseline="30000" smtClean="0"/>
              <a:t>0</a:t>
            </a:r>
            <a:r>
              <a:rPr lang="en-GB" sz="1600" smtClean="0"/>
              <a:t>(C,CO) &lt; </a:t>
            </a:r>
            <a:r>
              <a:rPr lang="en-GB" sz="1600" smtClean="0">
                <a:sym typeface="Symbol" pitchFamily="18" charset="2"/>
              </a:rPr>
              <a:t></a:t>
            </a:r>
            <a:r>
              <a:rPr lang="en-GB" sz="1600" baseline="-25000" smtClean="0"/>
              <a:t>r</a:t>
            </a:r>
            <a:r>
              <a:rPr lang="en-GB" sz="1600" smtClean="0"/>
              <a:t>G</a:t>
            </a:r>
            <a:r>
              <a:rPr lang="en-GB" sz="1600" baseline="30000" smtClean="0"/>
              <a:t>0</a:t>
            </a:r>
            <a:r>
              <a:rPr lang="en-GB" sz="1600" smtClean="0"/>
              <a:t>(M,MO)</a:t>
            </a:r>
          </a:p>
        </p:txBody>
      </p:sp>
      <p:graphicFrame>
        <p:nvGraphicFramePr>
          <p:cNvPr id="18434" name="Object 1024"/>
          <p:cNvGraphicFramePr>
            <a:graphicFrameLocks noChangeAspect="1"/>
          </p:cNvGraphicFramePr>
          <p:nvPr/>
        </p:nvGraphicFramePr>
        <p:xfrm>
          <a:off x="5257800" y="1752600"/>
          <a:ext cx="2943225" cy="3657600"/>
        </p:xfrm>
        <a:graphic>
          <a:graphicData uri="http://schemas.openxmlformats.org/presentationml/2006/ole">
            <p:oleObj spid="_x0000_s18434" name="Drawing" r:id="rId3" imgW="3885986" imgH="4829152" progId="">
              <p:embed/>
            </p:oleObj>
          </a:graphicData>
        </a:graphic>
      </p:graphicFrame>
      <p:sp>
        <p:nvSpPr>
          <p:cNvPr id="18438" name="Text Box 5"/>
          <p:cNvSpPr txBox="1">
            <a:spLocks noChangeArrowheads="1"/>
          </p:cNvSpPr>
          <p:nvPr/>
        </p:nvSpPr>
        <p:spPr bwMode="auto">
          <a:xfrm>
            <a:off x="5943600" y="6237312"/>
            <a:ext cx="3124200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nb-NO" sz="1200" dirty="0"/>
              <a:t>Figur: </a:t>
            </a:r>
            <a:r>
              <a:rPr lang="nb-NO" sz="1200" dirty="0" err="1"/>
              <a:t>Shriver</a:t>
            </a:r>
            <a:r>
              <a:rPr lang="nb-NO" sz="1200" dirty="0"/>
              <a:t> and </a:t>
            </a:r>
            <a:r>
              <a:rPr lang="nb-NO" sz="1200" dirty="0" err="1"/>
              <a:t>Atkins</a:t>
            </a:r>
            <a:r>
              <a:rPr lang="nb-NO" sz="1200" dirty="0"/>
              <a:t>: </a:t>
            </a:r>
            <a:r>
              <a:rPr lang="nb-NO" sz="1200" dirty="0" err="1"/>
              <a:t>Inorganic</a:t>
            </a:r>
            <a:r>
              <a:rPr lang="nb-NO" sz="1200" dirty="0"/>
              <a:t> </a:t>
            </a:r>
            <a:r>
              <a:rPr lang="nb-NO" sz="1200" dirty="0" err="1"/>
              <a:t>Chemistry</a:t>
            </a:r>
            <a:r>
              <a:rPr lang="nb-NO" sz="1200" dirty="0"/>
              <a:t> </a:t>
            </a:r>
            <a:endParaRPr lang="en-US" sz="1200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AD60FF7B-B2CC-4862-BE82-E1666AA8224E}" type="slidenum">
              <a:rPr lang="en-US" smtClean="0"/>
              <a:pPr>
                <a:defRPr/>
              </a:pPr>
              <a:t>28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9" name="Footer Placeholder 4"/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/>
          <a:p>
            <a:r>
              <a:rPr lang="nb-NO" smtClean="0"/>
              <a:t>MENA 1000 – Materialer, energi og nanoteknologi</a:t>
            </a:r>
            <a:endParaRPr lang="en-US" smtClean="0"/>
          </a:p>
        </p:txBody>
      </p:sp>
      <p:sp>
        <p:nvSpPr>
          <p:cNvPr id="19460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0"/>
            <a:ext cx="7772400" cy="1104900"/>
          </a:xfrm>
        </p:spPr>
        <p:txBody>
          <a:bodyPr/>
          <a:lstStyle/>
          <a:p>
            <a:pPr eaLnBrk="1" hangingPunct="1"/>
            <a:r>
              <a:rPr lang="en-GB" sz="2000" smtClean="0"/>
              <a:t/>
            </a:r>
            <a:br>
              <a:rPr lang="en-GB" sz="2000" smtClean="0"/>
            </a:br>
            <a:r>
              <a:rPr lang="en-GB" sz="2000" smtClean="0"/>
              <a:t>Ellingham-diagram; Sammenligner </a:t>
            </a:r>
            <a:r>
              <a:rPr lang="en-GB" smtClean="0">
                <a:sym typeface="Symbol" pitchFamily="18" charset="2"/>
              </a:rPr>
              <a:t></a:t>
            </a:r>
            <a:r>
              <a:rPr lang="en-GB" baseline="-25000" smtClean="0"/>
              <a:t>r</a:t>
            </a:r>
            <a:r>
              <a:rPr lang="en-GB" smtClean="0"/>
              <a:t>G</a:t>
            </a:r>
            <a:r>
              <a:rPr lang="en-GB" baseline="30000" smtClean="0"/>
              <a:t>0</a:t>
            </a:r>
            <a:r>
              <a:rPr lang="en-GB" sz="2000" smtClean="0"/>
              <a:t> for forskjellige oksider</a:t>
            </a:r>
          </a:p>
        </p:txBody>
      </p:sp>
      <p:sp>
        <p:nvSpPr>
          <p:cNvPr id="19461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152400" y="1447800"/>
            <a:ext cx="5334000" cy="4419600"/>
          </a:xfrm>
        </p:spPr>
        <p:txBody>
          <a:bodyPr/>
          <a:lstStyle/>
          <a:p>
            <a:pPr eaLnBrk="1" hangingPunct="1"/>
            <a:r>
              <a:rPr lang="en-GB" sz="1800" smtClean="0"/>
              <a:t>Noen oksider har like M/O-forhold:</a:t>
            </a:r>
          </a:p>
          <a:p>
            <a:pPr lvl="1" eaLnBrk="1" hangingPunct="1">
              <a:buFontTx/>
              <a:buNone/>
            </a:pPr>
            <a:r>
              <a:rPr lang="en-GB" sz="1600" smtClean="0"/>
              <a:t>	Mg(s) + 1/2 O</a:t>
            </a:r>
            <a:r>
              <a:rPr lang="en-GB" sz="1600" baseline="-25000" smtClean="0"/>
              <a:t>2</a:t>
            </a:r>
            <a:r>
              <a:rPr lang="en-GB" sz="1600" smtClean="0"/>
              <a:t>(g) = MgO(s)    |-1</a:t>
            </a:r>
          </a:p>
          <a:p>
            <a:pPr lvl="1" eaLnBrk="1" hangingPunct="1">
              <a:buFontTx/>
              <a:buNone/>
            </a:pPr>
            <a:r>
              <a:rPr lang="en-GB" sz="1600" smtClean="0"/>
              <a:t>	</a:t>
            </a:r>
            <a:r>
              <a:rPr lang="en-GB" sz="1600" u="sng" smtClean="0"/>
              <a:t>C + 1/2 O</a:t>
            </a:r>
            <a:r>
              <a:rPr lang="en-GB" sz="1600" u="sng" baseline="-25000" smtClean="0"/>
              <a:t>2</a:t>
            </a:r>
            <a:r>
              <a:rPr lang="en-GB" sz="1600" u="sng" smtClean="0"/>
              <a:t>(g) = CO(g)             | 1</a:t>
            </a:r>
          </a:p>
          <a:p>
            <a:pPr lvl="1" eaLnBrk="1" hangingPunct="1">
              <a:buFontTx/>
              <a:buNone/>
            </a:pPr>
            <a:r>
              <a:rPr lang="en-GB" sz="1600" smtClean="0"/>
              <a:t>	MgO(s)+C(s) = Mg(s)+CO(g)   </a:t>
            </a:r>
          </a:p>
          <a:p>
            <a:pPr eaLnBrk="1" hangingPunct="1"/>
            <a:endParaRPr lang="en-GB" sz="1800" smtClean="0"/>
          </a:p>
          <a:p>
            <a:pPr eaLnBrk="1" hangingPunct="1"/>
            <a:r>
              <a:rPr lang="en-GB" sz="1800" smtClean="0"/>
              <a:t>men ikke alle;   </a:t>
            </a:r>
          </a:p>
          <a:p>
            <a:pPr lvl="1" eaLnBrk="1" hangingPunct="1">
              <a:buFontTx/>
              <a:buNone/>
            </a:pPr>
            <a:r>
              <a:rPr lang="en-GB" sz="1600" smtClean="0"/>
              <a:t>	ZrO</a:t>
            </a:r>
            <a:r>
              <a:rPr lang="en-GB" sz="1600" baseline="-25000" smtClean="0"/>
              <a:t>2</a:t>
            </a:r>
            <a:r>
              <a:rPr lang="en-GB" sz="1600" smtClean="0"/>
              <a:t> (=Zr</a:t>
            </a:r>
            <a:r>
              <a:rPr lang="en-GB" sz="1600" baseline="-25000" smtClean="0"/>
              <a:t>0.5</a:t>
            </a:r>
            <a:r>
              <a:rPr lang="en-GB" sz="1600" smtClean="0"/>
              <a:t>O)</a:t>
            </a:r>
          </a:p>
          <a:p>
            <a:pPr lvl="1" eaLnBrk="1" hangingPunct="1">
              <a:buFontTx/>
              <a:buNone/>
            </a:pPr>
            <a:r>
              <a:rPr lang="en-GB" sz="1600" smtClean="0"/>
              <a:t>	Al</a:t>
            </a:r>
            <a:r>
              <a:rPr lang="en-GB" sz="1600" baseline="-25000" smtClean="0"/>
              <a:t>2</a:t>
            </a:r>
            <a:r>
              <a:rPr lang="en-GB" sz="1600" smtClean="0"/>
              <a:t>O</a:t>
            </a:r>
            <a:r>
              <a:rPr lang="en-GB" sz="1600" baseline="-25000" smtClean="0"/>
              <a:t>3</a:t>
            </a:r>
            <a:r>
              <a:rPr lang="en-GB" sz="1600" smtClean="0"/>
              <a:t> (=Al</a:t>
            </a:r>
            <a:r>
              <a:rPr lang="en-GB" sz="1600" baseline="-25000" smtClean="0"/>
              <a:t>0.67</a:t>
            </a:r>
            <a:r>
              <a:rPr lang="en-GB" sz="1600" smtClean="0"/>
              <a:t>O)</a:t>
            </a:r>
          </a:p>
          <a:p>
            <a:pPr eaLnBrk="1" hangingPunct="1"/>
            <a:endParaRPr lang="en-GB" sz="1800" smtClean="0"/>
          </a:p>
          <a:p>
            <a:pPr eaLnBrk="1" hangingPunct="1"/>
            <a:r>
              <a:rPr lang="en-GB" sz="1800" smtClean="0"/>
              <a:t>Diagrammet må gjelde pr. ekvivalent mengde oksygen, f.eks. O</a:t>
            </a:r>
            <a:r>
              <a:rPr lang="en-GB" sz="1800" baseline="-25000" smtClean="0"/>
              <a:t>2</a:t>
            </a:r>
            <a:r>
              <a:rPr lang="en-GB" sz="1800" smtClean="0"/>
              <a:t>:</a:t>
            </a:r>
          </a:p>
          <a:p>
            <a:pPr lvl="1" eaLnBrk="1" hangingPunct="1">
              <a:buFontTx/>
              <a:buNone/>
            </a:pPr>
            <a:r>
              <a:rPr lang="en-GB" sz="1600" smtClean="0"/>
              <a:t>	2xM(s) + O</a:t>
            </a:r>
            <a:r>
              <a:rPr lang="en-GB" sz="1600" baseline="-25000" smtClean="0"/>
              <a:t>2</a:t>
            </a:r>
            <a:r>
              <a:rPr lang="en-GB" sz="1600" smtClean="0"/>
              <a:t>(g) = 2M</a:t>
            </a:r>
            <a:r>
              <a:rPr lang="en-GB" sz="1600" baseline="-25000" smtClean="0"/>
              <a:t>x</a:t>
            </a:r>
            <a:r>
              <a:rPr lang="en-GB" sz="1600" smtClean="0"/>
              <a:t>O(s)		|-1</a:t>
            </a:r>
          </a:p>
          <a:p>
            <a:pPr lvl="1" eaLnBrk="1" hangingPunct="1">
              <a:buFontTx/>
              <a:buNone/>
            </a:pPr>
            <a:r>
              <a:rPr lang="en-GB" sz="1600" u="sng" smtClean="0"/>
              <a:t>	2C(s) + O</a:t>
            </a:r>
            <a:r>
              <a:rPr lang="en-GB" sz="1600" u="sng" baseline="-25000" smtClean="0"/>
              <a:t>2</a:t>
            </a:r>
            <a:r>
              <a:rPr lang="en-GB" sz="1600" u="sng" smtClean="0"/>
              <a:t>(g) = 2CO(g)        		| 1</a:t>
            </a:r>
          </a:p>
          <a:p>
            <a:pPr lvl="1" eaLnBrk="1" hangingPunct="1">
              <a:buFontTx/>
              <a:buNone/>
            </a:pPr>
            <a:r>
              <a:rPr lang="en-GB" sz="1600" smtClean="0"/>
              <a:t>	2M</a:t>
            </a:r>
            <a:r>
              <a:rPr lang="en-GB" sz="1600" baseline="-25000" smtClean="0"/>
              <a:t>x</a:t>
            </a:r>
            <a:r>
              <a:rPr lang="en-GB" sz="1600" smtClean="0"/>
              <a:t>O(s) + 2C(s) = 2xM(s) + 2CO(g)</a:t>
            </a:r>
          </a:p>
        </p:txBody>
      </p:sp>
      <p:graphicFrame>
        <p:nvGraphicFramePr>
          <p:cNvPr id="19458" name="Object 1024"/>
          <p:cNvGraphicFramePr>
            <a:graphicFrameLocks noChangeAspect="1"/>
          </p:cNvGraphicFramePr>
          <p:nvPr/>
        </p:nvGraphicFramePr>
        <p:xfrm>
          <a:off x="5648325" y="1600200"/>
          <a:ext cx="3067050" cy="3810000"/>
        </p:xfrm>
        <a:graphic>
          <a:graphicData uri="http://schemas.openxmlformats.org/presentationml/2006/ole">
            <p:oleObj spid="_x0000_s19458" name="Drawing" r:id="rId3" imgW="3885986" imgH="4829152" progId="">
              <p:embed/>
            </p:oleObj>
          </a:graphicData>
        </a:graphic>
      </p:graphicFrame>
      <p:sp>
        <p:nvSpPr>
          <p:cNvPr id="19462" name="Text Box 5"/>
          <p:cNvSpPr txBox="1">
            <a:spLocks noChangeArrowheads="1"/>
          </p:cNvSpPr>
          <p:nvPr/>
        </p:nvSpPr>
        <p:spPr bwMode="auto">
          <a:xfrm>
            <a:off x="5943600" y="6237312"/>
            <a:ext cx="3124200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nb-NO" sz="1200" dirty="0"/>
              <a:t>Figur: </a:t>
            </a:r>
            <a:r>
              <a:rPr lang="nb-NO" sz="1200" dirty="0" err="1"/>
              <a:t>Shriver</a:t>
            </a:r>
            <a:r>
              <a:rPr lang="nb-NO" sz="1200" dirty="0"/>
              <a:t> and </a:t>
            </a:r>
            <a:r>
              <a:rPr lang="nb-NO" sz="1200" dirty="0" err="1"/>
              <a:t>Atkins</a:t>
            </a:r>
            <a:r>
              <a:rPr lang="nb-NO" sz="1200" dirty="0"/>
              <a:t>: </a:t>
            </a:r>
            <a:r>
              <a:rPr lang="nb-NO" sz="1200" dirty="0" err="1"/>
              <a:t>Inorganic</a:t>
            </a:r>
            <a:r>
              <a:rPr lang="nb-NO" sz="1200" dirty="0"/>
              <a:t> </a:t>
            </a:r>
            <a:r>
              <a:rPr lang="nb-NO" sz="1200" dirty="0" err="1"/>
              <a:t>Chemistry</a:t>
            </a:r>
            <a:r>
              <a:rPr lang="nb-NO" sz="1200" dirty="0"/>
              <a:t> </a:t>
            </a:r>
            <a:endParaRPr lang="en-US" sz="1200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AD60FF7B-B2CC-4862-BE82-E1666AA8224E}" type="slidenum">
              <a:rPr lang="en-US" smtClean="0"/>
              <a:pPr>
                <a:defRPr/>
              </a:pPr>
              <a:t>29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3" name="Footer Placeholder 4"/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/>
          <a:p>
            <a:r>
              <a:rPr lang="nb-NO" smtClean="0"/>
              <a:t>MENA 1000 – Materialer, energi og nanoteknologi</a:t>
            </a:r>
            <a:endParaRPr lang="en-US" smtClean="0"/>
          </a:p>
        </p:txBody>
      </p:sp>
      <p:sp>
        <p:nvSpPr>
          <p:cNvPr id="20484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0"/>
            <a:ext cx="7772400" cy="1104900"/>
          </a:xfrm>
        </p:spPr>
        <p:txBody>
          <a:bodyPr/>
          <a:lstStyle/>
          <a:p>
            <a:pPr eaLnBrk="1" hangingPunct="1"/>
            <a:r>
              <a:rPr lang="en-GB" smtClean="0"/>
              <a:t>Ellingham-diagram; oppsummering</a:t>
            </a:r>
          </a:p>
        </p:txBody>
      </p:sp>
      <p:sp>
        <p:nvSpPr>
          <p:cNvPr id="20485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152400" y="1371600"/>
            <a:ext cx="4419600" cy="5105400"/>
          </a:xfrm>
        </p:spPr>
        <p:txBody>
          <a:bodyPr/>
          <a:lstStyle/>
          <a:p>
            <a:pPr eaLnBrk="1" hangingPunct="1"/>
            <a:r>
              <a:rPr lang="en-GB" sz="1800" smtClean="0"/>
              <a:t>Viser </a:t>
            </a:r>
            <a:r>
              <a:rPr lang="en-GB" sz="1800" smtClean="0">
                <a:sym typeface="Symbol" pitchFamily="18" charset="2"/>
              </a:rPr>
              <a:t></a:t>
            </a:r>
            <a:r>
              <a:rPr lang="en-GB" sz="1800" baseline="-25000" smtClean="0"/>
              <a:t>r</a:t>
            </a:r>
            <a:r>
              <a:rPr lang="en-GB" sz="1800" smtClean="0"/>
              <a:t>G</a:t>
            </a:r>
            <a:r>
              <a:rPr lang="en-GB" sz="1800" baseline="30000" smtClean="0"/>
              <a:t>0</a:t>
            </a:r>
            <a:r>
              <a:rPr lang="en-GB" sz="1800" smtClean="0"/>
              <a:t> for </a:t>
            </a:r>
            <a:r>
              <a:rPr lang="en-GB" sz="1800" i="1" smtClean="0"/>
              <a:t>oksidasjon</a:t>
            </a:r>
          </a:p>
          <a:p>
            <a:pPr eaLnBrk="1" hangingPunct="1"/>
            <a:endParaRPr lang="en-GB" sz="1800" smtClean="0"/>
          </a:p>
          <a:p>
            <a:pPr eaLnBrk="1" hangingPunct="1"/>
            <a:r>
              <a:rPr lang="en-GB" sz="1800" smtClean="0"/>
              <a:t>Viser stabilitet av </a:t>
            </a:r>
            <a:r>
              <a:rPr lang="en-GB" sz="1800" i="1" smtClean="0"/>
              <a:t>oksider: </a:t>
            </a:r>
            <a:r>
              <a:rPr lang="en-GB" sz="1800" smtClean="0"/>
              <a:t>jo lavere kurven ligger, jo mer stabilt er oksidet</a:t>
            </a:r>
          </a:p>
          <a:p>
            <a:pPr eaLnBrk="1" hangingPunct="1"/>
            <a:endParaRPr lang="en-GB" sz="1800" smtClean="0"/>
          </a:p>
          <a:p>
            <a:pPr eaLnBrk="1" hangingPunct="1"/>
            <a:r>
              <a:rPr lang="en-GB" sz="1800" smtClean="0"/>
              <a:t>Viser temperaturområder for reduksjon med f. eks.  C(s) eller CO(g) (karbotermisk)</a:t>
            </a:r>
          </a:p>
          <a:p>
            <a:pPr eaLnBrk="1" hangingPunct="1"/>
            <a:endParaRPr lang="en-GB" sz="1800" smtClean="0"/>
          </a:p>
          <a:p>
            <a:pPr eaLnBrk="1" hangingPunct="1"/>
            <a:r>
              <a:rPr lang="en-GB" sz="1800" smtClean="0"/>
              <a:t>...eller med metaller, som Al (aluminotermisk).</a:t>
            </a:r>
          </a:p>
          <a:p>
            <a:pPr eaLnBrk="1" hangingPunct="1"/>
            <a:endParaRPr lang="en-GB" sz="1800" smtClean="0"/>
          </a:p>
          <a:p>
            <a:pPr eaLnBrk="1" hangingPunct="1"/>
            <a:r>
              <a:rPr lang="en-GB" sz="1800" i="1" smtClean="0"/>
              <a:t>En oksidasjon kan reverseres til en reduksjon av en annen oksidasjon som ligger lavere i diagrammet.</a:t>
            </a:r>
          </a:p>
        </p:txBody>
      </p:sp>
      <p:graphicFrame>
        <p:nvGraphicFramePr>
          <p:cNvPr id="20482" name="Object 1024"/>
          <p:cNvGraphicFramePr>
            <a:graphicFrameLocks noChangeAspect="1"/>
          </p:cNvGraphicFramePr>
          <p:nvPr/>
        </p:nvGraphicFramePr>
        <p:xfrm>
          <a:off x="4724400" y="762000"/>
          <a:ext cx="4129088" cy="5486400"/>
        </p:xfrm>
        <a:graphic>
          <a:graphicData uri="http://schemas.openxmlformats.org/presentationml/2006/ole">
            <p:oleObj spid="_x0000_s20482" name="Drawing" r:id="rId3" imgW="4990758" imgH="6629326" progId="">
              <p:embed/>
            </p:oleObj>
          </a:graphicData>
        </a:graphic>
      </p:graphicFrame>
      <p:sp>
        <p:nvSpPr>
          <p:cNvPr id="20486" name="Text Box 5"/>
          <p:cNvSpPr txBox="1">
            <a:spLocks noChangeArrowheads="1"/>
          </p:cNvSpPr>
          <p:nvPr/>
        </p:nvSpPr>
        <p:spPr bwMode="auto">
          <a:xfrm>
            <a:off x="5943600" y="6430963"/>
            <a:ext cx="3124200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nb-NO" sz="1200"/>
              <a:t>Figur: Shriver and Atkins: Inorganic Chemistry </a:t>
            </a:r>
            <a:endParaRPr lang="en-US" sz="120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AD60FF7B-B2CC-4862-BE82-E1666AA8224E}" type="slidenum">
              <a:rPr lang="en-US" smtClean="0"/>
              <a:pPr>
                <a:defRPr/>
              </a:pPr>
              <a:t>30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7" name="Footer Placeholder 4"/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/>
          <a:p>
            <a:r>
              <a:rPr lang="nb-NO" smtClean="0"/>
              <a:t>MENA 1000 – Materialer, energi og nanoteknologi</a:t>
            </a:r>
            <a:endParaRPr lang="en-US" smtClean="0"/>
          </a:p>
        </p:txBody>
      </p:sp>
      <p:graphicFrame>
        <p:nvGraphicFramePr>
          <p:cNvPr id="21506" name="Object 0"/>
          <p:cNvGraphicFramePr>
            <a:graphicFrameLocks noChangeAspect="1"/>
          </p:cNvGraphicFramePr>
          <p:nvPr/>
        </p:nvGraphicFramePr>
        <p:xfrm>
          <a:off x="4860032" y="914399"/>
          <a:ext cx="3293368" cy="5428741"/>
        </p:xfrm>
        <a:graphic>
          <a:graphicData uri="http://schemas.openxmlformats.org/presentationml/2006/ole">
            <p:oleObj spid="_x0000_s21506" name="Drawing" r:id="rId3" imgW="4162619" imgH="6857596" progId="">
              <p:embed/>
            </p:oleObj>
          </a:graphicData>
        </a:graphic>
      </p:graphicFrame>
      <p:sp>
        <p:nvSpPr>
          <p:cNvPr id="21508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0"/>
            <a:ext cx="7772400" cy="1104900"/>
          </a:xfrm>
        </p:spPr>
        <p:txBody>
          <a:bodyPr/>
          <a:lstStyle/>
          <a:p>
            <a:pPr eaLnBrk="1" hangingPunct="1"/>
            <a:r>
              <a:rPr lang="en-GB" sz="1800" smtClean="0"/>
              <a:t>Eksempler på industriell fremstilling av grunnstoffer (metaller)</a:t>
            </a:r>
          </a:p>
        </p:txBody>
      </p:sp>
      <p:sp>
        <p:nvSpPr>
          <p:cNvPr id="21509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304800" y="990600"/>
            <a:ext cx="4800600" cy="518160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GB" sz="1800" dirty="0" smtClean="0"/>
              <a:t>Fe (</a:t>
            </a:r>
            <a:r>
              <a:rPr lang="en-GB" sz="1800" dirty="0" err="1" smtClean="0"/>
              <a:t>totalreaksjon</a:t>
            </a:r>
            <a:r>
              <a:rPr lang="en-GB" sz="1800" dirty="0" smtClean="0"/>
              <a:t>, se fig.):  </a:t>
            </a:r>
          </a:p>
          <a:p>
            <a:pPr lvl="1" eaLnBrk="1" hangingPunct="1">
              <a:lnSpc>
                <a:spcPct val="90000"/>
              </a:lnSpc>
              <a:buFontTx/>
              <a:buNone/>
            </a:pPr>
            <a:r>
              <a:rPr lang="en-GB" sz="1600" dirty="0" smtClean="0"/>
              <a:t>2Fe</a:t>
            </a:r>
            <a:r>
              <a:rPr lang="en-GB" sz="1600" baseline="-25000" dirty="0" smtClean="0"/>
              <a:t>2</a:t>
            </a:r>
            <a:r>
              <a:rPr lang="en-GB" sz="1600" dirty="0" smtClean="0"/>
              <a:t>O</a:t>
            </a:r>
            <a:r>
              <a:rPr lang="en-GB" sz="1600" baseline="-25000" dirty="0" smtClean="0"/>
              <a:t>3 </a:t>
            </a:r>
            <a:r>
              <a:rPr lang="en-GB" sz="1600" dirty="0" smtClean="0"/>
              <a:t>+ 3C = 4Fe + 3CO</a:t>
            </a:r>
            <a:r>
              <a:rPr lang="en-GB" sz="1600" baseline="-25000" dirty="0" smtClean="0"/>
              <a:t>2</a:t>
            </a:r>
            <a:r>
              <a:rPr lang="en-GB" sz="1600" dirty="0" smtClean="0"/>
              <a:t> </a:t>
            </a:r>
          </a:p>
          <a:p>
            <a:pPr lvl="1" eaLnBrk="1" hangingPunct="1">
              <a:lnSpc>
                <a:spcPct val="90000"/>
              </a:lnSpc>
              <a:buFontTx/>
              <a:buNone/>
            </a:pPr>
            <a:r>
              <a:rPr lang="en-GB" sz="1600" dirty="0" smtClean="0"/>
              <a:t>Karbotermisk </a:t>
            </a:r>
            <a:r>
              <a:rPr lang="en-GB" sz="1600" dirty="0" err="1" smtClean="0"/>
              <a:t>reduksjon</a:t>
            </a:r>
            <a:r>
              <a:rPr lang="en-GB" sz="1600" dirty="0" smtClean="0"/>
              <a:t>   </a:t>
            </a:r>
          </a:p>
          <a:p>
            <a:pPr eaLnBrk="1" hangingPunct="1">
              <a:lnSpc>
                <a:spcPct val="90000"/>
              </a:lnSpc>
            </a:pPr>
            <a:endParaRPr lang="en-GB" sz="1800" dirty="0" smtClean="0"/>
          </a:p>
          <a:p>
            <a:pPr eaLnBrk="1" hangingPunct="1">
              <a:lnSpc>
                <a:spcPct val="90000"/>
              </a:lnSpc>
            </a:pPr>
            <a:r>
              <a:rPr lang="en-GB" sz="1800" dirty="0" smtClean="0"/>
              <a:t>Cu, Ni: </a:t>
            </a:r>
            <a:r>
              <a:rPr lang="en-GB" sz="1800" dirty="0" err="1" smtClean="0"/>
              <a:t>Røsting</a:t>
            </a:r>
            <a:r>
              <a:rPr lang="en-GB" sz="1800" dirty="0" smtClean="0"/>
              <a:t> </a:t>
            </a:r>
            <a:r>
              <a:rPr lang="en-GB" sz="1800" dirty="0" err="1" smtClean="0"/>
              <a:t>av</a:t>
            </a:r>
            <a:r>
              <a:rPr lang="en-GB" sz="1800" dirty="0" smtClean="0"/>
              <a:t> </a:t>
            </a:r>
            <a:r>
              <a:rPr lang="en-GB" sz="1800" dirty="0" err="1" smtClean="0"/>
              <a:t>sulfider</a:t>
            </a:r>
            <a:r>
              <a:rPr lang="en-GB" sz="1800" dirty="0" smtClean="0"/>
              <a:t>:  	</a:t>
            </a:r>
          </a:p>
          <a:p>
            <a:pPr lvl="1" eaLnBrk="1" hangingPunct="1">
              <a:lnSpc>
                <a:spcPct val="90000"/>
              </a:lnSpc>
              <a:buFontTx/>
              <a:buNone/>
            </a:pPr>
            <a:r>
              <a:rPr lang="en-GB" sz="1600" dirty="0" smtClean="0"/>
              <a:t>Cu</a:t>
            </a:r>
            <a:r>
              <a:rPr lang="en-GB" sz="1600" baseline="-25000" dirty="0" smtClean="0"/>
              <a:t>2</a:t>
            </a:r>
            <a:r>
              <a:rPr lang="en-GB" sz="1600" dirty="0" smtClean="0"/>
              <a:t>S + 3O</a:t>
            </a:r>
            <a:r>
              <a:rPr lang="en-GB" sz="1600" baseline="-25000" dirty="0" smtClean="0"/>
              <a:t>2 </a:t>
            </a:r>
            <a:r>
              <a:rPr lang="en-GB" sz="1600" dirty="0" smtClean="0"/>
              <a:t>= 2Cu</a:t>
            </a:r>
            <a:r>
              <a:rPr lang="en-GB" sz="1600" baseline="-25000" dirty="0" smtClean="0"/>
              <a:t>2</a:t>
            </a:r>
            <a:r>
              <a:rPr lang="en-GB" sz="1600" dirty="0" smtClean="0"/>
              <a:t>O + 2SO</a:t>
            </a:r>
            <a:r>
              <a:rPr lang="en-GB" sz="1600" baseline="-25000" dirty="0" smtClean="0"/>
              <a:t>2</a:t>
            </a:r>
            <a:r>
              <a:rPr lang="en-GB" sz="1600" dirty="0" smtClean="0"/>
              <a:t>  </a:t>
            </a:r>
          </a:p>
          <a:p>
            <a:pPr lvl="1" eaLnBrk="1" hangingPunct="1">
              <a:lnSpc>
                <a:spcPct val="90000"/>
              </a:lnSpc>
              <a:buFontTx/>
              <a:buNone/>
            </a:pPr>
            <a:r>
              <a:rPr lang="en-GB" sz="1600" dirty="0" smtClean="0"/>
              <a:t>NiS</a:t>
            </a:r>
            <a:r>
              <a:rPr lang="en-GB" sz="1600" baseline="-25000" dirty="0" smtClean="0"/>
              <a:t>2 </a:t>
            </a:r>
            <a:r>
              <a:rPr lang="en-GB" sz="1600" dirty="0" smtClean="0"/>
              <a:t>+ 5/2 O</a:t>
            </a:r>
            <a:r>
              <a:rPr lang="en-GB" sz="1600" baseline="-25000" dirty="0" smtClean="0"/>
              <a:t>2 </a:t>
            </a:r>
            <a:r>
              <a:rPr lang="en-GB" sz="1600" dirty="0" smtClean="0"/>
              <a:t>= NiO + 2SO</a:t>
            </a:r>
            <a:r>
              <a:rPr lang="en-GB" sz="1600" baseline="-25000" dirty="0" smtClean="0"/>
              <a:t>2</a:t>
            </a:r>
            <a:r>
              <a:rPr lang="en-GB" sz="1600" dirty="0" smtClean="0"/>
              <a:t>  </a:t>
            </a:r>
          </a:p>
          <a:p>
            <a:pPr lvl="1" eaLnBrk="1" hangingPunct="1">
              <a:lnSpc>
                <a:spcPct val="90000"/>
              </a:lnSpc>
              <a:buFontTx/>
              <a:buNone/>
            </a:pPr>
            <a:r>
              <a:rPr lang="en-GB" sz="1600" dirty="0" smtClean="0"/>
              <a:t>med </a:t>
            </a:r>
            <a:r>
              <a:rPr lang="en-GB" sz="1600" dirty="0" err="1" smtClean="0"/>
              <a:t>påfølgende</a:t>
            </a:r>
            <a:r>
              <a:rPr lang="en-GB" sz="1600" dirty="0" smtClean="0"/>
              <a:t> </a:t>
            </a:r>
            <a:r>
              <a:rPr lang="en-GB" sz="1600" dirty="0" err="1" smtClean="0"/>
              <a:t>reduksjon</a:t>
            </a:r>
            <a:r>
              <a:rPr lang="en-GB" sz="1600" dirty="0" smtClean="0"/>
              <a:t> </a:t>
            </a:r>
            <a:r>
              <a:rPr lang="en-GB" sz="1600" dirty="0" err="1" smtClean="0"/>
              <a:t>av</a:t>
            </a:r>
            <a:r>
              <a:rPr lang="en-GB" sz="1600" dirty="0" smtClean="0"/>
              <a:t> </a:t>
            </a:r>
            <a:r>
              <a:rPr lang="en-GB" sz="1600" dirty="0" err="1" smtClean="0"/>
              <a:t>oksid</a:t>
            </a:r>
            <a:r>
              <a:rPr lang="en-GB" sz="1600" dirty="0" smtClean="0"/>
              <a:t>, </a:t>
            </a:r>
            <a:r>
              <a:rPr lang="en-GB" sz="1600" dirty="0" err="1" smtClean="0"/>
              <a:t>f.eks</a:t>
            </a:r>
            <a:r>
              <a:rPr lang="en-GB" sz="1600" dirty="0" smtClean="0"/>
              <a:t>. karbotermisk </a:t>
            </a:r>
            <a:r>
              <a:rPr lang="en-GB" sz="1600" dirty="0" err="1" smtClean="0"/>
              <a:t>eller</a:t>
            </a:r>
            <a:r>
              <a:rPr lang="en-GB" sz="1600" dirty="0" smtClean="0"/>
              <a:t> </a:t>
            </a:r>
            <a:r>
              <a:rPr lang="en-GB" sz="1600" dirty="0" err="1" smtClean="0"/>
              <a:t>elektrolytisk</a:t>
            </a:r>
            <a:endParaRPr lang="en-GB" sz="1600" dirty="0" smtClean="0"/>
          </a:p>
          <a:p>
            <a:pPr eaLnBrk="1" hangingPunct="1">
              <a:lnSpc>
                <a:spcPct val="90000"/>
              </a:lnSpc>
            </a:pPr>
            <a:endParaRPr lang="en-GB" sz="1800" dirty="0" smtClean="0"/>
          </a:p>
          <a:p>
            <a:pPr eaLnBrk="1" hangingPunct="1">
              <a:lnSpc>
                <a:spcPct val="90000"/>
              </a:lnSpc>
            </a:pPr>
            <a:r>
              <a:rPr lang="en-GB" sz="1800" dirty="0" smtClean="0"/>
              <a:t>Si: Karbotermisk</a:t>
            </a:r>
          </a:p>
          <a:p>
            <a:pPr lvl="1" eaLnBrk="1" hangingPunct="1">
              <a:lnSpc>
                <a:spcPct val="90000"/>
              </a:lnSpc>
              <a:buFontTx/>
              <a:buNone/>
            </a:pPr>
            <a:r>
              <a:rPr lang="en-GB" sz="1600" dirty="0" smtClean="0"/>
              <a:t>SiO</a:t>
            </a:r>
            <a:r>
              <a:rPr lang="en-GB" sz="1600" baseline="-25000" dirty="0" smtClean="0"/>
              <a:t>2</a:t>
            </a:r>
            <a:r>
              <a:rPr lang="en-GB" sz="1600" dirty="0" smtClean="0"/>
              <a:t> + 2C = Si + 2CO</a:t>
            </a:r>
          </a:p>
          <a:p>
            <a:pPr lvl="1" eaLnBrk="1" hangingPunct="1">
              <a:lnSpc>
                <a:spcPct val="90000"/>
              </a:lnSpc>
              <a:buFontTx/>
              <a:buNone/>
            </a:pPr>
            <a:r>
              <a:rPr lang="en-GB" sz="1600" dirty="0" err="1" smtClean="0"/>
              <a:t>Hvordan</a:t>
            </a:r>
            <a:r>
              <a:rPr lang="en-GB" sz="1600" dirty="0" smtClean="0"/>
              <a:t> </a:t>
            </a:r>
            <a:r>
              <a:rPr lang="en-GB" sz="1600" dirty="0" err="1" smtClean="0"/>
              <a:t>renses</a:t>
            </a:r>
            <a:r>
              <a:rPr lang="en-GB" sz="1600" dirty="0" smtClean="0"/>
              <a:t> Si? </a:t>
            </a:r>
            <a:r>
              <a:rPr lang="en-GB" sz="1600" dirty="0" err="1" smtClean="0"/>
              <a:t>Hva</a:t>
            </a:r>
            <a:r>
              <a:rPr lang="en-GB" sz="1600" dirty="0" smtClean="0"/>
              <a:t> </a:t>
            </a:r>
            <a:r>
              <a:rPr lang="en-GB" sz="1600" dirty="0" err="1" smtClean="0"/>
              <a:t>brukes</a:t>
            </a:r>
            <a:r>
              <a:rPr lang="en-GB" sz="1600" dirty="0" smtClean="0"/>
              <a:t> </a:t>
            </a:r>
            <a:r>
              <a:rPr lang="en-GB" sz="1600" dirty="0" err="1" smtClean="0"/>
              <a:t>det</a:t>
            </a:r>
            <a:r>
              <a:rPr lang="en-GB" sz="1600" dirty="0" smtClean="0"/>
              <a:t> </a:t>
            </a:r>
            <a:r>
              <a:rPr lang="en-GB" sz="1600" dirty="0" err="1" smtClean="0"/>
              <a:t>til</a:t>
            </a:r>
            <a:r>
              <a:rPr lang="en-GB" sz="1600" dirty="0" smtClean="0"/>
              <a:t>? </a:t>
            </a:r>
          </a:p>
          <a:p>
            <a:pPr eaLnBrk="1" hangingPunct="1">
              <a:lnSpc>
                <a:spcPct val="90000"/>
              </a:lnSpc>
            </a:pPr>
            <a:endParaRPr lang="en-GB" sz="1800" dirty="0" smtClean="0"/>
          </a:p>
          <a:p>
            <a:pPr eaLnBrk="1" hangingPunct="1">
              <a:lnSpc>
                <a:spcPct val="90000"/>
              </a:lnSpc>
            </a:pPr>
            <a:r>
              <a:rPr lang="en-GB" sz="1800" dirty="0" smtClean="0"/>
              <a:t>Al: Karbotermisk (&gt;2000°C) </a:t>
            </a:r>
            <a:r>
              <a:rPr lang="en-GB" sz="1800" dirty="0" err="1" smtClean="0"/>
              <a:t>eller</a:t>
            </a:r>
            <a:r>
              <a:rPr lang="en-GB" sz="1800" dirty="0" smtClean="0"/>
              <a:t> </a:t>
            </a:r>
            <a:r>
              <a:rPr lang="en-GB" sz="1800" dirty="0" err="1" smtClean="0"/>
              <a:t>elektrolytisk</a:t>
            </a:r>
            <a:r>
              <a:rPr lang="en-GB" sz="1800" dirty="0" smtClean="0"/>
              <a:t>:  </a:t>
            </a:r>
          </a:p>
          <a:p>
            <a:pPr lvl="1" eaLnBrk="1" hangingPunct="1">
              <a:lnSpc>
                <a:spcPct val="90000"/>
              </a:lnSpc>
              <a:buFontTx/>
              <a:buNone/>
            </a:pPr>
            <a:r>
              <a:rPr lang="en-GB" sz="1600" dirty="0" smtClean="0"/>
              <a:t>nFE</a:t>
            </a:r>
            <a:r>
              <a:rPr lang="en-GB" sz="1600" baseline="30000" dirty="0" smtClean="0"/>
              <a:t>0</a:t>
            </a:r>
            <a:r>
              <a:rPr lang="en-GB" sz="1600" dirty="0" smtClean="0"/>
              <a:t>= </a:t>
            </a:r>
            <a:r>
              <a:rPr lang="en-GB" dirty="0" smtClean="0"/>
              <a:t>-</a:t>
            </a:r>
            <a:r>
              <a:rPr lang="en-GB" sz="1600" dirty="0" smtClean="0">
                <a:sym typeface="Symbol" pitchFamily="18" charset="2"/>
              </a:rPr>
              <a:t></a:t>
            </a:r>
            <a:r>
              <a:rPr lang="en-GB" sz="1600" baseline="-25000" dirty="0" smtClean="0"/>
              <a:t>r</a:t>
            </a:r>
            <a:r>
              <a:rPr lang="en-GB" sz="1600" dirty="0" smtClean="0"/>
              <a:t>G</a:t>
            </a:r>
            <a:r>
              <a:rPr lang="en-GB" sz="1600" baseline="30000" dirty="0" smtClean="0"/>
              <a:t>0</a:t>
            </a:r>
            <a:r>
              <a:rPr lang="en-GB" sz="1600" dirty="0" smtClean="0"/>
              <a:t>   </a:t>
            </a:r>
          </a:p>
          <a:p>
            <a:pPr lvl="1" eaLnBrk="1" hangingPunct="1">
              <a:lnSpc>
                <a:spcPct val="90000"/>
              </a:lnSpc>
              <a:buFontTx/>
              <a:buNone/>
            </a:pPr>
            <a:r>
              <a:rPr lang="en-GB" sz="1600" dirty="0" smtClean="0"/>
              <a:t>Hall-</a:t>
            </a:r>
            <a:r>
              <a:rPr lang="en-GB" sz="1600" dirty="0" err="1" smtClean="0"/>
              <a:t>Herault</a:t>
            </a:r>
            <a:r>
              <a:rPr lang="en-GB" sz="1600" dirty="0" smtClean="0"/>
              <a:t>: C-</a:t>
            </a:r>
            <a:r>
              <a:rPr lang="en-GB" sz="1600" dirty="0" err="1" smtClean="0"/>
              <a:t>elektroder</a:t>
            </a:r>
            <a:endParaRPr lang="en-GB" sz="1600" dirty="0" smtClean="0"/>
          </a:p>
        </p:txBody>
      </p:sp>
      <p:sp>
        <p:nvSpPr>
          <p:cNvPr id="21510" name="Text Box 5"/>
          <p:cNvSpPr txBox="1">
            <a:spLocks noChangeArrowheads="1"/>
          </p:cNvSpPr>
          <p:nvPr/>
        </p:nvSpPr>
        <p:spPr bwMode="auto">
          <a:xfrm>
            <a:off x="5943600" y="6237312"/>
            <a:ext cx="3124200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nb-NO" sz="1200" dirty="0"/>
              <a:t>Figur: </a:t>
            </a:r>
            <a:r>
              <a:rPr lang="nb-NO" sz="1200" dirty="0" err="1"/>
              <a:t>Shriver</a:t>
            </a:r>
            <a:r>
              <a:rPr lang="nb-NO" sz="1200" dirty="0"/>
              <a:t> and </a:t>
            </a:r>
            <a:r>
              <a:rPr lang="nb-NO" sz="1200" dirty="0" err="1"/>
              <a:t>Atkins</a:t>
            </a:r>
            <a:r>
              <a:rPr lang="nb-NO" sz="1200" dirty="0"/>
              <a:t>: </a:t>
            </a:r>
            <a:r>
              <a:rPr lang="nb-NO" sz="1200" dirty="0" err="1"/>
              <a:t>Inorganic</a:t>
            </a:r>
            <a:r>
              <a:rPr lang="nb-NO" sz="1200" dirty="0"/>
              <a:t> </a:t>
            </a:r>
            <a:r>
              <a:rPr lang="nb-NO" sz="1200" dirty="0" err="1"/>
              <a:t>Chemistry</a:t>
            </a:r>
            <a:r>
              <a:rPr lang="nb-NO" sz="1200" dirty="0"/>
              <a:t> </a:t>
            </a:r>
            <a:endParaRPr lang="en-US" sz="1200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AD60FF7B-B2CC-4862-BE82-E1666AA8224E}" type="slidenum">
              <a:rPr lang="en-US" smtClean="0"/>
              <a:pPr>
                <a:defRPr/>
              </a:pPr>
              <a:t>31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150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2150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2150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2150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500"/>
                                        <p:tgtEl>
                                          <p:spTgt spid="2150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4" dur="500"/>
                                        <p:tgtEl>
                                          <p:spTgt spid="2150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2150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2150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5" dur="500"/>
                                        <p:tgtEl>
                                          <p:spTgt spid="2150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9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8" dur="500"/>
                                        <p:tgtEl>
                                          <p:spTgt spid="21509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9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3" dur="500"/>
                                        <p:tgtEl>
                                          <p:spTgt spid="21509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9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6" dur="500"/>
                                        <p:tgtEl>
                                          <p:spTgt spid="21509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9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9" dur="500"/>
                                        <p:tgtEl>
                                          <p:spTgt spid="21509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509" grpId="0" build="p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Footer Placeholder 3"/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/>
          <a:p>
            <a:r>
              <a:rPr lang="nb-NO" smtClean="0"/>
              <a:t>MENA 1000 – Materialer, energi og nanoteknologi</a:t>
            </a:r>
            <a:endParaRPr lang="en-US" smtClean="0"/>
          </a:p>
        </p:txBody>
      </p:sp>
      <p:sp>
        <p:nvSpPr>
          <p:cNvPr id="4813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smtClean="0"/>
              <a:t>Elektrokjemi</a:t>
            </a:r>
          </a:p>
        </p:txBody>
      </p:sp>
      <p:sp>
        <p:nvSpPr>
          <p:cNvPr id="4813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066800"/>
            <a:ext cx="7848600" cy="4876800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FontTx/>
              <a:buNone/>
            </a:pPr>
            <a:r>
              <a:rPr lang="nb-NO" sz="1800" smtClean="0">
                <a:cs typeface="Times New Roman" pitchFamily="18" charset="0"/>
              </a:rPr>
              <a:t>(Samme eksempel som vi startet med</a:t>
            </a:r>
            <a:r>
              <a:rPr lang="nb-NO" sz="1800" smtClean="0">
                <a:cs typeface="Times New Roman" pitchFamily="18" charset="0"/>
                <a:sym typeface="Wingdings" pitchFamily="2" charset="2"/>
              </a:rPr>
              <a:t>:)</a:t>
            </a:r>
            <a:endParaRPr lang="nb-NO" sz="1800" smtClean="0">
              <a:cs typeface="Times New Roman" pitchFamily="18" charset="0"/>
            </a:endParaRPr>
          </a:p>
          <a:p>
            <a:pPr eaLnBrk="1" hangingPunct="1">
              <a:lnSpc>
                <a:spcPct val="90000"/>
              </a:lnSpc>
              <a:buFontTx/>
              <a:buNone/>
            </a:pPr>
            <a:endParaRPr lang="nb-NO" smtClean="0">
              <a:cs typeface="Times New Roman" pitchFamily="18" charset="0"/>
            </a:endParaRP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nb-NO" smtClean="0">
                <a:cs typeface="Times New Roman" pitchFamily="18" charset="0"/>
              </a:rPr>
              <a:t>Reduksjon: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nb-NO" smtClean="0">
                <a:cs typeface="Times New Roman" pitchFamily="18" charset="0"/>
              </a:rPr>
              <a:t>	</a:t>
            </a:r>
            <a:r>
              <a:rPr lang="en-US" smtClean="0">
                <a:cs typeface="Times New Roman" pitchFamily="18" charset="0"/>
              </a:rPr>
              <a:t>A + ze</a:t>
            </a:r>
            <a:r>
              <a:rPr lang="en-US" baseline="30000" smtClean="0">
                <a:cs typeface="Times New Roman" pitchFamily="18" charset="0"/>
              </a:rPr>
              <a:t>-</a:t>
            </a:r>
            <a:r>
              <a:rPr lang="en-US" smtClean="0">
                <a:cs typeface="Times New Roman" pitchFamily="18" charset="0"/>
              </a:rPr>
              <a:t> = A</a:t>
            </a:r>
            <a:r>
              <a:rPr lang="en-US" baseline="30000" smtClean="0">
                <a:cs typeface="Times New Roman" pitchFamily="18" charset="0"/>
              </a:rPr>
              <a:t>z-</a:t>
            </a:r>
            <a:r>
              <a:rPr lang="en-US" smtClean="0"/>
              <a:t> </a:t>
            </a:r>
            <a:r>
              <a:rPr lang="nb-NO" smtClean="0"/>
              <a:t>             	eller, mer generelt:   </a:t>
            </a:r>
            <a:r>
              <a:rPr lang="en-US" smtClean="0">
                <a:cs typeface="Times New Roman" pitchFamily="18" charset="0"/>
              </a:rPr>
              <a:t>A</a:t>
            </a:r>
            <a:r>
              <a:rPr lang="nb-NO" baseline="30000" smtClean="0">
                <a:cs typeface="Times New Roman" pitchFamily="18" charset="0"/>
              </a:rPr>
              <a:t>c</a:t>
            </a:r>
            <a:r>
              <a:rPr lang="en-US" smtClean="0">
                <a:cs typeface="Times New Roman" pitchFamily="18" charset="0"/>
              </a:rPr>
              <a:t> + ze</a:t>
            </a:r>
            <a:r>
              <a:rPr lang="en-US" baseline="30000" smtClean="0">
                <a:cs typeface="Times New Roman" pitchFamily="18" charset="0"/>
              </a:rPr>
              <a:t>-</a:t>
            </a:r>
            <a:r>
              <a:rPr lang="en-US" smtClean="0">
                <a:cs typeface="Times New Roman" pitchFamily="18" charset="0"/>
              </a:rPr>
              <a:t> = A</a:t>
            </a:r>
            <a:r>
              <a:rPr lang="nb-NO" baseline="30000" smtClean="0">
                <a:cs typeface="Times New Roman" pitchFamily="18" charset="0"/>
              </a:rPr>
              <a:t>c-z</a:t>
            </a:r>
            <a:endParaRPr lang="nb-NO" smtClean="0"/>
          </a:p>
          <a:p>
            <a:pPr eaLnBrk="1" hangingPunct="1">
              <a:lnSpc>
                <a:spcPct val="90000"/>
              </a:lnSpc>
              <a:buFontTx/>
              <a:buNone/>
            </a:pPr>
            <a:endParaRPr lang="nb-NO" smtClean="0">
              <a:cs typeface="Times New Roman" pitchFamily="18" charset="0"/>
            </a:endParaRP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nb-NO" smtClean="0">
                <a:cs typeface="Times New Roman" pitchFamily="18" charset="0"/>
              </a:rPr>
              <a:t>Oksidasjon: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nb-NO" smtClean="0">
                <a:cs typeface="Times New Roman" pitchFamily="18" charset="0"/>
              </a:rPr>
              <a:t>	</a:t>
            </a:r>
            <a:r>
              <a:rPr lang="en-US" smtClean="0">
                <a:cs typeface="Times New Roman" pitchFamily="18" charset="0"/>
              </a:rPr>
              <a:t>A </a:t>
            </a:r>
            <a:r>
              <a:rPr lang="nb-NO" smtClean="0">
                <a:cs typeface="Times New Roman" pitchFamily="18" charset="0"/>
              </a:rPr>
              <a:t>= </a:t>
            </a:r>
            <a:r>
              <a:rPr lang="en-US" smtClean="0">
                <a:cs typeface="Times New Roman" pitchFamily="18" charset="0"/>
              </a:rPr>
              <a:t>A</a:t>
            </a:r>
            <a:r>
              <a:rPr lang="en-US" baseline="30000" smtClean="0">
                <a:cs typeface="Times New Roman" pitchFamily="18" charset="0"/>
              </a:rPr>
              <a:t>z</a:t>
            </a:r>
            <a:r>
              <a:rPr lang="nb-NO" baseline="30000" smtClean="0">
                <a:cs typeface="Times New Roman" pitchFamily="18" charset="0"/>
              </a:rPr>
              <a:t>+</a:t>
            </a:r>
            <a:r>
              <a:rPr lang="nb-NO" smtClean="0">
                <a:cs typeface="Times New Roman" pitchFamily="18" charset="0"/>
              </a:rPr>
              <a:t> + ze</a:t>
            </a:r>
            <a:r>
              <a:rPr lang="nb-NO" baseline="30000" smtClean="0">
                <a:cs typeface="Times New Roman" pitchFamily="18" charset="0"/>
              </a:rPr>
              <a:t>-</a:t>
            </a:r>
            <a:r>
              <a:rPr lang="en-US" smtClean="0"/>
              <a:t> </a:t>
            </a:r>
            <a:r>
              <a:rPr lang="nb-NO" smtClean="0"/>
              <a:t>	eller, mer generelt:   </a:t>
            </a:r>
            <a:r>
              <a:rPr lang="en-US" smtClean="0">
                <a:cs typeface="Times New Roman" pitchFamily="18" charset="0"/>
              </a:rPr>
              <a:t>A</a:t>
            </a:r>
            <a:r>
              <a:rPr lang="nb-NO" baseline="30000" smtClean="0">
                <a:cs typeface="Times New Roman" pitchFamily="18" charset="0"/>
              </a:rPr>
              <a:t>c</a:t>
            </a:r>
            <a:r>
              <a:rPr lang="en-US" smtClean="0">
                <a:cs typeface="Times New Roman" pitchFamily="18" charset="0"/>
              </a:rPr>
              <a:t> = A</a:t>
            </a:r>
            <a:r>
              <a:rPr lang="nb-NO" baseline="30000" smtClean="0">
                <a:cs typeface="Times New Roman" pitchFamily="18" charset="0"/>
              </a:rPr>
              <a:t>c+z</a:t>
            </a:r>
            <a:r>
              <a:rPr lang="nb-NO" smtClean="0">
                <a:cs typeface="Times New Roman" pitchFamily="18" charset="0"/>
              </a:rPr>
              <a:t> </a:t>
            </a:r>
            <a:r>
              <a:rPr lang="en-US" smtClean="0">
                <a:cs typeface="Times New Roman" pitchFamily="18" charset="0"/>
              </a:rPr>
              <a:t>+ ze</a:t>
            </a:r>
            <a:r>
              <a:rPr lang="en-US" baseline="30000" smtClean="0">
                <a:cs typeface="Times New Roman" pitchFamily="18" charset="0"/>
              </a:rPr>
              <a:t>-</a:t>
            </a:r>
            <a:r>
              <a:rPr lang="en-US" smtClean="0">
                <a:cs typeface="Times New Roman" pitchFamily="18" charset="0"/>
              </a:rPr>
              <a:t> </a:t>
            </a:r>
            <a:endParaRPr lang="en-US" smtClean="0"/>
          </a:p>
          <a:p>
            <a:pPr eaLnBrk="1" hangingPunct="1">
              <a:lnSpc>
                <a:spcPct val="90000"/>
              </a:lnSpc>
              <a:buFontTx/>
              <a:buNone/>
            </a:pPr>
            <a:endParaRPr lang="nb-NO" smtClean="0"/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nb-NO" smtClean="0"/>
              <a:t>Eksempel: </a:t>
            </a:r>
            <a:r>
              <a:rPr lang="nb-NO" smtClean="0">
                <a:cs typeface="Times New Roman" pitchFamily="18" charset="0"/>
              </a:rPr>
              <a:t>	Fe</a:t>
            </a:r>
            <a:r>
              <a:rPr lang="nb-NO" baseline="30000" smtClean="0">
                <a:cs typeface="Times New Roman" pitchFamily="18" charset="0"/>
              </a:rPr>
              <a:t>3+</a:t>
            </a:r>
            <a:r>
              <a:rPr lang="nb-NO" smtClean="0">
                <a:cs typeface="Times New Roman" pitchFamily="18" charset="0"/>
              </a:rPr>
              <a:t>(aq) + Cr</a:t>
            </a:r>
            <a:r>
              <a:rPr lang="nb-NO" baseline="30000" smtClean="0">
                <a:cs typeface="Times New Roman" pitchFamily="18" charset="0"/>
              </a:rPr>
              <a:t>2+</a:t>
            </a:r>
            <a:r>
              <a:rPr lang="nb-NO" smtClean="0">
                <a:cs typeface="Times New Roman" pitchFamily="18" charset="0"/>
              </a:rPr>
              <a:t>(aq) = Fe</a:t>
            </a:r>
            <a:r>
              <a:rPr lang="nb-NO" baseline="30000" smtClean="0">
                <a:cs typeface="Times New Roman" pitchFamily="18" charset="0"/>
              </a:rPr>
              <a:t>2+</a:t>
            </a:r>
            <a:r>
              <a:rPr lang="nb-NO" smtClean="0">
                <a:cs typeface="Times New Roman" pitchFamily="18" charset="0"/>
              </a:rPr>
              <a:t>(aq) + Cr</a:t>
            </a:r>
            <a:r>
              <a:rPr lang="nb-NO" baseline="30000" smtClean="0">
                <a:cs typeface="Times New Roman" pitchFamily="18" charset="0"/>
              </a:rPr>
              <a:t>3+</a:t>
            </a:r>
            <a:r>
              <a:rPr lang="nb-NO" smtClean="0">
                <a:cs typeface="Times New Roman" pitchFamily="18" charset="0"/>
              </a:rPr>
              <a:t>(aq)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nb-NO" smtClean="0">
                <a:cs typeface="Times New Roman" pitchFamily="18" charset="0"/>
              </a:rPr>
              <a:t>		Reduksjon: 	Fe</a:t>
            </a:r>
            <a:r>
              <a:rPr lang="nb-NO" baseline="30000" smtClean="0">
                <a:cs typeface="Times New Roman" pitchFamily="18" charset="0"/>
              </a:rPr>
              <a:t>3+</a:t>
            </a:r>
            <a:r>
              <a:rPr lang="nb-NO" smtClean="0">
                <a:cs typeface="Times New Roman" pitchFamily="18" charset="0"/>
              </a:rPr>
              <a:t>(aq) + e</a:t>
            </a:r>
            <a:r>
              <a:rPr lang="nb-NO" baseline="30000" smtClean="0">
                <a:cs typeface="Times New Roman" pitchFamily="18" charset="0"/>
              </a:rPr>
              <a:t>-</a:t>
            </a:r>
            <a:r>
              <a:rPr lang="nb-NO" smtClean="0">
                <a:cs typeface="Times New Roman" pitchFamily="18" charset="0"/>
              </a:rPr>
              <a:t> = Fe</a:t>
            </a:r>
            <a:r>
              <a:rPr lang="nb-NO" baseline="30000" smtClean="0">
                <a:cs typeface="Times New Roman" pitchFamily="18" charset="0"/>
              </a:rPr>
              <a:t>2+</a:t>
            </a:r>
            <a:r>
              <a:rPr lang="nb-NO" smtClean="0">
                <a:cs typeface="Times New Roman" pitchFamily="18" charset="0"/>
              </a:rPr>
              <a:t>(aq)</a:t>
            </a:r>
            <a:r>
              <a:rPr lang="en-US" smtClean="0">
                <a:cs typeface="Times New Roman" pitchFamily="18" charset="0"/>
              </a:rPr>
              <a:t> </a:t>
            </a:r>
            <a:r>
              <a:rPr lang="nb-NO" smtClean="0">
                <a:cs typeface="Times New Roman" pitchFamily="18" charset="0"/>
              </a:rPr>
              <a:t> 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nb-NO" smtClean="0">
                <a:cs typeface="Times New Roman" pitchFamily="18" charset="0"/>
              </a:rPr>
              <a:t>		Oksidasjon: 	Cr</a:t>
            </a:r>
            <a:r>
              <a:rPr lang="nb-NO" baseline="30000" smtClean="0">
                <a:cs typeface="Times New Roman" pitchFamily="18" charset="0"/>
              </a:rPr>
              <a:t>2+</a:t>
            </a:r>
            <a:r>
              <a:rPr lang="nb-NO" smtClean="0">
                <a:cs typeface="Times New Roman" pitchFamily="18" charset="0"/>
              </a:rPr>
              <a:t>(aq) = Cr</a:t>
            </a:r>
            <a:r>
              <a:rPr lang="nb-NO" baseline="30000" smtClean="0">
                <a:cs typeface="Times New Roman" pitchFamily="18" charset="0"/>
              </a:rPr>
              <a:t>3+</a:t>
            </a:r>
            <a:r>
              <a:rPr lang="nb-NO" smtClean="0">
                <a:cs typeface="Times New Roman" pitchFamily="18" charset="0"/>
              </a:rPr>
              <a:t>(aq) + e</a:t>
            </a:r>
            <a:r>
              <a:rPr lang="nb-NO" baseline="30000" smtClean="0">
                <a:cs typeface="Times New Roman" pitchFamily="18" charset="0"/>
              </a:rPr>
              <a:t>-</a:t>
            </a:r>
            <a:r>
              <a:rPr lang="en-US" smtClean="0">
                <a:cs typeface="Times New Roman" pitchFamily="18" charset="0"/>
              </a:rPr>
              <a:t> </a:t>
            </a:r>
          </a:p>
          <a:p>
            <a:pPr eaLnBrk="1" hangingPunct="1">
              <a:lnSpc>
                <a:spcPct val="90000"/>
              </a:lnSpc>
            </a:pPr>
            <a:endParaRPr lang="nb-NO" smtClean="0">
              <a:cs typeface="Times New Roman" pitchFamily="18" charset="0"/>
            </a:endParaRPr>
          </a:p>
          <a:p>
            <a:pPr eaLnBrk="1" hangingPunct="1">
              <a:lnSpc>
                <a:spcPct val="90000"/>
              </a:lnSpc>
            </a:pPr>
            <a:r>
              <a:rPr lang="nb-NO" smtClean="0">
                <a:solidFill>
                  <a:srgbClr val="990000"/>
                </a:solidFill>
                <a:cs typeface="Times New Roman" pitchFamily="18" charset="0"/>
              </a:rPr>
              <a:t>Elektrokjemi omhandler reduksjons- og oksidasjonsprosesser (red-oks) der reduksjon og oksidasjon skjer på </a:t>
            </a:r>
            <a:r>
              <a:rPr lang="nb-NO" i="1" smtClean="0">
                <a:solidFill>
                  <a:srgbClr val="990000"/>
                </a:solidFill>
                <a:cs typeface="Times New Roman" pitchFamily="18" charset="0"/>
              </a:rPr>
              <a:t>forskjellig sted</a:t>
            </a:r>
            <a:r>
              <a:rPr lang="nb-NO" smtClean="0">
                <a:solidFill>
                  <a:srgbClr val="990000"/>
                </a:solidFill>
                <a:cs typeface="Times New Roman" pitchFamily="18" charset="0"/>
              </a:rPr>
              <a:t>.</a:t>
            </a:r>
            <a:endParaRPr lang="en-GB" smtClean="0">
              <a:solidFill>
                <a:srgbClr val="990000"/>
              </a:solidFill>
              <a:cs typeface="Times New Roman" pitchFamily="18" charset="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19E0BFA4-56E2-42F5-968E-84907140637C}" type="slidenum">
              <a:rPr lang="en-US" smtClean="0"/>
              <a:pPr>
                <a:defRPr/>
              </a:pPr>
              <a:t>32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Footer Placeholder 4"/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/>
          <a:p>
            <a:r>
              <a:rPr lang="nb-NO" smtClean="0"/>
              <a:t>MENA 1000 – Materialer, energi og nanoteknologi</a:t>
            </a:r>
            <a:endParaRPr lang="en-US" smtClean="0"/>
          </a:p>
        </p:txBody>
      </p:sp>
      <p:sp>
        <p:nvSpPr>
          <p:cNvPr id="4915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nb-NO" smtClean="0"/>
              <a:t>Elektrokjemiske celler</a:t>
            </a:r>
            <a:endParaRPr lang="en-US" smtClean="0"/>
          </a:p>
        </p:txBody>
      </p:sp>
      <p:sp>
        <p:nvSpPr>
          <p:cNvPr id="49156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685800" y="1066800"/>
            <a:ext cx="6705600" cy="5638800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FontTx/>
              <a:buNone/>
            </a:pPr>
            <a:r>
              <a:rPr lang="nb-NO" sz="1800" smtClean="0">
                <a:cs typeface="Times New Roman" pitchFamily="18" charset="0"/>
              </a:rPr>
              <a:t>Eksempel; Daniell-cellen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endParaRPr lang="nb-NO" sz="1800" smtClean="0">
              <a:cs typeface="Times New Roman" pitchFamily="18" charset="0"/>
            </a:endParaRP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nb-NO" sz="1800" smtClean="0">
                <a:cs typeface="Times New Roman" pitchFamily="18" charset="0"/>
              </a:rPr>
              <a:t>Reduksjon:	Cu</a:t>
            </a:r>
            <a:r>
              <a:rPr lang="nb-NO" sz="1800" baseline="30000" smtClean="0">
                <a:cs typeface="Times New Roman" pitchFamily="18" charset="0"/>
              </a:rPr>
              <a:t>2+</a:t>
            </a:r>
            <a:r>
              <a:rPr lang="nb-NO" sz="1800" smtClean="0">
                <a:cs typeface="Times New Roman" pitchFamily="18" charset="0"/>
              </a:rPr>
              <a:t>(aq) + 2e</a:t>
            </a:r>
            <a:r>
              <a:rPr lang="nb-NO" sz="1800" baseline="30000" smtClean="0">
                <a:cs typeface="Times New Roman" pitchFamily="18" charset="0"/>
              </a:rPr>
              <a:t>-</a:t>
            </a:r>
            <a:r>
              <a:rPr lang="nb-NO" sz="1800" smtClean="0">
                <a:cs typeface="Times New Roman" pitchFamily="18" charset="0"/>
              </a:rPr>
              <a:t>  = Cu(s)		| 1</a:t>
            </a:r>
            <a:endParaRPr lang="en-US" sz="1800" smtClean="0">
              <a:cs typeface="Times New Roman" pitchFamily="18" charset="0"/>
            </a:endParaRP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nb-NO" sz="1800" u="sng" smtClean="0">
                <a:cs typeface="Times New Roman" pitchFamily="18" charset="0"/>
              </a:rPr>
              <a:t>Oksidasjon: 	Zn(s) = Zn</a:t>
            </a:r>
            <a:r>
              <a:rPr lang="nb-NO" sz="1800" u="sng" baseline="30000" smtClean="0">
                <a:cs typeface="Times New Roman" pitchFamily="18" charset="0"/>
              </a:rPr>
              <a:t>2+</a:t>
            </a:r>
            <a:r>
              <a:rPr lang="nb-NO" sz="1800" u="sng" smtClean="0">
                <a:cs typeface="Times New Roman" pitchFamily="18" charset="0"/>
              </a:rPr>
              <a:t>(aq) + 2e</a:t>
            </a:r>
            <a:r>
              <a:rPr lang="nb-NO" sz="1800" u="sng" baseline="30000" smtClean="0">
                <a:cs typeface="Times New Roman" pitchFamily="18" charset="0"/>
              </a:rPr>
              <a:t>-</a:t>
            </a:r>
            <a:r>
              <a:rPr lang="nb-NO" sz="1800" u="sng" smtClean="0">
                <a:cs typeface="Times New Roman" pitchFamily="18" charset="0"/>
              </a:rPr>
              <a:t>		| 1 </a:t>
            </a:r>
            <a:endParaRPr lang="en-US" sz="1800" smtClean="0">
              <a:cs typeface="Times New Roman" pitchFamily="18" charset="0"/>
            </a:endParaRP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GB" sz="1800" smtClean="0">
                <a:cs typeface="Times New Roman" pitchFamily="18" charset="0"/>
              </a:rPr>
              <a:t>Totalreaksjon:	Cu</a:t>
            </a:r>
            <a:r>
              <a:rPr lang="en-GB" sz="1800" baseline="30000" smtClean="0">
                <a:cs typeface="Times New Roman" pitchFamily="18" charset="0"/>
              </a:rPr>
              <a:t>2+</a:t>
            </a:r>
            <a:r>
              <a:rPr lang="en-GB" sz="1800" smtClean="0">
                <a:cs typeface="Times New Roman" pitchFamily="18" charset="0"/>
              </a:rPr>
              <a:t>(aq) + Zn(s) = Cu(s) + Zn</a:t>
            </a:r>
            <a:r>
              <a:rPr lang="en-GB" sz="1800" baseline="30000" smtClean="0">
                <a:cs typeface="Times New Roman" pitchFamily="18" charset="0"/>
              </a:rPr>
              <a:t>2+</a:t>
            </a:r>
            <a:r>
              <a:rPr lang="en-GB" sz="1800" smtClean="0">
                <a:cs typeface="Times New Roman" pitchFamily="18" charset="0"/>
              </a:rPr>
              <a:t>(aq)</a:t>
            </a:r>
            <a:endParaRPr lang="en-US" sz="1800" smtClean="0">
              <a:cs typeface="Times New Roman" pitchFamily="18" charset="0"/>
            </a:endParaRPr>
          </a:p>
          <a:p>
            <a:pPr eaLnBrk="1" hangingPunct="1">
              <a:lnSpc>
                <a:spcPct val="90000"/>
              </a:lnSpc>
              <a:buFontTx/>
              <a:buNone/>
            </a:pPr>
            <a:endParaRPr lang="nb-NO" sz="1800" smtClean="0"/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nb-NO" sz="1800" smtClean="0"/>
              <a:t>Tekst-fremstilling av cellen: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endParaRPr lang="nb-NO" sz="1800" smtClean="0"/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nb-NO" sz="1800" smtClean="0">
                <a:cs typeface="Times New Roman" pitchFamily="18" charset="0"/>
              </a:rPr>
              <a:t>	</a:t>
            </a:r>
            <a:r>
              <a:rPr lang="en-US" sz="1800" smtClean="0">
                <a:cs typeface="Times New Roman" pitchFamily="18" charset="0"/>
              </a:rPr>
              <a:t>Zn(s)|Zn</a:t>
            </a:r>
            <a:r>
              <a:rPr lang="en-US" sz="1800" baseline="30000" smtClean="0">
                <a:cs typeface="Times New Roman" pitchFamily="18" charset="0"/>
              </a:rPr>
              <a:t>2+</a:t>
            </a:r>
            <a:r>
              <a:rPr lang="en-US" sz="1800" smtClean="0">
                <a:cs typeface="Times New Roman" pitchFamily="18" charset="0"/>
              </a:rPr>
              <a:t>(aq)||Cu</a:t>
            </a:r>
            <a:r>
              <a:rPr lang="en-US" sz="1800" baseline="30000" smtClean="0">
                <a:cs typeface="Times New Roman" pitchFamily="18" charset="0"/>
              </a:rPr>
              <a:t>2+</a:t>
            </a:r>
            <a:r>
              <a:rPr lang="en-US" sz="1800" smtClean="0">
                <a:cs typeface="Times New Roman" pitchFamily="18" charset="0"/>
              </a:rPr>
              <a:t>(aq)|Cu(s)</a:t>
            </a:r>
            <a:endParaRPr lang="nb-NO" sz="1800" smtClean="0">
              <a:cs typeface="Times New Roman" pitchFamily="18" charset="0"/>
            </a:endParaRPr>
          </a:p>
          <a:p>
            <a:pPr eaLnBrk="1" hangingPunct="1">
              <a:lnSpc>
                <a:spcPct val="90000"/>
              </a:lnSpc>
              <a:buFontTx/>
              <a:buNone/>
            </a:pPr>
            <a:endParaRPr lang="nb-NO" sz="1800" smtClean="0">
              <a:cs typeface="Times New Roman" pitchFamily="18" charset="0"/>
            </a:endParaRP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nb-NO" sz="1800" smtClean="0">
                <a:cs typeface="Times New Roman" pitchFamily="18" charset="0"/>
              </a:rPr>
              <a:t>Komma skiller stoffer i samme fase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nb-NO" sz="1800" smtClean="0">
                <a:cs typeface="Times New Roman" pitchFamily="18" charset="0"/>
              </a:rPr>
              <a:t>Enkle linjer ( | ) angir fasegrenser</a:t>
            </a:r>
            <a:r>
              <a:rPr lang="en-GB" sz="1800" smtClean="0">
                <a:cs typeface="Times New Roman" pitchFamily="18" charset="0"/>
              </a:rPr>
              <a:t> 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GB" sz="1800" smtClean="0">
                <a:cs typeface="Times New Roman" pitchFamily="18" charset="0"/>
              </a:rPr>
              <a:t>Dobbel linje ( || ) skiller halvcellene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endParaRPr lang="en-GB" sz="1800" smtClean="0">
              <a:cs typeface="Times New Roman" pitchFamily="18" charset="0"/>
            </a:endParaRP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GB" sz="1800" smtClean="0">
                <a:cs typeface="Times New Roman" pitchFamily="18" charset="0"/>
              </a:rPr>
              <a:t>Hvis vi trekker strøm fra cellen får vi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GB" sz="1800" smtClean="0">
                <a:cs typeface="Times New Roman" pitchFamily="18" charset="0"/>
              </a:rPr>
              <a:t>F=96485 C/mol elektroner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GB" sz="1800" smtClean="0">
                <a:cs typeface="Times New Roman" pitchFamily="18" charset="0"/>
              </a:rPr>
              <a:t>2F C/mol Zn 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GB" sz="1800" smtClean="0">
                <a:cs typeface="Times New Roman" pitchFamily="18" charset="0"/>
              </a:rPr>
              <a:t>C (coulomb) = A s  </a:t>
            </a:r>
            <a:endParaRPr lang="en-US" sz="1800" smtClean="0">
              <a:cs typeface="Times New Roman" pitchFamily="18" charset="0"/>
            </a:endParaRPr>
          </a:p>
        </p:txBody>
      </p:sp>
      <p:pic>
        <p:nvPicPr>
          <p:cNvPr id="49157" name="Picture 5" descr="C:\Documents and Settings\trulsn\My Documents\MetEnFrem\Figurer\PK-4-4-Cu-Zn-cellen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953000" y="3305175"/>
            <a:ext cx="4191000" cy="3095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AD60FF7B-B2CC-4862-BE82-E1666AA8224E}" type="slidenum">
              <a:rPr lang="en-US" smtClean="0"/>
              <a:pPr>
                <a:defRPr/>
              </a:pPr>
              <a:t>33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2" name="Footer Placeholder 3"/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/>
          <a:p>
            <a:r>
              <a:rPr lang="nb-NO" smtClean="0"/>
              <a:t>MENA 1000 – Materialer, energi og nanoteknologi</a:t>
            </a:r>
            <a:endParaRPr lang="en-US" smtClean="0"/>
          </a:p>
        </p:txBody>
      </p:sp>
      <p:sp>
        <p:nvSpPr>
          <p:cNvPr id="22533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0"/>
            <a:ext cx="7772400" cy="1143000"/>
          </a:xfrm>
        </p:spPr>
        <p:txBody>
          <a:bodyPr/>
          <a:lstStyle/>
          <a:p>
            <a:pPr eaLnBrk="1" hangingPunct="1"/>
            <a:r>
              <a:rPr lang="nb-NO" smtClean="0"/>
              <a:t>Arbeid og Gibbs energiforandring i en </a:t>
            </a:r>
            <a:br>
              <a:rPr lang="nb-NO" smtClean="0"/>
            </a:br>
            <a:r>
              <a:rPr lang="nb-NO" smtClean="0"/>
              <a:t>elektrokjemisk celle</a:t>
            </a:r>
            <a:endParaRPr lang="en-US" smtClean="0"/>
          </a:p>
        </p:txBody>
      </p:sp>
      <p:sp>
        <p:nvSpPr>
          <p:cNvPr id="2253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09600" y="990600"/>
            <a:ext cx="8229600" cy="472440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nb-NO" sz="1600" smtClean="0"/>
              <a:t>I en elektrokjemisk celle kan vi gjøre elektrisk arbeid i tillegg til volumarbeidet. </a:t>
            </a:r>
          </a:p>
          <a:p>
            <a:pPr eaLnBrk="1" hangingPunct="1">
              <a:lnSpc>
                <a:spcPct val="90000"/>
              </a:lnSpc>
            </a:pPr>
            <a:endParaRPr lang="nb-NO" sz="1600" smtClean="0"/>
          </a:p>
          <a:p>
            <a:pPr eaLnBrk="1" hangingPunct="1">
              <a:lnSpc>
                <a:spcPct val="90000"/>
              </a:lnSpc>
            </a:pPr>
            <a:endParaRPr lang="nb-NO" sz="1600" smtClean="0"/>
          </a:p>
          <a:p>
            <a:pPr eaLnBrk="1" hangingPunct="1">
              <a:lnSpc>
                <a:spcPct val="90000"/>
              </a:lnSpc>
            </a:pPr>
            <a:r>
              <a:rPr lang="nb-NO" sz="1600" smtClean="0"/>
              <a:t>Elektrisk arbeid utført reversibelt på cellen tilsvarer økningen i cellens Gibbs energi;</a:t>
            </a:r>
          </a:p>
          <a:p>
            <a:pPr eaLnBrk="1" hangingPunct="1">
              <a:lnSpc>
                <a:spcPct val="90000"/>
              </a:lnSpc>
            </a:pPr>
            <a:endParaRPr lang="nb-NO" sz="1600" smtClean="0"/>
          </a:p>
          <a:p>
            <a:pPr eaLnBrk="1" hangingPunct="1">
              <a:lnSpc>
                <a:spcPct val="90000"/>
              </a:lnSpc>
            </a:pPr>
            <a:endParaRPr lang="nb-NO" sz="1600" smtClean="0"/>
          </a:p>
          <a:p>
            <a:pPr eaLnBrk="1" hangingPunct="1">
              <a:lnSpc>
                <a:spcPct val="90000"/>
              </a:lnSpc>
            </a:pPr>
            <a:r>
              <a:rPr lang="en-US" sz="1600" smtClean="0">
                <a:cs typeface="Times New Roman" pitchFamily="18" charset="0"/>
              </a:rPr>
              <a:t>Det elektriske arbeidet vi </a:t>
            </a:r>
            <a:r>
              <a:rPr lang="nb-NO" sz="1600" smtClean="0">
                <a:cs typeface="Times New Roman" pitchFamily="18" charset="0"/>
              </a:rPr>
              <a:t>gjør (</a:t>
            </a:r>
            <a:r>
              <a:rPr lang="en-US" sz="1600" smtClean="0">
                <a:cs typeface="Times New Roman" pitchFamily="18" charset="0"/>
              </a:rPr>
              <a:t>tilfører</a:t>
            </a:r>
            <a:r>
              <a:rPr lang="nb-NO" sz="1600" smtClean="0">
                <a:cs typeface="Times New Roman" pitchFamily="18" charset="0"/>
              </a:rPr>
              <a:t>)</a:t>
            </a:r>
            <a:r>
              <a:rPr lang="en-US" sz="1600" smtClean="0">
                <a:cs typeface="Times New Roman" pitchFamily="18" charset="0"/>
              </a:rPr>
              <a:t> er gitt ved antallet elektroner multiplisert med ladningen (</a:t>
            </a:r>
            <a:r>
              <a:rPr lang="en-US" sz="1600" i="1" smtClean="0">
                <a:cs typeface="Times New Roman" pitchFamily="18" charset="0"/>
              </a:rPr>
              <a:t>‑ne</a:t>
            </a:r>
            <a:r>
              <a:rPr lang="en-US" sz="1600" smtClean="0">
                <a:cs typeface="Times New Roman" pitchFamily="18" charset="0"/>
              </a:rPr>
              <a:t>, eller </a:t>
            </a:r>
            <a:r>
              <a:rPr lang="en-US" sz="1600" i="1" smtClean="0">
                <a:cs typeface="Times New Roman" pitchFamily="18" charset="0"/>
              </a:rPr>
              <a:t>–nF</a:t>
            </a:r>
            <a:r>
              <a:rPr lang="en-US" sz="1600" smtClean="0">
                <a:cs typeface="Times New Roman" pitchFamily="18" charset="0"/>
              </a:rPr>
              <a:t> for et mol reaksjoner) og med potensialforskjellen</a:t>
            </a:r>
            <a:r>
              <a:rPr lang="en-US" sz="1600" i="1" smtClean="0">
                <a:cs typeface="Times New Roman" pitchFamily="18" charset="0"/>
              </a:rPr>
              <a:t> </a:t>
            </a:r>
            <a:r>
              <a:rPr lang="nb-NO" sz="1600" i="1" smtClean="0">
                <a:cs typeface="Times New Roman" pitchFamily="18" charset="0"/>
              </a:rPr>
              <a:t>E</a:t>
            </a:r>
            <a:r>
              <a:rPr lang="nb-NO" sz="1600" smtClean="0">
                <a:cs typeface="Times New Roman" pitchFamily="18" charset="0"/>
              </a:rPr>
              <a:t> fra startpunktet til sluttpunktet: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GB" sz="1600" smtClean="0">
                <a:sym typeface="Symbol" pitchFamily="18" charset="2"/>
              </a:rPr>
              <a:t>		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GB" sz="1600" i="1" smtClean="0">
                <a:sym typeface="Symbol" pitchFamily="18" charset="2"/>
              </a:rPr>
              <a:t>		G = w</a:t>
            </a:r>
            <a:r>
              <a:rPr lang="en-GB" sz="1600" i="1" baseline="-25000" smtClean="0">
                <a:sym typeface="Symbol" pitchFamily="18" charset="2"/>
              </a:rPr>
              <a:t>el</a:t>
            </a:r>
            <a:r>
              <a:rPr lang="en-GB" sz="1600" i="1" smtClean="0">
                <a:sym typeface="Symbol" pitchFamily="18" charset="2"/>
              </a:rPr>
              <a:t> = -neE</a:t>
            </a:r>
            <a:r>
              <a:rPr lang="en-GB" sz="1600" smtClean="0">
                <a:sym typeface="Symbol" pitchFamily="18" charset="2"/>
              </a:rPr>
              <a:t> (per reaksjonsenhet)</a:t>
            </a:r>
            <a:endParaRPr lang="nb-NO" sz="1600" smtClean="0">
              <a:cs typeface="Times New Roman" pitchFamily="18" charset="0"/>
            </a:endParaRP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GB" sz="1600" smtClean="0">
                <a:sym typeface="Symbol" pitchFamily="18" charset="2"/>
              </a:rPr>
              <a:t>		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GB" sz="1600" smtClean="0">
                <a:sym typeface="Symbol" pitchFamily="18" charset="2"/>
              </a:rPr>
              <a:t>		</a:t>
            </a:r>
            <a:r>
              <a:rPr lang="en-GB" sz="1600" i="1" smtClean="0">
                <a:sym typeface="Symbol" pitchFamily="18" charset="2"/>
              </a:rPr>
              <a:t>G = w</a:t>
            </a:r>
            <a:r>
              <a:rPr lang="en-GB" sz="1600" i="1" baseline="-25000" smtClean="0">
                <a:sym typeface="Symbol" pitchFamily="18" charset="2"/>
              </a:rPr>
              <a:t>el</a:t>
            </a:r>
            <a:r>
              <a:rPr lang="en-GB" sz="1600" i="1" smtClean="0">
                <a:sym typeface="Symbol" pitchFamily="18" charset="2"/>
              </a:rPr>
              <a:t> = -nFE</a:t>
            </a:r>
            <a:r>
              <a:rPr lang="en-GB" sz="1600" smtClean="0">
                <a:sym typeface="Symbol" pitchFamily="18" charset="2"/>
              </a:rPr>
              <a:t> (per mol reaksjonsenheter)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endParaRPr lang="en-GB" sz="1600" smtClean="0">
              <a:sym typeface="Symbol" pitchFamily="18" charset="2"/>
            </a:endParaRPr>
          </a:p>
          <a:p>
            <a:pPr eaLnBrk="1" hangingPunct="1">
              <a:lnSpc>
                <a:spcPct val="90000"/>
              </a:lnSpc>
            </a:pPr>
            <a:r>
              <a:rPr lang="nb-NO" sz="1600" smtClean="0">
                <a:cs typeface="Times New Roman" pitchFamily="18" charset="0"/>
              </a:rPr>
              <a:t>Hvis vi lar elektronene gå fra negativ til positiv elektrode blir E positiv; w</a:t>
            </a:r>
            <a:r>
              <a:rPr lang="nb-NO" sz="1600" baseline="-25000" smtClean="0">
                <a:cs typeface="Times New Roman" pitchFamily="18" charset="0"/>
              </a:rPr>
              <a:t>el</a:t>
            </a:r>
            <a:r>
              <a:rPr lang="nb-NO" sz="1600" smtClean="0">
                <a:cs typeface="Times New Roman" pitchFamily="18" charset="0"/>
              </a:rPr>
              <a:t> og </a:t>
            </a:r>
            <a:r>
              <a:rPr lang="en-GB" sz="1600" i="1" smtClean="0">
                <a:sym typeface="Symbol" pitchFamily="18" charset="2"/>
              </a:rPr>
              <a:t>G</a:t>
            </a:r>
            <a:r>
              <a:rPr lang="nb-NO" sz="1600" smtClean="0">
                <a:cs typeface="Times New Roman" pitchFamily="18" charset="0"/>
              </a:rPr>
              <a:t> blir da negative; cellen gjør arbeid; Galvanisk celle (batteri, brenselcelle).</a:t>
            </a:r>
          </a:p>
          <a:p>
            <a:pPr eaLnBrk="1" hangingPunct="1">
              <a:lnSpc>
                <a:spcPct val="90000"/>
              </a:lnSpc>
            </a:pPr>
            <a:r>
              <a:rPr lang="nb-NO" sz="1600" smtClean="0">
                <a:cs typeface="Times New Roman" pitchFamily="18" charset="0"/>
              </a:rPr>
              <a:t>Hvis vi tvinger elektronene til å gå fra positiv til negativ elektrode blir E negativ; w</a:t>
            </a:r>
            <a:r>
              <a:rPr lang="nb-NO" sz="1600" baseline="-25000" smtClean="0">
                <a:cs typeface="Times New Roman" pitchFamily="18" charset="0"/>
              </a:rPr>
              <a:t>el</a:t>
            </a:r>
            <a:r>
              <a:rPr lang="nb-NO" sz="1600" smtClean="0">
                <a:cs typeface="Times New Roman" pitchFamily="18" charset="0"/>
              </a:rPr>
              <a:t> og </a:t>
            </a:r>
            <a:r>
              <a:rPr lang="en-GB" sz="1600" i="1" smtClean="0">
                <a:sym typeface="Symbol" pitchFamily="18" charset="2"/>
              </a:rPr>
              <a:t>G</a:t>
            </a:r>
            <a:r>
              <a:rPr lang="nb-NO" sz="1600" smtClean="0">
                <a:cs typeface="Times New Roman" pitchFamily="18" charset="0"/>
              </a:rPr>
              <a:t> blir da positive; vi gjør arbeid på cellen; Elektrolytisk celle (elektrolyse, ladning av akkumulator).</a:t>
            </a:r>
          </a:p>
          <a:p>
            <a:pPr eaLnBrk="1" hangingPunct="1">
              <a:lnSpc>
                <a:spcPct val="90000"/>
              </a:lnSpc>
            </a:pPr>
            <a:endParaRPr lang="en-US" sz="1600" smtClean="0">
              <a:cs typeface="Times New Roman" pitchFamily="18" charset="0"/>
            </a:endParaRPr>
          </a:p>
          <a:p>
            <a:pPr eaLnBrk="1" hangingPunct="1">
              <a:lnSpc>
                <a:spcPct val="90000"/>
              </a:lnSpc>
            </a:pPr>
            <a:endParaRPr lang="en-US" sz="1600" smtClean="0">
              <a:cs typeface="Times New Roman" pitchFamily="18" charset="0"/>
            </a:endParaRPr>
          </a:p>
        </p:txBody>
      </p:sp>
      <p:graphicFrame>
        <p:nvGraphicFramePr>
          <p:cNvPr id="22530" name="Object 0"/>
          <p:cNvGraphicFramePr>
            <a:graphicFrameLocks noChangeAspect="1"/>
          </p:cNvGraphicFramePr>
          <p:nvPr/>
        </p:nvGraphicFramePr>
        <p:xfrm>
          <a:off x="1524000" y="1249363"/>
          <a:ext cx="1752600" cy="463550"/>
        </p:xfrm>
        <a:graphic>
          <a:graphicData uri="http://schemas.openxmlformats.org/presentationml/2006/ole">
            <p:oleObj spid="_x0000_s22530" name="Equation" r:id="rId3" imgW="914400" imgH="241200" progId="Equation.3">
              <p:embed/>
            </p:oleObj>
          </a:graphicData>
        </a:graphic>
      </p:graphicFrame>
      <p:graphicFrame>
        <p:nvGraphicFramePr>
          <p:cNvPr id="22531" name="Object 1"/>
          <p:cNvGraphicFramePr>
            <a:graphicFrameLocks noChangeAspect="1"/>
          </p:cNvGraphicFramePr>
          <p:nvPr/>
        </p:nvGraphicFramePr>
        <p:xfrm>
          <a:off x="1600200" y="2133600"/>
          <a:ext cx="1066800" cy="417513"/>
        </p:xfrm>
        <a:graphic>
          <a:graphicData uri="http://schemas.openxmlformats.org/presentationml/2006/ole">
            <p:oleObj spid="_x0000_s22531" name="Equation" r:id="rId4" imgW="583920" imgH="228600" progId="Equation.3">
              <p:embed/>
            </p:oleObj>
          </a:graphicData>
        </a:graphic>
      </p:graphicFrame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19E0BFA4-56E2-42F5-968E-84907140637C}" type="slidenum">
              <a:rPr lang="en-US" smtClean="0"/>
              <a:pPr>
                <a:defRPr/>
              </a:pPr>
              <a:t>34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7" name="Footer Placeholder 3"/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/>
          <a:p>
            <a:r>
              <a:rPr lang="nb-NO" smtClean="0"/>
              <a:t>MENA 1000 – Materialer, energi og nanoteknologi</a:t>
            </a:r>
            <a:endParaRPr lang="en-US" smtClean="0"/>
          </a:p>
        </p:txBody>
      </p:sp>
      <p:sp>
        <p:nvSpPr>
          <p:cNvPr id="235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nb-NO" smtClean="0"/>
              <a:t>Cellespenning; Nernst-ligningen</a:t>
            </a:r>
            <a:endParaRPr lang="en-US" smtClean="0"/>
          </a:p>
        </p:txBody>
      </p:sp>
      <p:sp>
        <p:nvSpPr>
          <p:cNvPr id="235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nb-NO" sz="1800" smtClean="0"/>
              <a:t>Gibbs energiforandring og cellespenning:</a:t>
            </a:r>
          </a:p>
          <a:p>
            <a:pPr eaLnBrk="1" hangingPunct="1"/>
            <a:endParaRPr lang="nb-NO" sz="1800" smtClean="0"/>
          </a:p>
          <a:p>
            <a:pPr eaLnBrk="1" hangingPunct="1"/>
            <a:endParaRPr lang="nb-NO" sz="1800" smtClean="0"/>
          </a:p>
          <a:p>
            <a:pPr eaLnBrk="1" hangingPunct="1"/>
            <a:r>
              <a:rPr lang="nb-NO" sz="1800" smtClean="0"/>
              <a:t>Standard Gibbs energiforandring og standard cellespenning</a:t>
            </a:r>
          </a:p>
          <a:p>
            <a:pPr eaLnBrk="1" hangingPunct="1"/>
            <a:endParaRPr lang="nb-NO" sz="1800" smtClean="0"/>
          </a:p>
          <a:p>
            <a:pPr eaLnBrk="1" hangingPunct="1"/>
            <a:endParaRPr lang="nb-NO" sz="1800" smtClean="0"/>
          </a:p>
          <a:p>
            <a:pPr eaLnBrk="1" hangingPunct="1"/>
            <a:r>
              <a:rPr lang="nb-NO" sz="1800" smtClean="0"/>
              <a:t>Sammenhengen mellom de to:</a:t>
            </a:r>
          </a:p>
          <a:p>
            <a:pPr eaLnBrk="1" hangingPunct="1"/>
            <a:endParaRPr lang="nb-NO" sz="1800" smtClean="0"/>
          </a:p>
          <a:p>
            <a:pPr eaLnBrk="1" hangingPunct="1"/>
            <a:endParaRPr lang="nb-NO" sz="1800" smtClean="0"/>
          </a:p>
          <a:p>
            <a:pPr eaLnBrk="1" hangingPunct="1"/>
            <a:endParaRPr lang="nb-NO" sz="1800" smtClean="0"/>
          </a:p>
          <a:p>
            <a:pPr eaLnBrk="1" hangingPunct="1"/>
            <a:endParaRPr lang="nb-NO" sz="1800" smtClean="0"/>
          </a:p>
          <a:p>
            <a:pPr eaLnBrk="1" hangingPunct="1"/>
            <a:endParaRPr lang="nb-NO" sz="1800" smtClean="0"/>
          </a:p>
          <a:p>
            <a:pPr eaLnBrk="1" hangingPunct="1"/>
            <a:endParaRPr lang="en-US" sz="1800" smtClean="0"/>
          </a:p>
        </p:txBody>
      </p:sp>
      <p:sp>
        <p:nvSpPr>
          <p:cNvPr id="23560" name="Rectangle 5"/>
          <p:cNvSpPr>
            <a:spLocks noChangeArrowheads="1"/>
          </p:cNvSpPr>
          <p:nvPr/>
        </p:nvSpPr>
        <p:spPr bwMode="auto">
          <a:xfrm>
            <a:off x="4122738" y="3325813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en-GB"/>
          </a:p>
        </p:txBody>
      </p:sp>
      <p:graphicFrame>
        <p:nvGraphicFramePr>
          <p:cNvPr id="23554" name="Object 1024"/>
          <p:cNvGraphicFramePr>
            <a:graphicFrameLocks noChangeAspect="1"/>
          </p:cNvGraphicFramePr>
          <p:nvPr/>
        </p:nvGraphicFramePr>
        <p:xfrm>
          <a:off x="1687513" y="2743200"/>
          <a:ext cx="1644650" cy="382588"/>
        </p:xfrm>
        <a:graphic>
          <a:graphicData uri="http://schemas.openxmlformats.org/presentationml/2006/ole">
            <p:oleObj spid="_x0000_s23554" name="Equation" r:id="rId3" imgW="888840" imgH="203040" progId="Equation.3">
              <p:embed/>
            </p:oleObj>
          </a:graphicData>
        </a:graphic>
      </p:graphicFrame>
      <p:graphicFrame>
        <p:nvGraphicFramePr>
          <p:cNvPr id="23555" name="Object 1025"/>
          <p:cNvGraphicFramePr>
            <a:graphicFrameLocks noChangeAspect="1"/>
          </p:cNvGraphicFramePr>
          <p:nvPr/>
        </p:nvGraphicFramePr>
        <p:xfrm>
          <a:off x="1793875" y="1752600"/>
          <a:ext cx="1433513" cy="334963"/>
        </p:xfrm>
        <a:graphic>
          <a:graphicData uri="http://schemas.openxmlformats.org/presentationml/2006/ole">
            <p:oleObj spid="_x0000_s23555" name="Equation" r:id="rId4" imgW="774360" imgH="177480" progId="Equation.3">
              <p:embed/>
            </p:oleObj>
          </a:graphicData>
        </a:graphic>
      </p:graphicFrame>
      <p:sp>
        <p:nvSpPr>
          <p:cNvPr id="23561" name="Rectangle 8"/>
          <p:cNvSpPr>
            <a:spLocks noChangeArrowheads="1"/>
          </p:cNvSpPr>
          <p:nvPr/>
        </p:nvSpPr>
        <p:spPr bwMode="auto">
          <a:xfrm>
            <a:off x="4000500" y="3230563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en-GB"/>
          </a:p>
        </p:txBody>
      </p:sp>
      <p:graphicFrame>
        <p:nvGraphicFramePr>
          <p:cNvPr id="23556" name="Object 1026"/>
          <p:cNvGraphicFramePr>
            <a:graphicFrameLocks noChangeAspect="1"/>
          </p:cNvGraphicFramePr>
          <p:nvPr/>
        </p:nvGraphicFramePr>
        <p:xfrm>
          <a:off x="1676400" y="3870325"/>
          <a:ext cx="2773363" cy="2301875"/>
        </p:xfrm>
        <a:graphic>
          <a:graphicData uri="http://schemas.openxmlformats.org/presentationml/2006/ole">
            <p:oleObj spid="_x0000_s23556" name="Equation" r:id="rId5" imgW="1600200" imgH="1320480" progId="Equation.3">
              <p:embed/>
            </p:oleObj>
          </a:graphicData>
        </a:graphic>
      </p:graphicFrame>
      <p:sp>
        <p:nvSpPr>
          <p:cNvPr id="23562" name="Rectangle 10"/>
          <p:cNvSpPr>
            <a:spLocks noChangeArrowheads="1"/>
          </p:cNvSpPr>
          <p:nvPr/>
        </p:nvSpPr>
        <p:spPr bwMode="auto">
          <a:xfrm>
            <a:off x="3733800" y="3230563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en-GB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19E0BFA4-56E2-42F5-968E-84907140637C}" type="slidenum">
              <a:rPr lang="en-US" smtClean="0"/>
              <a:pPr>
                <a:defRPr/>
              </a:pPr>
              <a:t>35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81" name="Footer Placeholder 3"/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/>
          <a:p>
            <a:r>
              <a:rPr lang="nb-NO" smtClean="0"/>
              <a:t>MENA 1000 – Materialer, energi og nanoteknologi</a:t>
            </a:r>
            <a:endParaRPr lang="en-US" smtClean="0"/>
          </a:p>
        </p:txBody>
      </p:sp>
      <p:sp>
        <p:nvSpPr>
          <p:cNvPr id="24582" name="Rectangle 1035"/>
          <p:cNvSpPr>
            <a:spLocks noChangeArrowheads="1"/>
          </p:cNvSpPr>
          <p:nvPr/>
        </p:nvSpPr>
        <p:spPr bwMode="auto">
          <a:xfrm>
            <a:off x="457200" y="3657600"/>
            <a:ext cx="8382000" cy="2743200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GB"/>
          </a:p>
        </p:txBody>
      </p:sp>
      <p:sp>
        <p:nvSpPr>
          <p:cNvPr id="24583" name="Rectangle 1026"/>
          <p:cNvSpPr>
            <a:spLocks noGrp="1" noChangeArrowheads="1"/>
          </p:cNvSpPr>
          <p:nvPr>
            <p:ph type="title"/>
          </p:nvPr>
        </p:nvSpPr>
        <p:spPr>
          <a:xfrm>
            <a:off x="685800" y="-76200"/>
            <a:ext cx="7772400" cy="1143000"/>
          </a:xfrm>
        </p:spPr>
        <p:txBody>
          <a:bodyPr/>
          <a:lstStyle/>
          <a:p>
            <a:pPr eaLnBrk="1" hangingPunct="1"/>
            <a:r>
              <a:rPr lang="nb-NO" smtClean="0"/>
              <a:t>Likevekt</a:t>
            </a:r>
            <a:endParaRPr lang="en-US" smtClean="0"/>
          </a:p>
        </p:txBody>
      </p:sp>
      <p:sp>
        <p:nvSpPr>
          <p:cNvPr id="24584" name="Rectangle 1027"/>
          <p:cNvSpPr>
            <a:spLocks noGrp="1" noChangeArrowheads="1"/>
          </p:cNvSpPr>
          <p:nvPr>
            <p:ph type="body" idx="1"/>
          </p:nvPr>
        </p:nvSpPr>
        <p:spPr>
          <a:xfrm>
            <a:off x="685800" y="990600"/>
            <a:ext cx="7772400" cy="5410200"/>
          </a:xfrm>
        </p:spPr>
        <p:txBody>
          <a:bodyPr/>
          <a:lstStyle/>
          <a:p>
            <a:pPr eaLnBrk="1" hangingPunct="1"/>
            <a:r>
              <a:rPr lang="nb-NO" sz="1600" smtClean="0"/>
              <a:t>Ved likevekt er </a:t>
            </a:r>
            <a:r>
              <a:rPr lang="en-GB" sz="1600" i="1" smtClean="0">
                <a:sym typeface="Symbol" pitchFamily="18" charset="2"/>
              </a:rPr>
              <a:t>G</a:t>
            </a:r>
            <a:r>
              <a:rPr lang="en-GB" sz="1600" smtClean="0">
                <a:sym typeface="Symbol" pitchFamily="18" charset="2"/>
              </a:rPr>
              <a:t> = 0 og derfor </a:t>
            </a:r>
            <a:r>
              <a:rPr lang="en-GB" sz="1600" i="1" smtClean="0">
                <a:sym typeface="Symbol" pitchFamily="18" charset="2"/>
              </a:rPr>
              <a:t>E</a:t>
            </a:r>
            <a:r>
              <a:rPr lang="en-GB" sz="1600" smtClean="0">
                <a:sym typeface="Symbol" pitchFamily="18" charset="2"/>
              </a:rPr>
              <a:t> = 0:</a:t>
            </a:r>
          </a:p>
          <a:p>
            <a:pPr eaLnBrk="1" hangingPunct="1"/>
            <a:endParaRPr lang="en-GB" sz="1600" smtClean="0">
              <a:sym typeface="Symbol" pitchFamily="18" charset="2"/>
            </a:endParaRPr>
          </a:p>
          <a:p>
            <a:pPr eaLnBrk="1" hangingPunct="1"/>
            <a:endParaRPr lang="en-GB" sz="1600" smtClean="0">
              <a:sym typeface="Symbol" pitchFamily="18" charset="2"/>
            </a:endParaRPr>
          </a:p>
          <a:p>
            <a:pPr eaLnBrk="1" hangingPunct="1"/>
            <a:endParaRPr lang="en-GB" sz="1600" smtClean="0">
              <a:sym typeface="Symbol" pitchFamily="18" charset="2"/>
            </a:endParaRPr>
          </a:p>
          <a:p>
            <a:pPr eaLnBrk="1" hangingPunct="1"/>
            <a:r>
              <a:rPr lang="en-GB" sz="1600" smtClean="0">
                <a:sym typeface="Symbol" pitchFamily="18" charset="2"/>
              </a:rPr>
              <a:t>slik at</a:t>
            </a:r>
          </a:p>
          <a:p>
            <a:pPr eaLnBrk="1" hangingPunct="1"/>
            <a:endParaRPr lang="en-GB" sz="1600" smtClean="0">
              <a:sym typeface="Symbol" pitchFamily="18" charset="2"/>
            </a:endParaRPr>
          </a:p>
          <a:p>
            <a:pPr eaLnBrk="1" hangingPunct="1"/>
            <a:endParaRPr lang="en-GB" sz="1600" smtClean="0">
              <a:sym typeface="Symbol" pitchFamily="18" charset="2"/>
            </a:endParaRPr>
          </a:p>
          <a:p>
            <a:pPr eaLnBrk="1" hangingPunct="1"/>
            <a:endParaRPr lang="en-GB" sz="1600" smtClean="0">
              <a:sym typeface="Symbol" pitchFamily="18" charset="2"/>
            </a:endParaRPr>
          </a:p>
          <a:p>
            <a:pPr eaLnBrk="1" hangingPunct="1"/>
            <a:endParaRPr lang="en-GB" sz="1600" smtClean="0">
              <a:sym typeface="Symbol" pitchFamily="18" charset="2"/>
            </a:endParaRPr>
          </a:p>
          <a:p>
            <a:pPr eaLnBrk="1" hangingPunct="1"/>
            <a:endParaRPr lang="en-GB" sz="1600" smtClean="0">
              <a:sym typeface="Symbol" pitchFamily="18" charset="2"/>
            </a:endParaRPr>
          </a:p>
          <a:p>
            <a:pPr eaLnBrk="1" hangingPunct="1"/>
            <a:r>
              <a:rPr lang="en-GB" sz="1600" smtClean="0">
                <a:sym typeface="Symbol" pitchFamily="18" charset="2"/>
              </a:rPr>
              <a:t>Summa summarum – for de tre måtene å angi standard-data for en reaksjon:</a:t>
            </a:r>
          </a:p>
          <a:p>
            <a:pPr eaLnBrk="1" hangingPunct="1"/>
            <a:endParaRPr lang="nb-NO" sz="1600" smtClean="0"/>
          </a:p>
          <a:p>
            <a:pPr eaLnBrk="1" hangingPunct="1"/>
            <a:endParaRPr lang="nb-NO" sz="1600" smtClean="0"/>
          </a:p>
          <a:p>
            <a:pPr eaLnBrk="1" hangingPunct="1"/>
            <a:endParaRPr lang="nb-NO" sz="1800" smtClean="0"/>
          </a:p>
          <a:p>
            <a:pPr eaLnBrk="1" hangingPunct="1"/>
            <a:endParaRPr lang="nb-NO" sz="1800" smtClean="0"/>
          </a:p>
          <a:p>
            <a:pPr eaLnBrk="1" hangingPunct="1"/>
            <a:r>
              <a:rPr lang="nb-NO" sz="1600" smtClean="0"/>
              <a:t>Legg merke til at </a:t>
            </a:r>
            <a:r>
              <a:rPr lang="en-GB" sz="1600" smtClean="0">
                <a:sym typeface="Symbol" pitchFamily="18" charset="2"/>
              </a:rPr>
              <a:t>G er proporsjonal med antall mol elektroner i reaksjonen (ekstensiv egenskap), mens E er uavhengig av antall mol (intensiv egenskap). </a:t>
            </a:r>
            <a:endParaRPr lang="nb-NO" sz="1600" smtClean="0">
              <a:sym typeface="Symbol" pitchFamily="18" charset="2"/>
            </a:endParaRPr>
          </a:p>
        </p:txBody>
      </p:sp>
      <p:graphicFrame>
        <p:nvGraphicFramePr>
          <p:cNvPr id="24578" name="Object 1024"/>
          <p:cNvGraphicFramePr>
            <a:graphicFrameLocks noChangeAspect="1"/>
          </p:cNvGraphicFramePr>
          <p:nvPr/>
        </p:nvGraphicFramePr>
        <p:xfrm>
          <a:off x="1219200" y="1371600"/>
          <a:ext cx="2743200" cy="650875"/>
        </p:xfrm>
        <a:graphic>
          <a:graphicData uri="http://schemas.openxmlformats.org/presentationml/2006/ole">
            <p:oleObj spid="_x0000_s24578" r:id="rId3" imgW="1675673" imgH="393529" progId="Equation.3">
              <p:embed/>
            </p:oleObj>
          </a:graphicData>
        </a:graphic>
      </p:graphicFrame>
      <p:sp>
        <p:nvSpPr>
          <p:cNvPr id="24585" name="Rectangle 1030"/>
          <p:cNvSpPr>
            <a:spLocks noChangeArrowheads="1"/>
          </p:cNvSpPr>
          <p:nvPr/>
        </p:nvSpPr>
        <p:spPr bwMode="auto">
          <a:xfrm>
            <a:off x="3646488" y="3230563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en-GB"/>
          </a:p>
        </p:txBody>
      </p:sp>
      <p:graphicFrame>
        <p:nvGraphicFramePr>
          <p:cNvPr id="24579" name="Object 1025"/>
          <p:cNvGraphicFramePr>
            <a:graphicFrameLocks noChangeAspect="1"/>
          </p:cNvGraphicFramePr>
          <p:nvPr/>
        </p:nvGraphicFramePr>
        <p:xfrm>
          <a:off x="1219200" y="2514600"/>
          <a:ext cx="3276600" cy="703263"/>
        </p:xfrm>
        <a:graphic>
          <a:graphicData uri="http://schemas.openxmlformats.org/presentationml/2006/ole">
            <p:oleObj spid="_x0000_s24579" r:id="rId4" imgW="1854200" imgH="393700" progId="Equation.3">
              <p:embed/>
            </p:oleObj>
          </a:graphicData>
        </a:graphic>
      </p:graphicFrame>
      <p:sp>
        <p:nvSpPr>
          <p:cNvPr id="24586" name="Rectangle 1032"/>
          <p:cNvSpPr>
            <a:spLocks noChangeArrowheads="1"/>
          </p:cNvSpPr>
          <p:nvPr/>
        </p:nvSpPr>
        <p:spPr bwMode="auto">
          <a:xfrm>
            <a:off x="3752850" y="3230563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en-GB"/>
          </a:p>
        </p:txBody>
      </p:sp>
      <p:graphicFrame>
        <p:nvGraphicFramePr>
          <p:cNvPr id="24580" name="Object 1026"/>
          <p:cNvGraphicFramePr>
            <a:graphicFrameLocks noChangeAspect="1"/>
          </p:cNvGraphicFramePr>
          <p:nvPr/>
        </p:nvGraphicFramePr>
        <p:xfrm>
          <a:off x="1341438" y="4419600"/>
          <a:ext cx="2849562" cy="363538"/>
        </p:xfrm>
        <a:graphic>
          <a:graphicData uri="http://schemas.openxmlformats.org/presentationml/2006/ole">
            <p:oleObj spid="_x0000_s24580" name="Equation" r:id="rId5" imgW="1612800" imgH="203040" progId="Equation.3">
              <p:embed/>
            </p:oleObj>
          </a:graphicData>
        </a:graphic>
      </p:graphicFrame>
      <p:sp>
        <p:nvSpPr>
          <p:cNvPr id="11" name="Slide Number Placeholder 10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19E0BFA4-56E2-42F5-968E-84907140637C}" type="slidenum">
              <a:rPr lang="en-US" smtClean="0"/>
              <a:pPr>
                <a:defRPr/>
              </a:pPr>
              <a:t>36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4" name="Footer Placeholder 3"/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/>
          <a:p>
            <a:r>
              <a:rPr lang="nb-NO" smtClean="0"/>
              <a:t>MENA 1000 – Materialer, energi og nanoteknologi</a:t>
            </a:r>
            <a:endParaRPr lang="en-US" smtClean="0"/>
          </a:p>
        </p:txBody>
      </p:sp>
      <p:sp>
        <p:nvSpPr>
          <p:cNvPr id="2560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nb-NO" smtClean="0"/>
              <a:t>Ved 298 K</a:t>
            </a:r>
            <a:endParaRPr lang="en-US" smtClean="0"/>
          </a:p>
        </p:txBody>
      </p:sp>
      <p:sp>
        <p:nvSpPr>
          <p:cNvPr id="25606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nb-NO" sz="1800" smtClean="0"/>
              <a:t>Vi liker å bruke </a:t>
            </a:r>
            <a:r>
              <a:rPr lang="nb-NO" sz="1800" i="1" smtClean="0"/>
              <a:t>log</a:t>
            </a:r>
            <a:r>
              <a:rPr lang="nb-NO" sz="1800" smtClean="0"/>
              <a:t> i stedet for </a:t>
            </a:r>
            <a:r>
              <a:rPr lang="nb-NO" sz="1800" i="1" smtClean="0"/>
              <a:t>ln</a:t>
            </a:r>
            <a:r>
              <a:rPr lang="nb-NO" sz="1800" smtClean="0"/>
              <a:t>: </a:t>
            </a:r>
          </a:p>
          <a:p>
            <a:pPr eaLnBrk="1" hangingPunct="1"/>
            <a:endParaRPr lang="nb-NO" sz="1800" smtClean="0"/>
          </a:p>
          <a:p>
            <a:pPr eaLnBrk="1" hangingPunct="1">
              <a:buFontTx/>
              <a:buNone/>
            </a:pPr>
            <a:r>
              <a:rPr lang="nb-NO" sz="1800" smtClean="0"/>
              <a:t>		</a:t>
            </a:r>
            <a:r>
              <a:rPr lang="nb-NO" sz="1800" i="1" smtClean="0"/>
              <a:t>log</a:t>
            </a:r>
            <a:r>
              <a:rPr lang="nb-NO" sz="1800" smtClean="0"/>
              <a:t> x = 0.434 * </a:t>
            </a:r>
            <a:r>
              <a:rPr lang="nb-NO" sz="1800" i="1" smtClean="0"/>
              <a:t>ln</a:t>
            </a:r>
            <a:r>
              <a:rPr lang="nb-NO" sz="1800" smtClean="0"/>
              <a:t> x</a:t>
            </a:r>
          </a:p>
          <a:p>
            <a:pPr eaLnBrk="1" hangingPunct="1"/>
            <a:endParaRPr lang="nb-NO" sz="1800" smtClean="0"/>
          </a:p>
          <a:p>
            <a:pPr eaLnBrk="1" hangingPunct="1"/>
            <a:r>
              <a:rPr lang="nb-NO" sz="1800" smtClean="0"/>
              <a:t>Ved 298 K: </a:t>
            </a:r>
          </a:p>
          <a:p>
            <a:pPr eaLnBrk="1" hangingPunct="1"/>
            <a:endParaRPr lang="nb-NO" sz="1800" smtClean="0"/>
          </a:p>
          <a:p>
            <a:pPr eaLnBrk="1" hangingPunct="1"/>
            <a:endParaRPr lang="nb-NO" sz="1800" smtClean="0"/>
          </a:p>
          <a:p>
            <a:pPr eaLnBrk="1" hangingPunct="1"/>
            <a:endParaRPr lang="nb-NO" sz="1800" smtClean="0"/>
          </a:p>
          <a:p>
            <a:pPr eaLnBrk="1" hangingPunct="1">
              <a:buFontTx/>
              <a:buNone/>
            </a:pPr>
            <a:r>
              <a:rPr lang="nb-NO" sz="1800" smtClean="0"/>
              <a:t>	slik at vi ofte ser for eksempel Nernst-ligningen skrevet: </a:t>
            </a:r>
          </a:p>
          <a:p>
            <a:pPr eaLnBrk="1" hangingPunct="1"/>
            <a:endParaRPr lang="nb-NO" sz="1800" smtClean="0"/>
          </a:p>
          <a:p>
            <a:pPr eaLnBrk="1" hangingPunct="1"/>
            <a:endParaRPr lang="nb-NO" sz="1800" smtClean="0"/>
          </a:p>
          <a:p>
            <a:pPr eaLnBrk="1" hangingPunct="1"/>
            <a:endParaRPr lang="nb-NO" sz="1800" smtClean="0"/>
          </a:p>
          <a:p>
            <a:pPr eaLnBrk="1" hangingPunct="1"/>
            <a:endParaRPr lang="nb-NO" sz="1800" smtClean="0"/>
          </a:p>
          <a:p>
            <a:pPr eaLnBrk="1" hangingPunct="1"/>
            <a:r>
              <a:rPr lang="nb-NO" sz="1800" smtClean="0">
                <a:solidFill>
                  <a:srgbClr val="990000"/>
                </a:solidFill>
              </a:rPr>
              <a:t>Husk at dette gjelder bare ved bruk av </a:t>
            </a:r>
            <a:r>
              <a:rPr lang="nb-NO" sz="1800" i="1" smtClean="0">
                <a:solidFill>
                  <a:srgbClr val="990000"/>
                </a:solidFill>
              </a:rPr>
              <a:t>log</a:t>
            </a:r>
            <a:r>
              <a:rPr lang="nb-NO" sz="1800" smtClean="0">
                <a:solidFill>
                  <a:srgbClr val="990000"/>
                </a:solidFill>
              </a:rPr>
              <a:t> og ved 298 K.</a:t>
            </a:r>
            <a:endParaRPr lang="en-US" sz="1800" smtClean="0">
              <a:solidFill>
                <a:srgbClr val="990000"/>
              </a:solidFill>
            </a:endParaRPr>
          </a:p>
          <a:p>
            <a:pPr eaLnBrk="1" hangingPunct="1"/>
            <a:endParaRPr lang="en-US" smtClean="0"/>
          </a:p>
        </p:txBody>
      </p:sp>
      <p:graphicFrame>
        <p:nvGraphicFramePr>
          <p:cNvPr id="25602" name="Object 1024"/>
          <p:cNvGraphicFramePr>
            <a:graphicFrameLocks noChangeAspect="1"/>
          </p:cNvGraphicFramePr>
          <p:nvPr/>
        </p:nvGraphicFramePr>
        <p:xfrm>
          <a:off x="1600200" y="3165475"/>
          <a:ext cx="2971800" cy="720725"/>
        </p:xfrm>
        <a:graphic>
          <a:graphicData uri="http://schemas.openxmlformats.org/presentationml/2006/ole">
            <p:oleObj spid="_x0000_s25602" r:id="rId3" imgW="1637589" imgH="393529" progId="Equation.3">
              <p:embed/>
            </p:oleObj>
          </a:graphicData>
        </a:graphic>
      </p:graphicFrame>
      <p:graphicFrame>
        <p:nvGraphicFramePr>
          <p:cNvPr id="25603" name="Object 1025"/>
          <p:cNvGraphicFramePr>
            <a:graphicFrameLocks noChangeAspect="1"/>
          </p:cNvGraphicFramePr>
          <p:nvPr/>
        </p:nvGraphicFramePr>
        <p:xfrm>
          <a:off x="1673225" y="4648200"/>
          <a:ext cx="2289175" cy="685800"/>
        </p:xfrm>
        <a:graphic>
          <a:graphicData uri="http://schemas.openxmlformats.org/presentationml/2006/ole">
            <p:oleObj spid="_x0000_s25603" name="Equation" r:id="rId4" imgW="1320480" imgH="393480" progId="Equation.3">
              <p:embed/>
            </p:oleObj>
          </a:graphicData>
        </a:graphic>
      </p:graphicFrame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19E0BFA4-56E2-42F5-968E-84907140637C}" type="slidenum">
              <a:rPr lang="en-US" smtClean="0"/>
              <a:pPr>
                <a:defRPr/>
              </a:pPr>
              <a:t>37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8" name="Footer Placeholder 3"/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/>
          <a:p>
            <a:r>
              <a:rPr lang="nb-NO" smtClean="0"/>
              <a:t>MENA 1000 – Materialer, energi og nanoteknologi</a:t>
            </a:r>
            <a:endParaRPr lang="en-US" smtClean="0"/>
          </a:p>
        </p:txBody>
      </p:sp>
      <p:sp>
        <p:nvSpPr>
          <p:cNvPr id="26629" name="Rectangle 10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nb-NO" smtClean="0"/>
              <a:t>Halvceller</a:t>
            </a:r>
            <a:endParaRPr lang="en-US" smtClean="0"/>
          </a:p>
        </p:txBody>
      </p:sp>
      <p:sp>
        <p:nvSpPr>
          <p:cNvPr id="26630" name="Rectangle 1027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algn="just" eaLnBrk="1" hangingPunct="1"/>
            <a:r>
              <a:rPr lang="nb-NO" smtClean="0">
                <a:cs typeface="Times New Roman" pitchFamily="18" charset="0"/>
              </a:rPr>
              <a:t>En elektrokjemisk reaksjon eller celle omfatter to halvreaksjoner eller halvceller. Vi kan velge å kombinere dem på to måter:</a:t>
            </a:r>
          </a:p>
          <a:p>
            <a:pPr algn="just" eaLnBrk="1" hangingPunct="1">
              <a:buFontTx/>
              <a:buNone/>
            </a:pPr>
            <a:endParaRPr lang="nb-NO" smtClean="0">
              <a:cs typeface="Times New Roman" pitchFamily="18" charset="0"/>
            </a:endParaRPr>
          </a:p>
          <a:p>
            <a:pPr algn="just" eaLnBrk="1" hangingPunct="1">
              <a:buFontTx/>
              <a:buNone/>
            </a:pPr>
            <a:r>
              <a:rPr lang="nb-NO" smtClean="0">
                <a:cs typeface="Times New Roman" pitchFamily="18" charset="0"/>
              </a:rPr>
              <a:t>	Reduksjon: 	A + xe</a:t>
            </a:r>
            <a:r>
              <a:rPr lang="nb-NO" baseline="30000" smtClean="0">
                <a:cs typeface="Times New Roman" pitchFamily="18" charset="0"/>
              </a:rPr>
              <a:t>-</a:t>
            </a:r>
            <a:r>
              <a:rPr lang="nb-NO" smtClean="0">
                <a:cs typeface="Times New Roman" pitchFamily="18" charset="0"/>
              </a:rPr>
              <a:t>  = A</a:t>
            </a:r>
            <a:r>
              <a:rPr lang="nb-NO" baseline="30000" smtClean="0">
                <a:cs typeface="Times New Roman" pitchFamily="18" charset="0"/>
              </a:rPr>
              <a:t>x-</a:t>
            </a:r>
            <a:r>
              <a:rPr lang="nb-NO" smtClean="0">
                <a:cs typeface="Times New Roman" pitchFamily="18" charset="0"/>
              </a:rPr>
              <a:t>		| y</a:t>
            </a:r>
            <a:endParaRPr lang="en-US" smtClean="0">
              <a:cs typeface="Times New Roman" pitchFamily="18" charset="0"/>
            </a:endParaRPr>
          </a:p>
          <a:p>
            <a:pPr algn="just" eaLnBrk="1" hangingPunct="1">
              <a:buFontTx/>
              <a:buNone/>
            </a:pPr>
            <a:r>
              <a:rPr lang="nb-NO" u="sng" smtClean="0">
                <a:cs typeface="Times New Roman" pitchFamily="18" charset="0"/>
              </a:rPr>
              <a:t>	</a:t>
            </a:r>
            <a:r>
              <a:rPr lang="en-US" u="sng" smtClean="0">
                <a:cs typeface="Times New Roman" pitchFamily="18" charset="0"/>
              </a:rPr>
              <a:t>Oksidasjon: 	B = B</a:t>
            </a:r>
            <a:r>
              <a:rPr lang="en-US" u="sng" baseline="30000" smtClean="0">
                <a:cs typeface="Times New Roman" pitchFamily="18" charset="0"/>
              </a:rPr>
              <a:t>y+</a:t>
            </a:r>
            <a:r>
              <a:rPr lang="en-US" u="sng" smtClean="0">
                <a:cs typeface="Times New Roman" pitchFamily="18" charset="0"/>
              </a:rPr>
              <a:t> + ye</a:t>
            </a:r>
            <a:r>
              <a:rPr lang="en-US" u="sng" baseline="30000" smtClean="0">
                <a:cs typeface="Times New Roman" pitchFamily="18" charset="0"/>
              </a:rPr>
              <a:t>-</a:t>
            </a:r>
            <a:r>
              <a:rPr lang="en-US" u="sng" smtClean="0">
                <a:cs typeface="Times New Roman" pitchFamily="18" charset="0"/>
              </a:rPr>
              <a:t>		| x</a:t>
            </a:r>
            <a:r>
              <a:rPr lang="nb-NO" smtClean="0">
                <a:cs typeface="Times New Roman" pitchFamily="18" charset="0"/>
              </a:rPr>
              <a:t>    </a:t>
            </a:r>
            <a:endParaRPr lang="en-US" smtClean="0">
              <a:cs typeface="Times New Roman" pitchFamily="18" charset="0"/>
            </a:endParaRPr>
          </a:p>
          <a:p>
            <a:pPr algn="just" eaLnBrk="1" hangingPunct="1">
              <a:buFontTx/>
              <a:buNone/>
            </a:pPr>
            <a:r>
              <a:rPr lang="nb-NO" smtClean="0">
                <a:cs typeface="Times New Roman" pitchFamily="18" charset="0"/>
              </a:rPr>
              <a:t>	</a:t>
            </a:r>
            <a:r>
              <a:rPr lang="en-US" smtClean="0">
                <a:cs typeface="Times New Roman" pitchFamily="18" charset="0"/>
              </a:rPr>
              <a:t>Total:	yA + xB = yA</a:t>
            </a:r>
            <a:r>
              <a:rPr lang="en-US" baseline="30000" smtClean="0">
                <a:cs typeface="Times New Roman" pitchFamily="18" charset="0"/>
              </a:rPr>
              <a:t>x-</a:t>
            </a:r>
            <a:r>
              <a:rPr lang="en-US" smtClean="0">
                <a:cs typeface="Times New Roman" pitchFamily="18" charset="0"/>
              </a:rPr>
              <a:t> + xB</a:t>
            </a:r>
            <a:r>
              <a:rPr lang="en-US" baseline="30000" smtClean="0">
                <a:cs typeface="Times New Roman" pitchFamily="18" charset="0"/>
              </a:rPr>
              <a:t>y+</a:t>
            </a:r>
            <a:endParaRPr lang="en-US" smtClean="0">
              <a:cs typeface="Times New Roman" pitchFamily="18" charset="0"/>
            </a:endParaRPr>
          </a:p>
          <a:p>
            <a:pPr eaLnBrk="1" hangingPunct="1"/>
            <a:endParaRPr lang="nb-NO" smtClean="0"/>
          </a:p>
          <a:p>
            <a:pPr eaLnBrk="1" hangingPunct="1"/>
            <a:endParaRPr lang="nb-NO" smtClean="0"/>
          </a:p>
          <a:p>
            <a:pPr eaLnBrk="1" hangingPunct="1"/>
            <a:endParaRPr lang="nb-NO" smtClean="0"/>
          </a:p>
          <a:p>
            <a:pPr algn="just" eaLnBrk="1" hangingPunct="1">
              <a:buFontTx/>
              <a:buNone/>
            </a:pPr>
            <a:r>
              <a:rPr lang="nb-NO" smtClean="0">
                <a:cs typeface="Times New Roman" pitchFamily="18" charset="0"/>
              </a:rPr>
              <a:t>	Reduksjon 1: A + xe</a:t>
            </a:r>
            <a:r>
              <a:rPr lang="nb-NO" baseline="30000" smtClean="0">
                <a:cs typeface="Times New Roman" pitchFamily="18" charset="0"/>
              </a:rPr>
              <a:t>-</a:t>
            </a:r>
            <a:r>
              <a:rPr lang="nb-NO" smtClean="0">
                <a:cs typeface="Times New Roman" pitchFamily="18" charset="0"/>
              </a:rPr>
              <a:t>  = A</a:t>
            </a:r>
            <a:r>
              <a:rPr lang="nb-NO" baseline="30000" smtClean="0">
                <a:cs typeface="Times New Roman" pitchFamily="18" charset="0"/>
              </a:rPr>
              <a:t>x-</a:t>
            </a:r>
            <a:r>
              <a:rPr lang="nb-NO" smtClean="0">
                <a:cs typeface="Times New Roman" pitchFamily="18" charset="0"/>
              </a:rPr>
              <a:t>		| y</a:t>
            </a:r>
            <a:endParaRPr lang="en-US" smtClean="0">
              <a:cs typeface="Times New Roman" pitchFamily="18" charset="0"/>
            </a:endParaRPr>
          </a:p>
          <a:p>
            <a:pPr algn="just" eaLnBrk="1" hangingPunct="1">
              <a:buFontTx/>
              <a:buNone/>
            </a:pPr>
            <a:r>
              <a:rPr lang="nb-NO" u="sng" smtClean="0">
                <a:cs typeface="Times New Roman" pitchFamily="18" charset="0"/>
              </a:rPr>
              <a:t>	Reduksjon 2</a:t>
            </a:r>
            <a:r>
              <a:rPr lang="en-US" u="sng" smtClean="0">
                <a:cs typeface="Times New Roman" pitchFamily="18" charset="0"/>
              </a:rPr>
              <a:t>: B</a:t>
            </a:r>
            <a:r>
              <a:rPr lang="en-US" u="sng" baseline="30000" smtClean="0">
                <a:cs typeface="Times New Roman" pitchFamily="18" charset="0"/>
              </a:rPr>
              <a:t>y+</a:t>
            </a:r>
            <a:r>
              <a:rPr lang="en-US" u="sng" smtClean="0">
                <a:cs typeface="Times New Roman" pitchFamily="18" charset="0"/>
              </a:rPr>
              <a:t> + ye</a:t>
            </a:r>
            <a:r>
              <a:rPr lang="en-US" u="sng" baseline="30000" smtClean="0">
                <a:cs typeface="Times New Roman" pitchFamily="18" charset="0"/>
              </a:rPr>
              <a:t>-</a:t>
            </a:r>
            <a:r>
              <a:rPr lang="en-US" u="sng" smtClean="0">
                <a:cs typeface="Times New Roman" pitchFamily="18" charset="0"/>
              </a:rPr>
              <a:t> </a:t>
            </a:r>
            <a:r>
              <a:rPr lang="nb-NO" u="sng" smtClean="0">
                <a:cs typeface="Times New Roman" pitchFamily="18" charset="0"/>
              </a:rPr>
              <a:t>= </a:t>
            </a:r>
            <a:r>
              <a:rPr lang="en-US" u="sng" smtClean="0">
                <a:cs typeface="Times New Roman" pitchFamily="18" charset="0"/>
              </a:rPr>
              <a:t>B 		| </a:t>
            </a:r>
            <a:r>
              <a:rPr lang="nb-NO" u="sng" smtClean="0">
                <a:cs typeface="Times New Roman" pitchFamily="18" charset="0"/>
              </a:rPr>
              <a:t>- </a:t>
            </a:r>
            <a:r>
              <a:rPr lang="en-US" u="sng" smtClean="0">
                <a:cs typeface="Times New Roman" pitchFamily="18" charset="0"/>
              </a:rPr>
              <a:t>x</a:t>
            </a:r>
            <a:r>
              <a:rPr lang="nb-NO" smtClean="0">
                <a:cs typeface="Times New Roman" pitchFamily="18" charset="0"/>
              </a:rPr>
              <a:t>    </a:t>
            </a:r>
            <a:endParaRPr lang="en-US" smtClean="0">
              <a:cs typeface="Times New Roman" pitchFamily="18" charset="0"/>
            </a:endParaRPr>
          </a:p>
          <a:p>
            <a:pPr algn="just" eaLnBrk="1" hangingPunct="1">
              <a:buFontTx/>
              <a:buNone/>
            </a:pPr>
            <a:r>
              <a:rPr lang="nb-NO" smtClean="0">
                <a:cs typeface="Times New Roman" pitchFamily="18" charset="0"/>
              </a:rPr>
              <a:t>	</a:t>
            </a:r>
            <a:r>
              <a:rPr lang="en-US" smtClean="0">
                <a:cs typeface="Times New Roman" pitchFamily="18" charset="0"/>
              </a:rPr>
              <a:t>Total:	yA + xB = yA</a:t>
            </a:r>
            <a:r>
              <a:rPr lang="en-US" baseline="30000" smtClean="0">
                <a:cs typeface="Times New Roman" pitchFamily="18" charset="0"/>
              </a:rPr>
              <a:t>x-</a:t>
            </a:r>
            <a:r>
              <a:rPr lang="en-US" smtClean="0">
                <a:cs typeface="Times New Roman" pitchFamily="18" charset="0"/>
              </a:rPr>
              <a:t> + xB</a:t>
            </a:r>
            <a:r>
              <a:rPr lang="en-US" baseline="30000" smtClean="0">
                <a:cs typeface="Times New Roman" pitchFamily="18" charset="0"/>
              </a:rPr>
              <a:t>y+</a:t>
            </a:r>
            <a:endParaRPr lang="en-US" smtClean="0">
              <a:cs typeface="Times New Roman" pitchFamily="18" charset="0"/>
            </a:endParaRPr>
          </a:p>
          <a:p>
            <a:pPr eaLnBrk="1" hangingPunct="1"/>
            <a:endParaRPr lang="en-US" smtClean="0"/>
          </a:p>
        </p:txBody>
      </p:sp>
      <p:sp>
        <p:nvSpPr>
          <p:cNvPr id="26631" name="Rectangle 1029"/>
          <p:cNvSpPr>
            <a:spLocks noChangeArrowheads="1"/>
          </p:cNvSpPr>
          <p:nvPr/>
        </p:nvSpPr>
        <p:spPr bwMode="auto">
          <a:xfrm>
            <a:off x="3771900" y="32766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en-GB"/>
          </a:p>
        </p:txBody>
      </p:sp>
      <p:graphicFrame>
        <p:nvGraphicFramePr>
          <p:cNvPr id="26626" name="Object 1024"/>
          <p:cNvGraphicFramePr>
            <a:graphicFrameLocks noChangeAspect="1"/>
          </p:cNvGraphicFramePr>
          <p:nvPr/>
        </p:nvGraphicFramePr>
        <p:xfrm>
          <a:off x="5524500" y="3406775"/>
          <a:ext cx="3198813" cy="936625"/>
        </p:xfrm>
        <a:graphic>
          <a:graphicData uri="http://schemas.openxmlformats.org/presentationml/2006/ole">
            <p:oleObj spid="_x0000_s26626" name="Equation" r:id="rId3" imgW="1562040" imgH="457200" progId="Equation.3">
              <p:embed/>
            </p:oleObj>
          </a:graphicData>
        </a:graphic>
      </p:graphicFrame>
      <p:sp>
        <p:nvSpPr>
          <p:cNvPr id="26632" name="Rectangle 1031"/>
          <p:cNvSpPr>
            <a:spLocks noChangeArrowheads="1"/>
          </p:cNvSpPr>
          <p:nvPr/>
        </p:nvSpPr>
        <p:spPr bwMode="auto">
          <a:xfrm>
            <a:off x="3725863" y="33147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en-GB"/>
          </a:p>
        </p:txBody>
      </p:sp>
      <p:graphicFrame>
        <p:nvGraphicFramePr>
          <p:cNvPr id="26627" name="Object 1025"/>
          <p:cNvGraphicFramePr>
            <a:graphicFrameLocks noChangeAspect="1"/>
          </p:cNvGraphicFramePr>
          <p:nvPr/>
        </p:nvGraphicFramePr>
        <p:xfrm>
          <a:off x="5562600" y="5572125"/>
          <a:ext cx="3276600" cy="904875"/>
        </p:xfrm>
        <a:graphic>
          <a:graphicData uri="http://schemas.openxmlformats.org/presentationml/2006/ole">
            <p:oleObj spid="_x0000_s26627" name="Equation" r:id="rId4" imgW="1650960" imgH="457200" progId="Equation.3">
              <p:embed/>
            </p:oleObj>
          </a:graphicData>
        </a:graphic>
      </p:graphicFrame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19E0BFA4-56E2-42F5-968E-84907140637C}" type="slidenum">
              <a:rPr lang="en-US" smtClean="0"/>
              <a:pPr>
                <a:defRPr/>
              </a:pPr>
              <a:t>38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1" name="Footer Placeholder 4"/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/>
          <a:p>
            <a:r>
              <a:rPr lang="nb-NO" smtClean="0"/>
              <a:t>MENA 1000 – Materialer, energi og nanoteknologi</a:t>
            </a:r>
            <a:endParaRPr lang="en-US" smtClean="0"/>
          </a:p>
        </p:txBody>
      </p:sp>
      <p:graphicFrame>
        <p:nvGraphicFramePr>
          <p:cNvPr id="27650" name="Object 4"/>
          <p:cNvGraphicFramePr>
            <a:graphicFrameLocks noChangeAspect="1"/>
          </p:cNvGraphicFramePr>
          <p:nvPr/>
        </p:nvGraphicFramePr>
        <p:xfrm>
          <a:off x="5334000" y="2163763"/>
          <a:ext cx="3581400" cy="3475037"/>
        </p:xfrm>
        <a:graphic>
          <a:graphicData uri="http://schemas.openxmlformats.org/presentationml/2006/ole">
            <p:oleObj spid="_x0000_s27650" name="Drawing" r:id="rId3" imgW="3838480" imgH="3724466" progId="">
              <p:embed/>
            </p:oleObj>
          </a:graphicData>
        </a:graphic>
      </p:graphicFrame>
      <p:sp>
        <p:nvSpPr>
          <p:cNvPr id="27652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0"/>
            <a:ext cx="7772400" cy="1143000"/>
          </a:xfrm>
        </p:spPr>
        <p:txBody>
          <a:bodyPr/>
          <a:lstStyle/>
          <a:p>
            <a:pPr eaLnBrk="1" hangingPunct="1"/>
            <a:r>
              <a:rPr lang="en-GB" smtClean="0"/>
              <a:t>Reduksjonspotensialer; referanseelektrode</a:t>
            </a:r>
            <a:br>
              <a:rPr lang="en-GB" smtClean="0"/>
            </a:br>
            <a:endParaRPr lang="en-GB" smtClean="0"/>
          </a:p>
        </p:txBody>
      </p:sp>
      <p:sp>
        <p:nvSpPr>
          <p:cNvPr id="27653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0" y="685800"/>
            <a:ext cx="5715000" cy="601980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GB" sz="1600" smtClean="0"/>
              <a:t>Sann verdi av </a:t>
            </a:r>
            <a:r>
              <a:rPr lang="en-GB" sz="1600" smtClean="0">
                <a:sym typeface="Symbol" pitchFamily="18" charset="2"/>
              </a:rPr>
              <a:t></a:t>
            </a:r>
            <a:r>
              <a:rPr lang="en-GB" sz="1600" baseline="-25000" smtClean="0"/>
              <a:t>r</a:t>
            </a:r>
            <a:r>
              <a:rPr lang="en-GB" sz="1600" smtClean="0"/>
              <a:t>G</a:t>
            </a:r>
            <a:r>
              <a:rPr lang="en-GB" sz="1600" baseline="30000" smtClean="0"/>
              <a:t>0</a:t>
            </a:r>
            <a:r>
              <a:rPr lang="en-GB" sz="1600" smtClean="0"/>
              <a:t> eller E</a:t>
            </a:r>
            <a:r>
              <a:rPr lang="en-GB" sz="1600" baseline="30000" smtClean="0"/>
              <a:t>0</a:t>
            </a:r>
            <a:r>
              <a:rPr lang="en-GB" sz="1600" smtClean="0"/>
              <a:t> for én halvcelle kan ikke måles – vi må ha en annen halvcelle for å kunne måle noe.</a:t>
            </a:r>
          </a:p>
          <a:p>
            <a:pPr eaLnBrk="1" hangingPunct="1">
              <a:lnSpc>
                <a:spcPct val="90000"/>
              </a:lnSpc>
            </a:pPr>
            <a:r>
              <a:rPr lang="en-GB" sz="1600" smtClean="0"/>
              <a:t>Vi definerer derfor en standard referanse-halvcelle; Standard hydrogen-elektrode (SHE):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GB" sz="1600" smtClean="0"/>
              <a:t>	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GB" sz="1600" smtClean="0"/>
              <a:t>	2H</a:t>
            </a:r>
            <a:r>
              <a:rPr lang="en-GB" sz="1600" baseline="30000" smtClean="0"/>
              <a:t>+</a:t>
            </a:r>
            <a:r>
              <a:rPr lang="en-GB" sz="1600" smtClean="0"/>
              <a:t>(aq, 1M) + 2e</a:t>
            </a:r>
            <a:r>
              <a:rPr lang="en-GB" sz="1600" baseline="30000" smtClean="0"/>
              <a:t>-</a:t>
            </a:r>
            <a:r>
              <a:rPr lang="en-GB" sz="1600" smtClean="0"/>
              <a:t> = H</a:t>
            </a:r>
            <a:r>
              <a:rPr lang="en-GB" sz="1600" baseline="-25000" smtClean="0"/>
              <a:t>2</a:t>
            </a:r>
            <a:r>
              <a:rPr lang="en-GB" sz="1600" smtClean="0"/>
              <a:t>(g, 1 bar)  </a:t>
            </a:r>
          </a:p>
          <a:p>
            <a:pPr lvl="1" eaLnBrk="1" hangingPunct="1">
              <a:lnSpc>
                <a:spcPct val="90000"/>
              </a:lnSpc>
              <a:buFontTx/>
              <a:buNone/>
            </a:pPr>
            <a:r>
              <a:rPr lang="en-GB" sz="1400" smtClean="0">
                <a:sym typeface="Symbol" pitchFamily="18" charset="2"/>
              </a:rPr>
              <a:t>	</a:t>
            </a:r>
            <a:r>
              <a:rPr lang="en-GB" sz="1400" baseline="-25000" smtClean="0"/>
              <a:t>r</a:t>
            </a:r>
            <a:r>
              <a:rPr lang="en-GB" sz="1400" smtClean="0"/>
              <a:t>G</a:t>
            </a:r>
            <a:r>
              <a:rPr lang="en-GB" sz="1400" baseline="30000" smtClean="0"/>
              <a:t>0</a:t>
            </a:r>
            <a:r>
              <a:rPr lang="en-GB" sz="1400" smtClean="0"/>
              <a:t> </a:t>
            </a:r>
            <a:r>
              <a:rPr lang="en-GB" sz="1400" smtClean="0">
                <a:sym typeface="Symbol" pitchFamily="18" charset="2"/>
              </a:rPr>
              <a:t></a:t>
            </a:r>
            <a:r>
              <a:rPr lang="en-GB" sz="1400" smtClean="0"/>
              <a:t> 0</a:t>
            </a:r>
          </a:p>
          <a:p>
            <a:pPr lvl="1" eaLnBrk="1" hangingPunct="1">
              <a:lnSpc>
                <a:spcPct val="90000"/>
              </a:lnSpc>
              <a:buFontTx/>
              <a:buNone/>
            </a:pPr>
            <a:r>
              <a:rPr lang="en-GB" sz="1400" smtClean="0"/>
              <a:t>	E</a:t>
            </a:r>
            <a:r>
              <a:rPr lang="en-GB" sz="1400" baseline="30000" smtClean="0"/>
              <a:t>0 </a:t>
            </a:r>
            <a:r>
              <a:rPr lang="en-GB" sz="1400" smtClean="0">
                <a:sym typeface="Symbol" pitchFamily="18" charset="2"/>
              </a:rPr>
              <a:t> 0</a:t>
            </a:r>
            <a:endParaRPr lang="en-GB" sz="1400" smtClean="0"/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GB" sz="1600" smtClean="0"/>
              <a:t>	Zn</a:t>
            </a:r>
            <a:r>
              <a:rPr lang="en-GB" sz="1600" baseline="30000" smtClean="0"/>
              <a:t>2+</a:t>
            </a:r>
            <a:r>
              <a:rPr lang="en-GB" sz="1600" smtClean="0"/>
              <a:t>(aq, 1M) + 2e</a:t>
            </a:r>
            <a:r>
              <a:rPr lang="en-GB" sz="1600" baseline="30000" smtClean="0"/>
              <a:t>-</a:t>
            </a:r>
            <a:r>
              <a:rPr lang="en-GB" sz="1600" smtClean="0"/>
              <a:t> = Zn(s) </a:t>
            </a:r>
          </a:p>
          <a:p>
            <a:pPr lvl="1" eaLnBrk="1" hangingPunct="1">
              <a:lnSpc>
                <a:spcPct val="90000"/>
              </a:lnSpc>
              <a:buFontTx/>
              <a:buNone/>
            </a:pPr>
            <a:r>
              <a:rPr lang="en-GB" sz="1400" smtClean="0">
                <a:sym typeface="Symbol" pitchFamily="18" charset="2"/>
              </a:rPr>
              <a:t>	</a:t>
            </a:r>
            <a:r>
              <a:rPr lang="en-GB" sz="1400" baseline="-25000" smtClean="0"/>
              <a:t>r</a:t>
            </a:r>
            <a:r>
              <a:rPr lang="en-GB" sz="1400" smtClean="0"/>
              <a:t>G</a:t>
            </a:r>
            <a:r>
              <a:rPr lang="en-GB" sz="1400" baseline="30000" smtClean="0"/>
              <a:t>0</a:t>
            </a:r>
            <a:r>
              <a:rPr lang="en-GB" sz="1400" smtClean="0"/>
              <a:t> = ?</a:t>
            </a:r>
          </a:p>
          <a:p>
            <a:pPr lvl="1" eaLnBrk="1" hangingPunct="1">
              <a:lnSpc>
                <a:spcPct val="90000"/>
              </a:lnSpc>
              <a:buFontTx/>
              <a:buNone/>
            </a:pPr>
            <a:r>
              <a:rPr lang="en-GB" sz="1400" smtClean="0"/>
              <a:t>	E</a:t>
            </a:r>
            <a:r>
              <a:rPr lang="en-GB" sz="1400" baseline="30000" smtClean="0"/>
              <a:t>0 </a:t>
            </a:r>
            <a:r>
              <a:rPr lang="en-GB" sz="1400" smtClean="0"/>
              <a:t>= ?</a:t>
            </a:r>
          </a:p>
          <a:p>
            <a:pPr lvl="1" eaLnBrk="1" hangingPunct="1">
              <a:lnSpc>
                <a:spcPct val="90000"/>
              </a:lnSpc>
              <a:buFontTx/>
              <a:buNone/>
            </a:pPr>
            <a:endParaRPr lang="en-GB" sz="1400" smtClean="0"/>
          </a:p>
          <a:p>
            <a:pPr lvl="1" eaLnBrk="1" hangingPunct="1">
              <a:lnSpc>
                <a:spcPct val="90000"/>
              </a:lnSpc>
              <a:buFontTx/>
              <a:buNone/>
            </a:pPr>
            <a:r>
              <a:rPr lang="en-GB" sz="1400" smtClean="0"/>
              <a:t>	Vi måler: E(Zn</a:t>
            </a:r>
            <a:r>
              <a:rPr lang="en-GB" sz="1400" baseline="30000" smtClean="0"/>
              <a:t>2+</a:t>
            </a:r>
            <a:r>
              <a:rPr lang="en-GB" sz="1400" smtClean="0"/>
              <a:t>,Zn) - E(H</a:t>
            </a:r>
            <a:r>
              <a:rPr lang="en-GB" sz="1400" baseline="30000" smtClean="0"/>
              <a:t>+</a:t>
            </a:r>
            <a:r>
              <a:rPr lang="en-GB" sz="1400" smtClean="0"/>
              <a:t>,H</a:t>
            </a:r>
            <a:r>
              <a:rPr lang="en-GB" sz="1400" baseline="-25000" smtClean="0"/>
              <a:t>2</a:t>
            </a:r>
            <a:r>
              <a:rPr lang="en-GB" sz="1400" smtClean="0"/>
              <a:t>) = -0.76 V</a:t>
            </a:r>
          </a:p>
          <a:p>
            <a:pPr lvl="1" eaLnBrk="1" hangingPunct="1">
              <a:lnSpc>
                <a:spcPct val="90000"/>
              </a:lnSpc>
              <a:buFontTx/>
              <a:buNone/>
            </a:pPr>
            <a:r>
              <a:rPr lang="en-GB" sz="1400" smtClean="0"/>
              <a:t>	Zink-elektroden har negativ spenning, Pt-elektroden positiv.</a:t>
            </a:r>
          </a:p>
          <a:p>
            <a:pPr lvl="1" eaLnBrk="1" hangingPunct="1">
              <a:lnSpc>
                <a:spcPct val="90000"/>
              </a:lnSpc>
              <a:buFontTx/>
              <a:buNone/>
            </a:pPr>
            <a:endParaRPr lang="en-GB" sz="1400" smtClean="0"/>
          </a:p>
          <a:p>
            <a:pPr lvl="1" eaLnBrk="1" hangingPunct="1">
              <a:lnSpc>
                <a:spcPct val="90000"/>
              </a:lnSpc>
              <a:buFontTx/>
              <a:buNone/>
            </a:pPr>
            <a:r>
              <a:rPr lang="en-GB" sz="1400" smtClean="0"/>
              <a:t>	Dette betyr at </a:t>
            </a:r>
          </a:p>
          <a:p>
            <a:pPr lvl="1" eaLnBrk="1" hangingPunct="1">
              <a:lnSpc>
                <a:spcPct val="90000"/>
              </a:lnSpc>
              <a:buFontTx/>
              <a:buNone/>
            </a:pPr>
            <a:r>
              <a:rPr lang="en-GB" sz="1400" smtClean="0"/>
              <a:t>	E(Zn</a:t>
            </a:r>
            <a:r>
              <a:rPr lang="en-GB" sz="1400" baseline="30000" smtClean="0"/>
              <a:t>2+</a:t>
            </a:r>
            <a:r>
              <a:rPr lang="en-GB" sz="1400" smtClean="0"/>
              <a:t>,Zn)</a:t>
            </a:r>
            <a:r>
              <a:rPr lang="en-GB" sz="1400" baseline="-25000" smtClean="0"/>
              <a:t>SHE</a:t>
            </a:r>
            <a:r>
              <a:rPr lang="en-GB" sz="1400" smtClean="0"/>
              <a:t> = -0.76 V  og  </a:t>
            </a:r>
            <a:r>
              <a:rPr lang="en-GB" sz="1400" smtClean="0">
                <a:sym typeface="Symbol" pitchFamily="18" charset="2"/>
              </a:rPr>
              <a:t></a:t>
            </a:r>
            <a:r>
              <a:rPr lang="en-GB" sz="1400" baseline="-25000" smtClean="0"/>
              <a:t>r</a:t>
            </a:r>
            <a:r>
              <a:rPr lang="en-GB" sz="1400" smtClean="0"/>
              <a:t>G</a:t>
            </a:r>
            <a:r>
              <a:rPr lang="en-GB" sz="1400" baseline="30000" smtClean="0"/>
              <a:t>0</a:t>
            </a:r>
            <a:r>
              <a:rPr lang="en-GB" sz="1400" smtClean="0"/>
              <a:t>(Zn</a:t>
            </a:r>
            <a:r>
              <a:rPr lang="en-GB" sz="1400" baseline="30000" smtClean="0"/>
              <a:t>2+</a:t>
            </a:r>
            <a:r>
              <a:rPr lang="en-GB" sz="1400" smtClean="0"/>
              <a:t>,Zn) = +147 kJ/mol   </a:t>
            </a:r>
          </a:p>
          <a:p>
            <a:pPr lvl="1" eaLnBrk="1" hangingPunct="1">
              <a:lnSpc>
                <a:spcPct val="90000"/>
              </a:lnSpc>
              <a:buFontTx/>
              <a:buNone/>
            </a:pPr>
            <a:endParaRPr lang="en-GB" sz="1400" smtClean="0"/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GB" sz="1600" smtClean="0"/>
              <a:t>	Spontan cellereaksjon; 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GB" sz="1600" smtClean="0"/>
              <a:t>	 2H</a:t>
            </a:r>
            <a:r>
              <a:rPr lang="en-GB" sz="1600" baseline="30000" smtClean="0"/>
              <a:t>+</a:t>
            </a:r>
            <a:r>
              <a:rPr lang="en-GB" sz="1600" smtClean="0"/>
              <a:t>(aq) + Zn(s) = H</a:t>
            </a:r>
            <a:r>
              <a:rPr lang="en-GB" sz="1600" baseline="-25000" smtClean="0"/>
              <a:t>2</a:t>
            </a:r>
            <a:r>
              <a:rPr lang="en-GB" sz="1600" smtClean="0"/>
              <a:t>(g) + Zn</a:t>
            </a:r>
            <a:r>
              <a:rPr lang="en-GB" sz="1600" baseline="30000" smtClean="0"/>
              <a:t>2+</a:t>
            </a:r>
            <a:r>
              <a:rPr lang="en-GB" sz="1600" smtClean="0"/>
              <a:t>(aq)</a:t>
            </a:r>
          </a:p>
          <a:p>
            <a:pPr lvl="1" eaLnBrk="1" hangingPunct="1">
              <a:lnSpc>
                <a:spcPct val="90000"/>
              </a:lnSpc>
              <a:buFontTx/>
              <a:buNone/>
            </a:pPr>
            <a:endParaRPr lang="en-GB" sz="1400" smtClean="0"/>
          </a:p>
          <a:p>
            <a:pPr lvl="1" eaLnBrk="1" hangingPunct="1">
              <a:lnSpc>
                <a:spcPct val="90000"/>
              </a:lnSpc>
              <a:buFontTx/>
              <a:buNone/>
            </a:pPr>
            <a:r>
              <a:rPr lang="en-GB" sz="1400" smtClean="0"/>
              <a:t>E</a:t>
            </a:r>
            <a:r>
              <a:rPr lang="en-GB" sz="1400" baseline="-25000" smtClean="0"/>
              <a:t>celle</a:t>
            </a:r>
            <a:r>
              <a:rPr lang="en-GB" sz="1400" smtClean="0"/>
              <a:t> = 0 V - (-0.76 V) = +0.76 V</a:t>
            </a:r>
            <a:r>
              <a:rPr lang="en-GB" sz="1400" smtClean="0">
                <a:sym typeface="Symbol" pitchFamily="18" charset="2"/>
              </a:rPr>
              <a:t> 		</a:t>
            </a:r>
          </a:p>
          <a:p>
            <a:pPr lvl="1" eaLnBrk="1" hangingPunct="1">
              <a:lnSpc>
                <a:spcPct val="90000"/>
              </a:lnSpc>
              <a:buFontTx/>
              <a:buNone/>
            </a:pPr>
            <a:r>
              <a:rPr lang="en-GB" sz="1400" smtClean="0">
                <a:sym typeface="Symbol" pitchFamily="18" charset="2"/>
              </a:rPr>
              <a:t></a:t>
            </a:r>
            <a:r>
              <a:rPr lang="en-GB" sz="1400" baseline="-25000" smtClean="0"/>
              <a:t>r</a:t>
            </a:r>
            <a:r>
              <a:rPr lang="en-GB" sz="1400" smtClean="0"/>
              <a:t>G</a:t>
            </a:r>
            <a:r>
              <a:rPr lang="en-GB" sz="1400" baseline="30000" smtClean="0"/>
              <a:t>0</a:t>
            </a:r>
            <a:r>
              <a:rPr lang="en-GB" sz="1400" smtClean="0"/>
              <a:t> = -147 kJ/mol   </a:t>
            </a:r>
          </a:p>
          <a:p>
            <a:pPr lvl="1" eaLnBrk="1" hangingPunct="1">
              <a:lnSpc>
                <a:spcPct val="90000"/>
              </a:lnSpc>
              <a:buFontTx/>
              <a:buNone/>
            </a:pPr>
            <a:r>
              <a:rPr lang="en-GB" sz="1400" smtClean="0"/>
              <a:t>	</a:t>
            </a:r>
          </a:p>
        </p:txBody>
      </p:sp>
      <p:sp>
        <p:nvSpPr>
          <p:cNvPr id="27654" name="Text Box 5"/>
          <p:cNvSpPr txBox="1">
            <a:spLocks noChangeArrowheads="1"/>
          </p:cNvSpPr>
          <p:nvPr/>
        </p:nvSpPr>
        <p:spPr bwMode="auto">
          <a:xfrm>
            <a:off x="5943600" y="6165304"/>
            <a:ext cx="3124200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nb-NO" sz="1200" dirty="0"/>
              <a:t>Figur: </a:t>
            </a:r>
            <a:r>
              <a:rPr lang="nb-NO" sz="1200" dirty="0" err="1"/>
              <a:t>Shriver</a:t>
            </a:r>
            <a:r>
              <a:rPr lang="nb-NO" sz="1200" dirty="0"/>
              <a:t> and </a:t>
            </a:r>
            <a:r>
              <a:rPr lang="nb-NO" sz="1200" dirty="0" err="1"/>
              <a:t>Atkins</a:t>
            </a:r>
            <a:r>
              <a:rPr lang="nb-NO" sz="1200" dirty="0"/>
              <a:t>: </a:t>
            </a:r>
            <a:r>
              <a:rPr lang="nb-NO" sz="1200" dirty="0" err="1"/>
              <a:t>Inorganic</a:t>
            </a:r>
            <a:r>
              <a:rPr lang="nb-NO" sz="1200" dirty="0"/>
              <a:t> </a:t>
            </a:r>
            <a:r>
              <a:rPr lang="nb-NO" sz="1200" dirty="0" err="1"/>
              <a:t>Chemistry</a:t>
            </a:r>
            <a:r>
              <a:rPr lang="nb-NO" sz="1200" dirty="0"/>
              <a:t> </a:t>
            </a:r>
            <a:endParaRPr lang="en-US" sz="1200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AD60FF7B-B2CC-4862-BE82-E1666AA8224E}" type="slidenum">
              <a:rPr lang="en-US" smtClean="0"/>
              <a:pPr>
                <a:defRPr/>
              </a:pPr>
              <a:t>39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Footer Placeholder 3"/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/>
          <a:p>
            <a:r>
              <a:rPr lang="nb-NO" smtClean="0"/>
              <a:t>MENA 1000 – Materialer, energi og nanoteknologi</a:t>
            </a:r>
            <a:endParaRPr lang="en-US" smtClean="0"/>
          </a:p>
        </p:txBody>
      </p:sp>
      <p:sp>
        <p:nvSpPr>
          <p:cNvPr id="50179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152400"/>
            <a:ext cx="7772400" cy="1104900"/>
          </a:xfrm>
        </p:spPr>
        <p:txBody>
          <a:bodyPr/>
          <a:lstStyle/>
          <a:p>
            <a:pPr eaLnBrk="1" hangingPunct="1"/>
            <a:r>
              <a:rPr lang="en-GB" smtClean="0"/>
              <a:t>Elektrokjemisk serie (spenningsrekken)</a:t>
            </a:r>
            <a:br>
              <a:rPr lang="en-GB" smtClean="0"/>
            </a:br>
            <a:endParaRPr lang="en-GB" smtClean="0"/>
          </a:p>
        </p:txBody>
      </p:sp>
      <p:sp>
        <p:nvSpPr>
          <p:cNvPr id="5018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52400" y="914400"/>
            <a:ext cx="8305800" cy="3200400"/>
          </a:xfrm>
        </p:spPr>
        <p:txBody>
          <a:bodyPr/>
          <a:lstStyle/>
          <a:p>
            <a:pPr eaLnBrk="1" hangingPunct="1"/>
            <a:r>
              <a:rPr lang="en-GB" sz="1800" smtClean="0"/>
              <a:t>Øverst:   Stor positiv E(Oks,Red)  </a:t>
            </a:r>
          </a:p>
          <a:p>
            <a:pPr lvl="1" eaLnBrk="1" hangingPunct="1"/>
            <a:r>
              <a:rPr lang="en-GB" sz="1600" smtClean="0"/>
              <a:t>Oksidert form er et sterkt oksidasjonsmiddel  </a:t>
            </a:r>
          </a:p>
          <a:p>
            <a:pPr lvl="1" eaLnBrk="1" hangingPunct="1"/>
            <a:r>
              <a:rPr lang="en-GB" sz="1600" smtClean="0"/>
              <a:t>Eks.: F</a:t>
            </a:r>
            <a:r>
              <a:rPr lang="en-GB" sz="1600" baseline="-25000" smtClean="0"/>
              <a:t>2</a:t>
            </a:r>
            <a:r>
              <a:rPr lang="en-GB" sz="1600" smtClean="0"/>
              <a:t>(g) +2e</a:t>
            </a:r>
            <a:r>
              <a:rPr lang="en-GB" sz="1600" baseline="30000" smtClean="0"/>
              <a:t>-</a:t>
            </a:r>
            <a:r>
              <a:rPr lang="en-GB" sz="1600" smtClean="0"/>
              <a:t> = 2F</a:t>
            </a:r>
            <a:r>
              <a:rPr lang="en-GB" sz="1600" baseline="30000" smtClean="0"/>
              <a:t>-</a:t>
            </a:r>
            <a:r>
              <a:rPr lang="en-GB" sz="1600" smtClean="0"/>
              <a:t>(aq)              E= +3.05 V</a:t>
            </a:r>
          </a:p>
          <a:p>
            <a:pPr lvl="1" eaLnBrk="1" hangingPunct="1"/>
            <a:r>
              <a:rPr lang="en-GB" sz="1600" smtClean="0"/>
              <a:t>Halogener, edelmetallioner, høye oksidasjonstrinn   </a:t>
            </a:r>
          </a:p>
          <a:p>
            <a:pPr eaLnBrk="1" hangingPunct="1"/>
            <a:endParaRPr lang="en-GB" sz="1800" smtClean="0"/>
          </a:p>
          <a:p>
            <a:pPr eaLnBrk="1" hangingPunct="1"/>
            <a:r>
              <a:rPr lang="en-GB" sz="1800" smtClean="0"/>
              <a:t>Nederst: Stor negativ E(Oks,Red)  </a:t>
            </a:r>
          </a:p>
          <a:p>
            <a:pPr lvl="1" eaLnBrk="1" hangingPunct="1"/>
            <a:r>
              <a:rPr lang="en-GB" sz="1600" smtClean="0"/>
              <a:t>Redusert form er et sterkt reduksjonsmiddel  </a:t>
            </a:r>
          </a:p>
          <a:p>
            <a:pPr lvl="1" eaLnBrk="1" hangingPunct="1"/>
            <a:r>
              <a:rPr lang="en-GB" sz="1600" smtClean="0"/>
              <a:t>Eks.: Li</a:t>
            </a:r>
            <a:r>
              <a:rPr lang="en-GB" sz="1600" baseline="30000" smtClean="0"/>
              <a:t>+</a:t>
            </a:r>
            <a:r>
              <a:rPr lang="en-GB" sz="1600" smtClean="0"/>
              <a:t>(aq) + e</a:t>
            </a:r>
            <a:r>
              <a:rPr lang="en-GB" sz="1600" baseline="30000" smtClean="0"/>
              <a:t>-</a:t>
            </a:r>
            <a:r>
              <a:rPr lang="en-GB" sz="1600" smtClean="0"/>
              <a:t> = Li(s)                 E= -3.04 V</a:t>
            </a:r>
          </a:p>
          <a:p>
            <a:pPr lvl="1" eaLnBrk="1" hangingPunct="1"/>
            <a:r>
              <a:rPr lang="en-GB" sz="1600" smtClean="0"/>
              <a:t>Uedle metaller   </a:t>
            </a:r>
          </a:p>
          <a:p>
            <a:pPr eaLnBrk="1" hangingPunct="1"/>
            <a:endParaRPr lang="en-GB" sz="1800" smtClean="0"/>
          </a:p>
        </p:txBody>
      </p:sp>
      <p:pic>
        <p:nvPicPr>
          <p:cNvPr id="50181" name="Picture 4" descr="C:\Documents and Settings\trulsn\My Documents\MetEnFrem\Figurer\SA-table-6-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62400" y="3446463"/>
            <a:ext cx="5181600" cy="3151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0182" name="Text Box 5"/>
          <p:cNvSpPr txBox="1">
            <a:spLocks noChangeArrowheads="1"/>
          </p:cNvSpPr>
          <p:nvPr/>
        </p:nvSpPr>
        <p:spPr bwMode="auto">
          <a:xfrm>
            <a:off x="228600" y="5181600"/>
            <a:ext cx="3505200" cy="1195388"/>
          </a:xfrm>
          <a:prstGeom prst="rect">
            <a:avLst/>
          </a:prstGeom>
          <a:solidFill>
            <a:srgbClr val="FFFF99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90000"/>
              </a:lnSpc>
              <a:spcBef>
                <a:spcPct val="20000"/>
              </a:spcBef>
              <a:buFontTx/>
              <a:buChar char="•"/>
            </a:pPr>
            <a:r>
              <a:rPr lang="en-GB" sz="1600">
                <a:latin typeface="Arial" charset="0"/>
              </a:rPr>
              <a:t>Hvis to halvreaksjoner kombineres vil den som står øverst i spenningsrekken gå til høyre, mens den som står nederst vil gå til venstre (under standardbetingelser).</a:t>
            </a:r>
            <a:endParaRPr lang="en-US" sz="1800"/>
          </a:p>
        </p:txBody>
      </p:sp>
      <p:sp>
        <p:nvSpPr>
          <p:cNvPr id="50183" name="Text Box 6"/>
          <p:cNvSpPr txBox="1">
            <a:spLocks noChangeArrowheads="1"/>
          </p:cNvSpPr>
          <p:nvPr/>
        </p:nvSpPr>
        <p:spPr bwMode="auto">
          <a:xfrm>
            <a:off x="5795963" y="3141663"/>
            <a:ext cx="3200400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nb-NO" sz="1200"/>
              <a:t>Tabell: Shriver and Atkins: Inorganic Chemistry </a:t>
            </a:r>
            <a:endParaRPr lang="en-US" sz="120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19E0BFA4-56E2-42F5-968E-84907140637C}" type="slidenum">
              <a:rPr lang="en-US" smtClean="0"/>
              <a:pPr>
                <a:defRPr/>
              </a:pPr>
              <a:t>40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Footer Placeholder 3"/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/>
          <a:p>
            <a:r>
              <a:rPr lang="nb-NO" smtClean="0"/>
              <a:t>MENA 1000 – Materialer, energi og nanoteknologi</a:t>
            </a:r>
            <a:endParaRPr lang="en-US" smtClean="0"/>
          </a:p>
        </p:txBody>
      </p:sp>
      <p:sp>
        <p:nvSpPr>
          <p:cNvPr id="51203" name="Rectangle 10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smtClean="0"/>
              <a:t>Latimer-diagram</a:t>
            </a:r>
            <a:br>
              <a:rPr lang="en-GB" smtClean="0"/>
            </a:br>
            <a:endParaRPr lang="en-GB" smtClean="0"/>
          </a:p>
        </p:txBody>
      </p:sp>
      <p:sp>
        <p:nvSpPr>
          <p:cNvPr id="51204" name="Rectangle 1027"/>
          <p:cNvSpPr>
            <a:spLocks noGrp="1" noChangeArrowheads="1"/>
          </p:cNvSpPr>
          <p:nvPr>
            <p:ph type="body" idx="1"/>
          </p:nvPr>
        </p:nvSpPr>
        <p:spPr>
          <a:xfrm>
            <a:off x="457200" y="838200"/>
            <a:ext cx="8458200" cy="5410200"/>
          </a:xfrm>
        </p:spPr>
        <p:txBody>
          <a:bodyPr/>
          <a:lstStyle/>
          <a:p>
            <a:pPr eaLnBrk="1" hangingPunct="1"/>
            <a:r>
              <a:rPr lang="en-GB" smtClean="0"/>
              <a:t>Semi-grafisk fremstilling av species og reduksjonspotensialer</a:t>
            </a:r>
          </a:p>
          <a:p>
            <a:pPr algn="just" eaLnBrk="1" hangingPunct="1">
              <a:buFontTx/>
              <a:buNone/>
            </a:pPr>
            <a:r>
              <a:rPr lang="nb-NO" smtClean="0">
                <a:cs typeface="Times New Roman" pitchFamily="18" charset="0"/>
              </a:rPr>
              <a:t> </a:t>
            </a:r>
            <a:endParaRPr lang="en-US" smtClean="0">
              <a:cs typeface="Times New Roman" pitchFamily="18" charset="0"/>
            </a:endParaRPr>
          </a:p>
          <a:p>
            <a:pPr algn="just" eaLnBrk="1" hangingPunct="1">
              <a:buFontTx/>
              <a:buNone/>
            </a:pPr>
            <a:r>
              <a:rPr lang="nb-NO" smtClean="0">
                <a:cs typeface="Times New Roman" pitchFamily="18" charset="0"/>
              </a:rPr>
              <a:t>  </a:t>
            </a:r>
            <a:r>
              <a:rPr lang="en-GB" smtClean="0">
                <a:cs typeface="Times New Roman" pitchFamily="18" charset="0"/>
              </a:rPr>
              <a:t>+3		     +2			0</a:t>
            </a:r>
            <a:endParaRPr lang="en-US" smtClean="0">
              <a:cs typeface="Times New Roman" pitchFamily="18" charset="0"/>
            </a:endParaRPr>
          </a:p>
          <a:p>
            <a:pPr algn="just" eaLnBrk="1" hangingPunct="1">
              <a:buFontTx/>
              <a:buNone/>
            </a:pPr>
            <a:r>
              <a:rPr lang="en-GB" smtClean="0">
                <a:cs typeface="Times New Roman" pitchFamily="18" charset="0"/>
              </a:rPr>
              <a:t>Fe</a:t>
            </a:r>
            <a:r>
              <a:rPr lang="en-GB" baseline="30000" smtClean="0">
                <a:cs typeface="Times New Roman" pitchFamily="18" charset="0"/>
              </a:rPr>
              <a:t>3+</a:t>
            </a:r>
            <a:r>
              <a:rPr lang="en-GB" smtClean="0">
                <a:cs typeface="Times New Roman" pitchFamily="18" charset="0"/>
              </a:rPr>
              <a:t>(aq)	  Fe</a:t>
            </a:r>
            <a:r>
              <a:rPr lang="en-GB" baseline="30000" smtClean="0">
                <a:cs typeface="Times New Roman" pitchFamily="18" charset="0"/>
              </a:rPr>
              <a:t>2+</a:t>
            </a:r>
            <a:r>
              <a:rPr lang="en-GB" smtClean="0">
                <a:cs typeface="Times New Roman" pitchFamily="18" charset="0"/>
              </a:rPr>
              <a:t>(aq)	        Fe(s)</a:t>
            </a:r>
            <a:endParaRPr lang="en-US" smtClean="0">
              <a:cs typeface="Times New Roman" pitchFamily="18" charset="0"/>
            </a:endParaRPr>
          </a:p>
          <a:p>
            <a:pPr algn="just" eaLnBrk="1" hangingPunct="1">
              <a:buFontTx/>
              <a:buNone/>
            </a:pPr>
            <a:r>
              <a:rPr lang="en-GB" smtClean="0">
                <a:cs typeface="Times New Roman" pitchFamily="18" charset="0"/>
              </a:rPr>
              <a:t>   </a:t>
            </a:r>
            <a:r>
              <a:rPr lang="nb-NO" u="sng" smtClean="0">
                <a:cs typeface="Times New Roman" pitchFamily="18" charset="0"/>
              </a:rPr>
              <a:t>|	  +0,77	       |	    -0.44	              |</a:t>
            </a:r>
            <a:r>
              <a:rPr lang="nb-NO" smtClean="0">
                <a:cs typeface="Times New Roman" pitchFamily="18" charset="0"/>
              </a:rPr>
              <a:t>           (uavhengig av pH)</a:t>
            </a:r>
          </a:p>
          <a:p>
            <a:pPr algn="just" eaLnBrk="1" hangingPunct="1">
              <a:buFontTx/>
              <a:buNone/>
            </a:pPr>
            <a:endParaRPr lang="nb-NO" smtClean="0">
              <a:cs typeface="Times New Roman" pitchFamily="18" charset="0"/>
            </a:endParaRPr>
          </a:p>
          <a:p>
            <a:pPr algn="just" eaLnBrk="1" hangingPunct="1">
              <a:buFontTx/>
              <a:buNone/>
            </a:pPr>
            <a:endParaRPr lang="nb-NO" smtClean="0">
              <a:cs typeface="Times New Roman" pitchFamily="18" charset="0"/>
            </a:endParaRPr>
          </a:p>
          <a:p>
            <a:pPr algn="just" eaLnBrk="1" hangingPunct="1">
              <a:buFontTx/>
              <a:buNone/>
            </a:pPr>
            <a:endParaRPr lang="nb-NO" smtClean="0">
              <a:cs typeface="Times New Roman" pitchFamily="18" charset="0"/>
            </a:endParaRPr>
          </a:p>
          <a:p>
            <a:pPr algn="just" eaLnBrk="1" hangingPunct="1">
              <a:buFontTx/>
              <a:buNone/>
            </a:pPr>
            <a:r>
              <a:rPr lang="nb-NO" smtClean="0">
                <a:cs typeface="Times New Roman" pitchFamily="18" charset="0"/>
              </a:rPr>
              <a:t> </a:t>
            </a:r>
            <a:r>
              <a:rPr lang="en-GB" smtClean="0">
                <a:cs typeface="Times New Roman" pitchFamily="18" charset="0"/>
              </a:rPr>
              <a:t>+6		     +3		      +2		       0		</a:t>
            </a:r>
            <a:endParaRPr lang="en-US" smtClean="0">
              <a:cs typeface="Times New Roman" pitchFamily="18" charset="0"/>
            </a:endParaRPr>
          </a:p>
          <a:p>
            <a:pPr algn="just" eaLnBrk="1" hangingPunct="1">
              <a:buFontTx/>
              <a:buNone/>
            </a:pPr>
            <a:r>
              <a:rPr lang="en-GB" smtClean="0">
                <a:cs typeface="Times New Roman" pitchFamily="18" charset="0"/>
              </a:rPr>
              <a:t>FeO</a:t>
            </a:r>
            <a:r>
              <a:rPr lang="en-GB" baseline="-30000" smtClean="0">
                <a:cs typeface="Times New Roman" pitchFamily="18" charset="0"/>
              </a:rPr>
              <a:t>4</a:t>
            </a:r>
            <a:r>
              <a:rPr lang="en-GB" baseline="30000" smtClean="0">
                <a:cs typeface="Times New Roman" pitchFamily="18" charset="0"/>
              </a:rPr>
              <a:t>2-</a:t>
            </a:r>
            <a:r>
              <a:rPr lang="en-GB" smtClean="0">
                <a:cs typeface="Times New Roman" pitchFamily="18" charset="0"/>
              </a:rPr>
              <a:t>(aq)	Fe(OH)</a:t>
            </a:r>
            <a:r>
              <a:rPr lang="en-GB" baseline="-30000" smtClean="0">
                <a:cs typeface="Times New Roman" pitchFamily="18" charset="0"/>
              </a:rPr>
              <a:t>3</a:t>
            </a:r>
            <a:r>
              <a:rPr lang="en-GB" smtClean="0">
                <a:cs typeface="Times New Roman" pitchFamily="18" charset="0"/>
              </a:rPr>
              <a:t>(s)	Fe(OH)</a:t>
            </a:r>
            <a:r>
              <a:rPr lang="en-GB" baseline="-30000" smtClean="0">
                <a:cs typeface="Times New Roman" pitchFamily="18" charset="0"/>
              </a:rPr>
              <a:t>2</a:t>
            </a:r>
            <a:r>
              <a:rPr lang="en-GB" smtClean="0">
                <a:cs typeface="Times New Roman" pitchFamily="18" charset="0"/>
              </a:rPr>
              <a:t>(s)	    Fe(s)</a:t>
            </a:r>
            <a:endParaRPr lang="en-US" smtClean="0">
              <a:cs typeface="Times New Roman" pitchFamily="18" charset="0"/>
            </a:endParaRPr>
          </a:p>
          <a:p>
            <a:pPr algn="just" eaLnBrk="1" hangingPunct="1">
              <a:buFontTx/>
              <a:buNone/>
            </a:pPr>
            <a:r>
              <a:rPr lang="en-GB" smtClean="0">
                <a:cs typeface="Times New Roman" pitchFamily="18" charset="0"/>
              </a:rPr>
              <a:t>     </a:t>
            </a:r>
            <a:r>
              <a:rPr lang="nb-NO" u="sng" smtClean="0">
                <a:cs typeface="Times New Roman" pitchFamily="18" charset="0"/>
              </a:rPr>
              <a:t>|	  +0.81	        |	    -0.86         |	    -0.89        |</a:t>
            </a:r>
            <a:r>
              <a:rPr lang="nb-NO" smtClean="0">
                <a:cs typeface="Times New Roman" pitchFamily="18" charset="0"/>
              </a:rPr>
              <a:t>	(pH = 14)</a:t>
            </a:r>
          </a:p>
          <a:p>
            <a:pPr algn="just" eaLnBrk="1" hangingPunct="1">
              <a:buFontTx/>
              <a:buNone/>
            </a:pPr>
            <a:endParaRPr lang="nb-NO" smtClean="0">
              <a:cs typeface="Times New Roman" pitchFamily="18" charset="0"/>
            </a:endParaRPr>
          </a:p>
          <a:p>
            <a:pPr algn="just" eaLnBrk="1" hangingPunct="1">
              <a:buFontTx/>
              <a:buNone/>
            </a:pPr>
            <a:r>
              <a:rPr lang="nb-NO" sz="1800" smtClean="0">
                <a:cs typeface="Times New Roman" pitchFamily="18" charset="0"/>
              </a:rPr>
              <a:t>			Eksempel på reduksjon med pH-avhengighet:</a:t>
            </a:r>
          </a:p>
          <a:p>
            <a:pPr algn="just" eaLnBrk="1" hangingPunct="1">
              <a:buFontTx/>
              <a:buNone/>
            </a:pPr>
            <a:r>
              <a:rPr lang="nb-NO" sz="1800" smtClean="0">
                <a:cs typeface="Times New Roman" pitchFamily="18" charset="0"/>
              </a:rPr>
              <a:t>			Fe(OH)</a:t>
            </a:r>
            <a:r>
              <a:rPr lang="nb-NO" sz="1800" baseline="-25000" smtClean="0">
                <a:cs typeface="Times New Roman" pitchFamily="18" charset="0"/>
              </a:rPr>
              <a:t>3</a:t>
            </a:r>
            <a:r>
              <a:rPr lang="nb-NO" sz="1800" smtClean="0">
                <a:cs typeface="Times New Roman" pitchFamily="18" charset="0"/>
              </a:rPr>
              <a:t>(s) + e</a:t>
            </a:r>
            <a:r>
              <a:rPr lang="nb-NO" sz="1800" baseline="30000" smtClean="0">
                <a:cs typeface="Times New Roman" pitchFamily="18" charset="0"/>
              </a:rPr>
              <a:t>-</a:t>
            </a:r>
            <a:r>
              <a:rPr lang="nb-NO" sz="1800" smtClean="0">
                <a:cs typeface="Times New Roman" pitchFamily="18" charset="0"/>
              </a:rPr>
              <a:t> = Fe(OH)</a:t>
            </a:r>
            <a:r>
              <a:rPr lang="nb-NO" sz="1800" baseline="-25000" smtClean="0">
                <a:cs typeface="Times New Roman" pitchFamily="18" charset="0"/>
              </a:rPr>
              <a:t>2</a:t>
            </a:r>
            <a:r>
              <a:rPr lang="nb-NO" sz="1800" smtClean="0">
                <a:cs typeface="Times New Roman" pitchFamily="18" charset="0"/>
              </a:rPr>
              <a:t>(s) + OH</a:t>
            </a:r>
            <a:r>
              <a:rPr lang="nb-NO" sz="1800" baseline="30000" smtClean="0">
                <a:cs typeface="Times New Roman" pitchFamily="18" charset="0"/>
              </a:rPr>
              <a:t>-</a:t>
            </a:r>
            <a:r>
              <a:rPr lang="nb-NO" sz="1800" smtClean="0">
                <a:cs typeface="Times New Roman" pitchFamily="18" charset="0"/>
              </a:rPr>
              <a:t>(aq)</a:t>
            </a:r>
            <a:endParaRPr lang="en-US" sz="1800" smtClean="0">
              <a:cs typeface="Times New Roman" pitchFamily="18" charset="0"/>
            </a:endParaRPr>
          </a:p>
          <a:p>
            <a:pPr algn="just" eaLnBrk="1" hangingPunct="1">
              <a:buFontTx/>
              <a:buNone/>
            </a:pPr>
            <a:endParaRPr lang="en-GB" sz="1800" smtClean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19E0BFA4-56E2-42F5-968E-84907140637C}" type="slidenum">
              <a:rPr lang="en-US" smtClean="0"/>
              <a:pPr>
                <a:defRPr/>
              </a:pPr>
              <a:t>41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Footer Placeholder 3"/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/>
          <a:p>
            <a:r>
              <a:rPr lang="nb-NO" smtClean="0"/>
              <a:t>MENA 1000 – Materialer, energi og nanoteknologi</a:t>
            </a:r>
            <a:endParaRPr lang="en-US" smtClean="0"/>
          </a:p>
        </p:txBody>
      </p:sp>
      <p:sp>
        <p:nvSpPr>
          <p:cNvPr id="52227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-76200"/>
            <a:ext cx="7772400" cy="1104900"/>
          </a:xfrm>
        </p:spPr>
        <p:txBody>
          <a:bodyPr/>
          <a:lstStyle/>
          <a:p>
            <a:pPr eaLnBrk="1" hangingPunct="1"/>
            <a:r>
              <a:rPr lang="en-GB" sz="2000" smtClean="0"/>
              <a:t>Latimer-diagram; Sprang over flere oks.-trinn</a:t>
            </a:r>
          </a:p>
        </p:txBody>
      </p:sp>
      <p:sp>
        <p:nvSpPr>
          <p:cNvPr id="52228" name="Line 3"/>
          <p:cNvSpPr>
            <a:spLocks noChangeShapeType="1"/>
          </p:cNvSpPr>
          <p:nvPr/>
        </p:nvSpPr>
        <p:spPr bwMode="auto">
          <a:xfrm>
            <a:off x="1295400" y="2438400"/>
            <a:ext cx="6705600" cy="0"/>
          </a:xfrm>
          <a:prstGeom prst="line">
            <a:avLst/>
          </a:prstGeom>
          <a:noFill/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GB"/>
          </a:p>
        </p:txBody>
      </p:sp>
      <p:sp>
        <p:nvSpPr>
          <p:cNvPr id="52229" name="Line 4"/>
          <p:cNvSpPr>
            <a:spLocks noChangeShapeType="1"/>
          </p:cNvSpPr>
          <p:nvPr/>
        </p:nvSpPr>
        <p:spPr bwMode="auto">
          <a:xfrm flipV="1">
            <a:off x="1295400" y="2209800"/>
            <a:ext cx="0" cy="228600"/>
          </a:xfrm>
          <a:prstGeom prst="line">
            <a:avLst/>
          </a:prstGeom>
          <a:noFill/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GB"/>
          </a:p>
        </p:txBody>
      </p:sp>
      <p:sp>
        <p:nvSpPr>
          <p:cNvPr id="52230" name="Line 5"/>
          <p:cNvSpPr>
            <a:spLocks noChangeShapeType="1"/>
          </p:cNvSpPr>
          <p:nvPr/>
        </p:nvSpPr>
        <p:spPr bwMode="auto">
          <a:xfrm flipV="1">
            <a:off x="2667000" y="2209800"/>
            <a:ext cx="0" cy="228600"/>
          </a:xfrm>
          <a:prstGeom prst="line">
            <a:avLst/>
          </a:prstGeom>
          <a:noFill/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GB"/>
          </a:p>
        </p:txBody>
      </p:sp>
      <p:sp>
        <p:nvSpPr>
          <p:cNvPr id="52231" name="Line 6"/>
          <p:cNvSpPr>
            <a:spLocks noChangeShapeType="1"/>
          </p:cNvSpPr>
          <p:nvPr/>
        </p:nvSpPr>
        <p:spPr bwMode="auto">
          <a:xfrm flipV="1">
            <a:off x="4038600" y="2209800"/>
            <a:ext cx="0" cy="228600"/>
          </a:xfrm>
          <a:prstGeom prst="line">
            <a:avLst/>
          </a:prstGeom>
          <a:noFill/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GB"/>
          </a:p>
        </p:txBody>
      </p:sp>
      <p:sp>
        <p:nvSpPr>
          <p:cNvPr id="52232" name="Line 7"/>
          <p:cNvSpPr>
            <a:spLocks noChangeShapeType="1"/>
          </p:cNvSpPr>
          <p:nvPr/>
        </p:nvSpPr>
        <p:spPr bwMode="auto">
          <a:xfrm flipV="1">
            <a:off x="5334000" y="2209800"/>
            <a:ext cx="0" cy="228600"/>
          </a:xfrm>
          <a:prstGeom prst="line">
            <a:avLst/>
          </a:prstGeom>
          <a:noFill/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GB"/>
          </a:p>
        </p:txBody>
      </p:sp>
      <p:sp>
        <p:nvSpPr>
          <p:cNvPr id="52233" name="Line 8"/>
          <p:cNvSpPr>
            <a:spLocks noChangeShapeType="1"/>
          </p:cNvSpPr>
          <p:nvPr/>
        </p:nvSpPr>
        <p:spPr bwMode="auto">
          <a:xfrm flipV="1">
            <a:off x="6629400" y="2209800"/>
            <a:ext cx="0" cy="228600"/>
          </a:xfrm>
          <a:prstGeom prst="line">
            <a:avLst/>
          </a:prstGeom>
          <a:noFill/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GB"/>
          </a:p>
        </p:txBody>
      </p:sp>
      <p:sp>
        <p:nvSpPr>
          <p:cNvPr id="52234" name="Line 9"/>
          <p:cNvSpPr>
            <a:spLocks noChangeShapeType="1"/>
          </p:cNvSpPr>
          <p:nvPr/>
        </p:nvSpPr>
        <p:spPr bwMode="auto">
          <a:xfrm flipV="1">
            <a:off x="8001000" y="2209800"/>
            <a:ext cx="0" cy="228600"/>
          </a:xfrm>
          <a:prstGeom prst="line">
            <a:avLst/>
          </a:prstGeom>
          <a:noFill/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GB"/>
          </a:p>
        </p:txBody>
      </p:sp>
      <p:sp>
        <p:nvSpPr>
          <p:cNvPr id="52235" name="Text Box 10"/>
          <p:cNvSpPr txBox="1">
            <a:spLocks noChangeArrowheads="1"/>
          </p:cNvSpPr>
          <p:nvPr/>
        </p:nvSpPr>
        <p:spPr bwMode="auto">
          <a:xfrm>
            <a:off x="990600" y="1828800"/>
            <a:ext cx="7620000" cy="396875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GB" sz="2000">
                <a:latin typeface="Tahoma" pitchFamily="34" charset="0"/>
              </a:rPr>
              <a:t>ClO</a:t>
            </a:r>
            <a:r>
              <a:rPr lang="en-GB" sz="2000" baseline="-25000">
                <a:latin typeface="Tahoma" pitchFamily="34" charset="0"/>
              </a:rPr>
              <a:t>4</a:t>
            </a:r>
            <a:r>
              <a:rPr lang="en-GB" sz="2000" baseline="30000">
                <a:latin typeface="Tahoma" pitchFamily="34" charset="0"/>
              </a:rPr>
              <a:t>-</a:t>
            </a:r>
            <a:r>
              <a:rPr lang="en-GB" sz="2000">
                <a:latin typeface="Tahoma" pitchFamily="34" charset="0"/>
              </a:rPr>
              <a:t>           ClO</a:t>
            </a:r>
            <a:r>
              <a:rPr lang="en-GB" sz="2000" baseline="-25000">
                <a:latin typeface="Tahoma" pitchFamily="34" charset="0"/>
              </a:rPr>
              <a:t>3</a:t>
            </a:r>
            <a:r>
              <a:rPr lang="en-GB" sz="2000" baseline="30000">
                <a:latin typeface="Tahoma" pitchFamily="34" charset="0"/>
              </a:rPr>
              <a:t>-</a:t>
            </a:r>
            <a:r>
              <a:rPr lang="en-GB" sz="2000">
                <a:latin typeface="Tahoma" pitchFamily="34" charset="0"/>
              </a:rPr>
              <a:t>          ClO</a:t>
            </a:r>
            <a:r>
              <a:rPr lang="en-GB" sz="2000" baseline="-25000">
                <a:latin typeface="Tahoma" pitchFamily="34" charset="0"/>
              </a:rPr>
              <a:t>2</a:t>
            </a:r>
            <a:r>
              <a:rPr lang="en-GB" sz="2000" baseline="30000">
                <a:latin typeface="Tahoma" pitchFamily="34" charset="0"/>
              </a:rPr>
              <a:t>-</a:t>
            </a:r>
            <a:r>
              <a:rPr lang="en-GB" sz="2000">
                <a:latin typeface="Tahoma" pitchFamily="34" charset="0"/>
              </a:rPr>
              <a:t>        ClO</a:t>
            </a:r>
            <a:r>
              <a:rPr lang="en-GB" sz="2000" baseline="30000">
                <a:latin typeface="Tahoma" pitchFamily="34" charset="0"/>
              </a:rPr>
              <a:t>-</a:t>
            </a:r>
            <a:r>
              <a:rPr lang="en-GB" sz="2000">
                <a:latin typeface="Tahoma" pitchFamily="34" charset="0"/>
              </a:rPr>
              <a:t>           Cl</a:t>
            </a:r>
            <a:r>
              <a:rPr lang="en-GB" sz="2000" baseline="-25000">
                <a:latin typeface="Tahoma" pitchFamily="34" charset="0"/>
              </a:rPr>
              <a:t>2</a:t>
            </a:r>
            <a:r>
              <a:rPr lang="en-GB" sz="2000">
                <a:latin typeface="Tahoma" pitchFamily="34" charset="0"/>
              </a:rPr>
              <a:t>              Cl</a:t>
            </a:r>
            <a:r>
              <a:rPr lang="en-GB" sz="2000" baseline="30000">
                <a:latin typeface="Tahoma" pitchFamily="34" charset="0"/>
              </a:rPr>
              <a:t>-</a:t>
            </a:r>
            <a:endParaRPr lang="en-GB" sz="2000">
              <a:latin typeface="Tahoma" pitchFamily="34" charset="0"/>
            </a:endParaRPr>
          </a:p>
        </p:txBody>
      </p:sp>
      <p:sp>
        <p:nvSpPr>
          <p:cNvPr id="52236" name="Text Box 11"/>
          <p:cNvSpPr txBox="1">
            <a:spLocks noChangeArrowheads="1"/>
          </p:cNvSpPr>
          <p:nvPr/>
        </p:nvSpPr>
        <p:spPr bwMode="auto">
          <a:xfrm>
            <a:off x="1371600" y="2147888"/>
            <a:ext cx="6629400" cy="366712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GB" sz="1800">
                <a:latin typeface="Tahoma" pitchFamily="34" charset="0"/>
              </a:rPr>
              <a:t>  +0.37             +0.30          +0.68          +0.42         +1.36</a:t>
            </a:r>
          </a:p>
        </p:txBody>
      </p:sp>
      <p:sp>
        <p:nvSpPr>
          <p:cNvPr id="52237" name="Text Box 12"/>
          <p:cNvSpPr txBox="1">
            <a:spLocks noChangeArrowheads="1"/>
          </p:cNvSpPr>
          <p:nvPr/>
        </p:nvSpPr>
        <p:spPr bwMode="auto">
          <a:xfrm>
            <a:off x="228600" y="2224088"/>
            <a:ext cx="914400" cy="366712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GB" sz="1800">
                <a:latin typeface="Tahoma" pitchFamily="34" charset="0"/>
              </a:rPr>
              <a:t>pH=14</a:t>
            </a:r>
          </a:p>
        </p:txBody>
      </p:sp>
      <p:sp>
        <p:nvSpPr>
          <p:cNvPr id="52238" name="Line 13"/>
          <p:cNvSpPr>
            <a:spLocks noChangeShapeType="1"/>
          </p:cNvSpPr>
          <p:nvPr/>
        </p:nvSpPr>
        <p:spPr bwMode="auto">
          <a:xfrm>
            <a:off x="5334000" y="2651125"/>
            <a:ext cx="0" cy="152400"/>
          </a:xfrm>
          <a:prstGeom prst="line">
            <a:avLst/>
          </a:prstGeom>
          <a:noFill/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GB"/>
          </a:p>
        </p:txBody>
      </p:sp>
      <p:sp>
        <p:nvSpPr>
          <p:cNvPr id="52239" name="Line 14"/>
          <p:cNvSpPr>
            <a:spLocks noChangeShapeType="1"/>
          </p:cNvSpPr>
          <p:nvPr/>
        </p:nvSpPr>
        <p:spPr bwMode="auto">
          <a:xfrm>
            <a:off x="5334000" y="2803525"/>
            <a:ext cx="2667000" cy="0"/>
          </a:xfrm>
          <a:prstGeom prst="line">
            <a:avLst/>
          </a:prstGeom>
          <a:noFill/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GB"/>
          </a:p>
        </p:txBody>
      </p:sp>
      <p:sp>
        <p:nvSpPr>
          <p:cNvPr id="52240" name="Line 15"/>
          <p:cNvSpPr>
            <a:spLocks noChangeShapeType="1"/>
          </p:cNvSpPr>
          <p:nvPr/>
        </p:nvSpPr>
        <p:spPr bwMode="auto">
          <a:xfrm flipV="1">
            <a:off x="8001000" y="2651125"/>
            <a:ext cx="0" cy="152400"/>
          </a:xfrm>
          <a:prstGeom prst="line">
            <a:avLst/>
          </a:prstGeom>
          <a:noFill/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GB"/>
          </a:p>
        </p:txBody>
      </p:sp>
      <p:sp>
        <p:nvSpPr>
          <p:cNvPr id="52241" name="Text Box 16"/>
          <p:cNvSpPr>
            <a:spLocks noGrp="1" noChangeArrowheads="1"/>
          </p:cNvSpPr>
          <p:nvPr>
            <p:ph type="body" idx="1"/>
          </p:nvPr>
        </p:nvSpPr>
        <p:spPr>
          <a:xfrm>
            <a:off x="457200" y="3429000"/>
            <a:ext cx="8305800" cy="3200400"/>
          </a:xfrm>
          <a:noFill/>
        </p:spPr>
        <p:txBody>
          <a:bodyPr lIns="92075" tIns="46038" rIns="92075" bIns="46038"/>
          <a:lstStyle/>
          <a:p>
            <a:pPr eaLnBrk="1" hangingPunct="1">
              <a:lnSpc>
                <a:spcPct val="90000"/>
              </a:lnSpc>
              <a:spcBef>
                <a:spcPct val="50000"/>
              </a:spcBef>
              <a:buClr>
                <a:schemeClr val="tx1"/>
              </a:buClr>
            </a:pPr>
            <a:r>
              <a:rPr lang="en-GB" sz="1800" smtClean="0">
                <a:latin typeface="Tahoma" pitchFamily="34" charset="0"/>
              </a:rPr>
              <a:t>Addér fri energi for delsprangene I og II:  </a:t>
            </a:r>
            <a:r>
              <a:rPr lang="en-GB" sz="1800" smtClean="0">
                <a:latin typeface="Tahoma" pitchFamily="34" charset="0"/>
                <a:sym typeface="Symbol" pitchFamily="18" charset="2"/>
              </a:rPr>
              <a:t>G</a:t>
            </a:r>
            <a:r>
              <a:rPr lang="en-GB" sz="1800" baseline="30000" smtClean="0">
                <a:latin typeface="Tahoma" pitchFamily="34" charset="0"/>
                <a:sym typeface="Symbol" pitchFamily="18" charset="2"/>
              </a:rPr>
              <a:t>0</a:t>
            </a:r>
            <a:r>
              <a:rPr lang="en-GB" sz="1800" smtClean="0">
                <a:latin typeface="Tahoma" pitchFamily="34" charset="0"/>
                <a:sym typeface="Symbol" pitchFamily="18" charset="2"/>
              </a:rPr>
              <a:t> = G</a:t>
            </a:r>
            <a:r>
              <a:rPr lang="en-GB" sz="1800" baseline="-25000" smtClean="0">
                <a:latin typeface="Tahoma" pitchFamily="34" charset="0"/>
                <a:sym typeface="Symbol" pitchFamily="18" charset="2"/>
              </a:rPr>
              <a:t>I</a:t>
            </a:r>
            <a:r>
              <a:rPr lang="en-GB" sz="1800" baseline="30000" smtClean="0">
                <a:latin typeface="Tahoma" pitchFamily="34" charset="0"/>
                <a:sym typeface="Symbol" pitchFamily="18" charset="2"/>
              </a:rPr>
              <a:t>0</a:t>
            </a:r>
            <a:r>
              <a:rPr lang="en-GB" sz="1800" smtClean="0">
                <a:latin typeface="Tahoma" pitchFamily="34" charset="0"/>
                <a:sym typeface="Symbol" pitchFamily="18" charset="2"/>
              </a:rPr>
              <a:t> + G</a:t>
            </a:r>
            <a:r>
              <a:rPr lang="en-GB" sz="1800" baseline="-25000" smtClean="0">
                <a:latin typeface="Tahoma" pitchFamily="34" charset="0"/>
                <a:sym typeface="Symbol" pitchFamily="18" charset="2"/>
              </a:rPr>
              <a:t>II</a:t>
            </a:r>
            <a:r>
              <a:rPr lang="en-GB" sz="1800" baseline="30000" smtClean="0">
                <a:latin typeface="Tahoma" pitchFamily="34" charset="0"/>
                <a:sym typeface="Symbol" pitchFamily="18" charset="2"/>
              </a:rPr>
              <a:t>0</a:t>
            </a:r>
            <a:endParaRPr lang="en-GB" sz="1800" smtClean="0">
              <a:latin typeface="Tahoma" pitchFamily="34" charset="0"/>
              <a:sym typeface="Symbol" pitchFamily="18" charset="2"/>
            </a:endParaRPr>
          </a:p>
          <a:p>
            <a:pPr eaLnBrk="1" hangingPunct="1">
              <a:lnSpc>
                <a:spcPct val="90000"/>
              </a:lnSpc>
              <a:spcBef>
                <a:spcPct val="50000"/>
              </a:spcBef>
              <a:buClr>
                <a:schemeClr val="tx1"/>
              </a:buClr>
            </a:pPr>
            <a:endParaRPr lang="en-GB" sz="1800" smtClean="0">
              <a:latin typeface="Tahoma" pitchFamily="34" charset="0"/>
              <a:sym typeface="Symbol" pitchFamily="18" charset="2"/>
            </a:endParaRPr>
          </a:p>
          <a:p>
            <a:pPr eaLnBrk="1" hangingPunct="1">
              <a:lnSpc>
                <a:spcPct val="90000"/>
              </a:lnSpc>
              <a:spcBef>
                <a:spcPct val="50000"/>
              </a:spcBef>
              <a:buClr>
                <a:schemeClr val="tx1"/>
              </a:buClr>
            </a:pPr>
            <a:r>
              <a:rPr lang="en-GB" sz="1800" smtClean="0">
                <a:latin typeface="Tahoma" pitchFamily="34" charset="0"/>
                <a:sym typeface="Symbol" pitchFamily="18" charset="2"/>
              </a:rPr>
              <a:t>Regn om til E:     -nFE</a:t>
            </a:r>
            <a:r>
              <a:rPr lang="en-GB" sz="1800" baseline="30000" smtClean="0">
                <a:latin typeface="Tahoma" pitchFamily="34" charset="0"/>
                <a:sym typeface="Symbol" pitchFamily="18" charset="2"/>
              </a:rPr>
              <a:t>0</a:t>
            </a:r>
            <a:r>
              <a:rPr lang="en-GB" sz="1800" smtClean="0">
                <a:latin typeface="Tahoma" pitchFamily="34" charset="0"/>
                <a:sym typeface="Symbol" pitchFamily="18" charset="2"/>
              </a:rPr>
              <a:t> = -n</a:t>
            </a:r>
            <a:r>
              <a:rPr lang="en-GB" sz="1800" baseline="-25000" smtClean="0">
                <a:latin typeface="Tahoma" pitchFamily="34" charset="0"/>
                <a:sym typeface="Symbol" pitchFamily="18" charset="2"/>
              </a:rPr>
              <a:t>I</a:t>
            </a:r>
            <a:r>
              <a:rPr lang="en-GB" sz="1800" smtClean="0">
                <a:latin typeface="Tahoma" pitchFamily="34" charset="0"/>
                <a:sym typeface="Symbol" pitchFamily="18" charset="2"/>
              </a:rPr>
              <a:t>FE</a:t>
            </a:r>
            <a:r>
              <a:rPr lang="en-GB" sz="1800" baseline="-25000" smtClean="0">
                <a:latin typeface="Tahoma" pitchFamily="34" charset="0"/>
                <a:sym typeface="Symbol" pitchFamily="18" charset="2"/>
              </a:rPr>
              <a:t>I</a:t>
            </a:r>
            <a:r>
              <a:rPr lang="en-GB" sz="1800" baseline="30000" smtClean="0">
                <a:latin typeface="Tahoma" pitchFamily="34" charset="0"/>
                <a:sym typeface="Symbol" pitchFamily="18" charset="2"/>
              </a:rPr>
              <a:t>0</a:t>
            </a:r>
            <a:r>
              <a:rPr lang="en-GB" sz="1800" smtClean="0">
                <a:latin typeface="Tahoma" pitchFamily="34" charset="0"/>
                <a:sym typeface="Symbol" pitchFamily="18" charset="2"/>
              </a:rPr>
              <a:t> - n</a:t>
            </a:r>
            <a:r>
              <a:rPr lang="en-GB" sz="1800" baseline="-25000" smtClean="0">
                <a:latin typeface="Tahoma" pitchFamily="34" charset="0"/>
                <a:sym typeface="Symbol" pitchFamily="18" charset="2"/>
              </a:rPr>
              <a:t>II</a:t>
            </a:r>
            <a:r>
              <a:rPr lang="en-GB" sz="1800" smtClean="0">
                <a:latin typeface="Tahoma" pitchFamily="34" charset="0"/>
                <a:sym typeface="Symbol" pitchFamily="18" charset="2"/>
              </a:rPr>
              <a:t>FE</a:t>
            </a:r>
            <a:r>
              <a:rPr lang="en-GB" sz="1800" baseline="-25000" smtClean="0">
                <a:latin typeface="Tahoma" pitchFamily="34" charset="0"/>
                <a:sym typeface="Symbol" pitchFamily="18" charset="2"/>
              </a:rPr>
              <a:t>II</a:t>
            </a:r>
            <a:r>
              <a:rPr lang="en-GB" sz="1800" baseline="30000" smtClean="0">
                <a:latin typeface="Tahoma" pitchFamily="34" charset="0"/>
                <a:sym typeface="Symbol" pitchFamily="18" charset="2"/>
              </a:rPr>
              <a:t>0</a:t>
            </a:r>
            <a:endParaRPr lang="en-GB" sz="1800" smtClean="0">
              <a:latin typeface="Tahoma" pitchFamily="34" charset="0"/>
              <a:sym typeface="Symbol" pitchFamily="18" charset="2"/>
            </a:endParaRPr>
          </a:p>
          <a:p>
            <a:pPr eaLnBrk="1" hangingPunct="1">
              <a:lnSpc>
                <a:spcPct val="90000"/>
              </a:lnSpc>
              <a:spcBef>
                <a:spcPct val="50000"/>
              </a:spcBef>
              <a:buClr>
                <a:schemeClr val="tx1"/>
              </a:buClr>
            </a:pPr>
            <a:endParaRPr lang="en-GB" sz="1800" smtClean="0">
              <a:latin typeface="Tahoma" pitchFamily="34" charset="0"/>
              <a:sym typeface="Symbol" pitchFamily="18" charset="2"/>
            </a:endParaRPr>
          </a:p>
          <a:p>
            <a:pPr eaLnBrk="1" hangingPunct="1">
              <a:lnSpc>
                <a:spcPct val="90000"/>
              </a:lnSpc>
              <a:spcBef>
                <a:spcPct val="50000"/>
              </a:spcBef>
              <a:buClr>
                <a:schemeClr val="tx1"/>
              </a:buClr>
            </a:pPr>
            <a:r>
              <a:rPr lang="en-GB" sz="1800" smtClean="0">
                <a:latin typeface="Tahoma" pitchFamily="34" charset="0"/>
                <a:sym typeface="Symbol" pitchFamily="18" charset="2"/>
              </a:rPr>
              <a:t>E</a:t>
            </a:r>
            <a:r>
              <a:rPr lang="en-GB" sz="1800" baseline="30000" smtClean="0">
                <a:latin typeface="Tahoma" pitchFamily="34" charset="0"/>
                <a:sym typeface="Symbol" pitchFamily="18" charset="2"/>
              </a:rPr>
              <a:t>0</a:t>
            </a:r>
            <a:r>
              <a:rPr lang="en-GB" sz="1800" smtClean="0">
                <a:latin typeface="Tahoma" pitchFamily="34" charset="0"/>
                <a:sym typeface="Symbol" pitchFamily="18" charset="2"/>
              </a:rPr>
              <a:t> = (-n</a:t>
            </a:r>
            <a:r>
              <a:rPr lang="en-GB" sz="1800" baseline="-25000" smtClean="0">
                <a:latin typeface="Tahoma" pitchFamily="34" charset="0"/>
                <a:sym typeface="Symbol" pitchFamily="18" charset="2"/>
              </a:rPr>
              <a:t>I</a:t>
            </a:r>
            <a:r>
              <a:rPr lang="en-GB" sz="1800" smtClean="0">
                <a:latin typeface="Tahoma" pitchFamily="34" charset="0"/>
                <a:sym typeface="Symbol" pitchFamily="18" charset="2"/>
              </a:rPr>
              <a:t>FE</a:t>
            </a:r>
            <a:r>
              <a:rPr lang="en-GB" sz="1800" baseline="-25000" smtClean="0">
                <a:latin typeface="Tahoma" pitchFamily="34" charset="0"/>
                <a:sym typeface="Symbol" pitchFamily="18" charset="2"/>
              </a:rPr>
              <a:t>I</a:t>
            </a:r>
            <a:r>
              <a:rPr lang="en-GB" sz="1800" baseline="30000" smtClean="0">
                <a:latin typeface="Tahoma" pitchFamily="34" charset="0"/>
                <a:sym typeface="Symbol" pitchFamily="18" charset="2"/>
              </a:rPr>
              <a:t>0</a:t>
            </a:r>
            <a:r>
              <a:rPr lang="en-GB" sz="1800" smtClean="0">
                <a:latin typeface="Tahoma" pitchFamily="34" charset="0"/>
                <a:sym typeface="Symbol" pitchFamily="18" charset="2"/>
              </a:rPr>
              <a:t> - n</a:t>
            </a:r>
            <a:r>
              <a:rPr lang="en-GB" sz="1800" baseline="-25000" smtClean="0">
                <a:latin typeface="Tahoma" pitchFamily="34" charset="0"/>
                <a:sym typeface="Symbol" pitchFamily="18" charset="2"/>
              </a:rPr>
              <a:t>II</a:t>
            </a:r>
            <a:r>
              <a:rPr lang="en-GB" sz="1800" smtClean="0">
                <a:latin typeface="Tahoma" pitchFamily="34" charset="0"/>
                <a:sym typeface="Symbol" pitchFamily="18" charset="2"/>
              </a:rPr>
              <a:t>FE</a:t>
            </a:r>
            <a:r>
              <a:rPr lang="en-GB" sz="1800" baseline="-25000" smtClean="0">
                <a:latin typeface="Tahoma" pitchFamily="34" charset="0"/>
                <a:sym typeface="Symbol" pitchFamily="18" charset="2"/>
              </a:rPr>
              <a:t>II</a:t>
            </a:r>
            <a:r>
              <a:rPr lang="en-GB" sz="1800" baseline="30000" smtClean="0">
                <a:latin typeface="Tahoma" pitchFamily="34" charset="0"/>
                <a:sym typeface="Symbol" pitchFamily="18" charset="2"/>
              </a:rPr>
              <a:t>0</a:t>
            </a:r>
            <a:r>
              <a:rPr lang="en-GB" sz="1800" smtClean="0">
                <a:latin typeface="Tahoma" pitchFamily="34" charset="0"/>
                <a:sym typeface="Symbol" pitchFamily="18" charset="2"/>
              </a:rPr>
              <a:t>)/(-nF) = (n</a:t>
            </a:r>
            <a:r>
              <a:rPr lang="en-GB" sz="1800" baseline="-25000" smtClean="0">
                <a:latin typeface="Tahoma" pitchFamily="34" charset="0"/>
                <a:sym typeface="Symbol" pitchFamily="18" charset="2"/>
              </a:rPr>
              <a:t>I</a:t>
            </a:r>
            <a:r>
              <a:rPr lang="en-GB" sz="1800" smtClean="0">
                <a:latin typeface="Tahoma" pitchFamily="34" charset="0"/>
                <a:sym typeface="Symbol" pitchFamily="18" charset="2"/>
              </a:rPr>
              <a:t>E</a:t>
            </a:r>
            <a:r>
              <a:rPr lang="en-GB" sz="1800" baseline="-25000" smtClean="0">
                <a:latin typeface="Tahoma" pitchFamily="34" charset="0"/>
                <a:sym typeface="Symbol" pitchFamily="18" charset="2"/>
              </a:rPr>
              <a:t>I</a:t>
            </a:r>
            <a:r>
              <a:rPr lang="en-GB" sz="1800" baseline="30000" smtClean="0">
                <a:latin typeface="Tahoma" pitchFamily="34" charset="0"/>
                <a:sym typeface="Symbol" pitchFamily="18" charset="2"/>
              </a:rPr>
              <a:t>0</a:t>
            </a:r>
            <a:r>
              <a:rPr lang="en-GB" sz="1800" smtClean="0">
                <a:latin typeface="Tahoma" pitchFamily="34" charset="0"/>
                <a:sym typeface="Symbol" pitchFamily="18" charset="2"/>
              </a:rPr>
              <a:t> + n</a:t>
            </a:r>
            <a:r>
              <a:rPr lang="en-GB" sz="1800" baseline="-25000" smtClean="0">
                <a:latin typeface="Tahoma" pitchFamily="34" charset="0"/>
                <a:sym typeface="Symbol" pitchFamily="18" charset="2"/>
              </a:rPr>
              <a:t>II</a:t>
            </a:r>
            <a:r>
              <a:rPr lang="en-GB" sz="1800" smtClean="0">
                <a:latin typeface="Tahoma" pitchFamily="34" charset="0"/>
                <a:sym typeface="Symbol" pitchFamily="18" charset="2"/>
              </a:rPr>
              <a:t>E</a:t>
            </a:r>
            <a:r>
              <a:rPr lang="en-GB" sz="1800" baseline="-25000" smtClean="0">
                <a:latin typeface="Tahoma" pitchFamily="34" charset="0"/>
                <a:sym typeface="Symbol" pitchFamily="18" charset="2"/>
              </a:rPr>
              <a:t>II</a:t>
            </a:r>
            <a:r>
              <a:rPr lang="en-GB" sz="1800" baseline="30000" smtClean="0">
                <a:latin typeface="Tahoma" pitchFamily="34" charset="0"/>
                <a:sym typeface="Symbol" pitchFamily="18" charset="2"/>
              </a:rPr>
              <a:t>0</a:t>
            </a:r>
            <a:r>
              <a:rPr lang="en-GB" sz="1800" smtClean="0">
                <a:latin typeface="Tahoma" pitchFamily="34" charset="0"/>
                <a:sym typeface="Symbol" pitchFamily="18" charset="2"/>
              </a:rPr>
              <a:t>)/(n</a:t>
            </a:r>
            <a:r>
              <a:rPr lang="en-GB" sz="1800" baseline="-25000" smtClean="0">
                <a:latin typeface="Tahoma" pitchFamily="34" charset="0"/>
                <a:sym typeface="Symbol" pitchFamily="18" charset="2"/>
              </a:rPr>
              <a:t>I</a:t>
            </a:r>
            <a:r>
              <a:rPr lang="en-GB" sz="1800" smtClean="0">
                <a:latin typeface="Tahoma" pitchFamily="34" charset="0"/>
                <a:sym typeface="Symbol" pitchFamily="18" charset="2"/>
              </a:rPr>
              <a:t>+n</a:t>
            </a:r>
            <a:r>
              <a:rPr lang="en-GB" sz="1800" baseline="-25000" smtClean="0">
                <a:latin typeface="Tahoma" pitchFamily="34" charset="0"/>
                <a:sym typeface="Symbol" pitchFamily="18" charset="2"/>
              </a:rPr>
              <a:t>II</a:t>
            </a:r>
            <a:r>
              <a:rPr lang="en-GB" sz="1800" smtClean="0">
                <a:latin typeface="Tahoma" pitchFamily="34" charset="0"/>
                <a:sym typeface="Symbol" pitchFamily="18" charset="2"/>
              </a:rPr>
              <a:t>)</a:t>
            </a:r>
          </a:p>
          <a:p>
            <a:pPr eaLnBrk="1" hangingPunct="1">
              <a:lnSpc>
                <a:spcPct val="90000"/>
              </a:lnSpc>
              <a:spcBef>
                <a:spcPct val="50000"/>
              </a:spcBef>
              <a:buClr>
                <a:schemeClr val="tx1"/>
              </a:buClr>
            </a:pPr>
            <a:endParaRPr lang="en-GB" sz="1800" smtClean="0">
              <a:latin typeface="Tahoma" pitchFamily="34" charset="0"/>
              <a:sym typeface="Symbol" pitchFamily="18" charset="2"/>
            </a:endParaRPr>
          </a:p>
          <a:p>
            <a:pPr eaLnBrk="1" hangingPunct="1">
              <a:lnSpc>
                <a:spcPct val="90000"/>
              </a:lnSpc>
              <a:spcBef>
                <a:spcPct val="50000"/>
              </a:spcBef>
              <a:buClr>
                <a:schemeClr val="tx1"/>
              </a:buClr>
            </a:pPr>
            <a:r>
              <a:rPr lang="en-GB" sz="1800" smtClean="0">
                <a:latin typeface="Tahoma" pitchFamily="34" charset="0"/>
                <a:sym typeface="Symbol" pitchFamily="18" charset="2"/>
              </a:rPr>
              <a:t>E</a:t>
            </a:r>
            <a:r>
              <a:rPr lang="en-GB" sz="1800" baseline="30000" smtClean="0">
                <a:latin typeface="Tahoma" pitchFamily="34" charset="0"/>
                <a:sym typeface="Symbol" pitchFamily="18" charset="2"/>
              </a:rPr>
              <a:t>0</a:t>
            </a:r>
            <a:r>
              <a:rPr lang="en-GB" sz="1800" smtClean="0">
                <a:latin typeface="Tahoma" pitchFamily="34" charset="0"/>
                <a:sym typeface="Symbol" pitchFamily="18" charset="2"/>
              </a:rPr>
              <a:t> = (2 * 0.68 + 1*0.42) / 3 = </a:t>
            </a:r>
            <a:r>
              <a:rPr lang="en-GB" sz="1800" u="sng" smtClean="0">
                <a:latin typeface="Tahoma" pitchFamily="34" charset="0"/>
                <a:sym typeface="Symbol" pitchFamily="18" charset="2"/>
              </a:rPr>
              <a:t>0.59 V</a:t>
            </a:r>
          </a:p>
          <a:p>
            <a:pPr eaLnBrk="1" hangingPunct="1">
              <a:lnSpc>
                <a:spcPct val="90000"/>
              </a:lnSpc>
              <a:spcBef>
                <a:spcPct val="50000"/>
              </a:spcBef>
              <a:buClr>
                <a:schemeClr val="tx1"/>
              </a:buClr>
            </a:pPr>
            <a:r>
              <a:rPr lang="en-GB" sz="1800" smtClean="0">
                <a:latin typeface="Tahoma" pitchFamily="34" charset="0"/>
                <a:sym typeface="Symbol" pitchFamily="18" charset="2"/>
              </a:rPr>
              <a:t>(Dvs.: Vektet sum av potensialer dividert med antall elektroner totalt.)</a:t>
            </a:r>
            <a:r>
              <a:rPr lang="en-GB" sz="1800" u="sng" smtClean="0">
                <a:latin typeface="Tahoma" pitchFamily="34" charset="0"/>
                <a:sym typeface="Symbol" pitchFamily="18" charset="2"/>
              </a:rPr>
              <a:t> </a:t>
            </a:r>
            <a:endParaRPr lang="en-GB" sz="1800" smtClean="0">
              <a:latin typeface="Tahoma" pitchFamily="34" charset="0"/>
              <a:sym typeface="Symbol" pitchFamily="18" charset="2"/>
            </a:endParaRPr>
          </a:p>
          <a:p>
            <a:pPr eaLnBrk="1" hangingPunct="1">
              <a:lnSpc>
                <a:spcPct val="90000"/>
              </a:lnSpc>
              <a:spcBef>
                <a:spcPct val="50000"/>
              </a:spcBef>
              <a:buClr>
                <a:schemeClr val="tx1"/>
              </a:buClr>
              <a:buFontTx/>
              <a:buNone/>
            </a:pPr>
            <a:endParaRPr lang="en-GB" sz="1800" baseline="30000" smtClean="0">
              <a:latin typeface="Tahoma" pitchFamily="34" charset="0"/>
              <a:sym typeface="Symbol" pitchFamily="18" charset="2"/>
            </a:endParaRPr>
          </a:p>
        </p:txBody>
      </p:sp>
      <p:sp>
        <p:nvSpPr>
          <p:cNvPr id="52242" name="Text Box 17"/>
          <p:cNvSpPr txBox="1">
            <a:spLocks noChangeArrowheads="1"/>
          </p:cNvSpPr>
          <p:nvPr/>
        </p:nvSpPr>
        <p:spPr bwMode="auto">
          <a:xfrm>
            <a:off x="6324600" y="2406650"/>
            <a:ext cx="990600" cy="396875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GB" sz="2000">
                <a:latin typeface="Tahoma" pitchFamily="34" charset="0"/>
              </a:rPr>
              <a:t>0.89</a:t>
            </a:r>
          </a:p>
        </p:txBody>
      </p:sp>
      <p:sp>
        <p:nvSpPr>
          <p:cNvPr id="52243" name="Line 18"/>
          <p:cNvSpPr>
            <a:spLocks noChangeShapeType="1"/>
          </p:cNvSpPr>
          <p:nvPr/>
        </p:nvSpPr>
        <p:spPr bwMode="auto">
          <a:xfrm>
            <a:off x="4038600" y="3048000"/>
            <a:ext cx="0" cy="152400"/>
          </a:xfrm>
          <a:prstGeom prst="line">
            <a:avLst/>
          </a:prstGeom>
          <a:noFill/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GB"/>
          </a:p>
        </p:txBody>
      </p:sp>
      <p:sp>
        <p:nvSpPr>
          <p:cNvPr id="52244" name="Line 19"/>
          <p:cNvSpPr>
            <a:spLocks noChangeShapeType="1"/>
          </p:cNvSpPr>
          <p:nvPr/>
        </p:nvSpPr>
        <p:spPr bwMode="auto">
          <a:xfrm>
            <a:off x="4038600" y="3200400"/>
            <a:ext cx="2667000" cy="0"/>
          </a:xfrm>
          <a:prstGeom prst="line">
            <a:avLst/>
          </a:prstGeom>
          <a:noFill/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GB"/>
          </a:p>
        </p:txBody>
      </p:sp>
      <p:sp>
        <p:nvSpPr>
          <p:cNvPr id="52245" name="Line 20"/>
          <p:cNvSpPr>
            <a:spLocks noChangeShapeType="1"/>
          </p:cNvSpPr>
          <p:nvPr/>
        </p:nvSpPr>
        <p:spPr bwMode="auto">
          <a:xfrm flipV="1">
            <a:off x="6705600" y="3048000"/>
            <a:ext cx="0" cy="152400"/>
          </a:xfrm>
          <a:prstGeom prst="line">
            <a:avLst/>
          </a:prstGeom>
          <a:noFill/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GB"/>
          </a:p>
        </p:txBody>
      </p:sp>
      <p:sp>
        <p:nvSpPr>
          <p:cNvPr id="52246" name="Text Box 21"/>
          <p:cNvSpPr txBox="1">
            <a:spLocks noChangeArrowheads="1"/>
          </p:cNvSpPr>
          <p:nvPr/>
        </p:nvSpPr>
        <p:spPr bwMode="auto">
          <a:xfrm>
            <a:off x="5029200" y="2803525"/>
            <a:ext cx="990600" cy="396875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GB" sz="2000">
                <a:latin typeface="Tahoma" pitchFamily="34" charset="0"/>
              </a:rPr>
              <a:t>  ?</a:t>
            </a:r>
          </a:p>
        </p:txBody>
      </p:sp>
      <p:sp>
        <p:nvSpPr>
          <p:cNvPr id="52247" name="Text Box 22"/>
          <p:cNvSpPr txBox="1">
            <a:spLocks noChangeArrowheads="1"/>
          </p:cNvSpPr>
          <p:nvPr/>
        </p:nvSpPr>
        <p:spPr bwMode="auto">
          <a:xfrm>
            <a:off x="457200" y="882650"/>
            <a:ext cx="792480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GB" sz="1800">
                <a:solidFill>
                  <a:schemeClr val="tx2"/>
                </a:solidFill>
                <a:latin typeface="Arial" charset="0"/>
              </a:rPr>
              <a:t>Beregne nye reduksjonspotensialer over sprang i oksidasjonstall.</a:t>
            </a:r>
          </a:p>
          <a:p>
            <a:r>
              <a:rPr lang="en-GB" sz="1800">
                <a:solidFill>
                  <a:schemeClr val="tx2"/>
                </a:solidFill>
                <a:latin typeface="Arial" charset="0"/>
              </a:rPr>
              <a:t>Annet eksempel enn i pensum; oks-tall ikke angitt eksplisitt (finn dem selv!):</a:t>
            </a:r>
            <a:endParaRPr lang="en-US" sz="1800">
              <a:solidFill>
                <a:schemeClr val="tx2"/>
              </a:solidFill>
              <a:latin typeface="Arial" charset="0"/>
            </a:endParaRPr>
          </a:p>
        </p:txBody>
      </p:sp>
      <p:sp>
        <p:nvSpPr>
          <p:cNvPr id="24" name="Slide Number Placeholder 2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19E0BFA4-56E2-42F5-968E-84907140637C}" type="slidenum">
              <a:rPr lang="en-US" smtClean="0"/>
              <a:pPr>
                <a:defRPr/>
              </a:pPr>
              <a:t>42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Footer Placeholder 3"/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/>
          <a:p>
            <a:r>
              <a:rPr lang="nb-NO" smtClean="0"/>
              <a:t>MENA 1000 – Materialer, energi og nanoteknologi</a:t>
            </a:r>
            <a:endParaRPr lang="en-US" smtClean="0"/>
          </a:p>
        </p:txBody>
      </p:sp>
      <p:sp>
        <p:nvSpPr>
          <p:cNvPr id="5325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smtClean="0"/>
              <a:t>Disproporsjonering</a:t>
            </a:r>
          </a:p>
        </p:txBody>
      </p:sp>
      <p:sp>
        <p:nvSpPr>
          <p:cNvPr id="5325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81000" y="2286000"/>
            <a:ext cx="8763000" cy="4114800"/>
          </a:xfrm>
        </p:spPr>
        <p:txBody>
          <a:bodyPr/>
          <a:lstStyle/>
          <a:p>
            <a:pPr eaLnBrk="1" hangingPunct="1"/>
            <a:r>
              <a:rPr lang="en-GB" smtClean="0"/>
              <a:t>Disproporsjonering: Når et grunnstoff oksiderer og reduserer seg selv.</a:t>
            </a:r>
          </a:p>
          <a:p>
            <a:pPr eaLnBrk="1" hangingPunct="1"/>
            <a:r>
              <a:rPr lang="en-GB" smtClean="0"/>
              <a:t>Latimer-diagrammer er egnet til å bedømme grunnstoffers stabilitet mhp. disproporsjonering.</a:t>
            </a:r>
          </a:p>
          <a:p>
            <a:pPr eaLnBrk="1" hangingPunct="1">
              <a:buFontTx/>
              <a:buNone/>
            </a:pPr>
            <a:r>
              <a:rPr lang="en-GB" smtClean="0"/>
              <a:t>	3ClO</a:t>
            </a:r>
            <a:r>
              <a:rPr lang="en-GB" baseline="30000" smtClean="0"/>
              <a:t>-</a:t>
            </a:r>
            <a:r>
              <a:rPr lang="en-GB" smtClean="0"/>
              <a:t> = ClO</a:t>
            </a:r>
            <a:r>
              <a:rPr lang="en-GB" baseline="-25000" smtClean="0"/>
              <a:t>2</a:t>
            </a:r>
            <a:r>
              <a:rPr lang="en-GB" baseline="30000" smtClean="0"/>
              <a:t>-</a:t>
            </a:r>
            <a:r>
              <a:rPr lang="en-GB" smtClean="0"/>
              <a:t> + Cl</a:t>
            </a:r>
            <a:r>
              <a:rPr lang="en-GB" baseline="-25000" smtClean="0"/>
              <a:t>2</a:t>
            </a:r>
            <a:r>
              <a:rPr lang="en-GB" smtClean="0"/>
              <a:t>    ?</a:t>
            </a:r>
          </a:p>
          <a:p>
            <a:pPr eaLnBrk="1" hangingPunct="1">
              <a:buFontTx/>
              <a:buNone/>
            </a:pPr>
            <a:r>
              <a:rPr lang="en-GB" smtClean="0"/>
              <a:t>	3ClO</a:t>
            </a:r>
            <a:r>
              <a:rPr lang="en-GB" baseline="30000" smtClean="0"/>
              <a:t>-</a:t>
            </a:r>
            <a:r>
              <a:rPr lang="en-GB" smtClean="0"/>
              <a:t> + H</a:t>
            </a:r>
            <a:r>
              <a:rPr lang="en-GB" baseline="-25000" smtClean="0"/>
              <a:t>2</a:t>
            </a:r>
            <a:r>
              <a:rPr lang="en-GB" smtClean="0"/>
              <a:t>O = ClO</a:t>
            </a:r>
            <a:r>
              <a:rPr lang="en-GB" baseline="-25000" smtClean="0"/>
              <a:t>2</a:t>
            </a:r>
            <a:r>
              <a:rPr lang="en-GB" baseline="30000" smtClean="0"/>
              <a:t>-</a:t>
            </a:r>
            <a:r>
              <a:rPr lang="en-GB" smtClean="0"/>
              <a:t> + Cl</a:t>
            </a:r>
            <a:r>
              <a:rPr lang="en-GB" baseline="-25000" smtClean="0"/>
              <a:t>2</a:t>
            </a:r>
            <a:r>
              <a:rPr lang="en-GB" smtClean="0"/>
              <a:t> + 2OH</a:t>
            </a:r>
            <a:r>
              <a:rPr lang="en-GB" baseline="30000" smtClean="0"/>
              <a:t>-</a:t>
            </a:r>
          </a:p>
          <a:p>
            <a:pPr eaLnBrk="1" hangingPunct="1">
              <a:buFontTx/>
              <a:buNone/>
            </a:pPr>
            <a:r>
              <a:rPr lang="en-GB" smtClean="0">
                <a:latin typeface="Tahoma" pitchFamily="34" charset="0"/>
                <a:sym typeface="Symbol" pitchFamily="18" charset="2"/>
              </a:rPr>
              <a:t>	Addér fri energi: G</a:t>
            </a:r>
            <a:r>
              <a:rPr lang="en-GB" baseline="-25000" smtClean="0">
                <a:latin typeface="Tahoma" pitchFamily="34" charset="0"/>
                <a:sym typeface="Symbol" pitchFamily="18" charset="2"/>
              </a:rPr>
              <a:t>D</a:t>
            </a:r>
            <a:r>
              <a:rPr lang="en-GB" baseline="30000" smtClean="0">
                <a:latin typeface="Tahoma" pitchFamily="34" charset="0"/>
                <a:sym typeface="Symbol" pitchFamily="18" charset="2"/>
              </a:rPr>
              <a:t>0</a:t>
            </a:r>
            <a:r>
              <a:rPr lang="en-GB" smtClean="0">
                <a:latin typeface="Tahoma" pitchFamily="34" charset="0"/>
                <a:sym typeface="Symbol" pitchFamily="18" charset="2"/>
              </a:rPr>
              <a:t> = 2*G</a:t>
            </a:r>
            <a:r>
              <a:rPr lang="en-GB" baseline="-25000" smtClean="0">
                <a:latin typeface="Tahoma" pitchFamily="34" charset="0"/>
                <a:sym typeface="Symbol" pitchFamily="18" charset="2"/>
              </a:rPr>
              <a:t>I</a:t>
            </a:r>
            <a:r>
              <a:rPr lang="en-GB" baseline="30000" smtClean="0">
                <a:latin typeface="Tahoma" pitchFamily="34" charset="0"/>
                <a:sym typeface="Symbol" pitchFamily="18" charset="2"/>
              </a:rPr>
              <a:t>0</a:t>
            </a:r>
            <a:r>
              <a:rPr lang="en-GB" smtClean="0">
                <a:latin typeface="Tahoma" pitchFamily="34" charset="0"/>
                <a:sym typeface="Symbol" pitchFamily="18" charset="2"/>
              </a:rPr>
              <a:t> - 1*G</a:t>
            </a:r>
            <a:r>
              <a:rPr lang="en-GB" baseline="-25000" smtClean="0">
                <a:latin typeface="Tahoma" pitchFamily="34" charset="0"/>
                <a:sym typeface="Symbol" pitchFamily="18" charset="2"/>
              </a:rPr>
              <a:t>II</a:t>
            </a:r>
            <a:r>
              <a:rPr lang="en-GB" baseline="30000" smtClean="0">
                <a:latin typeface="Tahoma" pitchFamily="34" charset="0"/>
                <a:sym typeface="Symbol" pitchFamily="18" charset="2"/>
              </a:rPr>
              <a:t>0</a:t>
            </a:r>
            <a:endParaRPr lang="en-GB" smtClean="0">
              <a:latin typeface="Tahoma" pitchFamily="34" charset="0"/>
              <a:sym typeface="Symbol" pitchFamily="18" charset="2"/>
            </a:endParaRPr>
          </a:p>
          <a:p>
            <a:pPr eaLnBrk="1" hangingPunct="1">
              <a:buFontTx/>
              <a:buNone/>
            </a:pPr>
            <a:r>
              <a:rPr lang="en-GB" smtClean="0"/>
              <a:t>	-2*FE</a:t>
            </a:r>
            <a:r>
              <a:rPr lang="en-GB" baseline="-25000" smtClean="0"/>
              <a:t>D</a:t>
            </a:r>
            <a:r>
              <a:rPr lang="en-GB" baseline="30000" smtClean="0"/>
              <a:t>0</a:t>
            </a:r>
            <a:r>
              <a:rPr lang="en-GB" smtClean="0"/>
              <a:t> = -2*1*FE</a:t>
            </a:r>
            <a:r>
              <a:rPr lang="en-GB" baseline="-25000" smtClean="0"/>
              <a:t>I</a:t>
            </a:r>
            <a:r>
              <a:rPr lang="en-GB" baseline="30000" smtClean="0"/>
              <a:t>0</a:t>
            </a:r>
            <a:r>
              <a:rPr lang="en-GB" smtClean="0"/>
              <a:t> - (-1*2*FE</a:t>
            </a:r>
            <a:r>
              <a:rPr lang="en-GB" baseline="-25000" smtClean="0"/>
              <a:t>II</a:t>
            </a:r>
            <a:r>
              <a:rPr lang="en-GB" baseline="30000" smtClean="0"/>
              <a:t>0</a:t>
            </a:r>
            <a:r>
              <a:rPr lang="en-GB" smtClean="0"/>
              <a:t>)</a:t>
            </a:r>
          </a:p>
          <a:p>
            <a:pPr eaLnBrk="1" hangingPunct="1">
              <a:buFontTx/>
              <a:buNone/>
            </a:pPr>
            <a:r>
              <a:rPr lang="en-GB" smtClean="0"/>
              <a:t>	E</a:t>
            </a:r>
            <a:r>
              <a:rPr lang="en-GB" baseline="-25000" smtClean="0"/>
              <a:t>D</a:t>
            </a:r>
            <a:r>
              <a:rPr lang="en-GB" baseline="30000" smtClean="0"/>
              <a:t>0</a:t>
            </a:r>
            <a:r>
              <a:rPr lang="en-GB" smtClean="0"/>
              <a:t> = E</a:t>
            </a:r>
            <a:r>
              <a:rPr lang="en-GB" baseline="-25000" smtClean="0"/>
              <a:t>I</a:t>
            </a:r>
            <a:r>
              <a:rPr lang="en-GB" baseline="30000" smtClean="0"/>
              <a:t>0</a:t>
            </a:r>
            <a:r>
              <a:rPr lang="en-GB" smtClean="0"/>
              <a:t> - E</a:t>
            </a:r>
            <a:r>
              <a:rPr lang="en-GB" baseline="-25000" smtClean="0"/>
              <a:t>II</a:t>
            </a:r>
            <a:r>
              <a:rPr lang="en-GB" baseline="30000" smtClean="0"/>
              <a:t>0</a:t>
            </a:r>
            <a:r>
              <a:rPr lang="en-GB" smtClean="0"/>
              <a:t> (gjelder generelt!)</a:t>
            </a:r>
          </a:p>
          <a:p>
            <a:pPr eaLnBrk="1" hangingPunct="1">
              <a:buFontTx/>
              <a:buNone/>
            </a:pPr>
            <a:r>
              <a:rPr lang="en-GB" smtClean="0"/>
              <a:t>	E</a:t>
            </a:r>
            <a:r>
              <a:rPr lang="en-GB" baseline="-25000" smtClean="0"/>
              <a:t>D</a:t>
            </a:r>
            <a:r>
              <a:rPr lang="en-GB" baseline="30000" smtClean="0"/>
              <a:t>0</a:t>
            </a:r>
            <a:r>
              <a:rPr lang="en-GB" smtClean="0"/>
              <a:t> = 0.42- 0.68 = -0.26 V</a:t>
            </a:r>
          </a:p>
          <a:p>
            <a:pPr eaLnBrk="1" hangingPunct="1">
              <a:buFontTx/>
              <a:buNone/>
            </a:pPr>
            <a:r>
              <a:rPr lang="en-GB" smtClean="0"/>
              <a:t>	ClO</a:t>
            </a:r>
            <a:r>
              <a:rPr lang="en-GB" baseline="30000" smtClean="0"/>
              <a:t>-</a:t>
            </a:r>
            <a:r>
              <a:rPr lang="en-GB" smtClean="0"/>
              <a:t> disproporsjonerer ikke i basisk miljø</a:t>
            </a:r>
          </a:p>
          <a:p>
            <a:pPr eaLnBrk="1" hangingPunct="1">
              <a:buFontTx/>
              <a:buNone/>
            </a:pPr>
            <a:r>
              <a:rPr lang="en-GB" smtClean="0"/>
              <a:t>	(ClO</a:t>
            </a:r>
            <a:r>
              <a:rPr lang="en-GB" baseline="-25000" smtClean="0"/>
              <a:t>2</a:t>
            </a:r>
            <a:r>
              <a:rPr lang="en-GB" baseline="30000" smtClean="0"/>
              <a:t>-</a:t>
            </a:r>
            <a:r>
              <a:rPr lang="en-GB" smtClean="0"/>
              <a:t> + Cl</a:t>
            </a:r>
            <a:r>
              <a:rPr lang="en-GB" baseline="-25000" smtClean="0"/>
              <a:t>2</a:t>
            </a:r>
            <a:r>
              <a:rPr lang="en-GB" smtClean="0"/>
              <a:t> komproporsjonerer)</a:t>
            </a:r>
            <a:endParaRPr lang="en-GB" baseline="-25000" smtClean="0"/>
          </a:p>
        </p:txBody>
      </p:sp>
      <p:sp>
        <p:nvSpPr>
          <p:cNvPr id="53253" name="Line 4"/>
          <p:cNvSpPr>
            <a:spLocks noChangeShapeType="1"/>
          </p:cNvSpPr>
          <p:nvPr/>
        </p:nvSpPr>
        <p:spPr bwMode="auto">
          <a:xfrm>
            <a:off x="1447800" y="1828800"/>
            <a:ext cx="6705600" cy="0"/>
          </a:xfrm>
          <a:prstGeom prst="line">
            <a:avLst/>
          </a:prstGeom>
          <a:noFill/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GB"/>
          </a:p>
        </p:txBody>
      </p:sp>
      <p:sp>
        <p:nvSpPr>
          <p:cNvPr id="53254" name="Line 5"/>
          <p:cNvSpPr>
            <a:spLocks noChangeShapeType="1"/>
          </p:cNvSpPr>
          <p:nvPr/>
        </p:nvSpPr>
        <p:spPr bwMode="auto">
          <a:xfrm flipV="1">
            <a:off x="1447800" y="1600200"/>
            <a:ext cx="0" cy="228600"/>
          </a:xfrm>
          <a:prstGeom prst="line">
            <a:avLst/>
          </a:prstGeom>
          <a:noFill/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GB"/>
          </a:p>
        </p:txBody>
      </p:sp>
      <p:sp>
        <p:nvSpPr>
          <p:cNvPr id="53255" name="Line 6"/>
          <p:cNvSpPr>
            <a:spLocks noChangeShapeType="1"/>
          </p:cNvSpPr>
          <p:nvPr/>
        </p:nvSpPr>
        <p:spPr bwMode="auto">
          <a:xfrm flipV="1">
            <a:off x="2819400" y="1600200"/>
            <a:ext cx="0" cy="228600"/>
          </a:xfrm>
          <a:prstGeom prst="line">
            <a:avLst/>
          </a:prstGeom>
          <a:noFill/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GB"/>
          </a:p>
        </p:txBody>
      </p:sp>
      <p:sp>
        <p:nvSpPr>
          <p:cNvPr id="53256" name="Line 7"/>
          <p:cNvSpPr>
            <a:spLocks noChangeShapeType="1"/>
          </p:cNvSpPr>
          <p:nvPr/>
        </p:nvSpPr>
        <p:spPr bwMode="auto">
          <a:xfrm flipV="1">
            <a:off x="4191000" y="1600200"/>
            <a:ext cx="0" cy="228600"/>
          </a:xfrm>
          <a:prstGeom prst="line">
            <a:avLst/>
          </a:prstGeom>
          <a:noFill/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GB"/>
          </a:p>
        </p:txBody>
      </p:sp>
      <p:sp>
        <p:nvSpPr>
          <p:cNvPr id="53257" name="Line 8"/>
          <p:cNvSpPr>
            <a:spLocks noChangeShapeType="1"/>
          </p:cNvSpPr>
          <p:nvPr/>
        </p:nvSpPr>
        <p:spPr bwMode="auto">
          <a:xfrm flipV="1">
            <a:off x="5486400" y="1600200"/>
            <a:ext cx="0" cy="228600"/>
          </a:xfrm>
          <a:prstGeom prst="line">
            <a:avLst/>
          </a:prstGeom>
          <a:noFill/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GB"/>
          </a:p>
        </p:txBody>
      </p:sp>
      <p:sp>
        <p:nvSpPr>
          <p:cNvPr id="53258" name="Line 9"/>
          <p:cNvSpPr>
            <a:spLocks noChangeShapeType="1"/>
          </p:cNvSpPr>
          <p:nvPr/>
        </p:nvSpPr>
        <p:spPr bwMode="auto">
          <a:xfrm flipV="1">
            <a:off x="6781800" y="1600200"/>
            <a:ext cx="0" cy="228600"/>
          </a:xfrm>
          <a:prstGeom prst="line">
            <a:avLst/>
          </a:prstGeom>
          <a:noFill/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GB"/>
          </a:p>
        </p:txBody>
      </p:sp>
      <p:sp>
        <p:nvSpPr>
          <p:cNvPr id="53259" name="Line 10"/>
          <p:cNvSpPr>
            <a:spLocks noChangeShapeType="1"/>
          </p:cNvSpPr>
          <p:nvPr/>
        </p:nvSpPr>
        <p:spPr bwMode="auto">
          <a:xfrm flipV="1">
            <a:off x="8153400" y="1600200"/>
            <a:ext cx="0" cy="228600"/>
          </a:xfrm>
          <a:prstGeom prst="line">
            <a:avLst/>
          </a:prstGeom>
          <a:noFill/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GB"/>
          </a:p>
        </p:txBody>
      </p:sp>
      <p:sp>
        <p:nvSpPr>
          <p:cNvPr id="53260" name="Text Box 11"/>
          <p:cNvSpPr txBox="1">
            <a:spLocks noChangeArrowheads="1"/>
          </p:cNvSpPr>
          <p:nvPr/>
        </p:nvSpPr>
        <p:spPr bwMode="auto">
          <a:xfrm>
            <a:off x="1143000" y="1219200"/>
            <a:ext cx="7620000" cy="396875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GB" sz="2000">
                <a:latin typeface="Tahoma" pitchFamily="34" charset="0"/>
              </a:rPr>
              <a:t>ClO</a:t>
            </a:r>
            <a:r>
              <a:rPr lang="en-GB" sz="2000" baseline="-25000">
                <a:latin typeface="Tahoma" pitchFamily="34" charset="0"/>
              </a:rPr>
              <a:t>4</a:t>
            </a:r>
            <a:r>
              <a:rPr lang="en-GB" sz="2000" baseline="30000">
                <a:latin typeface="Tahoma" pitchFamily="34" charset="0"/>
              </a:rPr>
              <a:t>-</a:t>
            </a:r>
            <a:r>
              <a:rPr lang="en-GB" sz="2000">
                <a:latin typeface="Tahoma" pitchFamily="34" charset="0"/>
              </a:rPr>
              <a:t>           ClO</a:t>
            </a:r>
            <a:r>
              <a:rPr lang="en-GB" sz="2000" baseline="-25000">
                <a:latin typeface="Tahoma" pitchFamily="34" charset="0"/>
              </a:rPr>
              <a:t>3</a:t>
            </a:r>
            <a:r>
              <a:rPr lang="en-GB" sz="2000" baseline="30000">
                <a:latin typeface="Tahoma" pitchFamily="34" charset="0"/>
              </a:rPr>
              <a:t>-</a:t>
            </a:r>
            <a:r>
              <a:rPr lang="en-GB" sz="2000">
                <a:latin typeface="Tahoma" pitchFamily="34" charset="0"/>
              </a:rPr>
              <a:t>          ClO</a:t>
            </a:r>
            <a:r>
              <a:rPr lang="en-GB" sz="2000" baseline="-25000">
                <a:latin typeface="Tahoma" pitchFamily="34" charset="0"/>
              </a:rPr>
              <a:t>2</a:t>
            </a:r>
            <a:r>
              <a:rPr lang="en-GB" sz="2000" baseline="30000">
                <a:latin typeface="Tahoma" pitchFamily="34" charset="0"/>
              </a:rPr>
              <a:t>-</a:t>
            </a:r>
            <a:r>
              <a:rPr lang="en-GB" sz="2000">
                <a:latin typeface="Tahoma" pitchFamily="34" charset="0"/>
              </a:rPr>
              <a:t>        ClO</a:t>
            </a:r>
            <a:r>
              <a:rPr lang="en-GB" sz="2000" baseline="30000">
                <a:latin typeface="Tahoma" pitchFamily="34" charset="0"/>
              </a:rPr>
              <a:t>-</a:t>
            </a:r>
            <a:r>
              <a:rPr lang="en-GB" sz="2000">
                <a:latin typeface="Tahoma" pitchFamily="34" charset="0"/>
              </a:rPr>
              <a:t>           Cl</a:t>
            </a:r>
            <a:r>
              <a:rPr lang="en-GB" sz="2000" baseline="-25000">
                <a:latin typeface="Tahoma" pitchFamily="34" charset="0"/>
              </a:rPr>
              <a:t>2</a:t>
            </a:r>
            <a:r>
              <a:rPr lang="en-GB" sz="2000">
                <a:latin typeface="Tahoma" pitchFamily="34" charset="0"/>
              </a:rPr>
              <a:t>              Cl</a:t>
            </a:r>
            <a:r>
              <a:rPr lang="en-GB" sz="2000" baseline="30000">
                <a:latin typeface="Tahoma" pitchFamily="34" charset="0"/>
              </a:rPr>
              <a:t>-</a:t>
            </a:r>
            <a:endParaRPr lang="en-GB" sz="2000">
              <a:latin typeface="Tahoma" pitchFamily="34" charset="0"/>
            </a:endParaRPr>
          </a:p>
        </p:txBody>
      </p:sp>
      <p:sp>
        <p:nvSpPr>
          <p:cNvPr id="53261" name="Text Box 12"/>
          <p:cNvSpPr txBox="1">
            <a:spLocks noChangeArrowheads="1"/>
          </p:cNvSpPr>
          <p:nvPr/>
        </p:nvSpPr>
        <p:spPr bwMode="auto">
          <a:xfrm>
            <a:off x="1524000" y="1538288"/>
            <a:ext cx="6629400" cy="366712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GB" sz="1800">
                <a:latin typeface="Tahoma" pitchFamily="34" charset="0"/>
              </a:rPr>
              <a:t>  +0.37             +0.30          +0.68          +0.42         +1.36</a:t>
            </a:r>
          </a:p>
        </p:txBody>
      </p:sp>
      <p:sp>
        <p:nvSpPr>
          <p:cNvPr id="53262" name="Text Box 13"/>
          <p:cNvSpPr txBox="1">
            <a:spLocks noChangeArrowheads="1"/>
          </p:cNvSpPr>
          <p:nvPr/>
        </p:nvSpPr>
        <p:spPr bwMode="auto">
          <a:xfrm>
            <a:off x="381000" y="1614488"/>
            <a:ext cx="914400" cy="366712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GB" sz="1800">
                <a:latin typeface="Tahoma" pitchFamily="34" charset="0"/>
              </a:rPr>
              <a:t>pH=14</a:t>
            </a:r>
          </a:p>
        </p:txBody>
      </p:sp>
      <p:sp>
        <p:nvSpPr>
          <p:cNvPr id="15" name="Slide Number Placeholder 1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19E0BFA4-56E2-42F5-968E-84907140637C}" type="slidenum">
              <a:rPr lang="en-US" smtClean="0"/>
              <a:pPr>
                <a:defRPr/>
              </a:pPr>
              <a:t>43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Footer Placeholder 3"/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/>
          <a:p>
            <a:r>
              <a:rPr lang="nb-NO" smtClean="0"/>
              <a:t>MENA 1000 – Materialer, energi og nanoteknologi</a:t>
            </a:r>
            <a:endParaRPr lang="en-US" smtClean="0"/>
          </a:p>
        </p:txBody>
      </p:sp>
      <p:sp>
        <p:nvSpPr>
          <p:cNvPr id="5427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smtClean="0"/>
              <a:t>Disproporsjonering, eksempel Cl</a:t>
            </a:r>
            <a:r>
              <a:rPr lang="en-GB" baseline="-25000" smtClean="0"/>
              <a:t>2</a:t>
            </a:r>
            <a:r>
              <a:rPr lang="en-GB" smtClean="0"/>
              <a:t/>
            </a:r>
            <a:br>
              <a:rPr lang="en-GB" smtClean="0"/>
            </a:br>
            <a:endParaRPr lang="en-GB" smtClean="0"/>
          </a:p>
        </p:txBody>
      </p:sp>
      <p:sp>
        <p:nvSpPr>
          <p:cNvPr id="5427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81000" y="2438400"/>
            <a:ext cx="8382000" cy="4114800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en-GB" smtClean="0"/>
              <a:t>	Cl</a:t>
            </a:r>
            <a:r>
              <a:rPr lang="en-GB" baseline="-25000" smtClean="0"/>
              <a:t>2</a:t>
            </a:r>
            <a:r>
              <a:rPr lang="en-GB" smtClean="0"/>
              <a:t> = ClO</a:t>
            </a:r>
            <a:r>
              <a:rPr lang="en-GB" baseline="30000" smtClean="0"/>
              <a:t>-</a:t>
            </a:r>
            <a:r>
              <a:rPr lang="en-GB" smtClean="0"/>
              <a:t> + Cl</a:t>
            </a:r>
            <a:r>
              <a:rPr lang="en-GB" baseline="30000" smtClean="0"/>
              <a:t>-</a:t>
            </a:r>
            <a:r>
              <a:rPr lang="en-GB" smtClean="0"/>
              <a:t>         ?</a:t>
            </a:r>
          </a:p>
          <a:p>
            <a:pPr eaLnBrk="1" hangingPunct="1"/>
            <a:endParaRPr lang="en-GB" smtClean="0"/>
          </a:p>
          <a:p>
            <a:pPr eaLnBrk="1" hangingPunct="1">
              <a:buFontTx/>
              <a:buNone/>
            </a:pPr>
            <a:r>
              <a:rPr lang="en-GB" smtClean="0"/>
              <a:t>	Cl</a:t>
            </a:r>
            <a:r>
              <a:rPr lang="en-GB" baseline="-25000" smtClean="0"/>
              <a:t>2</a:t>
            </a:r>
            <a:r>
              <a:rPr lang="en-GB" smtClean="0"/>
              <a:t> + 2OH</a:t>
            </a:r>
            <a:r>
              <a:rPr lang="en-GB" baseline="30000" smtClean="0"/>
              <a:t>-</a:t>
            </a:r>
            <a:r>
              <a:rPr lang="en-GB" smtClean="0"/>
              <a:t> = ClO</a:t>
            </a:r>
            <a:r>
              <a:rPr lang="en-GB" baseline="30000" smtClean="0"/>
              <a:t>-</a:t>
            </a:r>
            <a:r>
              <a:rPr lang="en-GB" smtClean="0"/>
              <a:t> + Cl</a:t>
            </a:r>
            <a:r>
              <a:rPr lang="en-GB" baseline="30000" smtClean="0"/>
              <a:t>-</a:t>
            </a:r>
            <a:r>
              <a:rPr lang="en-GB" smtClean="0"/>
              <a:t> + H</a:t>
            </a:r>
            <a:r>
              <a:rPr lang="en-GB" baseline="-25000" smtClean="0"/>
              <a:t>2</a:t>
            </a:r>
            <a:r>
              <a:rPr lang="en-GB" smtClean="0"/>
              <a:t>O</a:t>
            </a:r>
          </a:p>
          <a:p>
            <a:pPr eaLnBrk="1" hangingPunct="1"/>
            <a:endParaRPr lang="en-GB" smtClean="0"/>
          </a:p>
          <a:p>
            <a:pPr eaLnBrk="1" hangingPunct="1">
              <a:buFontTx/>
              <a:buNone/>
            </a:pPr>
            <a:r>
              <a:rPr lang="en-GB" smtClean="0"/>
              <a:t>	E</a:t>
            </a:r>
            <a:r>
              <a:rPr lang="en-GB" baseline="30000" smtClean="0"/>
              <a:t>0</a:t>
            </a:r>
            <a:r>
              <a:rPr lang="en-GB" smtClean="0"/>
              <a:t> = 1.36 - 0.42 = 0.94 V</a:t>
            </a:r>
          </a:p>
          <a:p>
            <a:pPr eaLnBrk="1" hangingPunct="1"/>
            <a:endParaRPr lang="en-GB" smtClean="0"/>
          </a:p>
          <a:p>
            <a:pPr eaLnBrk="1" hangingPunct="1">
              <a:buFontTx/>
              <a:buNone/>
            </a:pPr>
            <a:r>
              <a:rPr lang="en-GB" smtClean="0"/>
              <a:t>	Cl</a:t>
            </a:r>
            <a:r>
              <a:rPr lang="en-GB" baseline="-25000" smtClean="0"/>
              <a:t>2</a:t>
            </a:r>
            <a:r>
              <a:rPr lang="en-GB" smtClean="0"/>
              <a:t> disproporsjonerer i basisk miljø</a:t>
            </a:r>
          </a:p>
        </p:txBody>
      </p:sp>
      <p:sp>
        <p:nvSpPr>
          <p:cNvPr id="54277" name="Line 4"/>
          <p:cNvSpPr>
            <a:spLocks noChangeShapeType="1"/>
          </p:cNvSpPr>
          <p:nvPr/>
        </p:nvSpPr>
        <p:spPr bwMode="auto">
          <a:xfrm>
            <a:off x="1295400" y="1981200"/>
            <a:ext cx="6705600" cy="0"/>
          </a:xfrm>
          <a:prstGeom prst="line">
            <a:avLst/>
          </a:prstGeom>
          <a:noFill/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GB"/>
          </a:p>
        </p:txBody>
      </p:sp>
      <p:sp>
        <p:nvSpPr>
          <p:cNvPr id="54278" name="Line 5"/>
          <p:cNvSpPr>
            <a:spLocks noChangeShapeType="1"/>
          </p:cNvSpPr>
          <p:nvPr/>
        </p:nvSpPr>
        <p:spPr bwMode="auto">
          <a:xfrm flipV="1">
            <a:off x="1295400" y="1752600"/>
            <a:ext cx="0" cy="228600"/>
          </a:xfrm>
          <a:prstGeom prst="line">
            <a:avLst/>
          </a:prstGeom>
          <a:noFill/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GB"/>
          </a:p>
        </p:txBody>
      </p:sp>
      <p:sp>
        <p:nvSpPr>
          <p:cNvPr id="54279" name="Line 6"/>
          <p:cNvSpPr>
            <a:spLocks noChangeShapeType="1"/>
          </p:cNvSpPr>
          <p:nvPr/>
        </p:nvSpPr>
        <p:spPr bwMode="auto">
          <a:xfrm flipV="1">
            <a:off x="2667000" y="1752600"/>
            <a:ext cx="0" cy="228600"/>
          </a:xfrm>
          <a:prstGeom prst="line">
            <a:avLst/>
          </a:prstGeom>
          <a:noFill/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GB"/>
          </a:p>
        </p:txBody>
      </p:sp>
      <p:sp>
        <p:nvSpPr>
          <p:cNvPr id="54280" name="Line 7"/>
          <p:cNvSpPr>
            <a:spLocks noChangeShapeType="1"/>
          </p:cNvSpPr>
          <p:nvPr/>
        </p:nvSpPr>
        <p:spPr bwMode="auto">
          <a:xfrm flipV="1">
            <a:off x="4038600" y="1752600"/>
            <a:ext cx="0" cy="228600"/>
          </a:xfrm>
          <a:prstGeom prst="line">
            <a:avLst/>
          </a:prstGeom>
          <a:noFill/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GB"/>
          </a:p>
        </p:txBody>
      </p:sp>
      <p:sp>
        <p:nvSpPr>
          <p:cNvPr id="54281" name="Line 8"/>
          <p:cNvSpPr>
            <a:spLocks noChangeShapeType="1"/>
          </p:cNvSpPr>
          <p:nvPr/>
        </p:nvSpPr>
        <p:spPr bwMode="auto">
          <a:xfrm flipV="1">
            <a:off x="5334000" y="1752600"/>
            <a:ext cx="0" cy="228600"/>
          </a:xfrm>
          <a:prstGeom prst="line">
            <a:avLst/>
          </a:prstGeom>
          <a:noFill/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GB"/>
          </a:p>
        </p:txBody>
      </p:sp>
      <p:sp>
        <p:nvSpPr>
          <p:cNvPr id="54282" name="Line 9"/>
          <p:cNvSpPr>
            <a:spLocks noChangeShapeType="1"/>
          </p:cNvSpPr>
          <p:nvPr/>
        </p:nvSpPr>
        <p:spPr bwMode="auto">
          <a:xfrm flipV="1">
            <a:off x="6629400" y="1752600"/>
            <a:ext cx="0" cy="228600"/>
          </a:xfrm>
          <a:prstGeom prst="line">
            <a:avLst/>
          </a:prstGeom>
          <a:noFill/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GB"/>
          </a:p>
        </p:txBody>
      </p:sp>
      <p:sp>
        <p:nvSpPr>
          <p:cNvPr id="54283" name="Line 10"/>
          <p:cNvSpPr>
            <a:spLocks noChangeShapeType="1"/>
          </p:cNvSpPr>
          <p:nvPr/>
        </p:nvSpPr>
        <p:spPr bwMode="auto">
          <a:xfrm flipV="1">
            <a:off x="8001000" y="1752600"/>
            <a:ext cx="0" cy="228600"/>
          </a:xfrm>
          <a:prstGeom prst="line">
            <a:avLst/>
          </a:prstGeom>
          <a:noFill/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GB"/>
          </a:p>
        </p:txBody>
      </p:sp>
      <p:sp>
        <p:nvSpPr>
          <p:cNvPr id="54284" name="Text Box 11"/>
          <p:cNvSpPr txBox="1">
            <a:spLocks noChangeArrowheads="1"/>
          </p:cNvSpPr>
          <p:nvPr/>
        </p:nvSpPr>
        <p:spPr bwMode="auto">
          <a:xfrm>
            <a:off x="990600" y="1371600"/>
            <a:ext cx="7620000" cy="396875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GB" sz="2000">
                <a:latin typeface="Tahoma" pitchFamily="34" charset="0"/>
              </a:rPr>
              <a:t>ClO</a:t>
            </a:r>
            <a:r>
              <a:rPr lang="en-GB" sz="2000" baseline="-25000">
                <a:latin typeface="Tahoma" pitchFamily="34" charset="0"/>
              </a:rPr>
              <a:t>4</a:t>
            </a:r>
            <a:r>
              <a:rPr lang="en-GB" sz="2000" baseline="30000">
                <a:latin typeface="Tahoma" pitchFamily="34" charset="0"/>
              </a:rPr>
              <a:t>-</a:t>
            </a:r>
            <a:r>
              <a:rPr lang="en-GB" sz="2000">
                <a:latin typeface="Tahoma" pitchFamily="34" charset="0"/>
              </a:rPr>
              <a:t>           ClO</a:t>
            </a:r>
            <a:r>
              <a:rPr lang="en-GB" sz="2000" baseline="-25000">
                <a:latin typeface="Tahoma" pitchFamily="34" charset="0"/>
              </a:rPr>
              <a:t>3</a:t>
            </a:r>
            <a:r>
              <a:rPr lang="en-GB" sz="2000" baseline="30000">
                <a:latin typeface="Tahoma" pitchFamily="34" charset="0"/>
              </a:rPr>
              <a:t>-</a:t>
            </a:r>
            <a:r>
              <a:rPr lang="en-GB" sz="2000">
                <a:latin typeface="Tahoma" pitchFamily="34" charset="0"/>
              </a:rPr>
              <a:t>          ClO</a:t>
            </a:r>
            <a:r>
              <a:rPr lang="en-GB" sz="2000" baseline="-25000">
                <a:latin typeface="Tahoma" pitchFamily="34" charset="0"/>
              </a:rPr>
              <a:t>2</a:t>
            </a:r>
            <a:r>
              <a:rPr lang="en-GB" sz="2000" baseline="30000">
                <a:latin typeface="Tahoma" pitchFamily="34" charset="0"/>
              </a:rPr>
              <a:t>-</a:t>
            </a:r>
            <a:r>
              <a:rPr lang="en-GB" sz="2000">
                <a:latin typeface="Tahoma" pitchFamily="34" charset="0"/>
              </a:rPr>
              <a:t>        ClO</a:t>
            </a:r>
            <a:r>
              <a:rPr lang="en-GB" sz="2000" baseline="30000">
                <a:latin typeface="Tahoma" pitchFamily="34" charset="0"/>
              </a:rPr>
              <a:t>-</a:t>
            </a:r>
            <a:r>
              <a:rPr lang="en-GB" sz="2000">
                <a:latin typeface="Tahoma" pitchFamily="34" charset="0"/>
              </a:rPr>
              <a:t>           Cl</a:t>
            </a:r>
            <a:r>
              <a:rPr lang="en-GB" sz="2000" baseline="-25000">
                <a:latin typeface="Tahoma" pitchFamily="34" charset="0"/>
              </a:rPr>
              <a:t>2</a:t>
            </a:r>
            <a:r>
              <a:rPr lang="en-GB" sz="2000">
                <a:latin typeface="Tahoma" pitchFamily="34" charset="0"/>
              </a:rPr>
              <a:t>              Cl</a:t>
            </a:r>
            <a:r>
              <a:rPr lang="en-GB" sz="2000" baseline="30000">
                <a:latin typeface="Tahoma" pitchFamily="34" charset="0"/>
              </a:rPr>
              <a:t>-</a:t>
            </a:r>
            <a:endParaRPr lang="en-GB" sz="2000">
              <a:latin typeface="Tahoma" pitchFamily="34" charset="0"/>
            </a:endParaRPr>
          </a:p>
        </p:txBody>
      </p:sp>
      <p:sp>
        <p:nvSpPr>
          <p:cNvPr id="54285" name="Text Box 12"/>
          <p:cNvSpPr txBox="1">
            <a:spLocks noChangeArrowheads="1"/>
          </p:cNvSpPr>
          <p:nvPr/>
        </p:nvSpPr>
        <p:spPr bwMode="auto">
          <a:xfrm>
            <a:off x="1371600" y="1690688"/>
            <a:ext cx="6629400" cy="366712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GB" sz="1800">
                <a:latin typeface="Tahoma" pitchFamily="34" charset="0"/>
              </a:rPr>
              <a:t>  +0.37             +0.30          +0.68          +0.42         +1.36</a:t>
            </a:r>
          </a:p>
        </p:txBody>
      </p:sp>
      <p:sp>
        <p:nvSpPr>
          <p:cNvPr id="54286" name="Text Box 13"/>
          <p:cNvSpPr txBox="1">
            <a:spLocks noChangeArrowheads="1"/>
          </p:cNvSpPr>
          <p:nvPr/>
        </p:nvSpPr>
        <p:spPr bwMode="auto">
          <a:xfrm>
            <a:off x="228600" y="1766888"/>
            <a:ext cx="914400" cy="366712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GB" sz="1800">
                <a:latin typeface="Tahoma" pitchFamily="34" charset="0"/>
              </a:rPr>
              <a:t>pH=14</a:t>
            </a:r>
          </a:p>
        </p:txBody>
      </p:sp>
      <p:sp>
        <p:nvSpPr>
          <p:cNvPr id="15" name="Slide Number Placeholder 1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19E0BFA4-56E2-42F5-968E-84907140637C}" type="slidenum">
              <a:rPr lang="en-US" smtClean="0"/>
              <a:pPr>
                <a:defRPr/>
              </a:pPr>
              <a:t>44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5" name="Footer Placeholder 4"/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/>
          <a:p>
            <a:r>
              <a:rPr lang="nb-NO" smtClean="0"/>
              <a:t>MENA 1000 – Materialer, energi og nanoteknologi</a:t>
            </a:r>
            <a:endParaRPr lang="en-US" smtClean="0"/>
          </a:p>
        </p:txBody>
      </p:sp>
      <p:sp>
        <p:nvSpPr>
          <p:cNvPr id="2867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sz="2000" dirty="0" smtClean="0"/>
              <a:t>Frost-diagram</a:t>
            </a:r>
            <a:br>
              <a:rPr lang="en-GB" sz="2000" dirty="0" smtClean="0"/>
            </a:br>
            <a:r>
              <a:rPr lang="en-GB" sz="2000" dirty="0" smtClean="0"/>
              <a:t>X(</a:t>
            </a:r>
            <a:r>
              <a:rPr lang="en-GB" sz="2000" i="1" dirty="0" smtClean="0"/>
              <a:t>N</a:t>
            </a:r>
            <a:r>
              <a:rPr lang="en-GB" sz="2000" dirty="0" smtClean="0"/>
              <a:t>) + </a:t>
            </a:r>
            <a:r>
              <a:rPr lang="en-GB" sz="2000" i="1" dirty="0" err="1" smtClean="0"/>
              <a:t>N</a:t>
            </a:r>
            <a:r>
              <a:rPr lang="en-GB" sz="2000" dirty="0" err="1" smtClean="0"/>
              <a:t>e</a:t>
            </a:r>
            <a:r>
              <a:rPr lang="en-GB" sz="2000" baseline="30000" dirty="0" smtClean="0"/>
              <a:t>-</a:t>
            </a:r>
            <a:r>
              <a:rPr lang="en-GB" sz="2000" dirty="0" smtClean="0"/>
              <a:t> = X(0)                -</a:t>
            </a:r>
            <a:r>
              <a:rPr lang="en-GB" sz="2000" i="1" dirty="0" smtClean="0">
                <a:sym typeface="Symbol" pitchFamily="18" charset="2"/>
              </a:rPr>
              <a:t></a:t>
            </a:r>
            <a:r>
              <a:rPr lang="en-GB" sz="2000" i="1" baseline="-25000" dirty="0" smtClean="0">
                <a:sym typeface="Symbol" pitchFamily="18" charset="2"/>
              </a:rPr>
              <a:t>r</a:t>
            </a:r>
            <a:r>
              <a:rPr lang="en-GB" sz="2000" i="1" dirty="0" smtClean="0"/>
              <a:t>G</a:t>
            </a:r>
            <a:r>
              <a:rPr lang="en-GB" sz="2000" i="1" baseline="30000" dirty="0" smtClean="0"/>
              <a:t>0</a:t>
            </a:r>
            <a:r>
              <a:rPr lang="en-GB" sz="2000" i="1" dirty="0" smtClean="0"/>
              <a:t>/F = NE</a:t>
            </a:r>
            <a:r>
              <a:rPr lang="en-GB" sz="2000" i="1" baseline="30000" dirty="0" smtClean="0"/>
              <a:t>0</a:t>
            </a:r>
            <a:endParaRPr lang="en-GB" sz="2000" i="1" dirty="0" smtClean="0"/>
          </a:p>
        </p:txBody>
      </p:sp>
      <p:graphicFrame>
        <p:nvGraphicFramePr>
          <p:cNvPr id="28674" name="Object 1024"/>
          <p:cNvGraphicFramePr>
            <a:graphicFrameLocks noChangeAspect="1"/>
          </p:cNvGraphicFramePr>
          <p:nvPr/>
        </p:nvGraphicFramePr>
        <p:xfrm>
          <a:off x="4572000" y="1371600"/>
          <a:ext cx="4332288" cy="4724400"/>
        </p:xfrm>
        <a:graphic>
          <a:graphicData uri="http://schemas.openxmlformats.org/presentationml/2006/ole">
            <p:oleObj spid="_x0000_s28674" name="Drawing" r:id="rId3" imgW="5496038" imgH="5990491" progId="">
              <p:embed/>
            </p:oleObj>
          </a:graphicData>
        </a:graphic>
      </p:graphicFrame>
      <p:sp>
        <p:nvSpPr>
          <p:cNvPr id="28677" name="Text Box 6"/>
          <p:cNvSpPr txBox="1">
            <a:spLocks noChangeArrowheads="1"/>
          </p:cNvSpPr>
          <p:nvPr/>
        </p:nvSpPr>
        <p:spPr bwMode="auto">
          <a:xfrm>
            <a:off x="5076056" y="6237312"/>
            <a:ext cx="3124200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nb-NO" sz="1200" dirty="0"/>
              <a:t>Figur: </a:t>
            </a:r>
            <a:r>
              <a:rPr lang="nb-NO" sz="1200" dirty="0" err="1"/>
              <a:t>Shriver</a:t>
            </a:r>
            <a:r>
              <a:rPr lang="nb-NO" sz="1200" dirty="0"/>
              <a:t> and </a:t>
            </a:r>
            <a:r>
              <a:rPr lang="nb-NO" sz="1200" dirty="0" err="1"/>
              <a:t>Atkins</a:t>
            </a:r>
            <a:r>
              <a:rPr lang="nb-NO" sz="1200" dirty="0"/>
              <a:t>: </a:t>
            </a:r>
            <a:r>
              <a:rPr lang="nb-NO" sz="1200" dirty="0" err="1"/>
              <a:t>Inorganic</a:t>
            </a:r>
            <a:r>
              <a:rPr lang="nb-NO" sz="1200" dirty="0"/>
              <a:t> </a:t>
            </a:r>
            <a:r>
              <a:rPr lang="nb-NO" sz="1200" dirty="0" err="1"/>
              <a:t>Chemistry</a:t>
            </a:r>
            <a:r>
              <a:rPr lang="nb-NO" sz="1200" dirty="0"/>
              <a:t> </a:t>
            </a:r>
            <a:endParaRPr lang="en-US" sz="1200" dirty="0"/>
          </a:p>
        </p:txBody>
      </p:sp>
      <p:sp>
        <p:nvSpPr>
          <p:cNvPr id="28678" name="Rectangle 8"/>
          <p:cNvSpPr>
            <a:spLocks noGrp="1" noChangeArrowheads="1"/>
          </p:cNvSpPr>
          <p:nvPr>
            <p:ph type="body" sz="half" idx="1"/>
          </p:nvPr>
        </p:nvSpPr>
        <p:spPr>
          <a:xfrm>
            <a:off x="304800" y="1371600"/>
            <a:ext cx="4191000" cy="4724400"/>
          </a:xfrm>
        </p:spPr>
        <p:txBody>
          <a:bodyPr/>
          <a:lstStyle/>
          <a:p>
            <a:pPr eaLnBrk="1" hangingPunct="1"/>
            <a:r>
              <a:rPr lang="en-GB" sz="1800" i="1" dirty="0" smtClean="0"/>
              <a:t>NE</a:t>
            </a:r>
            <a:r>
              <a:rPr lang="en-GB" sz="1800" i="1" baseline="30000" dirty="0" smtClean="0"/>
              <a:t>0</a:t>
            </a:r>
            <a:r>
              <a:rPr lang="en-GB" sz="1800" dirty="0" smtClean="0"/>
              <a:t> </a:t>
            </a:r>
            <a:r>
              <a:rPr lang="en-GB" sz="1800" dirty="0" err="1" smtClean="0"/>
              <a:t>plottet</a:t>
            </a:r>
            <a:r>
              <a:rPr lang="en-GB" sz="1800" dirty="0" smtClean="0"/>
              <a:t> </a:t>
            </a:r>
            <a:r>
              <a:rPr lang="en-GB" sz="1800" dirty="0" smtClean="0"/>
              <a:t>mot </a:t>
            </a:r>
            <a:r>
              <a:rPr lang="en-GB" sz="1800" dirty="0" err="1" smtClean="0"/>
              <a:t>oksidasjonstall</a:t>
            </a:r>
            <a:r>
              <a:rPr lang="en-GB" sz="1800" dirty="0" smtClean="0"/>
              <a:t> (</a:t>
            </a:r>
            <a:r>
              <a:rPr lang="en-GB" sz="1800" dirty="0" err="1" smtClean="0"/>
              <a:t>antall</a:t>
            </a:r>
            <a:r>
              <a:rPr lang="en-GB" sz="1800" dirty="0" smtClean="0"/>
              <a:t> </a:t>
            </a:r>
            <a:r>
              <a:rPr lang="en-GB" sz="1800" dirty="0" err="1" smtClean="0"/>
              <a:t>elektroner</a:t>
            </a:r>
            <a:r>
              <a:rPr lang="en-GB" sz="1800" dirty="0" smtClean="0"/>
              <a:t>) </a:t>
            </a:r>
            <a:r>
              <a:rPr lang="en-GB" sz="1800" i="1" dirty="0" smtClean="0"/>
              <a:t>N</a:t>
            </a:r>
            <a:endParaRPr lang="en-GB" sz="1800" i="1" dirty="0" smtClean="0"/>
          </a:p>
          <a:p>
            <a:pPr eaLnBrk="1" hangingPunct="1"/>
            <a:endParaRPr lang="en-GB" sz="1800" dirty="0" smtClean="0"/>
          </a:p>
          <a:p>
            <a:pPr eaLnBrk="1" hangingPunct="1"/>
            <a:r>
              <a:rPr lang="en-GB" sz="1800" i="1" dirty="0" smtClean="0"/>
              <a:t>NE</a:t>
            </a:r>
            <a:r>
              <a:rPr lang="en-GB" sz="1800" i="1" baseline="30000" dirty="0" smtClean="0"/>
              <a:t>0</a:t>
            </a:r>
            <a:r>
              <a:rPr lang="en-GB" sz="1800" i="1" dirty="0" smtClean="0"/>
              <a:t> </a:t>
            </a:r>
            <a:r>
              <a:rPr lang="en-GB" sz="1800" dirty="0" err="1" smtClean="0"/>
              <a:t>er</a:t>
            </a:r>
            <a:r>
              <a:rPr lang="en-GB" sz="1800" dirty="0" smtClean="0"/>
              <a:t> </a:t>
            </a:r>
            <a:r>
              <a:rPr lang="en-GB" sz="1800" dirty="0" err="1" smtClean="0"/>
              <a:t>mål</a:t>
            </a:r>
            <a:r>
              <a:rPr lang="en-GB" sz="1800" dirty="0" smtClean="0"/>
              <a:t> for Gibbs </a:t>
            </a:r>
            <a:r>
              <a:rPr lang="en-GB" sz="1800" dirty="0" err="1" smtClean="0"/>
              <a:t>energi</a:t>
            </a:r>
            <a:r>
              <a:rPr lang="en-GB" sz="1800" dirty="0" smtClean="0"/>
              <a:t> for X(</a:t>
            </a:r>
            <a:r>
              <a:rPr lang="en-GB" sz="1800" i="1" dirty="0" smtClean="0"/>
              <a:t>N</a:t>
            </a:r>
            <a:r>
              <a:rPr lang="en-GB" sz="1800" dirty="0" smtClean="0"/>
              <a:t>) </a:t>
            </a:r>
            <a:r>
              <a:rPr lang="en-GB" sz="1800" dirty="0" err="1" smtClean="0"/>
              <a:t>mhp</a:t>
            </a:r>
            <a:r>
              <a:rPr lang="en-GB" sz="1800" dirty="0" smtClean="0"/>
              <a:t>. X(0)</a:t>
            </a:r>
          </a:p>
          <a:p>
            <a:pPr eaLnBrk="1" hangingPunct="1"/>
            <a:endParaRPr lang="en-GB" sz="1800" dirty="0" smtClean="0"/>
          </a:p>
          <a:p>
            <a:pPr eaLnBrk="1" hangingPunct="1"/>
            <a:r>
              <a:rPr lang="en-GB" sz="1800" dirty="0" smtClean="0"/>
              <a:t>Jo </a:t>
            </a:r>
            <a:r>
              <a:rPr lang="en-GB" sz="1800" dirty="0" err="1" smtClean="0"/>
              <a:t>lavere</a:t>
            </a:r>
            <a:r>
              <a:rPr lang="en-GB" sz="1800" dirty="0" smtClean="0"/>
              <a:t> </a:t>
            </a:r>
            <a:r>
              <a:rPr lang="en-GB" sz="1800" i="1" dirty="0" smtClean="0"/>
              <a:t>NE</a:t>
            </a:r>
            <a:r>
              <a:rPr lang="en-GB" sz="1800" i="1" baseline="30000" dirty="0" smtClean="0"/>
              <a:t>0</a:t>
            </a:r>
            <a:r>
              <a:rPr lang="en-GB" sz="1800" dirty="0" smtClean="0"/>
              <a:t> </a:t>
            </a:r>
            <a:r>
              <a:rPr lang="en-GB" sz="1800" dirty="0" err="1" smtClean="0"/>
              <a:t>jo</a:t>
            </a:r>
            <a:r>
              <a:rPr lang="en-GB" sz="1800" dirty="0" smtClean="0"/>
              <a:t> </a:t>
            </a:r>
            <a:r>
              <a:rPr lang="en-GB" sz="1800" dirty="0" err="1" smtClean="0"/>
              <a:t>mer</a:t>
            </a:r>
            <a:r>
              <a:rPr lang="en-GB" sz="1800" dirty="0" smtClean="0"/>
              <a:t> </a:t>
            </a:r>
            <a:r>
              <a:rPr lang="en-GB" sz="1800" dirty="0" err="1" smtClean="0"/>
              <a:t>stabil</a:t>
            </a:r>
            <a:r>
              <a:rPr lang="en-GB" sz="1800" dirty="0" smtClean="0"/>
              <a:t> </a:t>
            </a:r>
            <a:r>
              <a:rPr lang="en-GB" sz="1800" dirty="0" err="1" smtClean="0"/>
              <a:t>er</a:t>
            </a:r>
            <a:r>
              <a:rPr lang="en-GB" sz="1800" dirty="0" smtClean="0"/>
              <a:t> X(</a:t>
            </a:r>
            <a:r>
              <a:rPr lang="en-GB" sz="1800" i="1" dirty="0" smtClean="0"/>
              <a:t>N</a:t>
            </a:r>
            <a:r>
              <a:rPr lang="en-GB" sz="1800" dirty="0" smtClean="0"/>
              <a:t>) </a:t>
            </a:r>
          </a:p>
          <a:p>
            <a:pPr eaLnBrk="1" hangingPunct="1"/>
            <a:endParaRPr lang="en-GB" sz="1800" dirty="0" smtClean="0"/>
          </a:p>
          <a:p>
            <a:pPr eaLnBrk="1" hangingPunct="1"/>
            <a:r>
              <a:rPr lang="en-GB" sz="1800" dirty="0" err="1" smtClean="0"/>
              <a:t>Vinkelkoeffisienten</a:t>
            </a:r>
            <a:r>
              <a:rPr lang="en-GB" sz="1800" dirty="0" smtClean="0"/>
              <a:t> </a:t>
            </a:r>
            <a:r>
              <a:rPr lang="en-GB" sz="1800" dirty="0" err="1" smtClean="0"/>
              <a:t>i</a:t>
            </a:r>
            <a:r>
              <a:rPr lang="en-GB" sz="1800" dirty="0" smtClean="0"/>
              <a:t> </a:t>
            </a:r>
            <a:r>
              <a:rPr lang="en-GB" sz="1800" dirty="0" err="1" smtClean="0"/>
              <a:t>plottet</a:t>
            </a:r>
            <a:r>
              <a:rPr lang="en-GB" sz="1800" dirty="0" smtClean="0"/>
              <a:t> </a:t>
            </a:r>
            <a:r>
              <a:rPr lang="en-GB" sz="1800" dirty="0" err="1" smtClean="0"/>
              <a:t>er</a:t>
            </a:r>
            <a:r>
              <a:rPr lang="en-GB" sz="1800" dirty="0" smtClean="0"/>
              <a:t> </a:t>
            </a:r>
            <a:r>
              <a:rPr lang="en-GB" sz="1800" i="1" dirty="0" smtClean="0"/>
              <a:t>E</a:t>
            </a:r>
            <a:r>
              <a:rPr lang="en-GB" sz="1800" i="1" baseline="30000" dirty="0" smtClean="0"/>
              <a:t>0</a:t>
            </a:r>
            <a:endParaRPr lang="en-GB" sz="1800" i="1" dirty="0" smtClean="0"/>
          </a:p>
          <a:p>
            <a:pPr eaLnBrk="1" hangingPunct="1"/>
            <a:endParaRPr lang="en-GB" sz="1800" dirty="0" smtClean="0"/>
          </a:p>
          <a:p>
            <a:pPr eaLnBrk="1" hangingPunct="1"/>
            <a:r>
              <a:rPr lang="en-GB" sz="1800" i="1" dirty="0" smtClean="0"/>
              <a:t>E</a:t>
            </a:r>
            <a:r>
              <a:rPr lang="en-GB" sz="1800" i="1" baseline="30000" dirty="0" smtClean="0"/>
              <a:t>0</a:t>
            </a:r>
            <a:r>
              <a:rPr lang="en-GB" sz="1800" dirty="0" smtClean="0"/>
              <a:t> </a:t>
            </a:r>
            <a:r>
              <a:rPr lang="en-GB" sz="1800" dirty="0" err="1" smtClean="0"/>
              <a:t>er</a:t>
            </a:r>
            <a:r>
              <a:rPr lang="en-GB" sz="1800" dirty="0" smtClean="0"/>
              <a:t> </a:t>
            </a:r>
            <a:r>
              <a:rPr lang="en-GB" sz="1800" dirty="0" err="1" smtClean="0"/>
              <a:t>reduksjonspotensialet</a:t>
            </a:r>
            <a:r>
              <a:rPr lang="en-GB" sz="1800" dirty="0" smtClean="0"/>
              <a:t> Den </a:t>
            </a:r>
            <a:r>
              <a:rPr lang="en-GB" sz="1800" dirty="0" err="1" smtClean="0"/>
              <a:t>forteller</a:t>
            </a:r>
            <a:r>
              <a:rPr lang="en-GB" sz="1800" dirty="0" smtClean="0"/>
              <a:t> </a:t>
            </a:r>
            <a:r>
              <a:rPr lang="en-GB" sz="1800" dirty="0" err="1" smtClean="0"/>
              <a:t>om</a:t>
            </a:r>
            <a:r>
              <a:rPr lang="en-GB" sz="1800" dirty="0" smtClean="0"/>
              <a:t> </a:t>
            </a:r>
            <a:r>
              <a:rPr lang="en-GB" sz="1800" i="1" dirty="0" err="1" smtClean="0"/>
              <a:t>reduksjonen</a:t>
            </a:r>
            <a:r>
              <a:rPr lang="en-GB" sz="1800" dirty="0" smtClean="0"/>
              <a:t> (</a:t>
            </a:r>
            <a:r>
              <a:rPr lang="en-GB" sz="1800" dirty="0" err="1" smtClean="0"/>
              <a:t>som</a:t>
            </a:r>
            <a:r>
              <a:rPr lang="en-GB" sz="1800" dirty="0" smtClean="0"/>
              <a:t> </a:t>
            </a:r>
            <a:r>
              <a:rPr lang="en-GB" sz="1800" dirty="0" err="1" smtClean="0"/>
              <a:t>går</a:t>
            </a:r>
            <a:r>
              <a:rPr lang="en-GB" sz="1800" dirty="0" smtClean="0"/>
              <a:t> </a:t>
            </a:r>
            <a:r>
              <a:rPr lang="en-GB" sz="1800" dirty="0" err="1" smtClean="0"/>
              <a:t>til</a:t>
            </a:r>
            <a:r>
              <a:rPr lang="en-GB" sz="1800" dirty="0" smtClean="0"/>
              <a:t> </a:t>
            </a:r>
            <a:r>
              <a:rPr lang="en-GB" sz="1800" dirty="0" err="1" smtClean="0"/>
              <a:t>venstre</a:t>
            </a:r>
            <a:r>
              <a:rPr lang="en-GB" sz="1800" dirty="0" smtClean="0"/>
              <a:t> </a:t>
            </a:r>
            <a:r>
              <a:rPr lang="en-GB" sz="1800" dirty="0" err="1" smtClean="0"/>
              <a:t>i</a:t>
            </a:r>
            <a:r>
              <a:rPr lang="en-GB" sz="1800" dirty="0" smtClean="0"/>
              <a:t> Frost-</a:t>
            </a:r>
            <a:r>
              <a:rPr lang="en-GB" sz="1800" dirty="0" err="1" smtClean="0"/>
              <a:t>diagrammet</a:t>
            </a:r>
            <a:r>
              <a:rPr lang="en-GB" sz="1800" dirty="0" smtClean="0"/>
              <a:t>) </a:t>
            </a:r>
            <a:r>
              <a:rPr lang="en-GB" sz="1800" dirty="0" err="1" smtClean="0"/>
              <a:t>er</a:t>
            </a:r>
            <a:r>
              <a:rPr lang="en-GB" sz="1800" dirty="0" smtClean="0"/>
              <a:t> </a:t>
            </a:r>
            <a:r>
              <a:rPr lang="en-GB" sz="1800" dirty="0" err="1" smtClean="0"/>
              <a:t>gunstig</a:t>
            </a:r>
            <a:r>
              <a:rPr lang="en-GB" sz="1800" dirty="0" smtClean="0"/>
              <a:t> </a:t>
            </a:r>
            <a:r>
              <a:rPr lang="en-GB" sz="1800" dirty="0" err="1" smtClean="0"/>
              <a:t>eller</a:t>
            </a:r>
            <a:r>
              <a:rPr lang="en-GB" sz="1800" dirty="0" smtClean="0"/>
              <a:t> </a:t>
            </a:r>
            <a:r>
              <a:rPr lang="en-GB" sz="1800" dirty="0" err="1" smtClean="0"/>
              <a:t>ikke</a:t>
            </a:r>
            <a:r>
              <a:rPr lang="en-GB" sz="1800" dirty="0" smtClean="0"/>
              <a:t>!</a:t>
            </a:r>
            <a:endParaRPr lang="en-US" sz="1800" dirty="0" smtClean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AD60FF7B-B2CC-4862-BE82-E1666AA8224E}" type="slidenum">
              <a:rPr lang="en-US" smtClean="0"/>
              <a:pPr>
                <a:defRPr/>
              </a:pPr>
              <a:t>45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9" name="Footer Placeholder 4"/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/>
          <a:p>
            <a:r>
              <a:rPr lang="nb-NO" smtClean="0"/>
              <a:t>MENA 1000 – Materialer, energi og nanoteknologi</a:t>
            </a:r>
            <a:endParaRPr lang="en-US" smtClean="0"/>
          </a:p>
        </p:txBody>
      </p:sp>
      <p:sp>
        <p:nvSpPr>
          <p:cNvPr id="2970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smtClean="0"/>
              <a:t>Bruk av Frost-diagram</a:t>
            </a:r>
            <a:br>
              <a:rPr lang="en-GB" smtClean="0"/>
            </a:br>
            <a:endParaRPr lang="en-GB" smtClean="0"/>
          </a:p>
        </p:txBody>
      </p:sp>
      <p:sp>
        <p:nvSpPr>
          <p:cNvPr id="29701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304800" y="1066800"/>
            <a:ext cx="3962400" cy="5410200"/>
          </a:xfrm>
        </p:spPr>
        <p:txBody>
          <a:bodyPr/>
          <a:lstStyle/>
          <a:p>
            <a:pPr eaLnBrk="1" hangingPunct="1"/>
            <a:r>
              <a:rPr lang="en-GB" sz="1800" smtClean="0"/>
              <a:t>Mest stabilt oks.-trinn: Lavest</a:t>
            </a:r>
          </a:p>
          <a:p>
            <a:pPr eaLnBrk="1" hangingPunct="1"/>
            <a:endParaRPr lang="en-GB" sz="1800" smtClean="0"/>
          </a:p>
          <a:p>
            <a:pPr eaLnBrk="1" hangingPunct="1"/>
            <a:r>
              <a:rPr lang="en-GB" sz="1800" smtClean="0"/>
              <a:t>Sterkest oksidasjonsmiddel: Brattest kurve nedover mot venstre</a:t>
            </a:r>
          </a:p>
          <a:p>
            <a:pPr eaLnBrk="1" hangingPunct="1"/>
            <a:endParaRPr lang="en-GB" sz="1800" smtClean="0"/>
          </a:p>
          <a:p>
            <a:pPr eaLnBrk="1" hangingPunct="1"/>
            <a:r>
              <a:rPr lang="en-GB" sz="1800" smtClean="0"/>
              <a:t>Sterkest reduksjonsmiddelmiddel: Brattest kurve nedover mot høyre</a:t>
            </a:r>
          </a:p>
          <a:p>
            <a:pPr eaLnBrk="1" hangingPunct="1"/>
            <a:endParaRPr lang="en-GB" sz="1800" smtClean="0"/>
          </a:p>
          <a:p>
            <a:pPr eaLnBrk="1" hangingPunct="1"/>
            <a:r>
              <a:rPr lang="en-GB" sz="1800" smtClean="0"/>
              <a:t>Disproporsjonerer: Ligger høyere enn forbindelseslinje mellom nabo-oks.-trinn</a:t>
            </a:r>
          </a:p>
          <a:p>
            <a:pPr eaLnBrk="1" hangingPunct="1"/>
            <a:endParaRPr lang="en-GB" sz="1800" smtClean="0"/>
          </a:p>
          <a:p>
            <a:pPr eaLnBrk="1" hangingPunct="1"/>
            <a:r>
              <a:rPr lang="en-GB" sz="1800" smtClean="0"/>
              <a:t>Stabilt: Ligger lavere enn forbindelseslinje mellom nabo-oks.-trinn</a:t>
            </a:r>
          </a:p>
          <a:p>
            <a:pPr eaLnBrk="1" hangingPunct="1">
              <a:buFontTx/>
              <a:buNone/>
            </a:pPr>
            <a:r>
              <a:rPr lang="en-GB" sz="1800" smtClean="0"/>
              <a:t> </a:t>
            </a:r>
          </a:p>
        </p:txBody>
      </p:sp>
      <p:graphicFrame>
        <p:nvGraphicFramePr>
          <p:cNvPr id="29698" name="Object 0"/>
          <p:cNvGraphicFramePr>
            <a:graphicFrameLocks noChangeAspect="1"/>
          </p:cNvGraphicFramePr>
          <p:nvPr/>
        </p:nvGraphicFramePr>
        <p:xfrm>
          <a:off x="4343400" y="1371600"/>
          <a:ext cx="4194175" cy="4572000"/>
        </p:xfrm>
        <a:graphic>
          <a:graphicData uri="http://schemas.openxmlformats.org/presentationml/2006/ole">
            <p:oleObj spid="_x0000_s29698" name="Drawing" r:id="rId3" imgW="5496038" imgH="5990491" progId="">
              <p:embed/>
            </p:oleObj>
          </a:graphicData>
        </a:graphic>
      </p:graphicFrame>
      <p:sp>
        <p:nvSpPr>
          <p:cNvPr id="29702" name="Text Box 5"/>
          <p:cNvSpPr txBox="1">
            <a:spLocks noChangeArrowheads="1"/>
          </p:cNvSpPr>
          <p:nvPr/>
        </p:nvSpPr>
        <p:spPr bwMode="auto">
          <a:xfrm>
            <a:off x="5796136" y="6237312"/>
            <a:ext cx="3124200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nb-NO" sz="1200" dirty="0"/>
              <a:t>Figur: </a:t>
            </a:r>
            <a:r>
              <a:rPr lang="nb-NO" sz="1200" dirty="0" err="1"/>
              <a:t>Shriver</a:t>
            </a:r>
            <a:r>
              <a:rPr lang="nb-NO" sz="1200" dirty="0"/>
              <a:t> and </a:t>
            </a:r>
            <a:r>
              <a:rPr lang="nb-NO" sz="1200" dirty="0" err="1"/>
              <a:t>Atkins</a:t>
            </a:r>
            <a:r>
              <a:rPr lang="nb-NO" sz="1200" dirty="0"/>
              <a:t>: </a:t>
            </a:r>
            <a:r>
              <a:rPr lang="nb-NO" sz="1200" dirty="0" err="1"/>
              <a:t>Inorganic</a:t>
            </a:r>
            <a:r>
              <a:rPr lang="nb-NO" sz="1200" dirty="0"/>
              <a:t> </a:t>
            </a:r>
            <a:r>
              <a:rPr lang="nb-NO" sz="1200" dirty="0" err="1"/>
              <a:t>Chemistry</a:t>
            </a:r>
            <a:r>
              <a:rPr lang="nb-NO" sz="1200" dirty="0"/>
              <a:t> </a:t>
            </a:r>
            <a:endParaRPr lang="en-US" sz="1200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AD60FF7B-B2CC-4862-BE82-E1666AA8224E}" type="slidenum">
              <a:rPr lang="en-US" smtClean="0"/>
              <a:pPr>
                <a:defRPr/>
              </a:pPr>
              <a:t>46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3" name="Footer Placeholder 4"/>
          <p:cNvSpPr>
            <a:spLocks noGrp="1"/>
          </p:cNvSpPr>
          <p:nvPr>
            <p:ph type="ftr" sz="quarter" idx="10"/>
          </p:nvPr>
        </p:nvSpPr>
        <p:spPr>
          <a:xfrm>
            <a:off x="1763688" y="6553200"/>
            <a:ext cx="3960812" cy="304800"/>
          </a:xfrm>
          <a:noFill/>
        </p:spPr>
        <p:txBody>
          <a:bodyPr/>
          <a:lstStyle/>
          <a:p>
            <a:r>
              <a:rPr lang="nb-NO" dirty="0" smtClean="0"/>
              <a:t>MENA 1000 – Materialer, energi og nanoteknologi</a:t>
            </a:r>
            <a:endParaRPr lang="en-US" dirty="0" smtClean="0"/>
          </a:p>
        </p:txBody>
      </p:sp>
      <p:graphicFrame>
        <p:nvGraphicFramePr>
          <p:cNvPr id="30722" name="Object 3"/>
          <p:cNvGraphicFramePr>
            <a:graphicFrameLocks noChangeAspect="1"/>
          </p:cNvGraphicFramePr>
          <p:nvPr/>
        </p:nvGraphicFramePr>
        <p:xfrm>
          <a:off x="5410200" y="304800"/>
          <a:ext cx="2813050" cy="4267200"/>
        </p:xfrm>
        <a:graphic>
          <a:graphicData uri="http://schemas.openxmlformats.org/presentationml/2006/ole">
            <p:oleObj spid="_x0000_s30722" name="Drawing" r:id="rId3" imgW="4191130" imgH="6353501" progId="">
              <p:embed/>
            </p:oleObj>
          </a:graphicData>
        </a:graphic>
      </p:graphicFrame>
      <p:sp>
        <p:nvSpPr>
          <p:cNvPr id="30724" name="Rectangle 2"/>
          <p:cNvSpPr>
            <a:spLocks noGrp="1" noChangeArrowheads="1"/>
          </p:cNvSpPr>
          <p:nvPr>
            <p:ph type="title"/>
          </p:nvPr>
        </p:nvSpPr>
        <p:spPr>
          <a:xfrm>
            <a:off x="228600" y="76200"/>
            <a:ext cx="5181600" cy="1104900"/>
          </a:xfrm>
        </p:spPr>
        <p:txBody>
          <a:bodyPr/>
          <a:lstStyle/>
          <a:p>
            <a:pPr eaLnBrk="1" hangingPunct="1"/>
            <a:r>
              <a:rPr lang="en-GB" smtClean="0"/>
              <a:t>Frost- og Latimer-diagram for klor</a:t>
            </a:r>
          </a:p>
        </p:txBody>
      </p:sp>
      <p:sp>
        <p:nvSpPr>
          <p:cNvPr id="30725" name="Line 4"/>
          <p:cNvSpPr>
            <a:spLocks noChangeShapeType="1"/>
          </p:cNvSpPr>
          <p:nvPr/>
        </p:nvSpPr>
        <p:spPr bwMode="auto">
          <a:xfrm>
            <a:off x="1219200" y="5334000"/>
            <a:ext cx="6705600" cy="0"/>
          </a:xfrm>
          <a:prstGeom prst="line">
            <a:avLst/>
          </a:prstGeom>
          <a:noFill/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GB"/>
          </a:p>
        </p:txBody>
      </p:sp>
      <p:sp>
        <p:nvSpPr>
          <p:cNvPr id="30726" name="Line 5"/>
          <p:cNvSpPr>
            <a:spLocks noChangeShapeType="1"/>
          </p:cNvSpPr>
          <p:nvPr/>
        </p:nvSpPr>
        <p:spPr bwMode="auto">
          <a:xfrm flipV="1">
            <a:off x="1219200" y="5105400"/>
            <a:ext cx="0" cy="228600"/>
          </a:xfrm>
          <a:prstGeom prst="line">
            <a:avLst/>
          </a:prstGeom>
          <a:noFill/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GB"/>
          </a:p>
        </p:txBody>
      </p:sp>
      <p:sp>
        <p:nvSpPr>
          <p:cNvPr id="30727" name="Line 6"/>
          <p:cNvSpPr>
            <a:spLocks noChangeShapeType="1"/>
          </p:cNvSpPr>
          <p:nvPr/>
        </p:nvSpPr>
        <p:spPr bwMode="auto">
          <a:xfrm flipV="1">
            <a:off x="2590800" y="5105400"/>
            <a:ext cx="0" cy="228600"/>
          </a:xfrm>
          <a:prstGeom prst="line">
            <a:avLst/>
          </a:prstGeom>
          <a:noFill/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GB"/>
          </a:p>
        </p:txBody>
      </p:sp>
      <p:sp>
        <p:nvSpPr>
          <p:cNvPr id="30728" name="Line 7"/>
          <p:cNvSpPr>
            <a:spLocks noChangeShapeType="1"/>
          </p:cNvSpPr>
          <p:nvPr/>
        </p:nvSpPr>
        <p:spPr bwMode="auto">
          <a:xfrm flipV="1">
            <a:off x="3962400" y="5105400"/>
            <a:ext cx="0" cy="228600"/>
          </a:xfrm>
          <a:prstGeom prst="line">
            <a:avLst/>
          </a:prstGeom>
          <a:noFill/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GB"/>
          </a:p>
        </p:txBody>
      </p:sp>
      <p:sp>
        <p:nvSpPr>
          <p:cNvPr id="30729" name="Line 8"/>
          <p:cNvSpPr>
            <a:spLocks noChangeShapeType="1"/>
          </p:cNvSpPr>
          <p:nvPr/>
        </p:nvSpPr>
        <p:spPr bwMode="auto">
          <a:xfrm flipV="1">
            <a:off x="5257800" y="5105400"/>
            <a:ext cx="0" cy="228600"/>
          </a:xfrm>
          <a:prstGeom prst="line">
            <a:avLst/>
          </a:prstGeom>
          <a:noFill/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GB"/>
          </a:p>
        </p:txBody>
      </p:sp>
      <p:sp>
        <p:nvSpPr>
          <p:cNvPr id="30730" name="Line 9"/>
          <p:cNvSpPr>
            <a:spLocks noChangeShapeType="1"/>
          </p:cNvSpPr>
          <p:nvPr/>
        </p:nvSpPr>
        <p:spPr bwMode="auto">
          <a:xfrm flipV="1">
            <a:off x="6553200" y="5105400"/>
            <a:ext cx="0" cy="228600"/>
          </a:xfrm>
          <a:prstGeom prst="line">
            <a:avLst/>
          </a:prstGeom>
          <a:noFill/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GB"/>
          </a:p>
        </p:txBody>
      </p:sp>
      <p:sp>
        <p:nvSpPr>
          <p:cNvPr id="30731" name="Line 10"/>
          <p:cNvSpPr>
            <a:spLocks noChangeShapeType="1"/>
          </p:cNvSpPr>
          <p:nvPr/>
        </p:nvSpPr>
        <p:spPr bwMode="auto">
          <a:xfrm flipV="1">
            <a:off x="7924800" y="5105400"/>
            <a:ext cx="0" cy="228600"/>
          </a:xfrm>
          <a:prstGeom prst="line">
            <a:avLst/>
          </a:prstGeom>
          <a:noFill/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GB"/>
          </a:p>
        </p:txBody>
      </p:sp>
      <p:sp>
        <p:nvSpPr>
          <p:cNvPr id="30732" name="Text Box 11"/>
          <p:cNvSpPr txBox="1">
            <a:spLocks noChangeArrowheads="1"/>
          </p:cNvSpPr>
          <p:nvPr/>
        </p:nvSpPr>
        <p:spPr bwMode="auto">
          <a:xfrm>
            <a:off x="914400" y="4724400"/>
            <a:ext cx="7620000" cy="396875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GB" sz="2000">
                <a:latin typeface="Tahoma" pitchFamily="34" charset="0"/>
              </a:rPr>
              <a:t>ClO</a:t>
            </a:r>
            <a:r>
              <a:rPr lang="en-GB" sz="2000" baseline="-25000">
                <a:latin typeface="Tahoma" pitchFamily="34" charset="0"/>
              </a:rPr>
              <a:t>4</a:t>
            </a:r>
            <a:r>
              <a:rPr lang="en-GB" sz="2000" baseline="30000">
                <a:latin typeface="Tahoma" pitchFamily="34" charset="0"/>
              </a:rPr>
              <a:t>-</a:t>
            </a:r>
            <a:r>
              <a:rPr lang="en-GB" sz="2000">
                <a:latin typeface="Tahoma" pitchFamily="34" charset="0"/>
              </a:rPr>
              <a:t>           ClO</a:t>
            </a:r>
            <a:r>
              <a:rPr lang="en-GB" sz="2000" baseline="-25000">
                <a:latin typeface="Tahoma" pitchFamily="34" charset="0"/>
              </a:rPr>
              <a:t>3</a:t>
            </a:r>
            <a:r>
              <a:rPr lang="en-GB" sz="2000" baseline="30000">
                <a:latin typeface="Tahoma" pitchFamily="34" charset="0"/>
              </a:rPr>
              <a:t>-</a:t>
            </a:r>
            <a:r>
              <a:rPr lang="en-GB" sz="2000">
                <a:latin typeface="Tahoma" pitchFamily="34" charset="0"/>
              </a:rPr>
              <a:t>          HClO</a:t>
            </a:r>
            <a:r>
              <a:rPr lang="en-GB" sz="2000" baseline="-25000">
                <a:latin typeface="Tahoma" pitchFamily="34" charset="0"/>
              </a:rPr>
              <a:t>2</a:t>
            </a:r>
            <a:r>
              <a:rPr lang="en-GB" sz="2000">
                <a:latin typeface="Tahoma" pitchFamily="34" charset="0"/>
              </a:rPr>
              <a:t>        HClO          Cl</a:t>
            </a:r>
            <a:r>
              <a:rPr lang="en-GB" sz="2000" baseline="-25000">
                <a:latin typeface="Tahoma" pitchFamily="34" charset="0"/>
              </a:rPr>
              <a:t>2</a:t>
            </a:r>
            <a:r>
              <a:rPr lang="en-GB" sz="2000">
                <a:latin typeface="Tahoma" pitchFamily="34" charset="0"/>
              </a:rPr>
              <a:t>              Cl</a:t>
            </a:r>
            <a:r>
              <a:rPr lang="en-GB" sz="2000" baseline="30000">
                <a:latin typeface="Tahoma" pitchFamily="34" charset="0"/>
              </a:rPr>
              <a:t>-</a:t>
            </a:r>
            <a:endParaRPr lang="en-GB" sz="2000">
              <a:latin typeface="Tahoma" pitchFamily="34" charset="0"/>
            </a:endParaRPr>
          </a:p>
        </p:txBody>
      </p:sp>
      <p:sp>
        <p:nvSpPr>
          <p:cNvPr id="30733" name="Text Box 12"/>
          <p:cNvSpPr txBox="1">
            <a:spLocks noChangeArrowheads="1"/>
          </p:cNvSpPr>
          <p:nvPr/>
        </p:nvSpPr>
        <p:spPr bwMode="auto">
          <a:xfrm>
            <a:off x="1295400" y="5043488"/>
            <a:ext cx="6629400" cy="366712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GB" sz="1800">
                <a:latin typeface="Tahoma" pitchFamily="34" charset="0"/>
              </a:rPr>
              <a:t>  +1.20             +1.18          +1.65          +1.67         +1.36</a:t>
            </a:r>
          </a:p>
        </p:txBody>
      </p:sp>
      <p:sp>
        <p:nvSpPr>
          <p:cNvPr id="30734" name="Text Box 13"/>
          <p:cNvSpPr txBox="1">
            <a:spLocks noChangeArrowheads="1"/>
          </p:cNvSpPr>
          <p:nvPr/>
        </p:nvSpPr>
        <p:spPr bwMode="auto">
          <a:xfrm>
            <a:off x="152400" y="5119688"/>
            <a:ext cx="762000" cy="366712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GB" sz="1800">
                <a:latin typeface="Tahoma" pitchFamily="34" charset="0"/>
              </a:rPr>
              <a:t>pH=0</a:t>
            </a:r>
          </a:p>
        </p:txBody>
      </p:sp>
      <p:sp>
        <p:nvSpPr>
          <p:cNvPr id="30735" name="Line 14"/>
          <p:cNvSpPr>
            <a:spLocks noChangeShapeType="1"/>
          </p:cNvSpPr>
          <p:nvPr/>
        </p:nvSpPr>
        <p:spPr bwMode="auto">
          <a:xfrm>
            <a:off x="1295400" y="6477000"/>
            <a:ext cx="6705600" cy="0"/>
          </a:xfrm>
          <a:prstGeom prst="line">
            <a:avLst/>
          </a:prstGeom>
          <a:noFill/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GB"/>
          </a:p>
        </p:txBody>
      </p:sp>
      <p:sp>
        <p:nvSpPr>
          <p:cNvPr id="30736" name="Line 15"/>
          <p:cNvSpPr>
            <a:spLocks noChangeShapeType="1"/>
          </p:cNvSpPr>
          <p:nvPr/>
        </p:nvSpPr>
        <p:spPr bwMode="auto">
          <a:xfrm flipV="1">
            <a:off x="1295400" y="6248400"/>
            <a:ext cx="0" cy="228600"/>
          </a:xfrm>
          <a:prstGeom prst="line">
            <a:avLst/>
          </a:prstGeom>
          <a:noFill/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GB"/>
          </a:p>
        </p:txBody>
      </p:sp>
      <p:sp>
        <p:nvSpPr>
          <p:cNvPr id="30737" name="Line 16"/>
          <p:cNvSpPr>
            <a:spLocks noChangeShapeType="1"/>
          </p:cNvSpPr>
          <p:nvPr/>
        </p:nvSpPr>
        <p:spPr bwMode="auto">
          <a:xfrm flipV="1">
            <a:off x="2667000" y="6248400"/>
            <a:ext cx="0" cy="228600"/>
          </a:xfrm>
          <a:prstGeom prst="line">
            <a:avLst/>
          </a:prstGeom>
          <a:noFill/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GB"/>
          </a:p>
        </p:txBody>
      </p:sp>
      <p:sp>
        <p:nvSpPr>
          <p:cNvPr id="30738" name="Line 17"/>
          <p:cNvSpPr>
            <a:spLocks noChangeShapeType="1"/>
          </p:cNvSpPr>
          <p:nvPr/>
        </p:nvSpPr>
        <p:spPr bwMode="auto">
          <a:xfrm flipV="1">
            <a:off x="4038600" y="6248400"/>
            <a:ext cx="0" cy="228600"/>
          </a:xfrm>
          <a:prstGeom prst="line">
            <a:avLst/>
          </a:prstGeom>
          <a:noFill/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GB"/>
          </a:p>
        </p:txBody>
      </p:sp>
      <p:sp>
        <p:nvSpPr>
          <p:cNvPr id="30739" name="Line 18"/>
          <p:cNvSpPr>
            <a:spLocks noChangeShapeType="1"/>
          </p:cNvSpPr>
          <p:nvPr/>
        </p:nvSpPr>
        <p:spPr bwMode="auto">
          <a:xfrm flipV="1">
            <a:off x="5334000" y="6248400"/>
            <a:ext cx="0" cy="228600"/>
          </a:xfrm>
          <a:prstGeom prst="line">
            <a:avLst/>
          </a:prstGeom>
          <a:noFill/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GB"/>
          </a:p>
        </p:txBody>
      </p:sp>
      <p:sp>
        <p:nvSpPr>
          <p:cNvPr id="30740" name="Line 19"/>
          <p:cNvSpPr>
            <a:spLocks noChangeShapeType="1"/>
          </p:cNvSpPr>
          <p:nvPr/>
        </p:nvSpPr>
        <p:spPr bwMode="auto">
          <a:xfrm flipV="1">
            <a:off x="6629400" y="6248400"/>
            <a:ext cx="0" cy="228600"/>
          </a:xfrm>
          <a:prstGeom prst="line">
            <a:avLst/>
          </a:prstGeom>
          <a:noFill/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GB"/>
          </a:p>
        </p:txBody>
      </p:sp>
      <p:sp>
        <p:nvSpPr>
          <p:cNvPr id="30741" name="Line 20"/>
          <p:cNvSpPr>
            <a:spLocks noChangeShapeType="1"/>
          </p:cNvSpPr>
          <p:nvPr/>
        </p:nvSpPr>
        <p:spPr bwMode="auto">
          <a:xfrm flipV="1">
            <a:off x="8001000" y="6248400"/>
            <a:ext cx="0" cy="228600"/>
          </a:xfrm>
          <a:prstGeom prst="line">
            <a:avLst/>
          </a:prstGeom>
          <a:noFill/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GB"/>
          </a:p>
        </p:txBody>
      </p:sp>
      <p:sp>
        <p:nvSpPr>
          <p:cNvPr id="30742" name="Text Box 21"/>
          <p:cNvSpPr txBox="1">
            <a:spLocks noChangeArrowheads="1"/>
          </p:cNvSpPr>
          <p:nvPr/>
        </p:nvSpPr>
        <p:spPr bwMode="auto">
          <a:xfrm>
            <a:off x="990600" y="5867400"/>
            <a:ext cx="7620000" cy="396875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GB" sz="2000">
                <a:latin typeface="Tahoma" pitchFamily="34" charset="0"/>
              </a:rPr>
              <a:t>ClO</a:t>
            </a:r>
            <a:r>
              <a:rPr lang="en-GB" sz="2000" baseline="-25000">
                <a:latin typeface="Tahoma" pitchFamily="34" charset="0"/>
              </a:rPr>
              <a:t>4</a:t>
            </a:r>
            <a:r>
              <a:rPr lang="en-GB" sz="2000" baseline="30000">
                <a:latin typeface="Tahoma" pitchFamily="34" charset="0"/>
              </a:rPr>
              <a:t>-</a:t>
            </a:r>
            <a:r>
              <a:rPr lang="en-GB" sz="2000">
                <a:latin typeface="Tahoma" pitchFamily="34" charset="0"/>
              </a:rPr>
              <a:t>           ClO</a:t>
            </a:r>
            <a:r>
              <a:rPr lang="en-GB" sz="2000" baseline="-25000">
                <a:latin typeface="Tahoma" pitchFamily="34" charset="0"/>
              </a:rPr>
              <a:t>3</a:t>
            </a:r>
            <a:r>
              <a:rPr lang="en-GB" sz="2000" baseline="30000">
                <a:latin typeface="Tahoma" pitchFamily="34" charset="0"/>
              </a:rPr>
              <a:t>-</a:t>
            </a:r>
            <a:r>
              <a:rPr lang="en-GB" sz="2000">
                <a:latin typeface="Tahoma" pitchFamily="34" charset="0"/>
              </a:rPr>
              <a:t>          ClO</a:t>
            </a:r>
            <a:r>
              <a:rPr lang="en-GB" sz="2000" baseline="-25000">
                <a:latin typeface="Tahoma" pitchFamily="34" charset="0"/>
              </a:rPr>
              <a:t>2</a:t>
            </a:r>
            <a:r>
              <a:rPr lang="en-GB" sz="2000" baseline="30000">
                <a:latin typeface="Tahoma" pitchFamily="34" charset="0"/>
              </a:rPr>
              <a:t>-</a:t>
            </a:r>
            <a:r>
              <a:rPr lang="en-GB" sz="2000">
                <a:latin typeface="Tahoma" pitchFamily="34" charset="0"/>
              </a:rPr>
              <a:t>        ClO</a:t>
            </a:r>
            <a:r>
              <a:rPr lang="en-GB" sz="2000" baseline="30000">
                <a:latin typeface="Tahoma" pitchFamily="34" charset="0"/>
              </a:rPr>
              <a:t>-</a:t>
            </a:r>
            <a:r>
              <a:rPr lang="en-GB" sz="2000">
                <a:latin typeface="Tahoma" pitchFamily="34" charset="0"/>
              </a:rPr>
              <a:t>           Cl</a:t>
            </a:r>
            <a:r>
              <a:rPr lang="en-GB" sz="2000" baseline="-25000">
                <a:latin typeface="Tahoma" pitchFamily="34" charset="0"/>
              </a:rPr>
              <a:t>2</a:t>
            </a:r>
            <a:r>
              <a:rPr lang="en-GB" sz="2000">
                <a:latin typeface="Tahoma" pitchFamily="34" charset="0"/>
              </a:rPr>
              <a:t>              Cl</a:t>
            </a:r>
            <a:r>
              <a:rPr lang="en-GB" sz="2000" baseline="30000">
                <a:latin typeface="Tahoma" pitchFamily="34" charset="0"/>
              </a:rPr>
              <a:t>-</a:t>
            </a:r>
            <a:endParaRPr lang="en-GB" sz="2000">
              <a:latin typeface="Tahoma" pitchFamily="34" charset="0"/>
            </a:endParaRPr>
          </a:p>
        </p:txBody>
      </p:sp>
      <p:sp>
        <p:nvSpPr>
          <p:cNvPr id="30743" name="Text Box 22"/>
          <p:cNvSpPr txBox="1">
            <a:spLocks noChangeArrowheads="1"/>
          </p:cNvSpPr>
          <p:nvPr/>
        </p:nvSpPr>
        <p:spPr bwMode="auto">
          <a:xfrm>
            <a:off x="1371600" y="6186488"/>
            <a:ext cx="6629400" cy="366712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GB" sz="1800">
                <a:latin typeface="Tahoma" pitchFamily="34" charset="0"/>
              </a:rPr>
              <a:t>  +0.37             +0.30          +0.68          +0.42         +1.36</a:t>
            </a:r>
          </a:p>
        </p:txBody>
      </p:sp>
      <p:sp>
        <p:nvSpPr>
          <p:cNvPr id="30744" name="Text Box 23"/>
          <p:cNvSpPr txBox="1">
            <a:spLocks noChangeArrowheads="1"/>
          </p:cNvSpPr>
          <p:nvPr/>
        </p:nvSpPr>
        <p:spPr bwMode="auto">
          <a:xfrm>
            <a:off x="228600" y="6262688"/>
            <a:ext cx="914400" cy="366712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GB" sz="1800">
                <a:latin typeface="Tahoma" pitchFamily="34" charset="0"/>
              </a:rPr>
              <a:t>pH=14</a:t>
            </a:r>
          </a:p>
        </p:txBody>
      </p:sp>
      <p:sp>
        <p:nvSpPr>
          <p:cNvPr id="30745" name="Text Box 24"/>
          <p:cNvSpPr txBox="1">
            <a:spLocks noChangeArrowheads="1"/>
          </p:cNvSpPr>
          <p:nvPr/>
        </p:nvSpPr>
        <p:spPr bwMode="auto">
          <a:xfrm>
            <a:off x="2123728" y="4005064"/>
            <a:ext cx="3124200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nb-NO" sz="1200" dirty="0"/>
              <a:t>Figur: </a:t>
            </a:r>
            <a:r>
              <a:rPr lang="nb-NO" sz="1200" dirty="0" err="1"/>
              <a:t>Shriver</a:t>
            </a:r>
            <a:r>
              <a:rPr lang="nb-NO" sz="1200" dirty="0"/>
              <a:t> and </a:t>
            </a:r>
            <a:r>
              <a:rPr lang="nb-NO" sz="1200" dirty="0" err="1"/>
              <a:t>Atkins</a:t>
            </a:r>
            <a:r>
              <a:rPr lang="nb-NO" sz="1200" dirty="0"/>
              <a:t>: </a:t>
            </a:r>
            <a:r>
              <a:rPr lang="nb-NO" sz="1200" dirty="0" err="1"/>
              <a:t>Inorganic</a:t>
            </a:r>
            <a:r>
              <a:rPr lang="nb-NO" sz="1200" dirty="0"/>
              <a:t> </a:t>
            </a:r>
            <a:r>
              <a:rPr lang="nb-NO" sz="1200" dirty="0" err="1"/>
              <a:t>Chemistry</a:t>
            </a:r>
            <a:r>
              <a:rPr lang="nb-NO" sz="1200" dirty="0"/>
              <a:t> </a:t>
            </a:r>
            <a:endParaRPr lang="en-US" sz="1200" dirty="0"/>
          </a:p>
        </p:txBody>
      </p:sp>
      <p:sp>
        <p:nvSpPr>
          <p:cNvPr id="26" name="Slide Number Placeholder 2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AD60FF7B-B2CC-4862-BE82-E1666AA8224E}" type="slidenum">
              <a:rPr lang="en-US" smtClean="0"/>
              <a:pPr>
                <a:defRPr/>
              </a:pPr>
              <a:t>47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7" name="Footer Placeholder 4"/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/>
          <a:p>
            <a:r>
              <a:rPr lang="nb-NO" smtClean="0"/>
              <a:t>MENA 1000 – Materialer, energi og nanoteknologi</a:t>
            </a:r>
            <a:endParaRPr lang="en-US" smtClean="0"/>
          </a:p>
        </p:txBody>
      </p:sp>
      <p:sp>
        <p:nvSpPr>
          <p:cNvPr id="3174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smtClean="0"/>
              <a:t>Bruk av Frost-diagrammer; pH-avhengighet</a:t>
            </a:r>
            <a:r>
              <a:rPr lang="en-GB" sz="1200" smtClean="0"/>
              <a:t/>
            </a:r>
            <a:br>
              <a:rPr lang="en-GB" sz="1200" smtClean="0"/>
            </a:br>
            <a:r>
              <a:rPr lang="en-GB" sz="1600" smtClean="0"/>
              <a:t>Latimer og Frost oftest ved pH = 0 (E</a:t>
            </a:r>
            <a:r>
              <a:rPr lang="en-GB" sz="1600" baseline="30000" smtClean="0"/>
              <a:t>0</a:t>
            </a:r>
            <a:r>
              <a:rPr lang="en-GB" sz="1600" smtClean="0"/>
              <a:t>), 7 (E</a:t>
            </a:r>
            <a:r>
              <a:rPr lang="en-GB" sz="1600" baseline="-25000" smtClean="0"/>
              <a:t>W</a:t>
            </a:r>
            <a:r>
              <a:rPr lang="en-GB" sz="1600" smtClean="0"/>
              <a:t>) eller 14 (E</a:t>
            </a:r>
            <a:r>
              <a:rPr lang="en-GB" sz="1600" baseline="-25000" smtClean="0"/>
              <a:t>B</a:t>
            </a:r>
            <a:r>
              <a:rPr lang="en-GB" sz="1600" smtClean="0"/>
              <a:t>)</a:t>
            </a:r>
          </a:p>
        </p:txBody>
      </p:sp>
      <p:sp>
        <p:nvSpPr>
          <p:cNvPr id="31749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152400" y="1676400"/>
            <a:ext cx="3657600" cy="4495800"/>
          </a:xfrm>
        </p:spPr>
        <p:txBody>
          <a:bodyPr/>
          <a:lstStyle/>
          <a:p>
            <a:pPr eaLnBrk="1" hangingPunct="1"/>
            <a:r>
              <a:rPr lang="en-GB" sz="1800" smtClean="0"/>
              <a:t>Eksempel: Nitrogen</a:t>
            </a:r>
          </a:p>
          <a:p>
            <a:pPr eaLnBrk="1" hangingPunct="1"/>
            <a:endParaRPr lang="en-GB" sz="1800" smtClean="0"/>
          </a:p>
          <a:p>
            <a:pPr eaLnBrk="1" hangingPunct="1"/>
            <a:r>
              <a:rPr lang="en-GB" sz="1800" smtClean="0"/>
              <a:t>Stabilitet i surt vs basisk miljø</a:t>
            </a:r>
          </a:p>
          <a:p>
            <a:pPr eaLnBrk="1" hangingPunct="1"/>
            <a:endParaRPr lang="en-GB" sz="1800" smtClean="0"/>
          </a:p>
          <a:p>
            <a:pPr lvl="1" eaLnBrk="1" hangingPunct="1"/>
            <a:r>
              <a:rPr lang="en-GB" sz="1600" smtClean="0"/>
              <a:t>Endel species stabile i basisk, men ikke i surt miljø</a:t>
            </a:r>
          </a:p>
          <a:p>
            <a:pPr eaLnBrk="1" hangingPunct="1"/>
            <a:endParaRPr lang="en-GB" sz="1800" smtClean="0"/>
          </a:p>
          <a:p>
            <a:pPr eaLnBrk="1" hangingPunct="1"/>
            <a:r>
              <a:rPr lang="en-GB" sz="1800" smtClean="0"/>
              <a:t>Oksoanioner:    </a:t>
            </a:r>
          </a:p>
          <a:p>
            <a:pPr lvl="1" eaLnBrk="1" hangingPunct="1"/>
            <a:endParaRPr lang="en-GB" sz="1600" smtClean="0"/>
          </a:p>
          <a:p>
            <a:pPr lvl="1" eaLnBrk="1" hangingPunct="1"/>
            <a:r>
              <a:rPr lang="en-GB" sz="1600" smtClean="0"/>
              <a:t>Høye oks-trinn stabile i basisk miljø</a:t>
            </a:r>
          </a:p>
          <a:p>
            <a:pPr lvl="1" eaLnBrk="1" hangingPunct="1"/>
            <a:endParaRPr lang="en-GB" sz="1600" smtClean="0"/>
          </a:p>
          <a:p>
            <a:pPr lvl="1" eaLnBrk="1" hangingPunct="1"/>
            <a:r>
              <a:rPr lang="en-GB" sz="1600" smtClean="0"/>
              <a:t>Oks-midler sterkere i surt miljø</a:t>
            </a:r>
          </a:p>
        </p:txBody>
      </p:sp>
      <p:graphicFrame>
        <p:nvGraphicFramePr>
          <p:cNvPr id="31746" name="Object 1024"/>
          <p:cNvGraphicFramePr>
            <a:graphicFrameLocks noChangeAspect="1"/>
          </p:cNvGraphicFramePr>
          <p:nvPr/>
        </p:nvGraphicFramePr>
        <p:xfrm>
          <a:off x="4114800" y="2209800"/>
          <a:ext cx="4419600" cy="3248025"/>
        </p:xfrm>
        <a:graphic>
          <a:graphicData uri="http://schemas.openxmlformats.org/presentationml/2006/ole">
            <p:oleObj spid="_x0000_s31746" name="Drawing" r:id="rId3" imgW="5572108" imgH="4096093" progId="">
              <p:embed/>
            </p:oleObj>
          </a:graphicData>
        </a:graphic>
      </p:graphicFrame>
      <p:sp>
        <p:nvSpPr>
          <p:cNvPr id="31750" name="Text Box 5"/>
          <p:cNvSpPr txBox="1">
            <a:spLocks noChangeArrowheads="1"/>
          </p:cNvSpPr>
          <p:nvPr/>
        </p:nvSpPr>
        <p:spPr bwMode="auto">
          <a:xfrm>
            <a:off x="5364088" y="6165304"/>
            <a:ext cx="3124200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nb-NO" sz="1200" dirty="0"/>
              <a:t>Figur: </a:t>
            </a:r>
            <a:r>
              <a:rPr lang="nb-NO" sz="1200" dirty="0" err="1"/>
              <a:t>Shriver</a:t>
            </a:r>
            <a:r>
              <a:rPr lang="nb-NO" sz="1200" dirty="0"/>
              <a:t> and </a:t>
            </a:r>
            <a:r>
              <a:rPr lang="nb-NO" sz="1200" dirty="0" err="1"/>
              <a:t>Atkins</a:t>
            </a:r>
            <a:r>
              <a:rPr lang="nb-NO" sz="1200" dirty="0"/>
              <a:t>: </a:t>
            </a:r>
            <a:r>
              <a:rPr lang="nb-NO" sz="1200" dirty="0" err="1"/>
              <a:t>Inorganic</a:t>
            </a:r>
            <a:r>
              <a:rPr lang="nb-NO" sz="1200" dirty="0"/>
              <a:t> </a:t>
            </a:r>
            <a:r>
              <a:rPr lang="nb-NO" sz="1200" dirty="0" err="1"/>
              <a:t>Chemistry</a:t>
            </a:r>
            <a:r>
              <a:rPr lang="nb-NO" sz="1200" dirty="0"/>
              <a:t> </a:t>
            </a:r>
            <a:endParaRPr lang="en-US" sz="1200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AD60FF7B-B2CC-4862-BE82-E1666AA8224E}" type="slidenum">
              <a:rPr lang="en-US" smtClean="0"/>
              <a:pPr>
                <a:defRPr/>
              </a:pPr>
              <a:t>48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Footer Placeholder 3"/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/>
          <a:p>
            <a:r>
              <a:rPr lang="nb-NO" smtClean="0"/>
              <a:t>MENA 1000 – Materialer, energi og nanoteknologi</a:t>
            </a:r>
            <a:endParaRPr lang="en-US" smtClean="0"/>
          </a:p>
        </p:txBody>
      </p:sp>
      <p:sp>
        <p:nvSpPr>
          <p:cNvPr id="5529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smtClean="0"/>
              <a:t>Kinetikk og overpotensialer</a:t>
            </a:r>
          </a:p>
        </p:txBody>
      </p:sp>
      <p:sp>
        <p:nvSpPr>
          <p:cNvPr id="5530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371600"/>
            <a:ext cx="4462264" cy="4724400"/>
          </a:xfrm>
        </p:spPr>
        <p:txBody>
          <a:bodyPr/>
          <a:lstStyle/>
          <a:p>
            <a:pPr eaLnBrk="1" hangingPunct="1"/>
            <a:r>
              <a:rPr lang="en-GB" dirty="0" err="1" smtClean="0"/>
              <a:t>Reaksjoner</a:t>
            </a:r>
            <a:r>
              <a:rPr lang="en-GB" dirty="0" smtClean="0"/>
              <a:t> </a:t>
            </a:r>
            <a:r>
              <a:rPr lang="en-GB" dirty="0" err="1" smtClean="0"/>
              <a:t>krever</a:t>
            </a:r>
            <a:r>
              <a:rPr lang="en-GB" dirty="0" smtClean="0"/>
              <a:t> </a:t>
            </a:r>
            <a:r>
              <a:rPr lang="en-GB" dirty="0" err="1" smtClean="0"/>
              <a:t>aktivering</a:t>
            </a:r>
            <a:r>
              <a:rPr lang="en-GB" dirty="0" smtClean="0"/>
              <a:t>;   </a:t>
            </a:r>
          </a:p>
          <a:p>
            <a:pPr lvl="1" eaLnBrk="1" hangingPunct="1">
              <a:buNone/>
            </a:pPr>
            <a:r>
              <a:rPr lang="en-GB" dirty="0" smtClean="0"/>
              <a:t>	</a:t>
            </a:r>
            <a:r>
              <a:rPr lang="en-GB" dirty="0" err="1" smtClean="0"/>
              <a:t>aktiveringsenergi</a:t>
            </a:r>
            <a:r>
              <a:rPr lang="en-GB" dirty="0" smtClean="0"/>
              <a:t>   </a:t>
            </a:r>
            <a:endParaRPr lang="en-GB" dirty="0" smtClean="0"/>
          </a:p>
          <a:p>
            <a:pPr eaLnBrk="1" hangingPunct="1"/>
            <a:endParaRPr lang="en-GB" dirty="0" smtClean="0"/>
          </a:p>
          <a:p>
            <a:pPr eaLnBrk="1" hangingPunct="1"/>
            <a:r>
              <a:rPr lang="en-GB" dirty="0" smtClean="0"/>
              <a:t>Kan </a:t>
            </a:r>
            <a:r>
              <a:rPr lang="en-GB" dirty="0" err="1" smtClean="0"/>
              <a:t>uttrykkes</a:t>
            </a:r>
            <a:r>
              <a:rPr lang="en-GB" dirty="0" smtClean="0"/>
              <a:t> </a:t>
            </a:r>
            <a:r>
              <a:rPr lang="en-GB" dirty="0" err="1" smtClean="0"/>
              <a:t>som</a:t>
            </a:r>
            <a:r>
              <a:rPr lang="en-GB" dirty="0" smtClean="0"/>
              <a:t> </a:t>
            </a:r>
            <a:r>
              <a:rPr lang="en-GB" dirty="0" err="1" smtClean="0"/>
              <a:t>aktiveringspotensial</a:t>
            </a:r>
            <a:r>
              <a:rPr lang="en-GB" dirty="0" smtClean="0"/>
              <a:t>; </a:t>
            </a:r>
          </a:p>
          <a:p>
            <a:pPr lvl="1" eaLnBrk="1" hangingPunct="1">
              <a:buNone/>
            </a:pPr>
            <a:r>
              <a:rPr lang="en-GB" dirty="0" smtClean="0"/>
              <a:t>	</a:t>
            </a:r>
            <a:r>
              <a:rPr lang="en-GB" dirty="0" err="1" smtClean="0"/>
              <a:t>overpotensial</a:t>
            </a:r>
            <a:endParaRPr lang="en-GB" dirty="0" smtClean="0"/>
          </a:p>
          <a:p>
            <a:pPr lvl="1" eaLnBrk="1" hangingPunct="1">
              <a:buNone/>
            </a:pPr>
            <a:r>
              <a:rPr lang="en-GB" dirty="0" smtClean="0"/>
              <a:t>	</a:t>
            </a:r>
            <a:r>
              <a:rPr lang="en-GB" i="1" dirty="0" err="1" smtClean="0"/>
              <a:t>E</a:t>
            </a:r>
            <a:r>
              <a:rPr lang="en-GB" i="1" baseline="-25000" dirty="0" err="1" smtClean="0"/>
              <a:t>op</a:t>
            </a:r>
            <a:r>
              <a:rPr lang="en-GB" i="1" dirty="0" smtClean="0"/>
              <a:t> </a:t>
            </a:r>
            <a:r>
              <a:rPr lang="en-GB" i="1" dirty="0" smtClean="0"/>
              <a:t>= -</a:t>
            </a:r>
            <a:r>
              <a:rPr lang="el-GR" i="1" dirty="0" smtClean="0"/>
              <a:t>Δ</a:t>
            </a:r>
            <a:r>
              <a:rPr lang="nb-NO" i="1" dirty="0" err="1" smtClean="0"/>
              <a:t>G</a:t>
            </a:r>
            <a:r>
              <a:rPr lang="nb-NO" i="1" baseline="-25000" dirty="0" err="1" smtClean="0"/>
              <a:t>akt</a:t>
            </a:r>
            <a:r>
              <a:rPr lang="nb-NO" i="1" dirty="0" smtClean="0"/>
              <a:t>/</a:t>
            </a:r>
            <a:r>
              <a:rPr lang="en-GB" i="1" dirty="0" smtClean="0"/>
              <a:t>nF</a:t>
            </a:r>
          </a:p>
          <a:p>
            <a:pPr lvl="1" eaLnBrk="1" hangingPunct="1">
              <a:buNone/>
            </a:pPr>
            <a:endParaRPr lang="en-GB" dirty="0" smtClean="0"/>
          </a:p>
          <a:p>
            <a:pPr eaLnBrk="1" hangingPunct="1"/>
            <a:endParaRPr lang="en-GB" dirty="0" smtClean="0"/>
          </a:p>
          <a:p>
            <a:pPr eaLnBrk="1" hangingPunct="1"/>
            <a:r>
              <a:rPr lang="en-GB" dirty="0" err="1" smtClean="0"/>
              <a:t>Overpotensialet</a:t>
            </a:r>
            <a:r>
              <a:rPr lang="en-GB" dirty="0" smtClean="0"/>
              <a:t> </a:t>
            </a:r>
            <a:r>
              <a:rPr lang="en-GB" dirty="0" err="1" smtClean="0"/>
              <a:t>er</a:t>
            </a:r>
            <a:r>
              <a:rPr lang="en-GB" dirty="0" smtClean="0"/>
              <a:t> </a:t>
            </a:r>
            <a:r>
              <a:rPr lang="en-GB" dirty="0" err="1" smtClean="0"/>
              <a:t>karakteristisk</a:t>
            </a:r>
            <a:r>
              <a:rPr lang="en-GB" dirty="0" smtClean="0"/>
              <a:t> for </a:t>
            </a:r>
            <a:r>
              <a:rPr lang="en-GB" dirty="0" err="1" smtClean="0"/>
              <a:t>hver</a:t>
            </a:r>
            <a:r>
              <a:rPr lang="en-GB" dirty="0" smtClean="0"/>
              <a:t> delreaksjon</a:t>
            </a:r>
          </a:p>
          <a:p>
            <a:pPr lvl="1" eaLnBrk="1" hangingPunct="1">
              <a:buNone/>
            </a:pPr>
            <a:r>
              <a:rPr lang="en-GB" dirty="0" smtClean="0"/>
              <a:t>	</a:t>
            </a:r>
            <a:r>
              <a:rPr lang="en-GB" dirty="0" err="1" smtClean="0"/>
              <a:t>Eks</a:t>
            </a:r>
            <a:r>
              <a:rPr lang="en-GB" dirty="0" smtClean="0"/>
              <a:t>.: </a:t>
            </a:r>
            <a:r>
              <a:rPr lang="en-GB" dirty="0" err="1" smtClean="0"/>
              <a:t>Reduksjon</a:t>
            </a:r>
            <a:r>
              <a:rPr lang="en-GB" dirty="0" smtClean="0"/>
              <a:t> </a:t>
            </a:r>
            <a:r>
              <a:rPr lang="en-GB" dirty="0" err="1" smtClean="0"/>
              <a:t>og</a:t>
            </a:r>
            <a:r>
              <a:rPr lang="en-GB" dirty="0" smtClean="0"/>
              <a:t> </a:t>
            </a:r>
            <a:r>
              <a:rPr lang="en-GB" dirty="0" err="1" smtClean="0"/>
              <a:t>oksidasjon</a:t>
            </a:r>
            <a:r>
              <a:rPr lang="en-GB" dirty="0" smtClean="0"/>
              <a:t> </a:t>
            </a:r>
            <a:r>
              <a:rPr lang="en-GB" dirty="0" err="1" smtClean="0"/>
              <a:t>av</a:t>
            </a:r>
            <a:r>
              <a:rPr lang="en-GB" dirty="0" smtClean="0"/>
              <a:t> </a:t>
            </a:r>
            <a:r>
              <a:rPr lang="en-GB" dirty="0" err="1" smtClean="0"/>
              <a:t>vann</a:t>
            </a:r>
            <a:r>
              <a:rPr lang="en-GB" dirty="0" smtClean="0"/>
              <a:t> </a:t>
            </a:r>
            <a:r>
              <a:rPr lang="en-GB" dirty="0" err="1" smtClean="0"/>
              <a:t>har</a:t>
            </a:r>
            <a:r>
              <a:rPr lang="en-GB" dirty="0" smtClean="0"/>
              <a:t> </a:t>
            </a:r>
            <a:r>
              <a:rPr lang="en-GB" dirty="0" err="1" smtClean="0"/>
              <a:t>begge</a:t>
            </a:r>
            <a:r>
              <a:rPr lang="en-GB" dirty="0" smtClean="0"/>
              <a:t> </a:t>
            </a:r>
            <a:r>
              <a:rPr lang="en-GB" dirty="0" err="1" smtClean="0"/>
              <a:t>ofte</a:t>
            </a:r>
            <a:r>
              <a:rPr lang="en-GB" dirty="0" smtClean="0"/>
              <a:t> </a:t>
            </a:r>
            <a:r>
              <a:rPr lang="en-GB" dirty="0" err="1" smtClean="0"/>
              <a:t>rundt</a:t>
            </a:r>
            <a:r>
              <a:rPr lang="en-GB" dirty="0" smtClean="0"/>
              <a:t> 0.6 V </a:t>
            </a:r>
            <a:r>
              <a:rPr lang="en-GB" dirty="0" err="1" smtClean="0"/>
              <a:t>i</a:t>
            </a:r>
            <a:r>
              <a:rPr lang="en-GB" dirty="0" smtClean="0"/>
              <a:t> </a:t>
            </a:r>
            <a:r>
              <a:rPr lang="en-GB" dirty="0" err="1" smtClean="0"/>
              <a:t>overpotensial</a:t>
            </a:r>
            <a:endParaRPr lang="en-GB" dirty="0" smtClean="0"/>
          </a:p>
          <a:p>
            <a:pPr lvl="1" eaLnBrk="1" hangingPunct="1">
              <a:buNone/>
            </a:pPr>
            <a:r>
              <a:rPr lang="en-GB" dirty="0" smtClean="0"/>
              <a:t>	</a:t>
            </a:r>
            <a:endParaRPr lang="en-GB" dirty="0" smtClean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19E0BFA4-56E2-42F5-968E-84907140637C}" type="slidenum">
              <a:rPr lang="en-US" smtClean="0"/>
              <a:pPr>
                <a:defRPr/>
              </a:pPr>
              <a:t>49</a:t>
            </a:fld>
            <a:endParaRPr lang="en-US"/>
          </a:p>
        </p:txBody>
      </p:sp>
      <p:pic>
        <p:nvPicPr>
          <p:cNvPr id="71681" name="Picture 1" descr="C:\Users\trulsn\Documents\MENA1000bok\Figurer\Kinetikk aktivering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788024" y="1340768"/>
            <a:ext cx="4248472" cy="288147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nb-NO" smtClean="0"/>
              <a:t>MENA 1000 – Materialer, energi og nanoteknologi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8736739A-C7BB-4B01-9FB0-FA22E38AB04C}" type="slidenum">
              <a:rPr lang="en-US" smtClean="0"/>
              <a:pPr>
                <a:defRPr/>
              </a:pPr>
              <a:t>50</a:t>
            </a:fld>
            <a:endParaRPr lang="en-US"/>
          </a:p>
        </p:txBody>
      </p:sp>
      <p:grpSp>
        <p:nvGrpSpPr>
          <p:cNvPr id="8" name="Group 7"/>
          <p:cNvGrpSpPr/>
          <p:nvPr/>
        </p:nvGrpSpPr>
        <p:grpSpPr>
          <a:xfrm>
            <a:off x="179512" y="548680"/>
            <a:ext cx="8136904" cy="6078523"/>
            <a:chOff x="179512" y="548680"/>
            <a:chExt cx="8136904" cy="6078523"/>
          </a:xfrm>
        </p:grpSpPr>
        <p:pic>
          <p:nvPicPr>
            <p:cNvPr id="5" name="Picture 4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79512" y="548680"/>
              <a:ext cx="8136904" cy="607852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7" name="Rectangle 6"/>
            <p:cNvSpPr/>
            <p:nvPr/>
          </p:nvSpPr>
          <p:spPr>
            <a:xfrm>
              <a:off x="1979712" y="620688"/>
              <a:ext cx="5112568" cy="64807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sp>
        <p:nvSpPr>
          <p:cNvPr id="9" name="Title 8"/>
          <p:cNvSpPr>
            <a:spLocks noGrp="1"/>
          </p:cNvSpPr>
          <p:nvPr>
            <p:ph type="title"/>
          </p:nvPr>
        </p:nvSpPr>
        <p:spPr>
          <a:xfrm>
            <a:off x="685800" y="197768"/>
            <a:ext cx="7772400" cy="1143000"/>
          </a:xfrm>
        </p:spPr>
        <p:txBody>
          <a:bodyPr/>
          <a:lstStyle/>
          <a:p>
            <a:r>
              <a:rPr lang="en-GB" dirty="0" err="1" smtClean="0"/>
              <a:t>Termodynamikk</a:t>
            </a:r>
            <a:r>
              <a:rPr lang="en-GB" dirty="0" smtClean="0"/>
              <a:t>, </a:t>
            </a:r>
            <a:r>
              <a:rPr lang="en-GB" dirty="0" err="1" smtClean="0"/>
              <a:t>kinetikk</a:t>
            </a:r>
            <a:r>
              <a:rPr lang="en-GB" dirty="0" smtClean="0"/>
              <a:t>, </a:t>
            </a:r>
            <a:r>
              <a:rPr lang="en-GB" dirty="0" err="1" smtClean="0"/>
              <a:t>katalyse</a:t>
            </a:r>
            <a:r>
              <a:rPr lang="en-GB" dirty="0" smtClean="0"/>
              <a:t/>
            </a:r>
            <a:br>
              <a:rPr lang="en-GB" dirty="0" smtClean="0"/>
            </a:br>
            <a:r>
              <a:rPr lang="en-GB" dirty="0" smtClean="0"/>
              <a:t/>
            </a:r>
            <a:br>
              <a:rPr lang="en-GB" dirty="0" smtClean="0"/>
            </a:br>
            <a:r>
              <a:rPr lang="en-GB" sz="2000" dirty="0" err="1" smtClean="0"/>
              <a:t>Eksempel</a:t>
            </a:r>
            <a:r>
              <a:rPr lang="en-GB" sz="2000" dirty="0" smtClean="0"/>
              <a:t>: </a:t>
            </a:r>
            <a:r>
              <a:rPr lang="en-GB" sz="2000" dirty="0" err="1" smtClean="0"/>
              <a:t>Oksidasjon</a:t>
            </a:r>
            <a:r>
              <a:rPr lang="en-GB" sz="2000" dirty="0" smtClean="0"/>
              <a:t> </a:t>
            </a:r>
            <a:r>
              <a:rPr lang="en-GB" sz="2000" dirty="0" err="1" smtClean="0"/>
              <a:t>av</a:t>
            </a:r>
            <a:r>
              <a:rPr lang="en-GB" sz="2000" dirty="0" smtClean="0"/>
              <a:t> </a:t>
            </a:r>
            <a:r>
              <a:rPr lang="en-GB" sz="2000" dirty="0" err="1" smtClean="0"/>
              <a:t>ammoniakk</a:t>
            </a:r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Footer Placeholder 3"/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/>
          <a:p>
            <a:r>
              <a:rPr lang="nb-NO" smtClean="0"/>
              <a:t>MENA 1000 – Materialer, energi og nanoteknologi</a:t>
            </a:r>
            <a:endParaRPr lang="en-US" smtClean="0"/>
          </a:p>
        </p:txBody>
      </p:sp>
      <p:sp>
        <p:nvSpPr>
          <p:cNvPr id="5632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nb-NO" smtClean="0"/>
              <a:t>Oppsummering Kapittel 6</a:t>
            </a:r>
            <a:endParaRPr lang="en-US" smtClean="0"/>
          </a:p>
        </p:txBody>
      </p:sp>
      <p:sp>
        <p:nvSpPr>
          <p:cNvPr id="5632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371600"/>
            <a:ext cx="7772400" cy="502920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nb-NO" sz="1800" smtClean="0"/>
              <a:t>Et mål med kapittelet har vært å gjøre seg kjent med </a:t>
            </a:r>
          </a:p>
          <a:p>
            <a:pPr lvl="1" eaLnBrk="1" hangingPunct="1">
              <a:lnSpc>
                <a:spcPct val="90000"/>
              </a:lnSpc>
            </a:pPr>
            <a:r>
              <a:rPr lang="nb-NO" sz="1600" smtClean="0"/>
              <a:t>Viktige typer kjemiske reaksjoner og likevekter (syre-base, oppløsning-utfelling, kompleksering, red-oks, elektrokjemi)</a:t>
            </a:r>
          </a:p>
          <a:p>
            <a:pPr lvl="1" eaLnBrk="1" hangingPunct="1">
              <a:lnSpc>
                <a:spcPct val="90000"/>
              </a:lnSpc>
            </a:pPr>
            <a:r>
              <a:rPr lang="nb-NO" sz="1600" smtClean="0"/>
              <a:t>Beregninger av konsentrasjoner i kjemiske likevektssystemer</a:t>
            </a:r>
          </a:p>
          <a:p>
            <a:pPr lvl="1" eaLnBrk="1" hangingPunct="1">
              <a:lnSpc>
                <a:spcPct val="90000"/>
              </a:lnSpc>
            </a:pPr>
            <a:r>
              <a:rPr lang="nb-NO" sz="1600" smtClean="0"/>
              <a:t>Måter å fremstille data for likevekter på</a:t>
            </a:r>
          </a:p>
          <a:p>
            <a:pPr lvl="1" eaLnBrk="1" hangingPunct="1">
              <a:lnSpc>
                <a:spcPct val="90000"/>
              </a:lnSpc>
            </a:pPr>
            <a:endParaRPr lang="nb-NO" sz="1600" smtClean="0"/>
          </a:p>
          <a:p>
            <a:pPr eaLnBrk="1" hangingPunct="1">
              <a:lnSpc>
                <a:spcPct val="90000"/>
              </a:lnSpc>
            </a:pPr>
            <a:r>
              <a:rPr lang="nb-NO" sz="1800" smtClean="0"/>
              <a:t>Konsentrasjoner i kjemiske likevekter kan beregnes ved å kombinere</a:t>
            </a:r>
          </a:p>
          <a:p>
            <a:pPr lvl="1" eaLnBrk="1" hangingPunct="1">
              <a:lnSpc>
                <a:spcPct val="90000"/>
              </a:lnSpc>
            </a:pPr>
            <a:r>
              <a:rPr lang="nb-NO" sz="1600" smtClean="0"/>
              <a:t>Likevektsonstant(er)</a:t>
            </a:r>
          </a:p>
          <a:p>
            <a:pPr lvl="1" eaLnBrk="1" hangingPunct="1">
              <a:lnSpc>
                <a:spcPct val="90000"/>
              </a:lnSpc>
            </a:pPr>
            <a:r>
              <a:rPr lang="nb-NO" sz="1600" smtClean="0"/>
              <a:t>Massebalanse(r)</a:t>
            </a:r>
          </a:p>
          <a:p>
            <a:pPr lvl="1" eaLnBrk="1" hangingPunct="1">
              <a:lnSpc>
                <a:spcPct val="90000"/>
              </a:lnSpc>
            </a:pPr>
            <a:r>
              <a:rPr lang="nb-NO" sz="1600" smtClean="0"/>
              <a:t>Elektronøytralitet</a:t>
            </a:r>
          </a:p>
          <a:p>
            <a:pPr lvl="1" eaLnBrk="1" hangingPunct="1">
              <a:lnSpc>
                <a:spcPct val="90000"/>
              </a:lnSpc>
            </a:pPr>
            <a:endParaRPr lang="nb-NO" sz="1600" smtClean="0"/>
          </a:p>
          <a:p>
            <a:pPr eaLnBrk="1" hangingPunct="1">
              <a:lnSpc>
                <a:spcPct val="90000"/>
              </a:lnSpc>
            </a:pPr>
            <a:r>
              <a:rPr lang="nb-NO" sz="1800" smtClean="0"/>
              <a:t>Alternativ (tradisjonell) metodikk i beregninger av bl.a. syre-base-likevekter:</a:t>
            </a:r>
          </a:p>
          <a:p>
            <a:pPr lvl="1" eaLnBrk="1" hangingPunct="1">
              <a:lnSpc>
                <a:spcPct val="90000"/>
              </a:lnSpc>
            </a:pPr>
            <a:r>
              <a:rPr lang="nb-NO" sz="1600" smtClean="0"/>
              <a:t>Finn relevant reaksjonsligning</a:t>
            </a:r>
          </a:p>
          <a:p>
            <a:pPr lvl="1" eaLnBrk="1" hangingPunct="1">
              <a:lnSpc>
                <a:spcPct val="90000"/>
              </a:lnSpc>
            </a:pPr>
            <a:r>
              <a:rPr lang="nb-NO" sz="1600" smtClean="0"/>
              <a:t>Blanding – fortynning</a:t>
            </a:r>
          </a:p>
          <a:p>
            <a:pPr lvl="1" eaLnBrk="1" hangingPunct="1">
              <a:lnSpc>
                <a:spcPct val="90000"/>
              </a:lnSpc>
            </a:pPr>
            <a:r>
              <a:rPr lang="nb-NO" sz="1600" smtClean="0"/>
              <a:t>Reaksjon (sterke syrer eller baser reagerer fullstendig)</a:t>
            </a:r>
          </a:p>
          <a:p>
            <a:pPr lvl="1" eaLnBrk="1" hangingPunct="1">
              <a:lnSpc>
                <a:spcPct val="90000"/>
              </a:lnSpc>
            </a:pPr>
            <a:r>
              <a:rPr lang="nb-NO" sz="1600" smtClean="0"/>
              <a:t>”Fininnstilling” av likevekt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19E0BFA4-56E2-42F5-968E-84907140637C}" type="slidenum">
              <a:rPr lang="en-US" smtClean="0"/>
              <a:pPr>
                <a:defRPr/>
              </a:pPr>
              <a:t>51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3" name="Footer Placeholder 3"/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/>
          <a:p>
            <a:r>
              <a:rPr lang="nb-NO" smtClean="0"/>
              <a:t>MENA 1000 – Materialer, energi og nanoteknologi</a:t>
            </a:r>
            <a:endParaRPr lang="en-US" smtClean="0"/>
          </a:p>
        </p:txBody>
      </p:sp>
      <p:sp>
        <p:nvSpPr>
          <p:cNvPr id="35844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0"/>
            <a:ext cx="7772400" cy="1104900"/>
          </a:xfrm>
        </p:spPr>
        <p:txBody>
          <a:bodyPr/>
          <a:lstStyle/>
          <a:p>
            <a:pPr eaLnBrk="1" hangingPunct="1"/>
            <a:r>
              <a:rPr lang="en-GB" smtClean="0"/>
              <a:t>Oppsummering, Kap. 6, forts.</a:t>
            </a:r>
          </a:p>
        </p:txBody>
      </p:sp>
      <p:sp>
        <p:nvSpPr>
          <p:cNvPr id="3584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09600" y="990600"/>
            <a:ext cx="8153400" cy="5029200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FontTx/>
              <a:buNone/>
            </a:pPr>
            <a:r>
              <a:rPr lang="en-GB" dirty="0" smtClean="0"/>
              <a:t>Mange </a:t>
            </a:r>
            <a:r>
              <a:rPr lang="en-GB" dirty="0" err="1" smtClean="0"/>
              <a:t>praktiske</a:t>
            </a:r>
            <a:r>
              <a:rPr lang="en-GB" dirty="0" smtClean="0"/>
              <a:t> </a:t>
            </a:r>
            <a:r>
              <a:rPr lang="en-GB" dirty="0" err="1" smtClean="0"/>
              <a:t>verktøy</a:t>
            </a:r>
            <a:r>
              <a:rPr lang="en-GB" dirty="0" smtClean="0"/>
              <a:t> for </a:t>
            </a:r>
            <a:r>
              <a:rPr lang="en-GB" dirty="0" err="1" smtClean="0"/>
              <a:t>likevektsdata</a:t>
            </a:r>
            <a:r>
              <a:rPr lang="en-GB" dirty="0" smtClean="0"/>
              <a:t>:</a:t>
            </a:r>
            <a:endParaRPr lang="nb-NO" dirty="0" smtClean="0"/>
          </a:p>
          <a:p>
            <a:pPr lvl="1" eaLnBrk="1" hangingPunct="1">
              <a:lnSpc>
                <a:spcPct val="90000"/>
              </a:lnSpc>
            </a:pPr>
            <a:endParaRPr lang="nb-NO" dirty="0" smtClean="0"/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nb-NO" dirty="0" smtClean="0"/>
              <a:t>	Generelt for likevektsdata:</a:t>
            </a:r>
            <a:endParaRPr lang="en-US" dirty="0" smtClean="0"/>
          </a:p>
          <a:p>
            <a:pPr eaLnBrk="1" hangingPunct="1">
              <a:lnSpc>
                <a:spcPct val="90000"/>
              </a:lnSpc>
            </a:pPr>
            <a:endParaRPr lang="en-GB" dirty="0" smtClean="0"/>
          </a:p>
          <a:p>
            <a:pPr eaLnBrk="1" hangingPunct="1">
              <a:lnSpc>
                <a:spcPct val="90000"/>
              </a:lnSpc>
            </a:pPr>
            <a:endParaRPr lang="en-GB" sz="1800" dirty="0" smtClean="0"/>
          </a:p>
          <a:p>
            <a:pPr eaLnBrk="1" hangingPunct="1">
              <a:lnSpc>
                <a:spcPct val="90000"/>
              </a:lnSpc>
            </a:pPr>
            <a:endParaRPr lang="en-GB" sz="1800" dirty="0" smtClean="0"/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GB" dirty="0" smtClean="0"/>
              <a:t>	</a:t>
            </a:r>
            <a:r>
              <a:rPr lang="en-GB" dirty="0" err="1" smtClean="0"/>
              <a:t>Spesielt</a:t>
            </a:r>
            <a:r>
              <a:rPr lang="en-GB" dirty="0" smtClean="0"/>
              <a:t> for red-</a:t>
            </a:r>
            <a:r>
              <a:rPr lang="en-GB" dirty="0" err="1" smtClean="0"/>
              <a:t>oks-kjemi</a:t>
            </a:r>
            <a:r>
              <a:rPr lang="en-GB" dirty="0" smtClean="0"/>
              <a:t>:</a:t>
            </a:r>
          </a:p>
          <a:p>
            <a:pPr lvl="1" eaLnBrk="1" hangingPunct="1">
              <a:lnSpc>
                <a:spcPct val="90000"/>
              </a:lnSpc>
            </a:pPr>
            <a:r>
              <a:rPr lang="en-GB" dirty="0" smtClean="0"/>
              <a:t>Ellingham-diagram</a:t>
            </a:r>
          </a:p>
          <a:p>
            <a:pPr lvl="2" eaLnBrk="1" hangingPunct="1">
              <a:lnSpc>
                <a:spcPct val="90000"/>
              </a:lnSpc>
              <a:buFontTx/>
              <a:buNone/>
            </a:pPr>
            <a:r>
              <a:rPr lang="en-GB" i="1" dirty="0" smtClean="0">
                <a:sym typeface="Symbol" pitchFamily="18" charset="2"/>
              </a:rPr>
              <a:t>G</a:t>
            </a:r>
            <a:r>
              <a:rPr lang="en-GB" i="1" baseline="30000" dirty="0" smtClean="0">
                <a:sym typeface="Symbol" pitchFamily="18" charset="2"/>
              </a:rPr>
              <a:t>0</a:t>
            </a:r>
            <a:r>
              <a:rPr lang="en-GB" dirty="0" smtClean="0">
                <a:sym typeface="Symbol" pitchFamily="18" charset="2"/>
              </a:rPr>
              <a:t> </a:t>
            </a:r>
            <a:r>
              <a:rPr lang="en-GB" dirty="0" err="1" smtClean="0">
                <a:sym typeface="Symbol" pitchFamily="18" charset="2"/>
              </a:rPr>
              <a:t>vs</a:t>
            </a:r>
            <a:r>
              <a:rPr lang="en-GB" dirty="0" smtClean="0">
                <a:sym typeface="Symbol" pitchFamily="18" charset="2"/>
              </a:rPr>
              <a:t> </a:t>
            </a:r>
            <a:r>
              <a:rPr lang="en-GB" i="1" dirty="0" smtClean="0">
                <a:sym typeface="Symbol" pitchFamily="18" charset="2"/>
              </a:rPr>
              <a:t>T</a:t>
            </a:r>
            <a:r>
              <a:rPr lang="en-GB" dirty="0" smtClean="0">
                <a:sym typeface="Symbol" pitchFamily="18" charset="2"/>
              </a:rPr>
              <a:t> for </a:t>
            </a:r>
            <a:r>
              <a:rPr lang="en-GB" dirty="0" err="1" smtClean="0">
                <a:sym typeface="Symbol" pitchFamily="18" charset="2"/>
              </a:rPr>
              <a:t>oksidasjoner</a:t>
            </a:r>
            <a:endParaRPr lang="en-GB" dirty="0" smtClean="0">
              <a:sym typeface="Symbol" pitchFamily="18" charset="2"/>
            </a:endParaRPr>
          </a:p>
          <a:p>
            <a:pPr lvl="1" eaLnBrk="1" hangingPunct="1">
              <a:lnSpc>
                <a:spcPct val="90000"/>
              </a:lnSpc>
            </a:pPr>
            <a:r>
              <a:rPr lang="en-GB" dirty="0" err="1" smtClean="0">
                <a:sym typeface="Symbol" pitchFamily="18" charset="2"/>
              </a:rPr>
              <a:t>Spenningsrekken</a:t>
            </a:r>
            <a:endParaRPr lang="en-GB" dirty="0" smtClean="0">
              <a:sym typeface="Symbol" pitchFamily="18" charset="2"/>
            </a:endParaRPr>
          </a:p>
          <a:p>
            <a:pPr lvl="2" eaLnBrk="1" hangingPunct="1">
              <a:lnSpc>
                <a:spcPct val="90000"/>
              </a:lnSpc>
              <a:buFontTx/>
              <a:buNone/>
            </a:pPr>
            <a:r>
              <a:rPr lang="en-GB" i="1" dirty="0" smtClean="0">
                <a:sym typeface="Symbol" pitchFamily="18" charset="2"/>
              </a:rPr>
              <a:t>E</a:t>
            </a:r>
            <a:r>
              <a:rPr lang="en-GB" i="1" baseline="30000" dirty="0" smtClean="0">
                <a:sym typeface="Symbol" pitchFamily="18" charset="2"/>
              </a:rPr>
              <a:t>0</a:t>
            </a:r>
            <a:r>
              <a:rPr lang="en-GB" dirty="0" smtClean="0">
                <a:sym typeface="Symbol" pitchFamily="18" charset="2"/>
              </a:rPr>
              <a:t> for </a:t>
            </a:r>
            <a:r>
              <a:rPr lang="en-GB" dirty="0" err="1" smtClean="0">
                <a:sym typeface="Symbol" pitchFamily="18" charset="2"/>
              </a:rPr>
              <a:t>reduksjon</a:t>
            </a:r>
            <a:endParaRPr lang="en-GB" dirty="0" smtClean="0">
              <a:sym typeface="Symbol" pitchFamily="18" charset="2"/>
            </a:endParaRPr>
          </a:p>
          <a:p>
            <a:pPr lvl="1" eaLnBrk="1" hangingPunct="1">
              <a:lnSpc>
                <a:spcPct val="90000"/>
              </a:lnSpc>
            </a:pPr>
            <a:r>
              <a:rPr lang="en-GB" dirty="0" smtClean="0"/>
              <a:t>Latimer-diagram</a:t>
            </a:r>
          </a:p>
          <a:p>
            <a:pPr lvl="2" eaLnBrk="1" hangingPunct="1">
              <a:lnSpc>
                <a:spcPct val="90000"/>
              </a:lnSpc>
              <a:buFontTx/>
              <a:buNone/>
            </a:pPr>
            <a:r>
              <a:rPr lang="en-GB" i="1" dirty="0" smtClean="0"/>
              <a:t>E</a:t>
            </a:r>
            <a:r>
              <a:rPr lang="en-GB" i="1" baseline="30000" dirty="0" smtClean="0"/>
              <a:t>0</a:t>
            </a:r>
            <a:r>
              <a:rPr lang="en-GB" dirty="0" smtClean="0"/>
              <a:t> for </a:t>
            </a:r>
            <a:r>
              <a:rPr lang="en-GB" dirty="0" err="1" smtClean="0"/>
              <a:t>reduksjon</a:t>
            </a:r>
            <a:r>
              <a:rPr lang="en-GB" dirty="0" smtClean="0"/>
              <a:t> for et </a:t>
            </a:r>
            <a:r>
              <a:rPr lang="en-GB" dirty="0" err="1" smtClean="0"/>
              <a:t>grunnstoff</a:t>
            </a:r>
            <a:endParaRPr lang="en-GB" dirty="0" smtClean="0"/>
          </a:p>
          <a:p>
            <a:pPr lvl="1" eaLnBrk="1" hangingPunct="1">
              <a:lnSpc>
                <a:spcPct val="90000"/>
              </a:lnSpc>
            </a:pPr>
            <a:r>
              <a:rPr lang="en-GB" dirty="0" smtClean="0"/>
              <a:t>Frost-diagram</a:t>
            </a:r>
          </a:p>
          <a:p>
            <a:pPr lvl="2" eaLnBrk="1" hangingPunct="1">
              <a:lnSpc>
                <a:spcPct val="90000"/>
              </a:lnSpc>
              <a:buFontTx/>
              <a:buNone/>
            </a:pPr>
            <a:r>
              <a:rPr lang="en-GB" i="1" dirty="0" smtClean="0"/>
              <a:t>NE</a:t>
            </a:r>
            <a:r>
              <a:rPr lang="en-GB" i="1" baseline="30000" dirty="0" smtClean="0"/>
              <a:t>0</a:t>
            </a:r>
            <a:r>
              <a:rPr lang="en-GB" dirty="0" smtClean="0"/>
              <a:t> (</a:t>
            </a:r>
            <a:r>
              <a:rPr lang="en-GB" dirty="0" smtClean="0">
                <a:sym typeface="Symbol" pitchFamily="18" charset="2"/>
              </a:rPr>
              <a:t></a:t>
            </a:r>
            <a:r>
              <a:rPr lang="en-GB" dirty="0" err="1" smtClean="0"/>
              <a:t>energi</a:t>
            </a:r>
            <a:r>
              <a:rPr lang="en-GB" dirty="0" smtClean="0"/>
              <a:t>) </a:t>
            </a:r>
            <a:r>
              <a:rPr lang="en-GB" dirty="0" err="1" smtClean="0"/>
              <a:t>vs</a:t>
            </a:r>
            <a:r>
              <a:rPr lang="en-GB" dirty="0" smtClean="0"/>
              <a:t> </a:t>
            </a:r>
            <a:r>
              <a:rPr lang="en-GB" dirty="0" err="1" smtClean="0"/>
              <a:t>oksidasjonstall</a:t>
            </a:r>
            <a:r>
              <a:rPr lang="en-GB" dirty="0" smtClean="0"/>
              <a:t> for et </a:t>
            </a:r>
            <a:r>
              <a:rPr lang="en-GB" dirty="0" err="1" smtClean="0"/>
              <a:t>grunnstoff</a:t>
            </a:r>
            <a:endParaRPr lang="en-GB" dirty="0" smtClean="0"/>
          </a:p>
          <a:p>
            <a:pPr lvl="2" eaLnBrk="1" hangingPunct="1">
              <a:lnSpc>
                <a:spcPct val="90000"/>
              </a:lnSpc>
              <a:buFontTx/>
              <a:buNone/>
            </a:pPr>
            <a:endParaRPr lang="en-GB" dirty="0" smtClean="0"/>
          </a:p>
        </p:txBody>
      </p:sp>
      <p:graphicFrame>
        <p:nvGraphicFramePr>
          <p:cNvPr id="35842" name="Object 4"/>
          <p:cNvGraphicFramePr>
            <a:graphicFrameLocks noChangeAspect="1"/>
          </p:cNvGraphicFramePr>
          <p:nvPr/>
        </p:nvGraphicFramePr>
        <p:xfrm>
          <a:off x="1295400" y="2227263"/>
          <a:ext cx="2849563" cy="363537"/>
        </p:xfrm>
        <a:graphic>
          <a:graphicData uri="http://schemas.openxmlformats.org/presentationml/2006/ole">
            <p:oleObj spid="_x0000_s35842" name="Equation" r:id="rId3" imgW="1612800" imgH="203040" progId="Equation.3">
              <p:embed/>
            </p:oleObj>
          </a:graphicData>
        </a:graphic>
      </p:graphicFrame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19E0BFA4-56E2-42F5-968E-84907140637C}" type="slidenum">
              <a:rPr lang="en-US" smtClean="0"/>
              <a:pPr>
                <a:defRPr/>
              </a:pPr>
              <a:t>52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Default Design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6666FF"/>
      </a:hlink>
      <a:folHlink>
        <a:srgbClr val="B2B2B2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8574</TotalTime>
  <Words>2669</Words>
  <Application>Microsoft Office PowerPoint</Application>
  <PresentationFormat>On-screen Show (4:3)</PresentationFormat>
  <Paragraphs>815</Paragraphs>
  <Slides>52</Slides>
  <Notes>1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5</vt:i4>
      </vt:variant>
      <vt:variant>
        <vt:lpstr>Slide Titles</vt:lpstr>
      </vt:variant>
      <vt:variant>
        <vt:i4>52</vt:i4>
      </vt:variant>
    </vt:vector>
  </HeadingPairs>
  <TitlesOfParts>
    <vt:vector size="58" baseType="lpstr">
      <vt:lpstr>Default Design</vt:lpstr>
      <vt:lpstr>Picture</vt:lpstr>
      <vt:lpstr>Equation</vt:lpstr>
      <vt:lpstr>Clip</vt:lpstr>
      <vt:lpstr>Microsoft Equation 3.0</vt:lpstr>
      <vt:lpstr>Drawing</vt:lpstr>
      <vt:lpstr>MENA 1000; Materialer, energi og nanoteknologi - Kap. 6  Kjemiske og elektrokjemiske likevekter</vt:lpstr>
      <vt:lpstr>Kort repetisjon fra Kap. 3; Hva skjer i et lukket system?</vt:lpstr>
      <vt:lpstr>Slide 3</vt:lpstr>
      <vt:lpstr>Repetisjon: rG0 og K</vt:lpstr>
      <vt:lpstr>Vann;  autoprotolyse-likevekten</vt:lpstr>
      <vt:lpstr>Autoprotolyse i rent vann</vt:lpstr>
      <vt:lpstr>Brønsted-syrer og -baser</vt:lpstr>
      <vt:lpstr>Sterke og svake syrer og baser</vt:lpstr>
      <vt:lpstr>Svak, enprotisk syre; eks.:maursyre</vt:lpstr>
      <vt:lpstr>Svak, enprotisk syre; eks.:maursyre, fortsatt</vt:lpstr>
      <vt:lpstr>Buffer</vt:lpstr>
      <vt:lpstr>Toprotisk syre; oksalsyre HOOC-COOH eller (COOH)2</vt:lpstr>
      <vt:lpstr>Buffer av maursyre og dens natriumsalt (natriumformiat)</vt:lpstr>
      <vt:lpstr>Buffer av maursyre og natriumformiat, fortsatt</vt:lpstr>
      <vt:lpstr>Svak base + sterk syre</vt:lpstr>
      <vt:lpstr>Svak syre + sterk base</vt:lpstr>
      <vt:lpstr>Andre syre-base-begrep</vt:lpstr>
      <vt:lpstr>Løselighet</vt:lpstr>
      <vt:lpstr>Kompleksering</vt:lpstr>
      <vt:lpstr>Kompleksering; Cu-komplekser, forts.</vt:lpstr>
      <vt:lpstr>En- og flertannete ligander (Mono- og polydentate)</vt:lpstr>
      <vt:lpstr>Reduksjon og oksidasjon (red-oks)</vt:lpstr>
      <vt:lpstr>Oksidasjonstall</vt:lpstr>
      <vt:lpstr>Formelle oksidasjonstall (repetisjon)</vt:lpstr>
      <vt:lpstr>Oksidasjon av metaller – reduksjon av oksider Ellingham-diagram</vt:lpstr>
      <vt:lpstr>Ellingham-diagram; temperatur-avhengighet </vt:lpstr>
      <vt:lpstr>Ellingham-diagram; temperatur-avhengighet for karbotermiske reaksjoner</vt:lpstr>
      <vt:lpstr>Fremstilling av grunnstoff ved reduksjon, eks. Mg: MO(s) + C(s) = M(s) + CO(g)</vt:lpstr>
      <vt:lpstr> Ellingham-diagram; Sammenligner rG0 for forskjellige oksider</vt:lpstr>
      <vt:lpstr>Ellingham-diagram; oppsummering</vt:lpstr>
      <vt:lpstr>Eksempler på industriell fremstilling av grunnstoffer (metaller)</vt:lpstr>
      <vt:lpstr>Elektrokjemi</vt:lpstr>
      <vt:lpstr>Elektrokjemiske celler</vt:lpstr>
      <vt:lpstr>Arbeid og Gibbs energiforandring i en  elektrokjemisk celle</vt:lpstr>
      <vt:lpstr>Cellespenning; Nernst-ligningen</vt:lpstr>
      <vt:lpstr>Likevekt</vt:lpstr>
      <vt:lpstr>Ved 298 K</vt:lpstr>
      <vt:lpstr>Halvceller</vt:lpstr>
      <vt:lpstr>Reduksjonspotensialer; referanseelektrode </vt:lpstr>
      <vt:lpstr>Elektrokjemisk serie (spenningsrekken) </vt:lpstr>
      <vt:lpstr>Latimer-diagram </vt:lpstr>
      <vt:lpstr>Latimer-diagram; Sprang over flere oks.-trinn</vt:lpstr>
      <vt:lpstr>Disproporsjonering</vt:lpstr>
      <vt:lpstr>Disproporsjonering, eksempel Cl2 </vt:lpstr>
      <vt:lpstr>Frost-diagram X(N) + Ne- = X(0)                -rG0/F = NE0</vt:lpstr>
      <vt:lpstr>Bruk av Frost-diagram </vt:lpstr>
      <vt:lpstr>Frost- og Latimer-diagram for klor</vt:lpstr>
      <vt:lpstr>Bruk av Frost-diagrammer; pH-avhengighet Latimer og Frost oftest ved pH = 0 (E0), 7 (EW) eller 14 (EB)</vt:lpstr>
      <vt:lpstr>Kinetikk og overpotensialer</vt:lpstr>
      <vt:lpstr>Termodynamikk, kinetikk, katalyse  Eksempel: Oksidasjon av ammoniakk</vt:lpstr>
      <vt:lpstr>Oppsummering Kapittel 6</vt:lpstr>
      <vt:lpstr>Oppsummering, Kap. 6, forts.</vt:lpstr>
    </vt:vector>
  </TitlesOfParts>
  <Company>UiO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Title</dc:title>
  <dc:creator>Truls Norby</dc:creator>
  <cp:lastModifiedBy>trulsn</cp:lastModifiedBy>
  <cp:revision>201</cp:revision>
  <dcterms:created xsi:type="dcterms:W3CDTF">2003-05-03T22:01:05Z</dcterms:created>
  <dcterms:modified xsi:type="dcterms:W3CDTF">2013-09-25T10:09:41Z</dcterms:modified>
</cp:coreProperties>
</file>