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1" r:id="rId5"/>
    <p:sldId id="259" r:id="rId6"/>
    <p:sldId id="262" r:id="rId7"/>
    <p:sldId id="263" r:id="rId8"/>
    <p:sldId id="289" r:id="rId9"/>
    <p:sldId id="287" r:id="rId10"/>
    <p:sldId id="286" r:id="rId11"/>
    <p:sldId id="28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44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24-Jan-20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24-Jan-20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/>
          <a:srcRect b="67255"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/>
          <a:srcRect t="55556" r="75191"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24-Jan-20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/>
          <a:srcRect b="67255"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KJM 3110 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Truls Norby</a:t>
            </a:r>
          </a:p>
          <a:p>
            <a:r>
              <a:rPr lang="nb-NO" dirty="0" smtClean="0"/>
              <a:t>Department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Chemistry</a:t>
            </a:r>
            <a:endParaRPr lang="nb-NO" dirty="0" smtClean="0"/>
          </a:p>
          <a:p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Oslo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355" y="168557"/>
            <a:ext cx="2293350" cy="238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29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825625"/>
            <a:ext cx="4765386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Keith B. Oldham, Jan C. </a:t>
            </a:r>
            <a:r>
              <a:rPr lang="en-GB" dirty="0" err="1"/>
              <a:t>Myland</a:t>
            </a:r>
            <a:r>
              <a:rPr lang="en-GB" dirty="0"/>
              <a:t>, Alan M. </a:t>
            </a:r>
            <a:r>
              <a:rPr lang="en-GB" dirty="0" smtClean="0"/>
              <a:t>Bond:</a:t>
            </a:r>
            <a:r>
              <a:rPr lang="en-US" dirty="0" smtClean="0"/>
              <a:t> </a:t>
            </a:r>
          </a:p>
          <a:p>
            <a:r>
              <a:rPr lang="en-US" dirty="0" smtClean="0"/>
              <a:t>“</a:t>
            </a:r>
            <a:r>
              <a:rPr lang="en-GB" dirty="0" smtClean="0"/>
              <a:t>ELECTROCHEMICAL </a:t>
            </a:r>
            <a:r>
              <a:rPr lang="en-GB" dirty="0"/>
              <a:t>SCIENCE AND TECHNOLOGY - Fundamentals and </a:t>
            </a:r>
            <a:r>
              <a:rPr lang="en-GB" dirty="0" smtClean="0"/>
              <a:t>Applications”</a:t>
            </a:r>
            <a:r>
              <a:rPr lang="en-US" dirty="0" smtClean="0"/>
              <a:t> </a:t>
            </a:r>
          </a:p>
          <a:p>
            <a:r>
              <a:rPr lang="en-GB" dirty="0" smtClean="0"/>
              <a:t>Wiley </a:t>
            </a:r>
            <a:r>
              <a:rPr lang="en-GB" dirty="0"/>
              <a:t>(</a:t>
            </a:r>
            <a:r>
              <a:rPr lang="en-GB" dirty="0" smtClean="0"/>
              <a:t>2012)  </a:t>
            </a:r>
          </a:p>
          <a:p>
            <a:r>
              <a:rPr lang="en-GB" dirty="0" smtClean="0"/>
              <a:t>ISBN</a:t>
            </a:r>
            <a:r>
              <a:rPr lang="en-GB" dirty="0"/>
              <a:t>: 9780470710852 (HB</a:t>
            </a:r>
            <a:r>
              <a:rPr lang="en-GB" dirty="0" smtClean="0"/>
              <a:t>), ISBN</a:t>
            </a:r>
            <a:r>
              <a:rPr lang="en-GB" dirty="0"/>
              <a:t>: 9780470710845 (PB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r>
              <a:rPr lang="en-GB" dirty="0" smtClean="0"/>
              <a:t>Chapters 1 and 3-15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  +</a:t>
            </a:r>
          </a:p>
          <a:p>
            <a:endParaRPr lang="en-GB" dirty="0"/>
          </a:p>
          <a:p>
            <a:r>
              <a:rPr lang="en-GB" dirty="0" smtClean="0"/>
              <a:t>4 Laboratory exercises</a:t>
            </a:r>
            <a:r>
              <a:rPr lang="en-GB" dirty="0"/>
              <a:t>	</a:t>
            </a:r>
            <a:endParaRPr lang="en-US" dirty="0"/>
          </a:p>
          <a:p>
            <a:endParaRPr lang="nb-NO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KJM 3110    Curriculum</a:t>
            </a:r>
            <a:endParaRPr lang="en-US" dirty="0"/>
          </a:p>
        </p:txBody>
      </p:sp>
      <p:pic>
        <p:nvPicPr>
          <p:cNvPr id="4" name="Picture 4" descr="Bilderesultat for Oldham Myland Bo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946" y="1223357"/>
            <a:ext cx="3143250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48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78" y="-2920"/>
            <a:ext cx="7544415" cy="681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32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03197"/>
            <a:ext cx="7886700" cy="830262"/>
          </a:xfrm>
        </p:spPr>
        <p:txBody>
          <a:bodyPr/>
          <a:lstStyle/>
          <a:p>
            <a:r>
              <a:rPr lang="nb-NO" dirty="0" smtClean="0"/>
              <a:t>Web: KJM 3110  Course and semester </a:t>
            </a:r>
            <a:r>
              <a:rPr lang="nb-NO" dirty="0" err="1" smtClean="0"/>
              <a:t>pages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30" y="1255270"/>
            <a:ext cx="6462713" cy="495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1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41295"/>
            <a:ext cx="7886700" cy="720724"/>
          </a:xfrm>
        </p:spPr>
        <p:txBody>
          <a:bodyPr/>
          <a:lstStyle/>
          <a:p>
            <a:r>
              <a:rPr lang="nb-NO" dirty="0" smtClean="0"/>
              <a:t>KJM 3110  </a:t>
            </a:r>
            <a:r>
              <a:rPr lang="nb-NO" dirty="0" err="1" smtClean="0"/>
              <a:t>Exam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992037"/>
            <a:ext cx="6734175" cy="512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8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course provides an introduction to electrochemistry; theory, methods, and applications. It builds on physical chemistry and lays the ground for handling problems and methods of electrochemical nature in master degree projects, research and industry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Course </a:t>
            </a:r>
            <a:r>
              <a:rPr lang="nb-NO" dirty="0" err="1" smtClean="0"/>
              <a:t>content</a:t>
            </a:r>
            <a:r>
              <a:rPr lang="nb-NO" dirty="0" smtClean="0"/>
              <a:t> (Kursinnhold)</a:t>
            </a:r>
            <a:br>
              <a:rPr lang="nb-NO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27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smtClean="0"/>
              <a:t>After </a:t>
            </a:r>
            <a:r>
              <a:rPr lang="en-US" dirty="0"/>
              <a:t>completing the course</a:t>
            </a:r>
          </a:p>
          <a:p>
            <a:pPr lvl="1" fontAlgn="base"/>
            <a:endParaRPr lang="en-US" dirty="0" smtClean="0"/>
          </a:p>
          <a:p>
            <a:pPr lvl="1" fontAlgn="base"/>
            <a:r>
              <a:rPr lang="en-US" dirty="0" smtClean="0"/>
              <a:t>you </a:t>
            </a:r>
            <a:r>
              <a:rPr lang="en-US" dirty="0"/>
              <a:t>can identify, define, and classify electrochemical reactions and the components involved - electrolyte, electrodes, and interfaces.</a:t>
            </a:r>
          </a:p>
          <a:p>
            <a:pPr lvl="1" fontAlgn="base"/>
            <a:endParaRPr lang="en-US" dirty="0" smtClean="0"/>
          </a:p>
          <a:p>
            <a:pPr lvl="1" fontAlgn="base"/>
            <a:r>
              <a:rPr lang="en-US" dirty="0" smtClean="0"/>
              <a:t>you </a:t>
            </a:r>
            <a:r>
              <a:rPr lang="en-US" dirty="0"/>
              <a:t>have fundamental understanding of definitions, driving forces, mechanisms, and kinetics of electrochemical reactions.</a:t>
            </a:r>
          </a:p>
          <a:p>
            <a:pPr lvl="1" fontAlgn="base"/>
            <a:endParaRPr lang="en-US" dirty="0" smtClean="0"/>
          </a:p>
          <a:p>
            <a:pPr lvl="1" fontAlgn="base"/>
            <a:r>
              <a:rPr lang="en-US" dirty="0" smtClean="0"/>
              <a:t>you </a:t>
            </a:r>
            <a:r>
              <a:rPr lang="en-US" dirty="0"/>
              <a:t>know the structure and properties of electrode-electrolyte interfaces.</a:t>
            </a:r>
          </a:p>
          <a:p>
            <a:pPr lvl="1" fontAlgn="base"/>
            <a:endParaRPr lang="en-US" dirty="0" smtClean="0"/>
          </a:p>
          <a:p>
            <a:pPr lvl="1" fontAlgn="base"/>
            <a:r>
              <a:rPr lang="en-US" dirty="0" smtClean="0"/>
              <a:t>you </a:t>
            </a:r>
            <a:r>
              <a:rPr lang="en-US" dirty="0"/>
              <a:t>can carry out electrochemical experiments with various types of cells and instrumentation (</a:t>
            </a:r>
            <a:r>
              <a:rPr lang="en-US" dirty="0" err="1"/>
              <a:t>potentiostat</a:t>
            </a:r>
            <a:r>
              <a:rPr lang="en-US" dirty="0"/>
              <a:t> and impedance spectrometer).</a:t>
            </a:r>
          </a:p>
          <a:p>
            <a:pPr lvl="1" fontAlgn="base"/>
            <a:endParaRPr lang="en-US" dirty="0" smtClean="0"/>
          </a:p>
          <a:p>
            <a:pPr lvl="1" fontAlgn="base"/>
            <a:r>
              <a:rPr lang="en-US" dirty="0" smtClean="0"/>
              <a:t>you </a:t>
            </a:r>
            <a:r>
              <a:rPr lang="en-US" dirty="0"/>
              <a:t>have knowledge of applications and problems of electrochemical nature of importance in today's society and industry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Learning </a:t>
            </a:r>
            <a:r>
              <a:rPr lang="nb-NO" dirty="0" err="1" smtClean="0"/>
              <a:t>outcome</a:t>
            </a:r>
            <a:r>
              <a:rPr lang="nb-NO" dirty="0" smtClean="0"/>
              <a:t> (Læringsmål)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37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517236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KJM 3110   Semester plan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30" y="106931"/>
            <a:ext cx="8424408" cy="660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6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564187"/>
          </a:xfrm>
        </p:spPr>
        <p:txBody>
          <a:bodyPr/>
          <a:lstStyle/>
          <a:p>
            <a:pPr algn="ctr"/>
            <a:r>
              <a:rPr lang="nb-NO" dirty="0" err="1" smtClean="0"/>
              <a:t>Preamble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electrochemistry</a:t>
            </a:r>
            <a:r>
              <a:rPr lang="nb-NO" dirty="0" smtClean="0"/>
              <a:t>?</a:t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err="1" smtClean="0"/>
              <a:t>Importance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electrochemistry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8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8" y="112414"/>
            <a:ext cx="8797800" cy="1397312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electrochemistry</a:t>
            </a:r>
            <a:r>
              <a:rPr lang="nb-NO" dirty="0" smtClean="0"/>
              <a:t>? </a:t>
            </a:r>
            <a:r>
              <a:rPr lang="nb-NO" dirty="0" err="1" smtClean="0"/>
              <a:t>Related</a:t>
            </a:r>
            <a:r>
              <a:rPr lang="nb-NO" dirty="0" smtClean="0"/>
              <a:t> to </a:t>
            </a:r>
            <a:r>
              <a:rPr lang="nb-NO" dirty="0" err="1" smtClean="0"/>
              <a:t>redox</a:t>
            </a:r>
            <a:r>
              <a:rPr lang="nb-NO" dirty="0" smtClean="0"/>
              <a:t> </a:t>
            </a:r>
            <a:r>
              <a:rPr lang="nb-NO" dirty="0" err="1" smtClean="0"/>
              <a:t>chemistry</a:t>
            </a:r>
            <a:r>
              <a:rPr lang="nb-NO" dirty="0" smtClean="0"/>
              <a:t>.</a:t>
            </a:r>
            <a:br>
              <a:rPr lang="nb-NO" dirty="0" smtClean="0"/>
            </a:br>
            <a:r>
              <a:rPr lang="nb-NO" dirty="0" smtClean="0"/>
              <a:t>In </a:t>
            </a:r>
            <a:r>
              <a:rPr lang="nb-NO" dirty="0" err="1" smtClean="0"/>
              <a:t>Electrochemistry</a:t>
            </a:r>
            <a:r>
              <a:rPr lang="nb-NO" dirty="0" smtClean="0"/>
              <a:t> Red and </a:t>
            </a:r>
            <a:r>
              <a:rPr lang="nb-NO" dirty="0" err="1" smtClean="0"/>
              <a:t>Ox</a:t>
            </a:r>
            <a:r>
              <a:rPr lang="nb-NO" dirty="0" smtClean="0"/>
              <a:t> </a:t>
            </a:r>
            <a:r>
              <a:rPr lang="nb-NO" dirty="0" err="1" smtClean="0"/>
              <a:t>take</a:t>
            </a:r>
            <a:r>
              <a:rPr lang="nb-NO" dirty="0" smtClean="0"/>
              <a:t> </a:t>
            </a:r>
            <a:r>
              <a:rPr lang="nb-NO" dirty="0" err="1" smtClean="0"/>
              <a:t>place</a:t>
            </a:r>
            <a:r>
              <a:rPr lang="nb-NO" dirty="0" smtClean="0"/>
              <a:t> at different locations. </a:t>
            </a:r>
            <a:br>
              <a:rPr lang="nb-NO" dirty="0" smtClean="0"/>
            </a:br>
            <a:r>
              <a:rPr lang="nb-NO" dirty="0" err="1" smtClean="0"/>
              <a:t>Requires</a:t>
            </a:r>
            <a:r>
              <a:rPr lang="nb-NO" dirty="0" smtClean="0"/>
              <a:t> transport </a:t>
            </a:r>
            <a:r>
              <a:rPr lang="nb-NO" dirty="0" err="1" smtClean="0"/>
              <a:t>of</a:t>
            </a:r>
            <a:r>
              <a:rPr lang="nb-NO" dirty="0" smtClean="0"/>
              <a:t> ions and </a:t>
            </a:r>
            <a:r>
              <a:rPr lang="nb-NO" dirty="0" err="1" smtClean="0"/>
              <a:t>electrons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23989"/>
            <a:ext cx="8394136" cy="4748212"/>
          </a:xfrm>
        </p:spPr>
        <p:txBody>
          <a:bodyPr/>
          <a:lstStyle/>
          <a:p>
            <a:r>
              <a:rPr lang="nb-NO" dirty="0" err="1" smtClean="0"/>
              <a:t>Redox</a:t>
            </a:r>
            <a:r>
              <a:rPr lang="nb-NO" dirty="0" smtClean="0"/>
              <a:t> </a:t>
            </a:r>
            <a:r>
              <a:rPr lang="nb-NO" dirty="0" err="1" smtClean="0"/>
              <a:t>reaction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reaction</a:t>
            </a:r>
            <a:r>
              <a:rPr lang="nb-NO" dirty="0" smtClean="0"/>
              <a:t>: </a:t>
            </a:r>
          </a:p>
          <a:p>
            <a:r>
              <a:rPr lang="nb-NO" dirty="0" smtClean="0"/>
              <a:t>Different locations, transport </a:t>
            </a:r>
            <a:r>
              <a:rPr lang="nb-NO" dirty="0" err="1" smtClean="0"/>
              <a:t>of</a:t>
            </a:r>
            <a:r>
              <a:rPr lang="nb-NO" dirty="0" smtClean="0"/>
              <a:t> (</a:t>
            </a:r>
            <a:r>
              <a:rPr lang="nb-NO" dirty="0" err="1" smtClean="0"/>
              <a:t>the</a:t>
            </a:r>
            <a:r>
              <a:rPr lang="nb-NO" dirty="0" smtClean="0"/>
              <a:t> same) ions and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electrons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5673329"/>
              </p:ext>
            </p:extLst>
          </p:nvPr>
        </p:nvGraphicFramePr>
        <p:xfrm>
          <a:off x="3444918" y="1509725"/>
          <a:ext cx="2254164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Formel" r:id="rId3" imgW="1143000" imgH="215900" progId="Equation.3">
                  <p:embed/>
                </p:oleObj>
              </mc:Choice>
              <mc:Fallback>
                <p:oleObj name="Formel" r:id="rId3" imgW="1143000" imgH="2159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918" y="1509725"/>
                        <a:ext cx="2254164" cy="432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54185"/>
            <a:ext cx="432648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43" y="4659029"/>
            <a:ext cx="4172465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trulsn\Documents\Solid-State Electrochemistry Book\Figures\PCFC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501" y="4390853"/>
            <a:ext cx="2952328" cy="208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843902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Importance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1628800"/>
            <a:ext cx="8712015" cy="4543400"/>
          </a:xfrm>
        </p:spPr>
        <p:txBody>
          <a:bodyPr/>
          <a:lstStyle/>
          <a:p>
            <a:r>
              <a:rPr lang="nb-NO" dirty="0" err="1" smtClean="0"/>
              <a:t>Metallurgy</a:t>
            </a:r>
            <a:endParaRPr lang="nb-NO" dirty="0" smtClean="0"/>
          </a:p>
          <a:p>
            <a:r>
              <a:rPr lang="nb-NO" dirty="0" err="1" smtClean="0"/>
              <a:t>Electroplating</a:t>
            </a:r>
            <a:endParaRPr lang="nb-NO" dirty="0" smtClean="0"/>
          </a:p>
          <a:p>
            <a:r>
              <a:rPr lang="nb-NO" dirty="0" err="1"/>
              <a:t>Electrolysis</a:t>
            </a:r>
            <a:endParaRPr lang="nb-NO" dirty="0"/>
          </a:p>
          <a:p>
            <a:r>
              <a:rPr lang="nb-NO" dirty="0" err="1" smtClean="0"/>
              <a:t>Fuel</a:t>
            </a:r>
            <a:r>
              <a:rPr lang="nb-NO" dirty="0" smtClean="0"/>
              <a:t> </a:t>
            </a:r>
            <a:r>
              <a:rPr lang="nb-NO" dirty="0" err="1" smtClean="0"/>
              <a:t>cells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Batteries</a:t>
            </a:r>
            <a:endParaRPr lang="nb-NO" dirty="0" smtClean="0"/>
          </a:p>
          <a:p>
            <a:r>
              <a:rPr lang="nb-NO" dirty="0" smtClean="0"/>
              <a:t>Sensors</a:t>
            </a:r>
          </a:p>
          <a:p>
            <a:r>
              <a:rPr lang="nb-NO" dirty="0" err="1" smtClean="0"/>
              <a:t>Corrosion</a:t>
            </a:r>
            <a:endParaRPr lang="nb-NO" dirty="0" smtClean="0"/>
          </a:p>
          <a:p>
            <a:r>
              <a:rPr lang="nb-NO" dirty="0" err="1" smtClean="0"/>
              <a:t>Biology</a:t>
            </a:r>
            <a:endParaRPr lang="nb-NO" dirty="0" smtClean="0"/>
          </a:p>
          <a:p>
            <a:r>
              <a:rPr lang="nb-NO" dirty="0" smtClean="0"/>
              <a:t>…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480" y="3436626"/>
            <a:ext cx="4680520" cy="2735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4557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3598</TotalTime>
  <Words>296</Words>
  <Application>Microsoft Office PowerPoint</Application>
  <PresentationFormat>On-screen Show (4:3)</PresentationFormat>
  <Paragraphs>51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Office Theme</vt:lpstr>
      <vt:lpstr>Formel</vt:lpstr>
      <vt:lpstr>KJM 3110  Electrochemistry</vt:lpstr>
      <vt:lpstr>KJM 3110    Curriculum</vt:lpstr>
      <vt:lpstr>PowerPoint Presentation</vt:lpstr>
      <vt:lpstr>Web: KJM 3110  Course and semester pages</vt:lpstr>
      <vt:lpstr>KJM 3110  Exam</vt:lpstr>
      <vt:lpstr>Course content (Kursinnhold) </vt:lpstr>
      <vt:lpstr>Learning outcome (Læringsmål)</vt:lpstr>
      <vt:lpstr>KJM 3110   Semester plan</vt:lpstr>
      <vt:lpstr>Preamble   What is electrochemistry?  Importance of electrochemistry</vt:lpstr>
      <vt:lpstr>What is electrochemistry? Related to redox chemistry. In Electrochemistry Red and Ox take place at different locations.  Requires transport of ions and electrons.</vt:lpstr>
      <vt:lpstr>Importance of electrochemistry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25</cp:revision>
  <dcterms:created xsi:type="dcterms:W3CDTF">2020-01-18T04:32:08Z</dcterms:created>
  <dcterms:modified xsi:type="dcterms:W3CDTF">2020-01-24T09:15:30Z</dcterms:modified>
</cp:coreProperties>
</file>