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92" r:id="rId3"/>
    <p:sldId id="280" r:id="rId4"/>
    <p:sldId id="284" r:id="rId5"/>
    <p:sldId id="300" r:id="rId6"/>
    <p:sldId id="294" r:id="rId7"/>
    <p:sldId id="295" r:id="rId8"/>
    <p:sldId id="296" r:id="rId9"/>
    <p:sldId id="298" r:id="rId10"/>
    <p:sldId id="299" r:id="rId11"/>
    <p:sldId id="301" r:id="rId12"/>
    <p:sldId id="302" r:id="rId13"/>
    <p:sldId id="304" r:id="rId14"/>
    <p:sldId id="303" r:id="rId15"/>
    <p:sldId id="313" r:id="rId16"/>
    <p:sldId id="306" r:id="rId17"/>
    <p:sldId id="307" r:id="rId18"/>
    <p:sldId id="308" r:id="rId19"/>
    <p:sldId id="309" r:id="rId20"/>
    <p:sldId id="310" r:id="rId21"/>
    <p:sldId id="314" r:id="rId22"/>
    <p:sldId id="31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33" autoAdjust="0"/>
    <p:restoredTop sz="94660"/>
  </p:normalViewPr>
  <p:slideViewPr>
    <p:cSldViewPr snapToGrid="0">
      <p:cViewPr>
        <p:scale>
          <a:sx n="90" d="100"/>
          <a:sy n="90" d="100"/>
        </p:scale>
        <p:origin x="6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01-Feb-20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01-Feb-20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01-Feb-20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3.   Electrochemical cells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182255"/>
            <a:ext cx="7886700" cy="4994708"/>
          </a:xfrm>
        </p:spPr>
        <p:txBody>
          <a:bodyPr>
            <a:normAutofit/>
          </a:bodyPr>
          <a:lstStyle/>
          <a:p>
            <a:r>
              <a:rPr lang="en-US" dirty="0" smtClean="0"/>
              <a:t>In Chapter 1 we </a:t>
            </a:r>
            <a:r>
              <a:rPr lang="en-US" dirty="0" err="1" smtClean="0"/>
              <a:t>familiarised</a:t>
            </a:r>
            <a:r>
              <a:rPr lang="en-US" dirty="0" smtClean="0"/>
              <a:t> ourselves with the most fundamental concepts of electricity itself.</a:t>
            </a:r>
          </a:p>
          <a:p>
            <a:endParaRPr lang="en-US" dirty="0" smtClean="0"/>
          </a:p>
          <a:p>
            <a:r>
              <a:rPr lang="en-US" dirty="0" smtClean="0"/>
              <a:t>Charge</a:t>
            </a:r>
          </a:p>
          <a:p>
            <a:endParaRPr lang="en-US" dirty="0" smtClean="0"/>
          </a:p>
          <a:p>
            <a:r>
              <a:rPr lang="en-US" dirty="0" smtClean="0"/>
              <a:t>Electrostatic force</a:t>
            </a:r>
          </a:p>
          <a:p>
            <a:r>
              <a:rPr lang="en-US" dirty="0" smtClean="0"/>
              <a:t>Electrical work</a:t>
            </a:r>
          </a:p>
          <a:p>
            <a:r>
              <a:rPr lang="en-US" dirty="0" smtClean="0"/>
              <a:t>Potential and voltage </a:t>
            </a:r>
          </a:p>
          <a:p>
            <a:r>
              <a:rPr lang="en-US" dirty="0" smtClean="0"/>
              <a:t>Capacitance</a:t>
            </a:r>
          </a:p>
          <a:p>
            <a:r>
              <a:rPr lang="en-US" dirty="0" smtClean="0"/>
              <a:t>Current</a:t>
            </a:r>
          </a:p>
          <a:p>
            <a:r>
              <a:rPr lang="en-US" dirty="0" smtClean="0"/>
              <a:t>Conductance and resistance</a:t>
            </a:r>
          </a:p>
          <a:p>
            <a:r>
              <a:rPr lang="en-US" dirty="0" smtClean="0"/>
              <a:t>DC and AC voltage and current and impedance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0110"/>
          </a:xfrm>
        </p:spPr>
        <p:txBody>
          <a:bodyPr/>
          <a:lstStyle/>
          <a:p>
            <a:r>
              <a:rPr lang="en-US" dirty="0" smtClean="0"/>
              <a:t>Recap from Ch. 1    Electricity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23874" y="2272636"/>
            <a:ext cx="4620125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Different disciplines, textbooks, articles, teachers use  different symbols for many of these entities. For instance, </a:t>
            </a:r>
            <a:r>
              <a:rPr lang="en-US" i="1" dirty="0" smtClean="0"/>
              <a:t>e</a:t>
            </a:r>
            <a:r>
              <a:rPr lang="en-US" dirty="0" smtClean="0"/>
              <a:t> vs </a:t>
            </a:r>
            <a:r>
              <a:rPr lang="en-US" i="1" dirty="0" smtClean="0"/>
              <a:t>q</a:t>
            </a:r>
            <a:r>
              <a:rPr lang="en-US" dirty="0" smtClean="0"/>
              <a:t>, </a:t>
            </a:r>
            <a:r>
              <a:rPr lang="en-US" i="1" dirty="0" smtClean="0"/>
              <a:t>q</a:t>
            </a:r>
            <a:r>
              <a:rPr lang="en-US" dirty="0" smtClean="0"/>
              <a:t> vs </a:t>
            </a:r>
            <a:r>
              <a:rPr lang="en-US" i="1" dirty="0" smtClean="0"/>
              <a:t>Q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 vs </a:t>
            </a:r>
            <a:r>
              <a:rPr lang="en-US" i="1" dirty="0" smtClean="0"/>
              <a:t>F</a:t>
            </a:r>
            <a:r>
              <a:rPr lang="en-US" dirty="0" smtClean="0"/>
              <a:t>, </a:t>
            </a:r>
            <a:r>
              <a:rPr lang="en-US" i="1" dirty="0" smtClean="0"/>
              <a:t>U</a:t>
            </a:r>
            <a:r>
              <a:rPr lang="en-US" dirty="0" smtClean="0"/>
              <a:t> vs </a:t>
            </a:r>
            <a:r>
              <a:rPr lang="en-US" i="1" dirty="0" smtClean="0"/>
              <a:t>E,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vs </a:t>
            </a:r>
            <a:r>
              <a:rPr lang="en-US" i="1" dirty="0" smtClean="0"/>
              <a:t>I…</a:t>
            </a:r>
          </a:p>
          <a:p>
            <a:endParaRPr lang="en-US" dirty="0" smtClean="0"/>
          </a:p>
          <a:p>
            <a:r>
              <a:rPr lang="en-US" dirty="0" smtClean="0"/>
              <a:t>We could try to be completely consistent here.</a:t>
            </a:r>
          </a:p>
          <a:p>
            <a:endParaRPr lang="en-US" dirty="0" smtClean="0"/>
          </a:p>
          <a:p>
            <a:r>
              <a:rPr lang="en-US" dirty="0" smtClean="0"/>
              <a:t>Instead we allow variations, to train ourselves for reality, but aim to always define and/or make clear what we mean. </a:t>
            </a:r>
            <a:endParaRPr lang="en-US" dirty="0"/>
          </a:p>
        </p:txBody>
      </p:sp>
      <p:pic>
        <p:nvPicPr>
          <p:cNvPr id="6" name="Picture 6" descr="D:\temp\DBJWEC001-216\WOST764\E-Book\1\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980" y="1793723"/>
            <a:ext cx="845978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7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56" y="548680"/>
            <a:ext cx="8657924" cy="7200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Remaining parts of Ch. 1 we considered non-mandatory for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Electrical circuits</a:t>
            </a:r>
          </a:p>
          <a:p>
            <a:endParaRPr lang="en-US" dirty="0" smtClean="0"/>
          </a:p>
          <a:p>
            <a:r>
              <a:rPr lang="en-US" dirty="0" smtClean="0"/>
              <a:t>Models of electrochemical </a:t>
            </a:r>
            <a:r>
              <a:rPr lang="en-US" dirty="0" err="1" smtClean="0"/>
              <a:t>behaviour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AC signals </a:t>
            </a:r>
          </a:p>
          <a:p>
            <a:endParaRPr lang="en-US" dirty="0" smtClean="0"/>
          </a:p>
          <a:p>
            <a:r>
              <a:rPr lang="en-US" dirty="0" smtClean="0"/>
              <a:t>AC impedance, Fourier transforms</a:t>
            </a:r>
          </a:p>
          <a:p>
            <a:endParaRPr lang="en-US" dirty="0" smtClean="0"/>
          </a:p>
          <a:p>
            <a:r>
              <a:rPr lang="en-US" dirty="0" smtClean="0"/>
              <a:t>Real and imaginary contributions, loss, and power dissipated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9685" y="1345632"/>
            <a:ext cx="22955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843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27300"/>
            <a:ext cx="8330128" cy="720080"/>
          </a:xfrm>
        </p:spPr>
        <p:txBody>
          <a:bodyPr/>
          <a:lstStyle/>
          <a:p>
            <a:r>
              <a:rPr lang="en-US" dirty="0" smtClean="0"/>
              <a:t>Ch. 1 Summary – four selected important concepts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1" y="1628800"/>
            <a:ext cx="5749751" cy="4543400"/>
          </a:xfrm>
        </p:spPr>
        <p:txBody>
          <a:bodyPr/>
          <a:lstStyle/>
          <a:p>
            <a:r>
              <a:rPr lang="en-US" dirty="0" smtClean="0"/>
              <a:t>Charge and field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Charge capacitance of insulator (dielectric)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Current transport in a conductor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Conductivity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621" y="1366787"/>
            <a:ext cx="5060237" cy="9269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186" y="2714325"/>
            <a:ext cx="2430254" cy="797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558" y="4109988"/>
            <a:ext cx="2175035" cy="8607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881" y="5399775"/>
            <a:ext cx="2180772" cy="8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622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77" y="365126"/>
            <a:ext cx="8548575" cy="666232"/>
          </a:xfrm>
        </p:spPr>
        <p:txBody>
          <a:bodyPr>
            <a:normAutofit/>
          </a:bodyPr>
          <a:lstStyle/>
          <a:p>
            <a:r>
              <a:rPr lang="en-US" dirty="0" smtClean="0"/>
              <a:t>A brief look at Chapter 2 Chemistry;   Concepts</a:t>
            </a:r>
            <a:endParaRPr lang="en-US" dirty="0"/>
          </a:p>
        </p:txBody>
      </p:sp>
      <p:pic>
        <p:nvPicPr>
          <p:cNvPr id="9" name="Picture 3" descr="D:\temp\DBJWEC001-216\WOST764\E-Book\2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720" y="1472350"/>
            <a:ext cx="3540326" cy="246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D:\temp\DBJWEC001-216\WOST764\E-Book\2\2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3036" y="1285784"/>
            <a:ext cx="3923730" cy="276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temp\DBJWEC001-216\WOST764\E-Book\2\2-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7605" y="4419082"/>
            <a:ext cx="4167296" cy="164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4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77" y="365126"/>
            <a:ext cx="8548575" cy="666232"/>
          </a:xfrm>
        </p:spPr>
        <p:txBody>
          <a:bodyPr/>
          <a:lstStyle/>
          <a:p>
            <a:r>
              <a:rPr lang="nb-NO" dirty="0" smtClean="0"/>
              <a:t>A </a:t>
            </a:r>
            <a:r>
              <a:rPr lang="nb-NO" dirty="0" err="1" smtClean="0"/>
              <a:t>brief</a:t>
            </a:r>
            <a:r>
              <a:rPr lang="nb-NO" dirty="0" smtClean="0"/>
              <a:t> </a:t>
            </a:r>
            <a:r>
              <a:rPr lang="nb-NO" dirty="0" err="1" smtClean="0"/>
              <a:t>look</a:t>
            </a:r>
            <a:r>
              <a:rPr lang="nb-NO" dirty="0" smtClean="0"/>
              <a:t> at Chapter 2 </a:t>
            </a:r>
            <a:r>
              <a:rPr lang="nb-NO" dirty="0" err="1" smtClean="0"/>
              <a:t>Chemistry</a:t>
            </a:r>
            <a:r>
              <a:rPr lang="nb-NO" dirty="0" smtClean="0"/>
              <a:t>;   </a:t>
            </a:r>
            <a:r>
              <a:rPr lang="nb-NO" dirty="0" err="1" smtClean="0"/>
              <a:t>Summary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079" y="3728142"/>
            <a:ext cx="4284922" cy="711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443" y="4821741"/>
            <a:ext cx="5520406" cy="994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53" y="1520460"/>
            <a:ext cx="8879634" cy="197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9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8977"/>
            <a:ext cx="7886700" cy="1733107"/>
          </a:xfrm>
        </p:spPr>
        <p:txBody>
          <a:bodyPr>
            <a:normAutofit/>
          </a:bodyPr>
          <a:lstStyle/>
          <a:p>
            <a:pPr algn="ctr"/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2800" dirty="0" smtClean="0"/>
              <a:t>Lead-acid </a:t>
            </a:r>
            <a:r>
              <a:rPr lang="nb-NO" sz="2800" dirty="0" err="1" smtClean="0"/>
              <a:t>cell</a:t>
            </a:r>
            <a:r>
              <a:rPr lang="nb-NO" sz="2800" dirty="0" smtClean="0"/>
              <a:t> as </a:t>
            </a:r>
            <a:r>
              <a:rPr lang="nb-NO" sz="2800" dirty="0" err="1" smtClean="0"/>
              <a:t>example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5362" y="2247753"/>
            <a:ext cx="461327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58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8" y="212957"/>
            <a:ext cx="7886700" cy="464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lead-acid cell – half and full cell reactions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6355" y="769811"/>
            <a:ext cx="3710135" cy="302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332" y="4023431"/>
            <a:ext cx="7191375" cy="390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258" y="4556942"/>
            <a:ext cx="6867525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730" y="5881372"/>
            <a:ext cx="2257425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1192" y="5184119"/>
            <a:ext cx="6286500" cy="40957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861258" y="4937942"/>
            <a:ext cx="7101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4026609"/>
            <a:ext cx="107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Positrode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526489"/>
            <a:ext cx="117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Negatrode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162853"/>
            <a:ext cx="1699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Total, chemical, cell reaction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-1" y="5934533"/>
            <a:ext cx="1597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Total, electrical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8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8" y="212957"/>
            <a:ext cx="7886700" cy="46421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The lead-acid </a:t>
            </a:r>
            <a:r>
              <a:rPr lang="nb-NO" dirty="0" err="1" smtClean="0"/>
              <a:t>cell</a:t>
            </a:r>
            <a:r>
              <a:rPr lang="nb-NO" dirty="0" smtClean="0"/>
              <a:t> – Gibbs </a:t>
            </a:r>
            <a:r>
              <a:rPr lang="nb-NO" dirty="0" err="1" smtClean="0"/>
              <a:t>energy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6355" y="769811"/>
            <a:ext cx="3710135" cy="302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331" y="3982636"/>
            <a:ext cx="6286500" cy="4095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380" y="4432889"/>
            <a:ext cx="8027583" cy="1111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670" y="5720310"/>
            <a:ext cx="8404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activity of pure condensed phases is defined as unity. Hence, for instance </a:t>
            </a:r>
            <a:r>
              <a:rPr lang="en-US" i="1" dirty="0" err="1" smtClean="0"/>
              <a:t>a</a:t>
            </a:r>
            <a:r>
              <a:rPr lang="en-US" baseline="-25000" dirty="0" err="1" smtClean="0"/>
              <a:t>Pb</a:t>
            </a:r>
            <a:r>
              <a:rPr lang="en-US" baseline="-25000" dirty="0" smtClean="0"/>
              <a:t>(s)</a:t>
            </a:r>
            <a:r>
              <a:rPr lang="en-US" dirty="0" smtClean="0"/>
              <a:t> 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38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49" y="212957"/>
            <a:ext cx="8574601" cy="46421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The lead-acid </a:t>
            </a:r>
            <a:r>
              <a:rPr lang="nb-NO" dirty="0" err="1" smtClean="0"/>
              <a:t>cell</a:t>
            </a:r>
            <a:r>
              <a:rPr lang="nb-NO" dirty="0" smtClean="0"/>
              <a:t> – </a:t>
            </a:r>
            <a:r>
              <a:rPr lang="nb-NO" dirty="0" err="1"/>
              <a:t>e</a:t>
            </a:r>
            <a:r>
              <a:rPr lang="nb-NO" dirty="0" err="1" smtClean="0"/>
              <a:t>lectrical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and </a:t>
            </a:r>
            <a:r>
              <a:rPr lang="nb-NO" dirty="0" err="1" smtClean="0"/>
              <a:t>cell</a:t>
            </a:r>
            <a:r>
              <a:rPr lang="nb-NO" dirty="0" smtClean="0"/>
              <a:t> </a:t>
            </a:r>
            <a:r>
              <a:rPr lang="nb-NO" dirty="0" err="1" smtClean="0"/>
              <a:t>voltage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6355" y="769811"/>
            <a:ext cx="3710135" cy="302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331" y="3982636"/>
            <a:ext cx="6286500" cy="409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069" y="4701924"/>
            <a:ext cx="3857891" cy="4662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884" y="5401340"/>
            <a:ext cx="4661626" cy="8186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8856" y="4478010"/>
            <a:ext cx="3034805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 err="1" smtClean="0"/>
              <a:t>Electrical</a:t>
            </a:r>
            <a:r>
              <a:rPr lang="nb-NO" i="1" dirty="0" smtClean="0"/>
              <a:t> </a:t>
            </a:r>
            <a:r>
              <a:rPr lang="nb-NO" i="1" dirty="0" err="1" smtClean="0"/>
              <a:t>work</a:t>
            </a:r>
            <a:endParaRPr lang="nb-NO" i="1" dirty="0" smtClean="0"/>
          </a:p>
          <a:p>
            <a:r>
              <a:rPr lang="nb-NO" i="1" dirty="0" smtClean="0"/>
              <a:t>w = </a:t>
            </a:r>
            <a:r>
              <a:rPr lang="el-GR" i="1" dirty="0" smtClean="0"/>
              <a:t>Δ</a:t>
            </a:r>
            <a:r>
              <a:rPr lang="nb-NO" i="1" dirty="0"/>
              <a:t>G </a:t>
            </a:r>
            <a:r>
              <a:rPr lang="nb-NO" i="1" dirty="0" smtClean="0"/>
              <a:t>(J) = -ne</a:t>
            </a:r>
            <a:r>
              <a:rPr lang="el-GR" i="1" dirty="0" smtClean="0"/>
              <a:t>Δ</a:t>
            </a:r>
            <a:r>
              <a:rPr lang="nb-NO" i="1" dirty="0" smtClean="0"/>
              <a:t>E</a:t>
            </a:r>
          </a:p>
          <a:p>
            <a:r>
              <a:rPr lang="nb-NO" i="1" dirty="0" smtClean="0"/>
              <a:t>W = </a:t>
            </a:r>
            <a:r>
              <a:rPr lang="nb-NO" i="1" dirty="0" err="1" smtClean="0"/>
              <a:t>N</a:t>
            </a:r>
            <a:r>
              <a:rPr lang="nb-NO" i="1" baseline="-25000" dirty="0" err="1" smtClean="0"/>
              <a:t>A</a:t>
            </a:r>
            <a:r>
              <a:rPr lang="nb-NO" i="1" dirty="0" err="1" smtClean="0"/>
              <a:t>w</a:t>
            </a:r>
            <a:r>
              <a:rPr lang="nb-NO" i="1" dirty="0" smtClean="0"/>
              <a:t> = </a:t>
            </a:r>
            <a:r>
              <a:rPr lang="el-GR" i="1" dirty="0" smtClean="0"/>
              <a:t>Δ</a:t>
            </a:r>
            <a:r>
              <a:rPr lang="nb-NO" i="1" dirty="0" smtClean="0"/>
              <a:t>G (J/mol) = -</a:t>
            </a:r>
            <a:r>
              <a:rPr lang="nb-NO" i="1" dirty="0" err="1" smtClean="0"/>
              <a:t>nF</a:t>
            </a:r>
            <a:r>
              <a:rPr lang="el-GR" i="1" dirty="0" smtClean="0"/>
              <a:t>Δ</a:t>
            </a:r>
            <a:r>
              <a:rPr lang="nb-NO" i="1" dirty="0" smtClean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52545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49" y="212957"/>
            <a:ext cx="8574601" cy="46421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The lead-acid </a:t>
            </a:r>
            <a:r>
              <a:rPr lang="nb-NO" dirty="0" err="1" smtClean="0"/>
              <a:t>cell</a:t>
            </a:r>
            <a:r>
              <a:rPr lang="nb-NO" dirty="0" smtClean="0"/>
              <a:t> – </a:t>
            </a:r>
            <a:r>
              <a:rPr lang="nb-NO" dirty="0" err="1" smtClean="0"/>
              <a:t>cell</a:t>
            </a:r>
            <a:r>
              <a:rPr lang="nb-NO" dirty="0" smtClean="0"/>
              <a:t> </a:t>
            </a:r>
            <a:r>
              <a:rPr lang="nb-NO" dirty="0" err="1" smtClean="0"/>
              <a:t>voltage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6355" y="769811"/>
            <a:ext cx="3710135" cy="302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0703" y="3919803"/>
            <a:ext cx="4518147" cy="7585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36" y="4800159"/>
            <a:ext cx="8802043" cy="188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6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49" y="212957"/>
            <a:ext cx="8574601" cy="46421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The lead-acid </a:t>
            </a:r>
            <a:r>
              <a:rPr lang="nb-NO" dirty="0" err="1" smtClean="0"/>
              <a:t>cell</a:t>
            </a:r>
            <a:r>
              <a:rPr lang="nb-NO" dirty="0" smtClean="0"/>
              <a:t> – standard </a:t>
            </a:r>
            <a:r>
              <a:rPr lang="nb-NO" dirty="0" err="1" smtClean="0"/>
              <a:t>state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6355" y="769811"/>
            <a:ext cx="3710135" cy="302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331" y="3982636"/>
            <a:ext cx="6286500" cy="409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079" y="4642819"/>
            <a:ext cx="4487887" cy="7693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0239" y="4667687"/>
            <a:ext cx="17650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Standard </a:t>
            </a:r>
            <a:r>
              <a:rPr lang="nb-NO" dirty="0" err="1" smtClean="0"/>
              <a:t>state</a:t>
            </a:r>
            <a:r>
              <a:rPr lang="nb-NO" dirty="0" smtClean="0"/>
              <a:t>: All </a:t>
            </a:r>
            <a:r>
              <a:rPr lang="nb-NO" dirty="0" err="1" smtClean="0"/>
              <a:t>activities</a:t>
            </a:r>
            <a:r>
              <a:rPr lang="nb-NO" dirty="0" smtClean="0"/>
              <a:t> = 1</a:t>
            </a:r>
          </a:p>
          <a:p>
            <a:endParaRPr lang="nb-NO" dirty="0"/>
          </a:p>
          <a:p>
            <a:r>
              <a:rPr lang="nb-NO" dirty="0" err="1" smtClean="0"/>
              <a:t>Temperature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not be, 298.15 K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079" y="5412172"/>
            <a:ext cx="4212682" cy="8470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28801" y="4781898"/>
            <a:ext cx="142952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This is not equilibrium, it is the standard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49" y="212957"/>
            <a:ext cx="8574601" cy="46421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The lead-acid </a:t>
            </a:r>
            <a:r>
              <a:rPr lang="nb-NO" dirty="0" err="1" smtClean="0"/>
              <a:t>cell</a:t>
            </a:r>
            <a:r>
              <a:rPr lang="nb-NO" dirty="0" smtClean="0"/>
              <a:t> – </a:t>
            </a:r>
            <a:r>
              <a:rPr lang="nb-NO" dirty="0" err="1" smtClean="0"/>
              <a:t>equilibrium</a:t>
            </a:r>
            <a:endParaRPr lang="en-US" dirty="0"/>
          </a:p>
        </p:txBody>
      </p:sp>
      <p:pic>
        <p:nvPicPr>
          <p:cNvPr id="3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6355" y="769811"/>
            <a:ext cx="3710135" cy="302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331" y="3982636"/>
            <a:ext cx="6286500" cy="4095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092" y="5822356"/>
            <a:ext cx="7310978" cy="9415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71595"/>
            <a:ext cx="3721351" cy="6178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846" y="4600778"/>
            <a:ext cx="5109630" cy="9202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856" y="4416112"/>
            <a:ext cx="126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From </a:t>
            </a:r>
            <a:r>
              <a:rPr lang="nb-NO" dirty="0" err="1" smtClean="0"/>
              <a:t>Ch</a:t>
            </a:r>
            <a:r>
              <a:rPr lang="nb-NO" dirty="0" smtClean="0"/>
              <a:t>. 2: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57835" y="5452186"/>
            <a:ext cx="157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r>
              <a:rPr lang="nb-NO" dirty="0" smtClean="0"/>
              <a:t>: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842581" y="4785444"/>
            <a:ext cx="3976569" cy="1200329"/>
            <a:chOff x="4842581" y="4785444"/>
            <a:chExt cx="3976569" cy="1200329"/>
          </a:xfrm>
        </p:grpSpPr>
        <p:sp>
          <p:nvSpPr>
            <p:cNvPr id="5" name="TextBox 4"/>
            <p:cNvSpPr txBox="1"/>
            <p:nvPr/>
          </p:nvSpPr>
          <p:spPr>
            <a:xfrm>
              <a:off x="7539682" y="4785444"/>
              <a:ext cx="1279468" cy="1200329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 err="1" smtClean="0">
                  <a:solidFill>
                    <a:schemeClr val="bg1"/>
                  </a:solidFill>
                </a:rPr>
                <a:t>Important</a:t>
              </a:r>
              <a:r>
                <a:rPr lang="nb-NO" dirty="0" smtClean="0">
                  <a:solidFill>
                    <a:schemeClr val="bg1"/>
                  </a:solidFill>
                </a:rPr>
                <a:t> to understand </a:t>
              </a:r>
              <a:r>
                <a:rPr lang="nb-NO" dirty="0" err="1" smtClean="0">
                  <a:solidFill>
                    <a:schemeClr val="bg1"/>
                  </a:solidFill>
                </a:rPr>
                <a:t>this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5" name="Straight Arrow Connector 14"/>
            <p:cNvCxnSpPr>
              <a:endCxn id="11" idx="0"/>
            </p:cNvCxnSpPr>
            <p:nvPr/>
          </p:nvCxnSpPr>
          <p:spPr>
            <a:xfrm flipH="1">
              <a:off x="4842581" y="5369442"/>
              <a:ext cx="2685270" cy="4529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793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8009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The lead-acid </a:t>
            </a:r>
            <a:r>
              <a:rPr lang="nb-NO" dirty="0" err="1"/>
              <a:t>cell</a:t>
            </a:r>
            <a:r>
              <a:rPr lang="nb-NO" dirty="0"/>
              <a:t> – </a:t>
            </a:r>
            <a:r>
              <a:rPr lang="nb-NO" dirty="0" err="1"/>
              <a:t>g</a:t>
            </a:r>
            <a:r>
              <a:rPr lang="nb-NO" dirty="0" err="1" smtClean="0"/>
              <a:t>alvanic</a:t>
            </a:r>
            <a:r>
              <a:rPr lang="nb-NO" dirty="0" smtClean="0"/>
              <a:t> </a:t>
            </a:r>
            <a:r>
              <a:rPr lang="nb-NO" dirty="0" err="1" smtClean="0"/>
              <a:t>operation</a:t>
            </a:r>
            <a:endParaRPr lang="en-US" dirty="0"/>
          </a:p>
        </p:txBody>
      </p:sp>
      <p:pic>
        <p:nvPicPr>
          <p:cNvPr id="7" name="Picture 4" descr="D:\temp\DBJWEC001-216\WOST764\E-Book\3\3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1143" y="1065323"/>
            <a:ext cx="3541713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5059" y="1318436"/>
            <a:ext cx="27160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Galvanic</a:t>
            </a:r>
            <a:r>
              <a:rPr lang="nb-NO" dirty="0"/>
              <a:t> </a:t>
            </a:r>
            <a:r>
              <a:rPr lang="nb-NO" dirty="0" err="1" smtClean="0"/>
              <a:t>cell</a:t>
            </a:r>
            <a:r>
              <a:rPr lang="nb-NO" dirty="0" smtClean="0"/>
              <a:t>: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chemical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differences</a:t>
            </a:r>
            <a:r>
              <a:rPr lang="nb-NO" dirty="0" smtClean="0"/>
              <a:t> –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spontaneous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el-GR" dirty="0" smtClean="0"/>
              <a:t>Δ</a:t>
            </a:r>
            <a:r>
              <a:rPr lang="nb-NO" i="1" dirty="0" smtClean="0"/>
              <a:t>G</a:t>
            </a:r>
            <a:r>
              <a:rPr lang="nb-NO" dirty="0" smtClean="0"/>
              <a:t> – drives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Battery under </a:t>
            </a:r>
            <a:r>
              <a:rPr lang="nb-NO" dirty="0" err="1" smtClean="0"/>
              <a:t>discharge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Fuel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6399" y="5067262"/>
            <a:ext cx="6381750" cy="361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5519662"/>
            <a:ext cx="5867400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3914" y="5058851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Cathode</a:t>
            </a:r>
            <a:r>
              <a:rPr lang="nb-NO" dirty="0" smtClean="0"/>
              <a:t> (</a:t>
            </a:r>
            <a:r>
              <a:rPr lang="nb-NO" dirty="0" err="1" smtClean="0"/>
              <a:t>positrode</a:t>
            </a:r>
            <a:r>
              <a:rPr lang="nb-NO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3914" y="5445423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Anode (negatrode)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2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800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The lead-acid cell – electrolytic operation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5059" y="1318436"/>
            <a:ext cx="27160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Electrolytic cell:</a:t>
            </a:r>
          </a:p>
          <a:p>
            <a:r>
              <a:rPr lang="en-GB" dirty="0" smtClean="0"/>
              <a:t>The applied electrical potential difference drives the cell against the spontaneous change according to Δ</a:t>
            </a:r>
            <a:r>
              <a:rPr lang="en-GB" i="1" dirty="0" smtClean="0"/>
              <a:t>G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Battery under charge</a:t>
            </a:r>
          </a:p>
          <a:p>
            <a:endParaRPr lang="en-GB" dirty="0" smtClean="0"/>
          </a:p>
          <a:p>
            <a:r>
              <a:rPr lang="en-GB" dirty="0" smtClean="0"/>
              <a:t>Electrolyser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33914" y="5058851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Anode (positrode)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33914" y="5445423"/>
            <a:ext cx="2307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Cathode (negatrode)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895" y="5093903"/>
            <a:ext cx="6353175" cy="342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895" y="5480475"/>
            <a:ext cx="5772150" cy="342900"/>
          </a:xfrm>
          <a:prstGeom prst="rect">
            <a:avLst/>
          </a:prstGeom>
        </p:spPr>
      </p:pic>
      <p:pic>
        <p:nvPicPr>
          <p:cNvPr id="13" name="Picture 4" descr="D:\temp\DBJWEC001-216\WOST764\E-Book\3\3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6538" y="922338"/>
            <a:ext cx="3541712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62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42" y="212652"/>
            <a:ext cx="8304028" cy="818819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cells</a:t>
            </a:r>
            <a:r>
              <a:rPr lang="nb-NO" dirty="0" smtClean="0"/>
              <a:t> – </a:t>
            </a:r>
            <a:r>
              <a:rPr lang="nb-NO" dirty="0" err="1" smtClean="0"/>
              <a:t>three</a:t>
            </a:r>
            <a:r>
              <a:rPr lang="nb-NO" dirty="0" smtClean="0"/>
              <a:t> modes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operation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700" dirty="0" err="1" smtClean="0"/>
              <a:t>Polarisation</a:t>
            </a:r>
            <a:r>
              <a:rPr lang="nb-NO" sz="2700" dirty="0" smtClean="0"/>
              <a:t> </a:t>
            </a:r>
            <a:r>
              <a:rPr lang="nb-NO" sz="2700" dirty="0" err="1" smtClean="0"/>
              <a:t>curve</a:t>
            </a:r>
            <a:r>
              <a:rPr lang="nb-NO" sz="2700" dirty="0" smtClean="0"/>
              <a:t> for a lead-acid </a:t>
            </a:r>
            <a:r>
              <a:rPr lang="nb-NO" sz="2700" dirty="0" err="1" smtClean="0"/>
              <a:t>cell</a:t>
            </a:r>
            <a:endParaRPr lang="en-US" sz="2700" dirty="0"/>
          </a:p>
        </p:txBody>
      </p:sp>
      <p:pic>
        <p:nvPicPr>
          <p:cNvPr id="3" name="Picture 4" descr="D:\temp\DBJWEC001-216\WOST764\E-Book\3\3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242" y="1031471"/>
            <a:ext cx="7655442" cy="5028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43" y="1158949"/>
            <a:ext cx="3916568" cy="1181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9628" y="2675891"/>
            <a:ext cx="2755754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nb-NO" sz="1600" dirty="0" err="1">
                <a:solidFill>
                  <a:schemeClr val="bg1"/>
                </a:solidFill>
              </a:rPr>
              <a:t>a</a:t>
            </a:r>
            <a:r>
              <a:rPr lang="nb-NO" sz="1600" dirty="0" err="1" smtClean="0">
                <a:solidFill>
                  <a:schemeClr val="bg1"/>
                </a:solidFill>
              </a:rPr>
              <a:t>ka</a:t>
            </a:r>
            <a:r>
              <a:rPr lang="nb-NO" sz="1600" dirty="0" smtClean="0">
                <a:solidFill>
                  <a:schemeClr val="bg1"/>
                </a:solidFill>
              </a:rPr>
              <a:t> Open </a:t>
            </a:r>
            <a:r>
              <a:rPr lang="nb-NO" sz="1600" dirty="0">
                <a:solidFill>
                  <a:schemeClr val="bg1"/>
                </a:solidFill>
              </a:rPr>
              <a:t>C</a:t>
            </a:r>
            <a:r>
              <a:rPr lang="nb-NO" sz="1600" dirty="0" smtClean="0">
                <a:solidFill>
                  <a:schemeClr val="bg1"/>
                </a:solidFill>
              </a:rPr>
              <a:t>ircuit </a:t>
            </a:r>
            <a:r>
              <a:rPr lang="nb-NO" sz="1600" dirty="0" err="1" smtClean="0">
                <a:solidFill>
                  <a:schemeClr val="bg1"/>
                </a:solidFill>
              </a:rPr>
              <a:t>Voltage</a:t>
            </a:r>
            <a:r>
              <a:rPr lang="nb-NO" sz="1600" dirty="0" smtClean="0">
                <a:solidFill>
                  <a:schemeClr val="bg1"/>
                </a:solidFill>
              </a:rPr>
              <a:t> (OCV)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54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651" y="365126"/>
            <a:ext cx="8623005" cy="1325563"/>
          </a:xfrm>
        </p:spPr>
        <p:txBody>
          <a:bodyPr/>
          <a:lstStyle/>
          <a:p>
            <a:pPr algn="ctr"/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r>
              <a:rPr lang="nb-NO" dirty="0" smtClean="0"/>
              <a:t> and an «</a:t>
            </a:r>
            <a:r>
              <a:rPr lang="nb-NO" dirty="0" err="1" smtClean="0"/>
              <a:t>impractical</a:t>
            </a:r>
            <a:r>
              <a:rPr lang="nb-NO" dirty="0" smtClean="0"/>
              <a:t>» </a:t>
            </a:r>
            <a:r>
              <a:rPr lang="nb-NO" dirty="0" err="1" smtClean="0"/>
              <a:t>cell</a:t>
            </a:r>
            <a:r>
              <a:rPr lang="nb-NO" dirty="0" smtClean="0"/>
              <a:t>…. ?</a:t>
            </a:r>
            <a:endParaRPr lang="en-US" dirty="0"/>
          </a:p>
        </p:txBody>
      </p:sp>
      <p:pic>
        <p:nvPicPr>
          <p:cNvPr id="3" name="Picture 4" descr="D:\temp\DBJWEC001-216\WOST764\E-Book\3\3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725" y="2451100"/>
            <a:ext cx="79565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716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5600"/>
          </a:xfrm>
        </p:spPr>
        <p:txBody>
          <a:bodyPr/>
          <a:lstStyle/>
          <a:p>
            <a:pPr algn="ctr"/>
            <a:r>
              <a:rPr lang="nb-NO" dirty="0" smtClean="0"/>
              <a:t>Cells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junctions</a:t>
            </a:r>
            <a:r>
              <a:rPr lang="nb-NO" dirty="0" smtClean="0"/>
              <a:t> – The </a:t>
            </a:r>
            <a:r>
              <a:rPr lang="nb-NO" dirty="0" err="1" smtClean="0"/>
              <a:t>Daniell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US" dirty="0"/>
          </a:p>
        </p:txBody>
      </p:sp>
      <p:pic>
        <p:nvPicPr>
          <p:cNvPr id="3" name="Picture 4" descr="D:\temp\DBJWEC001-216\WOST764\E-Book\3\3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0350" y="1020727"/>
            <a:ext cx="35433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671" y="5066195"/>
            <a:ext cx="89850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 err="1" smtClean="0"/>
              <a:t>Self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and </a:t>
            </a:r>
            <a:r>
              <a:rPr lang="nb-NO" dirty="0" err="1" smtClean="0"/>
              <a:t>check</a:t>
            </a:r>
            <a:r>
              <a:rPr lang="nb-NO" dirty="0" smtClean="0"/>
              <a:t> – </a:t>
            </a:r>
            <a:r>
              <a:rPr lang="nb-NO" dirty="0" err="1" smtClean="0"/>
              <a:t>this</a:t>
            </a:r>
            <a:r>
              <a:rPr lang="nb-NO" dirty="0" smtClean="0"/>
              <a:t> and </a:t>
            </a:r>
            <a:r>
              <a:rPr lang="nb-NO" dirty="0" err="1" smtClean="0"/>
              <a:t>Eqs</a:t>
            </a:r>
            <a:r>
              <a:rPr lang="nb-NO" dirty="0" smtClean="0"/>
              <a:t>. 3.20-3.23 is standard from general and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chemistry</a:t>
            </a:r>
            <a:r>
              <a:rPr lang="nb-NO" dirty="0" smtClean="0"/>
              <a:t>.</a:t>
            </a:r>
          </a:p>
          <a:p>
            <a:pPr algn="ctr"/>
            <a:endParaRPr lang="nb-NO" dirty="0"/>
          </a:p>
          <a:p>
            <a:pPr algn="ctr"/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goes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diaphragm</a:t>
            </a:r>
            <a:r>
              <a:rPr lang="nb-NO" dirty="0" smtClean="0"/>
              <a:t> under </a:t>
            </a:r>
            <a:r>
              <a:rPr lang="nb-NO" dirty="0" err="1" smtClean="0"/>
              <a:t>open</a:t>
            </a:r>
            <a:r>
              <a:rPr lang="nb-NO" dirty="0" smtClean="0"/>
              <a:t> </a:t>
            </a:r>
            <a:r>
              <a:rPr lang="nb-NO" dirty="0" err="1" smtClean="0"/>
              <a:t>circuit</a:t>
            </a:r>
            <a:r>
              <a:rPr lang="nb-NO" dirty="0" smtClean="0"/>
              <a:t> and </a:t>
            </a:r>
            <a:r>
              <a:rPr lang="nb-NO" dirty="0" smtClean="0"/>
              <a:t>under </a:t>
            </a:r>
            <a:r>
              <a:rPr lang="nb-NO" dirty="0" err="1" smtClean="0"/>
              <a:t>galvanic</a:t>
            </a:r>
            <a:r>
              <a:rPr lang="nb-NO" dirty="0" smtClean="0"/>
              <a:t> </a:t>
            </a:r>
            <a:r>
              <a:rPr lang="nb-NO" dirty="0" err="1" smtClean="0"/>
              <a:t>conditions</a:t>
            </a:r>
            <a:r>
              <a:rPr lang="nb-NO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58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51293"/>
          </a:xfrm>
        </p:spPr>
        <p:txBody>
          <a:bodyPr/>
          <a:lstStyle/>
          <a:p>
            <a:pPr algn="ctr"/>
            <a:r>
              <a:rPr lang="nb-NO" dirty="0" err="1" smtClean="0"/>
              <a:t>Electrolyte</a:t>
            </a:r>
            <a:r>
              <a:rPr lang="nb-NO" dirty="0" smtClean="0"/>
              <a:t> </a:t>
            </a:r>
            <a:r>
              <a:rPr lang="nb-NO" dirty="0" err="1" smtClean="0"/>
              <a:t>junctions</a:t>
            </a:r>
            <a:r>
              <a:rPr lang="nb-NO" dirty="0" smtClean="0"/>
              <a:t> - </a:t>
            </a:r>
            <a:r>
              <a:rPr lang="nb-NO" dirty="0" err="1" smtClean="0"/>
              <a:t>liquid</a:t>
            </a:r>
            <a:r>
              <a:rPr lang="nb-NO" dirty="0" smtClean="0"/>
              <a:t> </a:t>
            </a:r>
            <a:r>
              <a:rPr lang="nb-NO" dirty="0" err="1" smtClean="0"/>
              <a:t>junctions</a:t>
            </a:r>
            <a:r>
              <a:rPr lang="nb-NO" dirty="0" smtClean="0"/>
              <a:t> </a:t>
            </a:r>
            <a:endParaRPr lang="en-US" dirty="0"/>
          </a:p>
        </p:txBody>
      </p:sp>
      <p:pic>
        <p:nvPicPr>
          <p:cNvPr id="3" name="Picture 4" descr="D:\temp\DBJWEC001-216\WOST764\E-Book\3\3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3368" y="2522351"/>
            <a:ext cx="3971925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0300" y="1460314"/>
            <a:ext cx="6191250" cy="781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5" y="1179326"/>
            <a:ext cx="2790825" cy="1343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75" y="2866246"/>
            <a:ext cx="4335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Junction potentials arise from different mobilities µ and charges z for anions and cations.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KCl</a:t>
            </a:r>
            <a:r>
              <a:rPr lang="en-US" dirty="0" smtClean="0"/>
              <a:t>(</a:t>
            </a:r>
            <a:r>
              <a:rPr lang="en-US" dirty="0" err="1" smtClean="0"/>
              <a:t>aq</a:t>
            </a:r>
            <a:r>
              <a:rPr lang="en-US" dirty="0" smtClean="0"/>
              <a:t>) gives almost zero junction potential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7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3190"/>
          </a:xfrm>
        </p:spPr>
        <p:txBody>
          <a:bodyPr/>
          <a:lstStyle/>
          <a:p>
            <a:pPr algn="ctr"/>
            <a:r>
              <a:rPr lang="nb-NO" dirty="0" err="1" smtClean="0"/>
              <a:t>Another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 – bipolar </a:t>
            </a:r>
            <a:r>
              <a:rPr lang="nb-NO" dirty="0" err="1" smtClean="0"/>
              <a:t>electrodes</a:t>
            </a:r>
            <a:endParaRPr lang="en-US" dirty="0"/>
          </a:p>
        </p:txBody>
      </p:sp>
      <p:pic>
        <p:nvPicPr>
          <p:cNvPr id="3" name="Picture 5" descr="D:\temp\DBJWEC001-216\WOST764\E-Book\3\3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7625" y="1294326"/>
            <a:ext cx="3968750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1870" y="5752214"/>
            <a:ext cx="764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consider</a:t>
            </a:r>
            <a:r>
              <a:rPr lang="nb-NO" dirty="0" smtClean="0"/>
              <a:t> taking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details</a:t>
            </a:r>
            <a:r>
              <a:rPr lang="nb-NO" dirty="0" smtClean="0"/>
              <a:t> </a:t>
            </a:r>
            <a:r>
              <a:rPr lang="nb-NO" dirty="0" err="1" smtClean="0"/>
              <a:t>here</a:t>
            </a:r>
            <a:r>
              <a:rPr lang="nb-NO" dirty="0" smtClean="0"/>
              <a:t> as part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colloquium</a:t>
            </a:r>
            <a:r>
              <a:rPr lang="nb-NO" dirty="0" smtClean="0"/>
              <a:t>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7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2772" y="877444"/>
            <a:ext cx="5082144" cy="5980555"/>
          </a:xfrm>
        </p:spPr>
        <p:txBody>
          <a:bodyPr>
            <a:normAutofit/>
          </a:bodyPr>
          <a:lstStyle/>
          <a:p>
            <a:r>
              <a:rPr lang="en-GB" dirty="0" smtClean="0"/>
              <a:t>Semipermeable membranes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Selective permeation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Allows recharging without e.g. cation  intermixing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Adds resistance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Solid electrolyte membranes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E.g. Y-stabilized ZrO</a:t>
            </a:r>
            <a:r>
              <a:rPr lang="en-GB" baseline="-25000" dirty="0" smtClean="0"/>
              <a:t>2</a:t>
            </a:r>
            <a:r>
              <a:rPr lang="en-GB" dirty="0" smtClean="0"/>
              <a:t> (YSZ)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Selective transport 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Proton conducting solids. Other ions?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57" y="1"/>
            <a:ext cx="7886700" cy="877444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Semipermeable and solid </a:t>
            </a:r>
            <a:r>
              <a:rPr lang="nb-NO" dirty="0" err="1" smtClean="0"/>
              <a:t>electrolyte</a:t>
            </a:r>
            <a:r>
              <a:rPr lang="nb-NO" dirty="0" smtClean="0"/>
              <a:t> </a:t>
            </a:r>
            <a:r>
              <a:rPr lang="nb-NO" dirty="0" err="1" smtClean="0"/>
              <a:t>membranes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376" y="877445"/>
            <a:ext cx="2913545" cy="2699051"/>
          </a:xfrm>
          <a:prstGeom prst="rect">
            <a:avLst/>
          </a:prstGeom>
        </p:spPr>
      </p:pic>
      <p:pic>
        <p:nvPicPr>
          <p:cNvPr id="6" name="Picture 3" descr="D:\temp\DBJWEC001-216\WOST764\E-Book\3\3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607" y="3732025"/>
            <a:ext cx="3460660" cy="237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6070" y="5302432"/>
            <a:ext cx="1905000" cy="800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907" y="5528500"/>
            <a:ext cx="29337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573620"/>
            <a:ext cx="3815759" cy="4976036"/>
          </a:xfrm>
        </p:spPr>
        <p:txBody>
          <a:bodyPr>
            <a:normAutofit fontScale="92500" lnSpcReduction="20000"/>
          </a:bodyPr>
          <a:lstStyle/>
          <a:p>
            <a:r>
              <a:rPr lang="nb-NO" dirty="0" err="1" smtClean="0"/>
              <a:t>Equilibrium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I = 0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Galvanic</a:t>
            </a:r>
            <a:r>
              <a:rPr lang="nb-NO" dirty="0" smtClean="0"/>
              <a:t> </a:t>
            </a:r>
            <a:r>
              <a:rPr lang="nb-NO" dirty="0" err="1" smtClean="0"/>
              <a:t>operation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I &gt; 0</a:t>
            </a:r>
          </a:p>
          <a:p>
            <a:endParaRPr lang="nb-NO" dirty="0"/>
          </a:p>
          <a:p>
            <a:r>
              <a:rPr lang="nb-NO" dirty="0" err="1" smtClean="0"/>
              <a:t>Electrolytic</a:t>
            </a:r>
            <a:r>
              <a:rPr lang="nb-NO" dirty="0" smtClean="0"/>
              <a:t> </a:t>
            </a:r>
            <a:r>
              <a:rPr lang="nb-NO" dirty="0" err="1" smtClean="0"/>
              <a:t>operation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I &lt; 0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40660"/>
          </a:xfrm>
        </p:spPr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3   </a:t>
            </a:r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292" y="2106487"/>
            <a:ext cx="7067506" cy="796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961" y="3152024"/>
            <a:ext cx="4198793" cy="1049698"/>
          </a:xfrm>
          <a:prstGeom prst="rect">
            <a:avLst/>
          </a:prstGeom>
        </p:spPr>
      </p:pic>
      <p:pic>
        <p:nvPicPr>
          <p:cNvPr id="7" name="Picture 4" descr="D:\temp\DBJWEC001-216\WOST764\E-Book\3\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078" y="4191061"/>
            <a:ext cx="3880884" cy="25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4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5793</TotalTime>
  <Words>595</Words>
  <Application>Microsoft Office PowerPoint</Application>
  <PresentationFormat>On-screen Show (4:3)</PresentationFormat>
  <Paragraphs>135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KJM 3110 Electrochemistry  Chapter 3.   Electrochemical cells </vt:lpstr>
      <vt:lpstr>Recap from Ch. 1    Electricity</vt:lpstr>
      <vt:lpstr>Remaining parts of Ch. 1 we considered non-mandatory for now</vt:lpstr>
      <vt:lpstr>Ch. 1 Summary – four selected important concepts </vt:lpstr>
      <vt:lpstr>A brief look at Chapter 2 Chemistry;   Concepts</vt:lpstr>
      <vt:lpstr>A brief look at Chapter 2 Chemistry;   Summary</vt:lpstr>
      <vt:lpstr>Electrochemical cells  Lead-acid cell as example</vt:lpstr>
      <vt:lpstr>The lead-acid cell – half and full cell reactions</vt:lpstr>
      <vt:lpstr>The lead-acid cell – Gibbs energy change</vt:lpstr>
      <vt:lpstr>The lead-acid cell – electrical work and cell voltage</vt:lpstr>
      <vt:lpstr>The lead-acid cell – cell voltage</vt:lpstr>
      <vt:lpstr>The lead-acid cell – standard state</vt:lpstr>
      <vt:lpstr>The lead-acid cell – equilibrium</vt:lpstr>
      <vt:lpstr>The lead-acid cell – galvanic operation</vt:lpstr>
      <vt:lpstr>The lead-acid cell – electrolytic operation</vt:lpstr>
      <vt:lpstr>Electrochemical cells – three modes of operation Polarisation curve for a lead-acid cell</vt:lpstr>
      <vt:lpstr>Electrochemical cell and an «impractical» cell…. ?</vt:lpstr>
      <vt:lpstr>Cells with junctions – The Daniell cell</vt:lpstr>
      <vt:lpstr>Electrolyte junctions - liquid junctions </vt:lpstr>
      <vt:lpstr>Another solution – bipolar electrodes</vt:lpstr>
      <vt:lpstr>Semipermeable and solid electrolyte membranes</vt:lpstr>
      <vt:lpstr>Summary Ch. 3   Electrochemical cells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77</cp:revision>
  <dcterms:created xsi:type="dcterms:W3CDTF">2020-01-18T04:32:08Z</dcterms:created>
  <dcterms:modified xsi:type="dcterms:W3CDTF">2020-02-01T00:16:40Z</dcterms:modified>
</cp:coreProperties>
</file>