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477" r:id="rId3"/>
    <p:sldId id="511" r:id="rId4"/>
    <p:sldId id="494" r:id="rId5"/>
    <p:sldId id="478" r:id="rId6"/>
    <p:sldId id="495" r:id="rId7"/>
    <p:sldId id="479" r:id="rId8"/>
    <p:sldId id="496" r:id="rId9"/>
    <p:sldId id="513" r:id="rId10"/>
    <p:sldId id="510" r:id="rId11"/>
    <p:sldId id="497" r:id="rId12"/>
    <p:sldId id="480" r:id="rId13"/>
    <p:sldId id="481" r:id="rId14"/>
    <p:sldId id="498" r:id="rId15"/>
    <p:sldId id="499" r:id="rId16"/>
    <p:sldId id="500" r:id="rId17"/>
    <p:sldId id="501" r:id="rId18"/>
    <p:sldId id="482" r:id="rId19"/>
    <p:sldId id="502" r:id="rId20"/>
    <p:sldId id="503" r:id="rId21"/>
    <p:sldId id="484" r:id="rId22"/>
    <p:sldId id="485" r:id="rId23"/>
    <p:sldId id="486" r:id="rId24"/>
    <p:sldId id="512" r:id="rId25"/>
    <p:sldId id="509" r:id="rId26"/>
    <p:sldId id="505" r:id="rId27"/>
    <p:sldId id="506" r:id="rId28"/>
    <p:sldId id="507" r:id="rId29"/>
    <p:sldId id="504" r:id="rId30"/>
    <p:sldId id="488" r:id="rId31"/>
    <p:sldId id="514" r:id="rId32"/>
    <p:sldId id="49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8827"/>
    <a:srgbClr val="A29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5" d="100"/>
          <a:sy n="75" d="100"/>
        </p:scale>
        <p:origin x="60"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5565" y="1122363"/>
            <a:ext cx="8580580" cy="2387600"/>
          </a:xfrm>
        </p:spPr>
        <p:txBody>
          <a:bodyPr anchor="b"/>
          <a:lstStyle>
            <a:lvl1pPr algn="ctr">
              <a:defRPr sz="4500"/>
            </a:lvl1pPr>
          </a:lstStyle>
          <a:p>
            <a:r>
              <a:rPr lang="en-US" dirty="0" smtClean="0"/>
              <a:t>Click to edit Master title style</a:t>
            </a:r>
            <a:endParaRPr lang="en-US" dirty="0"/>
          </a:p>
        </p:txBody>
      </p:sp>
      <p:sp>
        <p:nvSpPr>
          <p:cNvPr id="3" name="Subtitle 2"/>
          <p:cNvSpPr>
            <a:spLocks noGrp="1"/>
          </p:cNvSpPr>
          <p:nvPr>
            <p:ph type="subTitle" idx="1"/>
          </p:nvPr>
        </p:nvSpPr>
        <p:spPr>
          <a:xfrm>
            <a:off x="295565" y="3602038"/>
            <a:ext cx="8580579"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C02D5DF-618F-4B4E-B350-0EEB60B775F4}" type="datetimeFigureOut">
              <a:rPr lang="en-US" smtClean="0"/>
              <a:t>4/19/2020</a:t>
            </a:fld>
            <a:endParaRPr lang="en-US" dirty="0"/>
          </a:p>
        </p:txBody>
      </p:sp>
      <p:sp>
        <p:nvSpPr>
          <p:cNvPr id="5" name="Footer Placeholder 4"/>
          <p:cNvSpPr>
            <a:spLocks noGrp="1"/>
          </p:cNvSpPr>
          <p:nvPr>
            <p:ph type="ftr" sz="quarter" idx="11"/>
          </p:nvPr>
        </p:nvSpPr>
        <p:spPr/>
        <p:txBody>
          <a:bodyPr/>
          <a:lstStyle/>
          <a:p>
            <a:r>
              <a:rPr lang="nb-NO" dirty="0" smtClean="0"/>
              <a:t>KJM 3110 </a:t>
            </a:r>
            <a:r>
              <a:rPr lang="nb-NO" dirty="0" err="1" smtClean="0"/>
              <a:t>Electrochemistry</a:t>
            </a:r>
            <a:endParaRPr lang="en-US" dirty="0"/>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dirty="0"/>
          </a:p>
        </p:txBody>
      </p:sp>
    </p:spTree>
    <p:extLst>
      <p:ext uri="{BB962C8B-B14F-4D97-AF65-F5344CB8AC3E}">
        <p14:creationId xmlns:p14="http://schemas.microsoft.com/office/powerpoint/2010/main" val="371915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0"/>
          </p:nvPr>
        </p:nvSpPr>
        <p:spPr/>
        <p:txBody>
          <a:bodyPr/>
          <a:lstStyle/>
          <a:p>
            <a:fld id="{3C02D5DF-618F-4B4E-B350-0EEB60B775F4}" type="datetimeFigureOut">
              <a:rPr lang="en-US" smtClean="0"/>
              <a:pPr/>
              <a:t>4/19/2020</a:t>
            </a:fld>
            <a:endParaRPr lang="en-US"/>
          </a:p>
        </p:txBody>
      </p:sp>
      <p:sp>
        <p:nvSpPr>
          <p:cNvPr id="12" name="Footer Placeholder 11"/>
          <p:cNvSpPr>
            <a:spLocks noGrp="1"/>
          </p:cNvSpPr>
          <p:nvPr>
            <p:ph type="ftr" sz="quarter" idx="11"/>
          </p:nvPr>
        </p:nvSpPr>
        <p:spPr/>
        <p:txBody>
          <a:bodyPr/>
          <a:lstStyle/>
          <a:p>
            <a:r>
              <a:rPr lang="nb-NO" smtClean="0"/>
              <a:t>KJM3110 Electrochemistry</a:t>
            </a:r>
            <a:endParaRPr lang="en-US" dirty="0"/>
          </a:p>
        </p:txBody>
      </p:sp>
      <p:sp>
        <p:nvSpPr>
          <p:cNvPr id="13" name="Slide Number Placeholder 12"/>
          <p:cNvSpPr>
            <a:spLocks noGrp="1"/>
          </p:cNvSpPr>
          <p:nvPr>
            <p:ph type="sldNum" sz="quarter" idx="12"/>
          </p:nvPr>
        </p:nvSpPr>
        <p:spPr/>
        <p:txBody>
          <a:bodyPr/>
          <a:lstStyle/>
          <a:p>
            <a:fld id="{5237B29A-D61A-4906-9446-40A93956BDEC}" type="slidenum">
              <a:rPr lang="en-US" smtClean="0"/>
              <a:pPr/>
              <a:t>‹#›</a:t>
            </a:fld>
            <a:endParaRPr lang="en-US"/>
          </a:p>
        </p:txBody>
      </p:sp>
    </p:spTree>
    <p:extLst>
      <p:ext uri="{BB962C8B-B14F-4D97-AF65-F5344CB8AC3E}">
        <p14:creationId xmlns:p14="http://schemas.microsoft.com/office/powerpoint/2010/main" val="266569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02D5DF-618F-4B4E-B350-0EEB60B775F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14494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02D5DF-618F-4B4E-B350-0EEB60B775F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593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02D5DF-618F-4B4E-B350-0EEB60B775F4}" type="datetimeFigureOut">
              <a:rPr lang="en-US" smtClean="0"/>
              <a:t>4/19/2020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74711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02D5DF-618F-4B4E-B350-0EEB60B775F4}" type="datetimeFigureOut">
              <a:rPr lang="en-US" smtClean="0"/>
              <a:t>4/19/2020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374555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2D5DF-618F-4B4E-B350-0EEB60B775F4}" type="datetimeFigureOut">
              <a:rPr lang="en-US" smtClean="0"/>
              <a:t>4/19/2020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422361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26743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02D5DF-618F-4B4E-B350-0EEB60B775F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84897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70537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02D5DF-618F-4B4E-B350-0EEB60B775F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7B29A-D61A-4906-9446-40A93956BDEC}" type="slidenum">
              <a:rPr lang="en-US" smtClean="0"/>
              <a:t>‹#›</a:t>
            </a:fld>
            <a:endParaRPr lang="en-US"/>
          </a:p>
        </p:txBody>
      </p:sp>
    </p:spTree>
    <p:extLst>
      <p:ext uri="{BB962C8B-B14F-4D97-AF65-F5344CB8AC3E}">
        <p14:creationId xmlns:p14="http://schemas.microsoft.com/office/powerpoint/2010/main" val="1051760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tel og innhold">
    <p:spTree>
      <p:nvGrpSpPr>
        <p:cNvPr id="1" name=""/>
        <p:cNvGrpSpPr/>
        <p:nvPr/>
      </p:nvGrpSpPr>
      <p:grpSpPr>
        <a:xfrm>
          <a:off x="0" y="0"/>
          <a:ext cx="0" cy="0"/>
          <a:chOff x="0" y="0"/>
          <a:chExt cx="0" cy="0"/>
        </a:xfrm>
      </p:grpSpPr>
      <p:pic>
        <p:nvPicPr>
          <p:cNvPr id="4" name="Picture 10" descr="FERMIO"/>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4643438" y="6467475"/>
            <a:ext cx="792162" cy="344488"/>
          </a:xfrm>
          <a:prstGeom prst="rect">
            <a:avLst/>
          </a:prstGeom>
          <a:noFill/>
          <a:ln w="9525">
            <a:noFill/>
            <a:miter lim="800000"/>
            <a:headEnd/>
            <a:tailEnd/>
          </a:ln>
        </p:spPr>
      </p:pic>
      <p:pic>
        <p:nvPicPr>
          <p:cNvPr id="5" name="Bilde 7" descr="MN_KJEMI_A_ENG.pn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11188" y="6524625"/>
            <a:ext cx="2305050" cy="312738"/>
          </a:xfrm>
          <a:prstGeom prst="rect">
            <a:avLst/>
          </a:prstGeom>
          <a:noFill/>
          <a:ln w="9525">
            <a:noFill/>
            <a:miter lim="800000"/>
            <a:headEnd/>
            <a:tailEnd/>
          </a:ln>
        </p:spPr>
      </p:pic>
      <p:pic>
        <p:nvPicPr>
          <p:cNvPr id="6" name="Bilde 8" descr="MN_KJEMI_A.png"/>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34925" y="6453188"/>
            <a:ext cx="630238" cy="360362"/>
          </a:xfrm>
          <a:prstGeom prst="rect">
            <a:avLst/>
          </a:prstGeom>
          <a:noFill/>
          <a:ln w="9525">
            <a:noFill/>
            <a:miter lim="800000"/>
            <a:headEnd/>
            <a:tailEnd/>
          </a:ln>
        </p:spPr>
      </p:pic>
      <p:pic>
        <p:nvPicPr>
          <p:cNvPr id="7" name="Picture 2" descr="[SMN]"/>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885113" y="6524625"/>
            <a:ext cx="1068387" cy="233363"/>
          </a:xfrm>
          <a:prstGeom prst="rect">
            <a:avLst/>
          </a:prstGeom>
          <a:noFill/>
          <a:ln w="9525">
            <a:noFill/>
            <a:miter lim="800000"/>
            <a:headEnd/>
            <a:tailEnd/>
          </a:ln>
        </p:spPr>
      </p:pic>
      <p:sp>
        <p:nvSpPr>
          <p:cNvPr id="2" name="Tittel 1"/>
          <p:cNvSpPr>
            <a:spLocks noGrp="1"/>
          </p:cNvSpPr>
          <p:nvPr>
            <p:ph type="title"/>
          </p:nvPr>
        </p:nvSpPr>
        <p:spPr>
          <a:xfrm>
            <a:off x="539552" y="548680"/>
            <a:ext cx="8330128" cy="720080"/>
          </a:xfrm>
        </p:spPr>
        <p:txBody>
          <a:bodyPr/>
          <a:lstStyle>
            <a:lvl1pPr>
              <a:defRPr sz="2800"/>
            </a:lvl1pPr>
            <a:extLst/>
          </a:lstStyle>
          <a:p>
            <a:r>
              <a:rPr lang="en-US" smtClean="0"/>
              <a:t>Click to edit Master title style</a:t>
            </a:r>
            <a:endParaRPr lang="en-US" dirty="0"/>
          </a:p>
        </p:txBody>
      </p:sp>
      <p:sp>
        <p:nvSpPr>
          <p:cNvPr id="3" name="Plassholder for innhold 2"/>
          <p:cNvSpPr>
            <a:spLocks noGrp="1"/>
          </p:cNvSpPr>
          <p:nvPr>
            <p:ph idx="1"/>
          </p:nvPr>
        </p:nvSpPr>
        <p:spPr>
          <a:xfrm>
            <a:off x="539552" y="1628800"/>
            <a:ext cx="8394136" cy="4543400"/>
          </a:xfrm>
        </p:spPr>
        <p:txBody>
          <a:bodyPr/>
          <a:lstStyle>
            <a:lvl1pPr>
              <a:defRPr sz="2400"/>
            </a:lvl1pPr>
            <a:lvl2pPr>
              <a:defRPr sz="2000"/>
            </a:lvl2pPr>
            <a:lvl3pPr>
              <a:defRPr sz="1800"/>
            </a:lvl3pPr>
            <a:lvl4pPr>
              <a:defRPr sz="1600"/>
            </a:lvl4pPr>
            <a:lvl5pPr>
              <a:defRPr sz="14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65654239"/>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793750" cy="365125"/>
          </a:xfrm>
          <a:prstGeom prst="rect">
            <a:avLst/>
          </a:prstGeom>
        </p:spPr>
        <p:txBody>
          <a:bodyPr vert="horz" lIns="91440" tIns="45720" rIns="91440" bIns="45720" rtlCol="0" anchor="ctr"/>
          <a:lstStyle>
            <a:lvl1pPr algn="l">
              <a:defRPr sz="1050">
                <a:solidFill>
                  <a:schemeClr val="tx1">
                    <a:tint val="75000"/>
                  </a:schemeClr>
                </a:solidFill>
              </a:defRPr>
            </a:lvl1pPr>
          </a:lstStyle>
          <a:p>
            <a:fld id="{3C02D5DF-618F-4B4E-B350-0EEB60B775F4}" type="datetimeFigureOut">
              <a:rPr lang="en-US" smtClean="0"/>
              <a:pPr/>
              <a:t>4/19/2020</a:t>
            </a:fld>
            <a:endParaRPr lang="en-US"/>
          </a:p>
        </p:txBody>
      </p:sp>
      <p:sp>
        <p:nvSpPr>
          <p:cNvPr id="5" name="Footer Placeholder 4"/>
          <p:cNvSpPr>
            <a:spLocks noGrp="1"/>
          </p:cNvSpPr>
          <p:nvPr>
            <p:ph type="ftr" sz="quarter" idx="3"/>
          </p:nvPr>
        </p:nvSpPr>
        <p:spPr>
          <a:xfrm>
            <a:off x="1717385" y="6344518"/>
            <a:ext cx="2817669" cy="376958"/>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nb-NO" dirty="0" smtClean="0"/>
              <a:t>KJM3110 </a:t>
            </a:r>
            <a:r>
              <a:rPr lang="nb-NO" dirty="0" err="1" smtClean="0"/>
              <a:t>Electrochemistry</a:t>
            </a:r>
            <a:endParaRPr lang="en-US" dirty="0"/>
          </a:p>
        </p:txBody>
      </p:sp>
      <p:sp>
        <p:nvSpPr>
          <p:cNvPr id="6" name="Slide Number Placeholder 5"/>
          <p:cNvSpPr>
            <a:spLocks noGrp="1"/>
          </p:cNvSpPr>
          <p:nvPr>
            <p:ph type="sldNum" sz="quarter" idx="4"/>
          </p:nvPr>
        </p:nvSpPr>
        <p:spPr>
          <a:xfrm>
            <a:off x="8100290" y="6356351"/>
            <a:ext cx="41505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37B29A-D61A-4906-9446-40A93956BDEC}" type="slidenum">
              <a:rPr lang="en-US" smtClean="0"/>
              <a:pPr/>
              <a:t>‹#›</a:t>
            </a:fld>
            <a:endParaRPr lang="en-US"/>
          </a:p>
        </p:txBody>
      </p:sp>
      <p:pic>
        <p:nvPicPr>
          <p:cNvPr id="7" name="Bilde 7" descr="MN_KJEMI_A_ENG.png"/>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4913749" y="6387594"/>
            <a:ext cx="2422236" cy="327734"/>
          </a:xfrm>
          <a:prstGeom prst="rect">
            <a:avLst/>
          </a:prstGeom>
          <a:noFill/>
          <a:ln w="9525">
            <a:noFill/>
            <a:miter lim="800000"/>
            <a:headEnd/>
            <a:tailEnd/>
          </a:ln>
        </p:spPr>
      </p:pic>
    </p:spTree>
    <p:extLst>
      <p:ext uri="{BB962C8B-B14F-4D97-AF65-F5344CB8AC3E}">
        <p14:creationId xmlns:p14="http://schemas.microsoft.com/office/powerpoint/2010/main" val="3543830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46.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45.wmf"/><Relationship Id="rId5" Type="http://schemas.openxmlformats.org/officeDocument/2006/relationships/oleObject" Target="../embeddings/oleObject5.bin"/><Relationship Id="rId4" Type="http://schemas.openxmlformats.org/officeDocument/2006/relationships/image" Target="../media/image44.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49.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48.wmf"/><Relationship Id="rId5" Type="http://schemas.openxmlformats.org/officeDocument/2006/relationships/oleObject" Target="../embeddings/oleObject7.bin"/><Relationship Id="rId4" Type="http://schemas.openxmlformats.org/officeDocument/2006/relationships/image" Target="../media/image47.wmf"/></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61.wmf"/><Relationship Id="rId5" Type="http://schemas.openxmlformats.org/officeDocument/2006/relationships/oleObject" Target="../embeddings/oleObject9.bin"/><Relationship Id="rId4" Type="http://schemas.openxmlformats.org/officeDocument/2006/relationships/image" Target="../media/image60.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66.png"/><Relationship Id="rId7" Type="http://schemas.openxmlformats.org/officeDocument/2006/relationships/image" Target="../media/image64.wmf"/><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image" Target="../media/image63.wmf"/><Relationship Id="rId4" Type="http://schemas.openxmlformats.org/officeDocument/2006/relationships/oleObject" Target="../embeddings/oleObject10.bin"/><Relationship Id="rId9" Type="http://schemas.openxmlformats.org/officeDocument/2006/relationships/image" Target="../media/image65.wmf"/></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68.wmf"/><Relationship Id="rId4" Type="http://schemas.openxmlformats.org/officeDocument/2006/relationships/oleObject" Target="../embeddings/oleObject13.bin"/></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2525" y="523979"/>
            <a:ext cx="7765431" cy="4127044"/>
          </a:xfrm>
        </p:spPr>
        <p:txBody>
          <a:bodyPr>
            <a:normAutofit/>
          </a:bodyPr>
          <a:lstStyle/>
          <a:p>
            <a:pPr algn="ctr"/>
            <a:r>
              <a:rPr lang="en-US" dirty="0" smtClean="0"/>
              <a:t>KJM 3110 Electrochemistry</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Chapter 15</a:t>
            </a:r>
            <a:br>
              <a:rPr lang="en-US" dirty="0" smtClean="0"/>
            </a:br>
            <a:r>
              <a:rPr lang="en-US" dirty="0" smtClean="0"/>
              <a:t/>
            </a:r>
            <a:br>
              <a:rPr lang="en-US" dirty="0" smtClean="0"/>
            </a:br>
            <a:r>
              <a:rPr lang="en-US" dirty="0" smtClean="0"/>
              <a:t/>
            </a:r>
            <a:br>
              <a:rPr lang="en-US" dirty="0" smtClean="0"/>
            </a:br>
            <a:r>
              <a:rPr lang="en-GB" b="1" dirty="0" smtClean="0"/>
              <a:t>Electrochemistry with </a:t>
            </a:r>
            <a:r>
              <a:rPr lang="en-GB" b="1" dirty="0"/>
              <a:t>Periodic </a:t>
            </a:r>
            <a:r>
              <a:rPr lang="en-GB" b="1" dirty="0" smtClean="0"/>
              <a:t>Signals</a:t>
            </a:r>
            <a:endParaRPr lang="en-US" dirty="0">
              <a:solidFill>
                <a:srgbClr val="FF0000"/>
              </a:solidFill>
            </a:endParaRPr>
          </a:p>
        </p:txBody>
      </p:sp>
      <p:sp>
        <p:nvSpPr>
          <p:cNvPr id="6" name="Rectangle 5"/>
          <p:cNvSpPr/>
          <p:nvPr/>
        </p:nvSpPr>
        <p:spPr>
          <a:xfrm>
            <a:off x="4536374" y="5997039"/>
            <a:ext cx="3364509" cy="86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2"/>
          <a:stretch>
            <a:fillRect/>
          </a:stretch>
        </p:blipFill>
        <p:spPr>
          <a:xfrm>
            <a:off x="812800" y="5997039"/>
            <a:ext cx="8020050" cy="590567"/>
          </a:xfrm>
          <a:prstGeom prst="rect">
            <a:avLst/>
          </a:prstGeom>
        </p:spPr>
      </p:pic>
      <p:sp>
        <p:nvSpPr>
          <p:cNvPr id="4" name="TextBox 3"/>
          <p:cNvSpPr txBox="1"/>
          <p:nvPr/>
        </p:nvSpPr>
        <p:spPr>
          <a:xfrm>
            <a:off x="812800" y="5549900"/>
            <a:ext cx="6519926" cy="338554"/>
          </a:xfrm>
          <a:prstGeom prst="rect">
            <a:avLst/>
          </a:prstGeom>
          <a:noFill/>
        </p:spPr>
        <p:txBody>
          <a:bodyPr wrap="none" rtlCol="0">
            <a:spAutoFit/>
          </a:bodyPr>
          <a:lstStyle/>
          <a:p>
            <a:r>
              <a:rPr lang="nb-NO" sz="1600" dirty="0" smtClean="0"/>
              <a:t>Most </a:t>
            </a:r>
            <a:r>
              <a:rPr lang="nb-NO" sz="1600" dirty="0" err="1"/>
              <a:t>f</a:t>
            </a:r>
            <a:r>
              <a:rPr lang="nb-NO" sz="1600" dirty="0" err="1" smtClean="0"/>
              <a:t>igures</a:t>
            </a:r>
            <a:r>
              <a:rPr lang="nb-NO" sz="1600" dirty="0" smtClean="0"/>
              <a:t> from </a:t>
            </a:r>
            <a:r>
              <a:rPr lang="nb-NO" sz="1600" dirty="0" err="1" smtClean="0"/>
              <a:t>the</a:t>
            </a:r>
            <a:r>
              <a:rPr lang="nb-NO" sz="1600" dirty="0" smtClean="0"/>
              <a:t> </a:t>
            </a:r>
            <a:r>
              <a:rPr lang="nb-NO" sz="1600" dirty="0" err="1" smtClean="0"/>
              <a:t>textbook</a:t>
            </a:r>
            <a:r>
              <a:rPr lang="nb-NO" sz="1600" dirty="0" smtClean="0"/>
              <a:t> </a:t>
            </a:r>
            <a:r>
              <a:rPr lang="nb-NO" sz="1600" dirty="0" err="1" smtClean="0"/>
              <a:t>we</a:t>
            </a:r>
            <a:r>
              <a:rPr lang="nb-NO" sz="1600" dirty="0" smtClean="0"/>
              <a:t> </a:t>
            </a:r>
            <a:r>
              <a:rPr lang="nb-NO" sz="1600" dirty="0" err="1" smtClean="0"/>
              <a:t>use</a:t>
            </a:r>
            <a:r>
              <a:rPr lang="nb-NO" sz="1600" dirty="0" smtClean="0"/>
              <a:t> for </a:t>
            </a:r>
            <a:r>
              <a:rPr lang="nb-NO" sz="1600" dirty="0" err="1" smtClean="0"/>
              <a:t>the</a:t>
            </a:r>
            <a:r>
              <a:rPr lang="nb-NO" sz="1600" dirty="0" smtClean="0"/>
              <a:t> </a:t>
            </a:r>
            <a:r>
              <a:rPr lang="nb-NO" sz="1600" dirty="0" err="1" smtClean="0"/>
              <a:t>course</a:t>
            </a:r>
            <a:r>
              <a:rPr lang="nb-NO" sz="1600" dirty="0" smtClean="0"/>
              <a:t>, via </a:t>
            </a:r>
            <a:r>
              <a:rPr lang="nb-NO" sz="1600" dirty="0" err="1" smtClean="0"/>
              <a:t>its</a:t>
            </a:r>
            <a:r>
              <a:rPr lang="nb-NO" sz="1600" dirty="0" smtClean="0"/>
              <a:t> web </a:t>
            </a:r>
            <a:r>
              <a:rPr lang="nb-NO" sz="1600" dirty="0" err="1" smtClean="0"/>
              <a:t>resources</a:t>
            </a:r>
            <a:r>
              <a:rPr lang="nb-NO" sz="1600" dirty="0" smtClean="0"/>
              <a:t>:</a:t>
            </a:r>
            <a:endParaRPr lang="en-GB" sz="1600" dirty="0"/>
          </a:p>
        </p:txBody>
      </p:sp>
      <p:pic>
        <p:nvPicPr>
          <p:cNvPr id="7" name="Picture 7" descr="D:\temp\DBJWEC001-216\WOST764\E-Book\15\1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33401"/>
            <a:ext cx="2693366"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Solartron 1260 for sale $8995.00 | | AccuSource Electronic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5106" y="2145075"/>
            <a:ext cx="2762975" cy="128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32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smtClean="0"/>
              <a:t>Ch</a:t>
            </a:r>
            <a:r>
              <a:rPr lang="nb-NO" dirty="0" smtClean="0"/>
              <a:t>. 14 </a:t>
            </a:r>
            <a:r>
              <a:rPr lang="nb-NO" dirty="0" err="1" smtClean="0"/>
              <a:t>Other</a:t>
            </a:r>
            <a:r>
              <a:rPr lang="nb-NO" dirty="0" smtClean="0"/>
              <a:t> </a:t>
            </a:r>
            <a:r>
              <a:rPr lang="nb-NO" dirty="0" err="1" smtClean="0"/>
              <a:t>interfaces</a:t>
            </a:r>
            <a:r>
              <a:rPr lang="nb-NO" dirty="0" smtClean="0"/>
              <a:t> - </a:t>
            </a:r>
            <a:r>
              <a:rPr lang="nb-NO" dirty="0" err="1" smtClean="0"/>
              <a:t>Summary</a:t>
            </a:r>
            <a:endParaRPr lang="en-GB" dirty="0"/>
          </a:p>
        </p:txBody>
      </p:sp>
      <p:pic>
        <p:nvPicPr>
          <p:cNvPr id="4" name="Picture 3"/>
          <p:cNvPicPr>
            <a:picLocks noChangeAspect="1"/>
          </p:cNvPicPr>
          <p:nvPr/>
        </p:nvPicPr>
        <p:blipFill>
          <a:blip r:embed="rId2"/>
          <a:stretch>
            <a:fillRect/>
          </a:stretch>
        </p:blipFill>
        <p:spPr>
          <a:xfrm>
            <a:off x="150140" y="2038349"/>
            <a:ext cx="8842834" cy="3215576"/>
          </a:xfrm>
          <a:prstGeom prst="rect">
            <a:avLst/>
          </a:prstGeom>
        </p:spPr>
      </p:pic>
    </p:spTree>
    <p:extLst>
      <p:ext uri="{BB962C8B-B14F-4D97-AF65-F5344CB8AC3E}">
        <p14:creationId xmlns:p14="http://schemas.microsoft.com/office/powerpoint/2010/main" val="3483199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30128" cy="792088"/>
          </a:xfrm>
        </p:spPr>
        <p:txBody>
          <a:bodyPr/>
          <a:lstStyle/>
          <a:p>
            <a:r>
              <a:rPr lang="en-GB" dirty="0" smtClean="0"/>
              <a:t>AC voltage and current. Impedance and power.</a:t>
            </a:r>
            <a:endParaRPr lang="en-GB" dirty="0"/>
          </a:p>
        </p:txBody>
      </p:sp>
      <p:sp>
        <p:nvSpPr>
          <p:cNvPr id="3" name="Content Placeholder 2"/>
          <p:cNvSpPr>
            <a:spLocks noGrp="1"/>
          </p:cNvSpPr>
          <p:nvPr>
            <p:ph idx="1"/>
          </p:nvPr>
        </p:nvSpPr>
        <p:spPr>
          <a:xfrm>
            <a:off x="539552" y="1340768"/>
            <a:ext cx="4536504" cy="4543400"/>
          </a:xfrm>
        </p:spPr>
        <p:txBody>
          <a:bodyPr/>
          <a:lstStyle/>
          <a:p>
            <a:r>
              <a:rPr lang="en-US" sz="2000" dirty="0" smtClean="0"/>
              <a:t>AC voltage</a:t>
            </a:r>
          </a:p>
          <a:p>
            <a:endParaRPr lang="en-US" sz="2000" i="1" dirty="0" smtClean="0"/>
          </a:p>
          <a:p>
            <a:endParaRPr lang="en-US" sz="2000" i="1" dirty="0" smtClean="0"/>
          </a:p>
          <a:p>
            <a:pPr>
              <a:buNone/>
            </a:pPr>
            <a:r>
              <a:rPr lang="en-US" sz="2000" dirty="0" smtClean="0"/>
              <a:t>	the amplitude can be expressed as</a:t>
            </a:r>
          </a:p>
          <a:p>
            <a:pPr lvl="1"/>
            <a:r>
              <a:rPr lang="en-US" sz="1600" dirty="0" smtClean="0"/>
              <a:t>Amplitude </a:t>
            </a:r>
            <a:r>
              <a:rPr lang="en-US" sz="1600" i="1" dirty="0" smtClean="0"/>
              <a:t>U</a:t>
            </a:r>
            <a:r>
              <a:rPr lang="en-US" sz="1600" i="1" baseline="-25000" dirty="0" smtClean="0"/>
              <a:t>0</a:t>
            </a:r>
            <a:r>
              <a:rPr lang="en-US" sz="1600" dirty="0" smtClean="0"/>
              <a:t> </a:t>
            </a:r>
          </a:p>
          <a:p>
            <a:pPr lvl="1"/>
            <a:r>
              <a:rPr lang="en-US" sz="1600" dirty="0" smtClean="0"/>
              <a:t>Peak-to-peak voltage, </a:t>
            </a:r>
            <a:r>
              <a:rPr lang="en-US" sz="1600" i="1" dirty="0" smtClean="0"/>
              <a:t>U</a:t>
            </a:r>
            <a:r>
              <a:rPr lang="en-US" sz="1600" i="1" baseline="-25000" dirty="0" smtClean="0"/>
              <a:t>p-p</a:t>
            </a:r>
            <a:r>
              <a:rPr lang="en-US" sz="1600" i="1" dirty="0" smtClean="0"/>
              <a:t> = 2U</a:t>
            </a:r>
            <a:r>
              <a:rPr lang="en-US" sz="1600" i="1" baseline="-25000" dirty="0" smtClean="0"/>
              <a:t>0</a:t>
            </a:r>
            <a:r>
              <a:rPr lang="en-US" sz="1600" dirty="0" smtClean="0"/>
              <a:t>  </a:t>
            </a:r>
          </a:p>
          <a:p>
            <a:pPr lvl="1"/>
            <a:r>
              <a:rPr lang="en-US" sz="1600" dirty="0" smtClean="0"/>
              <a:t>Root mean square (</a:t>
            </a:r>
            <a:r>
              <a:rPr lang="en-US" sz="1600" dirty="0" err="1" smtClean="0"/>
              <a:t>rms</a:t>
            </a:r>
            <a:r>
              <a:rPr lang="en-US" sz="1600" dirty="0" smtClean="0"/>
              <a:t>) voltage </a:t>
            </a:r>
          </a:p>
          <a:p>
            <a:pPr lvl="1">
              <a:buNone/>
            </a:pPr>
            <a:r>
              <a:rPr lang="en-US" sz="1600" i="1" dirty="0" smtClean="0"/>
              <a:t>	</a:t>
            </a:r>
            <a:r>
              <a:rPr lang="en-US" sz="1600" i="1" dirty="0" err="1" smtClean="0"/>
              <a:t>U</a:t>
            </a:r>
            <a:r>
              <a:rPr lang="en-US" sz="1600" i="1" baseline="-25000" dirty="0" err="1" smtClean="0"/>
              <a:t>rms</a:t>
            </a:r>
            <a:r>
              <a:rPr lang="en-US" sz="1600" i="1" dirty="0" smtClean="0"/>
              <a:t> = U</a:t>
            </a:r>
            <a:r>
              <a:rPr lang="en-US" sz="1600" i="1" baseline="-25000" dirty="0" smtClean="0"/>
              <a:t>0</a:t>
            </a:r>
            <a:r>
              <a:rPr lang="en-US" sz="1600" i="1" dirty="0" smtClean="0"/>
              <a:t>/</a:t>
            </a:r>
            <a:r>
              <a:rPr lang="en-US" sz="1600" i="1" dirty="0" smtClean="0">
                <a:sym typeface="Symbol"/>
              </a:rPr>
              <a:t></a:t>
            </a:r>
            <a:r>
              <a:rPr lang="en-US" sz="1600" i="1" dirty="0" smtClean="0"/>
              <a:t>2 = U</a:t>
            </a:r>
            <a:r>
              <a:rPr lang="en-US" sz="1600" i="1" baseline="-25000" dirty="0" smtClean="0"/>
              <a:t>p-p</a:t>
            </a:r>
            <a:r>
              <a:rPr lang="en-US" sz="1600" i="1" dirty="0" smtClean="0"/>
              <a:t>/(2</a:t>
            </a:r>
            <a:r>
              <a:rPr lang="en-US" sz="1600" i="1" dirty="0" smtClean="0">
                <a:sym typeface="Symbol"/>
              </a:rPr>
              <a:t></a:t>
            </a:r>
            <a:r>
              <a:rPr lang="en-US" sz="1600" i="1" dirty="0" smtClean="0"/>
              <a:t>2)</a:t>
            </a:r>
            <a:endParaRPr lang="nb-NO" sz="1600" dirty="0" smtClean="0"/>
          </a:p>
          <a:p>
            <a:endParaRPr lang="en-US" sz="2000" i="1" dirty="0" smtClean="0"/>
          </a:p>
          <a:p>
            <a:r>
              <a:rPr lang="en-US" sz="2000" dirty="0" smtClean="0"/>
              <a:t>Resulting AC current can have a different amplitude and phase angle as a result of the impedance: </a:t>
            </a:r>
          </a:p>
          <a:p>
            <a:endParaRPr lang="en-GB" sz="2000"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5" name="Object 3"/>
          <p:cNvGraphicFramePr>
            <a:graphicFrameLocks noChangeAspect="1"/>
          </p:cNvGraphicFramePr>
          <p:nvPr/>
        </p:nvGraphicFramePr>
        <p:xfrm>
          <a:off x="971601" y="1916832"/>
          <a:ext cx="1728191" cy="471325"/>
        </p:xfrm>
        <a:graphic>
          <a:graphicData uri="http://schemas.openxmlformats.org/presentationml/2006/ole">
            <mc:AlternateContent xmlns:mc="http://schemas.openxmlformats.org/markup-compatibility/2006">
              <mc:Choice xmlns:v="urn:schemas-microsoft-com:vml" Requires="v">
                <p:oleObj spid="_x0000_s21518" name="Equation" r:id="rId3" imgW="838200" imgH="228600" progId="Equation.3">
                  <p:embed/>
                </p:oleObj>
              </mc:Choice>
              <mc:Fallback>
                <p:oleObj name="Equation" r:id="rId3" imgW="838200" imgH="228600" progId="Equation.3">
                  <p:embed/>
                  <p:pic>
                    <p:nvPicPr>
                      <p:cNvPr id="30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1" y="1916832"/>
                        <a:ext cx="1728191" cy="47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77" name="Object 5"/>
          <p:cNvGraphicFramePr>
            <a:graphicFrameLocks noChangeAspect="1"/>
          </p:cNvGraphicFramePr>
          <p:nvPr/>
        </p:nvGraphicFramePr>
        <p:xfrm>
          <a:off x="1043608" y="5589240"/>
          <a:ext cx="2034226" cy="432048"/>
        </p:xfrm>
        <a:graphic>
          <a:graphicData uri="http://schemas.openxmlformats.org/presentationml/2006/ole">
            <mc:AlternateContent xmlns:mc="http://schemas.openxmlformats.org/markup-compatibility/2006">
              <mc:Choice xmlns:v="urn:schemas-microsoft-com:vml" Requires="v">
                <p:oleObj spid="_x0000_s21519" name="Equation" r:id="rId5" imgW="1079500" imgH="228600" progId="Equation.3">
                  <p:embed/>
                </p:oleObj>
              </mc:Choice>
              <mc:Fallback>
                <p:oleObj name="Equation" r:id="rId5" imgW="1079500" imgH="228600" progId="Equation.3">
                  <p:embed/>
                  <p:pic>
                    <p:nvPicPr>
                      <p:cNvPr id="307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5589240"/>
                        <a:ext cx="203422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580112" y="4077072"/>
            <a:ext cx="3563888" cy="1477328"/>
          </a:xfrm>
          <a:prstGeom prst="rect">
            <a:avLst/>
          </a:prstGeom>
          <a:noFill/>
        </p:spPr>
        <p:txBody>
          <a:bodyPr wrap="square" rtlCol="0">
            <a:spAutoFit/>
          </a:bodyPr>
          <a:lstStyle/>
          <a:p>
            <a:r>
              <a:rPr lang="en-GB" i="1" dirty="0" smtClean="0"/>
              <a:t>Impedance Z* = U* / I*</a:t>
            </a:r>
          </a:p>
          <a:p>
            <a:endParaRPr lang="en-GB" i="1" dirty="0" smtClean="0"/>
          </a:p>
          <a:p>
            <a:r>
              <a:rPr lang="en-GB" i="1" dirty="0" smtClean="0"/>
              <a:t>Instantaneous power P = U* I*</a:t>
            </a:r>
          </a:p>
          <a:p>
            <a:endParaRPr lang="en-GB" i="1" dirty="0" smtClean="0"/>
          </a:p>
          <a:p>
            <a:r>
              <a:rPr lang="en-GB" i="1" dirty="0" smtClean="0"/>
              <a:t>Power integrated over time:</a:t>
            </a:r>
            <a:endParaRPr lang="en-GB" i="1" dirty="0"/>
          </a:p>
        </p:txBody>
      </p:sp>
      <p:sp>
        <p:nvSpPr>
          <p:cNvPr id="30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080" name="Object 8"/>
          <p:cNvGraphicFramePr>
            <a:graphicFrameLocks noChangeAspect="1"/>
          </p:cNvGraphicFramePr>
          <p:nvPr/>
        </p:nvGraphicFramePr>
        <p:xfrm>
          <a:off x="5652120" y="5661248"/>
          <a:ext cx="1296144" cy="786944"/>
        </p:xfrm>
        <a:graphic>
          <a:graphicData uri="http://schemas.openxmlformats.org/presentationml/2006/ole">
            <mc:AlternateContent xmlns:mc="http://schemas.openxmlformats.org/markup-compatibility/2006">
              <mc:Choice xmlns:v="urn:schemas-microsoft-com:vml" Requires="v">
                <p:oleObj spid="_x0000_s21520" name="Equation" r:id="rId7" imgW="799920" imgH="482400" progId="Equation.3">
                  <p:embed/>
                </p:oleObj>
              </mc:Choice>
              <mc:Fallback>
                <p:oleObj name="Equation" r:id="rId7" imgW="799920" imgH="482400" progId="Equation.3">
                  <p:embed/>
                  <p:pic>
                    <p:nvPicPr>
                      <p:cNvPr id="308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52120" y="5661248"/>
                        <a:ext cx="1296144" cy="7869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99" name="Chart 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2080" y="1142752"/>
            <a:ext cx="3744416" cy="26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848682"/>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387600"/>
            <a:ext cx="8134350" cy="4152900"/>
          </a:xfrm>
        </p:spPr>
        <p:txBody>
          <a:bodyPr>
            <a:normAutofit/>
          </a:bodyPr>
          <a:lstStyle/>
          <a:p>
            <a:r>
              <a:rPr lang="nb-NO" dirty="0" smtClean="0"/>
              <a:t>Direct </a:t>
            </a:r>
            <a:r>
              <a:rPr lang="nb-NO" dirty="0" err="1" smtClean="0"/>
              <a:t>current</a:t>
            </a:r>
            <a:r>
              <a:rPr lang="nb-NO" dirty="0" smtClean="0"/>
              <a:t> (DC) </a:t>
            </a:r>
            <a:r>
              <a:rPr lang="nb-NO" dirty="0" err="1" smtClean="0"/>
              <a:t>vs</a:t>
            </a:r>
            <a:r>
              <a:rPr lang="nb-NO" dirty="0" smtClean="0"/>
              <a:t> alternating </a:t>
            </a:r>
            <a:r>
              <a:rPr lang="nb-NO" dirty="0" err="1" smtClean="0"/>
              <a:t>current</a:t>
            </a:r>
            <a:r>
              <a:rPr lang="nb-NO" dirty="0" smtClean="0"/>
              <a:t> (AC) </a:t>
            </a:r>
          </a:p>
          <a:p>
            <a:r>
              <a:rPr lang="nb-NO" dirty="0" err="1" smtClean="0"/>
              <a:t>Sinusoidal</a:t>
            </a:r>
            <a:r>
              <a:rPr lang="nb-NO" dirty="0" smtClean="0"/>
              <a:t> case:</a:t>
            </a:r>
          </a:p>
          <a:p>
            <a:endParaRPr lang="nb-NO" dirty="0"/>
          </a:p>
          <a:p>
            <a:endParaRPr lang="nb-NO" dirty="0" smtClean="0"/>
          </a:p>
          <a:p>
            <a:endParaRPr lang="nb-NO" dirty="0"/>
          </a:p>
          <a:p>
            <a:endParaRPr lang="nb-NO" dirty="0" smtClean="0"/>
          </a:p>
          <a:p>
            <a:endParaRPr lang="nb-NO" dirty="0" smtClean="0"/>
          </a:p>
          <a:p>
            <a:r>
              <a:rPr lang="nb-NO" dirty="0" err="1" smtClean="0"/>
              <a:t>Angular</a:t>
            </a:r>
            <a:r>
              <a:rPr lang="nb-NO" dirty="0" smtClean="0"/>
              <a:t> </a:t>
            </a:r>
            <a:r>
              <a:rPr lang="nb-NO" dirty="0" err="1" smtClean="0"/>
              <a:t>frequency</a:t>
            </a:r>
            <a:r>
              <a:rPr lang="nb-NO" dirty="0" smtClean="0"/>
              <a:t> is </a:t>
            </a:r>
            <a:r>
              <a:rPr lang="el-GR" i="1" dirty="0" smtClean="0"/>
              <a:t>ω</a:t>
            </a:r>
            <a:r>
              <a:rPr lang="nb-NO" dirty="0" smtClean="0"/>
              <a:t> = 2</a:t>
            </a:r>
            <a:r>
              <a:rPr lang="el-GR" dirty="0" smtClean="0"/>
              <a:t>π</a:t>
            </a:r>
            <a:r>
              <a:rPr lang="nb-NO" i="1" dirty="0" smtClean="0"/>
              <a:t>f</a:t>
            </a:r>
          </a:p>
          <a:p>
            <a:r>
              <a:rPr lang="nb-NO" dirty="0" err="1" smtClean="0"/>
              <a:t>Phase</a:t>
            </a:r>
            <a:r>
              <a:rPr lang="nb-NO" dirty="0" smtClean="0"/>
              <a:t> angle </a:t>
            </a:r>
            <a:r>
              <a:rPr lang="el-GR" i="1" dirty="0" smtClean="0"/>
              <a:t>φ</a:t>
            </a:r>
            <a:endParaRPr lang="nb-NO" i="1" dirty="0" smtClean="0"/>
          </a:p>
          <a:p>
            <a:r>
              <a:rPr lang="nb-NO" dirty="0" err="1" smtClean="0"/>
              <a:t>What</a:t>
            </a:r>
            <a:r>
              <a:rPr lang="nb-NO" dirty="0" smtClean="0"/>
              <a:t> is </a:t>
            </a:r>
            <a:r>
              <a:rPr lang="nb-NO" dirty="0" err="1" smtClean="0"/>
              <a:t>the</a:t>
            </a:r>
            <a:r>
              <a:rPr lang="nb-NO" dirty="0" smtClean="0"/>
              <a:t> </a:t>
            </a:r>
            <a:r>
              <a:rPr lang="nb-NO" dirty="0" err="1" smtClean="0"/>
              <a:t>periodicity</a:t>
            </a:r>
            <a:r>
              <a:rPr lang="nb-NO" dirty="0" smtClean="0"/>
              <a:t> </a:t>
            </a:r>
            <a:r>
              <a:rPr lang="nb-NO" i="1" dirty="0" smtClean="0"/>
              <a:t>P</a:t>
            </a:r>
            <a:r>
              <a:rPr lang="nb-NO" dirty="0" smtClean="0"/>
              <a:t> </a:t>
            </a:r>
            <a:r>
              <a:rPr lang="nb-NO" dirty="0" err="1" smtClean="0"/>
              <a:t>here</a:t>
            </a:r>
            <a:r>
              <a:rPr lang="nb-NO" dirty="0" smtClean="0"/>
              <a:t>?</a:t>
            </a:r>
          </a:p>
          <a:p>
            <a:endParaRPr lang="en-GB" dirty="0"/>
          </a:p>
        </p:txBody>
      </p:sp>
      <p:sp>
        <p:nvSpPr>
          <p:cNvPr id="2" name="Title 1"/>
          <p:cNvSpPr>
            <a:spLocks noGrp="1"/>
          </p:cNvSpPr>
          <p:nvPr>
            <p:ph type="title"/>
          </p:nvPr>
        </p:nvSpPr>
        <p:spPr>
          <a:xfrm>
            <a:off x="628650" y="365127"/>
            <a:ext cx="7886700" cy="943766"/>
          </a:xfrm>
        </p:spPr>
        <p:txBody>
          <a:bodyPr/>
          <a:lstStyle/>
          <a:p>
            <a:r>
              <a:rPr lang="nb-NO" dirty="0" err="1" smtClean="0"/>
              <a:t>Textbook’s</a:t>
            </a:r>
            <a:r>
              <a:rPr lang="nb-NO" dirty="0" smtClean="0"/>
              <a:t> </a:t>
            </a:r>
            <a:r>
              <a:rPr lang="nb-NO" dirty="0" err="1" smtClean="0"/>
              <a:t>introduction</a:t>
            </a:r>
            <a:r>
              <a:rPr lang="nb-NO" dirty="0" smtClean="0"/>
              <a:t> to </a:t>
            </a:r>
            <a:r>
              <a:rPr lang="nb-NO" dirty="0" err="1" smtClean="0"/>
              <a:t>periodicity</a:t>
            </a:r>
            <a:endParaRPr lang="en-GB" dirty="0"/>
          </a:p>
        </p:txBody>
      </p:sp>
      <p:pic>
        <p:nvPicPr>
          <p:cNvPr id="4" name="Picture 3"/>
          <p:cNvPicPr>
            <a:picLocks noChangeAspect="1"/>
          </p:cNvPicPr>
          <p:nvPr/>
        </p:nvPicPr>
        <p:blipFill>
          <a:blip r:embed="rId2"/>
          <a:stretch>
            <a:fillRect/>
          </a:stretch>
        </p:blipFill>
        <p:spPr>
          <a:xfrm>
            <a:off x="1914525" y="1522015"/>
            <a:ext cx="4805940" cy="652462"/>
          </a:xfrm>
          <a:prstGeom prst="rect">
            <a:avLst/>
          </a:prstGeom>
        </p:spPr>
      </p:pic>
      <p:pic>
        <p:nvPicPr>
          <p:cNvPr id="5" name="Picture 4"/>
          <p:cNvPicPr>
            <a:picLocks noChangeAspect="1"/>
          </p:cNvPicPr>
          <p:nvPr/>
        </p:nvPicPr>
        <p:blipFill>
          <a:blip r:embed="rId3"/>
          <a:stretch>
            <a:fillRect/>
          </a:stretch>
        </p:blipFill>
        <p:spPr>
          <a:xfrm>
            <a:off x="2591882" y="3099991"/>
            <a:ext cx="3649136" cy="759616"/>
          </a:xfrm>
          <a:prstGeom prst="rect">
            <a:avLst/>
          </a:prstGeom>
        </p:spPr>
      </p:pic>
      <p:pic>
        <p:nvPicPr>
          <p:cNvPr id="6" name="Picture 5"/>
          <p:cNvPicPr>
            <a:picLocks noChangeAspect="1"/>
          </p:cNvPicPr>
          <p:nvPr/>
        </p:nvPicPr>
        <p:blipFill>
          <a:blip r:embed="rId4"/>
          <a:stretch>
            <a:fillRect/>
          </a:stretch>
        </p:blipFill>
        <p:spPr>
          <a:xfrm>
            <a:off x="2591882" y="4072730"/>
            <a:ext cx="3649136" cy="814539"/>
          </a:xfrm>
          <a:prstGeom prst="rect">
            <a:avLst/>
          </a:prstGeom>
        </p:spPr>
      </p:pic>
    </p:spTree>
    <p:extLst>
      <p:ext uri="{BB962C8B-B14F-4D97-AF65-F5344CB8AC3E}">
        <p14:creationId xmlns:p14="http://schemas.microsoft.com/office/powerpoint/2010/main" val="1477086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4000" y="1271590"/>
            <a:ext cx="8261350" cy="5459410"/>
          </a:xfrm>
        </p:spPr>
        <p:txBody>
          <a:bodyPr/>
          <a:lstStyle/>
          <a:p>
            <a:r>
              <a:rPr lang="nb-NO" dirty="0" err="1" smtClean="0"/>
              <a:t>Conductivity</a:t>
            </a:r>
            <a:r>
              <a:rPr lang="nb-NO" dirty="0" smtClean="0"/>
              <a:t> of </a:t>
            </a:r>
            <a:r>
              <a:rPr lang="nb-NO" dirty="0" err="1" smtClean="0"/>
              <a:t>the</a:t>
            </a:r>
            <a:r>
              <a:rPr lang="nb-NO" dirty="0" smtClean="0"/>
              <a:t> </a:t>
            </a:r>
            <a:r>
              <a:rPr lang="nb-NO" dirty="0" err="1" smtClean="0"/>
              <a:t>electrolyte</a:t>
            </a:r>
            <a:endParaRPr lang="nb-NO" dirty="0" smtClean="0"/>
          </a:p>
          <a:p>
            <a:endParaRPr lang="nb-NO" dirty="0" smtClean="0"/>
          </a:p>
          <a:p>
            <a:r>
              <a:rPr lang="nb-NO" dirty="0" err="1" smtClean="0"/>
              <a:t>Calibrate</a:t>
            </a:r>
            <a:r>
              <a:rPr lang="nb-NO" dirty="0" smtClean="0"/>
              <a:t> </a:t>
            </a:r>
            <a:r>
              <a:rPr lang="nb-NO" dirty="0" err="1" smtClean="0"/>
              <a:t>the</a:t>
            </a:r>
            <a:r>
              <a:rPr lang="nb-NO" dirty="0" smtClean="0"/>
              <a:t> </a:t>
            </a:r>
            <a:r>
              <a:rPr lang="nb-NO" dirty="0" err="1" smtClean="0"/>
              <a:t>geometrical</a:t>
            </a:r>
            <a:r>
              <a:rPr lang="nb-NO" dirty="0" smtClean="0"/>
              <a:t> </a:t>
            </a:r>
            <a:r>
              <a:rPr lang="nb-NO" dirty="0" err="1" smtClean="0"/>
              <a:t>factors</a:t>
            </a:r>
            <a:r>
              <a:rPr lang="nb-NO" dirty="0" smtClean="0"/>
              <a:t> by </a:t>
            </a:r>
            <a:r>
              <a:rPr lang="nb-NO" dirty="0" err="1" smtClean="0"/>
              <a:t>using</a:t>
            </a:r>
            <a:r>
              <a:rPr lang="nb-NO" dirty="0" smtClean="0"/>
              <a:t> a 1 M </a:t>
            </a:r>
            <a:r>
              <a:rPr lang="nb-NO" dirty="0" err="1" smtClean="0"/>
              <a:t>KCl</a:t>
            </a:r>
            <a:r>
              <a:rPr lang="nb-NO" dirty="0" smtClean="0"/>
              <a:t> </a:t>
            </a:r>
            <a:r>
              <a:rPr lang="nb-NO" dirty="0" err="1" smtClean="0"/>
              <a:t>solution</a:t>
            </a:r>
            <a:endParaRPr lang="nb-NO" dirty="0" smtClean="0"/>
          </a:p>
          <a:p>
            <a:endParaRPr lang="nb-NO" dirty="0"/>
          </a:p>
          <a:p>
            <a:r>
              <a:rPr lang="nb-NO" dirty="0" smtClean="0"/>
              <a:t>AC </a:t>
            </a:r>
            <a:r>
              <a:rPr lang="nb-NO" dirty="0" err="1" smtClean="0"/>
              <a:t>measurement</a:t>
            </a:r>
            <a:r>
              <a:rPr lang="nb-NO" dirty="0" smtClean="0"/>
              <a:t>: </a:t>
            </a:r>
            <a:r>
              <a:rPr lang="nb-NO" dirty="0" err="1" smtClean="0"/>
              <a:t>Current</a:t>
            </a:r>
            <a:endParaRPr lang="nb-NO" dirty="0" smtClean="0"/>
          </a:p>
          <a:p>
            <a:endParaRPr lang="nb-NO" dirty="0"/>
          </a:p>
          <a:p>
            <a:r>
              <a:rPr lang="nb-NO" dirty="0" smtClean="0"/>
              <a:t>Will </a:t>
            </a:r>
            <a:r>
              <a:rPr lang="nb-NO" dirty="0" err="1" smtClean="0"/>
              <a:t>generate</a:t>
            </a:r>
            <a:r>
              <a:rPr lang="nb-NO" dirty="0" smtClean="0"/>
              <a:t> </a:t>
            </a:r>
            <a:r>
              <a:rPr lang="nb-NO" dirty="0" err="1" smtClean="0"/>
              <a:t>voltages</a:t>
            </a:r>
            <a:endParaRPr lang="nb-NO" dirty="0" smtClean="0"/>
          </a:p>
          <a:p>
            <a:endParaRPr lang="nb-NO" dirty="0"/>
          </a:p>
          <a:p>
            <a:pPr marL="0" indent="0">
              <a:buNone/>
            </a:pPr>
            <a:r>
              <a:rPr lang="nb-NO" dirty="0"/>
              <a:t>o</a:t>
            </a:r>
            <a:r>
              <a:rPr lang="nb-NO" dirty="0" smtClean="0"/>
              <a:t>ver R:</a:t>
            </a:r>
          </a:p>
          <a:p>
            <a:endParaRPr lang="nb-NO" dirty="0"/>
          </a:p>
          <a:p>
            <a:endParaRPr lang="nb-NO" dirty="0" smtClean="0"/>
          </a:p>
          <a:p>
            <a:pPr marL="0" indent="0">
              <a:buNone/>
            </a:pPr>
            <a:r>
              <a:rPr lang="nb-NO" dirty="0"/>
              <a:t>o</a:t>
            </a:r>
            <a:r>
              <a:rPr lang="nb-NO" dirty="0" smtClean="0"/>
              <a:t>ver C:</a:t>
            </a:r>
          </a:p>
          <a:p>
            <a:pPr marL="0" indent="0">
              <a:buNone/>
            </a:pPr>
            <a:endParaRPr lang="nb-NO" dirty="0"/>
          </a:p>
          <a:p>
            <a:pPr marL="0" indent="0">
              <a:buNone/>
            </a:pPr>
            <a:r>
              <a:rPr lang="nb-NO" dirty="0" err="1" smtClean="0"/>
              <a:t>Phase</a:t>
            </a:r>
            <a:r>
              <a:rPr lang="nb-NO" dirty="0" smtClean="0"/>
              <a:t> </a:t>
            </a:r>
            <a:r>
              <a:rPr lang="nb-NO" dirty="0" err="1" smtClean="0"/>
              <a:t>shifts</a:t>
            </a:r>
            <a:r>
              <a:rPr lang="nb-NO" dirty="0" smtClean="0"/>
              <a:t>? Amplitude ratios?  </a:t>
            </a:r>
            <a:endParaRPr lang="en-GB" dirty="0"/>
          </a:p>
        </p:txBody>
      </p:sp>
      <p:sp>
        <p:nvSpPr>
          <p:cNvPr id="3" name="Title 2"/>
          <p:cNvSpPr>
            <a:spLocks noGrp="1"/>
          </p:cNvSpPr>
          <p:nvPr>
            <p:ph type="title"/>
          </p:nvPr>
        </p:nvSpPr>
        <p:spPr>
          <a:xfrm>
            <a:off x="628650" y="200030"/>
            <a:ext cx="7886700" cy="815974"/>
          </a:xfrm>
        </p:spPr>
        <p:txBody>
          <a:bodyPr/>
          <a:lstStyle/>
          <a:p>
            <a:r>
              <a:rPr lang="nb-NO" dirty="0" err="1" smtClean="0"/>
              <a:t>Conductivity</a:t>
            </a:r>
            <a:r>
              <a:rPr lang="nb-NO" dirty="0" smtClean="0"/>
              <a:t> </a:t>
            </a:r>
            <a:r>
              <a:rPr lang="nb-NO" dirty="0" err="1" smtClean="0"/>
              <a:t>cell</a:t>
            </a:r>
            <a:endParaRPr lang="en-GB" dirty="0"/>
          </a:p>
        </p:txBody>
      </p:sp>
      <p:pic>
        <p:nvPicPr>
          <p:cNvPr id="5" name="Picture 11" descr="D:\temp\DBJWEC001-216\WOST764\E-Book\15\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1878" y="91141"/>
            <a:ext cx="3039871" cy="177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stretch>
            <a:fillRect/>
          </a:stretch>
        </p:blipFill>
        <p:spPr>
          <a:xfrm>
            <a:off x="7070724" y="3444727"/>
            <a:ext cx="1733550" cy="771525"/>
          </a:xfrm>
          <a:prstGeom prst="rect">
            <a:avLst/>
          </a:prstGeom>
        </p:spPr>
      </p:pic>
      <p:pic>
        <p:nvPicPr>
          <p:cNvPr id="7" name="Picture 6"/>
          <p:cNvPicPr>
            <a:picLocks noChangeAspect="1"/>
          </p:cNvPicPr>
          <p:nvPr/>
        </p:nvPicPr>
        <p:blipFill>
          <a:blip r:embed="rId4"/>
          <a:stretch>
            <a:fillRect/>
          </a:stretch>
        </p:blipFill>
        <p:spPr>
          <a:xfrm>
            <a:off x="7194549" y="1878616"/>
            <a:ext cx="1609725" cy="771525"/>
          </a:xfrm>
          <a:prstGeom prst="rect">
            <a:avLst/>
          </a:prstGeom>
        </p:spPr>
      </p:pic>
      <p:pic>
        <p:nvPicPr>
          <p:cNvPr id="8" name="Picture 7"/>
          <p:cNvPicPr>
            <a:picLocks noChangeAspect="1"/>
          </p:cNvPicPr>
          <p:nvPr/>
        </p:nvPicPr>
        <p:blipFill>
          <a:blip r:embed="rId5"/>
          <a:stretch>
            <a:fillRect/>
          </a:stretch>
        </p:blipFill>
        <p:spPr>
          <a:xfrm>
            <a:off x="4135432" y="2632074"/>
            <a:ext cx="2935292" cy="655199"/>
          </a:xfrm>
          <a:prstGeom prst="rect">
            <a:avLst/>
          </a:prstGeom>
        </p:spPr>
      </p:pic>
      <p:pic>
        <p:nvPicPr>
          <p:cNvPr id="10" name="Picture 9"/>
          <p:cNvPicPr>
            <a:picLocks noChangeAspect="1"/>
          </p:cNvPicPr>
          <p:nvPr/>
        </p:nvPicPr>
        <p:blipFill>
          <a:blip r:embed="rId6"/>
          <a:stretch>
            <a:fillRect/>
          </a:stretch>
        </p:blipFill>
        <p:spPr>
          <a:xfrm>
            <a:off x="1623695" y="4417803"/>
            <a:ext cx="3405506" cy="459908"/>
          </a:xfrm>
          <a:prstGeom prst="rect">
            <a:avLst/>
          </a:prstGeom>
        </p:spPr>
      </p:pic>
      <p:pic>
        <p:nvPicPr>
          <p:cNvPr id="11" name="Picture 10"/>
          <p:cNvPicPr>
            <a:picLocks noChangeAspect="1"/>
          </p:cNvPicPr>
          <p:nvPr/>
        </p:nvPicPr>
        <p:blipFill>
          <a:blip r:embed="rId7"/>
          <a:stretch>
            <a:fillRect/>
          </a:stretch>
        </p:blipFill>
        <p:spPr>
          <a:xfrm>
            <a:off x="1498600" y="5409569"/>
            <a:ext cx="7518400" cy="767396"/>
          </a:xfrm>
          <a:prstGeom prst="rect">
            <a:avLst/>
          </a:prstGeom>
        </p:spPr>
      </p:pic>
      <p:pic>
        <p:nvPicPr>
          <p:cNvPr id="12" name="Picture 11"/>
          <p:cNvPicPr>
            <a:picLocks noChangeAspect="1"/>
          </p:cNvPicPr>
          <p:nvPr/>
        </p:nvPicPr>
        <p:blipFill>
          <a:blip r:embed="rId8"/>
          <a:stretch>
            <a:fillRect/>
          </a:stretch>
        </p:blipFill>
        <p:spPr>
          <a:xfrm>
            <a:off x="6917136" y="4348714"/>
            <a:ext cx="1695450" cy="819150"/>
          </a:xfrm>
          <a:prstGeom prst="rect">
            <a:avLst/>
          </a:prstGeom>
        </p:spPr>
      </p:pic>
    </p:spTree>
    <p:extLst>
      <p:ext uri="{BB962C8B-B14F-4D97-AF65-F5344CB8AC3E}">
        <p14:creationId xmlns:p14="http://schemas.microsoft.com/office/powerpoint/2010/main" val="2070015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5625"/>
            <a:ext cx="8070850" cy="4351338"/>
          </a:xfrm>
        </p:spPr>
        <p:txBody>
          <a:bodyPr/>
          <a:lstStyle/>
          <a:p>
            <a:r>
              <a:rPr lang="nb-NO" dirty="0" err="1" smtClean="0"/>
              <a:t>Apply</a:t>
            </a:r>
            <a:r>
              <a:rPr lang="nb-NO" dirty="0" smtClean="0"/>
              <a:t> AC </a:t>
            </a:r>
            <a:r>
              <a:rPr lang="nb-NO" dirty="0" err="1" smtClean="0"/>
              <a:t>current</a:t>
            </a:r>
            <a:r>
              <a:rPr lang="nb-NO" dirty="0" smtClean="0"/>
              <a:t>, </a:t>
            </a:r>
            <a:r>
              <a:rPr lang="nb-NO" dirty="0" err="1" smtClean="0"/>
              <a:t>measure</a:t>
            </a:r>
            <a:r>
              <a:rPr lang="nb-NO" dirty="0" smtClean="0"/>
              <a:t> AC </a:t>
            </a:r>
            <a:r>
              <a:rPr lang="nb-NO" dirty="0" err="1" smtClean="0"/>
              <a:t>voltage</a:t>
            </a:r>
            <a:r>
              <a:rPr lang="nb-NO" dirty="0" smtClean="0"/>
              <a:t>, or </a:t>
            </a:r>
            <a:r>
              <a:rPr lang="nb-NO" i="1" dirty="0" smtClean="0"/>
              <a:t>vice versa</a:t>
            </a:r>
          </a:p>
          <a:p>
            <a:r>
              <a:rPr lang="nb-NO" dirty="0" err="1" smtClean="0"/>
              <a:t>Impedance</a:t>
            </a:r>
            <a:r>
              <a:rPr lang="nb-NO" dirty="0" smtClean="0"/>
              <a:t> </a:t>
            </a:r>
            <a:r>
              <a:rPr lang="nb-NO" i="1" dirty="0" smtClean="0"/>
              <a:t>Z </a:t>
            </a:r>
            <a:r>
              <a:rPr lang="nb-NO" dirty="0" smtClean="0"/>
              <a:t>(</a:t>
            </a:r>
            <a:r>
              <a:rPr lang="nb-NO" dirty="0" err="1" smtClean="0"/>
              <a:t>equivalent</a:t>
            </a:r>
            <a:r>
              <a:rPr lang="nb-NO" dirty="0" smtClean="0"/>
              <a:t> to </a:t>
            </a:r>
            <a:r>
              <a:rPr lang="nb-NO" dirty="0" err="1" smtClean="0"/>
              <a:t>resistance</a:t>
            </a:r>
            <a:r>
              <a:rPr lang="nb-NO" dirty="0" smtClean="0"/>
              <a:t> </a:t>
            </a:r>
            <a:r>
              <a:rPr lang="nb-NO" i="1" dirty="0" smtClean="0"/>
              <a:t>R</a:t>
            </a:r>
            <a:r>
              <a:rPr lang="nb-NO" dirty="0" smtClean="0"/>
              <a:t> in DC)</a:t>
            </a:r>
          </a:p>
          <a:p>
            <a:endParaRPr lang="nb-NO" dirty="0"/>
          </a:p>
          <a:p>
            <a:endParaRPr lang="nb-NO" dirty="0" smtClean="0"/>
          </a:p>
          <a:p>
            <a:endParaRPr lang="nb-NO" dirty="0"/>
          </a:p>
          <a:p>
            <a:r>
              <a:rPr lang="nb-NO" dirty="0" smtClean="0"/>
              <a:t> </a:t>
            </a:r>
            <a:r>
              <a:rPr lang="nb-NO" dirty="0" err="1" smtClean="0"/>
              <a:t>Faradaic</a:t>
            </a:r>
            <a:r>
              <a:rPr lang="nb-NO" dirty="0" smtClean="0"/>
              <a:t> </a:t>
            </a:r>
            <a:r>
              <a:rPr lang="nb-NO" dirty="0" err="1" smtClean="0"/>
              <a:t>effects</a:t>
            </a:r>
            <a:endParaRPr lang="nb-NO" dirty="0" smtClean="0"/>
          </a:p>
          <a:p>
            <a:pPr lvl="1"/>
            <a:r>
              <a:rPr lang="nb-NO" dirty="0" err="1" smtClean="0"/>
              <a:t>Apply</a:t>
            </a:r>
            <a:r>
              <a:rPr lang="nb-NO" dirty="0" smtClean="0"/>
              <a:t> (</a:t>
            </a:r>
            <a:r>
              <a:rPr lang="nb-NO" dirty="0" err="1" smtClean="0"/>
              <a:t>small</a:t>
            </a:r>
            <a:r>
              <a:rPr lang="nb-NO" dirty="0" smtClean="0"/>
              <a:t>) AC </a:t>
            </a:r>
            <a:r>
              <a:rPr lang="nb-NO" dirty="0" err="1" smtClean="0"/>
              <a:t>voltage</a:t>
            </a:r>
            <a:endParaRPr lang="nb-NO" dirty="0" smtClean="0"/>
          </a:p>
          <a:p>
            <a:pPr lvl="1"/>
            <a:endParaRPr lang="nb-NO" dirty="0" smtClean="0"/>
          </a:p>
          <a:p>
            <a:pPr lvl="1"/>
            <a:r>
              <a:rPr lang="nb-NO" dirty="0" err="1" smtClean="0"/>
              <a:t>Reaction</a:t>
            </a:r>
            <a:endParaRPr lang="nb-NO" dirty="0" smtClean="0"/>
          </a:p>
          <a:p>
            <a:pPr lvl="1"/>
            <a:endParaRPr lang="nb-NO" dirty="0" smtClean="0"/>
          </a:p>
          <a:p>
            <a:pPr lvl="1"/>
            <a:r>
              <a:rPr lang="nb-NO" dirty="0" err="1" smtClean="0"/>
              <a:t>Response</a:t>
            </a:r>
            <a:r>
              <a:rPr lang="nb-NO" dirty="0" smtClean="0"/>
              <a:t> </a:t>
            </a:r>
            <a:r>
              <a:rPr lang="nb-NO" dirty="0" err="1" smtClean="0"/>
              <a:t>on</a:t>
            </a:r>
            <a:r>
              <a:rPr lang="nb-NO" dirty="0" smtClean="0"/>
              <a:t> </a:t>
            </a:r>
            <a:r>
              <a:rPr lang="nb-NO" dirty="0" err="1" smtClean="0"/>
              <a:t>concentrations</a:t>
            </a:r>
            <a:r>
              <a:rPr lang="nb-NO" dirty="0" smtClean="0"/>
              <a:t> </a:t>
            </a:r>
            <a:endParaRPr lang="en-GB" dirty="0"/>
          </a:p>
        </p:txBody>
      </p:sp>
      <p:sp>
        <p:nvSpPr>
          <p:cNvPr id="3" name="Title 2"/>
          <p:cNvSpPr>
            <a:spLocks noGrp="1"/>
          </p:cNvSpPr>
          <p:nvPr>
            <p:ph type="title"/>
          </p:nvPr>
        </p:nvSpPr>
        <p:spPr/>
        <p:txBody>
          <a:bodyPr/>
          <a:lstStyle/>
          <a:p>
            <a:pPr algn="ctr"/>
            <a:r>
              <a:rPr lang="nb-NO" dirty="0" err="1" smtClean="0"/>
              <a:t>Faradaic</a:t>
            </a:r>
            <a:r>
              <a:rPr lang="nb-NO" dirty="0" smtClean="0"/>
              <a:t> </a:t>
            </a:r>
            <a:r>
              <a:rPr lang="nb-NO" dirty="0" err="1" smtClean="0"/>
              <a:t>effects</a:t>
            </a:r>
            <a:r>
              <a:rPr lang="nb-NO" dirty="0" smtClean="0"/>
              <a:t> of AC. </a:t>
            </a:r>
            <a:r>
              <a:rPr lang="nb-NO" dirty="0" err="1" smtClean="0"/>
              <a:t>Impedance</a:t>
            </a:r>
            <a:r>
              <a:rPr lang="nb-NO" dirty="0" smtClean="0"/>
              <a:t>, </a:t>
            </a:r>
            <a:r>
              <a:rPr lang="nb-NO" dirty="0" err="1" smtClean="0"/>
              <a:t>harmonics</a:t>
            </a:r>
            <a:r>
              <a:rPr lang="nb-NO" dirty="0" smtClean="0"/>
              <a:t>, </a:t>
            </a:r>
            <a:r>
              <a:rPr lang="nb-NO" dirty="0" err="1" smtClean="0"/>
              <a:t>rectification</a:t>
            </a:r>
            <a:endParaRPr lang="en-GB" dirty="0"/>
          </a:p>
        </p:txBody>
      </p:sp>
      <p:pic>
        <p:nvPicPr>
          <p:cNvPr id="4" name="Picture 3"/>
          <p:cNvPicPr>
            <a:picLocks noChangeAspect="1"/>
          </p:cNvPicPr>
          <p:nvPr/>
        </p:nvPicPr>
        <p:blipFill>
          <a:blip r:embed="rId2"/>
          <a:stretch>
            <a:fillRect/>
          </a:stretch>
        </p:blipFill>
        <p:spPr>
          <a:xfrm>
            <a:off x="1577954" y="2763837"/>
            <a:ext cx="1114446" cy="893764"/>
          </a:xfrm>
          <a:prstGeom prst="rect">
            <a:avLst/>
          </a:prstGeom>
        </p:spPr>
      </p:pic>
      <p:pic>
        <p:nvPicPr>
          <p:cNvPr id="5" name="Picture 4"/>
          <p:cNvPicPr>
            <a:picLocks noChangeAspect="1"/>
          </p:cNvPicPr>
          <p:nvPr/>
        </p:nvPicPr>
        <p:blipFill>
          <a:blip r:embed="rId3"/>
          <a:stretch>
            <a:fillRect/>
          </a:stretch>
        </p:blipFill>
        <p:spPr>
          <a:xfrm>
            <a:off x="4062411" y="3929067"/>
            <a:ext cx="3265489" cy="679755"/>
          </a:xfrm>
          <a:prstGeom prst="rect">
            <a:avLst/>
          </a:prstGeom>
        </p:spPr>
      </p:pic>
      <p:pic>
        <p:nvPicPr>
          <p:cNvPr id="6" name="Picture 5"/>
          <p:cNvPicPr>
            <a:picLocks noChangeAspect="1"/>
          </p:cNvPicPr>
          <p:nvPr/>
        </p:nvPicPr>
        <p:blipFill>
          <a:blip r:embed="rId4"/>
          <a:stretch>
            <a:fillRect/>
          </a:stretch>
        </p:blipFill>
        <p:spPr>
          <a:xfrm>
            <a:off x="4239147" y="4630275"/>
            <a:ext cx="3313833" cy="582347"/>
          </a:xfrm>
          <a:prstGeom prst="rect">
            <a:avLst/>
          </a:prstGeom>
        </p:spPr>
      </p:pic>
      <p:pic>
        <p:nvPicPr>
          <p:cNvPr id="7" name="Picture 6"/>
          <p:cNvPicPr>
            <a:picLocks noChangeAspect="1"/>
          </p:cNvPicPr>
          <p:nvPr/>
        </p:nvPicPr>
        <p:blipFill>
          <a:blip r:embed="rId5"/>
          <a:stretch>
            <a:fillRect/>
          </a:stretch>
        </p:blipFill>
        <p:spPr>
          <a:xfrm>
            <a:off x="4125912" y="5211950"/>
            <a:ext cx="5007054" cy="528449"/>
          </a:xfrm>
          <a:prstGeom prst="rect">
            <a:avLst/>
          </a:prstGeom>
        </p:spPr>
      </p:pic>
    </p:spTree>
    <p:extLst>
      <p:ext uri="{BB962C8B-B14F-4D97-AF65-F5344CB8AC3E}">
        <p14:creationId xmlns:p14="http://schemas.microsoft.com/office/powerpoint/2010/main" val="1008571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 y="1690688"/>
            <a:ext cx="4229100" cy="5072975"/>
          </a:xfrm>
        </p:spPr>
        <p:txBody>
          <a:bodyPr/>
          <a:lstStyle/>
          <a:p>
            <a:r>
              <a:rPr lang="nb-NO" dirty="0" err="1" smtClean="0"/>
              <a:t>Semi-integration</a:t>
            </a:r>
            <a:r>
              <a:rPr lang="nb-NO" dirty="0" smtClean="0"/>
              <a:t> </a:t>
            </a:r>
            <a:r>
              <a:rPr lang="nb-NO" dirty="0" err="1" smtClean="0"/>
              <a:t>yields</a:t>
            </a:r>
            <a:endParaRPr lang="nb-NO" dirty="0" smtClean="0"/>
          </a:p>
          <a:p>
            <a:endParaRPr lang="nb-NO" dirty="0"/>
          </a:p>
          <a:p>
            <a:endParaRPr lang="nb-NO" dirty="0" smtClean="0"/>
          </a:p>
          <a:p>
            <a:endParaRPr lang="nb-NO" dirty="0"/>
          </a:p>
          <a:p>
            <a:endParaRPr lang="nb-NO" dirty="0" smtClean="0"/>
          </a:p>
          <a:p>
            <a:endParaRPr lang="nb-NO" dirty="0"/>
          </a:p>
          <a:p>
            <a:endParaRPr lang="nb-NO" dirty="0" smtClean="0"/>
          </a:p>
          <a:p>
            <a:r>
              <a:rPr lang="nb-NO" dirty="0" smtClean="0"/>
              <a:t>The </a:t>
            </a:r>
            <a:r>
              <a:rPr lang="nb-NO" dirty="0" err="1" smtClean="0"/>
              <a:t>product</a:t>
            </a:r>
            <a:r>
              <a:rPr lang="nb-NO" dirty="0" smtClean="0"/>
              <a:t> and </a:t>
            </a:r>
            <a:r>
              <a:rPr lang="nb-NO" dirty="0" err="1" smtClean="0"/>
              <a:t>reactant</a:t>
            </a:r>
            <a:r>
              <a:rPr lang="nb-NO" dirty="0" smtClean="0"/>
              <a:t> </a:t>
            </a:r>
            <a:r>
              <a:rPr lang="nb-NO" dirty="0" err="1" smtClean="0"/>
              <a:t>consentrations</a:t>
            </a:r>
            <a:r>
              <a:rPr lang="nb-NO" dirty="0" smtClean="0"/>
              <a:t> </a:t>
            </a:r>
            <a:r>
              <a:rPr lang="nb-NO" dirty="0" err="1" smtClean="0"/>
              <a:t>are</a:t>
            </a:r>
            <a:r>
              <a:rPr lang="nb-NO" dirty="0" smtClean="0"/>
              <a:t> </a:t>
            </a:r>
            <a:r>
              <a:rPr lang="nb-NO" dirty="0" err="1" smtClean="0"/>
              <a:t>shifted</a:t>
            </a:r>
            <a:r>
              <a:rPr lang="nb-NO" dirty="0" smtClean="0"/>
              <a:t> -45° and +135°, </a:t>
            </a:r>
            <a:r>
              <a:rPr lang="nb-NO" dirty="0" err="1" smtClean="0"/>
              <a:t>respectively</a:t>
            </a:r>
            <a:r>
              <a:rPr lang="nb-NO" dirty="0" smtClean="0"/>
              <a:t>, i.e., 180° </a:t>
            </a:r>
            <a:r>
              <a:rPr lang="nb-NO" dirty="0" err="1" smtClean="0"/>
              <a:t>apart</a:t>
            </a:r>
            <a:r>
              <a:rPr lang="nb-NO" dirty="0" smtClean="0"/>
              <a:t>.</a:t>
            </a:r>
          </a:p>
          <a:p>
            <a:endParaRPr lang="nb-NO" dirty="0"/>
          </a:p>
          <a:p>
            <a:r>
              <a:rPr lang="nb-NO" dirty="0" smtClean="0"/>
              <a:t>Total </a:t>
            </a:r>
            <a:r>
              <a:rPr lang="nb-NO" dirty="0" err="1" smtClean="0"/>
              <a:t>concentraion</a:t>
            </a:r>
            <a:r>
              <a:rPr lang="nb-NO" dirty="0" smtClean="0"/>
              <a:t> </a:t>
            </a:r>
            <a:r>
              <a:rPr lang="nb-NO" dirty="0" err="1" smtClean="0"/>
              <a:t>close</a:t>
            </a:r>
            <a:r>
              <a:rPr lang="nb-NO" dirty="0" smtClean="0"/>
              <a:t> to </a:t>
            </a:r>
            <a:r>
              <a:rPr lang="nb-NO" dirty="0" err="1" smtClean="0"/>
              <a:t>constant</a:t>
            </a:r>
            <a:r>
              <a:rPr lang="nb-NO" dirty="0" smtClean="0"/>
              <a:t> </a:t>
            </a:r>
            <a:endParaRPr lang="en-GB" dirty="0"/>
          </a:p>
        </p:txBody>
      </p:sp>
      <p:sp>
        <p:nvSpPr>
          <p:cNvPr id="3" name="Title 2"/>
          <p:cNvSpPr>
            <a:spLocks noGrp="1"/>
          </p:cNvSpPr>
          <p:nvPr>
            <p:ph type="title"/>
          </p:nvPr>
        </p:nvSpPr>
        <p:spPr/>
        <p:txBody>
          <a:bodyPr/>
          <a:lstStyle/>
          <a:p>
            <a:pPr algn="ctr"/>
            <a:r>
              <a:rPr lang="nb-NO" dirty="0" err="1"/>
              <a:t>Faradaic</a:t>
            </a:r>
            <a:r>
              <a:rPr lang="nb-NO" dirty="0"/>
              <a:t> </a:t>
            </a:r>
            <a:r>
              <a:rPr lang="nb-NO" dirty="0" err="1"/>
              <a:t>effects</a:t>
            </a:r>
            <a:r>
              <a:rPr lang="nb-NO" dirty="0"/>
              <a:t> of AC. </a:t>
            </a:r>
            <a:r>
              <a:rPr lang="nb-NO" dirty="0" err="1"/>
              <a:t>Impedance</a:t>
            </a:r>
            <a:r>
              <a:rPr lang="nb-NO" dirty="0"/>
              <a:t>, </a:t>
            </a:r>
            <a:r>
              <a:rPr lang="nb-NO" dirty="0" err="1"/>
              <a:t>harmonics</a:t>
            </a:r>
            <a:r>
              <a:rPr lang="nb-NO" dirty="0"/>
              <a:t>, </a:t>
            </a:r>
            <a:r>
              <a:rPr lang="nb-NO" dirty="0" err="1"/>
              <a:t>rectification</a:t>
            </a:r>
            <a:endParaRPr lang="en-GB" dirty="0"/>
          </a:p>
        </p:txBody>
      </p:sp>
      <p:pic>
        <p:nvPicPr>
          <p:cNvPr id="4" name="Picture 11" descr="D:\temp\DBJWEC001-216\WOST764\E-Book\15\1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5200" y="3882230"/>
            <a:ext cx="4087813" cy="288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660400" y="2220119"/>
            <a:ext cx="6248400" cy="685800"/>
          </a:xfrm>
          <a:prstGeom prst="rect">
            <a:avLst/>
          </a:prstGeom>
        </p:spPr>
      </p:pic>
      <p:pic>
        <p:nvPicPr>
          <p:cNvPr id="6" name="Picture 5"/>
          <p:cNvPicPr>
            <a:picLocks noChangeAspect="1"/>
          </p:cNvPicPr>
          <p:nvPr/>
        </p:nvPicPr>
        <p:blipFill>
          <a:blip r:embed="rId4"/>
          <a:stretch>
            <a:fillRect/>
          </a:stretch>
        </p:blipFill>
        <p:spPr>
          <a:xfrm>
            <a:off x="660400" y="3040855"/>
            <a:ext cx="6038850" cy="714375"/>
          </a:xfrm>
          <a:prstGeom prst="rect">
            <a:avLst/>
          </a:prstGeom>
        </p:spPr>
      </p:pic>
    </p:spTree>
    <p:extLst>
      <p:ext uri="{BB962C8B-B14F-4D97-AF65-F5344CB8AC3E}">
        <p14:creationId xmlns:p14="http://schemas.microsoft.com/office/powerpoint/2010/main" val="27398823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319462" y="5894780"/>
            <a:ext cx="5195888" cy="96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628650" y="924155"/>
            <a:ext cx="7886700" cy="5252808"/>
          </a:xfrm>
        </p:spPr>
        <p:txBody>
          <a:bodyPr/>
          <a:lstStyle/>
          <a:p>
            <a:r>
              <a:rPr lang="nb-NO" dirty="0" smtClean="0"/>
              <a:t>From </a:t>
            </a:r>
            <a:r>
              <a:rPr lang="nb-NO" dirty="0" err="1" smtClean="0"/>
              <a:t>Ch</a:t>
            </a:r>
            <a:r>
              <a:rPr lang="nb-NO" dirty="0" smtClean="0"/>
              <a:t>. 7, a </a:t>
            </a:r>
            <a:r>
              <a:rPr lang="nb-NO" dirty="0" err="1" smtClean="0"/>
              <a:t>version</a:t>
            </a:r>
            <a:r>
              <a:rPr lang="nb-NO" dirty="0" smtClean="0"/>
              <a:t> of </a:t>
            </a:r>
            <a:r>
              <a:rPr lang="nb-NO" dirty="0" err="1" smtClean="0"/>
              <a:t>the</a:t>
            </a:r>
            <a:r>
              <a:rPr lang="nb-NO" dirty="0" smtClean="0"/>
              <a:t> Butler-Volmer </a:t>
            </a:r>
            <a:r>
              <a:rPr lang="nb-NO" dirty="0" err="1" smtClean="0"/>
              <a:t>equation</a:t>
            </a:r>
            <a:r>
              <a:rPr lang="nb-NO" dirty="0" smtClean="0"/>
              <a:t>:</a:t>
            </a:r>
          </a:p>
          <a:p>
            <a:endParaRPr lang="nb-NO" dirty="0"/>
          </a:p>
          <a:p>
            <a:endParaRPr lang="nb-NO" dirty="0" smtClean="0"/>
          </a:p>
          <a:p>
            <a:endParaRPr lang="nb-NO" dirty="0"/>
          </a:p>
          <a:p>
            <a:endParaRPr lang="nb-NO" dirty="0" smtClean="0"/>
          </a:p>
          <a:p>
            <a:endParaRPr lang="nb-NO" dirty="0"/>
          </a:p>
          <a:p>
            <a:endParaRPr lang="nb-NO" dirty="0" smtClean="0"/>
          </a:p>
          <a:p>
            <a:endParaRPr lang="en-GB" dirty="0"/>
          </a:p>
        </p:txBody>
      </p:sp>
      <p:sp>
        <p:nvSpPr>
          <p:cNvPr id="3" name="Title 2"/>
          <p:cNvSpPr>
            <a:spLocks noGrp="1"/>
          </p:cNvSpPr>
          <p:nvPr>
            <p:ph type="title"/>
          </p:nvPr>
        </p:nvSpPr>
        <p:spPr>
          <a:xfrm>
            <a:off x="628650" y="127000"/>
            <a:ext cx="7886700" cy="797155"/>
          </a:xfrm>
        </p:spPr>
        <p:txBody>
          <a:bodyPr/>
          <a:lstStyle/>
          <a:p>
            <a:r>
              <a:rPr lang="nb-NO" dirty="0" err="1" smtClean="0"/>
              <a:t>Relation</a:t>
            </a:r>
            <a:r>
              <a:rPr lang="nb-NO" dirty="0" smtClean="0"/>
              <a:t> to </a:t>
            </a:r>
            <a:r>
              <a:rPr lang="nb-NO" dirty="0" err="1" smtClean="0"/>
              <a:t>voltage</a:t>
            </a:r>
            <a:r>
              <a:rPr lang="nb-NO" dirty="0" smtClean="0"/>
              <a:t> – Butler-Volmer</a:t>
            </a:r>
            <a:endParaRPr lang="en-GB" dirty="0"/>
          </a:p>
        </p:txBody>
      </p:sp>
      <p:pic>
        <p:nvPicPr>
          <p:cNvPr id="4" name="Picture 3"/>
          <p:cNvPicPr>
            <a:picLocks noChangeAspect="1"/>
          </p:cNvPicPr>
          <p:nvPr/>
        </p:nvPicPr>
        <p:blipFill>
          <a:blip r:embed="rId2"/>
          <a:stretch>
            <a:fillRect/>
          </a:stretch>
        </p:blipFill>
        <p:spPr>
          <a:xfrm>
            <a:off x="628650" y="1602185"/>
            <a:ext cx="6000750" cy="819150"/>
          </a:xfrm>
          <a:prstGeom prst="rect">
            <a:avLst/>
          </a:prstGeom>
        </p:spPr>
      </p:pic>
      <p:pic>
        <p:nvPicPr>
          <p:cNvPr id="5" name="Picture 4"/>
          <p:cNvPicPr>
            <a:picLocks noChangeAspect="1"/>
          </p:cNvPicPr>
          <p:nvPr/>
        </p:nvPicPr>
        <p:blipFill>
          <a:blip r:embed="rId3"/>
          <a:stretch>
            <a:fillRect/>
          </a:stretch>
        </p:blipFill>
        <p:spPr>
          <a:xfrm>
            <a:off x="2873375" y="2556271"/>
            <a:ext cx="5429250" cy="314325"/>
          </a:xfrm>
          <a:prstGeom prst="rect">
            <a:avLst/>
          </a:prstGeom>
        </p:spPr>
      </p:pic>
      <p:pic>
        <p:nvPicPr>
          <p:cNvPr id="6" name="Picture 5"/>
          <p:cNvPicPr>
            <a:picLocks noChangeAspect="1"/>
          </p:cNvPicPr>
          <p:nvPr/>
        </p:nvPicPr>
        <p:blipFill>
          <a:blip r:embed="rId4"/>
          <a:stretch>
            <a:fillRect/>
          </a:stretch>
        </p:blipFill>
        <p:spPr>
          <a:xfrm>
            <a:off x="628650" y="3005532"/>
            <a:ext cx="5381625" cy="971550"/>
          </a:xfrm>
          <a:prstGeom prst="rect">
            <a:avLst/>
          </a:prstGeom>
        </p:spPr>
      </p:pic>
      <p:pic>
        <p:nvPicPr>
          <p:cNvPr id="7" name="Picture 6"/>
          <p:cNvPicPr>
            <a:picLocks noChangeAspect="1"/>
          </p:cNvPicPr>
          <p:nvPr/>
        </p:nvPicPr>
        <p:blipFill>
          <a:blip r:embed="rId5"/>
          <a:stretch>
            <a:fillRect/>
          </a:stretch>
        </p:blipFill>
        <p:spPr>
          <a:xfrm>
            <a:off x="750887" y="4278310"/>
            <a:ext cx="6696075" cy="1581150"/>
          </a:xfrm>
          <a:prstGeom prst="rect">
            <a:avLst/>
          </a:prstGeom>
        </p:spPr>
      </p:pic>
      <p:sp>
        <p:nvSpPr>
          <p:cNvPr id="8" name="TextBox 7"/>
          <p:cNvSpPr txBox="1"/>
          <p:nvPr/>
        </p:nvSpPr>
        <p:spPr>
          <a:xfrm>
            <a:off x="3987800" y="4004461"/>
            <a:ext cx="2973443" cy="369332"/>
          </a:xfrm>
          <a:prstGeom prst="rect">
            <a:avLst/>
          </a:prstGeom>
          <a:solidFill>
            <a:schemeClr val="accent3">
              <a:lumMod val="20000"/>
              <a:lumOff val="80000"/>
            </a:schemeClr>
          </a:solidFill>
        </p:spPr>
        <p:txBody>
          <a:bodyPr wrap="none" rtlCol="0">
            <a:spAutoFit/>
          </a:bodyPr>
          <a:lstStyle/>
          <a:p>
            <a:r>
              <a:rPr lang="nb-NO" dirty="0"/>
              <a:t>C</a:t>
            </a:r>
            <a:r>
              <a:rPr lang="nb-NO" dirty="0" smtClean="0"/>
              <a:t>harge transfer </a:t>
            </a:r>
            <a:r>
              <a:rPr lang="nb-NO" dirty="0" err="1" smtClean="0"/>
              <a:t>resistance</a:t>
            </a:r>
            <a:r>
              <a:rPr lang="nb-NO" dirty="0" smtClean="0"/>
              <a:t> </a:t>
            </a:r>
            <a:r>
              <a:rPr lang="nb-NO" i="1" dirty="0" err="1" smtClean="0"/>
              <a:t>R</a:t>
            </a:r>
            <a:r>
              <a:rPr lang="nb-NO" baseline="-25000" dirty="0" err="1" smtClean="0"/>
              <a:t>ct</a:t>
            </a:r>
            <a:endParaRPr lang="en-GB" baseline="-25000" dirty="0"/>
          </a:p>
        </p:txBody>
      </p:sp>
      <p:sp>
        <p:nvSpPr>
          <p:cNvPr id="9" name="TextBox 8"/>
          <p:cNvSpPr txBox="1"/>
          <p:nvPr/>
        </p:nvSpPr>
        <p:spPr>
          <a:xfrm>
            <a:off x="7569199" y="4278310"/>
            <a:ext cx="1574801" cy="1384995"/>
          </a:xfrm>
          <a:prstGeom prst="rect">
            <a:avLst/>
          </a:prstGeom>
          <a:solidFill>
            <a:schemeClr val="accent3">
              <a:lumMod val="20000"/>
              <a:lumOff val="80000"/>
            </a:schemeClr>
          </a:solidFill>
        </p:spPr>
        <p:txBody>
          <a:bodyPr wrap="square" rtlCol="0">
            <a:spAutoFit/>
          </a:bodyPr>
          <a:lstStyle/>
          <a:p>
            <a:r>
              <a:rPr lang="nb-NO" dirty="0" smtClean="0"/>
              <a:t>Warburg element </a:t>
            </a:r>
            <a:r>
              <a:rPr lang="nb-NO" i="1" dirty="0" smtClean="0"/>
              <a:t>W</a:t>
            </a:r>
          </a:p>
          <a:p>
            <a:r>
              <a:rPr lang="nb-NO" dirty="0" smtClean="0"/>
              <a:t>(</a:t>
            </a:r>
            <a:r>
              <a:rPr lang="nb-NO" dirty="0" err="1" smtClean="0"/>
              <a:t>transmission</a:t>
            </a:r>
            <a:r>
              <a:rPr lang="nb-NO" dirty="0" smtClean="0"/>
              <a:t> line)</a:t>
            </a:r>
          </a:p>
          <a:p>
            <a:r>
              <a:rPr lang="nb-NO" i="1" baseline="-25000" dirty="0" smtClean="0"/>
              <a:t>R/C = W</a:t>
            </a:r>
            <a:r>
              <a:rPr lang="nb-NO" i="1" baseline="30000" dirty="0" smtClean="0"/>
              <a:t>2</a:t>
            </a:r>
            <a:endParaRPr lang="en-GB" i="1" baseline="30000" dirty="0"/>
          </a:p>
        </p:txBody>
      </p:sp>
      <p:cxnSp>
        <p:nvCxnSpPr>
          <p:cNvPr id="13" name="Straight Arrow Connector 12"/>
          <p:cNvCxnSpPr>
            <a:stCxn id="8" idx="1"/>
          </p:cNvCxnSpPr>
          <p:nvPr/>
        </p:nvCxnSpPr>
        <p:spPr>
          <a:xfrm flipH="1">
            <a:off x="3319462" y="4189127"/>
            <a:ext cx="668338"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1"/>
          </p:cNvCxnSpPr>
          <p:nvPr/>
        </p:nvCxnSpPr>
        <p:spPr>
          <a:xfrm flipH="1">
            <a:off x="5016501" y="4970808"/>
            <a:ext cx="2552698" cy="36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6"/>
          <a:stretch>
            <a:fillRect/>
          </a:stretch>
        </p:blipFill>
        <p:spPr>
          <a:xfrm>
            <a:off x="725487" y="6038260"/>
            <a:ext cx="6210356" cy="722899"/>
          </a:xfrm>
          <a:prstGeom prst="rect">
            <a:avLst/>
          </a:prstGeom>
        </p:spPr>
      </p:pic>
      <p:pic>
        <p:nvPicPr>
          <p:cNvPr id="18" name="Picture 17"/>
          <p:cNvPicPr>
            <a:picLocks noChangeAspect="1"/>
          </p:cNvPicPr>
          <p:nvPr/>
        </p:nvPicPr>
        <p:blipFill>
          <a:blip r:embed="rId7"/>
          <a:stretch>
            <a:fillRect/>
          </a:stretch>
        </p:blipFill>
        <p:spPr>
          <a:xfrm>
            <a:off x="7446962" y="5948643"/>
            <a:ext cx="1697038" cy="751852"/>
          </a:xfrm>
          <a:prstGeom prst="rect">
            <a:avLst/>
          </a:prstGeom>
        </p:spPr>
      </p:pic>
    </p:spTree>
    <p:extLst>
      <p:ext uri="{BB962C8B-B14F-4D97-AF65-F5344CB8AC3E}">
        <p14:creationId xmlns:p14="http://schemas.microsoft.com/office/powerpoint/2010/main" val="1831568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The </a:t>
            </a:r>
            <a:r>
              <a:rPr lang="nb-NO" i="1" dirty="0" err="1" smtClean="0"/>
              <a:t>R</a:t>
            </a:r>
            <a:r>
              <a:rPr lang="nb-NO" baseline="-25000" dirty="0" err="1" smtClean="0"/>
              <a:t>ct</a:t>
            </a:r>
            <a:r>
              <a:rPr lang="nb-NO" i="1" dirty="0" err="1" smtClean="0"/>
              <a:t>W</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1046190" y="3304884"/>
            <a:ext cx="5543550" cy="752475"/>
          </a:xfrm>
          <a:prstGeom prst="rect">
            <a:avLst/>
          </a:prstGeom>
        </p:spPr>
      </p:pic>
      <p:pic>
        <p:nvPicPr>
          <p:cNvPr id="5" name="Picture 4"/>
          <p:cNvPicPr>
            <a:picLocks noChangeAspect="1"/>
          </p:cNvPicPr>
          <p:nvPr/>
        </p:nvPicPr>
        <p:blipFill>
          <a:blip r:embed="rId3"/>
          <a:stretch>
            <a:fillRect/>
          </a:stretch>
        </p:blipFill>
        <p:spPr>
          <a:xfrm>
            <a:off x="1046190" y="4226583"/>
            <a:ext cx="6772275" cy="904875"/>
          </a:xfrm>
          <a:prstGeom prst="rect">
            <a:avLst/>
          </a:prstGeom>
        </p:spPr>
      </p:pic>
      <p:pic>
        <p:nvPicPr>
          <p:cNvPr id="6" name="Picture 5"/>
          <p:cNvPicPr>
            <a:picLocks noChangeAspect="1"/>
          </p:cNvPicPr>
          <p:nvPr/>
        </p:nvPicPr>
        <p:blipFill>
          <a:blip r:embed="rId4"/>
          <a:stretch>
            <a:fillRect/>
          </a:stretch>
        </p:blipFill>
        <p:spPr>
          <a:xfrm>
            <a:off x="647700" y="1516063"/>
            <a:ext cx="6696075" cy="1581150"/>
          </a:xfrm>
          <a:prstGeom prst="rect">
            <a:avLst/>
          </a:prstGeom>
        </p:spPr>
      </p:pic>
      <p:pic>
        <p:nvPicPr>
          <p:cNvPr id="7" name="Picture 6"/>
          <p:cNvPicPr>
            <a:picLocks noChangeAspect="1"/>
          </p:cNvPicPr>
          <p:nvPr/>
        </p:nvPicPr>
        <p:blipFill>
          <a:blip r:embed="rId5"/>
          <a:stretch>
            <a:fillRect/>
          </a:stretch>
        </p:blipFill>
        <p:spPr>
          <a:xfrm>
            <a:off x="1335087" y="5485417"/>
            <a:ext cx="6210356" cy="722899"/>
          </a:xfrm>
          <a:prstGeom prst="rect">
            <a:avLst/>
          </a:prstGeom>
        </p:spPr>
      </p:pic>
      <p:pic>
        <p:nvPicPr>
          <p:cNvPr id="8" name="Picture 7"/>
          <p:cNvPicPr>
            <a:picLocks noChangeAspect="1"/>
          </p:cNvPicPr>
          <p:nvPr/>
        </p:nvPicPr>
        <p:blipFill>
          <a:blip r:embed="rId6"/>
          <a:stretch>
            <a:fillRect/>
          </a:stretch>
        </p:blipFill>
        <p:spPr>
          <a:xfrm>
            <a:off x="6287335" y="359743"/>
            <a:ext cx="2228015" cy="987095"/>
          </a:xfrm>
          <a:prstGeom prst="rect">
            <a:avLst/>
          </a:prstGeom>
        </p:spPr>
      </p:pic>
    </p:spTree>
    <p:extLst>
      <p:ext uri="{BB962C8B-B14F-4D97-AF65-F5344CB8AC3E}">
        <p14:creationId xmlns:p14="http://schemas.microsoft.com/office/powerpoint/2010/main" val="177541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nb-NO" i="1" dirty="0" smtClean="0"/>
              <a:t>W </a:t>
            </a:r>
            <a:r>
              <a:rPr lang="nb-NO" dirty="0" smtClean="0"/>
              <a:t>(unit of ohm s</a:t>
            </a:r>
            <a:r>
              <a:rPr lang="nb-NO" baseline="30000" dirty="0" smtClean="0"/>
              <a:t>-1/2</a:t>
            </a:r>
            <a:r>
              <a:rPr lang="nb-NO" dirty="0" smtClean="0"/>
              <a:t>)</a:t>
            </a:r>
          </a:p>
          <a:p>
            <a:endParaRPr lang="nb-NO" dirty="0" smtClean="0"/>
          </a:p>
          <a:p>
            <a:r>
              <a:rPr lang="nb-NO" dirty="0" err="1" smtClean="0"/>
              <a:t>Reflects</a:t>
            </a:r>
            <a:r>
              <a:rPr lang="nb-NO" dirty="0" smtClean="0"/>
              <a:t> a combination of </a:t>
            </a:r>
          </a:p>
          <a:p>
            <a:pPr lvl="1"/>
            <a:r>
              <a:rPr lang="nb-NO" dirty="0" err="1" smtClean="0"/>
              <a:t>Diffusion</a:t>
            </a:r>
            <a:endParaRPr lang="nb-NO" dirty="0" smtClean="0"/>
          </a:p>
          <a:p>
            <a:pPr lvl="1"/>
            <a:r>
              <a:rPr lang="nb-NO" dirty="0" smtClean="0"/>
              <a:t>Chemical </a:t>
            </a:r>
            <a:r>
              <a:rPr lang="nb-NO" dirty="0" err="1" smtClean="0"/>
              <a:t>capacitance</a:t>
            </a:r>
            <a:endParaRPr lang="nb-NO" dirty="0" smtClean="0"/>
          </a:p>
          <a:p>
            <a:endParaRPr lang="nb-NO" dirty="0" smtClean="0"/>
          </a:p>
          <a:p>
            <a:r>
              <a:rPr lang="nb-NO" dirty="0" err="1" smtClean="0"/>
              <a:t>Appears</a:t>
            </a:r>
            <a:r>
              <a:rPr lang="nb-NO" dirty="0" smtClean="0"/>
              <a:t> in AC </a:t>
            </a:r>
            <a:r>
              <a:rPr lang="nb-NO" dirty="0" err="1" smtClean="0"/>
              <a:t>circuits</a:t>
            </a:r>
            <a:r>
              <a:rPr lang="nb-NO" dirty="0" smtClean="0"/>
              <a:t> to </a:t>
            </a:r>
            <a:r>
              <a:rPr lang="nb-NO" dirty="0" err="1" smtClean="0"/>
              <a:t>represent</a:t>
            </a:r>
            <a:r>
              <a:rPr lang="nb-NO" dirty="0" smtClean="0"/>
              <a:t> </a:t>
            </a:r>
            <a:r>
              <a:rPr lang="nb-NO" dirty="0" err="1" smtClean="0"/>
              <a:t>the</a:t>
            </a:r>
            <a:r>
              <a:rPr lang="nb-NO" dirty="0" smtClean="0"/>
              <a:t> </a:t>
            </a:r>
            <a:r>
              <a:rPr lang="nb-NO" dirty="0" err="1" smtClean="0"/>
              <a:t>impedance</a:t>
            </a:r>
            <a:r>
              <a:rPr lang="nb-NO" dirty="0" smtClean="0"/>
              <a:t> of </a:t>
            </a:r>
            <a:r>
              <a:rPr lang="nb-NO" dirty="0" err="1" smtClean="0"/>
              <a:t>mass</a:t>
            </a:r>
            <a:r>
              <a:rPr lang="nb-NO" dirty="0" smtClean="0"/>
              <a:t> transport</a:t>
            </a:r>
          </a:p>
          <a:p>
            <a:pPr lvl="1"/>
            <a:r>
              <a:rPr lang="nb-NO" dirty="0" smtClean="0"/>
              <a:t>In series </a:t>
            </a:r>
            <a:r>
              <a:rPr lang="nb-NO" dirty="0" err="1" smtClean="0"/>
              <a:t>with</a:t>
            </a:r>
            <a:r>
              <a:rPr lang="nb-NO" dirty="0" smtClean="0"/>
              <a:t> </a:t>
            </a:r>
            <a:r>
              <a:rPr lang="nb-NO" dirty="0" err="1" smtClean="0"/>
              <a:t>the</a:t>
            </a:r>
            <a:r>
              <a:rPr lang="nb-NO" dirty="0" smtClean="0"/>
              <a:t> charge transfer </a:t>
            </a:r>
            <a:r>
              <a:rPr lang="nb-NO" dirty="0" err="1" smtClean="0"/>
              <a:t>resistance</a:t>
            </a:r>
            <a:r>
              <a:rPr lang="nb-NO" dirty="0" smtClean="0"/>
              <a:t>   </a:t>
            </a:r>
            <a:endParaRPr lang="nb-NO" dirty="0"/>
          </a:p>
          <a:p>
            <a:endParaRPr lang="nb-NO" dirty="0" smtClean="0"/>
          </a:p>
          <a:p>
            <a:r>
              <a:rPr lang="nb-NO" dirty="0" err="1" smtClean="0"/>
              <a:t>Imposes</a:t>
            </a:r>
            <a:r>
              <a:rPr lang="nb-NO" dirty="0" smtClean="0"/>
              <a:t> a </a:t>
            </a:r>
            <a:r>
              <a:rPr lang="nb-NO" dirty="0" err="1" smtClean="0"/>
              <a:t>complex</a:t>
            </a:r>
            <a:r>
              <a:rPr lang="nb-NO" dirty="0" smtClean="0"/>
              <a:t> </a:t>
            </a:r>
            <a:r>
              <a:rPr lang="nb-NO" dirty="0" err="1" smtClean="0"/>
              <a:t>impedance</a:t>
            </a:r>
            <a:r>
              <a:rPr lang="nb-NO" dirty="0" smtClean="0"/>
              <a:t> </a:t>
            </a:r>
            <a:r>
              <a:rPr lang="nb-NO" i="1" dirty="0" smtClean="0"/>
              <a:t>Z</a:t>
            </a:r>
            <a:r>
              <a:rPr lang="nb-NO" baseline="-25000" dirty="0" smtClean="0"/>
              <a:t>W</a:t>
            </a:r>
            <a:r>
              <a:rPr lang="nb-NO" dirty="0" smtClean="0"/>
              <a:t>(ohm) = </a:t>
            </a:r>
            <a:r>
              <a:rPr lang="nb-NO" i="1" dirty="0" smtClean="0"/>
              <a:t>W</a:t>
            </a:r>
            <a:r>
              <a:rPr lang="nb-NO" dirty="0" smtClean="0"/>
              <a:t>/√(2</a:t>
            </a:r>
            <a:r>
              <a:rPr lang="el-GR" i="1" dirty="0" smtClean="0"/>
              <a:t>ω</a:t>
            </a:r>
            <a:r>
              <a:rPr lang="nb-NO" dirty="0" smtClean="0"/>
              <a:t>) - </a:t>
            </a:r>
            <a:r>
              <a:rPr lang="nb-NO" dirty="0" err="1" smtClean="0"/>
              <a:t>j</a:t>
            </a:r>
            <a:r>
              <a:rPr lang="nb-NO" i="1" dirty="0" err="1" smtClean="0"/>
              <a:t>W</a:t>
            </a:r>
            <a:r>
              <a:rPr lang="nb-NO" dirty="0"/>
              <a:t>/√(2</a:t>
            </a:r>
            <a:r>
              <a:rPr lang="el-GR" i="1" dirty="0"/>
              <a:t>ω</a:t>
            </a:r>
            <a:r>
              <a:rPr lang="nb-NO" dirty="0" smtClean="0"/>
              <a:t>)</a:t>
            </a:r>
          </a:p>
          <a:p>
            <a:endParaRPr lang="nb-NO" dirty="0" smtClean="0"/>
          </a:p>
          <a:p>
            <a:r>
              <a:rPr lang="nb-NO" dirty="0" smtClean="0"/>
              <a:t>Has a </a:t>
            </a:r>
            <a:r>
              <a:rPr lang="nb-NO" dirty="0" err="1" smtClean="0"/>
              <a:t>constant</a:t>
            </a:r>
            <a:r>
              <a:rPr lang="nb-NO" dirty="0" smtClean="0"/>
              <a:t>, </a:t>
            </a:r>
            <a:r>
              <a:rPr lang="nb-NO" dirty="0" err="1" smtClean="0"/>
              <a:t>frequency</a:t>
            </a:r>
            <a:r>
              <a:rPr lang="nb-NO" dirty="0" smtClean="0"/>
              <a:t> </a:t>
            </a:r>
            <a:r>
              <a:rPr lang="nb-NO" dirty="0" err="1" smtClean="0"/>
              <a:t>independent</a:t>
            </a:r>
            <a:r>
              <a:rPr lang="nb-NO" dirty="0" smtClean="0"/>
              <a:t> </a:t>
            </a:r>
            <a:r>
              <a:rPr lang="nb-NO" dirty="0" err="1" smtClean="0"/>
              <a:t>phase</a:t>
            </a:r>
            <a:r>
              <a:rPr lang="nb-NO" dirty="0" smtClean="0"/>
              <a:t> </a:t>
            </a:r>
            <a:r>
              <a:rPr lang="nb-NO" dirty="0" err="1" smtClean="0"/>
              <a:t>shift</a:t>
            </a:r>
            <a:r>
              <a:rPr lang="nb-NO" dirty="0" smtClean="0"/>
              <a:t> of –</a:t>
            </a:r>
            <a:r>
              <a:rPr lang="el-GR" dirty="0" smtClean="0"/>
              <a:t>π</a:t>
            </a:r>
            <a:r>
              <a:rPr lang="nb-NO" dirty="0" smtClean="0"/>
              <a:t>/4 (-45°)  </a:t>
            </a:r>
            <a:endParaRPr lang="en-GB" dirty="0"/>
          </a:p>
        </p:txBody>
      </p:sp>
      <p:sp>
        <p:nvSpPr>
          <p:cNvPr id="3" name="Title 2"/>
          <p:cNvSpPr>
            <a:spLocks noGrp="1"/>
          </p:cNvSpPr>
          <p:nvPr>
            <p:ph type="title"/>
          </p:nvPr>
        </p:nvSpPr>
        <p:spPr/>
        <p:txBody>
          <a:bodyPr/>
          <a:lstStyle/>
          <a:p>
            <a:r>
              <a:rPr lang="nb-NO" dirty="0" smtClean="0"/>
              <a:t>The Warburg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5865811" y="448781"/>
            <a:ext cx="2649083" cy="1173644"/>
          </a:xfrm>
          <a:prstGeom prst="rect">
            <a:avLst/>
          </a:prstGeom>
        </p:spPr>
      </p:pic>
    </p:spTree>
    <p:extLst>
      <p:ext uri="{BB962C8B-B14F-4D97-AF65-F5344CB8AC3E}">
        <p14:creationId xmlns:p14="http://schemas.microsoft.com/office/powerpoint/2010/main" val="4250440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95400"/>
            <a:ext cx="7886700" cy="4881563"/>
          </a:xfrm>
        </p:spPr>
        <p:txBody>
          <a:bodyPr>
            <a:normAutofit/>
          </a:bodyPr>
          <a:lstStyle/>
          <a:p>
            <a:r>
              <a:rPr lang="nb-NO" dirty="0" err="1" smtClean="0"/>
              <a:t>What</a:t>
            </a:r>
            <a:r>
              <a:rPr lang="nb-NO" dirty="0" smtClean="0"/>
              <a:t> </a:t>
            </a:r>
            <a:r>
              <a:rPr lang="nb-NO" dirty="0" err="1" smtClean="0"/>
              <a:t>we</a:t>
            </a:r>
            <a:r>
              <a:rPr lang="nb-NO" dirty="0" smtClean="0"/>
              <a:t> have done </a:t>
            </a:r>
            <a:r>
              <a:rPr lang="nb-NO" dirty="0" err="1" smtClean="0"/>
              <a:t>here</a:t>
            </a:r>
            <a:r>
              <a:rPr lang="nb-NO" dirty="0" smtClean="0"/>
              <a:t> is to </a:t>
            </a:r>
            <a:r>
              <a:rPr lang="nb-NO" dirty="0" err="1" smtClean="0"/>
              <a:t>perturb</a:t>
            </a:r>
            <a:r>
              <a:rPr lang="nb-NO" dirty="0" smtClean="0"/>
              <a:t> a </a:t>
            </a:r>
            <a:r>
              <a:rPr lang="nb-NO" dirty="0" err="1" smtClean="0"/>
              <a:t>reaction</a:t>
            </a:r>
            <a:r>
              <a:rPr lang="nb-NO" dirty="0" smtClean="0"/>
              <a:t> </a:t>
            </a:r>
            <a:r>
              <a:rPr lang="nb-NO" dirty="0" err="1" smtClean="0"/>
              <a:t>which</a:t>
            </a:r>
            <a:r>
              <a:rPr lang="nb-NO" dirty="0" smtClean="0"/>
              <a:t> </a:t>
            </a:r>
            <a:r>
              <a:rPr lang="nb-NO" dirty="0" err="1" smtClean="0"/>
              <a:t>reacts</a:t>
            </a:r>
            <a:r>
              <a:rPr lang="nb-NO" dirty="0" smtClean="0"/>
              <a:t> </a:t>
            </a:r>
            <a:r>
              <a:rPr lang="nb-NO" dirty="0" err="1" smtClean="0"/>
              <a:t>with</a:t>
            </a:r>
            <a:r>
              <a:rPr lang="nb-NO" dirty="0" smtClean="0"/>
              <a:t> </a:t>
            </a:r>
            <a:r>
              <a:rPr lang="nb-NO" dirty="0" err="1" smtClean="0"/>
              <a:t>kinetic</a:t>
            </a:r>
            <a:r>
              <a:rPr lang="nb-NO" dirty="0" smtClean="0"/>
              <a:t> and </a:t>
            </a:r>
            <a:r>
              <a:rPr lang="nb-NO" dirty="0" err="1" smtClean="0"/>
              <a:t>mass</a:t>
            </a:r>
            <a:r>
              <a:rPr lang="nb-NO" dirty="0" smtClean="0"/>
              <a:t> transport </a:t>
            </a:r>
            <a:r>
              <a:rPr lang="nb-NO" dirty="0" err="1" smtClean="0"/>
              <a:t>limitations</a:t>
            </a:r>
            <a:r>
              <a:rPr lang="nb-NO" dirty="0" smtClean="0"/>
              <a:t> (</a:t>
            </a:r>
            <a:r>
              <a:rPr lang="nb-NO" i="1" dirty="0" err="1" smtClean="0"/>
              <a:t>R</a:t>
            </a:r>
            <a:r>
              <a:rPr lang="nb-NO" baseline="-25000" dirty="0" err="1" smtClean="0"/>
              <a:t>ct</a:t>
            </a:r>
            <a:r>
              <a:rPr lang="nb-NO" dirty="0" smtClean="0"/>
              <a:t> and W, </a:t>
            </a:r>
            <a:r>
              <a:rPr lang="nb-NO" dirty="0" err="1" smtClean="0"/>
              <a:t>respectively</a:t>
            </a:r>
            <a:r>
              <a:rPr lang="nb-NO" dirty="0" smtClean="0"/>
              <a:t>) </a:t>
            </a:r>
          </a:p>
          <a:p>
            <a:endParaRPr lang="nb-NO" dirty="0"/>
          </a:p>
          <a:p>
            <a:endParaRPr lang="nb-NO" dirty="0" smtClean="0"/>
          </a:p>
          <a:p>
            <a:endParaRPr lang="nb-NO" dirty="0"/>
          </a:p>
          <a:p>
            <a:endParaRPr lang="nb-NO" dirty="0" smtClean="0"/>
          </a:p>
          <a:p>
            <a:r>
              <a:rPr lang="nb-NO" dirty="0" smtClean="0"/>
              <a:t>Reversible: </a:t>
            </a:r>
            <a:r>
              <a:rPr lang="nb-NO" i="1" dirty="0" err="1" smtClean="0"/>
              <a:t>R</a:t>
            </a:r>
            <a:r>
              <a:rPr lang="nb-NO" baseline="-25000" dirty="0" err="1" smtClean="0"/>
              <a:t>ct</a:t>
            </a:r>
            <a:r>
              <a:rPr lang="nb-NO" dirty="0" smtClean="0"/>
              <a:t> </a:t>
            </a:r>
            <a:r>
              <a:rPr lang="nb-NO" dirty="0" err="1" smtClean="0"/>
              <a:t>very</a:t>
            </a:r>
            <a:r>
              <a:rPr lang="nb-NO" dirty="0" smtClean="0"/>
              <a:t> </a:t>
            </a:r>
            <a:r>
              <a:rPr lang="nb-NO" dirty="0" err="1" smtClean="0"/>
              <a:t>small</a:t>
            </a:r>
            <a:r>
              <a:rPr lang="nb-NO" dirty="0" smtClean="0"/>
              <a:t>, </a:t>
            </a:r>
            <a:r>
              <a:rPr lang="el-GR" dirty="0"/>
              <a:t>λ</a:t>
            </a:r>
            <a:r>
              <a:rPr lang="nb-NO" dirty="0"/>
              <a:t> </a:t>
            </a:r>
            <a:r>
              <a:rPr lang="nb-NO" dirty="0" smtClean="0"/>
              <a:t>&gt;&gt; </a:t>
            </a:r>
            <a:r>
              <a:rPr lang="nb-NO" dirty="0"/>
              <a:t>1</a:t>
            </a:r>
            <a:endParaRPr lang="nb-NO" dirty="0" smtClean="0"/>
          </a:p>
          <a:p>
            <a:r>
              <a:rPr lang="nb-NO" dirty="0" err="1" smtClean="0"/>
              <a:t>Quasireversible</a:t>
            </a:r>
            <a:r>
              <a:rPr lang="nb-NO" dirty="0" smtClean="0"/>
              <a:t> </a:t>
            </a:r>
            <a:r>
              <a:rPr lang="el-GR" dirty="0" smtClean="0"/>
              <a:t>λ</a:t>
            </a:r>
            <a:r>
              <a:rPr lang="nb-NO" dirty="0" smtClean="0"/>
              <a:t> ≈ 1 </a:t>
            </a:r>
          </a:p>
          <a:p>
            <a:r>
              <a:rPr lang="nb-NO" dirty="0" smtClean="0"/>
              <a:t>Irreversible:</a:t>
            </a:r>
            <a:r>
              <a:rPr lang="nb-NO" i="1" dirty="0" smtClean="0"/>
              <a:t> </a:t>
            </a:r>
            <a:r>
              <a:rPr lang="nb-NO" i="1" dirty="0" err="1" smtClean="0"/>
              <a:t>R</a:t>
            </a:r>
            <a:r>
              <a:rPr lang="nb-NO" baseline="-25000" dirty="0" err="1" smtClean="0"/>
              <a:t>ct</a:t>
            </a:r>
            <a:r>
              <a:rPr lang="nb-NO" dirty="0" smtClean="0"/>
              <a:t> </a:t>
            </a:r>
            <a:r>
              <a:rPr lang="nb-NO" dirty="0" err="1" smtClean="0"/>
              <a:t>large</a:t>
            </a:r>
            <a:r>
              <a:rPr lang="nb-NO" dirty="0" smtClean="0"/>
              <a:t>, </a:t>
            </a:r>
            <a:r>
              <a:rPr lang="el-GR" dirty="0"/>
              <a:t>λ</a:t>
            </a:r>
            <a:r>
              <a:rPr lang="nb-NO" dirty="0"/>
              <a:t> </a:t>
            </a:r>
            <a:r>
              <a:rPr lang="nb-NO" dirty="0" smtClean="0"/>
              <a:t>&lt;&lt; 1. No </a:t>
            </a:r>
            <a:r>
              <a:rPr lang="nb-NO" dirty="0" err="1" smtClean="0"/>
              <a:t>faradaic</a:t>
            </a:r>
            <a:r>
              <a:rPr lang="nb-NO" dirty="0" smtClean="0"/>
              <a:t> </a:t>
            </a:r>
            <a:r>
              <a:rPr lang="nb-NO" dirty="0" err="1" smtClean="0"/>
              <a:t>periodicity</a:t>
            </a:r>
            <a:r>
              <a:rPr lang="nb-NO" dirty="0" smtClean="0"/>
              <a:t>. </a:t>
            </a:r>
          </a:p>
          <a:p>
            <a:endParaRPr lang="nb-NO" dirty="0"/>
          </a:p>
          <a:p>
            <a:r>
              <a:rPr lang="nb-NO" dirty="0" err="1" smtClean="0"/>
              <a:t>Reversibility</a:t>
            </a:r>
            <a:r>
              <a:rPr lang="nb-NO" dirty="0" smtClean="0"/>
              <a:t> </a:t>
            </a:r>
            <a:r>
              <a:rPr lang="nb-NO" dirty="0" err="1" smtClean="0"/>
              <a:t>index</a:t>
            </a:r>
            <a:r>
              <a:rPr lang="nb-NO" dirty="0" smtClean="0"/>
              <a:t> for AC </a:t>
            </a:r>
            <a:r>
              <a:rPr lang="nb-NO" dirty="0" err="1" smtClean="0"/>
              <a:t>impedance</a:t>
            </a:r>
            <a:endParaRPr lang="en-GB" dirty="0"/>
          </a:p>
        </p:txBody>
      </p:sp>
      <p:sp>
        <p:nvSpPr>
          <p:cNvPr id="3" name="Title 2"/>
          <p:cNvSpPr>
            <a:spLocks noGrp="1"/>
          </p:cNvSpPr>
          <p:nvPr>
            <p:ph type="title"/>
          </p:nvPr>
        </p:nvSpPr>
        <p:spPr>
          <a:xfrm>
            <a:off x="628650" y="365127"/>
            <a:ext cx="7886700" cy="663574"/>
          </a:xfrm>
        </p:spPr>
        <p:txBody>
          <a:bodyPr/>
          <a:lstStyle/>
          <a:p>
            <a:r>
              <a:rPr lang="nb-NO" dirty="0" err="1" smtClean="0"/>
              <a:t>Reversibility</a:t>
            </a:r>
            <a:r>
              <a:rPr lang="nb-NO" dirty="0" smtClean="0"/>
              <a:t> </a:t>
            </a:r>
            <a:r>
              <a:rPr lang="nb-NO" dirty="0" err="1" smtClean="0"/>
              <a:t>index</a:t>
            </a:r>
            <a:r>
              <a:rPr lang="nb-NO" dirty="0" smtClean="0"/>
              <a:t> </a:t>
            </a:r>
            <a:r>
              <a:rPr lang="el-GR" dirty="0" smtClean="0"/>
              <a:t>λ</a:t>
            </a:r>
            <a:endParaRPr lang="en-GB" dirty="0"/>
          </a:p>
        </p:txBody>
      </p:sp>
      <p:pic>
        <p:nvPicPr>
          <p:cNvPr id="5" name="Picture 4"/>
          <p:cNvPicPr>
            <a:picLocks noChangeAspect="1"/>
          </p:cNvPicPr>
          <p:nvPr/>
        </p:nvPicPr>
        <p:blipFill>
          <a:blip r:embed="rId2"/>
          <a:stretch>
            <a:fillRect/>
          </a:stretch>
        </p:blipFill>
        <p:spPr>
          <a:xfrm>
            <a:off x="1306512" y="2235200"/>
            <a:ext cx="5575115" cy="1044575"/>
          </a:xfrm>
          <a:prstGeom prst="rect">
            <a:avLst/>
          </a:prstGeom>
        </p:spPr>
      </p:pic>
    </p:spTree>
    <p:extLst>
      <p:ext uri="{BB962C8B-B14F-4D97-AF65-F5344CB8AC3E}">
        <p14:creationId xmlns:p14="http://schemas.microsoft.com/office/powerpoint/2010/main" val="382959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700" y="1574800"/>
            <a:ext cx="8248650" cy="4602163"/>
          </a:xfrm>
        </p:spPr>
        <p:txBody>
          <a:bodyPr/>
          <a:lstStyle/>
          <a:p>
            <a:r>
              <a:rPr lang="nb-NO" dirty="0" err="1" smtClean="0"/>
              <a:t>Electrochemical</a:t>
            </a:r>
            <a:r>
              <a:rPr lang="nb-NO" dirty="0" smtClean="0"/>
              <a:t> </a:t>
            </a:r>
            <a:r>
              <a:rPr lang="nb-NO" dirty="0" err="1" smtClean="0"/>
              <a:t>impedance</a:t>
            </a:r>
            <a:r>
              <a:rPr lang="nb-NO" dirty="0" smtClean="0"/>
              <a:t> </a:t>
            </a:r>
            <a:r>
              <a:rPr lang="nb-NO" dirty="0" err="1" smtClean="0"/>
              <a:t>spectroscopy</a:t>
            </a:r>
            <a:r>
              <a:rPr lang="nb-NO" dirty="0" smtClean="0"/>
              <a:t> (EIS) </a:t>
            </a:r>
          </a:p>
          <a:p>
            <a:r>
              <a:rPr lang="nb-NO" dirty="0" err="1" smtClean="0"/>
              <a:t>Impedance</a:t>
            </a:r>
            <a:r>
              <a:rPr lang="nb-NO" dirty="0" smtClean="0"/>
              <a:t> </a:t>
            </a:r>
            <a:r>
              <a:rPr lang="nb-NO" dirty="0" err="1" smtClean="0"/>
              <a:t>spectrometer</a:t>
            </a:r>
            <a:r>
              <a:rPr lang="nb-NO" dirty="0" smtClean="0"/>
              <a:t> (</a:t>
            </a:r>
            <a:r>
              <a:rPr lang="nb-NO" dirty="0" err="1" smtClean="0"/>
              <a:t>frequency</a:t>
            </a:r>
            <a:r>
              <a:rPr lang="nb-NO" dirty="0" smtClean="0"/>
              <a:t> </a:t>
            </a:r>
            <a:r>
              <a:rPr lang="nb-NO" dirty="0" err="1" smtClean="0"/>
              <a:t>response</a:t>
            </a:r>
            <a:r>
              <a:rPr lang="nb-NO" dirty="0" smtClean="0"/>
              <a:t> analysers)</a:t>
            </a:r>
          </a:p>
          <a:p>
            <a:pPr lvl="1"/>
            <a:r>
              <a:rPr lang="nb-NO" dirty="0" smtClean="0"/>
              <a:t>E.g. </a:t>
            </a:r>
            <a:r>
              <a:rPr lang="nb-NO" dirty="0" err="1" smtClean="0"/>
              <a:t>Solartron</a:t>
            </a:r>
            <a:r>
              <a:rPr lang="nb-NO" dirty="0" smtClean="0"/>
              <a:t> SI 1260 FRA</a:t>
            </a:r>
          </a:p>
          <a:p>
            <a:pPr lvl="1"/>
            <a:r>
              <a:rPr lang="nb-NO" dirty="0" smtClean="0"/>
              <a:t>0-3 V </a:t>
            </a:r>
            <a:r>
              <a:rPr lang="nb-NO" dirty="0" err="1" smtClean="0"/>
              <a:t>rms</a:t>
            </a:r>
            <a:r>
              <a:rPr lang="nb-NO" dirty="0" smtClean="0"/>
              <a:t> AC 0.01 </a:t>
            </a:r>
            <a:r>
              <a:rPr lang="nb-NO" dirty="0" err="1" smtClean="0"/>
              <a:t>mHz</a:t>
            </a:r>
            <a:r>
              <a:rPr lang="nb-NO" dirty="0" smtClean="0"/>
              <a:t> – 32 MHz, -42 - +42 V DC</a:t>
            </a:r>
          </a:p>
          <a:p>
            <a:endParaRPr lang="nb-NO" dirty="0"/>
          </a:p>
          <a:p>
            <a:r>
              <a:rPr lang="nb-NO" dirty="0" err="1" smtClean="0"/>
              <a:t>Electrode</a:t>
            </a:r>
            <a:r>
              <a:rPr lang="nb-NO" dirty="0" smtClean="0"/>
              <a:t> </a:t>
            </a:r>
            <a:r>
              <a:rPr lang="nb-NO" dirty="0" err="1" smtClean="0"/>
              <a:t>electrical</a:t>
            </a:r>
            <a:r>
              <a:rPr lang="nb-NO" dirty="0" smtClean="0"/>
              <a:t> elements</a:t>
            </a:r>
          </a:p>
          <a:p>
            <a:pPr lvl="1"/>
            <a:r>
              <a:rPr lang="nb-NO" i="1" dirty="0" smtClean="0"/>
              <a:t>R</a:t>
            </a:r>
            <a:r>
              <a:rPr lang="nb-NO" baseline="-25000" dirty="0" smtClean="0"/>
              <a:t>u</a:t>
            </a:r>
            <a:r>
              <a:rPr lang="nb-NO" dirty="0" smtClean="0"/>
              <a:t>   </a:t>
            </a:r>
            <a:r>
              <a:rPr lang="nb-NO" dirty="0" err="1" smtClean="0"/>
              <a:t>uncompensated</a:t>
            </a:r>
            <a:r>
              <a:rPr lang="nb-NO" dirty="0" smtClean="0"/>
              <a:t> </a:t>
            </a:r>
            <a:r>
              <a:rPr lang="nb-NO" dirty="0" err="1" smtClean="0"/>
              <a:t>electrolyte</a:t>
            </a:r>
            <a:r>
              <a:rPr lang="nb-NO" dirty="0" smtClean="0"/>
              <a:t> </a:t>
            </a:r>
            <a:r>
              <a:rPr lang="nb-NO" dirty="0" err="1" smtClean="0"/>
              <a:t>resistance</a:t>
            </a:r>
            <a:r>
              <a:rPr lang="nb-NO" dirty="0" smtClean="0"/>
              <a:t> </a:t>
            </a:r>
            <a:r>
              <a:rPr lang="nb-NO" dirty="0"/>
              <a:t>(</a:t>
            </a:r>
            <a:r>
              <a:rPr lang="nb-NO" dirty="0" smtClean="0"/>
              <a:t>ohmic)</a:t>
            </a:r>
          </a:p>
          <a:p>
            <a:pPr lvl="1"/>
            <a:r>
              <a:rPr lang="nb-NO" i="1" dirty="0" err="1" smtClean="0"/>
              <a:t>R</a:t>
            </a:r>
            <a:r>
              <a:rPr lang="nb-NO" baseline="-25000" dirty="0" err="1" smtClean="0"/>
              <a:t>ct</a:t>
            </a:r>
            <a:r>
              <a:rPr lang="nb-NO" dirty="0" smtClean="0"/>
              <a:t>  charge transfer </a:t>
            </a:r>
            <a:r>
              <a:rPr lang="nb-NO" dirty="0" err="1" smtClean="0"/>
              <a:t>resistance</a:t>
            </a:r>
            <a:r>
              <a:rPr lang="nb-NO" dirty="0" smtClean="0"/>
              <a:t> (</a:t>
            </a:r>
            <a:r>
              <a:rPr lang="nb-NO" dirty="0" err="1" smtClean="0"/>
              <a:t>kinetics</a:t>
            </a:r>
            <a:r>
              <a:rPr lang="nb-NO" dirty="0" smtClean="0"/>
              <a:t>)</a:t>
            </a:r>
          </a:p>
          <a:p>
            <a:pPr lvl="1"/>
            <a:r>
              <a:rPr lang="nb-NO" i="1" dirty="0" smtClean="0"/>
              <a:t>W</a:t>
            </a:r>
            <a:r>
              <a:rPr lang="nb-NO" dirty="0" smtClean="0"/>
              <a:t>   Warburg </a:t>
            </a:r>
            <a:r>
              <a:rPr lang="nb-NO" dirty="0" err="1" smtClean="0"/>
              <a:t>impedance</a:t>
            </a:r>
            <a:r>
              <a:rPr lang="nb-NO" dirty="0" smtClean="0"/>
              <a:t> (</a:t>
            </a:r>
            <a:r>
              <a:rPr lang="nb-NO" dirty="0" err="1" smtClean="0"/>
              <a:t>diffusion</a:t>
            </a:r>
            <a:r>
              <a:rPr lang="nb-NO" dirty="0" smtClean="0"/>
              <a:t>)</a:t>
            </a:r>
          </a:p>
          <a:p>
            <a:pPr lvl="1"/>
            <a:r>
              <a:rPr lang="nb-NO" i="1" dirty="0" smtClean="0"/>
              <a:t>C</a:t>
            </a:r>
            <a:r>
              <a:rPr lang="nb-NO" dirty="0" smtClean="0"/>
              <a:t>     </a:t>
            </a:r>
            <a:r>
              <a:rPr lang="nb-NO" dirty="0" err="1" smtClean="0"/>
              <a:t>Capacitance</a:t>
            </a:r>
            <a:r>
              <a:rPr lang="nb-NO" dirty="0" smtClean="0"/>
              <a:t> (double </a:t>
            </a:r>
            <a:r>
              <a:rPr lang="nb-NO" dirty="0" err="1" smtClean="0"/>
              <a:t>layers</a:t>
            </a:r>
            <a:r>
              <a:rPr lang="nb-NO" dirty="0" smtClean="0"/>
              <a:t>) </a:t>
            </a:r>
          </a:p>
        </p:txBody>
      </p:sp>
      <p:sp>
        <p:nvSpPr>
          <p:cNvPr id="3" name="Title 2"/>
          <p:cNvSpPr>
            <a:spLocks noGrp="1"/>
          </p:cNvSpPr>
          <p:nvPr>
            <p:ph type="title"/>
          </p:nvPr>
        </p:nvSpPr>
        <p:spPr/>
        <p:txBody>
          <a:bodyPr/>
          <a:lstStyle/>
          <a:p>
            <a:r>
              <a:rPr lang="nb-NO" dirty="0" smtClean="0"/>
              <a:t>AC </a:t>
            </a:r>
            <a:r>
              <a:rPr lang="nb-NO" dirty="0" err="1" smtClean="0"/>
              <a:t>impedance</a:t>
            </a:r>
            <a:r>
              <a:rPr lang="nb-NO" dirty="0" smtClean="0"/>
              <a:t> </a:t>
            </a:r>
            <a:r>
              <a:rPr lang="nb-NO" dirty="0" err="1" smtClean="0"/>
              <a:t>measurement</a:t>
            </a:r>
            <a:endParaRPr lang="en-GB" dirty="0"/>
          </a:p>
        </p:txBody>
      </p:sp>
      <p:pic>
        <p:nvPicPr>
          <p:cNvPr id="4" name="Picture 7" descr="D:\temp\DBJWEC001-216\WOST764\E-Book\15\1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9000" y="3358757"/>
            <a:ext cx="3069081" cy="285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olartron 1260 for sale $8995.00 | | AccuSource Electron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4100" y="2145076"/>
            <a:ext cx="1633981" cy="75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416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5100" y="1825624"/>
            <a:ext cx="4673600" cy="4676775"/>
          </a:xfrm>
        </p:spPr>
        <p:txBody>
          <a:bodyPr/>
          <a:lstStyle/>
          <a:p>
            <a:r>
              <a:rPr lang="nb-NO" dirty="0" smtClean="0"/>
              <a:t>Small </a:t>
            </a:r>
            <a:r>
              <a:rPr lang="nb-NO" dirty="0" err="1" smtClean="0"/>
              <a:t>perturbations</a:t>
            </a:r>
            <a:r>
              <a:rPr lang="nb-NO" dirty="0" smtClean="0"/>
              <a:t>, linear range (</a:t>
            </a:r>
            <a:r>
              <a:rPr lang="nb-NO" dirty="0" err="1" smtClean="0"/>
              <a:t>blue</a:t>
            </a:r>
            <a:r>
              <a:rPr lang="nb-NO" dirty="0" smtClean="0"/>
              <a:t>) </a:t>
            </a:r>
          </a:p>
          <a:p>
            <a:pPr lvl="1"/>
            <a:r>
              <a:rPr lang="nb-NO" dirty="0" err="1" smtClean="0"/>
              <a:t>Near</a:t>
            </a:r>
            <a:r>
              <a:rPr lang="nb-NO" dirty="0" smtClean="0"/>
              <a:t>-ideal </a:t>
            </a:r>
            <a:r>
              <a:rPr lang="nb-NO" dirty="0" err="1" smtClean="0"/>
              <a:t>response</a:t>
            </a:r>
            <a:endParaRPr lang="nb-NO" dirty="0"/>
          </a:p>
          <a:p>
            <a:endParaRPr lang="nb-NO" dirty="0" smtClean="0"/>
          </a:p>
          <a:p>
            <a:r>
              <a:rPr lang="nb-NO" dirty="0" err="1" smtClean="0"/>
              <a:t>Larger</a:t>
            </a:r>
            <a:r>
              <a:rPr lang="nb-NO" dirty="0" smtClean="0"/>
              <a:t> </a:t>
            </a:r>
            <a:r>
              <a:rPr lang="nb-NO" dirty="0" err="1" smtClean="0"/>
              <a:t>perturbations</a:t>
            </a:r>
            <a:r>
              <a:rPr lang="nb-NO" dirty="0" smtClean="0"/>
              <a:t>, non-linear range (red)</a:t>
            </a:r>
          </a:p>
          <a:p>
            <a:pPr lvl="1"/>
            <a:r>
              <a:rPr lang="nb-NO" dirty="0" smtClean="0"/>
              <a:t>Non-ideal </a:t>
            </a:r>
            <a:r>
              <a:rPr lang="nb-NO" dirty="0" err="1" smtClean="0"/>
              <a:t>response</a:t>
            </a:r>
            <a:endParaRPr lang="nb-NO" dirty="0" smtClean="0"/>
          </a:p>
          <a:p>
            <a:pPr lvl="1"/>
            <a:r>
              <a:rPr lang="nb-NO" dirty="0" err="1" smtClean="0"/>
              <a:t>Rectification</a:t>
            </a:r>
            <a:endParaRPr lang="nb-NO" dirty="0" smtClean="0"/>
          </a:p>
          <a:p>
            <a:pPr lvl="2"/>
            <a:endParaRPr lang="nb-NO" dirty="0" smtClean="0"/>
          </a:p>
          <a:p>
            <a:pPr lvl="1"/>
            <a:r>
              <a:rPr lang="nb-NO" dirty="0" err="1" smtClean="0"/>
              <a:t>Harmonics</a:t>
            </a:r>
            <a:endParaRPr lang="nb-NO" dirty="0" smtClean="0"/>
          </a:p>
          <a:p>
            <a:pPr lvl="2"/>
            <a:r>
              <a:rPr lang="nb-NO" dirty="0" err="1" smtClean="0"/>
              <a:t>Response</a:t>
            </a:r>
            <a:r>
              <a:rPr lang="nb-NO" dirty="0" smtClean="0"/>
              <a:t> </a:t>
            </a:r>
            <a:r>
              <a:rPr lang="nb-NO" dirty="0" err="1" smtClean="0"/>
              <a:t>cntains</a:t>
            </a:r>
            <a:r>
              <a:rPr lang="nb-NO" dirty="0" smtClean="0"/>
              <a:t> </a:t>
            </a:r>
            <a:r>
              <a:rPr lang="nb-NO" dirty="0" err="1" smtClean="0"/>
              <a:t>features</a:t>
            </a:r>
            <a:r>
              <a:rPr lang="nb-NO" dirty="0" smtClean="0"/>
              <a:t> sharper (of </a:t>
            </a:r>
            <a:r>
              <a:rPr lang="nb-NO" dirty="0" err="1" smtClean="0"/>
              <a:t>frequencies</a:t>
            </a:r>
            <a:r>
              <a:rPr lang="nb-NO" dirty="0" smtClean="0"/>
              <a:t> </a:t>
            </a:r>
            <a:r>
              <a:rPr lang="nb-NO" dirty="0" err="1" smtClean="0"/>
              <a:t>higher</a:t>
            </a:r>
            <a:r>
              <a:rPr lang="nb-NO" dirty="0" smtClean="0"/>
              <a:t>) </a:t>
            </a:r>
            <a:r>
              <a:rPr lang="nb-NO" dirty="0" err="1" smtClean="0"/>
              <a:t>than</a:t>
            </a:r>
            <a:r>
              <a:rPr lang="nb-NO" dirty="0" smtClean="0"/>
              <a:t> </a:t>
            </a:r>
            <a:r>
              <a:rPr lang="nb-NO" dirty="0" err="1" smtClean="0"/>
              <a:t>the</a:t>
            </a:r>
            <a:r>
              <a:rPr lang="nb-NO" dirty="0" smtClean="0"/>
              <a:t> </a:t>
            </a:r>
            <a:r>
              <a:rPr lang="nb-NO" dirty="0" err="1" smtClean="0"/>
              <a:t>perturbation</a:t>
            </a:r>
            <a:r>
              <a:rPr lang="nb-NO" dirty="0" smtClean="0"/>
              <a:t> </a:t>
            </a:r>
            <a:r>
              <a:rPr lang="nb-NO" dirty="0" err="1" smtClean="0"/>
              <a:t>frequency</a:t>
            </a:r>
            <a:endParaRPr lang="nb-NO" dirty="0" smtClean="0"/>
          </a:p>
          <a:p>
            <a:pPr lvl="2"/>
            <a:r>
              <a:rPr lang="nb-NO" dirty="0" err="1" smtClean="0"/>
              <a:t>Overharmonics</a:t>
            </a:r>
            <a:r>
              <a:rPr lang="nb-NO" dirty="0"/>
              <a:t> (</a:t>
            </a:r>
            <a:r>
              <a:rPr lang="nb-NO" dirty="0" err="1" smtClean="0"/>
              <a:t>integer</a:t>
            </a:r>
            <a:r>
              <a:rPr lang="nb-NO" dirty="0" smtClean="0"/>
              <a:t> multiple of </a:t>
            </a:r>
            <a:r>
              <a:rPr lang="nb-NO" dirty="0" err="1" smtClean="0"/>
              <a:t>perturbation</a:t>
            </a:r>
            <a:r>
              <a:rPr lang="nb-NO" dirty="0" smtClean="0"/>
              <a:t> </a:t>
            </a:r>
            <a:r>
              <a:rPr lang="nb-NO" dirty="0" err="1" smtClean="0"/>
              <a:t>frequency</a:t>
            </a:r>
            <a:r>
              <a:rPr lang="nb-NO" dirty="0" smtClean="0"/>
              <a:t>) </a:t>
            </a:r>
          </a:p>
          <a:p>
            <a:pPr lvl="1"/>
            <a:endParaRPr lang="en-GB" dirty="0"/>
          </a:p>
        </p:txBody>
      </p:sp>
      <p:sp>
        <p:nvSpPr>
          <p:cNvPr id="3" name="Title 2"/>
          <p:cNvSpPr>
            <a:spLocks noGrp="1"/>
          </p:cNvSpPr>
          <p:nvPr>
            <p:ph type="title"/>
          </p:nvPr>
        </p:nvSpPr>
        <p:spPr>
          <a:xfrm>
            <a:off x="406400" y="365127"/>
            <a:ext cx="8394700" cy="981074"/>
          </a:xfrm>
        </p:spPr>
        <p:txBody>
          <a:bodyPr/>
          <a:lstStyle/>
          <a:p>
            <a:r>
              <a:rPr lang="nb-NO" dirty="0" err="1" smtClean="0"/>
              <a:t>Deviations</a:t>
            </a:r>
            <a:r>
              <a:rPr lang="nb-NO" dirty="0" smtClean="0"/>
              <a:t> from </a:t>
            </a:r>
            <a:r>
              <a:rPr lang="nb-NO" dirty="0" err="1" smtClean="0"/>
              <a:t>ideality</a:t>
            </a:r>
            <a:r>
              <a:rPr lang="nb-NO" dirty="0" smtClean="0"/>
              <a:t> at </a:t>
            </a:r>
            <a:r>
              <a:rPr lang="nb-NO" dirty="0" err="1" smtClean="0"/>
              <a:t>large</a:t>
            </a:r>
            <a:r>
              <a:rPr lang="nb-NO" dirty="0" smtClean="0"/>
              <a:t> </a:t>
            </a:r>
            <a:r>
              <a:rPr lang="nb-NO" dirty="0" err="1" smtClean="0"/>
              <a:t>perturbations</a:t>
            </a:r>
            <a:endParaRPr lang="en-GB" dirty="0"/>
          </a:p>
        </p:txBody>
      </p:sp>
      <p:pic>
        <p:nvPicPr>
          <p:cNvPr id="4" name="Picture 7" descr="D:\temp\DBJWEC001-216\WOST764\E-Book\15\1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3600" y="3448882"/>
            <a:ext cx="4241800" cy="332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296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3700" y="953960"/>
            <a:ext cx="8343900" cy="5688242"/>
          </a:xfrm>
        </p:spPr>
        <p:txBody>
          <a:bodyPr>
            <a:normAutofit fontScale="92500" lnSpcReduction="10000"/>
          </a:bodyPr>
          <a:lstStyle/>
          <a:p>
            <a:r>
              <a:rPr lang="nb-NO" dirty="0" err="1" smtClean="0"/>
              <a:t>Impedance</a:t>
            </a:r>
            <a:r>
              <a:rPr lang="nb-NO" dirty="0" smtClean="0"/>
              <a:t> has magnitude </a:t>
            </a:r>
            <a:r>
              <a:rPr lang="nb-NO" dirty="0" err="1" smtClean="0"/>
              <a:t>but</a:t>
            </a:r>
            <a:r>
              <a:rPr lang="nb-NO" dirty="0" smtClean="0"/>
              <a:t> </a:t>
            </a:r>
            <a:r>
              <a:rPr lang="nb-NO" dirty="0" err="1" smtClean="0"/>
              <a:t>also</a:t>
            </a:r>
            <a:r>
              <a:rPr lang="nb-NO" dirty="0" smtClean="0"/>
              <a:t> </a:t>
            </a:r>
            <a:r>
              <a:rPr lang="nb-NO" dirty="0" err="1" smtClean="0"/>
              <a:t>contains</a:t>
            </a:r>
            <a:r>
              <a:rPr lang="nb-NO" dirty="0" smtClean="0"/>
              <a:t> a </a:t>
            </a:r>
            <a:r>
              <a:rPr lang="nb-NO" dirty="0" err="1" smtClean="0"/>
              <a:t>phase</a:t>
            </a:r>
            <a:r>
              <a:rPr lang="nb-NO" dirty="0" smtClean="0"/>
              <a:t> angle </a:t>
            </a:r>
            <a:r>
              <a:rPr lang="nb-NO" dirty="0" err="1" smtClean="0"/>
              <a:t>between</a:t>
            </a:r>
            <a:r>
              <a:rPr lang="nb-NO" dirty="0" smtClean="0"/>
              <a:t> </a:t>
            </a:r>
            <a:r>
              <a:rPr lang="nb-NO" i="1" dirty="0" smtClean="0"/>
              <a:t>E</a:t>
            </a:r>
            <a:r>
              <a:rPr lang="nb-NO" dirty="0" smtClean="0"/>
              <a:t> and </a:t>
            </a:r>
            <a:r>
              <a:rPr lang="nb-NO" i="1" dirty="0" smtClean="0"/>
              <a:t>I</a:t>
            </a:r>
          </a:p>
          <a:p>
            <a:r>
              <a:rPr lang="nb-NO" dirty="0" err="1" smtClean="0"/>
              <a:t>Vector</a:t>
            </a:r>
            <a:r>
              <a:rPr lang="nb-NO" dirty="0" smtClean="0"/>
              <a:t> in 2-dimensional </a:t>
            </a:r>
            <a:r>
              <a:rPr lang="nb-NO" i="1" dirty="0" smtClean="0"/>
              <a:t>Z</a:t>
            </a:r>
            <a:r>
              <a:rPr lang="nb-NO" dirty="0" smtClean="0"/>
              <a:t> </a:t>
            </a:r>
            <a:r>
              <a:rPr lang="nb-NO" dirty="0" err="1" smtClean="0"/>
              <a:t>space</a:t>
            </a:r>
            <a:endParaRPr lang="nb-NO" dirty="0" smtClean="0"/>
          </a:p>
          <a:p>
            <a:endParaRPr lang="nb-NO" dirty="0" smtClean="0"/>
          </a:p>
          <a:p>
            <a:r>
              <a:rPr lang="nb-NO" dirty="0" smtClean="0"/>
              <a:t>In-</a:t>
            </a:r>
            <a:r>
              <a:rPr lang="nb-NO" dirty="0" err="1" smtClean="0"/>
              <a:t>phase</a:t>
            </a:r>
            <a:r>
              <a:rPr lang="nb-NO" dirty="0" smtClean="0"/>
              <a:t> and </a:t>
            </a:r>
            <a:r>
              <a:rPr lang="nb-NO" dirty="0" err="1" smtClean="0"/>
              <a:t>out</a:t>
            </a:r>
            <a:r>
              <a:rPr lang="nb-NO" dirty="0" smtClean="0"/>
              <a:t>-of-</a:t>
            </a:r>
            <a:r>
              <a:rPr lang="nb-NO" dirty="0" err="1" smtClean="0"/>
              <a:t>phase</a:t>
            </a:r>
            <a:r>
              <a:rPr lang="nb-NO" dirty="0" smtClean="0"/>
              <a:t> </a:t>
            </a:r>
            <a:r>
              <a:rPr lang="nb-NO" dirty="0" err="1" smtClean="0"/>
              <a:t>components</a:t>
            </a:r>
            <a:endParaRPr lang="nb-NO" dirty="0" smtClean="0"/>
          </a:p>
          <a:p>
            <a:endParaRPr lang="nb-NO" i="1" dirty="0" smtClean="0"/>
          </a:p>
          <a:p>
            <a:r>
              <a:rPr lang="nb-NO" dirty="0"/>
              <a:t>Real part </a:t>
            </a:r>
            <a:r>
              <a:rPr lang="nb-NO" i="1" dirty="0"/>
              <a:t>Z</a:t>
            </a:r>
            <a:r>
              <a:rPr lang="nb-NO" dirty="0"/>
              <a:t>’</a:t>
            </a:r>
          </a:p>
          <a:p>
            <a:r>
              <a:rPr lang="nb-NO" dirty="0" err="1" smtClean="0"/>
              <a:t>Imaginary</a:t>
            </a:r>
            <a:r>
              <a:rPr lang="nb-NO" dirty="0" smtClean="0"/>
              <a:t> </a:t>
            </a:r>
            <a:r>
              <a:rPr lang="nb-NO" dirty="0"/>
              <a:t>part </a:t>
            </a:r>
            <a:r>
              <a:rPr lang="nb-NO" dirty="0" err="1"/>
              <a:t>j</a:t>
            </a:r>
            <a:r>
              <a:rPr lang="nb-NO" i="1" dirty="0" err="1"/>
              <a:t>Z</a:t>
            </a:r>
            <a:r>
              <a:rPr lang="nb-NO" dirty="0"/>
              <a:t>’’</a:t>
            </a:r>
          </a:p>
          <a:p>
            <a:endParaRPr lang="nb-NO" dirty="0" smtClean="0"/>
          </a:p>
          <a:p>
            <a:endParaRPr lang="nb-NO" dirty="0"/>
          </a:p>
          <a:p>
            <a:r>
              <a:rPr lang="nb-NO" i="1" dirty="0" smtClean="0"/>
              <a:t>Z = Z’ + </a:t>
            </a:r>
            <a:r>
              <a:rPr lang="nb-NO" i="1" dirty="0" err="1" smtClean="0"/>
              <a:t>jZ</a:t>
            </a:r>
            <a:r>
              <a:rPr lang="nb-NO" i="1" dirty="0" smtClean="0"/>
              <a:t>’’    or     Z* = </a:t>
            </a:r>
            <a:r>
              <a:rPr lang="nb-NO" i="1" dirty="0"/>
              <a:t>Z’ + </a:t>
            </a:r>
            <a:r>
              <a:rPr lang="nb-NO" i="1" dirty="0" err="1"/>
              <a:t>jZ</a:t>
            </a:r>
            <a:r>
              <a:rPr lang="nb-NO" i="1" dirty="0" smtClean="0"/>
              <a:t>’’       </a:t>
            </a:r>
            <a:r>
              <a:rPr lang="nb-NO" i="1" dirty="0" err="1" smtClean="0"/>
              <a:t>Complex</a:t>
            </a:r>
            <a:r>
              <a:rPr lang="nb-NO" i="1" dirty="0" smtClean="0"/>
              <a:t> </a:t>
            </a:r>
            <a:r>
              <a:rPr lang="nb-NO" i="1" dirty="0" err="1" smtClean="0"/>
              <a:t>numbers</a:t>
            </a:r>
            <a:r>
              <a:rPr lang="nb-NO" i="1" dirty="0" smtClean="0"/>
              <a:t>      j =√-1    or   j</a:t>
            </a:r>
            <a:r>
              <a:rPr lang="nb-NO" i="1" baseline="30000" dirty="0" smtClean="0"/>
              <a:t>2</a:t>
            </a:r>
            <a:r>
              <a:rPr lang="nb-NO" i="1" dirty="0" smtClean="0"/>
              <a:t> = -1    </a:t>
            </a:r>
            <a:endParaRPr lang="nb-NO" i="1" dirty="0"/>
          </a:p>
          <a:p>
            <a:endParaRPr lang="nb-NO" dirty="0" smtClean="0"/>
          </a:p>
          <a:p>
            <a:r>
              <a:rPr lang="nb-NO" dirty="0" smtClean="0"/>
              <a:t>The </a:t>
            </a:r>
            <a:r>
              <a:rPr lang="nb-NO" dirty="0" err="1" smtClean="0"/>
              <a:t>value</a:t>
            </a:r>
            <a:r>
              <a:rPr lang="nb-NO" dirty="0" smtClean="0"/>
              <a:t> of </a:t>
            </a:r>
            <a:r>
              <a:rPr lang="nb-NO" i="1" dirty="0" smtClean="0"/>
              <a:t>Z</a:t>
            </a:r>
            <a:r>
              <a:rPr lang="nb-NO" dirty="0" smtClean="0"/>
              <a:t> – </a:t>
            </a:r>
            <a:r>
              <a:rPr lang="nb-NO" dirty="0" err="1" smtClean="0"/>
              <a:t>often</a:t>
            </a:r>
            <a:r>
              <a:rPr lang="nb-NO" dirty="0" smtClean="0"/>
              <a:t> </a:t>
            </a:r>
            <a:r>
              <a:rPr lang="nb-NO" dirty="0" err="1" smtClean="0"/>
              <a:t>denoted</a:t>
            </a:r>
            <a:r>
              <a:rPr lang="nb-NO" dirty="0" smtClean="0"/>
              <a:t> |</a:t>
            </a:r>
            <a:r>
              <a:rPr lang="nb-NO" i="1" dirty="0" smtClean="0"/>
              <a:t>Z</a:t>
            </a:r>
            <a:r>
              <a:rPr lang="nb-NO" dirty="0" smtClean="0"/>
              <a:t>|</a:t>
            </a:r>
            <a:r>
              <a:rPr lang="nb-NO" dirty="0"/>
              <a:t> –</a:t>
            </a:r>
            <a:r>
              <a:rPr lang="nb-NO" dirty="0" smtClean="0"/>
              <a:t> is </a:t>
            </a:r>
            <a:r>
              <a:rPr lang="nb-NO" dirty="0" err="1" smtClean="0"/>
              <a:t>the</a:t>
            </a:r>
            <a:r>
              <a:rPr lang="nb-NO" dirty="0" smtClean="0"/>
              <a:t> </a:t>
            </a:r>
            <a:r>
              <a:rPr lang="nb-NO" dirty="0" err="1" smtClean="0"/>
              <a:t>length</a:t>
            </a:r>
            <a:r>
              <a:rPr lang="nb-NO" dirty="0" smtClean="0"/>
              <a:t> of </a:t>
            </a:r>
            <a:r>
              <a:rPr lang="nb-NO" dirty="0" err="1" smtClean="0"/>
              <a:t>the</a:t>
            </a:r>
            <a:r>
              <a:rPr lang="nb-NO" dirty="0" smtClean="0"/>
              <a:t> </a:t>
            </a:r>
            <a:r>
              <a:rPr lang="nb-NO" dirty="0" err="1" smtClean="0"/>
              <a:t>vector</a:t>
            </a:r>
            <a:r>
              <a:rPr lang="nb-NO" dirty="0" smtClean="0"/>
              <a:t>: </a:t>
            </a:r>
          </a:p>
          <a:p>
            <a:pPr marL="0" indent="0">
              <a:buNone/>
            </a:pPr>
            <a:r>
              <a:rPr lang="nb-NO" i="1" dirty="0" smtClean="0"/>
              <a:t>   </a:t>
            </a:r>
          </a:p>
          <a:p>
            <a:pPr marL="0" indent="0">
              <a:buNone/>
            </a:pPr>
            <a:endParaRPr lang="nb-NO" i="1" dirty="0"/>
          </a:p>
          <a:p>
            <a:pPr marL="0" indent="0">
              <a:buNone/>
            </a:pPr>
            <a:r>
              <a:rPr lang="nb-NO" i="1" dirty="0" smtClean="0"/>
              <a:t> </a:t>
            </a:r>
          </a:p>
          <a:p>
            <a:pPr marL="0" indent="0">
              <a:buNone/>
            </a:pPr>
            <a:r>
              <a:rPr lang="nb-NO" dirty="0" smtClean="0"/>
              <a:t>|</a:t>
            </a:r>
            <a:r>
              <a:rPr lang="nb-NO" i="1" dirty="0" smtClean="0"/>
              <a:t>Z</a:t>
            </a:r>
            <a:r>
              <a:rPr lang="nb-NO" dirty="0" smtClean="0"/>
              <a:t>|</a:t>
            </a:r>
            <a:r>
              <a:rPr lang="nb-NO" i="1" dirty="0" smtClean="0"/>
              <a:t> = √</a:t>
            </a:r>
            <a:r>
              <a:rPr lang="nb-NO" dirty="0" smtClean="0"/>
              <a:t>(</a:t>
            </a:r>
            <a:r>
              <a:rPr lang="nb-NO" i="1" dirty="0" smtClean="0"/>
              <a:t>Z</a:t>
            </a:r>
            <a:r>
              <a:rPr lang="nb-NO" i="1" baseline="30000" dirty="0" smtClean="0"/>
              <a:t>2</a:t>
            </a:r>
            <a:r>
              <a:rPr lang="nb-NO" dirty="0" smtClean="0"/>
              <a:t>)</a:t>
            </a:r>
            <a:r>
              <a:rPr lang="nb-NO" i="1" dirty="0" smtClean="0"/>
              <a:t> =</a:t>
            </a:r>
            <a:r>
              <a:rPr lang="nb-NO" i="1" dirty="0"/>
              <a:t> </a:t>
            </a:r>
            <a:r>
              <a:rPr lang="nb-NO" i="1" dirty="0" smtClean="0"/>
              <a:t>√</a:t>
            </a:r>
            <a:r>
              <a:rPr lang="nb-NO" dirty="0" smtClean="0"/>
              <a:t>(</a:t>
            </a:r>
            <a:r>
              <a:rPr lang="nb-NO" i="1" dirty="0" smtClean="0"/>
              <a:t>Z’</a:t>
            </a:r>
            <a:r>
              <a:rPr lang="nb-NO" i="1" baseline="30000" dirty="0" smtClean="0"/>
              <a:t>2</a:t>
            </a:r>
            <a:r>
              <a:rPr lang="nb-NO" i="1" dirty="0" smtClean="0"/>
              <a:t>+Z’’</a:t>
            </a:r>
            <a:r>
              <a:rPr lang="nb-NO" i="1" baseline="30000" dirty="0" smtClean="0"/>
              <a:t>2</a:t>
            </a:r>
            <a:r>
              <a:rPr lang="nb-NO" dirty="0" smtClean="0"/>
              <a:t>)</a:t>
            </a:r>
            <a:r>
              <a:rPr lang="nb-NO" i="1" dirty="0" smtClean="0"/>
              <a:t> = </a:t>
            </a:r>
            <a:r>
              <a:rPr lang="nb-NO" i="1" dirty="0"/>
              <a:t>√</a:t>
            </a:r>
            <a:r>
              <a:rPr lang="nb-NO" dirty="0" smtClean="0"/>
              <a:t>(</a:t>
            </a:r>
            <a:r>
              <a:rPr lang="nb-NO" i="1" dirty="0" smtClean="0"/>
              <a:t>Z’</a:t>
            </a:r>
            <a:r>
              <a:rPr lang="nb-NO" i="1" baseline="30000" dirty="0" smtClean="0"/>
              <a:t>2</a:t>
            </a:r>
            <a:r>
              <a:rPr lang="nb-NO" i="1" dirty="0" smtClean="0"/>
              <a:t>–</a:t>
            </a:r>
            <a:r>
              <a:rPr lang="nb-NO" dirty="0" smtClean="0"/>
              <a:t>(</a:t>
            </a:r>
            <a:r>
              <a:rPr lang="nb-NO" dirty="0" err="1" smtClean="0"/>
              <a:t>j</a:t>
            </a:r>
            <a:r>
              <a:rPr lang="nb-NO" i="1" dirty="0" err="1" smtClean="0"/>
              <a:t>Z</a:t>
            </a:r>
            <a:r>
              <a:rPr lang="nb-NO" i="1" dirty="0" smtClean="0"/>
              <a:t>’’</a:t>
            </a:r>
            <a:r>
              <a:rPr lang="nb-NO" dirty="0" smtClean="0"/>
              <a:t>)</a:t>
            </a:r>
            <a:r>
              <a:rPr lang="nb-NO" i="1" baseline="30000" dirty="0" smtClean="0"/>
              <a:t>2</a:t>
            </a:r>
            <a:r>
              <a:rPr lang="nb-NO" dirty="0" smtClean="0"/>
              <a:t>)</a:t>
            </a:r>
            <a:r>
              <a:rPr lang="nb-NO" i="1" dirty="0" smtClean="0"/>
              <a:t> = </a:t>
            </a:r>
            <a:r>
              <a:rPr lang="nb-NO" i="1" dirty="0"/>
              <a:t>√</a:t>
            </a:r>
            <a:r>
              <a:rPr lang="nb-NO" dirty="0"/>
              <a:t>(</a:t>
            </a:r>
            <a:r>
              <a:rPr lang="nb-NO" dirty="0" smtClean="0"/>
              <a:t>(</a:t>
            </a:r>
            <a:r>
              <a:rPr lang="nb-NO" i="1" dirty="0" smtClean="0"/>
              <a:t>Z’+</a:t>
            </a:r>
            <a:r>
              <a:rPr lang="nb-NO" dirty="0" err="1" smtClean="0"/>
              <a:t>j</a:t>
            </a:r>
            <a:r>
              <a:rPr lang="nb-NO" i="1" dirty="0" err="1" smtClean="0"/>
              <a:t>Z</a:t>
            </a:r>
            <a:r>
              <a:rPr lang="nb-NO" i="1" dirty="0" smtClean="0"/>
              <a:t>’’</a:t>
            </a:r>
            <a:r>
              <a:rPr lang="nb-NO" dirty="0" smtClean="0"/>
              <a:t>)(</a:t>
            </a:r>
            <a:r>
              <a:rPr lang="nb-NO" i="1" dirty="0" smtClean="0"/>
              <a:t>Z’-</a:t>
            </a:r>
            <a:r>
              <a:rPr lang="nb-NO" dirty="0" err="1" smtClean="0"/>
              <a:t>j</a:t>
            </a:r>
            <a:r>
              <a:rPr lang="nb-NO" i="1" dirty="0" err="1" smtClean="0"/>
              <a:t>Z</a:t>
            </a:r>
            <a:r>
              <a:rPr lang="nb-NO" i="1" dirty="0" smtClean="0"/>
              <a:t>’’</a:t>
            </a:r>
            <a:r>
              <a:rPr lang="nb-NO" dirty="0" smtClean="0"/>
              <a:t>))</a:t>
            </a:r>
            <a:endParaRPr lang="en-GB" dirty="0"/>
          </a:p>
        </p:txBody>
      </p:sp>
      <p:sp>
        <p:nvSpPr>
          <p:cNvPr id="3" name="Title 2"/>
          <p:cNvSpPr>
            <a:spLocks noGrp="1"/>
          </p:cNvSpPr>
          <p:nvPr>
            <p:ph type="title"/>
          </p:nvPr>
        </p:nvSpPr>
        <p:spPr>
          <a:xfrm>
            <a:off x="628650" y="365127"/>
            <a:ext cx="7886700" cy="588833"/>
          </a:xfrm>
        </p:spPr>
        <p:txBody>
          <a:bodyPr/>
          <a:lstStyle/>
          <a:p>
            <a:r>
              <a:rPr lang="nb-NO" dirty="0" smtClean="0"/>
              <a:t>AC </a:t>
            </a:r>
            <a:r>
              <a:rPr lang="nb-NO" dirty="0" err="1" smtClean="0"/>
              <a:t>impedance</a:t>
            </a:r>
            <a:r>
              <a:rPr lang="nb-NO" dirty="0" smtClean="0"/>
              <a:t> </a:t>
            </a:r>
            <a:r>
              <a:rPr lang="nb-NO" dirty="0" err="1" smtClean="0"/>
              <a:t>representations</a:t>
            </a:r>
            <a:endParaRPr lang="en-GB" dirty="0"/>
          </a:p>
        </p:txBody>
      </p:sp>
      <p:grpSp>
        <p:nvGrpSpPr>
          <p:cNvPr id="8" name="Group 7"/>
          <p:cNvGrpSpPr/>
          <p:nvPr/>
        </p:nvGrpSpPr>
        <p:grpSpPr>
          <a:xfrm>
            <a:off x="6328960" y="1712181"/>
            <a:ext cx="2087156" cy="1997822"/>
            <a:chOff x="6049670" y="1806142"/>
            <a:chExt cx="2087156" cy="1997822"/>
          </a:xfrm>
        </p:grpSpPr>
        <p:pic>
          <p:nvPicPr>
            <p:cNvPr id="4" name="Picture 3"/>
            <p:cNvPicPr>
              <a:picLocks noChangeAspect="1"/>
            </p:cNvPicPr>
            <p:nvPr/>
          </p:nvPicPr>
          <p:blipFill>
            <a:blip r:embed="rId2"/>
            <a:stretch>
              <a:fillRect/>
            </a:stretch>
          </p:blipFill>
          <p:spPr>
            <a:xfrm>
              <a:off x="6049670" y="1806142"/>
              <a:ext cx="2087156" cy="1997822"/>
            </a:xfrm>
            <a:prstGeom prst="rect">
              <a:avLst/>
            </a:prstGeom>
          </p:spPr>
        </p:pic>
        <p:sp>
          <p:nvSpPr>
            <p:cNvPr id="5" name="TextBox 4"/>
            <p:cNvSpPr txBox="1"/>
            <p:nvPr/>
          </p:nvSpPr>
          <p:spPr>
            <a:xfrm>
              <a:off x="7651699" y="3072384"/>
              <a:ext cx="354969" cy="369332"/>
            </a:xfrm>
            <a:prstGeom prst="rect">
              <a:avLst/>
            </a:prstGeom>
            <a:solidFill>
              <a:schemeClr val="bg1"/>
            </a:solidFill>
          </p:spPr>
          <p:txBody>
            <a:bodyPr wrap="none" rtlCol="0">
              <a:spAutoFit/>
            </a:bodyPr>
            <a:lstStyle/>
            <a:p>
              <a:r>
                <a:rPr lang="nb-NO" dirty="0" smtClean="0"/>
                <a:t>Z’</a:t>
              </a:r>
              <a:endParaRPr lang="en-GB" dirty="0"/>
            </a:p>
          </p:txBody>
        </p:sp>
        <p:sp>
          <p:nvSpPr>
            <p:cNvPr id="6" name="TextBox 5"/>
            <p:cNvSpPr txBox="1"/>
            <p:nvPr/>
          </p:nvSpPr>
          <p:spPr>
            <a:xfrm>
              <a:off x="6049670" y="1816711"/>
              <a:ext cx="412677" cy="369332"/>
            </a:xfrm>
            <a:prstGeom prst="rect">
              <a:avLst/>
            </a:prstGeom>
            <a:solidFill>
              <a:schemeClr val="bg1"/>
            </a:solidFill>
          </p:spPr>
          <p:txBody>
            <a:bodyPr wrap="none" rtlCol="0">
              <a:spAutoFit/>
            </a:bodyPr>
            <a:lstStyle/>
            <a:p>
              <a:r>
                <a:rPr lang="nb-NO" dirty="0" smtClean="0"/>
                <a:t>Z’’</a:t>
              </a:r>
              <a:endParaRPr lang="en-GB" dirty="0"/>
            </a:p>
          </p:txBody>
        </p:sp>
      </p:grpSp>
      <p:pic>
        <p:nvPicPr>
          <p:cNvPr id="7" name="Picture 6"/>
          <p:cNvPicPr>
            <a:picLocks noChangeAspect="1"/>
          </p:cNvPicPr>
          <p:nvPr/>
        </p:nvPicPr>
        <p:blipFill>
          <a:blip r:embed="rId3"/>
          <a:stretch>
            <a:fillRect/>
          </a:stretch>
        </p:blipFill>
        <p:spPr>
          <a:xfrm>
            <a:off x="733613" y="4994384"/>
            <a:ext cx="6791325" cy="419100"/>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pic>
      <p:grpSp>
        <p:nvGrpSpPr>
          <p:cNvPr id="13" name="Group 12"/>
          <p:cNvGrpSpPr/>
          <p:nvPr/>
        </p:nvGrpSpPr>
        <p:grpSpPr>
          <a:xfrm>
            <a:off x="5676595" y="5512643"/>
            <a:ext cx="1848343" cy="406936"/>
            <a:chOff x="5676595" y="5512643"/>
            <a:chExt cx="1848343" cy="406936"/>
          </a:xfrm>
        </p:grpSpPr>
        <p:sp>
          <p:nvSpPr>
            <p:cNvPr id="9" name="TextBox 8"/>
            <p:cNvSpPr txBox="1"/>
            <p:nvPr/>
          </p:nvSpPr>
          <p:spPr>
            <a:xfrm>
              <a:off x="5948737" y="5512643"/>
              <a:ext cx="1576201" cy="307777"/>
            </a:xfrm>
            <a:prstGeom prst="rect">
              <a:avLst/>
            </a:prstGeom>
            <a:solidFill>
              <a:schemeClr val="accent4">
                <a:lumMod val="20000"/>
                <a:lumOff val="80000"/>
              </a:schemeClr>
            </a:solidFill>
          </p:spPr>
          <p:txBody>
            <a:bodyPr wrap="none" rtlCol="0">
              <a:spAutoFit/>
            </a:bodyPr>
            <a:lstStyle/>
            <a:p>
              <a:r>
                <a:rPr lang="nb-NO" sz="1400" dirty="0" err="1" smtClean="0"/>
                <a:t>Complex</a:t>
              </a:r>
              <a:r>
                <a:rPr lang="nb-NO" sz="1400" dirty="0" smtClean="0"/>
                <a:t> </a:t>
              </a:r>
              <a:r>
                <a:rPr lang="nb-NO" sz="1400" dirty="0" err="1" smtClean="0"/>
                <a:t>conjugate</a:t>
              </a:r>
              <a:endParaRPr lang="en-GB" sz="1400" dirty="0"/>
            </a:p>
          </p:txBody>
        </p:sp>
        <p:cxnSp>
          <p:nvCxnSpPr>
            <p:cNvPr id="11" name="Straight Arrow Connector 10"/>
            <p:cNvCxnSpPr>
              <a:stCxn id="9" idx="1"/>
            </p:cNvCxnSpPr>
            <p:nvPr/>
          </p:nvCxnSpPr>
          <p:spPr>
            <a:xfrm flipH="1">
              <a:off x="5676595" y="5666532"/>
              <a:ext cx="272142" cy="253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52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Complex impedance </a:t>
            </a:r>
            <a:r>
              <a:rPr lang="en-GB" i="1" dirty="0" smtClean="0"/>
              <a:t>Z</a:t>
            </a:r>
            <a:r>
              <a:rPr lang="en-GB" dirty="0" smtClean="0"/>
              <a:t>* and admittance </a:t>
            </a:r>
            <a:r>
              <a:rPr lang="en-GB" i="1" dirty="0" smtClean="0"/>
              <a:t>Y</a:t>
            </a:r>
            <a:r>
              <a:rPr lang="en-GB" dirty="0" smtClean="0"/>
              <a:t>*</a:t>
            </a:r>
            <a:endParaRPr lang="en-GB" dirty="0"/>
          </a:p>
        </p:txBody>
      </p:sp>
      <p:sp>
        <p:nvSpPr>
          <p:cNvPr id="3" name="Content Placeholder 2"/>
          <p:cNvSpPr>
            <a:spLocks noGrp="1"/>
          </p:cNvSpPr>
          <p:nvPr>
            <p:ph idx="1"/>
          </p:nvPr>
        </p:nvSpPr>
        <p:spPr/>
        <p:txBody>
          <a:bodyPr/>
          <a:lstStyle/>
          <a:p>
            <a:r>
              <a:rPr lang="en-US" i="1" dirty="0" smtClean="0"/>
              <a:t>Z</a:t>
            </a:r>
            <a:r>
              <a:rPr lang="en-US" i="1" baseline="30000" dirty="0" smtClean="0"/>
              <a:t>*</a:t>
            </a:r>
            <a:r>
              <a:rPr lang="en-US" i="1" dirty="0" smtClean="0"/>
              <a:t> = U*/I*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US" i="1" dirty="0" smtClean="0"/>
          </a:p>
          <a:p>
            <a:pPr lvl="1"/>
            <a:r>
              <a:rPr lang="en-US" i="1" dirty="0" smtClean="0"/>
              <a:t>Z*  Complex impedance</a:t>
            </a:r>
          </a:p>
          <a:p>
            <a:pPr lvl="1"/>
            <a:r>
              <a:rPr lang="en-US" i="1" dirty="0" smtClean="0"/>
              <a:t>|Z|  Impedance   </a:t>
            </a:r>
          </a:p>
          <a:p>
            <a:pPr lvl="1"/>
            <a:r>
              <a:rPr lang="en-US" i="1" dirty="0" smtClean="0"/>
              <a:t>R  Resistance</a:t>
            </a:r>
          </a:p>
          <a:p>
            <a:pPr lvl="1"/>
            <a:r>
              <a:rPr lang="en-US" i="1" dirty="0" smtClean="0"/>
              <a:t>X  Reactance</a:t>
            </a:r>
          </a:p>
          <a:p>
            <a:endParaRPr lang="en-US" i="1" dirty="0" smtClean="0"/>
          </a:p>
          <a:p>
            <a:r>
              <a:rPr lang="en-US" i="1" dirty="0" smtClean="0"/>
              <a:t>Y</a:t>
            </a:r>
            <a:r>
              <a:rPr lang="en-US" i="1" baseline="30000" dirty="0" smtClean="0"/>
              <a:t>*</a:t>
            </a:r>
            <a:r>
              <a:rPr lang="en-US" i="1" dirty="0" smtClean="0"/>
              <a:t> = 1/Z* = I*/U*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US" i="1" dirty="0" smtClean="0"/>
          </a:p>
          <a:p>
            <a:pPr lvl="1"/>
            <a:r>
              <a:rPr lang="en-US" i="1" dirty="0" smtClean="0"/>
              <a:t>Y*  Complex admittance</a:t>
            </a:r>
          </a:p>
          <a:p>
            <a:pPr lvl="1"/>
            <a:r>
              <a:rPr lang="en-US" i="1" dirty="0" smtClean="0"/>
              <a:t>|Y|  Admittance</a:t>
            </a:r>
          </a:p>
          <a:p>
            <a:pPr lvl="1"/>
            <a:r>
              <a:rPr lang="en-US" i="1" dirty="0" smtClean="0"/>
              <a:t>G  Conductance</a:t>
            </a:r>
          </a:p>
          <a:p>
            <a:pPr lvl="1"/>
            <a:r>
              <a:rPr lang="en-US" i="1" dirty="0" smtClean="0"/>
              <a:t>B  </a:t>
            </a:r>
            <a:r>
              <a:rPr lang="en-US" i="1" dirty="0" err="1" smtClean="0"/>
              <a:t>Susceptance</a:t>
            </a:r>
            <a:endParaRPr lang="en-US" i="1" dirty="0" smtClean="0"/>
          </a:p>
          <a:p>
            <a:pPr lvl="1"/>
            <a:endParaRPr lang="en-US" i="1" dirty="0" smtClean="0"/>
          </a:p>
          <a:p>
            <a:endParaRPr lang="en-GB" dirty="0"/>
          </a:p>
        </p:txBody>
      </p:sp>
      <p:pic>
        <p:nvPicPr>
          <p:cNvPr id="5" name="Picture 4"/>
          <p:cNvPicPr>
            <a:picLocks noChangeAspect="1"/>
          </p:cNvPicPr>
          <p:nvPr/>
        </p:nvPicPr>
        <p:blipFill>
          <a:blip r:embed="rId2"/>
          <a:stretch>
            <a:fillRect/>
          </a:stretch>
        </p:blipFill>
        <p:spPr>
          <a:xfrm>
            <a:off x="4551039" y="1494805"/>
            <a:ext cx="4426011" cy="1896095"/>
          </a:xfrm>
          <a:prstGeom prst="rect">
            <a:avLst/>
          </a:prstGeom>
        </p:spPr>
      </p:pic>
    </p:spTree>
    <p:extLst>
      <p:ext uri="{BB962C8B-B14F-4D97-AF65-F5344CB8AC3E}">
        <p14:creationId xmlns:p14="http://schemas.microsoft.com/office/powerpoint/2010/main" val="2974905770"/>
      </p:ext>
    </p:extLst>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330128" cy="792088"/>
          </a:xfrm>
        </p:spPr>
        <p:txBody>
          <a:bodyPr/>
          <a:lstStyle/>
          <a:p>
            <a:r>
              <a:rPr lang="en-GB" dirty="0" smtClean="0"/>
              <a:t>Impedance and admittance of discrete elements</a:t>
            </a:r>
            <a:endParaRPr lang="en-GB" dirty="0"/>
          </a:p>
        </p:txBody>
      </p:sp>
      <p:sp>
        <p:nvSpPr>
          <p:cNvPr id="3" name="Content Placeholder 2"/>
          <p:cNvSpPr>
            <a:spLocks noGrp="1"/>
          </p:cNvSpPr>
          <p:nvPr>
            <p:ph idx="1"/>
          </p:nvPr>
        </p:nvSpPr>
        <p:spPr>
          <a:xfrm>
            <a:off x="539552" y="1196752"/>
            <a:ext cx="8394136" cy="4975448"/>
          </a:xfrm>
        </p:spPr>
        <p:txBody>
          <a:bodyPr/>
          <a:lstStyle/>
          <a:p>
            <a:r>
              <a:rPr lang="en-GB" dirty="0" smtClean="0"/>
              <a:t>Series RCL</a:t>
            </a:r>
          </a:p>
          <a:p>
            <a:endParaRPr lang="en-GB" dirty="0" smtClean="0"/>
          </a:p>
          <a:p>
            <a:r>
              <a:rPr lang="en-US" i="1" dirty="0" smtClean="0"/>
              <a:t>Z</a:t>
            </a:r>
            <a:r>
              <a:rPr lang="en-US" i="1" baseline="30000" dirty="0" smtClean="0"/>
              <a:t>*</a:t>
            </a:r>
            <a:r>
              <a:rPr lang="en-US" i="1" dirty="0" smtClean="0"/>
              <a:t> = Z</a:t>
            </a:r>
            <a:r>
              <a:rPr lang="en-US" i="1" baseline="30000" dirty="0" smtClean="0"/>
              <a:t>/</a:t>
            </a:r>
            <a:r>
              <a:rPr lang="en-US" i="1" dirty="0" smtClean="0"/>
              <a:t> + </a:t>
            </a:r>
            <a:r>
              <a:rPr lang="en-US" i="1" dirty="0" err="1" smtClean="0"/>
              <a:t>jZ</a:t>
            </a:r>
            <a:r>
              <a:rPr lang="en-US" i="1" baseline="30000" dirty="0" smtClean="0"/>
              <a:t>//</a:t>
            </a:r>
            <a:r>
              <a:rPr lang="en-US" i="1" dirty="0" smtClean="0"/>
              <a:t> = R + </a:t>
            </a:r>
            <a:r>
              <a:rPr lang="en-US" i="1" dirty="0" err="1" smtClean="0"/>
              <a:t>jX</a:t>
            </a:r>
            <a:endParaRPr lang="en-GB" dirty="0" smtClean="0"/>
          </a:p>
          <a:p>
            <a:endParaRPr lang="en-GB" dirty="0" smtClean="0"/>
          </a:p>
          <a:p>
            <a:endParaRPr lang="en-GB" dirty="0" smtClean="0"/>
          </a:p>
          <a:p>
            <a:endParaRPr lang="en-GB" dirty="0" smtClean="0"/>
          </a:p>
          <a:p>
            <a:r>
              <a:rPr lang="en-GB" dirty="0" smtClean="0"/>
              <a:t>Parallel (RCL)</a:t>
            </a:r>
          </a:p>
          <a:p>
            <a:endParaRPr lang="en-US" i="1" dirty="0" smtClean="0"/>
          </a:p>
          <a:p>
            <a:r>
              <a:rPr lang="en-US" i="1" dirty="0" smtClean="0"/>
              <a:t>Y</a:t>
            </a:r>
            <a:r>
              <a:rPr lang="en-US" i="1" baseline="30000" dirty="0" smtClean="0"/>
              <a:t>*</a:t>
            </a:r>
            <a:r>
              <a:rPr lang="en-US" i="1" dirty="0" smtClean="0"/>
              <a:t> = Y</a:t>
            </a:r>
            <a:r>
              <a:rPr lang="en-US" i="1" baseline="30000" dirty="0" smtClean="0"/>
              <a:t>/</a:t>
            </a:r>
            <a:r>
              <a:rPr lang="en-US" i="1" dirty="0" smtClean="0"/>
              <a:t> + </a:t>
            </a:r>
            <a:r>
              <a:rPr lang="en-US" i="1" dirty="0" err="1" smtClean="0"/>
              <a:t>jY</a:t>
            </a:r>
            <a:r>
              <a:rPr lang="en-US" i="1" baseline="30000" dirty="0" smtClean="0"/>
              <a:t>//</a:t>
            </a:r>
            <a:r>
              <a:rPr lang="en-US" i="1" dirty="0" smtClean="0"/>
              <a:t> = G + </a:t>
            </a:r>
            <a:r>
              <a:rPr lang="en-US" i="1" dirty="0" err="1" smtClean="0"/>
              <a:t>jB</a:t>
            </a:r>
            <a:endParaRPr lang="en-GB" dirty="0"/>
          </a:p>
        </p:txBody>
      </p:sp>
      <p:sp>
        <p:nvSpPr>
          <p:cNvPr id="378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89" name="Object 1"/>
          <p:cNvGraphicFramePr>
            <a:graphicFrameLocks noChangeAspect="1"/>
          </p:cNvGraphicFramePr>
          <p:nvPr/>
        </p:nvGraphicFramePr>
        <p:xfrm>
          <a:off x="971600" y="2708920"/>
          <a:ext cx="4887763" cy="792088"/>
        </p:xfrm>
        <a:graphic>
          <a:graphicData uri="http://schemas.openxmlformats.org/presentationml/2006/ole">
            <mc:AlternateContent xmlns:mc="http://schemas.openxmlformats.org/markup-compatibility/2006">
              <mc:Choice xmlns:v="urn:schemas-microsoft-com:vml" Requires="v">
                <p:oleObj spid="_x0000_s17438" name="Equation" r:id="rId3" imgW="2413000" imgH="393700" progId="Equation.3">
                  <p:embed/>
                </p:oleObj>
              </mc:Choice>
              <mc:Fallback>
                <p:oleObj name="Equation" r:id="rId3" imgW="2413000" imgH="393700" progId="Equation.3">
                  <p:embed/>
                  <p:pic>
                    <p:nvPicPr>
                      <p:cNvPr id="3788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708920"/>
                        <a:ext cx="4887763"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7891" name="Object 3"/>
          <p:cNvGraphicFramePr>
            <a:graphicFrameLocks noChangeAspect="1"/>
          </p:cNvGraphicFramePr>
          <p:nvPr/>
        </p:nvGraphicFramePr>
        <p:xfrm>
          <a:off x="971600" y="5329164"/>
          <a:ext cx="4752528" cy="764132"/>
        </p:xfrm>
        <a:graphic>
          <a:graphicData uri="http://schemas.openxmlformats.org/presentationml/2006/ole">
            <mc:AlternateContent xmlns:mc="http://schemas.openxmlformats.org/markup-compatibility/2006">
              <mc:Choice xmlns:v="urn:schemas-microsoft-com:vml" Requires="v">
                <p:oleObj spid="_x0000_s17439" name="Equation" r:id="rId5" imgW="2425700" imgH="393700" progId="Equation.3">
                  <p:embed/>
                </p:oleObj>
              </mc:Choice>
              <mc:Fallback>
                <p:oleObj name="Equation" r:id="rId5" imgW="2425700" imgH="393700" progId="Equation.3">
                  <p:embed/>
                  <p:pic>
                    <p:nvPicPr>
                      <p:cNvPr id="378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600" y="5329164"/>
                        <a:ext cx="4752528" cy="764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6660233" y="5085184"/>
            <a:ext cx="2160240" cy="923330"/>
          </a:xfrm>
          <a:prstGeom prst="rect">
            <a:avLst/>
          </a:prstGeom>
          <a:solidFill>
            <a:schemeClr val="bg1">
              <a:lumMod val="85000"/>
            </a:schemeClr>
          </a:solidFill>
        </p:spPr>
        <p:txBody>
          <a:bodyPr wrap="square" rtlCol="0">
            <a:spAutoFit/>
          </a:bodyPr>
          <a:lstStyle/>
          <a:p>
            <a:r>
              <a:rPr lang="en-GB" dirty="0" smtClean="0"/>
              <a:t>Resonance for (RC) when </a:t>
            </a:r>
            <a:r>
              <a:rPr lang="en-GB" i="1" dirty="0" smtClean="0"/>
              <a:t>G</a:t>
            </a:r>
            <a:r>
              <a:rPr lang="en-GB" dirty="0" smtClean="0"/>
              <a:t> = </a:t>
            </a:r>
            <a:r>
              <a:rPr lang="el-GR" i="1" dirty="0" smtClean="0"/>
              <a:t>ω</a:t>
            </a:r>
            <a:r>
              <a:rPr lang="nb-NO" i="1" dirty="0" smtClean="0"/>
              <a:t>C</a:t>
            </a:r>
            <a:r>
              <a:rPr lang="nb-NO" dirty="0" smtClean="0"/>
              <a:t> or </a:t>
            </a:r>
            <a:r>
              <a:rPr lang="nb-NO" i="1" dirty="0" smtClean="0"/>
              <a:t>C=G/</a:t>
            </a:r>
            <a:r>
              <a:rPr lang="el-GR" i="1" dirty="0" smtClean="0"/>
              <a:t>ω</a:t>
            </a:r>
            <a:r>
              <a:rPr lang="nb-NO" dirty="0" smtClean="0"/>
              <a:t> or </a:t>
            </a:r>
            <a:r>
              <a:rPr lang="el-GR" i="1" dirty="0" smtClean="0"/>
              <a:t>ω</a:t>
            </a:r>
            <a:r>
              <a:rPr lang="nb-NO" dirty="0" smtClean="0"/>
              <a:t>=1/(</a:t>
            </a:r>
            <a:r>
              <a:rPr lang="nb-NO" i="1" dirty="0" smtClean="0"/>
              <a:t>RC</a:t>
            </a:r>
            <a:r>
              <a:rPr lang="nb-NO" dirty="0" smtClean="0"/>
              <a:t>) </a:t>
            </a:r>
            <a:endParaRPr lang="en-GB" dirty="0"/>
          </a:p>
        </p:txBody>
      </p:sp>
      <p:pic>
        <p:nvPicPr>
          <p:cNvPr id="9" name="Picture 8"/>
          <p:cNvPicPr>
            <a:picLocks noChangeAspect="1"/>
          </p:cNvPicPr>
          <p:nvPr/>
        </p:nvPicPr>
        <p:blipFill>
          <a:blip r:embed="rId7"/>
          <a:stretch>
            <a:fillRect/>
          </a:stretch>
        </p:blipFill>
        <p:spPr>
          <a:xfrm>
            <a:off x="6291411" y="1124744"/>
            <a:ext cx="2771775" cy="2667000"/>
          </a:xfrm>
          <a:prstGeom prst="rect">
            <a:avLst/>
          </a:prstGeom>
        </p:spPr>
      </p:pic>
    </p:spTree>
    <p:extLst>
      <p:ext uri="{BB962C8B-B14F-4D97-AF65-F5344CB8AC3E}">
        <p14:creationId xmlns:p14="http://schemas.microsoft.com/office/powerpoint/2010/main" val="633982724"/>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Y</a:t>
            </a:r>
            <a:r>
              <a:rPr lang="en-GB" dirty="0" smtClean="0"/>
              <a:t>*=1/</a:t>
            </a:r>
            <a:r>
              <a:rPr lang="en-GB" i="1" dirty="0" smtClean="0"/>
              <a:t>Z</a:t>
            </a:r>
            <a:r>
              <a:rPr lang="en-GB" dirty="0" smtClean="0"/>
              <a:t>*    and    </a:t>
            </a:r>
            <a:r>
              <a:rPr lang="en-GB" i="1" dirty="0" smtClean="0"/>
              <a:t>Z</a:t>
            </a:r>
            <a:r>
              <a:rPr lang="en-GB" dirty="0" smtClean="0"/>
              <a:t>*=1/</a:t>
            </a:r>
            <a:r>
              <a:rPr lang="en-GB" i="1" dirty="0" smtClean="0"/>
              <a:t>Y</a:t>
            </a:r>
            <a:r>
              <a:rPr lang="en-GB" dirty="0" smtClean="0"/>
              <a:t>*</a:t>
            </a:r>
            <a:endParaRPr lang="en-GB" dirty="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7" name="Object 1"/>
          <p:cNvGraphicFramePr>
            <a:graphicFrameLocks noChangeAspect="1"/>
          </p:cNvGraphicFramePr>
          <p:nvPr>
            <p:extLst>
              <p:ext uri="{D42A27DB-BD31-4B8C-83A1-F6EECF244321}">
                <p14:modId xmlns:p14="http://schemas.microsoft.com/office/powerpoint/2010/main" val="2356144466"/>
              </p:ext>
            </p:extLst>
          </p:nvPr>
        </p:nvGraphicFramePr>
        <p:xfrm>
          <a:off x="628650" y="1820439"/>
          <a:ext cx="8295322" cy="648072"/>
        </p:xfrm>
        <a:graphic>
          <a:graphicData uri="http://schemas.openxmlformats.org/presentationml/2006/ole">
            <mc:AlternateContent xmlns:mc="http://schemas.openxmlformats.org/markup-compatibility/2006">
              <mc:Choice xmlns:v="urn:schemas-microsoft-com:vml" Requires="v">
                <p:oleObj spid="_x0000_s18462" name="Equation" r:id="rId3" imgW="5486400" imgH="431800" progId="Equation.3">
                  <p:embed/>
                </p:oleObj>
              </mc:Choice>
              <mc:Fallback>
                <p:oleObj name="Equation" r:id="rId3" imgW="5486400" imgH="431800" progId="Equation.3">
                  <p:embed/>
                  <p:pic>
                    <p:nvPicPr>
                      <p:cNvPr id="39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1820439"/>
                        <a:ext cx="8295322"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9" name="Object 3"/>
          <p:cNvGraphicFramePr>
            <a:graphicFrameLocks noChangeAspect="1"/>
          </p:cNvGraphicFramePr>
          <p:nvPr>
            <p:extLst>
              <p:ext uri="{D42A27DB-BD31-4B8C-83A1-F6EECF244321}">
                <p14:modId xmlns:p14="http://schemas.microsoft.com/office/powerpoint/2010/main" val="3819465797"/>
              </p:ext>
            </p:extLst>
          </p:nvPr>
        </p:nvGraphicFramePr>
        <p:xfrm>
          <a:off x="562814" y="2848653"/>
          <a:ext cx="3312368" cy="662474"/>
        </p:xfrm>
        <a:graphic>
          <a:graphicData uri="http://schemas.openxmlformats.org/presentationml/2006/ole">
            <mc:AlternateContent xmlns:mc="http://schemas.openxmlformats.org/markup-compatibility/2006">
              <mc:Choice xmlns:v="urn:schemas-microsoft-com:vml" Requires="v">
                <p:oleObj spid="_x0000_s18463" name="Equation" r:id="rId5" imgW="1955800" imgH="393700" progId="Equation.3">
                  <p:embed/>
                </p:oleObj>
              </mc:Choice>
              <mc:Fallback>
                <p:oleObj name="Equation" r:id="rId5" imgW="1955800" imgH="393700" progId="Equation.3">
                  <p:embed/>
                  <p:pic>
                    <p:nvPicPr>
                      <p:cNvPr id="3993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814" y="2848653"/>
                        <a:ext cx="3312368" cy="6624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 name="Picture 2"/>
          <p:cNvPicPr>
            <a:picLocks noChangeAspect="1"/>
          </p:cNvPicPr>
          <p:nvPr/>
        </p:nvPicPr>
        <p:blipFill>
          <a:blip r:embed="rId7"/>
          <a:stretch>
            <a:fillRect/>
          </a:stretch>
        </p:blipFill>
        <p:spPr>
          <a:xfrm>
            <a:off x="738187" y="4040124"/>
            <a:ext cx="7667625" cy="2667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15587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0050" y="1753790"/>
            <a:ext cx="8115300" cy="4423173"/>
          </a:xfrm>
        </p:spPr>
        <p:txBody>
          <a:bodyPr/>
          <a:lstStyle/>
          <a:p>
            <a:r>
              <a:rPr lang="nb-NO" i="1" dirty="0" smtClean="0"/>
              <a:t>R</a:t>
            </a:r>
            <a:r>
              <a:rPr lang="nb-NO" baseline="-25000" dirty="0" smtClean="0"/>
              <a:t>u</a:t>
            </a:r>
            <a:r>
              <a:rPr lang="nb-NO" dirty="0" smtClean="0"/>
              <a:t>(</a:t>
            </a:r>
            <a:r>
              <a:rPr lang="nb-NO" i="1" dirty="0" smtClean="0"/>
              <a:t>C</a:t>
            </a:r>
            <a:r>
              <a:rPr lang="nb-NO" dirty="0" smtClean="0"/>
              <a:t>(</a:t>
            </a:r>
            <a:r>
              <a:rPr lang="nb-NO" i="1" dirty="0" err="1" smtClean="0"/>
              <a:t>R</a:t>
            </a:r>
            <a:r>
              <a:rPr lang="nb-NO" baseline="-25000" dirty="0" err="1" smtClean="0"/>
              <a:t>ct</a:t>
            </a:r>
            <a:r>
              <a:rPr lang="nb-NO" i="1" dirty="0" err="1" smtClean="0"/>
              <a:t>W</a:t>
            </a:r>
            <a:r>
              <a:rPr lang="nb-NO" dirty="0" smtClean="0"/>
              <a:t>))</a:t>
            </a:r>
            <a:endParaRPr lang="en-GB" dirty="0"/>
          </a:p>
        </p:txBody>
      </p:sp>
      <p:sp>
        <p:nvSpPr>
          <p:cNvPr id="3" name="Title 2"/>
          <p:cNvSpPr>
            <a:spLocks noGrp="1"/>
          </p:cNvSpPr>
          <p:nvPr>
            <p:ph type="title"/>
          </p:nvPr>
        </p:nvSpPr>
        <p:spPr/>
        <p:txBody>
          <a:bodyPr/>
          <a:lstStyle/>
          <a:p>
            <a:r>
              <a:rPr lang="nb-NO" dirty="0" err="1" smtClean="0"/>
              <a:t>Randles-Erschler</a:t>
            </a:r>
            <a:r>
              <a:rPr lang="nb-NO" dirty="0" smtClean="0"/>
              <a:t> </a:t>
            </a:r>
            <a:r>
              <a:rPr lang="nb-NO" dirty="0" err="1" smtClean="0"/>
              <a:t>circuit</a:t>
            </a:r>
            <a:endParaRPr lang="en-GB" dirty="0"/>
          </a:p>
        </p:txBody>
      </p:sp>
      <p:pic>
        <p:nvPicPr>
          <p:cNvPr id="4" name="Picture 7" descr="D:\temp\DBJWEC001-216\WOST764\E-Book\15\1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3601637"/>
            <a:ext cx="4171950" cy="30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D:\temp\DBJWEC001-216\WOST764\E-Book\15\1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4300" y="2123681"/>
            <a:ext cx="3691381" cy="343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5792215" y="125015"/>
            <a:ext cx="2495550" cy="1628775"/>
          </a:xfrm>
          <a:prstGeom prst="rect">
            <a:avLst/>
          </a:prstGeom>
        </p:spPr>
      </p:pic>
    </p:spTree>
    <p:extLst>
      <p:ext uri="{BB962C8B-B14F-4D97-AF65-F5344CB8AC3E}">
        <p14:creationId xmlns:p14="http://schemas.microsoft.com/office/powerpoint/2010/main" val="3151934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nb-NO" dirty="0" err="1" smtClean="0"/>
              <a:t>Add</a:t>
            </a:r>
            <a:r>
              <a:rPr lang="nb-NO" dirty="0" smtClean="0"/>
              <a:t> </a:t>
            </a:r>
            <a:r>
              <a:rPr lang="nb-NO" i="1" dirty="0" err="1" smtClean="0"/>
              <a:t>R</a:t>
            </a:r>
            <a:r>
              <a:rPr lang="nb-NO" baseline="-25000" dirty="0" err="1" smtClean="0"/>
              <a:t>ct</a:t>
            </a:r>
            <a:r>
              <a:rPr lang="nb-NO" dirty="0" smtClean="0"/>
              <a:t> and </a:t>
            </a:r>
            <a:r>
              <a:rPr lang="nb-NO" i="1" dirty="0" smtClean="0"/>
              <a:t>W</a:t>
            </a:r>
            <a:r>
              <a:rPr lang="nb-NO" dirty="0" smtClean="0"/>
              <a:t> in series, real and </a:t>
            </a:r>
            <a:r>
              <a:rPr lang="nb-NO" dirty="0" err="1" smtClean="0"/>
              <a:t>imaginary</a:t>
            </a:r>
            <a:r>
              <a:rPr lang="nb-NO" dirty="0" smtClean="0"/>
              <a:t> parts separate:</a:t>
            </a:r>
          </a:p>
          <a:p>
            <a:endParaRPr lang="nb-NO" dirty="0"/>
          </a:p>
          <a:p>
            <a:endParaRPr lang="nb-NO" dirty="0" smtClean="0"/>
          </a:p>
          <a:p>
            <a:endParaRPr lang="nb-NO" dirty="0"/>
          </a:p>
          <a:p>
            <a:r>
              <a:rPr lang="nb-NO" dirty="0" err="1" smtClean="0"/>
              <a:t>Add</a:t>
            </a:r>
            <a:r>
              <a:rPr lang="nb-NO" dirty="0" smtClean="0"/>
              <a:t> </a:t>
            </a:r>
            <a:r>
              <a:rPr lang="nb-NO" i="1" dirty="0" smtClean="0"/>
              <a:t>C</a:t>
            </a:r>
            <a:r>
              <a:rPr lang="nb-NO" dirty="0" smtClean="0"/>
              <a:t> in </a:t>
            </a:r>
            <a:r>
              <a:rPr lang="nb-NO" dirty="0" err="1" smtClean="0"/>
              <a:t>parallel</a:t>
            </a:r>
            <a:r>
              <a:rPr lang="nb-NO" dirty="0" smtClean="0"/>
              <a:t>:</a:t>
            </a:r>
            <a:endParaRPr lang="en-GB" dirty="0"/>
          </a:p>
        </p:txBody>
      </p:sp>
      <p:sp>
        <p:nvSpPr>
          <p:cNvPr id="3" name="Title 2"/>
          <p:cNvSpPr>
            <a:spLocks noGrp="1"/>
          </p:cNvSpPr>
          <p:nvPr>
            <p:ph type="title"/>
          </p:nvPr>
        </p:nvSpPr>
        <p:spPr/>
        <p:txBody>
          <a:bodyPr/>
          <a:lstStyle/>
          <a:p>
            <a:r>
              <a:rPr lang="nb-NO" dirty="0" err="1" smtClean="0"/>
              <a:t>Build</a:t>
            </a:r>
            <a:r>
              <a:rPr lang="nb-NO" dirty="0" smtClean="0"/>
              <a:t> </a:t>
            </a:r>
            <a:r>
              <a:rPr lang="nb-NO" dirty="0" err="1" smtClean="0"/>
              <a:t>the</a:t>
            </a:r>
            <a:r>
              <a:rPr lang="nb-NO" dirty="0" smtClean="0"/>
              <a:t> </a:t>
            </a:r>
            <a:r>
              <a:rPr lang="nb-NO" dirty="0" err="1" smtClean="0"/>
              <a:t>circuit</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6019800" y="213519"/>
            <a:ext cx="2495550" cy="1628775"/>
          </a:xfrm>
          <a:prstGeom prst="rect">
            <a:avLst/>
          </a:prstGeom>
        </p:spPr>
      </p:pic>
      <p:pic>
        <p:nvPicPr>
          <p:cNvPr id="5" name="Picture 4"/>
          <p:cNvPicPr>
            <a:picLocks noChangeAspect="1"/>
          </p:cNvPicPr>
          <p:nvPr/>
        </p:nvPicPr>
        <p:blipFill>
          <a:blip r:embed="rId3"/>
          <a:stretch>
            <a:fillRect/>
          </a:stretch>
        </p:blipFill>
        <p:spPr>
          <a:xfrm>
            <a:off x="1250950" y="2539207"/>
            <a:ext cx="6115050" cy="828675"/>
          </a:xfrm>
          <a:prstGeom prst="rect">
            <a:avLst/>
          </a:prstGeom>
        </p:spPr>
      </p:pic>
      <p:pic>
        <p:nvPicPr>
          <p:cNvPr id="6" name="Picture 5"/>
          <p:cNvPicPr>
            <a:picLocks noChangeAspect="1"/>
          </p:cNvPicPr>
          <p:nvPr/>
        </p:nvPicPr>
        <p:blipFill>
          <a:blip r:embed="rId4"/>
          <a:stretch>
            <a:fillRect/>
          </a:stretch>
        </p:blipFill>
        <p:spPr>
          <a:xfrm>
            <a:off x="1263650" y="4001294"/>
            <a:ext cx="6362700" cy="1981200"/>
          </a:xfrm>
          <a:prstGeom prst="rect">
            <a:avLst/>
          </a:prstGeom>
        </p:spPr>
      </p:pic>
    </p:spTree>
    <p:extLst>
      <p:ext uri="{BB962C8B-B14F-4D97-AF65-F5344CB8AC3E}">
        <p14:creationId xmlns:p14="http://schemas.microsoft.com/office/powerpoint/2010/main" val="288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46499"/>
            <a:ext cx="7886700" cy="2430463"/>
          </a:xfrm>
        </p:spPr>
        <p:txBody>
          <a:bodyPr/>
          <a:lstStyle/>
          <a:p>
            <a:r>
              <a:rPr lang="nb-NO" dirty="0" err="1" smtClean="0"/>
              <a:t>Add</a:t>
            </a:r>
            <a:r>
              <a:rPr lang="nb-NO" dirty="0" smtClean="0"/>
              <a:t> </a:t>
            </a:r>
            <a:r>
              <a:rPr lang="nb-NO" i="1" dirty="0" smtClean="0"/>
              <a:t>R</a:t>
            </a:r>
            <a:r>
              <a:rPr lang="nb-NO" baseline="-25000" dirty="0" smtClean="0"/>
              <a:t>u</a:t>
            </a:r>
            <a:r>
              <a:rPr lang="nb-NO" dirty="0" smtClean="0"/>
              <a:t> in series (has </a:t>
            </a:r>
            <a:r>
              <a:rPr lang="nb-NO" dirty="0" err="1" smtClean="0"/>
              <a:t>only</a:t>
            </a:r>
            <a:r>
              <a:rPr lang="nb-NO" dirty="0" smtClean="0"/>
              <a:t> real part):</a:t>
            </a:r>
          </a:p>
          <a:p>
            <a:endParaRPr lang="nb-NO" dirty="0"/>
          </a:p>
          <a:p>
            <a:endParaRPr lang="nb-NO" dirty="0" smtClean="0"/>
          </a:p>
          <a:p>
            <a:endParaRPr lang="nb-NO" dirty="0"/>
          </a:p>
        </p:txBody>
      </p:sp>
      <p:sp>
        <p:nvSpPr>
          <p:cNvPr id="3" name="Title 2"/>
          <p:cNvSpPr>
            <a:spLocks noGrp="1"/>
          </p:cNvSpPr>
          <p:nvPr>
            <p:ph type="title"/>
          </p:nvPr>
        </p:nvSpPr>
        <p:spPr/>
        <p:txBody>
          <a:bodyPr/>
          <a:lstStyle/>
          <a:p>
            <a:r>
              <a:rPr lang="nb-NO" dirty="0" err="1" smtClean="0"/>
              <a:t>Build</a:t>
            </a:r>
            <a:r>
              <a:rPr lang="nb-NO" dirty="0" smtClean="0"/>
              <a:t> </a:t>
            </a:r>
            <a:r>
              <a:rPr lang="nb-NO" dirty="0" err="1" smtClean="0"/>
              <a:t>the</a:t>
            </a:r>
            <a:r>
              <a:rPr lang="nb-NO" dirty="0" smtClean="0"/>
              <a:t> </a:t>
            </a:r>
            <a:r>
              <a:rPr lang="nb-NO" dirty="0" err="1" smtClean="0"/>
              <a:t>circuit</a:t>
            </a:r>
            <a:r>
              <a:rPr lang="nb-NO" dirty="0" smtClean="0"/>
              <a:t> </a:t>
            </a:r>
            <a:r>
              <a:rPr lang="nb-NO" dirty="0" err="1" smtClean="0"/>
              <a:t>impedance</a:t>
            </a:r>
            <a:endParaRPr lang="en-GB" dirty="0"/>
          </a:p>
        </p:txBody>
      </p:sp>
      <p:pic>
        <p:nvPicPr>
          <p:cNvPr id="4" name="Picture 3"/>
          <p:cNvPicPr>
            <a:picLocks noChangeAspect="1"/>
          </p:cNvPicPr>
          <p:nvPr/>
        </p:nvPicPr>
        <p:blipFill>
          <a:blip r:embed="rId2"/>
          <a:stretch>
            <a:fillRect/>
          </a:stretch>
        </p:blipFill>
        <p:spPr>
          <a:xfrm>
            <a:off x="6019800" y="213519"/>
            <a:ext cx="2495550" cy="1628775"/>
          </a:xfrm>
          <a:prstGeom prst="rect">
            <a:avLst/>
          </a:prstGeom>
        </p:spPr>
      </p:pic>
      <p:pic>
        <p:nvPicPr>
          <p:cNvPr id="7" name="Picture 6"/>
          <p:cNvPicPr>
            <a:picLocks noChangeAspect="1"/>
          </p:cNvPicPr>
          <p:nvPr/>
        </p:nvPicPr>
        <p:blipFill>
          <a:blip r:embed="rId3"/>
          <a:stretch>
            <a:fillRect/>
          </a:stretch>
        </p:blipFill>
        <p:spPr>
          <a:xfrm>
            <a:off x="1001712" y="4513262"/>
            <a:ext cx="6810375" cy="2085975"/>
          </a:xfrm>
          <a:prstGeom prst="rect">
            <a:avLst/>
          </a:prstGeom>
        </p:spPr>
      </p:pic>
      <p:pic>
        <p:nvPicPr>
          <p:cNvPr id="8" name="Picture 7"/>
          <p:cNvPicPr>
            <a:picLocks noChangeAspect="1"/>
          </p:cNvPicPr>
          <p:nvPr/>
        </p:nvPicPr>
        <p:blipFill>
          <a:blip r:embed="rId4"/>
          <a:stretch>
            <a:fillRect/>
          </a:stretch>
        </p:blipFill>
        <p:spPr>
          <a:xfrm>
            <a:off x="904875" y="1448594"/>
            <a:ext cx="6362700" cy="1981200"/>
          </a:xfrm>
          <a:prstGeom prst="rect">
            <a:avLst/>
          </a:prstGeom>
        </p:spPr>
      </p:pic>
    </p:spTree>
    <p:extLst>
      <p:ext uri="{BB962C8B-B14F-4D97-AF65-F5344CB8AC3E}">
        <p14:creationId xmlns:p14="http://schemas.microsoft.com/office/powerpoint/2010/main" val="298280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400" y="3340099"/>
            <a:ext cx="2882900" cy="2836863"/>
          </a:xfrm>
        </p:spPr>
        <p:txBody>
          <a:bodyPr/>
          <a:lstStyle/>
          <a:p>
            <a:r>
              <a:rPr lang="nb-NO" dirty="0" err="1" smtClean="0"/>
              <a:t>Low</a:t>
            </a:r>
            <a:r>
              <a:rPr lang="nb-NO" dirty="0" smtClean="0"/>
              <a:t> </a:t>
            </a:r>
            <a:r>
              <a:rPr lang="nb-NO" dirty="0" err="1" smtClean="0"/>
              <a:t>frequencies</a:t>
            </a:r>
            <a:endParaRPr lang="en-GB" dirty="0"/>
          </a:p>
        </p:txBody>
      </p:sp>
      <p:sp>
        <p:nvSpPr>
          <p:cNvPr id="3" name="Title 2"/>
          <p:cNvSpPr>
            <a:spLocks noGrp="1"/>
          </p:cNvSpPr>
          <p:nvPr>
            <p:ph type="title"/>
          </p:nvPr>
        </p:nvSpPr>
        <p:spPr>
          <a:xfrm>
            <a:off x="628650" y="199232"/>
            <a:ext cx="7886700" cy="808035"/>
          </a:xfrm>
        </p:spPr>
        <p:txBody>
          <a:bodyPr/>
          <a:lstStyle/>
          <a:p>
            <a:r>
              <a:rPr lang="nb-NO" dirty="0" err="1" smtClean="0"/>
              <a:t>Deconvolute</a:t>
            </a:r>
            <a:r>
              <a:rPr lang="nb-NO" dirty="0" smtClean="0"/>
              <a:t> and </a:t>
            </a:r>
            <a:r>
              <a:rPr lang="nb-NO" dirty="0" err="1" smtClean="0"/>
              <a:t>parameterise</a:t>
            </a:r>
            <a:r>
              <a:rPr lang="nb-NO" dirty="0" smtClean="0"/>
              <a:t> </a:t>
            </a:r>
            <a:r>
              <a:rPr lang="nb-NO" dirty="0" err="1" smtClean="0"/>
              <a:t>the</a:t>
            </a:r>
            <a:r>
              <a:rPr lang="nb-NO" dirty="0" smtClean="0"/>
              <a:t> </a:t>
            </a:r>
            <a:r>
              <a:rPr lang="nb-NO" dirty="0" err="1" smtClean="0"/>
              <a:t>circuit</a:t>
            </a:r>
            <a:endParaRPr lang="en-GB" dirty="0"/>
          </a:p>
        </p:txBody>
      </p:sp>
      <p:pic>
        <p:nvPicPr>
          <p:cNvPr id="4" name="Picture 7" descr="D:\temp\DBJWEC001-216\WOST764\E-Book\15\1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0" y="3230125"/>
            <a:ext cx="5768182" cy="351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1268412" y="1007267"/>
            <a:ext cx="6810375" cy="2085975"/>
          </a:xfrm>
          <a:prstGeom prst="rect">
            <a:avLst/>
          </a:prstGeom>
        </p:spPr>
      </p:pic>
    </p:spTree>
    <p:extLst>
      <p:ext uri="{BB962C8B-B14F-4D97-AF65-F5344CB8AC3E}">
        <p14:creationId xmlns:p14="http://schemas.microsoft.com/office/powerpoint/2010/main" val="21065053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574800"/>
            <a:ext cx="7886700" cy="4602163"/>
          </a:xfrm>
        </p:spPr>
        <p:txBody>
          <a:bodyPr/>
          <a:lstStyle/>
          <a:p>
            <a:r>
              <a:rPr lang="nb-NO" dirty="0" err="1" smtClean="0"/>
              <a:t>Imaginary</a:t>
            </a:r>
            <a:r>
              <a:rPr lang="nb-NO" dirty="0" smtClean="0"/>
              <a:t> part </a:t>
            </a:r>
            <a:r>
              <a:rPr lang="nb-NO" i="1" dirty="0" smtClean="0"/>
              <a:t>Z</a:t>
            </a:r>
            <a:r>
              <a:rPr lang="nb-NO" dirty="0" smtClean="0"/>
              <a:t>’’ </a:t>
            </a:r>
            <a:r>
              <a:rPr lang="nb-NO" dirty="0" err="1" smtClean="0"/>
              <a:t>vs</a:t>
            </a:r>
            <a:r>
              <a:rPr lang="nb-NO" dirty="0" smtClean="0"/>
              <a:t> real part </a:t>
            </a:r>
            <a:r>
              <a:rPr lang="nb-NO" i="1" dirty="0" smtClean="0"/>
              <a:t>Z</a:t>
            </a:r>
            <a:r>
              <a:rPr lang="nb-NO" dirty="0" smtClean="0"/>
              <a:t>’</a:t>
            </a:r>
          </a:p>
          <a:p>
            <a:endParaRPr lang="nb-NO" dirty="0"/>
          </a:p>
          <a:p>
            <a:r>
              <a:rPr lang="nb-NO" dirty="0" smtClean="0"/>
              <a:t>Or </a:t>
            </a:r>
            <a:r>
              <a:rPr lang="nb-NO" dirty="0" err="1" smtClean="0"/>
              <a:t>often</a:t>
            </a:r>
            <a:r>
              <a:rPr lang="nb-NO" dirty="0" smtClean="0"/>
              <a:t> –</a:t>
            </a:r>
            <a:r>
              <a:rPr lang="nb-NO" i="1" dirty="0" smtClean="0"/>
              <a:t>Z</a:t>
            </a:r>
            <a:r>
              <a:rPr lang="nb-NO" dirty="0" smtClean="0"/>
              <a:t>’’ </a:t>
            </a:r>
            <a:r>
              <a:rPr lang="nb-NO" dirty="0" err="1" smtClean="0"/>
              <a:t>vs</a:t>
            </a:r>
            <a:r>
              <a:rPr lang="nb-NO" dirty="0" smtClean="0"/>
              <a:t> </a:t>
            </a:r>
            <a:r>
              <a:rPr lang="nb-NO" i="1" dirty="0" smtClean="0"/>
              <a:t>Z</a:t>
            </a:r>
            <a:r>
              <a:rPr lang="nb-NO" dirty="0" smtClean="0"/>
              <a:t>’</a:t>
            </a:r>
          </a:p>
          <a:p>
            <a:endParaRPr lang="nb-NO" dirty="0"/>
          </a:p>
          <a:p>
            <a:r>
              <a:rPr lang="nb-NO" dirty="0" err="1" smtClean="0"/>
              <a:t>Argand</a:t>
            </a:r>
            <a:r>
              <a:rPr lang="nb-NO" dirty="0" smtClean="0"/>
              <a:t> diagram</a:t>
            </a:r>
          </a:p>
          <a:p>
            <a:r>
              <a:rPr lang="nb-NO" dirty="0" err="1" smtClean="0"/>
              <a:t>Sluyters</a:t>
            </a:r>
            <a:r>
              <a:rPr lang="nb-NO" dirty="0" smtClean="0"/>
              <a:t> plot</a:t>
            </a:r>
          </a:p>
          <a:p>
            <a:r>
              <a:rPr lang="nb-NO" dirty="0" smtClean="0"/>
              <a:t>Cole-Cole plot</a:t>
            </a:r>
          </a:p>
          <a:p>
            <a:r>
              <a:rPr lang="nb-NO" dirty="0" smtClean="0"/>
              <a:t>Nyquist plot</a:t>
            </a:r>
          </a:p>
          <a:p>
            <a:endParaRPr lang="nb-NO" dirty="0"/>
          </a:p>
          <a:p>
            <a:r>
              <a:rPr lang="nb-NO" dirty="0" smtClean="0"/>
              <a:t>Reversible, </a:t>
            </a:r>
            <a:r>
              <a:rPr lang="nb-NO" i="1" dirty="0" err="1" smtClean="0"/>
              <a:t>R</a:t>
            </a:r>
            <a:r>
              <a:rPr lang="nb-NO" baseline="-25000" dirty="0" err="1" smtClean="0"/>
              <a:t>ct</a:t>
            </a:r>
            <a:r>
              <a:rPr lang="nb-NO" dirty="0" smtClean="0"/>
              <a:t> negligible</a:t>
            </a:r>
            <a:endParaRPr lang="en-GB" dirty="0"/>
          </a:p>
        </p:txBody>
      </p:sp>
      <p:sp>
        <p:nvSpPr>
          <p:cNvPr id="3" name="Title 2"/>
          <p:cNvSpPr>
            <a:spLocks noGrp="1"/>
          </p:cNvSpPr>
          <p:nvPr>
            <p:ph type="title"/>
          </p:nvPr>
        </p:nvSpPr>
        <p:spPr/>
        <p:txBody>
          <a:bodyPr/>
          <a:lstStyle/>
          <a:p>
            <a:r>
              <a:rPr lang="nb-NO" dirty="0" smtClean="0"/>
              <a:t>«</a:t>
            </a:r>
            <a:r>
              <a:rPr lang="nb-NO" dirty="0" err="1" smtClean="0"/>
              <a:t>Impedance</a:t>
            </a:r>
            <a:r>
              <a:rPr lang="nb-NO" dirty="0" smtClean="0"/>
              <a:t> plots»</a:t>
            </a:r>
            <a:endParaRPr lang="en-GB" dirty="0"/>
          </a:p>
        </p:txBody>
      </p:sp>
      <p:pic>
        <p:nvPicPr>
          <p:cNvPr id="4" name="Picture 7" descr="D:\temp\DBJWEC001-216\WOST764\E-Book\15\1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00" y="2917825"/>
            <a:ext cx="4978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7416800" y="330286"/>
            <a:ext cx="1374446" cy="2206917"/>
            <a:chOff x="7416800" y="330286"/>
            <a:chExt cx="1374446" cy="2206917"/>
          </a:xfrm>
        </p:grpSpPr>
        <p:pic>
          <p:nvPicPr>
            <p:cNvPr id="9218" name="Picture 2" descr="Harry Nyqui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330286"/>
              <a:ext cx="1374446" cy="16836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510982" y="2013983"/>
              <a:ext cx="1226618" cy="523220"/>
            </a:xfrm>
            <a:prstGeom prst="rect">
              <a:avLst/>
            </a:prstGeom>
            <a:noFill/>
          </p:spPr>
          <p:txBody>
            <a:bodyPr wrap="none" rtlCol="0">
              <a:spAutoFit/>
            </a:bodyPr>
            <a:lstStyle/>
            <a:p>
              <a:pPr algn="ctr"/>
              <a:r>
                <a:rPr lang="nb-NO" sz="1400" dirty="0" smtClean="0"/>
                <a:t>Harry Nyquist </a:t>
              </a:r>
            </a:p>
            <a:p>
              <a:pPr algn="ctr"/>
              <a:r>
                <a:rPr lang="nb-NO" sz="1400" dirty="0" smtClean="0"/>
                <a:t>1889-1976</a:t>
              </a:r>
              <a:endParaRPr lang="en-GB" sz="1400" dirty="0"/>
            </a:p>
          </p:txBody>
        </p:sp>
      </p:grpSp>
      <p:pic>
        <p:nvPicPr>
          <p:cNvPr id="8" name="Picture 7"/>
          <p:cNvPicPr>
            <a:picLocks noChangeAspect="1"/>
          </p:cNvPicPr>
          <p:nvPr/>
        </p:nvPicPr>
        <p:blipFill>
          <a:blip r:embed="rId4"/>
          <a:stretch>
            <a:fillRect/>
          </a:stretch>
        </p:blipFill>
        <p:spPr>
          <a:xfrm>
            <a:off x="4739536" y="1199595"/>
            <a:ext cx="2495550" cy="1628775"/>
          </a:xfrm>
          <a:prstGeom prst="rect">
            <a:avLst/>
          </a:prstGeom>
        </p:spPr>
      </p:pic>
    </p:spTree>
    <p:extLst>
      <p:ext uri="{BB962C8B-B14F-4D97-AF65-F5344CB8AC3E}">
        <p14:creationId xmlns:p14="http://schemas.microsoft.com/office/powerpoint/2010/main" val="236863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 y="1587500"/>
            <a:ext cx="3556000" cy="4965700"/>
          </a:xfrm>
        </p:spPr>
        <p:txBody>
          <a:bodyPr>
            <a:normAutofit lnSpcReduction="10000"/>
          </a:bodyPr>
          <a:lstStyle/>
          <a:p>
            <a:r>
              <a:rPr lang="nb-NO" dirty="0" smtClean="0"/>
              <a:t>Irreversible</a:t>
            </a:r>
          </a:p>
          <a:p>
            <a:r>
              <a:rPr lang="nb-NO" dirty="0" smtClean="0"/>
              <a:t>Fast </a:t>
            </a:r>
            <a:r>
              <a:rPr lang="nb-NO" dirty="0" err="1" smtClean="0"/>
              <a:t>diffusion</a:t>
            </a:r>
            <a:r>
              <a:rPr lang="nb-NO" dirty="0" smtClean="0"/>
              <a:t>; </a:t>
            </a:r>
            <a:r>
              <a:rPr lang="nb-NO" i="1" dirty="0" smtClean="0"/>
              <a:t>W</a:t>
            </a:r>
            <a:r>
              <a:rPr lang="nb-NO" dirty="0" smtClean="0"/>
              <a:t> is negligible</a:t>
            </a:r>
          </a:p>
          <a:p>
            <a:r>
              <a:rPr lang="nb-NO" i="1" dirty="0" smtClean="0"/>
              <a:t>R</a:t>
            </a:r>
            <a:r>
              <a:rPr lang="nb-NO" baseline="-25000" dirty="0" smtClean="0"/>
              <a:t>u</a:t>
            </a:r>
            <a:r>
              <a:rPr lang="nb-NO" dirty="0" smtClean="0"/>
              <a:t>(</a:t>
            </a:r>
            <a:r>
              <a:rPr lang="nb-NO" i="1" dirty="0" err="1" smtClean="0"/>
              <a:t>R</a:t>
            </a:r>
            <a:r>
              <a:rPr lang="nb-NO" baseline="-25000" dirty="0" err="1" smtClean="0"/>
              <a:t>ct</a:t>
            </a:r>
            <a:r>
              <a:rPr lang="nb-NO" i="1" dirty="0" err="1" smtClean="0"/>
              <a:t>C</a:t>
            </a:r>
            <a:r>
              <a:rPr lang="nb-NO" dirty="0" smtClean="0"/>
              <a:t>)</a:t>
            </a:r>
          </a:p>
          <a:p>
            <a:r>
              <a:rPr lang="nb-NO" dirty="0" smtClean="0"/>
              <a:t>Forms a </a:t>
            </a:r>
            <a:r>
              <a:rPr lang="nb-NO" dirty="0" err="1" smtClean="0"/>
              <a:t>semicircle</a:t>
            </a:r>
            <a:r>
              <a:rPr lang="nb-NO" dirty="0" smtClean="0"/>
              <a:t> </a:t>
            </a:r>
            <a:r>
              <a:rPr lang="nb-NO" dirty="0" err="1" smtClean="0"/>
              <a:t>distanced</a:t>
            </a:r>
            <a:r>
              <a:rPr lang="nb-NO" dirty="0" smtClean="0"/>
              <a:t> from origo</a:t>
            </a:r>
          </a:p>
          <a:p>
            <a:endParaRPr lang="nb-NO" dirty="0"/>
          </a:p>
          <a:p>
            <a:r>
              <a:rPr lang="nb-NO" dirty="0" smtClean="0"/>
              <a:t>(Case </a:t>
            </a:r>
            <a:r>
              <a:rPr lang="nb-NO" dirty="0" err="1" smtClean="0"/>
              <a:t>dominated</a:t>
            </a:r>
            <a:r>
              <a:rPr lang="nb-NO" dirty="0" smtClean="0"/>
              <a:t> by </a:t>
            </a:r>
            <a:r>
              <a:rPr lang="nb-NO" i="1" dirty="0" smtClean="0"/>
              <a:t>W</a:t>
            </a:r>
            <a:r>
              <a:rPr lang="nb-NO" dirty="0" smtClean="0"/>
              <a:t> </a:t>
            </a:r>
            <a:r>
              <a:rPr lang="nb-NO" dirty="0" err="1" smtClean="0"/>
              <a:t>shown</a:t>
            </a:r>
            <a:r>
              <a:rPr lang="nb-NO" dirty="0" smtClean="0"/>
              <a:t> as </a:t>
            </a:r>
            <a:r>
              <a:rPr lang="nb-NO" dirty="0" err="1" smtClean="0"/>
              <a:t>the</a:t>
            </a:r>
            <a:r>
              <a:rPr lang="nb-NO" dirty="0" smtClean="0"/>
              <a:t> straight line)</a:t>
            </a:r>
          </a:p>
          <a:p>
            <a:endParaRPr lang="nb-NO" dirty="0"/>
          </a:p>
          <a:p>
            <a:r>
              <a:rPr lang="nb-NO" dirty="0" smtClean="0"/>
              <a:t>Case </a:t>
            </a:r>
            <a:r>
              <a:rPr lang="nb-NO" dirty="0" err="1" smtClean="0"/>
              <a:t>with</a:t>
            </a:r>
            <a:r>
              <a:rPr lang="nb-NO" dirty="0" smtClean="0"/>
              <a:t> all </a:t>
            </a:r>
            <a:r>
              <a:rPr lang="nb-NO" dirty="0" err="1" smtClean="0"/>
              <a:t>components</a:t>
            </a:r>
            <a:r>
              <a:rPr lang="nb-NO" dirty="0" smtClean="0"/>
              <a:t> </a:t>
            </a:r>
            <a:r>
              <a:rPr lang="nb-NO" dirty="0" err="1" smtClean="0"/>
              <a:t>significant</a:t>
            </a:r>
            <a:r>
              <a:rPr lang="nb-NO" dirty="0" smtClean="0"/>
              <a:t> over a </a:t>
            </a:r>
            <a:r>
              <a:rPr lang="nb-NO" dirty="0" err="1" smtClean="0"/>
              <a:t>large</a:t>
            </a:r>
            <a:r>
              <a:rPr lang="nb-NO" dirty="0" smtClean="0"/>
              <a:t> </a:t>
            </a:r>
            <a:r>
              <a:rPr lang="nb-NO" dirty="0" err="1" smtClean="0"/>
              <a:t>frequency</a:t>
            </a:r>
            <a:r>
              <a:rPr lang="nb-NO" dirty="0" smtClean="0"/>
              <a:t> range</a:t>
            </a:r>
          </a:p>
          <a:p>
            <a:endParaRPr lang="nb-NO" dirty="0"/>
          </a:p>
          <a:p>
            <a:r>
              <a:rPr lang="nb-NO" dirty="0" err="1" smtClean="0"/>
              <a:t>Frequency</a:t>
            </a:r>
            <a:r>
              <a:rPr lang="nb-NO" dirty="0" smtClean="0"/>
              <a:t> is a dependent variable</a:t>
            </a:r>
          </a:p>
          <a:p>
            <a:endParaRPr lang="nb-NO" dirty="0"/>
          </a:p>
          <a:p>
            <a:endParaRPr lang="en-GB" dirty="0"/>
          </a:p>
        </p:txBody>
      </p:sp>
      <p:sp>
        <p:nvSpPr>
          <p:cNvPr id="3" name="Title 2"/>
          <p:cNvSpPr>
            <a:spLocks noGrp="1"/>
          </p:cNvSpPr>
          <p:nvPr>
            <p:ph type="title"/>
          </p:nvPr>
        </p:nvSpPr>
        <p:spPr>
          <a:xfrm>
            <a:off x="628650" y="365126"/>
            <a:ext cx="4324350" cy="868363"/>
          </a:xfrm>
        </p:spPr>
        <p:txBody>
          <a:bodyPr/>
          <a:lstStyle/>
          <a:p>
            <a:r>
              <a:rPr lang="nb-NO" dirty="0" smtClean="0"/>
              <a:t>The </a:t>
            </a:r>
            <a:r>
              <a:rPr lang="nb-NO" i="1" dirty="0" smtClean="0"/>
              <a:t>Z</a:t>
            </a:r>
            <a:r>
              <a:rPr lang="nb-NO" dirty="0" smtClean="0"/>
              <a:t> </a:t>
            </a:r>
            <a:r>
              <a:rPr lang="nb-NO" dirty="0" err="1" smtClean="0"/>
              <a:t>semicircle</a:t>
            </a:r>
            <a:r>
              <a:rPr lang="nb-NO" dirty="0" smtClean="0"/>
              <a:t>: (</a:t>
            </a:r>
            <a:r>
              <a:rPr lang="nb-NO" i="1" dirty="0" smtClean="0"/>
              <a:t>RC</a:t>
            </a:r>
            <a:r>
              <a:rPr lang="nb-NO" dirty="0" smtClean="0"/>
              <a:t>) </a:t>
            </a:r>
            <a:endParaRPr lang="en-GB" dirty="0"/>
          </a:p>
        </p:txBody>
      </p:sp>
      <p:pic>
        <p:nvPicPr>
          <p:cNvPr id="4" name="Picture 7" descr="D:\temp\DBJWEC001-216\WOST764\E-Book\15\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6635" y="840070"/>
            <a:ext cx="4518025" cy="321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4759325" y="89168"/>
            <a:ext cx="2495550" cy="1628775"/>
          </a:xfrm>
          <a:prstGeom prst="rect">
            <a:avLst/>
          </a:prstGeom>
        </p:spPr>
      </p:pic>
      <p:pic>
        <p:nvPicPr>
          <p:cNvPr id="6" name="Picture 7" descr="D:\temp\DBJWEC001-216\WOST764\E-Book\15\1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6499" y="3848100"/>
            <a:ext cx="5302177"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62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330128" cy="1268760"/>
          </a:xfrm>
        </p:spPr>
        <p:txBody>
          <a:bodyPr/>
          <a:lstStyle/>
          <a:p>
            <a:r>
              <a:rPr lang="en-GB" dirty="0" smtClean="0"/>
              <a:t>Constant phase elements (CPE)</a:t>
            </a:r>
            <a:endParaRPr lang="en-GB" dirty="0"/>
          </a:p>
        </p:txBody>
      </p:sp>
      <p:sp>
        <p:nvSpPr>
          <p:cNvPr id="3" name="Content Placeholder 2"/>
          <p:cNvSpPr>
            <a:spLocks noGrp="1"/>
          </p:cNvSpPr>
          <p:nvPr>
            <p:ph idx="1"/>
          </p:nvPr>
        </p:nvSpPr>
        <p:spPr>
          <a:xfrm>
            <a:off x="251520" y="1340768"/>
            <a:ext cx="7632848" cy="5301332"/>
          </a:xfrm>
        </p:spPr>
        <p:txBody>
          <a:bodyPr>
            <a:normAutofit/>
          </a:bodyPr>
          <a:lstStyle/>
          <a:p>
            <a:r>
              <a:rPr lang="en-GB" sz="2000" dirty="0" smtClean="0"/>
              <a:t>Constant phase elements (CPE); symbol Q</a:t>
            </a:r>
          </a:p>
          <a:p>
            <a:r>
              <a:rPr lang="en-GB" sz="2000" dirty="0" smtClean="0"/>
              <a:t>Mathematically mimics the impedance of real, non-ideal, processes and components; dispersions in time constants</a:t>
            </a:r>
          </a:p>
          <a:p>
            <a:endParaRPr lang="en-GB" sz="2000" dirty="0" smtClean="0"/>
          </a:p>
          <a:p>
            <a:r>
              <a:rPr lang="en-GB" sz="2000" dirty="0" smtClean="0"/>
              <a:t>Q has admittance</a:t>
            </a:r>
          </a:p>
          <a:p>
            <a:endParaRPr lang="en-GB" sz="2000" dirty="0" smtClean="0"/>
          </a:p>
          <a:p>
            <a:r>
              <a:rPr lang="en-GB" sz="2000" dirty="0" smtClean="0"/>
              <a:t>n = 1	</a:t>
            </a:r>
            <a:r>
              <a:rPr lang="en-GB" sz="2000" dirty="0" smtClean="0"/>
              <a:t>	Capacitor</a:t>
            </a:r>
            <a:endParaRPr lang="en-GB" sz="2000" dirty="0" smtClean="0"/>
          </a:p>
          <a:p>
            <a:r>
              <a:rPr lang="en-GB" sz="2000" dirty="0" smtClean="0"/>
              <a:t>n = 0	</a:t>
            </a:r>
            <a:r>
              <a:rPr lang="en-GB" sz="2000" dirty="0" smtClean="0"/>
              <a:t>	Conductor/Resistor</a:t>
            </a:r>
            <a:endParaRPr lang="en-GB" sz="2000" dirty="0" smtClean="0"/>
          </a:p>
          <a:p>
            <a:r>
              <a:rPr lang="en-GB" sz="2000" dirty="0" smtClean="0"/>
              <a:t>n = -1	Inductance</a:t>
            </a:r>
          </a:p>
          <a:p>
            <a:r>
              <a:rPr lang="en-GB" sz="2000" dirty="0" smtClean="0"/>
              <a:t>n = 0.5 	Warburg element</a:t>
            </a:r>
          </a:p>
          <a:p>
            <a:endParaRPr lang="en-GB" sz="2000" dirty="0" smtClean="0"/>
          </a:p>
          <a:p>
            <a:endParaRPr lang="en-GB" sz="2000" dirty="0" smtClean="0"/>
          </a:p>
          <a:p>
            <a:endParaRPr lang="en-GB" sz="2000" dirty="0" smtClean="0"/>
          </a:p>
          <a:p>
            <a:r>
              <a:rPr lang="en-GB" sz="2000" dirty="0" smtClean="0"/>
              <a:t>Values </a:t>
            </a:r>
            <a:r>
              <a:rPr lang="en-GB" sz="2000" dirty="0" smtClean="0"/>
              <a:t>in between: Intermediate behaviours</a:t>
            </a:r>
            <a:endParaRPr lang="en-GB" sz="2000" dirty="0"/>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7" name="Object 1"/>
          <p:cNvGraphicFramePr>
            <a:graphicFrameLocks noChangeAspect="1"/>
          </p:cNvGraphicFramePr>
          <p:nvPr/>
        </p:nvGraphicFramePr>
        <p:xfrm>
          <a:off x="2987824" y="2636912"/>
          <a:ext cx="5409379" cy="720080"/>
        </p:xfrm>
        <a:graphic>
          <a:graphicData uri="http://schemas.openxmlformats.org/presentationml/2006/ole">
            <mc:AlternateContent xmlns:mc="http://schemas.openxmlformats.org/markup-compatibility/2006">
              <mc:Choice xmlns:v="urn:schemas-microsoft-com:vml" Requires="v">
                <p:oleObj spid="_x0000_s22538" name="Equation" r:id="rId3" imgW="2933700" imgH="393700" progId="Equation.3">
                  <p:embed/>
                </p:oleObj>
              </mc:Choice>
              <mc:Fallback>
                <p:oleObj name="Equation" r:id="rId3" imgW="2933700" imgH="393700" progId="Equation.3">
                  <p:embed/>
                  <p:pic>
                    <p:nvPicPr>
                      <p:cNvPr id="409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636912"/>
                        <a:ext cx="540937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099" name="Object 3"/>
          <p:cNvGraphicFramePr>
            <a:graphicFrameLocks noChangeAspect="1"/>
          </p:cNvGraphicFramePr>
          <p:nvPr/>
        </p:nvGraphicFramePr>
        <p:xfrm>
          <a:off x="4499992" y="3346197"/>
          <a:ext cx="4644008" cy="2459067"/>
        </p:xfrm>
        <a:graphic>
          <a:graphicData uri="http://schemas.openxmlformats.org/presentationml/2006/ole">
            <mc:AlternateContent xmlns:mc="http://schemas.openxmlformats.org/markup-compatibility/2006">
              <mc:Choice xmlns:v="urn:schemas-microsoft-com:vml" Requires="v">
                <p:oleObj spid="_x0000_s22539" name="Chart" r:id="rId5" imgW="5486400" imgH="2905125" progId="Excel.Sheet.8">
                  <p:embed/>
                </p:oleObj>
              </mc:Choice>
              <mc:Fallback>
                <p:oleObj name="Chart" r:id="rId5" imgW="5486400" imgH="2905125" progId="Excel.Sheet.8">
                  <p:embed/>
                  <p:pic>
                    <p:nvPicPr>
                      <p:cNvPr id="409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3346197"/>
                        <a:ext cx="4644008" cy="24590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8313050"/>
      </p:ext>
    </p:extLst>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6"/>
            <a:ext cx="7886700" cy="4664074"/>
          </a:xfrm>
        </p:spPr>
        <p:txBody>
          <a:bodyPr>
            <a:normAutofit/>
          </a:bodyPr>
          <a:lstStyle/>
          <a:p>
            <a:pPr algn="ctr"/>
            <a:r>
              <a:rPr lang="nb-NO" dirty="0" smtClean="0"/>
              <a:t>A </a:t>
            </a:r>
            <a:r>
              <a:rPr lang="nb-NO" dirty="0" err="1" smtClean="0"/>
              <a:t>detour</a:t>
            </a:r>
            <a:r>
              <a:rPr lang="nb-NO" dirty="0" smtClean="0"/>
              <a:t> to EIS of </a:t>
            </a:r>
            <a:r>
              <a:rPr lang="nb-NO" dirty="0" err="1" smtClean="0"/>
              <a:t>ceramic</a:t>
            </a:r>
            <a:r>
              <a:rPr lang="nb-NO" dirty="0" smtClean="0"/>
              <a:t> </a:t>
            </a:r>
            <a:r>
              <a:rPr lang="nb-NO" dirty="0" err="1" smtClean="0"/>
              <a:t>electrolytes</a:t>
            </a:r>
            <a:r>
              <a:rPr lang="nb-NO" dirty="0" smtClean="0"/>
              <a:t/>
            </a:r>
            <a:br>
              <a:rPr lang="nb-NO" dirty="0" smtClean="0"/>
            </a:br>
            <a:r>
              <a:rPr lang="nb-NO" dirty="0"/>
              <a:t/>
            </a:r>
            <a:br>
              <a:rPr lang="nb-NO" dirty="0"/>
            </a:br>
            <a:r>
              <a:rPr lang="nb-NO" dirty="0" err="1" smtClean="0"/>
              <a:t>Some</a:t>
            </a:r>
            <a:r>
              <a:rPr lang="nb-NO" dirty="0" smtClean="0"/>
              <a:t> slides from </a:t>
            </a:r>
            <a:r>
              <a:rPr lang="nb-NO" dirty="0" err="1" smtClean="0"/>
              <a:t>another</a:t>
            </a:r>
            <a:r>
              <a:rPr lang="nb-NO" dirty="0" smtClean="0"/>
              <a:t> </a:t>
            </a:r>
            <a:r>
              <a:rPr lang="nb-NO" dirty="0" err="1" smtClean="0"/>
              <a:t>course</a:t>
            </a:r>
            <a:endParaRPr lang="en-GB" dirty="0"/>
          </a:p>
        </p:txBody>
      </p:sp>
    </p:spTree>
    <p:extLst>
      <p:ext uri="{BB962C8B-B14F-4D97-AF65-F5344CB8AC3E}">
        <p14:creationId xmlns:p14="http://schemas.microsoft.com/office/powerpoint/2010/main" val="1283221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067753" y="1772816"/>
            <a:ext cx="5060900" cy="2101214"/>
          </a:xfrm>
          <a:prstGeom prst="rect">
            <a:avLst/>
          </a:prstGeom>
        </p:spPr>
      </p:pic>
      <p:sp>
        <p:nvSpPr>
          <p:cNvPr id="2" name="Title 1"/>
          <p:cNvSpPr>
            <a:spLocks noGrp="1"/>
          </p:cNvSpPr>
          <p:nvPr>
            <p:ph type="title"/>
          </p:nvPr>
        </p:nvSpPr>
        <p:spPr>
          <a:xfrm>
            <a:off x="251520" y="116632"/>
            <a:ext cx="8618160" cy="720080"/>
          </a:xfrm>
        </p:spPr>
        <p:txBody>
          <a:bodyPr>
            <a:noAutofit/>
          </a:bodyPr>
          <a:lstStyle/>
          <a:p>
            <a:pPr lvl="1" eaLnBrk="1" hangingPunct="1"/>
            <a:r>
              <a:rPr lang="nb-NO" sz="2400" dirty="0" err="1" smtClean="0"/>
              <a:t>Circuits</a:t>
            </a:r>
            <a:r>
              <a:rPr lang="nb-NO" sz="2400" dirty="0" smtClean="0"/>
              <a:t> </a:t>
            </a:r>
            <a:r>
              <a:rPr lang="nb-NO" sz="2400" dirty="0" err="1" smtClean="0"/>
              <a:t>of</a:t>
            </a:r>
            <a:r>
              <a:rPr lang="nb-NO" sz="2400" dirty="0" smtClean="0"/>
              <a:t> </a:t>
            </a:r>
            <a:r>
              <a:rPr lang="nb-NO" sz="2400" dirty="0" err="1" smtClean="0"/>
              <a:t>actual</a:t>
            </a:r>
            <a:r>
              <a:rPr lang="nb-NO" sz="2400" dirty="0" smtClean="0"/>
              <a:t> materials </a:t>
            </a:r>
            <a:r>
              <a:rPr lang="nb-NO" sz="2400" dirty="0" err="1" smtClean="0"/>
              <a:t>functions</a:t>
            </a:r>
            <a:r>
              <a:rPr lang="nb-NO" sz="2400" dirty="0" smtClean="0"/>
              <a:t> and </a:t>
            </a:r>
            <a:r>
              <a:rPr lang="nb-NO" sz="2400" dirty="0" err="1" smtClean="0"/>
              <a:t>of</a:t>
            </a:r>
            <a:r>
              <a:rPr lang="nb-NO" sz="2400" dirty="0" smtClean="0"/>
              <a:t> </a:t>
            </a:r>
            <a:r>
              <a:rPr lang="nb-NO" sz="2400" dirty="0" err="1" smtClean="0"/>
              <a:t>discrete</a:t>
            </a:r>
            <a:r>
              <a:rPr lang="nb-NO" sz="2400" dirty="0" smtClean="0"/>
              <a:t> elements.</a:t>
            </a:r>
            <a:endParaRPr lang="en-GB" sz="5400" dirty="0"/>
          </a:p>
        </p:txBody>
      </p:sp>
      <p:sp>
        <p:nvSpPr>
          <p:cNvPr id="3" name="Content Placeholder 2"/>
          <p:cNvSpPr>
            <a:spLocks noGrp="1"/>
          </p:cNvSpPr>
          <p:nvPr>
            <p:ph idx="1"/>
          </p:nvPr>
        </p:nvSpPr>
        <p:spPr>
          <a:xfrm>
            <a:off x="127000" y="836712"/>
            <a:ext cx="4813300" cy="5716488"/>
          </a:xfrm>
        </p:spPr>
        <p:txBody>
          <a:bodyPr>
            <a:noAutofit/>
          </a:bodyPr>
          <a:lstStyle/>
          <a:p>
            <a:r>
              <a:rPr lang="en-GB" sz="2000" dirty="0" smtClean="0"/>
              <a:t>Introductory warm-up: </a:t>
            </a:r>
          </a:p>
          <a:p>
            <a:pPr lvl="1"/>
            <a:r>
              <a:rPr lang="en-GB" sz="1600" dirty="0" smtClean="0"/>
              <a:t>The circuit contains discrete elements representing physical properties of a typical ceramic mixed ionic electronic conductor</a:t>
            </a:r>
          </a:p>
          <a:p>
            <a:r>
              <a:rPr lang="en-GB" sz="2000" dirty="0" smtClean="0"/>
              <a:t>Upper rail: Electronic transport rail</a:t>
            </a:r>
          </a:p>
          <a:p>
            <a:pPr lvl="1"/>
            <a:r>
              <a:rPr lang="en-GB" sz="1600" dirty="0" smtClean="0"/>
              <a:t>R</a:t>
            </a:r>
            <a:r>
              <a:rPr lang="en-GB" sz="1600" baseline="-25000" dirty="0" smtClean="0"/>
              <a:t>e </a:t>
            </a:r>
            <a:r>
              <a:rPr lang="en-GB" sz="1600" dirty="0" smtClean="0"/>
              <a:t>Electronic conduction (NOTE: No electrode charge transfer resistance assumed for electrons)</a:t>
            </a:r>
          </a:p>
          <a:p>
            <a:r>
              <a:rPr lang="en-GB" sz="2000" dirty="0" smtClean="0"/>
              <a:t>Lower rail: Ionic transport rail</a:t>
            </a:r>
          </a:p>
          <a:p>
            <a:pPr lvl="1"/>
            <a:r>
              <a:rPr lang="en-GB" sz="1600" dirty="0" err="1" smtClean="0"/>
              <a:t>R</a:t>
            </a:r>
            <a:r>
              <a:rPr lang="en-GB" sz="1600" baseline="-25000" dirty="0" err="1" smtClean="0"/>
              <a:t>b</a:t>
            </a:r>
            <a:r>
              <a:rPr lang="en-GB" sz="1600" dirty="0" smtClean="0"/>
              <a:t> ionic bulk conduction (grain interior)</a:t>
            </a:r>
          </a:p>
          <a:p>
            <a:pPr lvl="1"/>
            <a:r>
              <a:rPr lang="en-GB" sz="1600" dirty="0" smtClean="0"/>
              <a:t>C</a:t>
            </a:r>
            <a:r>
              <a:rPr lang="en-GB" sz="1600" baseline="-25000" dirty="0" smtClean="0"/>
              <a:t>g</a:t>
            </a:r>
            <a:r>
              <a:rPr lang="en-GB" sz="1600" dirty="0" smtClean="0"/>
              <a:t> geometric capacitance of the material</a:t>
            </a:r>
          </a:p>
          <a:p>
            <a:pPr lvl="1"/>
            <a:r>
              <a:rPr lang="en-GB" sz="1600" dirty="0" err="1" smtClean="0"/>
              <a:t>R</a:t>
            </a:r>
            <a:r>
              <a:rPr lang="en-GB" sz="1600" baseline="-25000" dirty="0" err="1" smtClean="0"/>
              <a:t>gb</a:t>
            </a:r>
            <a:r>
              <a:rPr lang="en-GB" sz="1600" dirty="0" smtClean="0"/>
              <a:t> grain boundary resistance</a:t>
            </a:r>
          </a:p>
          <a:p>
            <a:pPr lvl="1"/>
            <a:r>
              <a:rPr lang="en-GB" sz="1600" dirty="0" err="1" smtClean="0"/>
              <a:t>Q</a:t>
            </a:r>
            <a:r>
              <a:rPr lang="en-GB" sz="1600" baseline="-25000" dirty="0" err="1" smtClean="0"/>
              <a:t>gb</a:t>
            </a:r>
            <a:r>
              <a:rPr lang="en-GB" sz="1600" dirty="0" smtClean="0"/>
              <a:t> grain boundary capacitance element</a:t>
            </a:r>
          </a:p>
          <a:p>
            <a:pPr lvl="1"/>
            <a:r>
              <a:rPr lang="en-GB" sz="1600" dirty="0" err="1" smtClean="0"/>
              <a:t>R</a:t>
            </a:r>
            <a:r>
              <a:rPr lang="en-GB" sz="1600" baseline="-25000" dirty="0" err="1" smtClean="0"/>
              <a:t>ct</a:t>
            </a:r>
            <a:r>
              <a:rPr lang="en-GB" sz="1600" dirty="0" smtClean="0"/>
              <a:t> Electrode red-ox reaction charge transfer</a:t>
            </a:r>
          </a:p>
          <a:p>
            <a:pPr lvl="1"/>
            <a:r>
              <a:rPr lang="en-GB" sz="1600" dirty="0" err="1" smtClean="0"/>
              <a:t>C</a:t>
            </a:r>
            <a:r>
              <a:rPr lang="en-GB" sz="1600" baseline="-25000" dirty="0" err="1" smtClean="0"/>
              <a:t>dl</a:t>
            </a:r>
            <a:r>
              <a:rPr lang="en-GB" sz="1600" dirty="0" smtClean="0"/>
              <a:t> Double layer capacitance</a:t>
            </a:r>
          </a:p>
          <a:p>
            <a:pPr lvl="1"/>
            <a:r>
              <a:rPr lang="en-GB" sz="1600" dirty="0" smtClean="0"/>
              <a:t>R</a:t>
            </a:r>
            <a:r>
              <a:rPr lang="en-GB" sz="1600" baseline="-25000" dirty="0" smtClean="0"/>
              <a:t>d</a:t>
            </a:r>
            <a:r>
              <a:rPr lang="en-GB" sz="1600" dirty="0" smtClean="0"/>
              <a:t> Diffusion resistance</a:t>
            </a:r>
          </a:p>
          <a:p>
            <a:pPr lvl="1"/>
            <a:r>
              <a:rPr lang="en-GB" sz="1600" dirty="0" err="1" smtClean="0"/>
              <a:t>Q</a:t>
            </a:r>
            <a:r>
              <a:rPr lang="en-GB" sz="1600" baseline="-25000" dirty="0" err="1" smtClean="0"/>
              <a:t>d</a:t>
            </a:r>
            <a:r>
              <a:rPr lang="en-GB" sz="1600" dirty="0" smtClean="0"/>
              <a:t> Diffusion-related (chemical) storage</a:t>
            </a:r>
          </a:p>
          <a:p>
            <a:r>
              <a:rPr lang="en-GB" sz="2000" dirty="0" smtClean="0"/>
              <a:t>L: inductive element</a:t>
            </a:r>
          </a:p>
          <a:p>
            <a:pPr lvl="1"/>
            <a:r>
              <a:rPr lang="en-GB" sz="1600" dirty="0" smtClean="0"/>
              <a:t>From sample, wires, and instrument </a:t>
            </a:r>
            <a:r>
              <a:rPr lang="en-GB" sz="1600" dirty="0" err="1" smtClean="0"/>
              <a:t>parasitics</a:t>
            </a:r>
            <a:r>
              <a:rPr lang="en-GB" sz="1600" dirty="0" smtClean="0"/>
              <a:t> </a:t>
            </a:r>
          </a:p>
        </p:txBody>
      </p:sp>
      <p:sp>
        <p:nvSpPr>
          <p:cNvPr id="5" name="TextBox 4"/>
          <p:cNvSpPr txBox="1"/>
          <p:nvPr/>
        </p:nvSpPr>
        <p:spPr>
          <a:xfrm>
            <a:off x="5076056" y="3861048"/>
            <a:ext cx="3888433" cy="2308324"/>
          </a:xfrm>
          <a:prstGeom prst="rect">
            <a:avLst/>
          </a:prstGeom>
          <a:solidFill>
            <a:schemeClr val="accent4">
              <a:lumMod val="20000"/>
              <a:lumOff val="80000"/>
            </a:schemeClr>
          </a:solidFill>
        </p:spPr>
        <p:txBody>
          <a:bodyPr wrap="square" rtlCol="0">
            <a:spAutoFit/>
          </a:bodyPr>
          <a:lstStyle/>
          <a:p>
            <a:r>
              <a:rPr lang="en-GB" dirty="0" smtClean="0"/>
              <a:t>Draw a sample with microstructure and place the elements</a:t>
            </a:r>
          </a:p>
          <a:p>
            <a:endParaRPr lang="en-GB" dirty="0" smtClean="0"/>
          </a:p>
          <a:p>
            <a:r>
              <a:rPr lang="en-GB" dirty="0" smtClean="0"/>
              <a:t>What are the assumptions?</a:t>
            </a:r>
          </a:p>
          <a:p>
            <a:endParaRPr lang="en-GB" dirty="0" smtClean="0"/>
          </a:p>
          <a:p>
            <a:r>
              <a:rPr lang="en-GB" dirty="0" smtClean="0"/>
              <a:t>How does everything add up?</a:t>
            </a:r>
          </a:p>
          <a:p>
            <a:r>
              <a:rPr lang="en-GB" dirty="0" smtClean="0"/>
              <a:t>	Microstructure</a:t>
            </a:r>
          </a:p>
          <a:p>
            <a:r>
              <a:rPr lang="en-GB" dirty="0" smtClean="0"/>
              <a:t>	Equivalent Circuit</a:t>
            </a:r>
            <a:endParaRPr lang="en-GB" dirty="0"/>
          </a:p>
        </p:txBody>
      </p:sp>
    </p:spTree>
    <p:extLst>
      <p:ext uri="{BB962C8B-B14F-4D97-AF65-F5344CB8AC3E}">
        <p14:creationId xmlns:p14="http://schemas.microsoft.com/office/powerpoint/2010/main" val="34256709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3" cstate="print"/>
          <a:srcRect/>
          <a:stretch>
            <a:fillRect/>
          </a:stretch>
        </p:blipFill>
        <p:spPr bwMode="auto">
          <a:xfrm>
            <a:off x="4488255" y="2636912"/>
            <a:ext cx="4643109" cy="2247898"/>
          </a:xfrm>
          <a:prstGeom prst="rect">
            <a:avLst/>
          </a:prstGeom>
          <a:noFill/>
          <a:ln w="9525">
            <a:noFill/>
            <a:miter lim="800000"/>
            <a:headEnd/>
            <a:tailEnd/>
          </a:ln>
        </p:spPr>
      </p:pic>
      <p:sp>
        <p:nvSpPr>
          <p:cNvPr id="2" name="Title 1"/>
          <p:cNvSpPr>
            <a:spLocks noGrp="1"/>
          </p:cNvSpPr>
          <p:nvPr>
            <p:ph type="title"/>
          </p:nvPr>
        </p:nvSpPr>
        <p:spPr>
          <a:xfrm>
            <a:off x="539552" y="332656"/>
            <a:ext cx="8330128" cy="648072"/>
          </a:xfrm>
        </p:spPr>
        <p:txBody>
          <a:bodyPr>
            <a:normAutofit/>
          </a:bodyPr>
          <a:lstStyle/>
          <a:p>
            <a:r>
              <a:rPr lang="en-GB" dirty="0" smtClean="0"/>
              <a:t>Mathematics of some of the parameters</a:t>
            </a:r>
            <a:endParaRPr lang="en-GB" dirty="0"/>
          </a:p>
        </p:txBody>
      </p:sp>
      <p:sp>
        <p:nvSpPr>
          <p:cNvPr id="3" name="Content Placeholder 2"/>
          <p:cNvSpPr>
            <a:spLocks noGrp="1"/>
          </p:cNvSpPr>
          <p:nvPr>
            <p:ph idx="1"/>
          </p:nvPr>
        </p:nvSpPr>
        <p:spPr>
          <a:xfrm>
            <a:off x="179512" y="1196752"/>
            <a:ext cx="4536504" cy="4975448"/>
          </a:xfrm>
        </p:spPr>
        <p:txBody>
          <a:bodyPr/>
          <a:lstStyle/>
          <a:p>
            <a:r>
              <a:rPr lang="en-GB" sz="2000" dirty="0" smtClean="0"/>
              <a:t>Bulk conductivity</a:t>
            </a:r>
          </a:p>
          <a:p>
            <a:pPr lvl="1"/>
            <a:r>
              <a:rPr lang="en-GB" sz="1800" dirty="0" smtClean="0"/>
              <a:t>Linear property</a:t>
            </a:r>
          </a:p>
          <a:p>
            <a:pPr lvl="1"/>
            <a:r>
              <a:rPr lang="en-GB" sz="1800" dirty="0" smtClean="0"/>
              <a:t>Sum of partial conductivity from each charge carrier</a:t>
            </a:r>
          </a:p>
          <a:p>
            <a:pPr lvl="1"/>
            <a:r>
              <a:rPr lang="en-GB" sz="1800" dirty="0" smtClean="0"/>
              <a:t>Partial conductivity: Charge, concentration, and mobility</a:t>
            </a:r>
          </a:p>
          <a:p>
            <a:endParaRPr lang="en-GB" sz="2000" dirty="0" smtClean="0"/>
          </a:p>
          <a:p>
            <a:r>
              <a:rPr lang="en-GB" sz="2000" dirty="0" smtClean="0"/>
              <a:t>Grain boundary transport</a:t>
            </a:r>
          </a:p>
          <a:p>
            <a:pPr lvl="1"/>
            <a:r>
              <a:rPr lang="en-GB" sz="1800" dirty="0" smtClean="0"/>
              <a:t>Linear property</a:t>
            </a:r>
          </a:p>
          <a:p>
            <a:pPr lvl="1"/>
            <a:r>
              <a:rPr lang="en-GB" sz="1800" dirty="0" smtClean="0"/>
              <a:t>Dominated by space charge layers</a:t>
            </a:r>
          </a:p>
          <a:p>
            <a:pPr lvl="1"/>
            <a:endParaRPr lang="en-GB" sz="1800" dirty="0" smtClean="0"/>
          </a:p>
          <a:p>
            <a:r>
              <a:rPr lang="en-GB" sz="2000" dirty="0" smtClean="0"/>
              <a:t>Electrode impedance</a:t>
            </a:r>
          </a:p>
          <a:p>
            <a:pPr lvl="1"/>
            <a:r>
              <a:rPr lang="en-GB" sz="1800" dirty="0" smtClean="0"/>
              <a:t>Butler-</a:t>
            </a:r>
            <a:r>
              <a:rPr lang="en-GB" sz="1800" dirty="0" err="1" smtClean="0"/>
              <a:t>Volmer</a:t>
            </a:r>
            <a:r>
              <a:rPr lang="en-GB" sz="1800" dirty="0" smtClean="0"/>
              <a:t> theory – linear case</a:t>
            </a:r>
          </a:p>
          <a:p>
            <a:pPr lvl="1"/>
            <a:r>
              <a:rPr lang="en-GB" sz="1800" dirty="0" smtClean="0"/>
              <a:t>Tafel behaviour – non-linear case</a:t>
            </a:r>
          </a:p>
          <a:p>
            <a:endParaRPr lang="en-GB" sz="2000" dirty="0"/>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2769" name="Object 1"/>
          <p:cNvGraphicFramePr>
            <a:graphicFrameLocks noChangeAspect="1"/>
          </p:cNvGraphicFramePr>
          <p:nvPr/>
        </p:nvGraphicFramePr>
        <p:xfrm>
          <a:off x="6156176" y="5013176"/>
          <a:ext cx="2448272" cy="876746"/>
        </p:xfrm>
        <a:graphic>
          <a:graphicData uri="http://schemas.openxmlformats.org/presentationml/2006/ole">
            <mc:AlternateContent xmlns:mc="http://schemas.openxmlformats.org/markup-compatibility/2006">
              <mc:Choice xmlns:v="urn:schemas-microsoft-com:vml" Requires="v">
                <p:oleObj spid="_x0000_s19482" name="Equation" r:id="rId4" imgW="1409700" imgH="508000" progId="Equation.3">
                  <p:embed/>
                </p:oleObj>
              </mc:Choice>
              <mc:Fallback>
                <p:oleObj name="Equation" r:id="rId4" imgW="1409700" imgH="508000" progId="Equation.3">
                  <p:embed/>
                  <p:pic>
                    <p:nvPicPr>
                      <p:cNvPr id="32769"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5013176"/>
                        <a:ext cx="2448272" cy="8767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2771" name="Object 3"/>
          <p:cNvGraphicFramePr>
            <a:graphicFrameLocks noChangeAspect="1"/>
          </p:cNvGraphicFramePr>
          <p:nvPr/>
        </p:nvGraphicFramePr>
        <p:xfrm>
          <a:off x="6156176" y="5827737"/>
          <a:ext cx="2327808" cy="625599"/>
        </p:xfrm>
        <a:graphic>
          <a:graphicData uri="http://schemas.openxmlformats.org/presentationml/2006/ole">
            <mc:AlternateContent xmlns:mc="http://schemas.openxmlformats.org/markup-compatibility/2006">
              <mc:Choice xmlns:v="urn:schemas-microsoft-com:vml" Requires="v">
                <p:oleObj spid="_x0000_s19483" name="Equation" r:id="rId6" imgW="1523339" imgH="406224" progId="Equation.3">
                  <p:embed/>
                </p:oleObj>
              </mc:Choice>
              <mc:Fallback>
                <p:oleObj name="Equation" r:id="rId6" imgW="1523339" imgH="406224" progId="Equation.3">
                  <p:embed/>
                  <p:pic>
                    <p:nvPicPr>
                      <p:cNvPr id="3277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6176" y="5827737"/>
                        <a:ext cx="2327808" cy="6255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4" name="Object 6"/>
          <p:cNvGraphicFramePr>
            <a:graphicFrameLocks noChangeAspect="1"/>
          </p:cNvGraphicFramePr>
          <p:nvPr/>
        </p:nvGraphicFramePr>
        <p:xfrm>
          <a:off x="6326188" y="1883909"/>
          <a:ext cx="1486172" cy="440192"/>
        </p:xfrm>
        <a:graphic>
          <a:graphicData uri="http://schemas.openxmlformats.org/presentationml/2006/ole">
            <mc:AlternateContent xmlns:mc="http://schemas.openxmlformats.org/markup-compatibility/2006">
              <mc:Choice xmlns:v="urn:schemas-microsoft-com:vml" Requires="v">
                <p:oleObj spid="_x0000_s19484" name="Equation" r:id="rId8" imgW="736560" imgH="215640" progId="Equation.3">
                  <p:embed/>
                </p:oleObj>
              </mc:Choice>
              <mc:Fallback>
                <p:oleObj name="Equation" r:id="rId8" imgW="736560" imgH="215640" progId="Equation.3">
                  <p:embed/>
                  <p:pic>
                    <p:nvPicPr>
                      <p:cNvPr id="3277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6188" y="1883909"/>
                        <a:ext cx="1486172" cy="440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84718895"/>
      </p:ext>
    </p:extLst>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4824536" cy="864096"/>
          </a:xfrm>
        </p:spPr>
        <p:txBody>
          <a:bodyPr>
            <a:normAutofit/>
          </a:bodyPr>
          <a:lstStyle/>
          <a:p>
            <a:r>
              <a:rPr lang="en-GB" dirty="0" smtClean="0"/>
              <a:t>Conduction takes many paths</a:t>
            </a:r>
            <a:endParaRPr lang="en-GB" dirty="0"/>
          </a:p>
        </p:txBody>
      </p:sp>
      <p:sp>
        <p:nvSpPr>
          <p:cNvPr id="3" name="Content Placeholder 2"/>
          <p:cNvSpPr>
            <a:spLocks noGrp="1"/>
          </p:cNvSpPr>
          <p:nvPr>
            <p:ph idx="1"/>
          </p:nvPr>
        </p:nvSpPr>
        <p:spPr>
          <a:xfrm>
            <a:off x="251519" y="1268760"/>
            <a:ext cx="5192343" cy="4903440"/>
          </a:xfrm>
        </p:spPr>
        <p:txBody>
          <a:bodyPr>
            <a:normAutofit fontScale="92500" lnSpcReduction="10000"/>
          </a:bodyPr>
          <a:lstStyle/>
          <a:p>
            <a:r>
              <a:rPr lang="en-GB" dirty="0" smtClean="0"/>
              <a:t>Bulk (grain interior)</a:t>
            </a:r>
          </a:p>
          <a:p>
            <a:endParaRPr lang="en-GB" dirty="0" smtClean="0"/>
          </a:p>
          <a:p>
            <a:r>
              <a:rPr lang="en-GB" dirty="0" smtClean="0"/>
              <a:t>Grain boundaries</a:t>
            </a:r>
          </a:p>
          <a:p>
            <a:pPr lvl="1"/>
            <a:r>
              <a:rPr lang="en-GB" dirty="0" smtClean="0"/>
              <a:t>Series resistance (can be delineated by EIS)</a:t>
            </a:r>
          </a:p>
          <a:p>
            <a:pPr lvl="1"/>
            <a:r>
              <a:rPr lang="en-GB" dirty="0" smtClean="0"/>
              <a:t>Parallel conductance (can </a:t>
            </a:r>
            <a:r>
              <a:rPr lang="en-GB" i="1" dirty="0" smtClean="0"/>
              <a:t>not </a:t>
            </a:r>
            <a:r>
              <a:rPr lang="en-GB" dirty="0" smtClean="0"/>
              <a:t>be delineated by EIS)</a:t>
            </a:r>
          </a:p>
          <a:p>
            <a:pPr lvl="1"/>
            <a:r>
              <a:rPr lang="en-GB" dirty="0" smtClean="0"/>
              <a:t>Core region</a:t>
            </a:r>
          </a:p>
          <a:p>
            <a:pPr lvl="1"/>
            <a:r>
              <a:rPr lang="en-GB" dirty="0" smtClean="0"/>
              <a:t>Space charge layers</a:t>
            </a:r>
          </a:p>
          <a:p>
            <a:endParaRPr lang="en-GB" dirty="0" smtClean="0"/>
          </a:p>
          <a:p>
            <a:r>
              <a:rPr lang="en-GB" dirty="0" smtClean="0"/>
              <a:t>Enhanced transport on external and internal surfaces</a:t>
            </a:r>
          </a:p>
          <a:p>
            <a:pPr lvl="1"/>
            <a:endParaRPr lang="en-GB" dirty="0" smtClean="0"/>
          </a:p>
          <a:p>
            <a:r>
              <a:rPr lang="en-GB" dirty="0" smtClean="0"/>
              <a:t>Transport in adsorbed water</a:t>
            </a:r>
          </a:p>
          <a:p>
            <a:endParaRPr lang="en-GB" dirty="0"/>
          </a:p>
          <a:p>
            <a:r>
              <a:rPr lang="en-GB" dirty="0" smtClean="0"/>
              <a:t>Electrode impedance</a:t>
            </a:r>
          </a:p>
        </p:txBody>
      </p:sp>
      <p:grpSp>
        <p:nvGrpSpPr>
          <p:cNvPr id="14" name="Group 18"/>
          <p:cNvGrpSpPr/>
          <p:nvPr/>
        </p:nvGrpSpPr>
        <p:grpSpPr>
          <a:xfrm>
            <a:off x="5292080" y="260648"/>
            <a:ext cx="3600400" cy="2376264"/>
            <a:chOff x="4788024" y="188640"/>
            <a:chExt cx="4824536" cy="3168352"/>
          </a:xfrm>
        </p:grpSpPr>
        <p:grpSp>
          <p:nvGrpSpPr>
            <p:cNvPr id="19" name="Group 13"/>
            <p:cNvGrpSpPr/>
            <p:nvPr/>
          </p:nvGrpSpPr>
          <p:grpSpPr>
            <a:xfrm>
              <a:off x="5508104" y="188640"/>
              <a:ext cx="3456384" cy="3168352"/>
              <a:chOff x="5364088" y="2060848"/>
              <a:chExt cx="3456384" cy="3168352"/>
            </a:xfrm>
          </p:grpSpPr>
          <p:sp>
            <p:nvSpPr>
              <p:cNvPr id="11" name="Rectangle 10"/>
              <p:cNvSpPr/>
              <p:nvPr/>
            </p:nvSpPr>
            <p:spPr>
              <a:xfrm>
                <a:off x="5659740" y="347814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876256" y="458112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8123252" y="3501008"/>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6876256" y="2348880"/>
                <a:ext cx="3600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6444208" y="2996952"/>
                <a:ext cx="1296144"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785580" y="3323084"/>
                <a:ext cx="602352" cy="609972"/>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p:cNvSpPr/>
              <p:nvPr/>
            </p:nvSpPr>
            <p:spPr>
              <a:xfrm>
                <a:off x="5364088" y="2060848"/>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7092280" y="2060848"/>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5364088" y="3645024"/>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7092280" y="3645024"/>
                <a:ext cx="1728192" cy="1584176"/>
              </a:xfrm>
              <a:prstGeom prst="roundRect">
                <a:avLst>
                  <a:gd name="adj" fmla="val 3542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Rectangle 15"/>
            <p:cNvSpPr/>
            <p:nvPr/>
          </p:nvSpPr>
          <p:spPr>
            <a:xfrm>
              <a:off x="4788024" y="1700808"/>
              <a:ext cx="576064" cy="144016"/>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292080" y="260648"/>
              <a:ext cx="216024" cy="3096344"/>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9036496" y="1700808"/>
              <a:ext cx="576064" cy="144016"/>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8927976" y="260648"/>
              <a:ext cx="216024" cy="3096344"/>
            </a:xfrm>
            <a:prstGeom prst="rect">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0" name="Picture 2" descr="C:\Users\trulsn\Documents\Artikler\A-A-NorbyT\Nye\NaProCs\EQC 001.png"/>
          <p:cNvPicPr>
            <a:picLocks noChangeAspect="1" noChangeArrowheads="1"/>
          </p:cNvPicPr>
          <p:nvPr/>
        </p:nvPicPr>
        <p:blipFill>
          <a:blip r:embed="rId2" cstate="print"/>
          <a:srcRect/>
          <a:stretch>
            <a:fillRect/>
          </a:stretch>
        </p:blipFill>
        <p:spPr bwMode="auto">
          <a:xfrm>
            <a:off x="5508104" y="2852936"/>
            <a:ext cx="3199883" cy="3888432"/>
          </a:xfrm>
          <a:prstGeom prst="rect">
            <a:avLst/>
          </a:prstGeom>
          <a:noFill/>
        </p:spPr>
      </p:pic>
    </p:spTree>
    <p:extLst>
      <p:ext uri="{BB962C8B-B14F-4D97-AF65-F5344CB8AC3E}">
        <p14:creationId xmlns:p14="http://schemas.microsoft.com/office/powerpoint/2010/main" val="3380725"/>
      </p:ext>
    </p:extLst>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4047604" y="4756786"/>
            <a:ext cx="5060900" cy="2101214"/>
          </a:xfrm>
          <a:prstGeom prst="rect">
            <a:avLst/>
          </a:prstGeom>
        </p:spPr>
      </p:pic>
      <p:sp>
        <p:nvSpPr>
          <p:cNvPr id="2" name="Title 1"/>
          <p:cNvSpPr>
            <a:spLocks noGrp="1"/>
          </p:cNvSpPr>
          <p:nvPr>
            <p:ph type="title"/>
          </p:nvPr>
        </p:nvSpPr>
        <p:spPr>
          <a:xfrm>
            <a:off x="539552" y="260648"/>
            <a:ext cx="7560840" cy="864096"/>
          </a:xfrm>
        </p:spPr>
        <p:txBody>
          <a:bodyPr>
            <a:noAutofit/>
          </a:bodyPr>
          <a:lstStyle/>
          <a:p>
            <a:pPr lvl="1"/>
            <a:r>
              <a:rPr lang="nb-NO" sz="2400" dirty="0" smtClean="0"/>
              <a:t>Measurement, </a:t>
            </a:r>
            <a:r>
              <a:rPr lang="nb-NO" sz="2400" dirty="0" err="1" smtClean="0"/>
              <a:t>generation</a:t>
            </a:r>
            <a:r>
              <a:rPr lang="nb-NO" sz="2400" dirty="0" smtClean="0"/>
              <a:t>, and </a:t>
            </a:r>
            <a:r>
              <a:rPr lang="nb-NO" sz="2400" dirty="0" err="1" smtClean="0"/>
              <a:t>deconvolution</a:t>
            </a:r>
            <a:r>
              <a:rPr lang="nb-NO" sz="2400" dirty="0" smtClean="0"/>
              <a:t> </a:t>
            </a:r>
            <a:r>
              <a:rPr lang="nb-NO" sz="2400" dirty="0" err="1" smtClean="0"/>
              <a:t>of</a:t>
            </a:r>
            <a:r>
              <a:rPr lang="nb-NO" sz="2400" dirty="0" smtClean="0"/>
              <a:t> </a:t>
            </a:r>
            <a:r>
              <a:rPr lang="nb-NO" sz="2400" dirty="0" err="1" smtClean="0"/>
              <a:t>impedance</a:t>
            </a:r>
            <a:r>
              <a:rPr lang="nb-NO" sz="2400" dirty="0" smtClean="0"/>
              <a:t> </a:t>
            </a:r>
            <a:r>
              <a:rPr lang="nb-NO" sz="2400" dirty="0" err="1" smtClean="0"/>
              <a:t>spectra</a:t>
            </a:r>
            <a:endParaRPr lang="en-GB" sz="5400" dirty="0"/>
          </a:p>
        </p:txBody>
      </p:sp>
      <p:sp>
        <p:nvSpPr>
          <p:cNvPr id="3" name="Content Placeholder 2"/>
          <p:cNvSpPr>
            <a:spLocks noGrp="1"/>
          </p:cNvSpPr>
          <p:nvPr>
            <p:ph idx="1"/>
          </p:nvPr>
        </p:nvSpPr>
        <p:spPr>
          <a:xfrm>
            <a:off x="179512" y="1196752"/>
            <a:ext cx="4495556" cy="5178648"/>
          </a:xfrm>
        </p:spPr>
        <p:txBody>
          <a:bodyPr>
            <a:normAutofit/>
          </a:bodyPr>
          <a:lstStyle/>
          <a:p>
            <a:r>
              <a:rPr lang="en-GB" sz="2000" dirty="0" smtClean="0"/>
              <a:t>Impedance spectra are measured logarithmically</a:t>
            </a:r>
          </a:p>
          <a:p>
            <a:pPr lvl="1"/>
            <a:r>
              <a:rPr lang="en-GB" sz="1800" dirty="0" smtClean="0"/>
              <a:t>Often from high to low frequency.</a:t>
            </a:r>
          </a:p>
          <a:p>
            <a:pPr lvl="1"/>
            <a:endParaRPr lang="en-GB" sz="1800" dirty="0" smtClean="0"/>
          </a:p>
          <a:p>
            <a:r>
              <a:rPr lang="en-GB" sz="2000" dirty="0" smtClean="0"/>
              <a:t>We can generate impedance spectra from equivalent circuits</a:t>
            </a:r>
          </a:p>
          <a:p>
            <a:endParaRPr lang="en-GB" sz="2000" dirty="0" smtClean="0"/>
          </a:p>
          <a:p>
            <a:r>
              <a:rPr lang="en-GB" sz="2000" dirty="0" smtClean="0"/>
              <a:t>We can </a:t>
            </a:r>
            <a:r>
              <a:rPr lang="en-GB" sz="2000" dirty="0" err="1" smtClean="0"/>
              <a:t>deconvolute</a:t>
            </a:r>
            <a:r>
              <a:rPr lang="en-GB" sz="2000" dirty="0" smtClean="0"/>
              <a:t> impedance spectra </a:t>
            </a:r>
          </a:p>
          <a:p>
            <a:pPr lvl="1"/>
            <a:r>
              <a:rPr lang="en-GB" sz="1800" dirty="0" smtClean="0"/>
              <a:t>Generate partial circuits </a:t>
            </a:r>
          </a:p>
          <a:p>
            <a:pPr lvl="2"/>
            <a:r>
              <a:rPr lang="en-GB" sz="1600" dirty="0" smtClean="0"/>
              <a:t>fit and subtracted one by one while building up the circuit</a:t>
            </a:r>
          </a:p>
          <a:p>
            <a:pPr lvl="2"/>
            <a:r>
              <a:rPr lang="en-GB" sz="1600" dirty="0" smtClean="0"/>
              <a:t>Final non-linear least squares (NLLS) fitting of the whole circuit. Use software “Equivalent Circuit” (EQ) or similar.</a:t>
            </a:r>
          </a:p>
          <a:p>
            <a:pPr lvl="1"/>
            <a:r>
              <a:rPr lang="en-GB" sz="1800" dirty="0" smtClean="0"/>
              <a:t>Notation: Each level of parenthesis goes from series to parallel. The start is series by default. </a:t>
            </a:r>
          </a:p>
          <a:p>
            <a:pPr lvl="1"/>
            <a:endParaRPr lang="en-GB" sz="1800" dirty="0"/>
          </a:p>
        </p:txBody>
      </p:sp>
      <p:sp>
        <p:nvSpPr>
          <p:cNvPr id="81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193" name="Object 1"/>
          <p:cNvGraphicFramePr>
            <a:graphicFrameLocks noChangeAspect="1"/>
          </p:cNvGraphicFramePr>
          <p:nvPr/>
        </p:nvGraphicFramePr>
        <p:xfrm>
          <a:off x="4484913" y="1484784"/>
          <a:ext cx="4623591" cy="1800200"/>
        </p:xfrm>
        <a:graphic>
          <a:graphicData uri="http://schemas.openxmlformats.org/presentationml/2006/ole">
            <mc:AlternateContent xmlns:mc="http://schemas.openxmlformats.org/markup-compatibility/2006">
              <mc:Choice xmlns:v="urn:schemas-microsoft-com:vml" Requires="v">
                <p:oleObj spid="_x0000_s20492" name="Chart" r:id="rId4" imgW="5486400" imgH="2133600" progId="Excel.Sheet.8">
                  <p:embed/>
                </p:oleObj>
              </mc:Choice>
              <mc:Fallback>
                <p:oleObj name="Chart" r:id="rId4" imgW="5486400" imgH="2133600" progId="Excel.Sheet.8">
                  <p:embed/>
                  <p:pic>
                    <p:nvPicPr>
                      <p:cNvPr id="819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4913" y="1484784"/>
                        <a:ext cx="4623591" cy="18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67315043"/>
      </p:ext>
    </p:extLst>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D:\temp\DBJWEC001-216\WOST764\E-Book\15\15-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800" y="4483077"/>
            <a:ext cx="3848100" cy="230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temp\DBJWEC001-216\WOST764\E-Book\12\12-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4737" y="2583325"/>
            <a:ext cx="2177869" cy="170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temp\DBJWEC001-216\WOST764\E-Book\12\12-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1191" y="2672224"/>
            <a:ext cx="2413546" cy="1632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177800" y="1028700"/>
            <a:ext cx="4948128" cy="3491428"/>
          </a:xfrm>
        </p:spPr>
        <p:txBody>
          <a:bodyPr>
            <a:noAutofit/>
          </a:bodyPr>
          <a:lstStyle/>
          <a:p>
            <a:r>
              <a:rPr lang="nb-NO" sz="2000" dirty="0" smtClean="0"/>
              <a:t>«</a:t>
            </a:r>
            <a:r>
              <a:rPr lang="nb-NO" sz="2000" dirty="0" err="1" smtClean="0"/>
              <a:t>Discriminating</a:t>
            </a:r>
            <a:r>
              <a:rPr lang="nb-NO" sz="2000" dirty="0" smtClean="0"/>
              <a:t> </a:t>
            </a:r>
            <a:r>
              <a:rPr lang="nb-NO" sz="2000" dirty="0" err="1" smtClean="0"/>
              <a:t>against</a:t>
            </a:r>
            <a:r>
              <a:rPr lang="nb-NO" sz="2000" dirty="0" smtClean="0"/>
              <a:t> </a:t>
            </a:r>
            <a:r>
              <a:rPr lang="nb-NO" sz="2000" dirty="0" err="1" smtClean="0"/>
              <a:t>capacitive</a:t>
            </a:r>
            <a:r>
              <a:rPr lang="nb-NO" sz="2000" dirty="0" smtClean="0"/>
              <a:t> </a:t>
            </a:r>
            <a:r>
              <a:rPr lang="nb-NO" sz="2000" dirty="0" err="1" smtClean="0"/>
              <a:t>current</a:t>
            </a:r>
            <a:r>
              <a:rPr lang="nb-NO" sz="2000" dirty="0" smtClean="0"/>
              <a:t>»</a:t>
            </a:r>
          </a:p>
          <a:p>
            <a:r>
              <a:rPr lang="nb-NO" sz="2000" dirty="0" err="1" smtClean="0"/>
              <a:t>Superimpose</a:t>
            </a:r>
            <a:r>
              <a:rPr lang="nb-NO" sz="2000" dirty="0" smtClean="0"/>
              <a:t> </a:t>
            </a:r>
            <a:r>
              <a:rPr lang="nb-NO" sz="2000" dirty="0" err="1" smtClean="0"/>
              <a:t>typically</a:t>
            </a:r>
            <a:r>
              <a:rPr lang="nb-NO" sz="2000" dirty="0" smtClean="0"/>
              <a:t> 10 mV AC </a:t>
            </a:r>
            <a:r>
              <a:rPr lang="nb-NO" sz="2000" dirty="0" err="1" smtClean="0"/>
              <a:t>on</a:t>
            </a:r>
            <a:r>
              <a:rPr lang="nb-NO" sz="2000" dirty="0" smtClean="0"/>
              <a:t> e.g. +/- 150 mV DC voltammogram</a:t>
            </a:r>
          </a:p>
          <a:p>
            <a:r>
              <a:rPr lang="nb-NO" sz="2000" dirty="0" smtClean="0"/>
              <a:t>AC </a:t>
            </a:r>
            <a:r>
              <a:rPr lang="nb-NO" sz="2000" dirty="0" err="1" smtClean="0"/>
              <a:t>current</a:t>
            </a:r>
            <a:r>
              <a:rPr lang="nb-NO" sz="2000" dirty="0" smtClean="0"/>
              <a:t> </a:t>
            </a:r>
            <a:r>
              <a:rPr lang="nb-NO" sz="2000" dirty="0" err="1" smtClean="0"/>
              <a:t>response</a:t>
            </a:r>
            <a:r>
              <a:rPr lang="nb-NO" sz="2000" dirty="0" smtClean="0"/>
              <a:t> to AC </a:t>
            </a:r>
            <a:r>
              <a:rPr lang="nb-NO" sz="2000" dirty="0" err="1" smtClean="0"/>
              <a:t>voltage</a:t>
            </a:r>
            <a:r>
              <a:rPr lang="nb-NO" sz="2000" dirty="0" smtClean="0"/>
              <a:t> </a:t>
            </a:r>
            <a:r>
              <a:rPr lang="nb-NO" sz="2000" dirty="0" err="1" smtClean="0"/>
              <a:t>perturbation</a:t>
            </a:r>
            <a:r>
              <a:rPr lang="nb-NO" sz="2000" dirty="0" smtClean="0"/>
              <a:t> </a:t>
            </a:r>
          </a:p>
          <a:p>
            <a:pPr lvl="1"/>
            <a:r>
              <a:rPr lang="nb-NO" dirty="0"/>
              <a:t>I</a:t>
            </a:r>
            <a:r>
              <a:rPr lang="nb-NO" dirty="0" smtClean="0"/>
              <a:t>n-</a:t>
            </a:r>
            <a:r>
              <a:rPr lang="nb-NO" dirty="0" err="1" smtClean="0"/>
              <a:t>phase</a:t>
            </a:r>
            <a:r>
              <a:rPr lang="nb-NO" dirty="0" smtClean="0"/>
              <a:t> </a:t>
            </a:r>
            <a:r>
              <a:rPr lang="nb-NO" dirty="0" err="1" smtClean="0"/>
              <a:t>with</a:t>
            </a:r>
            <a:r>
              <a:rPr lang="nb-NO" dirty="0" smtClean="0"/>
              <a:t> </a:t>
            </a:r>
            <a:r>
              <a:rPr lang="nb-NO" dirty="0" err="1" smtClean="0"/>
              <a:t>voltage</a:t>
            </a:r>
            <a:r>
              <a:rPr lang="nb-NO" dirty="0" smtClean="0"/>
              <a:t> is </a:t>
            </a:r>
            <a:r>
              <a:rPr lang="nb-NO" dirty="0" err="1" smtClean="0"/>
              <a:t>f</a:t>
            </a:r>
            <a:r>
              <a:rPr lang="nb-NO" dirty="0" err="1" smtClean="0"/>
              <a:t>aradaic</a:t>
            </a:r>
            <a:endParaRPr lang="nb-NO" dirty="0" smtClean="0"/>
          </a:p>
          <a:p>
            <a:pPr lvl="1"/>
            <a:r>
              <a:rPr lang="nb-NO" dirty="0" smtClean="0"/>
              <a:t>Out-of-</a:t>
            </a:r>
            <a:r>
              <a:rPr lang="nb-NO" dirty="0" err="1" smtClean="0"/>
              <a:t>phase</a:t>
            </a:r>
            <a:r>
              <a:rPr lang="nb-NO" dirty="0" smtClean="0"/>
              <a:t> is </a:t>
            </a:r>
            <a:r>
              <a:rPr lang="nb-NO" dirty="0" err="1" smtClean="0"/>
              <a:t>capacitive</a:t>
            </a:r>
            <a:endParaRPr lang="nb-NO" dirty="0" smtClean="0"/>
          </a:p>
          <a:p>
            <a:r>
              <a:rPr lang="nb-NO" sz="2000" i="1" dirty="0" err="1" smtClean="0"/>
              <a:t>E</a:t>
            </a:r>
            <a:r>
              <a:rPr lang="nb-NO" sz="2000" baseline="30000" dirty="0" err="1" smtClean="0"/>
              <a:t>h</a:t>
            </a:r>
            <a:r>
              <a:rPr lang="nb-NO" sz="2000" dirty="0" smtClean="0"/>
              <a:t>: </a:t>
            </a:r>
          </a:p>
          <a:p>
            <a:pPr lvl="1"/>
            <a:r>
              <a:rPr lang="nb-NO" dirty="0" smtClean="0"/>
              <a:t>R and O </a:t>
            </a:r>
            <a:r>
              <a:rPr lang="nb-NO" dirty="0" err="1" smtClean="0"/>
              <a:t>both</a:t>
            </a:r>
            <a:r>
              <a:rPr lang="nb-NO" dirty="0" smtClean="0"/>
              <a:t> present</a:t>
            </a:r>
            <a:endParaRPr lang="nb-NO" dirty="0" smtClean="0"/>
          </a:p>
          <a:p>
            <a:pPr lvl="1"/>
            <a:r>
              <a:rPr lang="nb-NO" dirty="0" err="1" smtClean="0"/>
              <a:t>maximum</a:t>
            </a:r>
            <a:r>
              <a:rPr lang="nb-NO" dirty="0" smtClean="0"/>
              <a:t> in </a:t>
            </a:r>
            <a:r>
              <a:rPr lang="nb-NO" i="1" dirty="0" smtClean="0"/>
              <a:t>I</a:t>
            </a:r>
            <a:endParaRPr lang="nb-NO" dirty="0"/>
          </a:p>
          <a:p>
            <a:pPr lvl="1"/>
            <a:r>
              <a:rPr lang="nb-NO" dirty="0" smtClean="0"/>
              <a:t>minimum in </a:t>
            </a:r>
            <a:r>
              <a:rPr lang="nb-NO" i="1" dirty="0" smtClean="0"/>
              <a:t>W</a:t>
            </a:r>
            <a:endParaRPr lang="nb-NO" i="1" baseline="30000" dirty="0" smtClean="0"/>
          </a:p>
          <a:p>
            <a:endParaRPr lang="en-GB" sz="2000" dirty="0"/>
          </a:p>
        </p:txBody>
      </p:sp>
      <p:sp>
        <p:nvSpPr>
          <p:cNvPr id="3" name="Title 2"/>
          <p:cNvSpPr>
            <a:spLocks noGrp="1"/>
          </p:cNvSpPr>
          <p:nvPr>
            <p:ph type="title"/>
          </p:nvPr>
        </p:nvSpPr>
        <p:spPr>
          <a:xfrm>
            <a:off x="628650" y="114301"/>
            <a:ext cx="4497278" cy="698500"/>
          </a:xfrm>
        </p:spPr>
        <p:txBody>
          <a:bodyPr>
            <a:normAutofit fontScale="90000"/>
          </a:bodyPr>
          <a:lstStyle/>
          <a:p>
            <a:r>
              <a:rPr lang="nb-NO" dirty="0" smtClean="0"/>
              <a:t>AC </a:t>
            </a:r>
            <a:r>
              <a:rPr lang="nb-NO" dirty="0" err="1" smtClean="0"/>
              <a:t>voltammetry</a:t>
            </a:r>
            <a:r>
              <a:rPr lang="nb-NO" dirty="0" smtClean="0"/>
              <a:t> (</a:t>
            </a:r>
            <a:r>
              <a:rPr lang="nb-NO" dirty="0" err="1" smtClean="0"/>
              <a:t>qualitative</a:t>
            </a:r>
            <a:r>
              <a:rPr lang="nb-NO" dirty="0" smtClean="0"/>
              <a:t> </a:t>
            </a:r>
            <a:r>
              <a:rPr lang="nb-NO" dirty="0" err="1" smtClean="0"/>
              <a:t>approach</a:t>
            </a:r>
            <a:r>
              <a:rPr lang="nb-NO" dirty="0" smtClean="0"/>
              <a:t> </a:t>
            </a:r>
            <a:r>
              <a:rPr lang="nb-NO" dirty="0" err="1" smtClean="0"/>
              <a:t>only</a:t>
            </a:r>
            <a:r>
              <a:rPr lang="nb-NO" dirty="0" smtClean="0"/>
              <a:t>)</a:t>
            </a:r>
            <a:endParaRPr lang="en-GB" dirty="0"/>
          </a:p>
        </p:txBody>
      </p:sp>
      <p:pic>
        <p:nvPicPr>
          <p:cNvPr id="5" name="Picture 2" descr="D:\temp\DBJWEC001-216\WOST764\E-Book\15\1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4100" y="4546327"/>
            <a:ext cx="3810000" cy="2179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D:\temp\DBJWEC001-216\WOST764\E-Book\15\15-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5928" y="4763"/>
            <a:ext cx="3876677" cy="2409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5911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0200" y="1346200"/>
            <a:ext cx="8534400" cy="5283199"/>
          </a:xfrm>
        </p:spPr>
        <p:txBody>
          <a:bodyPr>
            <a:normAutofit/>
          </a:bodyPr>
          <a:lstStyle/>
          <a:p>
            <a:r>
              <a:rPr lang="en-GB" dirty="0" smtClean="0"/>
              <a:t>Not curriculum</a:t>
            </a:r>
          </a:p>
          <a:p>
            <a:endParaRPr lang="en-GB" dirty="0" smtClean="0"/>
          </a:p>
          <a:p>
            <a:endParaRPr lang="en-GB" dirty="0" smtClean="0"/>
          </a:p>
          <a:p>
            <a:r>
              <a:rPr lang="en-GB" dirty="0" smtClean="0"/>
              <a:t>Fourier transforms convert between frequency and time domains</a:t>
            </a:r>
          </a:p>
          <a:p>
            <a:endParaRPr lang="en-GB" dirty="0" smtClean="0"/>
          </a:p>
          <a:p>
            <a:r>
              <a:rPr lang="en-GB" dirty="0" smtClean="0"/>
              <a:t>Example: </a:t>
            </a:r>
          </a:p>
          <a:p>
            <a:r>
              <a:rPr lang="en-GB" dirty="0" smtClean="0"/>
              <a:t>An impedance spectrum reflects a circuit’s transient current-voltage relationships in the frequency domain</a:t>
            </a:r>
          </a:p>
          <a:p>
            <a:r>
              <a:rPr lang="en-GB" dirty="0" smtClean="0"/>
              <a:t>In the current interruption technique, we polarise the circuit to steady state current, then interrupt it so that current is zero while the voltage decays from all capacitances over the respective resistors. The decay curve contain all the same information, from high to low frequencies, as the impedance spectrum. </a:t>
            </a:r>
          </a:p>
          <a:p>
            <a:r>
              <a:rPr lang="en-GB" dirty="0" smtClean="0"/>
              <a:t>One can generate the other and vice versa by </a:t>
            </a:r>
            <a:r>
              <a:rPr lang="en-GB" dirty="0" err="1" smtClean="0"/>
              <a:t>fourier</a:t>
            </a:r>
            <a:r>
              <a:rPr lang="en-GB" dirty="0" smtClean="0"/>
              <a:t> transforms.   </a:t>
            </a:r>
            <a:endParaRPr lang="en-GB" dirty="0"/>
          </a:p>
        </p:txBody>
      </p:sp>
      <p:sp>
        <p:nvSpPr>
          <p:cNvPr id="3" name="Title 2"/>
          <p:cNvSpPr>
            <a:spLocks noGrp="1"/>
          </p:cNvSpPr>
          <p:nvPr>
            <p:ph type="title"/>
          </p:nvPr>
        </p:nvSpPr>
        <p:spPr>
          <a:xfrm>
            <a:off x="511175" y="136148"/>
            <a:ext cx="7886700" cy="866774"/>
          </a:xfrm>
        </p:spPr>
        <p:txBody>
          <a:bodyPr/>
          <a:lstStyle/>
          <a:p>
            <a:r>
              <a:rPr lang="nb-NO" dirty="0" err="1" smtClean="0"/>
              <a:t>Fourier</a:t>
            </a:r>
            <a:r>
              <a:rPr lang="nb-NO" dirty="0" smtClean="0"/>
              <a:t> </a:t>
            </a:r>
            <a:r>
              <a:rPr lang="nb-NO" dirty="0" err="1" smtClean="0"/>
              <a:t>transform</a:t>
            </a:r>
            <a:r>
              <a:rPr lang="nb-NO" dirty="0" smtClean="0"/>
              <a:t> </a:t>
            </a:r>
            <a:r>
              <a:rPr lang="nb-NO" dirty="0" err="1" smtClean="0"/>
              <a:t>voltammetry</a:t>
            </a:r>
            <a:endParaRPr lang="en-GB" dirty="0"/>
          </a:p>
        </p:txBody>
      </p:sp>
      <p:pic>
        <p:nvPicPr>
          <p:cNvPr id="4" name="Picture 2" descr="D:\temp\DBJWEC001-216\WOST764\E-Book\15\15-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7963" y="915537"/>
            <a:ext cx="1232446" cy="15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temp\DBJWEC001-216\WOST764\E-Book\15\15-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0775" y="915537"/>
            <a:ext cx="1013850" cy="15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863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106042"/>
            <a:ext cx="7886700" cy="1019174"/>
          </a:xfrm>
        </p:spPr>
        <p:txBody>
          <a:bodyPr/>
          <a:lstStyle/>
          <a:p>
            <a:pPr algn="ctr"/>
            <a:r>
              <a:rPr lang="nb-NO" dirty="0" err="1" smtClean="0"/>
              <a:t>Summary</a:t>
            </a:r>
            <a:r>
              <a:rPr lang="nb-NO" dirty="0" smtClean="0"/>
              <a:t> </a:t>
            </a:r>
            <a:r>
              <a:rPr lang="nb-NO" dirty="0" err="1" smtClean="0"/>
              <a:t>Ch</a:t>
            </a:r>
            <a:r>
              <a:rPr lang="nb-NO" dirty="0" smtClean="0"/>
              <a:t>. 15 </a:t>
            </a:r>
            <a:br>
              <a:rPr lang="nb-NO" dirty="0" smtClean="0"/>
            </a:br>
            <a:r>
              <a:rPr lang="nb-NO" dirty="0" err="1" smtClean="0"/>
              <a:t>Electrochemistry</a:t>
            </a:r>
            <a:r>
              <a:rPr lang="nb-NO" dirty="0" smtClean="0"/>
              <a:t> </a:t>
            </a:r>
            <a:r>
              <a:rPr lang="nb-NO" dirty="0" err="1" smtClean="0"/>
              <a:t>with</a:t>
            </a:r>
            <a:r>
              <a:rPr lang="nb-NO" dirty="0" smtClean="0"/>
              <a:t> </a:t>
            </a:r>
            <a:r>
              <a:rPr lang="nb-NO" dirty="0" err="1" smtClean="0"/>
              <a:t>Periodic</a:t>
            </a:r>
            <a:r>
              <a:rPr lang="nb-NO" dirty="0" smtClean="0"/>
              <a:t> Signals</a:t>
            </a:r>
            <a:endParaRPr lang="en-GB" dirty="0"/>
          </a:p>
        </p:txBody>
      </p:sp>
      <p:pic>
        <p:nvPicPr>
          <p:cNvPr id="4" name="Picture 3"/>
          <p:cNvPicPr>
            <a:picLocks noChangeAspect="1"/>
          </p:cNvPicPr>
          <p:nvPr/>
        </p:nvPicPr>
        <p:blipFill>
          <a:blip r:embed="rId2"/>
          <a:stretch>
            <a:fillRect/>
          </a:stretch>
        </p:blipFill>
        <p:spPr>
          <a:xfrm>
            <a:off x="431800" y="1201416"/>
            <a:ext cx="8550275" cy="5537523"/>
          </a:xfrm>
          <a:prstGeom prst="rect">
            <a:avLst/>
          </a:prstGeom>
        </p:spPr>
      </p:pic>
    </p:spTree>
    <p:extLst>
      <p:ext uri="{BB962C8B-B14F-4D97-AF65-F5344CB8AC3E}">
        <p14:creationId xmlns:p14="http://schemas.microsoft.com/office/powerpoint/2010/main" val="777927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41572</TotalTime>
  <Words>1509</Words>
  <Application>Microsoft Office PowerPoint</Application>
  <PresentationFormat>On-screen Show (4:3)</PresentationFormat>
  <Paragraphs>304</Paragraphs>
  <Slides>32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8" baseType="lpstr">
      <vt:lpstr>Arial</vt:lpstr>
      <vt:lpstr>Calibri</vt:lpstr>
      <vt:lpstr>Symbol</vt:lpstr>
      <vt:lpstr>Office Theme</vt:lpstr>
      <vt:lpstr>Equation</vt:lpstr>
      <vt:lpstr>Chart</vt:lpstr>
      <vt:lpstr>KJM 3110 Electrochemistry    Chapter 15   Electrochemistry with Periodic Signals</vt:lpstr>
      <vt:lpstr>Ch. 14 Other interfaces - Summary</vt:lpstr>
      <vt:lpstr>AC voltage and current. Impedance and power.</vt:lpstr>
      <vt:lpstr>Textbook’s introduction to periodicity</vt:lpstr>
      <vt:lpstr>Conductivity cell</vt:lpstr>
      <vt:lpstr>Faradaic effects of AC. Impedance, harmonics, rectification</vt:lpstr>
      <vt:lpstr>Faradaic effects of AC. Impedance, harmonics, rectification</vt:lpstr>
      <vt:lpstr>Relation to voltage – Butler-Volmer</vt:lpstr>
      <vt:lpstr>The RctW impedance</vt:lpstr>
      <vt:lpstr>The Warburg impedance</vt:lpstr>
      <vt:lpstr>Reversibility index λ</vt:lpstr>
      <vt:lpstr>AC impedance measurement</vt:lpstr>
      <vt:lpstr>Deviations from ideality at large perturbations</vt:lpstr>
      <vt:lpstr>AC impedance representations</vt:lpstr>
      <vt:lpstr>Complex impedance Z* and admittance Y*</vt:lpstr>
      <vt:lpstr>Impedance and admittance of discrete elements</vt:lpstr>
      <vt:lpstr>Y*=1/Z*    and    Z*=1/Y*</vt:lpstr>
      <vt:lpstr>Randles-Erschler circuit</vt:lpstr>
      <vt:lpstr>Build the circuit impedance</vt:lpstr>
      <vt:lpstr>Build the circuit impedance</vt:lpstr>
      <vt:lpstr>Deconvolute and parameterise the circuit</vt:lpstr>
      <vt:lpstr>«Impedance plots»</vt:lpstr>
      <vt:lpstr>The Z semicircle: (RC) </vt:lpstr>
      <vt:lpstr>Constant phase elements (CPE)</vt:lpstr>
      <vt:lpstr>A detour to EIS of ceramic electrolytes  Some slides from another course</vt:lpstr>
      <vt:lpstr>Circuits of actual materials functions and of discrete elements.</vt:lpstr>
      <vt:lpstr>Mathematics of some of the parameters</vt:lpstr>
      <vt:lpstr>Conduction takes many paths</vt:lpstr>
      <vt:lpstr>Measurement, generation, and deconvolution of impedance spectra</vt:lpstr>
      <vt:lpstr>AC voltammetry (qualitative approach only)</vt:lpstr>
      <vt:lpstr>Fourier transform voltammetry</vt:lpstr>
      <vt:lpstr>Summary Ch. 15  Electrochemistry with Periodic Signals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KJM 3110  Electrochemistry</dc:title>
  <dc:creator>Truls Norby</dc:creator>
  <cp:lastModifiedBy>Truls Norby</cp:lastModifiedBy>
  <cp:revision>491</cp:revision>
  <dcterms:created xsi:type="dcterms:W3CDTF">2020-01-18T04:32:08Z</dcterms:created>
  <dcterms:modified xsi:type="dcterms:W3CDTF">2020-04-19T16:01:34Z</dcterms:modified>
</cp:coreProperties>
</file>