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gif" ContentType="image/gif"/>
  <Override PartName="/ppt/notesSlides/notesSlide11.xml" ContentType="application/vnd.openxmlformats-officedocument.presentationml.notesSlide+xml"/>
  <Default Extension="vml" ContentType="application/vnd.openxmlformats-officedocument.vmlDrawing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1"/>
  </p:sldMasterIdLst>
  <p:notesMasterIdLst>
    <p:notesMasterId r:id="rId51"/>
  </p:notesMasterIdLst>
  <p:sldIdLst>
    <p:sldId id="256" r:id="rId2"/>
    <p:sldId id="257" r:id="rId3"/>
    <p:sldId id="259" r:id="rId4"/>
    <p:sldId id="258" r:id="rId5"/>
    <p:sldId id="262" r:id="rId6"/>
    <p:sldId id="260" r:id="rId7"/>
    <p:sldId id="304" r:id="rId8"/>
    <p:sldId id="263" r:id="rId9"/>
    <p:sldId id="315" r:id="rId10"/>
    <p:sldId id="316" r:id="rId11"/>
    <p:sldId id="305" r:id="rId12"/>
    <p:sldId id="306" r:id="rId13"/>
    <p:sldId id="307" r:id="rId14"/>
    <p:sldId id="310" r:id="rId15"/>
    <p:sldId id="311" r:id="rId16"/>
    <p:sldId id="312" r:id="rId17"/>
    <p:sldId id="313" r:id="rId18"/>
    <p:sldId id="292" r:id="rId19"/>
    <p:sldId id="289" r:id="rId20"/>
    <p:sldId id="270" r:id="rId21"/>
    <p:sldId id="290" r:id="rId22"/>
    <p:sldId id="291" r:id="rId23"/>
    <p:sldId id="266" r:id="rId24"/>
    <p:sldId id="283" r:id="rId25"/>
    <p:sldId id="284" r:id="rId26"/>
    <p:sldId id="285" r:id="rId27"/>
    <p:sldId id="286" r:id="rId28"/>
    <p:sldId id="287" r:id="rId29"/>
    <p:sldId id="288" r:id="rId30"/>
    <p:sldId id="300" r:id="rId31"/>
    <p:sldId id="301" r:id="rId32"/>
    <p:sldId id="272" r:id="rId33"/>
    <p:sldId id="273" r:id="rId34"/>
    <p:sldId id="275" r:id="rId35"/>
    <p:sldId id="276" r:id="rId36"/>
    <p:sldId id="277" r:id="rId37"/>
    <p:sldId id="302" r:id="rId38"/>
    <p:sldId id="278" r:id="rId39"/>
    <p:sldId id="279" r:id="rId40"/>
    <p:sldId id="280" r:id="rId41"/>
    <p:sldId id="281" r:id="rId42"/>
    <p:sldId id="296" r:id="rId43"/>
    <p:sldId id="297" r:id="rId44"/>
    <p:sldId id="298" r:id="rId45"/>
    <p:sldId id="299" r:id="rId46"/>
    <p:sldId id="293" r:id="rId47"/>
    <p:sldId id="294" r:id="rId48"/>
    <p:sldId id="295" r:id="rId49"/>
    <p:sldId id="314" r:id="rId50"/>
  </p:sldIdLst>
  <p:sldSz cx="9144000" cy="6858000" type="screen4x3"/>
  <p:notesSz cx="6858000" cy="9144000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2521" autoAdjust="0"/>
  </p:normalViewPr>
  <p:slideViewPr>
    <p:cSldViewPr>
      <p:cViewPr varScale="1">
        <p:scale>
          <a:sx n="99" d="100"/>
          <a:sy n="99" d="100"/>
        </p:scale>
        <p:origin x="-102" y="-4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b-NO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nb-NO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b-NO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5D14537-0078-42EF-9979-1FDD071A0F80}" type="slidenum">
              <a:rPr lang="nb-NO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CBBCD3-F624-493C-ACDD-4BEE4DA3108F}" type="slidenum">
              <a:rPr lang="nb-NO"/>
              <a:pPr/>
              <a:t>1</a:t>
            </a:fld>
            <a:endParaRPr lang="nb-NO" dirty="0"/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35DBF8-5A49-40AD-8745-424328FDF2AE}" type="slidenum">
              <a:rPr lang="nb-NO"/>
              <a:pPr/>
              <a:t>2</a:t>
            </a:fld>
            <a:endParaRPr lang="nb-NO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Spill</a:t>
            </a:r>
            <a:r>
              <a:rPr lang="nb-NO" baseline="0" dirty="0" smtClean="0"/>
              <a:t> driver markedet</a:t>
            </a:r>
            <a:endParaRPr lang="nb-NO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0710151-CE67-41DF-B5AC-312639F78769}" type="slidenum">
              <a:rPr lang="nb-NO"/>
              <a:pPr/>
              <a:t>3</a:t>
            </a:fld>
            <a:endParaRPr lang="nb-NO"/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Important to be ”Buzzword-capatible”!!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9BA321-1D13-4FC7-9907-8D621E11356B}" type="slidenum">
              <a:rPr lang="nb-NO"/>
              <a:pPr/>
              <a:t>4</a:t>
            </a:fld>
            <a:endParaRPr lang="nb-NO"/>
          </a:p>
        </p:txBody>
      </p:sp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Geometry</a:t>
            </a:r>
            <a:r>
              <a:rPr lang="nb-NO" dirty="0"/>
              <a:t> = Setter opp </a:t>
            </a:r>
            <a:r>
              <a:rPr lang="nb-NO" dirty="0" err="1"/>
              <a:t>vertexer</a:t>
            </a:r>
            <a:r>
              <a:rPr lang="nb-NO" dirty="0"/>
              <a:t> (kanter i triangler), og lager triangler</a:t>
            </a:r>
          </a:p>
          <a:p>
            <a:r>
              <a:rPr lang="nb-NO" dirty="0" err="1"/>
              <a:t>Rasterization</a:t>
            </a:r>
            <a:r>
              <a:rPr lang="nb-NO" dirty="0"/>
              <a:t> = Finne ut hvilke </a:t>
            </a:r>
            <a:r>
              <a:rPr lang="nb-NO" dirty="0" err="1"/>
              <a:t>pixler</a:t>
            </a:r>
            <a:r>
              <a:rPr lang="nb-NO" dirty="0"/>
              <a:t> som hører hjemme i trianglet</a:t>
            </a:r>
          </a:p>
          <a:p>
            <a:r>
              <a:rPr lang="nb-NO" dirty="0" err="1"/>
              <a:t>Pixel</a:t>
            </a:r>
            <a:r>
              <a:rPr lang="nb-NO" dirty="0"/>
              <a:t> = Manipulere, gjøre effekter med </a:t>
            </a:r>
            <a:r>
              <a:rPr lang="nb-NO" dirty="0" err="1"/>
              <a:t>pixler</a:t>
            </a:r>
            <a:endParaRPr lang="nb-NO" dirty="0"/>
          </a:p>
          <a:p>
            <a:r>
              <a:rPr lang="nb-NO" dirty="0"/>
              <a:t>ROP = Render </a:t>
            </a:r>
            <a:r>
              <a:rPr lang="nb-NO" dirty="0" err="1"/>
              <a:t>Out</a:t>
            </a:r>
            <a:r>
              <a:rPr lang="nb-NO" dirty="0"/>
              <a:t> </a:t>
            </a:r>
            <a:r>
              <a:rPr lang="nb-NO" dirty="0" err="1"/>
              <a:t>Put</a:t>
            </a:r>
            <a:r>
              <a:rPr lang="nb-NO" dirty="0"/>
              <a:t> = Siste ”touch” på triangler, eller på AA, osv. Finner også ut om vi trenger </a:t>
            </a:r>
            <a:r>
              <a:rPr lang="nb-NO" dirty="0" err="1"/>
              <a:t>pixlen</a:t>
            </a:r>
            <a:r>
              <a:rPr lang="nb-NO" dirty="0"/>
              <a:t> (er den synlig (</a:t>
            </a:r>
            <a:r>
              <a:rPr lang="nb-NO" dirty="0" err="1"/>
              <a:t>Hidden</a:t>
            </a:r>
            <a:r>
              <a:rPr lang="nb-NO" dirty="0"/>
              <a:t> </a:t>
            </a:r>
            <a:r>
              <a:rPr lang="nb-NO" dirty="0" err="1"/>
              <a:t>Surface</a:t>
            </a:r>
            <a:r>
              <a:rPr lang="nb-NO" dirty="0"/>
              <a:t> </a:t>
            </a:r>
            <a:r>
              <a:rPr lang="nb-NO" dirty="0" err="1"/>
              <a:t>Removal</a:t>
            </a:r>
            <a:r>
              <a:rPr lang="nb-NO" dirty="0"/>
              <a:t>))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01C49A-E093-40BC-9E7A-C3E21F5B5317}" type="slidenum">
              <a:rPr lang="nb-NO"/>
              <a:pPr/>
              <a:t>5</a:t>
            </a:fld>
            <a:endParaRPr lang="nb-NO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PCI Express = </a:t>
            </a:r>
            <a:r>
              <a:rPr lang="nb-NO" dirty="0" err="1" smtClean="0"/>
              <a:t>Seriel</a:t>
            </a:r>
            <a:r>
              <a:rPr lang="nb-NO" dirty="0" smtClean="0"/>
              <a:t> bus,</a:t>
            </a:r>
            <a:r>
              <a:rPr lang="nb-NO" baseline="0" dirty="0" smtClean="0"/>
              <a:t> flere kanaler…. 0,5 GB/sec hver vei</a:t>
            </a:r>
          </a:p>
          <a:p>
            <a:r>
              <a:rPr lang="nb-NO" baseline="0" dirty="0" smtClean="0"/>
              <a:t>Mer strøm!</a:t>
            </a:r>
          </a:p>
          <a:p>
            <a:r>
              <a:rPr lang="nb-NO" baseline="0" dirty="0" smtClean="0"/>
              <a:t>Snart PCI Express 3.0</a:t>
            </a:r>
            <a:endParaRPr lang="nb-NO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CD2BF8-DF6B-44F6-9CA9-748BB3DD9E19}" type="slidenum">
              <a:rPr lang="nb-NO"/>
              <a:pPr/>
              <a:t>6</a:t>
            </a:fld>
            <a:endParaRPr lang="nb-NO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65nm største hos TSMC</a:t>
            </a:r>
          </a:p>
          <a:p>
            <a:r>
              <a:rPr lang="nb-NO" dirty="0" smtClean="0"/>
              <a:t>Bruker mye strøm. 2 kontakter i tillegg til PCI Express</a:t>
            </a:r>
          </a:p>
          <a:p>
            <a:r>
              <a:rPr lang="nb-NO" dirty="0" smtClean="0"/>
              <a:t>Ikke mye i </a:t>
            </a:r>
            <a:r>
              <a:rPr lang="nb-NO" dirty="0" err="1" smtClean="0"/>
              <a:t>idle</a:t>
            </a:r>
            <a:r>
              <a:rPr lang="nb-NO" dirty="0" smtClean="0"/>
              <a:t>….</a:t>
            </a:r>
          </a:p>
          <a:p>
            <a:r>
              <a:rPr lang="nb-NO" dirty="0" smtClean="0"/>
              <a:t>Støtte for SLI, per nå opp til 3 grafikkort</a:t>
            </a:r>
          </a:p>
          <a:p>
            <a:endParaRPr lang="nb-NO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Begge er </a:t>
            </a:r>
            <a:r>
              <a:rPr lang="nb-NO" dirty="0" err="1" smtClean="0"/>
              <a:t>Compute</a:t>
            </a:r>
            <a:r>
              <a:rPr lang="nb-NO" baseline="0" dirty="0" smtClean="0"/>
              <a:t> 1.1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14537-0078-42EF-9979-1FDD071A0F80}" type="slidenum">
              <a:rPr lang="nb-NO" smtClean="0"/>
              <a:pPr/>
              <a:t>7</a:t>
            </a:fld>
            <a:endParaRPr lang="nb-NO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CCA9C2-E307-4D97-A76A-14F10DD796FF}" type="slidenum">
              <a:rPr lang="nb-NO"/>
              <a:pPr/>
              <a:t>8</a:t>
            </a:fld>
            <a:endParaRPr lang="nb-NO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A ”mile-high” overview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4C7086C-D953-4675-818C-6158BFDEAB4D}" type="slidenum">
              <a:rPr lang="nb-NO"/>
              <a:pPr/>
              <a:t>9</a:t>
            </a:fld>
            <a:endParaRPr lang="nb-NO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TPC = Texture Processor Cluster</a:t>
            </a:r>
          </a:p>
          <a:p>
            <a:r>
              <a:rPr lang="en-US"/>
              <a:t>SM = Streaming Multiprocessor</a:t>
            </a:r>
          </a:p>
          <a:p>
            <a:r>
              <a:rPr lang="en-US"/>
              <a:t>SP = Stream Processor (Oppererer med Scalar-verdier)</a:t>
            </a:r>
          </a:p>
          <a:p>
            <a:r>
              <a:rPr lang="en-US"/>
              <a:t>SFU = Special Function Unit</a:t>
            </a:r>
          </a:p>
          <a:p>
            <a:r>
              <a:rPr lang="en-US"/>
              <a:t>TEX = Texturing Unit</a:t>
            </a:r>
            <a:endParaRPr lang="nb-NO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Niagara (</a:t>
            </a:r>
            <a:r>
              <a:rPr lang="nb-NO" dirty="0" err="1" smtClean="0"/>
              <a:t>UltraSPARC</a:t>
            </a:r>
            <a:r>
              <a:rPr lang="nb-NO" dirty="0" smtClean="0"/>
              <a:t> T2) = 8 </a:t>
            </a:r>
            <a:r>
              <a:rPr lang="nb-NO" dirty="0" err="1" smtClean="0"/>
              <a:t>Threads</a:t>
            </a:r>
            <a:r>
              <a:rPr lang="nb-NO" dirty="0" smtClean="0"/>
              <a:t> per Core, 8 </a:t>
            </a:r>
            <a:r>
              <a:rPr lang="nb-NO" dirty="0" err="1" smtClean="0"/>
              <a:t>cores</a:t>
            </a:r>
            <a:endParaRPr lang="nb-NO" dirty="0" smtClean="0"/>
          </a:p>
          <a:p>
            <a:r>
              <a:rPr lang="nb-NO" dirty="0" smtClean="0"/>
              <a:t>NVIDIA har </a:t>
            </a:r>
            <a:r>
              <a:rPr lang="nb-NO" dirty="0" err="1" smtClean="0"/>
              <a:t>asymetrisk</a:t>
            </a:r>
            <a:r>
              <a:rPr lang="nb-NO" dirty="0" smtClean="0"/>
              <a:t> klokke… SHADER CLOCK, GPU CLOCK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14537-0078-42EF-9979-1FDD071A0F80}" type="slidenum">
              <a:rPr lang="nb-NO" smtClean="0"/>
              <a:pPr/>
              <a:t>10</a:t>
            </a:fld>
            <a:endParaRPr lang="nb-NO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14537-0078-42EF-9979-1FDD071A0F80}" type="slidenum">
              <a:rPr lang="nb-NO" smtClean="0"/>
              <a:pPr/>
              <a:t>13</a:t>
            </a:fld>
            <a:endParaRPr lang="nb-NO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 smtClean="0"/>
          </a:p>
          <a:p>
            <a:r>
              <a:rPr lang="nb-NO" dirty="0" smtClean="0"/>
              <a:t>TEX er mer viktig for grafikk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14537-0078-42EF-9979-1FDD071A0F80}" type="slidenum">
              <a:rPr lang="nb-NO" smtClean="0"/>
              <a:pPr/>
              <a:t>14</a:t>
            </a:fld>
            <a:endParaRPr lang="nb-NO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FMUL = </a:t>
            </a:r>
            <a:r>
              <a:rPr lang="nb-NO" dirty="0" err="1" smtClean="0"/>
              <a:t>Floating</a:t>
            </a:r>
            <a:r>
              <a:rPr lang="nb-NO" baseline="0" dirty="0" smtClean="0"/>
              <a:t> </a:t>
            </a:r>
            <a:r>
              <a:rPr lang="nb-NO" baseline="0" dirty="0" err="1" smtClean="0"/>
              <a:t>point</a:t>
            </a:r>
            <a:r>
              <a:rPr lang="nb-NO" baseline="0" dirty="0" smtClean="0"/>
              <a:t> </a:t>
            </a:r>
            <a:r>
              <a:rPr lang="nb-NO" baseline="0" dirty="0" err="1" smtClean="0"/>
              <a:t>multipler</a:t>
            </a:r>
            <a:r>
              <a:rPr lang="nb-NO" baseline="0" dirty="0" smtClean="0"/>
              <a:t>, FADD = </a:t>
            </a:r>
            <a:r>
              <a:rPr lang="nb-NO" baseline="0" dirty="0" err="1" smtClean="0"/>
              <a:t>Floating</a:t>
            </a:r>
            <a:r>
              <a:rPr lang="nb-NO" baseline="0" dirty="0" smtClean="0"/>
              <a:t> </a:t>
            </a:r>
            <a:r>
              <a:rPr lang="nb-NO" baseline="0" dirty="0" err="1" smtClean="0"/>
              <a:t>point</a:t>
            </a:r>
            <a:r>
              <a:rPr lang="nb-NO" baseline="0" dirty="0" smtClean="0"/>
              <a:t> </a:t>
            </a:r>
            <a:r>
              <a:rPr lang="nb-NO" baseline="0" dirty="0" err="1" smtClean="0"/>
              <a:t>add</a:t>
            </a:r>
            <a:r>
              <a:rPr lang="nb-NO" baseline="0" dirty="0" smtClean="0"/>
              <a:t>, </a:t>
            </a:r>
          </a:p>
          <a:p>
            <a:r>
              <a:rPr lang="nb-NO" baseline="0" dirty="0" smtClean="0"/>
              <a:t>Hot </a:t>
            </a:r>
            <a:r>
              <a:rPr lang="nb-NO" baseline="0" dirty="0" err="1" smtClean="0"/>
              <a:t>clock/shader</a:t>
            </a:r>
            <a:r>
              <a:rPr lang="nb-NO" baseline="0" dirty="0" smtClean="0"/>
              <a:t> </a:t>
            </a:r>
            <a:r>
              <a:rPr lang="nb-NO" baseline="0" dirty="0" err="1" smtClean="0"/>
              <a:t>clock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14537-0078-42EF-9979-1FDD071A0F80}" type="slidenum">
              <a:rPr lang="nb-NO" smtClean="0"/>
              <a:pPr/>
              <a:t>17</a:t>
            </a:fld>
            <a:endParaRPr lang="nb-NO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31375B-62B4-48A7-9B8F-76A83F8DF483}" type="slidenum">
              <a:rPr lang="en-US"/>
              <a:pPr/>
              <a:t>19</a:t>
            </a:fld>
            <a:endParaRPr lang="en-US"/>
          </a:p>
        </p:txBody>
      </p:sp>
      <p:sp>
        <p:nvSpPr>
          <p:cNvPr id="94210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43000" y="684213"/>
            <a:ext cx="4572000" cy="3429000"/>
          </a:xfrm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731" y="4344144"/>
            <a:ext cx="5484540" cy="4115504"/>
          </a:xfrm>
        </p:spPr>
        <p:txBody>
          <a:bodyPr/>
          <a:lstStyle/>
          <a:p>
            <a:r>
              <a:rPr lang="en-US"/>
              <a:t>Mark Harris, of Nvidia, runs the gpgpu.org website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8502FA-39D7-4C4F-936C-351F88521030}" type="slidenum">
              <a:rPr lang="nb-NO"/>
              <a:pPr/>
              <a:t>20</a:t>
            </a:fld>
            <a:endParaRPr lang="nb-NO"/>
          </a:p>
        </p:txBody>
      </p:sp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C776F38-4D23-46C9-B84A-3E6FDBEDA10F}" type="slidenum">
              <a:rPr lang="en-US"/>
              <a:pPr/>
              <a:t>22</a:t>
            </a:fld>
            <a:endParaRPr lang="en-US"/>
          </a:p>
        </p:txBody>
      </p:sp>
      <p:sp>
        <p:nvSpPr>
          <p:cNvPr id="10240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057" y="4344144"/>
            <a:ext cx="5031887" cy="4113939"/>
          </a:xfrm>
        </p:spPr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E1E361-3237-4420-BD36-459111690390}" type="slidenum">
              <a:rPr lang="nb-NO"/>
              <a:pPr/>
              <a:t>23</a:t>
            </a:fld>
            <a:endParaRPr lang="nb-NO"/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TBD: Define SASS = SPA Assembly language.  </a:t>
            </a:r>
          </a:p>
          <a:p>
            <a:endParaRPr lang="nb-NO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I</a:t>
            </a:r>
            <a:r>
              <a:rPr lang="nb-NO" baseline="0" dirty="0" smtClean="0"/>
              <a:t> dag skal skjelettet frem…. Om to uker blir det mer kjøtt på bena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14537-0078-42EF-9979-1FDD071A0F80}" type="slidenum">
              <a:rPr lang="nb-NO" smtClean="0"/>
              <a:pPr/>
              <a:t>24</a:t>
            </a:fld>
            <a:endParaRPr lang="nb-NO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1 </a:t>
            </a:r>
            <a:r>
              <a:rPr lang="nb-NO" dirty="0" err="1" smtClean="0"/>
              <a:t>kernel</a:t>
            </a:r>
            <a:r>
              <a:rPr lang="nb-NO" dirty="0" smtClean="0"/>
              <a:t> eksekverer 1 grid… </a:t>
            </a:r>
          </a:p>
          <a:p>
            <a:r>
              <a:rPr lang="nb-NO" dirty="0" smtClean="0"/>
              <a:t>1 </a:t>
            </a:r>
            <a:r>
              <a:rPr lang="nb-NO" dirty="0" err="1" smtClean="0"/>
              <a:t>block</a:t>
            </a:r>
            <a:r>
              <a:rPr lang="nb-NO" dirty="0" smtClean="0"/>
              <a:t> kjører på</a:t>
            </a:r>
            <a:r>
              <a:rPr lang="nb-NO" baseline="0" dirty="0" smtClean="0"/>
              <a:t> 1 SM (Multiprosessor)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14537-0078-42EF-9979-1FDD071A0F80}" type="slidenum">
              <a:rPr lang="nb-NO" smtClean="0"/>
              <a:pPr/>
              <a:t>26</a:t>
            </a:fld>
            <a:endParaRPr lang="nb-NO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F1C224-DEAA-4CDD-9E45-E6DA5037172D}" type="slidenum">
              <a:rPr lang="en-US"/>
              <a:pPr/>
              <a:t>28</a:t>
            </a:fld>
            <a:endParaRPr lang="en-US"/>
          </a:p>
        </p:txBody>
      </p:sp>
      <p:sp>
        <p:nvSpPr>
          <p:cNvPr id="4915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607" y="4344144"/>
            <a:ext cx="5028787" cy="4113939"/>
          </a:xfrm>
        </p:spPr>
        <p:txBody>
          <a:bodyPr/>
          <a:lstStyle/>
          <a:p>
            <a:r>
              <a:rPr lang="en-US"/>
              <a:t>Global, constant, and texture memory spaces are persistent across kernels called by the same application.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28638A-270A-4734-9E49-3E5AD9C4ABE6}" type="slidenum">
              <a:rPr lang="en-US"/>
              <a:pPr/>
              <a:t>37</a:t>
            </a:fld>
            <a:endParaRPr lang="en-US"/>
          </a:p>
        </p:txBody>
      </p:sp>
      <p:sp>
        <p:nvSpPr>
          <p:cNvPr id="13824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607" y="4344144"/>
            <a:ext cx="5028787" cy="4113939"/>
          </a:xfrm>
        </p:spPr>
        <p:txBody>
          <a:bodyPr/>
          <a:lstStyle/>
          <a:p>
            <a:r>
              <a:rPr lang="en-US" dirty="0"/>
              <a:t>cudaMemcpy2D() copies a rectangular piece of memory from one memory area to another. Both areas may not overlap.</a:t>
            </a:r>
          </a:p>
          <a:p>
            <a:r>
              <a:rPr lang="nb-NO" dirty="0" err="1"/>
              <a:t>cudaMemcpyToSymbol</a:t>
            </a:r>
            <a:r>
              <a:rPr lang="nb-NO" dirty="0"/>
              <a:t>()</a:t>
            </a:r>
            <a:r>
              <a:rPr lang="en-US" dirty="0"/>
              <a:t> copies bytes from the memory area pointed to by a host pointer to the memory area pointed to by </a:t>
            </a:r>
            <a:r>
              <a:rPr lang="nb-NO" dirty="0"/>
              <a:t>a </a:t>
            </a:r>
            <a:r>
              <a:rPr lang="nb-NO" dirty="0" err="1"/>
              <a:t>device</a:t>
            </a:r>
            <a:r>
              <a:rPr lang="nb-NO" dirty="0"/>
              <a:t> variable</a:t>
            </a:r>
            <a:r>
              <a:rPr lang="en-US" dirty="0"/>
              <a:t>.</a:t>
            </a:r>
          </a:p>
          <a:p>
            <a:r>
              <a:rPr lang="nb-NO" dirty="0" err="1"/>
              <a:t>cudaMemcpyFromSymbol</a:t>
            </a:r>
            <a:r>
              <a:rPr lang="nb-NO" dirty="0"/>
              <a:t>()</a:t>
            </a:r>
            <a:r>
              <a:rPr lang="en-US" dirty="0"/>
              <a:t> copies bytes from the memory area pointed to by </a:t>
            </a:r>
            <a:r>
              <a:rPr lang="nb-NO" dirty="0"/>
              <a:t>a </a:t>
            </a:r>
            <a:r>
              <a:rPr lang="nb-NO" dirty="0" err="1"/>
              <a:t>device</a:t>
            </a:r>
            <a:r>
              <a:rPr lang="nb-NO" dirty="0"/>
              <a:t> variable</a:t>
            </a:r>
            <a:r>
              <a:rPr lang="en-US" dirty="0"/>
              <a:t> to the memory area pointed to by a host pointer.</a:t>
            </a:r>
          </a:p>
          <a:p>
            <a:r>
              <a:rPr lang="nb-NO" dirty="0" err="1"/>
              <a:t>cudaGetSymbolAddress</a:t>
            </a:r>
            <a:r>
              <a:rPr lang="nb-NO" dirty="0"/>
              <a:t>() </a:t>
            </a:r>
            <a:r>
              <a:rPr lang="nb-NO" dirty="0" err="1"/>
              <a:t>returns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address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a </a:t>
            </a:r>
            <a:r>
              <a:rPr lang="nb-NO" dirty="0" err="1"/>
              <a:t>device</a:t>
            </a:r>
            <a:r>
              <a:rPr lang="nb-NO" dirty="0"/>
              <a:t> variable.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1155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-96" charset="2"/>
              <a:buNone/>
              <a:defRPr/>
            </a:lvl1pPr>
          </a:lstStyle>
          <a:p>
            <a:r>
              <a:rPr lang="nb-NO" smtClean="0"/>
              <a:t>Klikk for å redigere undertittelstil i malen</a:t>
            </a:r>
            <a:endParaRPr lang="en-US"/>
          </a:p>
        </p:txBody>
      </p:sp>
      <p:sp>
        <p:nvSpPr>
          <p:cNvPr id="1155076" name="Rectangle 4"/>
          <p:cNvSpPr>
            <a:spLocks noChangeArrowheads="1"/>
          </p:cNvSpPr>
          <p:nvPr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1155077" name="Rectangle 5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nb-NO" sz="2400"/>
          </a:p>
        </p:txBody>
      </p:sp>
      <p:sp>
        <p:nvSpPr>
          <p:cNvPr id="1155078" name="Rectangle 6"/>
          <p:cNvSpPr>
            <a:spLocks noChangeArrowheads="1"/>
          </p:cNvSpPr>
          <p:nvPr/>
        </p:nvSpPr>
        <p:spPr bwMode="auto">
          <a:xfrm rot="-54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858000" y="127000"/>
            <a:ext cx="2286000" cy="63881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0" y="127000"/>
            <a:ext cx="6705600" cy="63881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tel, tekst og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iagram 3"/>
          <p:cNvSpPr>
            <a:spLocks noGrp="1"/>
          </p:cNvSpPr>
          <p:nvPr>
            <p:ph type="chart" sz="half" idx="2"/>
          </p:nvPr>
        </p:nvSpPr>
        <p:spPr>
          <a:xfrm>
            <a:off x="4648200" y="866775"/>
            <a:ext cx="4495800" cy="5648325"/>
          </a:xfrm>
        </p:spPr>
        <p:txBody>
          <a:bodyPr/>
          <a:lstStyle/>
          <a:p>
            <a:r>
              <a:rPr lang="nb-NO" smtClean="0"/>
              <a:t>Klikk ikonet for å legge til et diagram</a:t>
            </a:r>
            <a:endParaRPr lang="nb-NO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tel og tekst over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sz="half" idx="1"/>
          </p:nvPr>
        </p:nvSpPr>
        <p:spPr>
          <a:xfrm>
            <a:off x="0" y="866775"/>
            <a:ext cx="9144000" cy="2747963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0" y="3767138"/>
            <a:ext cx="9144000" cy="2747962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tel, innhold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CF6993C-05BC-4B61-9375-13C838EDF253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tel, tekst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6531669-AEB0-46DF-A8E6-A05F89861A64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tel og innhold over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8305800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85800" y="1524000"/>
            <a:ext cx="8305800" cy="2209800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85800" y="3886200"/>
            <a:ext cx="8305800" cy="2209800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0"/>
          </p:nvPr>
        </p:nvSpPr>
        <p:spPr>
          <a:xfrm>
            <a:off x="457200" y="6248400"/>
            <a:ext cx="39624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© David Kirk/NVIDIA and Wen-mei W. Hwu, 2007</a:t>
            </a:r>
          </a:p>
          <a:p>
            <a:r>
              <a:rPr lang="en-US"/>
              <a:t>ECE 498AL, University of Illinois, Urbana-Champaign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1"/>
          </p:nvPr>
        </p:nvSpPr>
        <p:spPr>
          <a:xfrm>
            <a:off x="70104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E1129DD-60C6-44EF-A68E-C2345A092B9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4050" name="Rectangle 2"/>
          <p:cNvSpPr>
            <a:spLocks noChangeArrowheads="1"/>
          </p:cNvSpPr>
          <p:nvPr/>
        </p:nvSpPr>
        <p:spPr bwMode="auto">
          <a:xfrm>
            <a:off x="107950" y="131763"/>
            <a:ext cx="928688" cy="598487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115405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  <a:endParaRPr lang="en-US" smtClean="0"/>
          </a:p>
        </p:txBody>
      </p:sp>
      <p:sp>
        <p:nvSpPr>
          <p:cNvPr id="115405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866775"/>
            <a:ext cx="9144000" cy="564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smtClean="0"/>
          </a:p>
        </p:txBody>
      </p:sp>
      <p:sp>
        <p:nvSpPr>
          <p:cNvPr id="1154053" name="Text Box 5"/>
          <p:cNvSpPr txBox="1">
            <a:spLocks noChangeArrowheads="1"/>
          </p:cNvSpPr>
          <p:nvPr/>
        </p:nvSpPr>
        <p:spPr bwMode="auto">
          <a:xfrm>
            <a:off x="1725613" y="6654800"/>
            <a:ext cx="5113337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spAutoFit/>
          </a:bodyPr>
          <a:lstStyle/>
          <a:p>
            <a:pPr algn="ctr" eaLnBrk="0" hangingPunct="0">
              <a:spcBef>
                <a:spcPct val="50000"/>
              </a:spcBef>
              <a:buClrTx/>
              <a:buSzTx/>
              <a:buFontTx/>
              <a:buNone/>
            </a:pPr>
            <a:r>
              <a:rPr lang="en-US" sz="900">
                <a:latin typeface="Arial" charset="0"/>
              </a:rPr>
              <a:t>INF5062, Pål Halvorsen and Carsten Griwodz</a:t>
            </a:r>
          </a:p>
        </p:txBody>
      </p:sp>
      <p:sp>
        <p:nvSpPr>
          <p:cNvPr id="1154054" name="Rectangle 6"/>
          <p:cNvSpPr>
            <a:spLocks noChangeArrowheads="1"/>
          </p:cNvSpPr>
          <p:nvPr/>
        </p:nvSpPr>
        <p:spPr bwMode="gray">
          <a:xfrm>
            <a:off x="9525" y="638175"/>
            <a:ext cx="9123363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nb-NO" sz="2400"/>
          </a:p>
        </p:txBody>
      </p:sp>
      <p:pic>
        <p:nvPicPr>
          <p:cNvPr id="1154055" name="Picture 7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7142163" y="6665913"/>
            <a:ext cx="1966912" cy="168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154056" name="Rectangle 8"/>
          <p:cNvSpPr>
            <a:spLocks noChangeArrowheads="1"/>
          </p:cNvSpPr>
          <p:nvPr/>
        </p:nvSpPr>
        <p:spPr bwMode="auto">
          <a:xfrm rot="-5400000">
            <a:off x="-165894" y="378619"/>
            <a:ext cx="731838" cy="635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rgbClr val="808080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pic>
        <p:nvPicPr>
          <p:cNvPr id="1154057" name="Picture 9" descr="Picture2"/>
          <p:cNvPicPr>
            <a:picLocks noChangeAspect="1" noChangeArrowheads="1"/>
          </p:cNvPicPr>
          <p:nvPr/>
        </p:nvPicPr>
        <p:blipFill>
          <a:blip r:embed="rId19" cstate="print"/>
          <a:srcRect r="63078"/>
          <a:stretch>
            <a:fillRect/>
          </a:stretch>
        </p:blipFill>
        <p:spPr bwMode="auto">
          <a:xfrm>
            <a:off x="15875" y="6572250"/>
            <a:ext cx="33496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54058" name="Rectangle 10"/>
          <p:cNvSpPr>
            <a:spLocks noChangeArrowheads="1"/>
          </p:cNvSpPr>
          <p:nvPr/>
        </p:nvSpPr>
        <p:spPr bwMode="gray">
          <a:xfrm flipV="1">
            <a:off x="311150" y="65881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nb-NO" sz="2400"/>
          </a:p>
        </p:txBody>
      </p:sp>
      <p:sp>
        <p:nvSpPr>
          <p:cNvPr id="1154059" name="Text Box 11"/>
          <p:cNvSpPr txBox="1">
            <a:spLocks noChangeArrowheads="1"/>
          </p:cNvSpPr>
          <p:nvPr/>
        </p:nvSpPr>
        <p:spPr bwMode="auto">
          <a:xfrm>
            <a:off x="246063" y="6630988"/>
            <a:ext cx="1492250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spAutoFit/>
          </a:bodyPr>
          <a:lstStyle/>
          <a:p>
            <a:pPr eaLnBrk="0" hangingPunct="0">
              <a:spcBef>
                <a:spcPct val="50000"/>
              </a:spcBef>
              <a:buClrTx/>
              <a:buSzTx/>
              <a:buFontTx/>
              <a:buNone/>
            </a:pPr>
            <a:r>
              <a:rPr lang="en-US" sz="1000" b="1"/>
              <a:t>University of Oslo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2" r:id="rId1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2pPr>
      <a:lvl3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3pPr>
      <a:lvl4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4pPr>
      <a:lvl5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5pPr>
      <a:lvl6pPr marL="4572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6pPr>
      <a:lvl7pPr marL="9144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7pPr>
      <a:lvl8pPr marL="13716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8pPr>
      <a:lvl9pPr marL="18288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pitchFamily="-96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Tahoma" pitchFamily="34" charset="0"/>
        <a:buChar char="−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Wingdings" pitchFamily="-96" charset="2"/>
        <a:buChar char="§"/>
        <a:defRPr sz="19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INF5062 – GPU &amp; CUDA</a:t>
            </a:r>
            <a:endParaRPr lang="nb-NO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Håkon Kvale </a:t>
            </a:r>
            <a:r>
              <a:rPr lang="nb-NO" dirty="0" smtClean="0"/>
              <a:t>Stensland</a:t>
            </a:r>
          </a:p>
          <a:p>
            <a:r>
              <a:rPr lang="nb-NO" sz="2000" dirty="0" smtClean="0"/>
              <a:t>Simula Research Laboratory</a:t>
            </a:r>
            <a:endParaRPr lang="nb-NO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PC Graphics Timeline</a:t>
            </a: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29600" cy="2667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Challenges</a:t>
            </a:r>
            <a:r>
              <a:rPr lang="nb-NO" sz="2400" dirty="0"/>
              <a:t>: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Render infinitely complex scenes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And extremely high resolution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In 1/60</a:t>
            </a:r>
            <a:r>
              <a:rPr lang="en-US" sz="2000" baseline="30000" dirty="0"/>
              <a:t>th</a:t>
            </a:r>
            <a:r>
              <a:rPr lang="en-US" sz="2000" dirty="0"/>
              <a:t> of one second (60 frames per second)</a:t>
            </a:r>
          </a:p>
          <a:p>
            <a:pPr lvl="1"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400" dirty="0"/>
              <a:t>Graphics hardware has evolved from a simple hardwired pipeline to a highly programmable multiword processor</a:t>
            </a:r>
          </a:p>
        </p:txBody>
      </p:sp>
      <p:sp>
        <p:nvSpPr>
          <p:cNvPr id="5243" name="AutoShape 123"/>
          <p:cNvSpPr>
            <a:spLocks noChangeAspect="1" noChangeArrowheads="1" noTextEdit="1"/>
          </p:cNvSpPr>
          <p:nvPr/>
        </p:nvSpPr>
        <p:spPr bwMode="auto">
          <a:xfrm>
            <a:off x="0" y="4648200"/>
            <a:ext cx="9144000" cy="202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 dirty="0"/>
          </a:p>
        </p:txBody>
      </p:sp>
      <p:sp>
        <p:nvSpPr>
          <p:cNvPr id="5244" name="Line 124"/>
          <p:cNvSpPr>
            <a:spLocks noChangeShapeType="1"/>
          </p:cNvSpPr>
          <p:nvPr/>
        </p:nvSpPr>
        <p:spPr bwMode="auto">
          <a:xfrm>
            <a:off x="889000" y="5907088"/>
            <a:ext cx="1588" cy="3508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 dirty="0"/>
          </a:p>
        </p:txBody>
      </p:sp>
      <p:sp>
        <p:nvSpPr>
          <p:cNvPr id="5245" name="Rectangle 125"/>
          <p:cNvSpPr>
            <a:spLocks noChangeArrowheads="1"/>
          </p:cNvSpPr>
          <p:nvPr/>
        </p:nvSpPr>
        <p:spPr bwMode="auto">
          <a:xfrm>
            <a:off x="754063" y="6308725"/>
            <a:ext cx="279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dirty="0"/>
              <a:t>1998</a:t>
            </a:r>
            <a:endParaRPr lang="en-US" sz="2000" dirty="0">
              <a:latin typeface="Palatino" pitchFamily="18" charset="0"/>
            </a:endParaRPr>
          </a:p>
        </p:txBody>
      </p:sp>
      <p:sp>
        <p:nvSpPr>
          <p:cNvPr id="5246" name="Line 126"/>
          <p:cNvSpPr>
            <a:spLocks noChangeShapeType="1"/>
          </p:cNvSpPr>
          <p:nvPr/>
        </p:nvSpPr>
        <p:spPr bwMode="auto">
          <a:xfrm>
            <a:off x="304800" y="5943600"/>
            <a:ext cx="8534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 dirty="0"/>
          </a:p>
        </p:txBody>
      </p:sp>
      <p:sp>
        <p:nvSpPr>
          <p:cNvPr id="5247" name="Freeform 127"/>
          <p:cNvSpPr>
            <a:spLocks/>
          </p:cNvSpPr>
          <p:nvPr/>
        </p:nvSpPr>
        <p:spPr bwMode="auto">
          <a:xfrm>
            <a:off x="152400" y="5867400"/>
            <a:ext cx="149225" cy="149225"/>
          </a:xfrm>
          <a:custGeom>
            <a:avLst/>
            <a:gdLst/>
            <a:ahLst/>
            <a:cxnLst>
              <a:cxn ang="0">
                <a:pos x="0" y="94"/>
              </a:cxn>
              <a:cxn ang="0">
                <a:pos x="14" y="93"/>
              </a:cxn>
              <a:cxn ang="0">
                <a:pos x="28" y="92"/>
              </a:cxn>
              <a:cxn ang="0">
                <a:pos x="41" y="89"/>
              </a:cxn>
              <a:cxn ang="0">
                <a:pos x="53" y="85"/>
              </a:cxn>
              <a:cxn ang="0">
                <a:pos x="66" y="81"/>
              </a:cxn>
              <a:cxn ang="0">
                <a:pos x="79" y="77"/>
              </a:cxn>
              <a:cxn ang="0">
                <a:pos x="91" y="72"/>
              </a:cxn>
              <a:cxn ang="0">
                <a:pos x="104" y="66"/>
              </a:cxn>
              <a:cxn ang="0">
                <a:pos x="115" y="60"/>
              </a:cxn>
              <a:cxn ang="0">
                <a:pos x="127" y="53"/>
              </a:cxn>
              <a:cxn ang="0">
                <a:pos x="138" y="46"/>
              </a:cxn>
              <a:cxn ang="0">
                <a:pos x="148" y="38"/>
              </a:cxn>
              <a:cxn ang="0">
                <a:pos x="158" y="29"/>
              </a:cxn>
              <a:cxn ang="0">
                <a:pos x="168" y="20"/>
              </a:cxn>
              <a:cxn ang="0">
                <a:pos x="178" y="10"/>
              </a:cxn>
              <a:cxn ang="0">
                <a:pos x="187" y="0"/>
              </a:cxn>
              <a:cxn ang="0">
                <a:pos x="182" y="11"/>
              </a:cxn>
              <a:cxn ang="0">
                <a:pos x="177" y="23"/>
              </a:cxn>
              <a:cxn ang="0">
                <a:pos x="173" y="34"/>
              </a:cxn>
              <a:cxn ang="0">
                <a:pos x="171" y="46"/>
              </a:cxn>
              <a:cxn ang="0">
                <a:pos x="168" y="58"/>
              </a:cxn>
              <a:cxn ang="0">
                <a:pos x="166" y="70"/>
              </a:cxn>
              <a:cxn ang="0">
                <a:pos x="166" y="83"/>
              </a:cxn>
              <a:cxn ang="0">
                <a:pos x="164" y="94"/>
              </a:cxn>
              <a:cxn ang="0">
                <a:pos x="166" y="107"/>
              </a:cxn>
              <a:cxn ang="0">
                <a:pos x="166" y="118"/>
              </a:cxn>
              <a:cxn ang="0">
                <a:pos x="168" y="130"/>
              </a:cxn>
              <a:cxn ang="0">
                <a:pos x="171" y="143"/>
              </a:cxn>
              <a:cxn ang="0">
                <a:pos x="173" y="154"/>
              </a:cxn>
              <a:cxn ang="0">
                <a:pos x="177" y="166"/>
              </a:cxn>
              <a:cxn ang="0">
                <a:pos x="182" y="177"/>
              </a:cxn>
              <a:cxn ang="0">
                <a:pos x="187" y="188"/>
              </a:cxn>
              <a:cxn ang="0">
                <a:pos x="178" y="178"/>
              </a:cxn>
              <a:cxn ang="0">
                <a:pos x="168" y="168"/>
              </a:cxn>
              <a:cxn ang="0">
                <a:pos x="158" y="159"/>
              </a:cxn>
              <a:cxn ang="0">
                <a:pos x="148" y="150"/>
              </a:cxn>
              <a:cxn ang="0">
                <a:pos x="138" y="143"/>
              </a:cxn>
              <a:cxn ang="0">
                <a:pos x="127" y="135"/>
              </a:cxn>
              <a:cxn ang="0">
                <a:pos x="115" y="129"/>
              </a:cxn>
              <a:cxn ang="0">
                <a:pos x="104" y="122"/>
              </a:cxn>
              <a:cxn ang="0">
                <a:pos x="91" y="116"/>
              </a:cxn>
              <a:cxn ang="0">
                <a:pos x="79" y="111"/>
              </a:cxn>
              <a:cxn ang="0">
                <a:pos x="66" y="107"/>
              </a:cxn>
              <a:cxn ang="0">
                <a:pos x="53" y="103"/>
              </a:cxn>
              <a:cxn ang="0">
                <a:pos x="41" y="99"/>
              </a:cxn>
              <a:cxn ang="0">
                <a:pos x="28" y="97"/>
              </a:cxn>
              <a:cxn ang="0">
                <a:pos x="14" y="95"/>
              </a:cxn>
              <a:cxn ang="0">
                <a:pos x="0" y="94"/>
              </a:cxn>
            </a:cxnLst>
            <a:rect l="0" t="0" r="r" b="b"/>
            <a:pathLst>
              <a:path w="187" h="188">
                <a:moveTo>
                  <a:pt x="0" y="94"/>
                </a:moveTo>
                <a:lnTo>
                  <a:pt x="14" y="93"/>
                </a:lnTo>
                <a:lnTo>
                  <a:pt x="28" y="92"/>
                </a:lnTo>
                <a:lnTo>
                  <a:pt x="41" y="89"/>
                </a:lnTo>
                <a:lnTo>
                  <a:pt x="53" y="85"/>
                </a:lnTo>
                <a:lnTo>
                  <a:pt x="66" y="81"/>
                </a:lnTo>
                <a:lnTo>
                  <a:pt x="79" y="77"/>
                </a:lnTo>
                <a:lnTo>
                  <a:pt x="91" y="72"/>
                </a:lnTo>
                <a:lnTo>
                  <a:pt x="104" y="66"/>
                </a:lnTo>
                <a:lnTo>
                  <a:pt x="115" y="60"/>
                </a:lnTo>
                <a:lnTo>
                  <a:pt x="127" y="53"/>
                </a:lnTo>
                <a:lnTo>
                  <a:pt x="138" y="46"/>
                </a:lnTo>
                <a:lnTo>
                  <a:pt x="148" y="38"/>
                </a:lnTo>
                <a:lnTo>
                  <a:pt x="158" y="29"/>
                </a:lnTo>
                <a:lnTo>
                  <a:pt x="168" y="20"/>
                </a:lnTo>
                <a:lnTo>
                  <a:pt x="178" y="10"/>
                </a:lnTo>
                <a:lnTo>
                  <a:pt x="187" y="0"/>
                </a:lnTo>
                <a:lnTo>
                  <a:pt x="182" y="11"/>
                </a:lnTo>
                <a:lnTo>
                  <a:pt x="177" y="23"/>
                </a:lnTo>
                <a:lnTo>
                  <a:pt x="173" y="34"/>
                </a:lnTo>
                <a:lnTo>
                  <a:pt x="171" y="46"/>
                </a:lnTo>
                <a:lnTo>
                  <a:pt x="168" y="58"/>
                </a:lnTo>
                <a:lnTo>
                  <a:pt x="166" y="70"/>
                </a:lnTo>
                <a:lnTo>
                  <a:pt x="166" y="83"/>
                </a:lnTo>
                <a:lnTo>
                  <a:pt x="164" y="94"/>
                </a:lnTo>
                <a:lnTo>
                  <a:pt x="166" y="107"/>
                </a:lnTo>
                <a:lnTo>
                  <a:pt x="166" y="118"/>
                </a:lnTo>
                <a:lnTo>
                  <a:pt x="168" y="130"/>
                </a:lnTo>
                <a:lnTo>
                  <a:pt x="171" y="143"/>
                </a:lnTo>
                <a:lnTo>
                  <a:pt x="173" y="154"/>
                </a:lnTo>
                <a:lnTo>
                  <a:pt x="177" y="166"/>
                </a:lnTo>
                <a:lnTo>
                  <a:pt x="182" y="177"/>
                </a:lnTo>
                <a:lnTo>
                  <a:pt x="187" y="188"/>
                </a:lnTo>
                <a:lnTo>
                  <a:pt x="178" y="178"/>
                </a:lnTo>
                <a:lnTo>
                  <a:pt x="168" y="168"/>
                </a:lnTo>
                <a:lnTo>
                  <a:pt x="158" y="159"/>
                </a:lnTo>
                <a:lnTo>
                  <a:pt x="148" y="150"/>
                </a:lnTo>
                <a:lnTo>
                  <a:pt x="138" y="143"/>
                </a:lnTo>
                <a:lnTo>
                  <a:pt x="127" y="135"/>
                </a:lnTo>
                <a:lnTo>
                  <a:pt x="115" y="129"/>
                </a:lnTo>
                <a:lnTo>
                  <a:pt x="104" y="122"/>
                </a:lnTo>
                <a:lnTo>
                  <a:pt x="91" y="116"/>
                </a:lnTo>
                <a:lnTo>
                  <a:pt x="79" y="111"/>
                </a:lnTo>
                <a:lnTo>
                  <a:pt x="66" y="107"/>
                </a:lnTo>
                <a:lnTo>
                  <a:pt x="53" y="103"/>
                </a:lnTo>
                <a:lnTo>
                  <a:pt x="41" y="99"/>
                </a:lnTo>
                <a:lnTo>
                  <a:pt x="28" y="97"/>
                </a:lnTo>
                <a:lnTo>
                  <a:pt x="14" y="95"/>
                </a:lnTo>
                <a:lnTo>
                  <a:pt x="0" y="94"/>
                </a:lnTo>
                <a:close/>
              </a:path>
            </a:pathLst>
          </a:cu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 dirty="0"/>
          </a:p>
        </p:txBody>
      </p:sp>
      <p:sp>
        <p:nvSpPr>
          <p:cNvPr id="5248" name="Freeform 128"/>
          <p:cNvSpPr>
            <a:spLocks/>
          </p:cNvSpPr>
          <p:nvPr/>
        </p:nvSpPr>
        <p:spPr bwMode="auto">
          <a:xfrm>
            <a:off x="8839200" y="5867400"/>
            <a:ext cx="147638" cy="149225"/>
          </a:xfrm>
          <a:custGeom>
            <a:avLst/>
            <a:gdLst/>
            <a:ahLst/>
            <a:cxnLst>
              <a:cxn ang="0">
                <a:pos x="185" y="93"/>
              </a:cxn>
              <a:cxn ang="0">
                <a:pos x="172" y="94"/>
              </a:cxn>
              <a:cxn ang="0">
                <a:pos x="159" y="96"/>
              </a:cxn>
              <a:cxn ang="0">
                <a:pos x="145" y="98"/>
              </a:cxn>
              <a:cxn ang="0">
                <a:pos x="132" y="102"/>
              </a:cxn>
              <a:cxn ang="0">
                <a:pos x="120" y="106"/>
              </a:cxn>
              <a:cxn ang="0">
                <a:pos x="107" y="110"/>
              </a:cxn>
              <a:cxn ang="0">
                <a:pos x="95" y="115"/>
              </a:cxn>
              <a:cxn ang="0">
                <a:pos x="83" y="121"/>
              </a:cxn>
              <a:cxn ang="0">
                <a:pos x="71" y="128"/>
              </a:cxn>
              <a:cxn ang="0">
                <a:pos x="59" y="134"/>
              </a:cxn>
              <a:cxn ang="0">
                <a:pos x="49" y="142"/>
              </a:cxn>
              <a:cxn ang="0">
                <a:pos x="38" y="149"/>
              </a:cxn>
              <a:cxn ang="0">
                <a:pos x="28" y="158"/>
              </a:cxn>
              <a:cxn ang="0">
                <a:pos x="18" y="167"/>
              </a:cxn>
              <a:cxn ang="0">
                <a:pos x="9" y="177"/>
              </a:cxn>
              <a:cxn ang="0">
                <a:pos x="0" y="187"/>
              </a:cxn>
              <a:cxn ang="0">
                <a:pos x="5" y="176"/>
              </a:cxn>
              <a:cxn ang="0">
                <a:pos x="9" y="165"/>
              </a:cxn>
              <a:cxn ang="0">
                <a:pos x="12" y="153"/>
              </a:cxn>
              <a:cxn ang="0">
                <a:pos x="15" y="142"/>
              </a:cxn>
              <a:cxn ang="0">
                <a:pos x="18" y="130"/>
              </a:cxn>
              <a:cxn ang="0">
                <a:pos x="20" y="117"/>
              </a:cxn>
              <a:cxn ang="0">
                <a:pos x="21" y="106"/>
              </a:cxn>
              <a:cxn ang="0">
                <a:pos x="21" y="93"/>
              </a:cxn>
              <a:cxn ang="0">
                <a:pos x="21" y="82"/>
              </a:cxn>
              <a:cxn ang="0">
                <a:pos x="20" y="69"/>
              </a:cxn>
              <a:cxn ang="0">
                <a:pos x="18" y="57"/>
              </a:cxn>
              <a:cxn ang="0">
                <a:pos x="15" y="46"/>
              </a:cxn>
              <a:cxn ang="0">
                <a:pos x="12" y="33"/>
              </a:cxn>
              <a:cxn ang="0">
                <a:pos x="9" y="22"/>
              </a:cxn>
              <a:cxn ang="0">
                <a:pos x="5" y="10"/>
              </a:cxn>
              <a:cxn ang="0">
                <a:pos x="0" y="0"/>
              </a:cxn>
              <a:cxn ang="0">
                <a:pos x="9" y="9"/>
              </a:cxn>
              <a:cxn ang="0">
                <a:pos x="18" y="19"/>
              </a:cxn>
              <a:cxn ang="0">
                <a:pos x="28" y="28"/>
              </a:cxn>
              <a:cxn ang="0">
                <a:pos x="38" y="37"/>
              </a:cxn>
              <a:cxn ang="0">
                <a:pos x="49" y="45"/>
              </a:cxn>
              <a:cxn ang="0">
                <a:pos x="59" y="52"/>
              </a:cxn>
              <a:cxn ang="0">
                <a:pos x="71" y="60"/>
              </a:cxn>
              <a:cxn ang="0">
                <a:pos x="83" y="65"/>
              </a:cxn>
              <a:cxn ang="0">
                <a:pos x="95" y="71"/>
              </a:cxn>
              <a:cxn ang="0">
                <a:pos x="107" y="76"/>
              </a:cxn>
              <a:cxn ang="0">
                <a:pos x="120" y="80"/>
              </a:cxn>
              <a:cxn ang="0">
                <a:pos x="132" y="84"/>
              </a:cxn>
              <a:cxn ang="0">
                <a:pos x="145" y="88"/>
              </a:cxn>
              <a:cxn ang="0">
                <a:pos x="159" y="91"/>
              </a:cxn>
              <a:cxn ang="0">
                <a:pos x="172" y="92"/>
              </a:cxn>
              <a:cxn ang="0">
                <a:pos x="185" y="93"/>
              </a:cxn>
            </a:cxnLst>
            <a:rect l="0" t="0" r="r" b="b"/>
            <a:pathLst>
              <a:path w="185" h="187">
                <a:moveTo>
                  <a:pt x="185" y="93"/>
                </a:moveTo>
                <a:lnTo>
                  <a:pt x="172" y="94"/>
                </a:lnTo>
                <a:lnTo>
                  <a:pt x="159" y="96"/>
                </a:lnTo>
                <a:lnTo>
                  <a:pt x="145" y="98"/>
                </a:lnTo>
                <a:lnTo>
                  <a:pt x="132" y="102"/>
                </a:lnTo>
                <a:lnTo>
                  <a:pt x="120" y="106"/>
                </a:lnTo>
                <a:lnTo>
                  <a:pt x="107" y="110"/>
                </a:lnTo>
                <a:lnTo>
                  <a:pt x="95" y="115"/>
                </a:lnTo>
                <a:lnTo>
                  <a:pt x="83" y="121"/>
                </a:lnTo>
                <a:lnTo>
                  <a:pt x="71" y="128"/>
                </a:lnTo>
                <a:lnTo>
                  <a:pt x="59" y="134"/>
                </a:lnTo>
                <a:lnTo>
                  <a:pt x="49" y="142"/>
                </a:lnTo>
                <a:lnTo>
                  <a:pt x="38" y="149"/>
                </a:lnTo>
                <a:lnTo>
                  <a:pt x="28" y="158"/>
                </a:lnTo>
                <a:lnTo>
                  <a:pt x="18" y="167"/>
                </a:lnTo>
                <a:lnTo>
                  <a:pt x="9" y="177"/>
                </a:lnTo>
                <a:lnTo>
                  <a:pt x="0" y="187"/>
                </a:lnTo>
                <a:lnTo>
                  <a:pt x="5" y="176"/>
                </a:lnTo>
                <a:lnTo>
                  <a:pt x="9" y="165"/>
                </a:lnTo>
                <a:lnTo>
                  <a:pt x="12" y="153"/>
                </a:lnTo>
                <a:lnTo>
                  <a:pt x="15" y="142"/>
                </a:lnTo>
                <a:lnTo>
                  <a:pt x="18" y="130"/>
                </a:lnTo>
                <a:lnTo>
                  <a:pt x="20" y="117"/>
                </a:lnTo>
                <a:lnTo>
                  <a:pt x="21" y="106"/>
                </a:lnTo>
                <a:lnTo>
                  <a:pt x="21" y="93"/>
                </a:lnTo>
                <a:lnTo>
                  <a:pt x="21" y="82"/>
                </a:lnTo>
                <a:lnTo>
                  <a:pt x="20" y="69"/>
                </a:lnTo>
                <a:lnTo>
                  <a:pt x="18" y="57"/>
                </a:lnTo>
                <a:lnTo>
                  <a:pt x="15" y="46"/>
                </a:lnTo>
                <a:lnTo>
                  <a:pt x="12" y="33"/>
                </a:lnTo>
                <a:lnTo>
                  <a:pt x="9" y="22"/>
                </a:lnTo>
                <a:lnTo>
                  <a:pt x="5" y="10"/>
                </a:lnTo>
                <a:lnTo>
                  <a:pt x="0" y="0"/>
                </a:lnTo>
                <a:lnTo>
                  <a:pt x="9" y="9"/>
                </a:lnTo>
                <a:lnTo>
                  <a:pt x="18" y="19"/>
                </a:lnTo>
                <a:lnTo>
                  <a:pt x="28" y="28"/>
                </a:lnTo>
                <a:lnTo>
                  <a:pt x="38" y="37"/>
                </a:lnTo>
                <a:lnTo>
                  <a:pt x="49" y="45"/>
                </a:lnTo>
                <a:lnTo>
                  <a:pt x="59" y="52"/>
                </a:lnTo>
                <a:lnTo>
                  <a:pt x="71" y="60"/>
                </a:lnTo>
                <a:lnTo>
                  <a:pt x="83" y="65"/>
                </a:lnTo>
                <a:lnTo>
                  <a:pt x="95" y="71"/>
                </a:lnTo>
                <a:lnTo>
                  <a:pt x="107" y="76"/>
                </a:lnTo>
                <a:lnTo>
                  <a:pt x="120" y="80"/>
                </a:lnTo>
                <a:lnTo>
                  <a:pt x="132" y="84"/>
                </a:lnTo>
                <a:lnTo>
                  <a:pt x="145" y="88"/>
                </a:lnTo>
                <a:lnTo>
                  <a:pt x="159" y="91"/>
                </a:lnTo>
                <a:lnTo>
                  <a:pt x="172" y="92"/>
                </a:lnTo>
                <a:lnTo>
                  <a:pt x="185" y="93"/>
                </a:lnTo>
                <a:close/>
              </a:path>
            </a:pathLst>
          </a:cu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 dirty="0"/>
          </a:p>
        </p:txBody>
      </p:sp>
      <p:sp>
        <p:nvSpPr>
          <p:cNvPr id="5249" name="Line 129"/>
          <p:cNvSpPr>
            <a:spLocks noChangeShapeType="1"/>
          </p:cNvSpPr>
          <p:nvPr/>
        </p:nvSpPr>
        <p:spPr bwMode="auto">
          <a:xfrm>
            <a:off x="1865313" y="5907088"/>
            <a:ext cx="1587" cy="3508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 dirty="0"/>
          </a:p>
        </p:txBody>
      </p:sp>
      <p:sp>
        <p:nvSpPr>
          <p:cNvPr id="5250" name="Rectangle 130"/>
          <p:cNvSpPr>
            <a:spLocks noChangeArrowheads="1"/>
          </p:cNvSpPr>
          <p:nvPr/>
        </p:nvSpPr>
        <p:spPr bwMode="auto">
          <a:xfrm>
            <a:off x="1730375" y="6308725"/>
            <a:ext cx="279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dirty="0"/>
              <a:t>1999</a:t>
            </a:r>
            <a:endParaRPr lang="en-US" sz="2000" dirty="0">
              <a:latin typeface="Palatino" pitchFamily="18" charset="0"/>
            </a:endParaRPr>
          </a:p>
        </p:txBody>
      </p:sp>
      <p:sp>
        <p:nvSpPr>
          <p:cNvPr id="5251" name="Line 131"/>
          <p:cNvSpPr>
            <a:spLocks noChangeShapeType="1"/>
          </p:cNvSpPr>
          <p:nvPr/>
        </p:nvSpPr>
        <p:spPr bwMode="auto">
          <a:xfrm>
            <a:off x="2841625" y="5907088"/>
            <a:ext cx="1588" cy="3508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 dirty="0"/>
          </a:p>
        </p:txBody>
      </p:sp>
      <p:sp>
        <p:nvSpPr>
          <p:cNvPr id="5252" name="Rectangle 132"/>
          <p:cNvSpPr>
            <a:spLocks noChangeArrowheads="1"/>
          </p:cNvSpPr>
          <p:nvPr/>
        </p:nvSpPr>
        <p:spPr bwMode="auto">
          <a:xfrm>
            <a:off x="2706688" y="6308725"/>
            <a:ext cx="279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dirty="0"/>
              <a:t>2000</a:t>
            </a:r>
            <a:endParaRPr lang="en-US" sz="2000" dirty="0">
              <a:latin typeface="Palatino" pitchFamily="18" charset="0"/>
            </a:endParaRPr>
          </a:p>
        </p:txBody>
      </p:sp>
      <p:sp>
        <p:nvSpPr>
          <p:cNvPr id="5253" name="Line 133"/>
          <p:cNvSpPr>
            <a:spLocks noChangeShapeType="1"/>
          </p:cNvSpPr>
          <p:nvPr/>
        </p:nvSpPr>
        <p:spPr bwMode="auto">
          <a:xfrm>
            <a:off x="3821113" y="5907088"/>
            <a:ext cx="1587" cy="3508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 dirty="0"/>
          </a:p>
        </p:txBody>
      </p:sp>
      <p:sp>
        <p:nvSpPr>
          <p:cNvPr id="5254" name="Rectangle 134"/>
          <p:cNvSpPr>
            <a:spLocks noChangeArrowheads="1"/>
          </p:cNvSpPr>
          <p:nvPr/>
        </p:nvSpPr>
        <p:spPr bwMode="auto">
          <a:xfrm>
            <a:off x="3686175" y="6308725"/>
            <a:ext cx="279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dirty="0"/>
              <a:t>2001</a:t>
            </a:r>
            <a:endParaRPr lang="en-US" sz="2000" dirty="0">
              <a:latin typeface="Palatino" pitchFamily="18" charset="0"/>
            </a:endParaRPr>
          </a:p>
        </p:txBody>
      </p:sp>
      <p:sp>
        <p:nvSpPr>
          <p:cNvPr id="5255" name="Line 135"/>
          <p:cNvSpPr>
            <a:spLocks noChangeShapeType="1"/>
          </p:cNvSpPr>
          <p:nvPr/>
        </p:nvSpPr>
        <p:spPr bwMode="auto">
          <a:xfrm>
            <a:off x="4797425" y="5907088"/>
            <a:ext cx="1588" cy="3508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 dirty="0"/>
          </a:p>
        </p:txBody>
      </p:sp>
      <p:sp>
        <p:nvSpPr>
          <p:cNvPr id="5256" name="Rectangle 136"/>
          <p:cNvSpPr>
            <a:spLocks noChangeArrowheads="1"/>
          </p:cNvSpPr>
          <p:nvPr/>
        </p:nvSpPr>
        <p:spPr bwMode="auto">
          <a:xfrm>
            <a:off x="4662488" y="6308725"/>
            <a:ext cx="279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dirty="0"/>
              <a:t>2002</a:t>
            </a:r>
            <a:endParaRPr lang="en-US" sz="2000" dirty="0">
              <a:latin typeface="Palatino" pitchFamily="18" charset="0"/>
            </a:endParaRPr>
          </a:p>
        </p:txBody>
      </p:sp>
      <p:sp>
        <p:nvSpPr>
          <p:cNvPr id="5257" name="Line 137"/>
          <p:cNvSpPr>
            <a:spLocks noChangeShapeType="1"/>
          </p:cNvSpPr>
          <p:nvPr/>
        </p:nvSpPr>
        <p:spPr bwMode="auto">
          <a:xfrm>
            <a:off x="5773738" y="5907088"/>
            <a:ext cx="1587" cy="3508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 dirty="0"/>
          </a:p>
        </p:txBody>
      </p:sp>
      <p:sp>
        <p:nvSpPr>
          <p:cNvPr id="5258" name="Rectangle 138"/>
          <p:cNvSpPr>
            <a:spLocks noChangeArrowheads="1"/>
          </p:cNvSpPr>
          <p:nvPr/>
        </p:nvSpPr>
        <p:spPr bwMode="auto">
          <a:xfrm>
            <a:off x="5640388" y="6308725"/>
            <a:ext cx="279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dirty="0"/>
              <a:t>2003</a:t>
            </a:r>
            <a:endParaRPr lang="en-US" sz="2000" dirty="0">
              <a:latin typeface="Palatino" pitchFamily="18" charset="0"/>
            </a:endParaRPr>
          </a:p>
        </p:txBody>
      </p:sp>
      <p:sp>
        <p:nvSpPr>
          <p:cNvPr id="5259" name="Line 139"/>
          <p:cNvSpPr>
            <a:spLocks noChangeShapeType="1"/>
          </p:cNvSpPr>
          <p:nvPr/>
        </p:nvSpPr>
        <p:spPr bwMode="auto">
          <a:xfrm>
            <a:off x="6751638" y="5907088"/>
            <a:ext cx="1587" cy="3508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 dirty="0"/>
          </a:p>
        </p:txBody>
      </p:sp>
      <p:sp>
        <p:nvSpPr>
          <p:cNvPr id="5260" name="Rectangle 140"/>
          <p:cNvSpPr>
            <a:spLocks noChangeArrowheads="1"/>
          </p:cNvSpPr>
          <p:nvPr/>
        </p:nvSpPr>
        <p:spPr bwMode="auto">
          <a:xfrm>
            <a:off x="6616700" y="6308725"/>
            <a:ext cx="279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dirty="0"/>
              <a:t>2004</a:t>
            </a:r>
            <a:endParaRPr lang="en-US" sz="2000" dirty="0">
              <a:latin typeface="Palatino" pitchFamily="18" charset="0"/>
            </a:endParaRPr>
          </a:p>
        </p:txBody>
      </p:sp>
      <p:sp>
        <p:nvSpPr>
          <p:cNvPr id="5261" name="Line 141"/>
          <p:cNvSpPr>
            <a:spLocks noChangeShapeType="1"/>
          </p:cNvSpPr>
          <p:nvPr/>
        </p:nvSpPr>
        <p:spPr bwMode="auto">
          <a:xfrm flipV="1">
            <a:off x="1516063" y="5640388"/>
            <a:ext cx="1587" cy="69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 dirty="0"/>
          </a:p>
        </p:txBody>
      </p:sp>
      <p:sp>
        <p:nvSpPr>
          <p:cNvPr id="5262" name="Line 142"/>
          <p:cNvSpPr>
            <a:spLocks noChangeShapeType="1"/>
          </p:cNvSpPr>
          <p:nvPr/>
        </p:nvSpPr>
        <p:spPr bwMode="auto">
          <a:xfrm flipH="1" flipV="1">
            <a:off x="1233488" y="5203825"/>
            <a:ext cx="282575" cy="4365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 dirty="0"/>
          </a:p>
        </p:txBody>
      </p:sp>
      <p:sp>
        <p:nvSpPr>
          <p:cNvPr id="5263" name="Line 143"/>
          <p:cNvSpPr>
            <a:spLocks noChangeShapeType="1"/>
          </p:cNvSpPr>
          <p:nvPr/>
        </p:nvSpPr>
        <p:spPr bwMode="auto">
          <a:xfrm>
            <a:off x="1516063" y="5710238"/>
            <a:ext cx="1587" cy="393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 dirty="0"/>
          </a:p>
        </p:txBody>
      </p:sp>
      <p:sp>
        <p:nvSpPr>
          <p:cNvPr id="5264" name="Rectangle 144"/>
          <p:cNvSpPr>
            <a:spLocks noChangeArrowheads="1"/>
          </p:cNvSpPr>
          <p:nvPr/>
        </p:nvSpPr>
        <p:spPr bwMode="auto">
          <a:xfrm>
            <a:off x="984250" y="4718050"/>
            <a:ext cx="520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dirty="0"/>
              <a:t>DirectX 6</a:t>
            </a:r>
            <a:endParaRPr lang="en-US" sz="2000" dirty="0">
              <a:latin typeface="Palatino" pitchFamily="18" charset="0"/>
            </a:endParaRPr>
          </a:p>
        </p:txBody>
      </p:sp>
      <p:sp>
        <p:nvSpPr>
          <p:cNvPr id="5265" name="Rectangle 145"/>
          <p:cNvSpPr>
            <a:spLocks noChangeArrowheads="1"/>
          </p:cNvSpPr>
          <p:nvPr/>
        </p:nvSpPr>
        <p:spPr bwMode="auto">
          <a:xfrm>
            <a:off x="874713" y="4865688"/>
            <a:ext cx="75247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dirty="0" err="1"/>
              <a:t>Multitexturing</a:t>
            </a:r>
            <a:endParaRPr lang="en-US" sz="2000">
              <a:latin typeface="Palatino" pitchFamily="18" charset="0"/>
            </a:endParaRPr>
          </a:p>
        </p:txBody>
      </p:sp>
      <p:sp>
        <p:nvSpPr>
          <p:cNvPr id="5266" name="Rectangle 146"/>
          <p:cNvSpPr>
            <a:spLocks noChangeArrowheads="1"/>
          </p:cNvSpPr>
          <p:nvPr/>
        </p:nvSpPr>
        <p:spPr bwMode="auto">
          <a:xfrm>
            <a:off x="977900" y="5011738"/>
            <a:ext cx="53657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/>
              <a:t>Riva TNT</a:t>
            </a:r>
            <a:endParaRPr lang="en-US" sz="2000">
              <a:latin typeface="Palatino" pitchFamily="18" charset="0"/>
            </a:endParaRPr>
          </a:p>
        </p:txBody>
      </p:sp>
      <p:sp>
        <p:nvSpPr>
          <p:cNvPr id="5267" name="Line 147"/>
          <p:cNvSpPr>
            <a:spLocks noChangeShapeType="1"/>
          </p:cNvSpPr>
          <p:nvPr/>
        </p:nvSpPr>
        <p:spPr bwMode="auto">
          <a:xfrm flipV="1">
            <a:off x="4441825" y="5640388"/>
            <a:ext cx="1588" cy="69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268" name="Line 148"/>
          <p:cNvSpPr>
            <a:spLocks noChangeShapeType="1"/>
          </p:cNvSpPr>
          <p:nvPr/>
        </p:nvSpPr>
        <p:spPr bwMode="auto">
          <a:xfrm flipH="1" flipV="1">
            <a:off x="4157663" y="5205413"/>
            <a:ext cx="284162" cy="434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269" name="Line 149"/>
          <p:cNvSpPr>
            <a:spLocks noChangeShapeType="1"/>
          </p:cNvSpPr>
          <p:nvPr/>
        </p:nvSpPr>
        <p:spPr bwMode="auto">
          <a:xfrm>
            <a:off x="4441825" y="5710238"/>
            <a:ext cx="1588" cy="393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270" name="Rectangle 150"/>
          <p:cNvSpPr>
            <a:spLocks noChangeArrowheads="1"/>
          </p:cNvSpPr>
          <p:nvPr/>
        </p:nvSpPr>
        <p:spPr bwMode="auto">
          <a:xfrm>
            <a:off x="3910013" y="4718050"/>
            <a:ext cx="520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/>
              <a:t>DirectX 8</a:t>
            </a:r>
            <a:endParaRPr lang="en-US" sz="2000">
              <a:latin typeface="Palatino" pitchFamily="18" charset="0"/>
            </a:endParaRPr>
          </a:p>
        </p:txBody>
      </p:sp>
      <p:sp>
        <p:nvSpPr>
          <p:cNvPr id="5271" name="Rectangle 151"/>
          <p:cNvSpPr>
            <a:spLocks noChangeArrowheads="1"/>
          </p:cNvSpPr>
          <p:nvPr/>
        </p:nvSpPr>
        <p:spPr bwMode="auto">
          <a:xfrm>
            <a:off x="3968750" y="4865688"/>
            <a:ext cx="393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/>
              <a:t>SM 1.x</a:t>
            </a:r>
            <a:endParaRPr lang="en-US" sz="2000">
              <a:latin typeface="Palatino" pitchFamily="18" charset="0"/>
            </a:endParaRPr>
          </a:p>
        </p:txBody>
      </p:sp>
      <p:sp>
        <p:nvSpPr>
          <p:cNvPr id="5272" name="Rectangle 152"/>
          <p:cNvSpPr>
            <a:spLocks noChangeArrowheads="1"/>
          </p:cNvSpPr>
          <p:nvPr/>
        </p:nvSpPr>
        <p:spPr bwMode="auto">
          <a:xfrm>
            <a:off x="3871913" y="5011738"/>
            <a:ext cx="5969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/>
              <a:t>GeForce 3</a:t>
            </a:r>
            <a:endParaRPr lang="en-US" sz="2000">
              <a:latin typeface="Palatino" pitchFamily="18" charset="0"/>
            </a:endParaRPr>
          </a:p>
        </p:txBody>
      </p:sp>
      <p:sp>
        <p:nvSpPr>
          <p:cNvPr id="5273" name="Line 153"/>
          <p:cNvSpPr>
            <a:spLocks noChangeShapeType="1"/>
          </p:cNvSpPr>
          <p:nvPr/>
        </p:nvSpPr>
        <p:spPr bwMode="auto">
          <a:xfrm flipV="1">
            <a:off x="5087938" y="5640388"/>
            <a:ext cx="1587" cy="69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274" name="Line 154"/>
          <p:cNvSpPr>
            <a:spLocks noChangeShapeType="1"/>
          </p:cNvSpPr>
          <p:nvPr/>
        </p:nvSpPr>
        <p:spPr bwMode="auto">
          <a:xfrm flipH="1" flipV="1">
            <a:off x="4805363" y="5205413"/>
            <a:ext cx="282575" cy="434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275" name="Line 155"/>
          <p:cNvSpPr>
            <a:spLocks noChangeShapeType="1"/>
          </p:cNvSpPr>
          <p:nvPr/>
        </p:nvSpPr>
        <p:spPr bwMode="auto">
          <a:xfrm>
            <a:off x="5087938" y="5710238"/>
            <a:ext cx="1587" cy="393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276" name="Rectangle 156"/>
          <p:cNvSpPr>
            <a:spLocks noChangeArrowheads="1"/>
          </p:cNvSpPr>
          <p:nvPr/>
        </p:nvSpPr>
        <p:spPr bwMode="auto">
          <a:xfrm>
            <a:off x="4727575" y="5011738"/>
            <a:ext cx="1619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/>
              <a:t>Cg</a:t>
            </a:r>
            <a:endParaRPr lang="en-US" sz="2000">
              <a:latin typeface="Palatino" pitchFamily="18" charset="0"/>
            </a:endParaRPr>
          </a:p>
        </p:txBody>
      </p:sp>
      <p:sp>
        <p:nvSpPr>
          <p:cNvPr id="5277" name="Line 157"/>
          <p:cNvSpPr>
            <a:spLocks noChangeShapeType="1"/>
          </p:cNvSpPr>
          <p:nvPr/>
        </p:nvSpPr>
        <p:spPr bwMode="auto">
          <a:xfrm flipV="1">
            <a:off x="5964238" y="5640388"/>
            <a:ext cx="1587" cy="69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278" name="Line 158"/>
          <p:cNvSpPr>
            <a:spLocks noChangeShapeType="1"/>
          </p:cNvSpPr>
          <p:nvPr/>
        </p:nvSpPr>
        <p:spPr bwMode="auto">
          <a:xfrm flipH="1" flipV="1">
            <a:off x="5680075" y="5205413"/>
            <a:ext cx="284163" cy="434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279" name="Line 159"/>
          <p:cNvSpPr>
            <a:spLocks noChangeShapeType="1"/>
          </p:cNvSpPr>
          <p:nvPr/>
        </p:nvSpPr>
        <p:spPr bwMode="auto">
          <a:xfrm>
            <a:off x="5964238" y="5710238"/>
            <a:ext cx="1587" cy="393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280" name="Rectangle 160"/>
          <p:cNvSpPr>
            <a:spLocks noChangeArrowheads="1"/>
          </p:cNvSpPr>
          <p:nvPr/>
        </p:nvSpPr>
        <p:spPr bwMode="auto">
          <a:xfrm>
            <a:off x="5430838" y="4718050"/>
            <a:ext cx="520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/>
              <a:t>DirectX 9</a:t>
            </a:r>
            <a:endParaRPr lang="en-US" sz="2000">
              <a:latin typeface="Palatino" pitchFamily="18" charset="0"/>
            </a:endParaRPr>
          </a:p>
        </p:txBody>
      </p:sp>
      <p:sp>
        <p:nvSpPr>
          <p:cNvPr id="5281" name="Rectangle 161"/>
          <p:cNvSpPr>
            <a:spLocks noChangeArrowheads="1"/>
          </p:cNvSpPr>
          <p:nvPr/>
        </p:nvSpPr>
        <p:spPr bwMode="auto">
          <a:xfrm>
            <a:off x="5487988" y="4865688"/>
            <a:ext cx="4000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/>
              <a:t>SM 2.0</a:t>
            </a:r>
            <a:endParaRPr lang="en-US" sz="2000">
              <a:latin typeface="Palatino" pitchFamily="18" charset="0"/>
            </a:endParaRPr>
          </a:p>
        </p:txBody>
      </p:sp>
      <p:sp>
        <p:nvSpPr>
          <p:cNvPr id="5282" name="Rectangle 162"/>
          <p:cNvSpPr>
            <a:spLocks noChangeArrowheads="1"/>
          </p:cNvSpPr>
          <p:nvPr/>
        </p:nvSpPr>
        <p:spPr bwMode="auto">
          <a:xfrm>
            <a:off x="5368925" y="5011738"/>
            <a:ext cx="6540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/>
              <a:t>GeForceFX</a:t>
            </a:r>
            <a:endParaRPr lang="en-US" sz="2000">
              <a:latin typeface="Palatino" pitchFamily="18" charset="0"/>
            </a:endParaRPr>
          </a:p>
        </p:txBody>
      </p:sp>
      <p:sp>
        <p:nvSpPr>
          <p:cNvPr id="5283" name="Line 163"/>
          <p:cNvSpPr>
            <a:spLocks noChangeShapeType="1"/>
          </p:cNvSpPr>
          <p:nvPr/>
        </p:nvSpPr>
        <p:spPr bwMode="auto">
          <a:xfrm flipV="1">
            <a:off x="6911975" y="5640388"/>
            <a:ext cx="1588" cy="69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284" name="Line 164"/>
          <p:cNvSpPr>
            <a:spLocks noChangeShapeType="1"/>
          </p:cNvSpPr>
          <p:nvPr/>
        </p:nvSpPr>
        <p:spPr bwMode="auto">
          <a:xfrm flipH="1" flipV="1">
            <a:off x="6626225" y="5205413"/>
            <a:ext cx="285750" cy="434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285" name="Line 165"/>
          <p:cNvSpPr>
            <a:spLocks noChangeShapeType="1"/>
          </p:cNvSpPr>
          <p:nvPr/>
        </p:nvSpPr>
        <p:spPr bwMode="auto">
          <a:xfrm>
            <a:off x="6911975" y="5710238"/>
            <a:ext cx="1588" cy="393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286" name="Rectangle 166"/>
          <p:cNvSpPr>
            <a:spLocks noChangeArrowheads="1"/>
          </p:cNvSpPr>
          <p:nvPr/>
        </p:nvSpPr>
        <p:spPr bwMode="auto">
          <a:xfrm>
            <a:off x="6324600" y="4724400"/>
            <a:ext cx="68897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/>
              <a:t>DirectX 9.0c</a:t>
            </a:r>
            <a:endParaRPr lang="en-US" sz="2000">
              <a:latin typeface="Palatino" pitchFamily="18" charset="0"/>
            </a:endParaRPr>
          </a:p>
        </p:txBody>
      </p:sp>
      <p:sp>
        <p:nvSpPr>
          <p:cNvPr id="5287" name="Rectangle 167"/>
          <p:cNvSpPr>
            <a:spLocks noChangeArrowheads="1"/>
          </p:cNvSpPr>
          <p:nvPr/>
        </p:nvSpPr>
        <p:spPr bwMode="auto">
          <a:xfrm>
            <a:off x="6435725" y="4865688"/>
            <a:ext cx="4000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/>
              <a:t>SM 3.0</a:t>
            </a:r>
            <a:endParaRPr lang="en-US" sz="2000">
              <a:latin typeface="Palatino" pitchFamily="18" charset="0"/>
            </a:endParaRPr>
          </a:p>
        </p:txBody>
      </p:sp>
      <p:sp>
        <p:nvSpPr>
          <p:cNvPr id="5288" name="Rectangle 168"/>
          <p:cNvSpPr>
            <a:spLocks noChangeArrowheads="1"/>
          </p:cNvSpPr>
          <p:nvPr/>
        </p:nvSpPr>
        <p:spPr bwMode="auto">
          <a:xfrm>
            <a:off x="6324600" y="5029200"/>
            <a:ext cx="5969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/>
              <a:t>GeForce 6</a:t>
            </a:r>
            <a:endParaRPr lang="en-US" sz="2000">
              <a:latin typeface="Palatino" pitchFamily="18" charset="0"/>
            </a:endParaRPr>
          </a:p>
        </p:txBody>
      </p:sp>
      <p:sp>
        <p:nvSpPr>
          <p:cNvPr id="5289" name="Line 169"/>
          <p:cNvSpPr>
            <a:spLocks noChangeShapeType="1"/>
          </p:cNvSpPr>
          <p:nvPr/>
        </p:nvSpPr>
        <p:spPr bwMode="auto">
          <a:xfrm flipV="1">
            <a:off x="714375" y="5640388"/>
            <a:ext cx="1588" cy="69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290" name="Line 170"/>
          <p:cNvSpPr>
            <a:spLocks noChangeShapeType="1"/>
          </p:cNvSpPr>
          <p:nvPr/>
        </p:nvSpPr>
        <p:spPr bwMode="auto">
          <a:xfrm flipH="1" flipV="1">
            <a:off x="430213" y="5203825"/>
            <a:ext cx="284162" cy="4365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291" name="Line 171"/>
          <p:cNvSpPr>
            <a:spLocks noChangeShapeType="1"/>
          </p:cNvSpPr>
          <p:nvPr/>
        </p:nvSpPr>
        <p:spPr bwMode="auto">
          <a:xfrm>
            <a:off x="685800" y="5715000"/>
            <a:ext cx="1588" cy="393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292" name="Rectangle 172"/>
          <p:cNvSpPr>
            <a:spLocks noChangeArrowheads="1"/>
          </p:cNvSpPr>
          <p:nvPr/>
        </p:nvSpPr>
        <p:spPr bwMode="auto">
          <a:xfrm>
            <a:off x="182563" y="4865688"/>
            <a:ext cx="520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/>
              <a:t>DirectX 5</a:t>
            </a:r>
            <a:endParaRPr lang="en-US" sz="2000">
              <a:latin typeface="Palatino" pitchFamily="18" charset="0"/>
            </a:endParaRPr>
          </a:p>
        </p:txBody>
      </p:sp>
      <p:sp>
        <p:nvSpPr>
          <p:cNvPr id="5293" name="Rectangle 173"/>
          <p:cNvSpPr>
            <a:spLocks noChangeArrowheads="1"/>
          </p:cNvSpPr>
          <p:nvPr/>
        </p:nvSpPr>
        <p:spPr bwMode="auto">
          <a:xfrm>
            <a:off x="192088" y="5011738"/>
            <a:ext cx="49847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/>
              <a:t>Riva 128</a:t>
            </a:r>
            <a:endParaRPr lang="en-US" sz="2000">
              <a:latin typeface="Palatino" pitchFamily="18" charset="0"/>
            </a:endParaRPr>
          </a:p>
        </p:txBody>
      </p:sp>
      <p:sp>
        <p:nvSpPr>
          <p:cNvPr id="5294" name="Line 174"/>
          <p:cNvSpPr>
            <a:spLocks noChangeShapeType="1"/>
          </p:cNvSpPr>
          <p:nvPr/>
        </p:nvSpPr>
        <p:spPr bwMode="auto">
          <a:xfrm flipV="1">
            <a:off x="3148013" y="5640388"/>
            <a:ext cx="1587" cy="69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295" name="Line 175"/>
          <p:cNvSpPr>
            <a:spLocks noChangeShapeType="1"/>
          </p:cNvSpPr>
          <p:nvPr/>
        </p:nvSpPr>
        <p:spPr bwMode="auto">
          <a:xfrm flipH="1" flipV="1">
            <a:off x="2865438" y="5203825"/>
            <a:ext cx="282575" cy="4365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296" name="Line 176"/>
          <p:cNvSpPr>
            <a:spLocks noChangeShapeType="1"/>
          </p:cNvSpPr>
          <p:nvPr/>
        </p:nvSpPr>
        <p:spPr bwMode="auto">
          <a:xfrm>
            <a:off x="3148013" y="5710238"/>
            <a:ext cx="1587" cy="393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297" name="Rectangle 177"/>
          <p:cNvSpPr>
            <a:spLocks noChangeArrowheads="1"/>
          </p:cNvSpPr>
          <p:nvPr/>
        </p:nvSpPr>
        <p:spPr bwMode="auto">
          <a:xfrm>
            <a:off x="2616200" y="4718050"/>
            <a:ext cx="520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/>
              <a:t>DirectX 7</a:t>
            </a:r>
            <a:endParaRPr lang="en-US" sz="2000">
              <a:latin typeface="Palatino" pitchFamily="18" charset="0"/>
            </a:endParaRPr>
          </a:p>
        </p:txBody>
      </p:sp>
      <p:sp>
        <p:nvSpPr>
          <p:cNvPr id="5298" name="Rectangle 178"/>
          <p:cNvSpPr>
            <a:spLocks noChangeArrowheads="1"/>
          </p:cNvSpPr>
          <p:nvPr/>
        </p:nvSpPr>
        <p:spPr bwMode="auto">
          <a:xfrm>
            <a:off x="2233613" y="4865688"/>
            <a:ext cx="13176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/>
              <a:t>T&amp;L TextureStageState</a:t>
            </a:r>
            <a:endParaRPr lang="en-US" sz="2000">
              <a:latin typeface="Palatino" pitchFamily="18" charset="0"/>
            </a:endParaRPr>
          </a:p>
        </p:txBody>
      </p:sp>
      <p:sp>
        <p:nvSpPr>
          <p:cNvPr id="5299" name="Rectangle 179"/>
          <p:cNvSpPr>
            <a:spLocks noChangeArrowheads="1"/>
          </p:cNvSpPr>
          <p:nvPr/>
        </p:nvSpPr>
        <p:spPr bwMode="auto">
          <a:xfrm>
            <a:off x="2513013" y="5011738"/>
            <a:ext cx="7366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/>
              <a:t>GeForce 256</a:t>
            </a:r>
            <a:endParaRPr lang="en-US" sz="2000">
              <a:latin typeface="Palatino" pitchFamily="18" charset="0"/>
            </a:endParaRPr>
          </a:p>
        </p:txBody>
      </p:sp>
      <p:sp>
        <p:nvSpPr>
          <p:cNvPr id="5302" name="Line 182"/>
          <p:cNvSpPr>
            <a:spLocks noChangeShapeType="1"/>
          </p:cNvSpPr>
          <p:nvPr/>
        </p:nvSpPr>
        <p:spPr bwMode="auto">
          <a:xfrm>
            <a:off x="7543800" y="5943600"/>
            <a:ext cx="1588" cy="350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303" name="Line 183"/>
          <p:cNvSpPr>
            <a:spLocks noChangeShapeType="1"/>
          </p:cNvSpPr>
          <p:nvPr/>
        </p:nvSpPr>
        <p:spPr bwMode="auto">
          <a:xfrm>
            <a:off x="8382000" y="5943600"/>
            <a:ext cx="1588" cy="350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304" name="Rectangle 184"/>
          <p:cNvSpPr>
            <a:spLocks noChangeArrowheads="1"/>
          </p:cNvSpPr>
          <p:nvPr/>
        </p:nvSpPr>
        <p:spPr bwMode="auto">
          <a:xfrm>
            <a:off x="7391400" y="6324600"/>
            <a:ext cx="279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/>
              <a:t>2005</a:t>
            </a:r>
            <a:endParaRPr lang="en-US" sz="2000">
              <a:latin typeface="Palatino" pitchFamily="18" charset="0"/>
            </a:endParaRPr>
          </a:p>
        </p:txBody>
      </p:sp>
      <p:sp>
        <p:nvSpPr>
          <p:cNvPr id="5305" name="Rectangle 185"/>
          <p:cNvSpPr>
            <a:spLocks noChangeArrowheads="1"/>
          </p:cNvSpPr>
          <p:nvPr/>
        </p:nvSpPr>
        <p:spPr bwMode="auto">
          <a:xfrm>
            <a:off x="8229600" y="6324600"/>
            <a:ext cx="279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/>
              <a:t>2006</a:t>
            </a:r>
            <a:endParaRPr lang="en-US" sz="2000">
              <a:latin typeface="Palatino" pitchFamily="18" charset="0"/>
            </a:endParaRPr>
          </a:p>
        </p:txBody>
      </p:sp>
      <p:sp>
        <p:nvSpPr>
          <p:cNvPr id="5306" name="Line 186"/>
          <p:cNvSpPr>
            <a:spLocks noChangeShapeType="1"/>
          </p:cNvSpPr>
          <p:nvPr/>
        </p:nvSpPr>
        <p:spPr bwMode="auto">
          <a:xfrm>
            <a:off x="7848600" y="5715000"/>
            <a:ext cx="1588" cy="393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307" name="Line 187"/>
          <p:cNvSpPr>
            <a:spLocks noChangeShapeType="1"/>
          </p:cNvSpPr>
          <p:nvPr/>
        </p:nvSpPr>
        <p:spPr bwMode="auto">
          <a:xfrm>
            <a:off x="8686800" y="5715000"/>
            <a:ext cx="1588" cy="393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308" name="Line 188"/>
          <p:cNvSpPr>
            <a:spLocks noChangeShapeType="1"/>
          </p:cNvSpPr>
          <p:nvPr/>
        </p:nvSpPr>
        <p:spPr bwMode="auto">
          <a:xfrm flipH="1" flipV="1">
            <a:off x="7543800" y="5257800"/>
            <a:ext cx="285750" cy="434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309" name="Line 189"/>
          <p:cNvSpPr>
            <a:spLocks noChangeShapeType="1"/>
          </p:cNvSpPr>
          <p:nvPr/>
        </p:nvSpPr>
        <p:spPr bwMode="auto">
          <a:xfrm flipH="1" flipV="1">
            <a:off x="8382000" y="5257800"/>
            <a:ext cx="285750" cy="434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311" name="Rectangle 191"/>
          <p:cNvSpPr>
            <a:spLocks noChangeArrowheads="1"/>
          </p:cNvSpPr>
          <p:nvPr/>
        </p:nvSpPr>
        <p:spPr bwMode="auto">
          <a:xfrm>
            <a:off x="7162800" y="5029200"/>
            <a:ext cx="5969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/>
              <a:t>GeForce 7</a:t>
            </a:r>
            <a:endParaRPr lang="en-US" sz="2000">
              <a:latin typeface="Palatino" pitchFamily="18" charset="0"/>
            </a:endParaRPr>
          </a:p>
        </p:txBody>
      </p:sp>
      <p:sp>
        <p:nvSpPr>
          <p:cNvPr id="5312" name="Rectangle 192"/>
          <p:cNvSpPr>
            <a:spLocks noChangeArrowheads="1"/>
          </p:cNvSpPr>
          <p:nvPr/>
        </p:nvSpPr>
        <p:spPr bwMode="auto">
          <a:xfrm>
            <a:off x="8001000" y="5029200"/>
            <a:ext cx="5969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/>
              <a:t>GeForce 8</a:t>
            </a:r>
            <a:endParaRPr lang="en-US" sz="2000">
              <a:latin typeface="Palatino" pitchFamily="18" charset="0"/>
            </a:endParaRPr>
          </a:p>
        </p:txBody>
      </p:sp>
      <p:sp>
        <p:nvSpPr>
          <p:cNvPr id="5314" name="Rectangle 194"/>
          <p:cNvSpPr>
            <a:spLocks noChangeArrowheads="1"/>
          </p:cNvSpPr>
          <p:nvPr/>
        </p:nvSpPr>
        <p:spPr bwMode="auto">
          <a:xfrm>
            <a:off x="7239000" y="4876800"/>
            <a:ext cx="4000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/>
              <a:t>SM 3.0</a:t>
            </a:r>
            <a:endParaRPr lang="en-US" sz="2000">
              <a:latin typeface="Palatino" pitchFamily="18" charset="0"/>
            </a:endParaRPr>
          </a:p>
        </p:txBody>
      </p:sp>
      <p:sp>
        <p:nvSpPr>
          <p:cNvPr id="5315" name="Rectangle 195"/>
          <p:cNvSpPr>
            <a:spLocks noChangeArrowheads="1"/>
          </p:cNvSpPr>
          <p:nvPr/>
        </p:nvSpPr>
        <p:spPr bwMode="auto">
          <a:xfrm>
            <a:off x="8077200" y="4876800"/>
            <a:ext cx="4000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/>
              <a:t>SM 4.0</a:t>
            </a:r>
            <a:endParaRPr lang="en-US" sz="2000">
              <a:latin typeface="Palatino" pitchFamily="18" charset="0"/>
            </a:endParaRPr>
          </a:p>
        </p:txBody>
      </p:sp>
      <p:sp>
        <p:nvSpPr>
          <p:cNvPr id="5316" name="Rectangle 196"/>
          <p:cNvSpPr>
            <a:spLocks noChangeArrowheads="1"/>
          </p:cNvSpPr>
          <p:nvPr/>
        </p:nvSpPr>
        <p:spPr bwMode="auto">
          <a:xfrm>
            <a:off x="7086600" y="4724400"/>
            <a:ext cx="68897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/>
              <a:t>DirectX 9.0c</a:t>
            </a:r>
            <a:endParaRPr lang="en-US" sz="2000">
              <a:latin typeface="Palatino" pitchFamily="18" charset="0"/>
            </a:endParaRPr>
          </a:p>
        </p:txBody>
      </p:sp>
      <p:sp>
        <p:nvSpPr>
          <p:cNvPr id="5317" name="Rectangle 197"/>
          <p:cNvSpPr>
            <a:spLocks noChangeArrowheads="1"/>
          </p:cNvSpPr>
          <p:nvPr/>
        </p:nvSpPr>
        <p:spPr bwMode="auto">
          <a:xfrm>
            <a:off x="7924800" y="4724400"/>
            <a:ext cx="5905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/>
              <a:t>DirectX 10</a:t>
            </a:r>
            <a:endParaRPr lang="en-US" sz="2000">
              <a:latin typeface="Palatino" pitchFamily="18" charset="0"/>
            </a:endParaRPr>
          </a:p>
        </p:txBody>
      </p:sp>
      <p:sp>
        <p:nvSpPr>
          <p:cNvPr id="75" name="Plassholder for bunntekst 3"/>
          <p:cNvSpPr txBox="1">
            <a:spLocks/>
          </p:cNvSpPr>
          <p:nvPr/>
        </p:nvSpPr>
        <p:spPr>
          <a:xfrm>
            <a:off x="3048000" y="6629400"/>
            <a:ext cx="3429000" cy="228600"/>
          </a:xfrm>
          <a:prstGeom prst="rect">
            <a:avLst/>
          </a:prstGeom>
          <a:solidFill>
            <a:schemeClr val="bg1"/>
          </a:solidFill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INF5062, Håkon Kvale Stensland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(Some) 3D </a:t>
            </a:r>
            <a:r>
              <a:rPr lang="en-US" dirty="0"/>
              <a:t>Buzzwords!!</a:t>
            </a:r>
            <a:endParaRPr lang="nb-NO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0" y="990601"/>
            <a:ext cx="9144000" cy="5029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000" dirty="0" smtClean="0"/>
              <a:t>GPU</a:t>
            </a:r>
            <a:r>
              <a:rPr lang="en-US" sz="2000" dirty="0"/>
              <a:t>: Graphics Processing Unit:</a:t>
            </a:r>
            <a:r>
              <a:rPr lang="en-US" sz="2000" b="1" dirty="0"/>
              <a:t> </a:t>
            </a:r>
            <a:r>
              <a:rPr lang="en-US" sz="1600" b="1" dirty="0"/>
              <a:t>A graphics chip with integrated programmable geometry and pixel </a:t>
            </a:r>
            <a:r>
              <a:rPr lang="en-US" sz="1600" b="1" dirty="0" smtClean="0"/>
              <a:t>processing</a:t>
            </a:r>
          </a:p>
          <a:p>
            <a:pPr>
              <a:lnSpc>
                <a:spcPct val="80000"/>
              </a:lnSpc>
              <a:buNone/>
            </a:pPr>
            <a:endParaRPr lang="en-US" sz="1000" b="1" dirty="0"/>
          </a:p>
          <a:p>
            <a:pPr>
              <a:lnSpc>
                <a:spcPct val="80000"/>
              </a:lnSpc>
            </a:pPr>
            <a:r>
              <a:rPr lang="en-US" sz="2000" dirty="0"/>
              <a:t>Fill Rate:</a:t>
            </a:r>
            <a:r>
              <a:rPr lang="en-US" sz="2000" b="1" dirty="0"/>
              <a:t> </a:t>
            </a:r>
            <a:r>
              <a:rPr lang="en-US" sz="1600" b="1" dirty="0"/>
              <a:t>How fast the GPU can generate pixels, often a strong predictor for application frame </a:t>
            </a:r>
            <a:r>
              <a:rPr lang="en-US" sz="1600" b="1" dirty="0" smtClean="0"/>
              <a:t>rate</a:t>
            </a:r>
          </a:p>
          <a:p>
            <a:pPr>
              <a:lnSpc>
                <a:spcPct val="80000"/>
              </a:lnSpc>
              <a:buNone/>
            </a:pPr>
            <a:endParaRPr lang="en-US" sz="1000" b="1" dirty="0"/>
          </a:p>
          <a:p>
            <a:pPr>
              <a:lnSpc>
                <a:spcPct val="80000"/>
              </a:lnSpc>
            </a:pPr>
            <a:r>
              <a:rPr lang="en-US" sz="2000" dirty="0"/>
              <a:t>Shader:</a:t>
            </a:r>
            <a:r>
              <a:rPr lang="en-US" sz="1600" b="1" dirty="0"/>
              <a:t> </a:t>
            </a:r>
            <a:r>
              <a:rPr lang="en-US" sz="1800" b="1" dirty="0"/>
              <a:t>A set of software instructions, which is used by the graphic resources primarily to perform rendering effects</a:t>
            </a:r>
            <a:r>
              <a:rPr lang="en-US" sz="1800" b="1" dirty="0" smtClean="0"/>
              <a:t>.</a:t>
            </a:r>
          </a:p>
          <a:p>
            <a:pPr>
              <a:lnSpc>
                <a:spcPct val="80000"/>
              </a:lnSpc>
              <a:buNone/>
            </a:pPr>
            <a:endParaRPr lang="en-US" sz="1000" b="1" dirty="0"/>
          </a:p>
          <a:p>
            <a:pPr>
              <a:lnSpc>
                <a:spcPct val="80000"/>
              </a:lnSpc>
            </a:pPr>
            <a:r>
              <a:rPr lang="en-US" sz="2000" dirty="0"/>
              <a:t>API: Application Programming Interface – </a:t>
            </a:r>
            <a:r>
              <a:rPr lang="en-US" sz="1800" b="1" dirty="0"/>
              <a:t>T</a:t>
            </a:r>
            <a:r>
              <a:rPr lang="en-US" sz="1800" b="1" dirty="0" smtClean="0"/>
              <a:t>he </a:t>
            </a:r>
            <a:r>
              <a:rPr lang="en-US" sz="1800" b="1" dirty="0"/>
              <a:t>standardized layer of software that allows applications (like games) to talk to other software or hardware to get services or functionality from them – such as allowing a game to talk to a graphics </a:t>
            </a:r>
            <a:r>
              <a:rPr lang="en-US" sz="1800" b="1" dirty="0" smtClean="0"/>
              <a:t>processor</a:t>
            </a:r>
          </a:p>
          <a:p>
            <a:pPr>
              <a:lnSpc>
                <a:spcPct val="80000"/>
              </a:lnSpc>
              <a:buNone/>
            </a:pPr>
            <a:endParaRPr lang="en-US" sz="1000" b="1" dirty="0"/>
          </a:p>
          <a:p>
            <a:pPr>
              <a:lnSpc>
                <a:spcPct val="80000"/>
              </a:lnSpc>
            </a:pPr>
            <a:r>
              <a:rPr lang="en-US" sz="2000" dirty="0"/>
              <a:t>DirectX: </a:t>
            </a:r>
            <a:r>
              <a:rPr lang="en-US" sz="1800" b="1" dirty="0"/>
              <a:t>Microsoft’s API for media </a:t>
            </a:r>
            <a:r>
              <a:rPr lang="en-US" sz="1800" b="1" dirty="0" smtClean="0"/>
              <a:t>functionality</a:t>
            </a:r>
          </a:p>
          <a:p>
            <a:pPr>
              <a:lnSpc>
                <a:spcPct val="80000"/>
              </a:lnSpc>
              <a:buNone/>
            </a:pPr>
            <a:endParaRPr lang="en-US" sz="1000" b="1" dirty="0"/>
          </a:p>
          <a:p>
            <a:pPr>
              <a:lnSpc>
                <a:spcPct val="80000"/>
              </a:lnSpc>
            </a:pPr>
            <a:r>
              <a:rPr lang="en-US" sz="2000" dirty="0"/>
              <a:t>Direct3D: </a:t>
            </a:r>
            <a:r>
              <a:rPr lang="en-US" sz="1800" b="1" dirty="0"/>
              <a:t>Portion of the DirectX API suite that handles the interface to graphics </a:t>
            </a:r>
            <a:r>
              <a:rPr lang="en-US" sz="1800" b="1" dirty="0" smtClean="0"/>
              <a:t>processors</a:t>
            </a:r>
          </a:p>
          <a:p>
            <a:pPr>
              <a:lnSpc>
                <a:spcPct val="80000"/>
              </a:lnSpc>
              <a:buNone/>
            </a:pPr>
            <a:endParaRPr lang="en-US" sz="1000" b="1" dirty="0"/>
          </a:p>
          <a:p>
            <a:pPr>
              <a:lnSpc>
                <a:spcPct val="80000"/>
              </a:lnSpc>
            </a:pPr>
            <a:r>
              <a:rPr lang="en-US" sz="2000" dirty="0"/>
              <a:t>OpenGL: </a:t>
            </a:r>
            <a:r>
              <a:rPr lang="en-US" sz="1800" b="1" dirty="0"/>
              <a:t>An open standard API for graphics functionality.  Available across platforms.  Popular with workstation applications</a:t>
            </a:r>
            <a:endParaRPr lang="nb-NO" sz="1800" b="1" dirty="0"/>
          </a:p>
        </p:txBody>
      </p:sp>
      <p:sp>
        <p:nvSpPr>
          <p:cNvPr id="4" name="Plassholder for bunntekst 3"/>
          <p:cNvSpPr txBox="1">
            <a:spLocks/>
          </p:cNvSpPr>
          <p:nvPr/>
        </p:nvSpPr>
        <p:spPr>
          <a:xfrm>
            <a:off x="3048000" y="6629400"/>
            <a:ext cx="3429000" cy="228600"/>
          </a:xfrm>
          <a:prstGeom prst="rect">
            <a:avLst/>
          </a:prstGeom>
          <a:solidFill>
            <a:schemeClr val="bg1"/>
          </a:solidFill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INF5062, Håkon Kvale Stensland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Basic 3D Graphics Pipeline</a:t>
            </a: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2822575" y="1644650"/>
            <a:ext cx="2327275" cy="6175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/>
              <a:t>Application</a:t>
            </a: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2822575" y="2414588"/>
            <a:ext cx="2327275" cy="6175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/>
              <a:t>Scene Management</a:t>
            </a:r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2819400" y="3200400"/>
            <a:ext cx="2327275" cy="6175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/>
              <a:t>Geometry</a:t>
            </a:r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2827338" y="3963988"/>
            <a:ext cx="2327275" cy="6175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/>
              <a:t>Rasterization</a:t>
            </a:r>
          </a:p>
        </p:txBody>
      </p:sp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2824163" y="4738688"/>
            <a:ext cx="2327275" cy="6175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/>
              <a:t>Pixel Processing</a:t>
            </a:r>
          </a:p>
        </p:txBody>
      </p:sp>
      <p:sp>
        <p:nvSpPr>
          <p:cNvPr id="7177" name="Line 9"/>
          <p:cNvSpPr>
            <a:spLocks noChangeShapeType="1"/>
          </p:cNvSpPr>
          <p:nvPr/>
        </p:nvSpPr>
        <p:spPr bwMode="auto">
          <a:xfrm>
            <a:off x="3924300" y="2262188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7178" name="Line 10"/>
          <p:cNvSpPr>
            <a:spLocks noChangeShapeType="1"/>
          </p:cNvSpPr>
          <p:nvPr/>
        </p:nvSpPr>
        <p:spPr bwMode="auto">
          <a:xfrm>
            <a:off x="3924300" y="3032125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7179" name="Line 11"/>
          <p:cNvSpPr>
            <a:spLocks noChangeShapeType="1"/>
          </p:cNvSpPr>
          <p:nvPr/>
        </p:nvSpPr>
        <p:spPr bwMode="auto">
          <a:xfrm>
            <a:off x="3924300" y="3811588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7180" name="Line 12"/>
          <p:cNvSpPr>
            <a:spLocks noChangeShapeType="1"/>
          </p:cNvSpPr>
          <p:nvPr/>
        </p:nvSpPr>
        <p:spPr bwMode="auto">
          <a:xfrm>
            <a:off x="3924300" y="4581525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7181" name="Rectangle 13"/>
          <p:cNvSpPr>
            <a:spLocks noChangeArrowheads="1"/>
          </p:cNvSpPr>
          <p:nvPr/>
        </p:nvSpPr>
        <p:spPr bwMode="auto">
          <a:xfrm>
            <a:off x="2820988" y="5513388"/>
            <a:ext cx="2327275" cy="6175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/>
              <a:t>ROP/FBI/Display</a:t>
            </a:r>
          </a:p>
        </p:txBody>
      </p:sp>
      <p:sp>
        <p:nvSpPr>
          <p:cNvPr id="7182" name="Line 14"/>
          <p:cNvSpPr>
            <a:spLocks noChangeShapeType="1"/>
          </p:cNvSpPr>
          <p:nvPr/>
        </p:nvSpPr>
        <p:spPr bwMode="auto">
          <a:xfrm>
            <a:off x="3921125" y="5356225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7183" name="Rectangle 15"/>
          <p:cNvSpPr>
            <a:spLocks noChangeArrowheads="1"/>
          </p:cNvSpPr>
          <p:nvPr/>
        </p:nvSpPr>
        <p:spPr bwMode="auto">
          <a:xfrm>
            <a:off x="2493963" y="1566863"/>
            <a:ext cx="4283075" cy="1539875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84" name="Rectangle 16"/>
          <p:cNvSpPr>
            <a:spLocks noChangeArrowheads="1"/>
          </p:cNvSpPr>
          <p:nvPr/>
        </p:nvSpPr>
        <p:spPr bwMode="auto">
          <a:xfrm>
            <a:off x="6302375" y="3963988"/>
            <a:ext cx="1246188" cy="21669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/>
              <a:t>Frame</a:t>
            </a:r>
          </a:p>
          <a:p>
            <a:pPr algn="ctr" eaLnBrk="0" hangingPunct="0"/>
            <a:r>
              <a:rPr lang="en-US"/>
              <a:t>Buffer</a:t>
            </a:r>
          </a:p>
          <a:p>
            <a:pPr algn="ctr" eaLnBrk="0" hangingPunct="0"/>
            <a:r>
              <a:rPr lang="en-US"/>
              <a:t>Memory</a:t>
            </a:r>
            <a:endParaRPr lang="en-US" sz="2400"/>
          </a:p>
        </p:txBody>
      </p:sp>
      <p:sp>
        <p:nvSpPr>
          <p:cNvPr id="7185" name="Line 17"/>
          <p:cNvSpPr>
            <a:spLocks noChangeShapeType="1"/>
          </p:cNvSpPr>
          <p:nvPr/>
        </p:nvSpPr>
        <p:spPr bwMode="auto">
          <a:xfrm>
            <a:off x="5154613" y="4149725"/>
            <a:ext cx="11477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7186" name="Line 18"/>
          <p:cNvSpPr>
            <a:spLocks noChangeShapeType="1"/>
          </p:cNvSpPr>
          <p:nvPr/>
        </p:nvSpPr>
        <p:spPr bwMode="auto">
          <a:xfrm>
            <a:off x="5157788" y="5967413"/>
            <a:ext cx="11477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7187" name="Line 19"/>
          <p:cNvSpPr>
            <a:spLocks noChangeShapeType="1"/>
          </p:cNvSpPr>
          <p:nvPr/>
        </p:nvSpPr>
        <p:spPr bwMode="auto">
          <a:xfrm rot="-10800000">
            <a:off x="5143500" y="5664200"/>
            <a:ext cx="11477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7188" name="Line 20"/>
          <p:cNvSpPr>
            <a:spLocks noChangeShapeType="1"/>
          </p:cNvSpPr>
          <p:nvPr/>
        </p:nvSpPr>
        <p:spPr bwMode="auto">
          <a:xfrm rot="-10800000">
            <a:off x="5140325" y="4405313"/>
            <a:ext cx="11477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7189" name="Text Box 21"/>
          <p:cNvSpPr txBox="1">
            <a:spLocks noChangeArrowheads="1"/>
          </p:cNvSpPr>
          <p:nvPr/>
        </p:nvSpPr>
        <p:spPr bwMode="auto">
          <a:xfrm>
            <a:off x="5562600" y="2073275"/>
            <a:ext cx="862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 b="1"/>
              <a:t>Host</a:t>
            </a:r>
          </a:p>
        </p:txBody>
      </p:sp>
      <p:sp>
        <p:nvSpPr>
          <p:cNvPr id="7190" name="Rectangle 22"/>
          <p:cNvSpPr>
            <a:spLocks noChangeArrowheads="1"/>
          </p:cNvSpPr>
          <p:nvPr/>
        </p:nvSpPr>
        <p:spPr bwMode="auto">
          <a:xfrm>
            <a:off x="1506538" y="3155950"/>
            <a:ext cx="4283075" cy="3082925"/>
          </a:xfrm>
          <a:prstGeom prst="rect">
            <a:avLst/>
          </a:prstGeom>
          <a:noFill/>
          <a:ln w="9525">
            <a:solidFill>
              <a:schemeClr val="bg1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91" name="Text Box 23"/>
          <p:cNvSpPr txBox="1">
            <a:spLocks noChangeArrowheads="1"/>
          </p:cNvSpPr>
          <p:nvPr/>
        </p:nvSpPr>
        <p:spPr bwMode="auto">
          <a:xfrm>
            <a:off x="1720850" y="4386263"/>
            <a:ext cx="844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 b="1"/>
              <a:t>GPU</a:t>
            </a:r>
          </a:p>
        </p:txBody>
      </p:sp>
      <p:sp>
        <p:nvSpPr>
          <p:cNvPr id="23" name="Plassholder for bunntekst 3"/>
          <p:cNvSpPr txBox="1">
            <a:spLocks/>
          </p:cNvSpPr>
          <p:nvPr/>
        </p:nvSpPr>
        <p:spPr>
          <a:xfrm>
            <a:off x="3048000" y="6629400"/>
            <a:ext cx="3429000" cy="228600"/>
          </a:xfrm>
          <a:prstGeom prst="rect">
            <a:avLst/>
          </a:prstGeom>
          <a:solidFill>
            <a:schemeClr val="bg1"/>
          </a:solidFill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INF5062, Håkon Kvale Stensland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/>
              <a:t>Graphics in the PC Architecture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GB" sz="2600" dirty="0"/>
              <a:t>FSB connection between processor and Northbridge </a:t>
            </a:r>
            <a:r>
              <a:rPr lang="en-GB" sz="2600" dirty="0" smtClean="0"/>
              <a:t>(P45)</a:t>
            </a:r>
            <a:endParaRPr lang="en-GB" sz="2600" dirty="0"/>
          </a:p>
          <a:p>
            <a:pPr lvl="1">
              <a:lnSpc>
                <a:spcPct val="80000"/>
              </a:lnSpc>
            </a:pPr>
            <a:r>
              <a:rPr lang="en-GB" sz="2200" dirty="0"/>
              <a:t>Memory Control Hub</a:t>
            </a:r>
          </a:p>
          <a:p>
            <a:pPr>
              <a:lnSpc>
                <a:spcPct val="80000"/>
              </a:lnSpc>
            </a:pPr>
            <a:r>
              <a:rPr lang="en-GB" sz="2600" dirty="0"/>
              <a:t>Northbridge handles </a:t>
            </a:r>
            <a:r>
              <a:rPr lang="en-GB" sz="2600" dirty="0" smtClean="0"/>
              <a:t>PCI Express 2.0 </a:t>
            </a:r>
            <a:r>
              <a:rPr lang="en-GB" sz="2600" dirty="0"/>
              <a:t>to </a:t>
            </a:r>
            <a:r>
              <a:rPr lang="en-GB" sz="2600" dirty="0" smtClean="0"/>
              <a:t>GPU </a:t>
            </a:r>
            <a:r>
              <a:rPr lang="en-GB" sz="2600" dirty="0"/>
              <a:t>and DRAM.</a:t>
            </a:r>
          </a:p>
          <a:p>
            <a:pPr lvl="1">
              <a:lnSpc>
                <a:spcPct val="80000"/>
              </a:lnSpc>
            </a:pPr>
            <a:r>
              <a:rPr lang="en-GB" sz="2400" dirty="0" err="1" smtClean="0"/>
              <a:t>PCIe</a:t>
            </a:r>
            <a:r>
              <a:rPr lang="en-GB" sz="2400" dirty="0" smtClean="0"/>
              <a:t> 2 x16 </a:t>
            </a:r>
            <a:r>
              <a:rPr lang="en-GB" sz="2400" dirty="0"/>
              <a:t>bandwidth at </a:t>
            </a:r>
            <a:r>
              <a:rPr lang="en-GB" sz="2400" dirty="0" smtClean="0"/>
              <a:t>16 GB/s (8 </a:t>
            </a:r>
            <a:r>
              <a:rPr lang="en-GB" sz="2400" dirty="0"/>
              <a:t>GB in each direction)</a:t>
            </a:r>
          </a:p>
          <a:p>
            <a:pPr>
              <a:lnSpc>
                <a:spcPct val="80000"/>
              </a:lnSpc>
            </a:pPr>
            <a:r>
              <a:rPr lang="en-GB" sz="2600" dirty="0"/>
              <a:t>Southbridge (</a:t>
            </a:r>
            <a:r>
              <a:rPr lang="en-GB" sz="2600" dirty="0" smtClean="0"/>
              <a:t>ICH10) </a:t>
            </a:r>
            <a:r>
              <a:rPr lang="en-GB" sz="2600" dirty="0"/>
              <a:t>handles all other peripherals</a:t>
            </a:r>
            <a:endParaRPr lang="nb-NO" sz="2400" dirty="0"/>
          </a:p>
        </p:txBody>
      </p:sp>
      <p:pic>
        <p:nvPicPr>
          <p:cNvPr id="3074" name="Picture 2" descr="C:\Users\Håkon Stensland\Desktop\PhD\Figures\INTEL_~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1" y="2007970"/>
            <a:ext cx="3962400" cy="3503503"/>
          </a:xfrm>
          <a:prstGeom prst="rect">
            <a:avLst/>
          </a:prstGeom>
          <a:noFill/>
        </p:spPr>
      </p:pic>
      <p:sp>
        <p:nvSpPr>
          <p:cNvPr id="7" name="Plassholder for bunntekst 3"/>
          <p:cNvSpPr txBox="1">
            <a:spLocks/>
          </p:cNvSpPr>
          <p:nvPr/>
        </p:nvSpPr>
        <p:spPr>
          <a:xfrm>
            <a:off x="3048000" y="6629400"/>
            <a:ext cx="3429000" cy="228600"/>
          </a:xfrm>
          <a:prstGeom prst="rect">
            <a:avLst/>
          </a:prstGeom>
          <a:solidFill>
            <a:schemeClr val="bg1"/>
          </a:solidFill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INF5062, Håkon Kvale Stensland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6200"/>
            <a:ext cx="8229600" cy="655638"/>
          </a:xfrm>
        </p:spPr>
        <p:txBody>
          <a:bodyPr/>
          <a:lstStyle/>
          <a:p>
            <a:r>
              <a:rPr lang="nb-NO" dirty="0" smtClean="0"/>
              <a:t>High-end Hardware</a:t>
            </a:r>
            <a:endParaRPr lang="nb-NO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953000" y="990600"/>
            <a:ext cx="4114800" cy="5334000"/>
          </a:xfrm>
        </p:spPr>
        <p:txBody>
          <a:bodyPr/>
          <a:lstStyle/>
          <a:p>
            <a:r>
              <a:rPr lang="en-US" sz="2400" dirty="0" err="1" smtClean="0"/>
              <a:t>nVidia</a:t>
            </a:r>
            <a:r>
              <a:rPr lang="en-US" sz="2400" dirty="0" smtClean="0"/>
              <a:t> GeForce GTX 280</a:t>
            </a:r>
          </a:p>
          <a:p>
            <a:r>
              <a:rPr lang="en-US" sz="2400" dirty="0" smtClean="0"/>
              <a:t>Based on the latest generation GPU, codenamed GT200</a:t>
            </a:r>
          </a:p>
          <a:p>
            <a:endParaRPr lang="nb-NO" sz="2400" dirty="0"/>
          </a:p>
          <a:p>
            <a:r>
              <a:rPr lang="nb-NO" sz="2400" dirty="0" smtClean="0"/>
              <a:t>1400</a:t>
            </a:r>
            <a:r>
              <a:rPr lang="nb-NO" sz="2400" dirty="0" smtClean="0"/>
              <a:t> </a:t>
            </a:r>
            <a:r>
              <a:rPr lang="nb-NO" sz="2400" dirty="0"/>
              <a:t>million transistors</a:t>
            </a:r>
          </a:p>
          <a:p>
            <a:r>
              <a:rPr lang="en-US" sz="2400" dirty="0" smtClean="0"/>
              <a:t>240 Processing cores (SP) at </a:t>
            </a:r>
            <a:r>
              <a:rPr lang="nb-NO" sz="2400" dirty="0" smtClean="0"/>
              <a:t>1296</a:t>
            </a:r>
            <a:r>
              <a:rPr lang="en-US" sz="2400" dirty="0" smtClean="0"/>
              <a:t>MHz</a:t>
            </a:r>
            <a:endParaRPr lang="en-US" sz="2400" dirty="0"/>
          </a:p>
          <a:p>
            <a:r>
              <a:rPr lang="en-US" sz="2400" dirty="0" smtClean="0"/>
              <a:t>1024 MB </a:t>
            </a:r>
            <a:r>
              <a:rPr lang="en-US" sz="2400" dirty="0"/>
              <a:t>Memory with </a:t>
            </a:r>
            <a:r>
              <a:rPr lang="nb-NO" sz="2400" dirty="0" smtClean="0"/>
              <a:t>141.7</a:t>
            </a:r>
            <a:r>
              <a:rPr lang="en-US" sz="2400" dirty="0" smtClean="0"/>
              <a:t>GB/sec </a:t>
            </a:r>
            <a:r>
              <a:rPr lang="en-US" sz="2400" dirty="0"/>
              <a:t>of </a:t>
            </a:r>
            <a:r>
              <a:rPr lang="en-US" sz="2400" dirty="0" smtClean="0"/>
              <a:t>bandwidth</a:t>
            </a:r>
            <a:r>
              <a:rPr lang="nb-NO" sz="2400" dirty="0" smtClean="0"/>
              <a:t>.</a:t>
            </a:r>
          </a:p>
          <a:p>
            <a:r>
              <a:rPr lang="nb-NO" sz="2400" dirty="0" smtClean="0"/>
              <a:t>933 </a:t>
            </a:r>
            <a:r>
              <a:rPr lang="en-US" sz="2400" dirty="0" smtClean="0"/>
              <a:t>GFLOPS of computing power</a:t>
            </a:r>
            <a:endParaRPr lang="en-US" sz="2400" dirty="0" smtClean="0"/>
          </a:p>
          <a:p>
            <a:endParaRPr lang="nb-NO" sz="2400" dirty="0"/>
          </a:p>
        </p:txBody>
      </p:sp>
      <p:pic>
        <p:nvPicPr>
          <p:cNvPr id="6146" name="Picture 2" descr="C:\Users\Håkon Stensland\Desktop\PhD\Figures\GTX280_Bar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17" y="2286000"/>
            <a:ext cx="5005683" cy="2819400"/>
          </a:xfrm>
          <a:prstGeom prst="rect">
            <a:avLst/>
          </a:prstGeom>
          <a:noFill/>
        </p:spPr>
      </p:pic>
      <p:sp>
        <p:nvSpPr>
          <p:cNvPr id="7" name="Plassholder for bunntekst 3"/>
          <p:cNvSpPr txBox="1">
            <a:spLocks/>
          </p:cNvSpPr>
          <p:nvPr/>
        </p:nvSpPr>
        <p:spPr>
          <a:xfrm>
            <a:off x="3048000" y="6629400"/>
            <a:ext cx="3429000" cy="228600"/>
          </a:xfrm>
          <a:prstGeom prst="rect">
            <a:avLst/>
          </a:prstGeom>
          <a:solidFill>
            <a:schemeClr val="bg1"/>
          </a:solidFill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INF5062, Håkon Kvale Stensland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09600"/>
          </a:xfrm>
        </p:spPr>
        <p:txBody>
          <a:bodyPr/>
          <a:lstStyle/>
          <a:p>
            <a:r>
              <a:rPr lang="nb-NO" dirty="0" smtClean="0"/>
              <a:t>Lab Hardware</a:t>
            </a:r>
            <a:endParaRPr lang="nb-NO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066800"/>
            <a:ext cx="4038600" cy="5410200"/>
          </a:xfrm>
        </p:spPr>
        <p:txBody>
          <a:bodyPr/>
          <a:lstStyle/>
          <a:p>
            <a:r>
              <a:rPr lang="nb-NO" sz="2400" dirty="0" err="1"/>
              <a:t>nVidia</a:t>
            </a:r>
            <a:r>
              <a:rPr lang="nb-NO" sz="2400" dirty="0"/>
              <a:t> GeForce </a:t>
            </a:r>
            <a:r>
              <a:rPr lang="nb-NO" sz="2400" dirty="0" smtClean="0"/>
              <a:t>8600GT</a:t>
            </a:r>
            <a:endParaRPr lang="nb-NO" sz="2400" dirty="0"/>
          </a:p>
          <a:p>
            <a:r>
              <a:rPr lang="en-US" sz="2000" dirty="0" smtClean="0"/>
              <a:t>Based on the G84 chip</a:t>
            </a:r>
          </a:p>
          <a:p>
            <a:pPr lvl="1"/>
            <a:r>
              <a:rPr lang="nb-NO" sz="2000" dirty="0" smtClean="0"/>
              <a:t>289 </a:t>
            </a:r>
            <a:r>
              <a:rPr lang="nb-NO" sz="2000" dirty="0" smtClean="0"/>
              <a:t>million </a:t>
            </a:r>
            <a:r>
              <a:rPr lang="nb-NO" sz="2000" dirty="0"/>
              <a:t>transistors</a:t>
            </a:r>
          </a:p>
          <a:p>
            <a:pPr lvl="1"/>
            <a:r>
              <a:rPr lang="en-US" sz="2000" dirty="0" smtClean="0"/>
              <a:t>32 Processing cores (SP)   at </a:t>
            </a:r>
            <a:r>
              <a:rPr lang="nb-NO" sz="2000" dirty="0" smtClean="0"/>
              <a:t>1190</a:t>
            </a:r>
            <a:r>
              <a:rPr lang="en-US" sz="2000" dirty="0" smtClean="0"/>
              <a:t>MHz</a:t>
            </a:r>
            <a:endParaRPr lang="en-US" sz="2000" dirty="0"/>
          </a:p>
          <a:p>
            <a:pPr lvl="1"/>
            <a:r>
              <a:rPr lang="en-US" sz="2000" dirty="0" smtClean="0"/>
              <a:t>512/256 MB </a:t>
            </a:r>
            <a:r>
              <a:rPr lang="en-US" sz="2000" dirty="0"/>
              <a:t>Memory with </a:t>
            </a:r>
            <a:r>
              <a:rPr lang="nb-NO" sz="2000" dirty="0" smtClean="0"/>
              <a:t>22.4</a:t>
            </a:r>
            <a:r>
              <a:rPr lang="en-US" sz="2000" dirty="0" smtClean="0"/>
              <a:t>GB/sec bandwidth</a:t>
            </a:r>
          </a:p>
          <a:p>
            <a:pPr lvl="1">
              <a:buNone/>
            </a:pPr>
            <a:endParaRPr lang="nb-NO" sz="1000" dirty="0" smtClean="0"/>
          </a:p>
          <a:p>
            <a:r>
              <a:rPr lang="en-US" sz="2400" dirty="0" err="1" smtClean="0"/>
              <a:t>nVidia</a:t>
            </a:r>
            <a:r>
              <a:rPr lang="en-US" sz="2400" dirty="0" smtClean="0"/>
              <a:t> GeForce 8800GT</a:t>
            </a:r>
          </a:p>
          <a:p>
            <a:r>
              <a:rPr lang="en-US" sz="2000" dirty="0" smtClean="0"/>
              <a:t>Based on the G92 chip</a:t>
            </a:r>
          </a:p>
          <a:p>
            <a:pPr lvl="1"/>
            <a:r>
              <a:rPr lang="nb-NO" sz="2000" dirty="0" smtClean="0"/>
              <a:t>754 </a:t>
            </a:r>
            <a:r>
              <a:rPr lang="en-US" sz="2000" dirty="0" smtClean="0"/>
              <a:t>million transistors</a:t>
            </a:r>
          </a:p>
          <a:p>
            <a:pPr lvl="1"/>
            <a:r>
              <a:rPr lang="en-US" sz="2000" dirty="0" smtClean="0"/>
              <a:t>112 Processing cores (SP) at </a:t>
            </a:r>
            <a:r>
              <a:rPr lang="nb-NO" sz="2000" dirty="0" smtClean="0"/>
              <a:t>1500</a:t>
            </a:r>
            <a:r>
              <a:rPr lang="en-US" sz="2000" dirty="0" smtClean="0"/>
              <a:t>MHz</a:t>
            </a:r>
          </a:p>
          <a:p>
            <a:pPr lvl="1"/>
            <a:r>
              <a:rPr lang="en-US" sz="2000" dirty="0" smtClean="0"/>
              <a:t>256 MB Memory with </a:t>
            </a:r>
            <a:r>
              <a:rPr lang="nb-NO" sz="2000" dirty="0" smtClean="0"/>
              <a:t>57.6</a:t>
            </a:r>
            <a:r>
              <a:rPr lang="en-US" sz="2000" dirty="0" smtClean="0"/>
              <a:t>GB/sec bandwidth</a:t>
            </a:r>
            <a:endParaRPr lang="en-US" sz="2000" dirty="0" smtClean="0"/>
          </a:p>
          <a:p>
            <a:endParaRPr lang="nb-NO" sz="2400" dirty="0"/>
          </a:p>
        </p:txBody>
      </p:sp>
      <p:pic>
        <p:nvPicPr>
          <p:cNvPr id="7170" name="Picture 2" descr="C:\Users\Håkon Stensland\Desktop\PhD\Figures\8600gt nake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1143000"/>
            <a:ext cx="3513138" cy="2388933"/>
          </a:xfrm>
          <a:prstGeom prst="rect">
            <a:avLst/>
          </a:prstGeom>
          <a:noFill/>
        </p:spPr>
      </p:pic>
      <p:pic>
        <p:nvPicPr>
          <p:cNvPr id="7171" name="Picture 3" descr="C:\Users\Håkon Stensland\Desktop\PhD\Figures\geforce 8800gt nake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3657600"/>
            <a:ext cx="4119563" cy="2746375"/>
          </a:xfrm>
          <a:prstGeom prst="rect">
            <a:avLst/>
          </a:prstGeom>
          <a:noFill/>
        </p:spPr>
      </p:pic>
      <p:sp>
        <p:nvSpPr>
          <p:cNvPr id="8" name="Plassholder for bunntekst 3"/>
          <p:cNvSpPr txBox="1">
            <a:spLocks/>
          </p:cNvSpPr>
          <p:nvPr/>
        </p:nvSpPr>
        <p:spPr>
          <a:xfrm>
            <a:off x="3048000" y="6629400"/>
            <a:ext cx="3429000" cy="228600"/>
          </a:xfrm>
          <a:prstGeom prst="rect">
            <a:avLst/>
          </a:prstGeom>
          <a:solidFill>
            <a:schemeClr val="bg1"/>
          </a:solidFill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INF5062, Håkon Kvale Stensland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GeForce </a:t>
            </a:r>
            <a:r>
              <a:rPr lang="en-US" dirty="0" smtClean="0"/>
              <a:t>G80 </a:t>
            </a:r>
            <a:r>
              <a:rPr lang="en-US" dirty="0"/>
              <a:t>Architecture</a:t>
            </a:r>
          </a:p>
        </p:txBody>
      </p:sp>
      <p:grpSp>
        <p:nvGrpSpPr>
          <p:cNvPr id="16388" name="Group 4"/>
          <p:cNvGrpSpPr>
            <a:grpSpLocks/>
          </p:cNvGrpSpPr>
          <p:nvPr/>
        </p:nvGrpSpPr>
        <p:grpSpPr bwMode="auto">
          <a:xfrm>
            <a:off x="304800" y="1752600"/>
            <a:ext cx="8674100" cy="4433887"/>
            <a:chOff x="168" y="841"/>
            <a:chExt cx="5464" cy="2793"/>
          </a:xfrm>
        </p:grpSpPr>
        <p:grpSp>
          <p:nvGrpSpPr>
            <p:cNvPr id="16389" name="Group 5"/>
            <p:cNvGrpSpPr>
              <a:grpSpLocks/>
            </p:cNvGrpSpPr>
            <p:nvPr/>
          </p:nvGrpSpPr>
          <p:grpSpPr bwMode="auto">
            <a:xfrm>
              <a:off x="174" y="3154"/>
              <a:ext cx="837" cy="480"/>
              <a:chOff x="174" y="3154"/>
              <a:chExt cx="837" cy="480"/>
            </a:xfrm>
          </p:grpSpPr>
          <p:cxnSp>
            <p:nvCxnSpPr>
              <p:cNvPr id="16390" name="AutoShape 6"/>
              <p:cNvCxnSpPr>
                <a:cxnSpLocks noChangeShapeType="1"/>
              </p:cNvCxnSpPr>
              <p:nvPr/>
            </p:nvCxnSpPr>
            <p:spPr bwMode="auto">
              <a:xfrm>
                <a:off x="815" y="3325"/>
                <a:ext cx="0" cy="138"/>
              </a:xfrm>
              <a:prstGeom prst="straightConnector1">
                <a:avLst/>
              </a:prstGeom>
              <a:noFill/>
              <a:ln w="19050">
                <a:solidFill>
                  <a:srgbClr val="FF9900"/>
                </a:solidFill>
                <a:round/>
                <a:headEnd type="triangle" w="med" len="med"/>
                <a:tailEnd type="triangle" w="med" len="med"/>
              </a:ln>
              <a:effectLst/>
            </p:spPr>
          </p:cxnSp>
          <p:cxnSp>
            <p:nvCxnSpPr>
              <p:cNvPr id="16391" name="AutoShape 7"/>
              <p:cNvCxnSpPr>
                <a:cxnSpLocks noChangeShapeType="1"/>
              </p:cNvCxnSpPr>
              <p:nvPr/>
            </p:nvCxnSpPr>
            <p:spPr bwMode="auto">
              <a:xfrm>
                <a:off x="375" y="3325"/>
                <a:ext cx="0" cy="138"/>
              </a:xfrm>
              <a:prstGeom prst="straightConnector1">
                <a:avLst/>
              </a:prstGeom>
              <a:noFill/>
              <a:ln w="19050">
                <a:solidFill>
                  <a:srgbClr val="FF9900"/>
                </a:solidFill>
                <a:round/>
                <a:headEnd type="triangle" w="med" len="med"/>
                <a:tailEnd type="triangle" w="med" len="med"/>
              </a:ln>
              <a:effectLst/>
            </p:spPr>
          </p:cxnSp>
          <p:grpSp>
            <p:nvGrpSpPr>
              <p:cNvPr id="16392" name="Group 8"/>
              <p:cNvGrpSpPr>
                <a:grpSpLocks/>
              </p:cNvGrpSpPr>
              <p:nvPr/>
            </p:nvGrpSpPr>
            <p:grpSpPr bwMode="auto">
              <a:xfrm>
                <a:off x="174" y="3154"/>
                <a:ext cx="397" cy="171"/>
                <a:chOff x="144" y="3552"/>
                <a:chExt cx="864" cy="288"/>
              </a:xfrm>
            </p:grpSpPr>
            <p:sp>
              <p:nvSpPr>
                <p:cNvPr id="16393" name="Rectangle 9"/>
                <p:cNvSpPr>
                  <a:spLocks noChangeArrowheads="1"/>
                </p:cNvSpPr>
                <p:nvPr/>
              </p:nvSpPr>
              <p:spPr bwMode="auto">
                <a:xfrm>
                  <a:off x="144" y="3552"/>
                  <a:ext cx="864" cy="288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grpSp>
              <p:nvGrpSpPr>
                <p:cNvPr id="16394" name="Group 10"/>
                <p:cNvGrpSpPr>
                  <a:grpSpLocks/>
                </p:cNvGrpSpPr>
                <p:nvPr/>
              </p:nvGrpSpPr>
              <p:grpSpPr bwMode="auto">
                <a:xfrm>
                  <a:off x="192" y="3600"/>
                  <a:ext cx="192" cy="192"/>
                  <a:chOff x="1728" y="3792"/>
                  <a:chExt cx="192" cy="192"/>
                </a:xfrm>
              </p:grpSpPr>
              <p:sp>
                <p:nvSpPr>
                  <p:cNvPr id="16395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3792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396" name="Rectangle 12"/>
                  <p:cNvSpPr>
                    <a:spLocks noChangeArrowheads="1"/>
                  </p:cNvSpPr>
                  <p:nvPr/>
                </p:nvSpPr>
                <p:spPr bwMode="auto">
                  <a:xfrm>
                    <a:off x="1824" y="3792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39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3888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39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1824" y="3888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</p:grpSp>
            <p:grpSp>
              <p:nvGrpSpPr>
                <p:cNvPr id="16399" name="Group 15"/>
                <p:cNvGrpSpPr>
                  <a:grpSpLocks/>
                </p:cNvGrpSpPr>
                <p:nvPr/>
              </p:nvGrpSpPr>
              <p:grpSpPr bwMode="auto">
                <a:xfrm>
                  <a:off x="384" y="3600"/>
                  <a:ext cx="192" cy="192"/>
                  <a:chOff x="1728" y="3792"/>
                  <a:chExt cx="192" cy="192"/>
                </a:xfrm>
              </p:grpSpPr>
              <p:sp>
                <p:nvSpPr>
                  <p:cNvPr id="16400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3792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401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1824" y="3792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402" name="Rectangle 18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3888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40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1824" y="3888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</p:grpSp>
            <p:grpSp>
              <p:nvGrpSpPr>
                <p:cNvPr id="16404" name="Group 20"/>
                <p:cNvGrpSpPr>
                  <a:grpSpLocks/>
                </p:cNvGrpSpPr>
                <p:nvPr/>
              </p:nvGrpSpPr>
              <p:grpSpPr bwMode="auto">
                <a:xfrm>
                  <a:off x="576" y="3600"/>
                  <a:ext cx="192" cy="192"/>
                  <a:chOff x="1728" y="3792"/>
                  <a:chExt cx="192" cy="192"/>
                </a:xfrm>
              </p:grpSpPr>
              <p:sp>
                <p:nvSpPr>
                  <p:cNvPr id="16405" name="Rectangle 21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3792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406" name="Rectangle 22"/>
                  <p:cNvSpPr>
                    <a:spLocks noChangeArrowheads="1"/>
                  </p:cNvSpPr>
                  <p:nvPr/>
                </p:nvSpPr>
                <p:spPr bwMode="auto">
                  <a:xfrm>
                    <a:off x="1824" y="3792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407" name="Rectangle 23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3888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408" name="Rectangle 24"/>
                  <p:cNvSpPr>
                    <a:spLocks noChangeArrowheads="1"/>
                  </p:cNvSpPr>
                  <p:nvPr/>
                </p:nvSpPr>
                <p:spPr bwMode="auto">
                  <a:xfrm>
                    <a:off x="1824" y="3888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</p:grpSp>
            <p:grpSp>
              <p:nvGrpSpPr>
                <p:cNvPr id="16409" name="Group 25"/>
                <p:cNvGrpSpPr>
                  <a:grpSpLocks/>
                </p:cNvGrpSpPr>
                <p:nvPr/>
              </p:nvGrpSpPr>
              <p:grpSpPr bwMode="auto">
                <a:xfrm>
                  <a:off x="768" y="3600"/>
                  <a:ext cx="192" cy="192"/>
                  <a:chOff x="1728" y="3792"/>
                  <a:chExt cx="192" cy="192"/>
                </a:xfrm>
              </p:grpSpPr>
              <p:sp>
                <p:nvSpPr>
                  <p:cNvPr id="16410" name="Rectangle 26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3792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411" name="Rectangle 27"/>
                  <p:cNvSpPr>
                    <a:spLocks noChangeArrowheads="1"/>
                  </p:cNvSpPr>
                  <p:nvPr/>
                </p:nvSpPr>
                <p:spPr bwMode="auto">
                  <a:xfrm>
                    <a:off x="1824" y="3792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412" name="Rectangle 28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3888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413" name="Rectangle 29"/>
                  <p:cNvSpPr>
                    <a:spLocks noChangeArrowheads="1"/>
                  </p:cNvSpPr>
                  <p:nvPr/>
                </p:nvSpPr>
                <p:spPr bwMode="auto">
                  <a:xfrm>
                    <a:off x="1824" y="3888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</p:grpSp>
          </p:grpSp>
          <p:sp>
            <p:nvSpPr>
              <p:cNvPr id="16414" name="Rectangle 30"/>
              <p:cNvSpPr>
                <a:spLocks noChangeArrowheads="1"/>
              </p:cNvSpPr>
              <p:nvPr/>
            </p:nvSpPr>
            <p:spPr bwMode="auto">
              <a:xfrm>
                <a:off x="614" y="3154"/>
                <a:ext cx="397" cy="171"/>
              </a:xfrm>
              <a:prstGeom prst="rect">
                <a:avLst/>
              </a:prstGeom>
              <a:solidFill>
                <a:srgbClr val="FF99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1200" b="1">
                    <a:solidFill>
                      <a:schemeClr val="bg1"/>
                    </a:solidFill>
                  </a:rPr>
                  <a:t>L2</a:t>
                </a:r>
              </a:p>
            </p:txBody>
          </p:sp>
          <p:sp>
            <p:nvSpPr>
              <p:cNvPr id="16415" name="Rectangle 31"/>
              <p:cNvSpPr>
                <a:spLocks noChangeArrowheads="1"/>
              </p:cNvSpPr>
              <p:nvPr/>
            </p:nvSpPr>
            <p:spPr bwMode="auto">
              <a:xfrm>
                <a:off x="174" y="3463"/>
                <a:ext cx="837" cy="171"/>
              </a:xfrm>
              <a:prstGeom prst="rect">
                <a:avLst/>
              </a:prstGeom>
              <a:solidFill>
                <a:srgbClr val="C0C0C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1200" b="1">
                    <a:solidFill>
                      <a:schemeClr val="bg1"/>
                    </a:solidFill>
                  </a:rPr>
                  <a:t>FB</a:t>
                </a:r>
              </a:p>
            </p:txBody>
          </p:sp>
        </p:grpSp>
        <p:cxnSp>
          <p:nvCxnSpPr>
            <p:cNvPr id="16416" name="AutoShape 32"/>
            <p:cNvCxnSpPr>
              <a:cxnSpLocks noChangeShapeType="1"/>
            </p:cNvCxnSpPr>
            <p:nvPr/>
          </p:nvCxnSpPr>
          <p:spPr bwMode="auto">
            <a:xfrm>
              <a:off x="815" y="2928"/>
              <a:ext cx="0" cy="226"/>
            </a:xfrm>
            <a:prstGeom prst="straightConnector1">
              <a:avLst/>
            </a:prstGeom>
            <a:noFill/>
            <a:ln w="19050">
              <a:solidFill>
                <a:srgbClr val="FF9900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6417" name="AutoShape 33"/>
            <p:cNvCxnSpPr>
              <a:cxnSpLocks noChangeShapeType="1"/>
            </p:cNvCxnSpPr>
            <p:nvPr/>
          </p:nvCxnSpPr>
          <p:spPr bwMode="auto">
            <a:xfrm>
              <a:off x="1742" y="2928"/>
              <a:ext cx="0" cy="226"/>
            </a:xfrm>
            <a:prstGeom prst="straightConnector1">
              <a:avLst/>
            </a:prstGeom>
            <a:noFill/>
            <a:ln w="19050">
              <a:solidFill>
                <a:srgbClr val="FF9900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6418" name="AutoShape 34"/>
            <p:cNvCxnSpPr>
              <a:cxnSpLocks noChangeShapeType="1"/>
            </p:cNvCxnSpPr>
            <p:nvPr/>
          </p:nvCxnSpPr>
          <p:spPr bwMode="auto">
            <a:xfrm>
              <a:off x="2669" y="2928"/>
              <a:ext cx="0" cy="226"/>
            </a:xfrm>
            <a:prstGeom prst="straightConnector1">
              <a:avLst/>
            </a:prstGeom>
            <a:noFill/>
            <a:ln w="19050">
              <a:solidFill>
                <a:srgbClr val="FF9900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6419" name="AutoShape 35"/>
            <p:cNvCxnSpPr>
              <a:cxnSpLocks noChangeShapeType="1"/>
            </p:cNvCxnSpPr>
            <p:nvPr/>
          </p:nvCxnSpPr>
          <p:spPr bwMode="auto">
            <a:xfrm>
              <a:off x="3596" y="2928"/>
              <a:ext cx="0" cy="226"/>
            </a:xfrm>
            <a:prstGeom prst="straightConnector1">
              <a:avLst/>
            </a:prstGeom>
            <a:noFill/>
            <a:ln w="19050">
              <a:solidFill>
                <a:srgbClr val="FF9900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6420" name="AutoShape 36"/>
            <p:cNvCxnSpPr>
              <a:cxnSpLocks noChangeShapeType="1"/>
            </p:cNvCxnSpPr>
            <p:nvPr/>
          </p:nvCxnSpPr>
          <p:spPr bwMode="auto">
            <a:xfrm>
              <a:off x="4520" y="2928"/>
              <a:ext cx="0" cy="226"/>
            </a:xfrm>
            <a:prstGeom prst="straightConnector1">
              <a:avLst/>
            </a:prstGeom>
            <a:noFill/>
            <a:ln w="19050">
              <a:solidFill>
                <a:srgbClr val="FF9900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6421" name="Rectangle 37"/>
            <p:cNvSpPr>
              <a:spLocks noChangeArrowheads="1"/>
            </p:cNvSpPr>
            <p:nvPr/>
          </p:nvSpPr>
          <p:spPr bwMode="auto">
            <a:xfrm>
              <a:off x="168" y="2684"/>
              <a:ext cx="303" cy="3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6422" name="Rectangle 38"/>
            <p:cNvSpPr>
              <a:spLocks noChangeArrowheads="1"/>
            </p:cNvSpPr>
            <p:nvPr/>
          </p:nvSpPr>
          <p:spPr bwMode="auto">
            <a:xfrm>
              <a:off x="470" y="2684"/>
              <a:ext cx="303" cy="3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  <p:grpSp>
          <p:nvGrpSpPr>
            <p:cNvPr id="16423" name="Group 39"/>
            <p:cNvGrpSpPr>
              <a:grpSpLocks/>
            </p:cNvGrpSpPr>
            <p:nvPr/>
          </p:nvGrpSpPr>
          <p:grpSpPr bwMode="auto">
            <a:xfrm>
              <a:off x="168" y="1728"/>
              <a:ext cx="605" cy="992"/>
              <a:chOff x="509" y="370"/>
              <a:chExt cx="605" cy="992"/>
            </a:xfrm>
          </p:grpSpPr>
          <p:sp>
            <p:nvSpPr>
              <p:cNvPr id="16424" name="Rectangle 40"/>
              <p:cNvSpPr>
                <a:spLocks noChangeArrowheads="1"/>
              </p:cNvSpPr>
              <p:nvPr/>
            </p:nvSpPr>
            <p:spPr bwMode="auto">
              <a:xfrm>
                <a:off x="509" y="370"/>
                <a:ext cx="605" cy="99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nb-NO"/>
              </a:p>
            </p:txBody>
          </p:sp>
          <p:grpSp>
            <p:nvGrpSpPr>
              <p:cNvPr id="16425" name="Group 41"/>
              <p:cNvGrpSpPr>
                <a:grpSpLocks/>
              </p:cNvGrpSpPr>
              <p:nvPr/>
            </p:nvGrpSpPr>
            <p:grpSpPr bwMode="auto">
              <a:xfrm>
                <a:off x="533" y="394"/>
                <a:ext cx="266" cy="507"/>
                <a:chOff x="533" y="394"/>
                <a:chExt cx="266" cy="507"/>
              </a:xfrm>
            </p:grpSpPr>
            <p:sp>
              <p:nvSpPr>
                <p:cNvPr id="16426" name="Rectangle 42"/>
                <p:cNvSpPr>
                  <a:spLocks noChangeArrowheads="1"/>
                </p:cNvSpPr>
                <p:nvPr/>
              </p:nvSpPr>
              <p:spPr bwMode="auto">
                <a:xfrm>
                  <a:off x="533" y="394"/>
                  <a:ext cx="266" cy="507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16427" name="Rectangle 43"/>
                <p:cNvSpPr>
                  <a:spLocks noChangeArrowheads="1"/>
                </p:cNvSpPr>
                <p:nvPr/>
              </p:nvSpPr>
              <p:spPr bwMode="auto">
                <a:xfrm>
                  <a:off x="558" y="418"/>
                  <a:ext cx="96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r>
                    <a:rPr lang="en-US" sz="700" b="1">
                      <a:solidFill>
                        <a:schemeClr val="bg1"/>
                      </a:solidFill>
                    </a:rPr>
                    <a:t>SP</a:t>
                  </a:r>
                </a:p>
              </p:txBody>
            </p:sp>
            <p:sp>
              <p:nvSpPr>
                <p:cNvPr id="16428" name="Rectangle 44"/>
                <p:cNvSpPr>
                  <a:spLocks noChangeArrowheads="1"/>
                </p:cNvSpPr>
                <p:nvPr/>
              </p:nvSpPr>
              <p:spPr bwMode="auto">
                <a:xfrm>
                  <a:off x="678" y="418"/>
                  <a:ext cx="97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429" name="Rectangle 45"/>
                <p:cNvSpPr>
                  <a:spLocks noChangeArrowheads="1"/>
                </p:cNvSpPr>
                <p:nvPr/>
              </p:nvSpPr>
              <p:spPr bwMode="auto">
                <a:xfrm>
                  <a:off x="558" y="539"/>
                  <a:ext cx="96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430" name="Rectangle 46"/>
                <p:cNvSpPr>
                  <a:spLocks noChangeArrowheads="1"/>
                </p:cNvSpPr>
                <p:nvPr/>
              </p:nvSpPr>
              <p:spPr bwMode="auto">
                <a:xfrm>
                  <a:off x="678" y="539"/>
                  <a:ext cx="97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431" name="Rectangle 47"/>
                <p:cNvSpPr>
                  <a:spLocks noChangeArrowheads="1"/>
                </p:cNvSpPr>
                <p:nvPr/>
              </p:nvSpPr>
              <p:spPr bwMode="auto">
                <a:xfrm>
                  <a:off x="558" y="660"/>
                  <a:ext cx="96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432" name="Rectangle 48"/>
                <p:cNvSpPr>
                  <a:spLocks noChangeArrowheads="1"/>
                </p:cNvSpPr>
                <p:nvPr/>
              </p:nvSpPr>
              <p:spPr bwMode="auto">
                <a:xfrm>
                  <a:off x="678" y="660"/>
                  <a:ext cx="97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433" name="Rectangle 49"/>
                <p:cNvSpPr>
                  <a:spLocks noChangeArrowheads="1"/>
                </p:cNvSpPr>
                <p:nvPr/>
              </p:nvSpPr>
              <p:spPr bwMode="auto">
                <a:xfrm>
                  <a:off x="558" y="781"/>
                  <a:ext cx="96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434" name="Rectangle 50"/>
                <p:cNvSpPr>
                  <a:spLocks noChangeArrowheads="1"/>
                </p:cNvSpPr>
                <p:nvPr/>
              </p:nvSpPr>
              <p:spPr bwMode="auto">
                <a:xfrm>
                  <a:off x="678" y="781"/>
                  <a:ext cx="97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</p:grpSp>
          <p:grpSp>
            <p:nvGrpSpPr>
              <p:cNvPr id="16435" name="Group 51"/>
              <p:cNvGrpSpPr>
                <a:grpSpLocks/>
              </p:cNvGrpSpPr>
              <p:nvPr/>
            </p:nvGrpSpPr>
            <p:grpSpPr bwMode="auto">
              <a:xfrm>
                <a:off x="824" y="394"/>
                <a:ext cx="266" cy="507"/>
                <a:chOff x="533" y="394"/>
                <a:chExt cx="266" cy="507"/>
              </a:xfrm>
            </p:grpSpPr>
            <p:sp>
              <p:nvSpPr>
                <p:cNvPr id="16436" name="Rectangle 52"/>
                <p:cNvSpPr>
                  <a:spLocks noChangeArrowheads="1"/>
                </p:cNvSpPr>
                <p:nvPr/>
              </p:nvSpPr>
              <p:spPr bwMode="auto">
                <a:xfrm>
                  <a:off x="533" y="394"/>
                  <a:ext cx="266" cy="507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16437" name="Rectangle 53"/>
                <p:cNvSpPr>
                  <a:spLocks noChangeArrowheads="1"/>
                </p:cNvSpPr>
                <p:nvPr/>
              </p:nvSpPr>
              <p:spPr bwMode="auto">
                <a:xfrm>
                  <a:off x="558" y="418"/>
                  <a:ext cx="96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r>
                    <a:rPr lang="en-US" sz="700" b="1">
                      <a:solidFill>
                        <a:schemeClr val="bg1"/>
                      </a:solidFill>
                    </a:rPr>
                    <a:t>SP</a:t>
                  </a:r>
                </a:p>
              </p:txBody>
            </p:sp>
            <p:sp>
              <p:nvSpPr>
                <p:cNvPr id="16438" name="Rectangle 54"/>
                <p:cNvSpPr>
                  <a:spLocks noChangeArrowheads="1"/>
                </p:cNvSpPr>
                <p:nvPr/>
              </p:nvSpPr>
              <p:spPr bwMode="auto">
                <a:xfrm>
                  <a:off x="678" y="418"/>
                  <a:ext cx="97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439" name="Rectangle 55"/>
                <p:cNvSpPr>
                  <a:spLocks noChangeArrowheads="1"/>
                </p:cNvSpPr>
                <p:nvPr/>
              </p:nvSpPr>
              <p:spPr bwMode="auto">
                <a:xfrm>
                  <a:off x="558" y="539"/>
                  <a:ext cx="96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440" name="Rectangle 56"/>
                <p:cNvSpPr>
                  <a:spLocks noChangeArrowheads="1"/>
                </p:cNvSpPr>
                <p:nvPr/>
              </p:nvSpPr>
              <p:spPr bwMode="auto">
                <a:xfrm>
                  <a:off x="678" y="539"/>
                  <a:ext cx="97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441" name="Rectangle 57"/>
                <p:cNvSpPr>
                  <a:spLocks noChangeArrowheads="1"/>
                </p:cNvSpPr>
                <p:nvPr/>
              </p:nvSpPr>
              <p:spPr bwMode="auto">
                <a:xfrm>
                  <a:off x="558" y="660"/>
                  <a:ext cx="96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442" name="Rectangle 58"/>
                <p:cNvSpPr>
                  <a:spLocks noChangeArrowheads="1"/>
                </p:cNvSpPr>
                <p:nvPr/>
              </p:nvSpPr>
              <p:spPr bwMode="auto">
                <a:xfrm>
                  <a:off x="678" y="660"/>
                  <a:ext cx="97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443" name="Rectangle 59"/>
                <p:cNvSpPr>
                  <a:spLocks noChangeArrowheads="1"/>
                </p:cNvSpPr>
                <p:nvPr/>
              </p:nvSpPr>
              <p:spPr bwMode="auto">
                <a:xfrm>
                  <a:off x="558" y="781"/>
                  <a:ext cx="96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444" name="Rectangle 60"/>
                <p:cNvSpPr>
                  <a:spLocks noChangeArrowheads="1"/>
                </p:cNvSpPr>
                <p:nvPr/>
              </p:nvSpPr>
              <p:spPr bwMode="auto">
                <a:xfrm>
                  <a:off x="678" y="781"/>
                  <a:ext cx="97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</p:grpSp>
          <p:sp>
            <p:nvSpPr>
              <p:cNvPr id="16445" name="Rectangle 61"/>
              <p:cNvSpPr>
                <a:spLocks noChangeArrowheads="1"/>
              </p:cNvSpPr>
              <p:nvPr/>
            </p:nvSpPr>
            <p:spPr bwMode="auto">
              <a:xfrm rot="5400000">
                <a:off x="739" y="986"/>
                <a:ext cx="145" cy="557"/>
              </a:xfrm>
              <a:prstGeom prst="rect">
                <a:avLst/>
              </a:prstGeom>
              <a:solidFill>
                <a:srgbClr val="FF9900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ctr"/>
                <a:r>
                  <a:rPr lang="en-US" sz="1200" b="1">
                    <a:solidFill>
                      <a:schemeClr val="bg1"/>
                    </a:solidFill>
                  </a:rPr>
                  <a:t>L1</a:t>
                </a:r>
              </a:p>
            </p:txBody>
          </p:sp>
          <p:grpSp>
            <p:nvGrpSpPr>
              <p:cNvPr id="16446" name="Group 62"/>
              <p:cNvGrpSpPr>
                <a:grpSpLocks/>
              </p:cNvGrpSpPr>
              <p:nvPr/>
            </p:nvGrpSpPr>
            <p:grpSpPr bwMode="auto">
              <a:xfrm>
                <a:off x="533" y="926"/>
                <a:ext cx="557" cy="242"/>
                <a:chOff x="533" y="926"/>
                <a:chExt cx="557" cy="242"/>
              </a:xfrm>
            </p:grpSpPr>
            <p:sp>
              <p:nvSpPr>
                <p:cNvPr id="16447" name="Rectangle 63"/>
                <p:cNvSpPr>
                  <a:spLocks noChangeArrowheads="1"/>
                </p:cNvSpPr>
                <p:nvPr/>
              </p:nvSpPr>
              <p:spPr bwMode="auto">
                <a:xfrm rot="5400000">
                  <a:off x="691" y="768"/>
                  <a:ext cx="242" cy="557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grpSp>
              <p:nvGrpSpPr>
                <p:cNvPr id="16448" name="Group 64"/>
                <p:cNvGrpSpPr>
                  <a:grpSpLocks/>
                </p:cNvGrpSpPr>
                <p:nvPr/>
              </p:nvGrpSpPr>
              <p:grpSpPr bwMode="auto">
                <a:xfrm>
                  <a:off x="558" y="950"/>
                  <a:ext cx="96" cy="194"/>
                  <a:chOff x="2457" y="566"/>
                  <a:chExt cx="102" cy="204"/>
                </a:xfrm>
              </p:grpSpPr>
              <p:sp>
                <p:nvSpPr>
                  <p:cNvPr id="16449" name="Rectangle 65"/>
                  <p:cNvSpPr>
                    <a:spLocks noChangeArrowheads="1"/>
                  </p:cNvSpPr>
                  <p:nvPr/>
                </p:nvSpPr>
                <p:spPr bwMode="auto">
                  <a:xfrm>
                    <a:off x="2457" y="566"/>
                    <a:ext cx="102" cy="204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lIns="0" tIns="27432" rIns="0" bIns="0"/>
                  <a:lstStyle/>
                  <a:p>
                    <a:pPr algn="ctr"/>
                    <a:r>
                      <a:rPr lang="en-US" sz="700" b="1">
                        <a:solidFill>
                          <a:schemeClr val="bg1"/>
                        </a:solidFill>
                      </a:rPr>
                      <a:t>TF</a:t>
                    </a:r>
                  </a:p>
                </p:txBody>
              </p:sp>
              <p:sp>
                <p:nvSpPr>
                  <p:cNvPr id="16450" name="Line 66"/>
                  <p:cNvSpPr>
                    <a:spLocks noChangeShapeType="1"/>
                  </p:cNvSpPr>
                  <p:nvPr/>
                </p:nvSpPr>
                <p:spPr bwMode="auto">
                  <a:xfrm>
                    <a:off x="2457" y="668"/>
                    <a:ext cx="102" cy="0"/>
                  </a:xfrm>
                  <a:prstGeom prst="line">
                    <a:avLst/>
                  </a:prstGeom>
                  <a:noFill/>
                  <a:ln w="9525" cap="rnd">
                    <a:solidFill>
                      <a:schemeClr val="bg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 lIns="0" tIns="27432" rIns="0" bIns="0"/>
                  <a:lstStyle/>
                  <a:p>
                    <a:endParaRPr lang="nb-NO"/>
                  </a:p>
                </p:txBody>
              </p:sp>
            </p:grpSp>
            <p:grpSp>
              <p:nvGrpSpPr>
                <p:cNvPr id="16451" name="Group 67"/>
                <p:cNvGrpSpPr>
                  <a:grpSpLocks/>
                </p:cNvGrpSpPr>
                <p:nvPr/>
              </p:nvGrpSpPr>
              <p:grpSpPr bwMode="auto">
                <a:xfrm>
                  <a:off x="695" y="950"/>
                  <a:ext cx="96" cy="194"/>
                  <a:chOff x="2457" y="566"/>
                  <a:chExt cx="102" cy="204"/>
                </a:xfrm>
              </p:grpSpPr>
              <p:sp>
                <p:nvSpPr>
                  <p:cNvPr id="16452" name="Rectangle 68"/>
                  <p:cNvSpPr>
                    <a:spLocks noChangeArrowheads="1"/>
                  </p:cNvSpPr>
                  <p:nvPr/>
                </p:nvSpPr>
                <p:spPr bwMode="auto">
                  <a:xfrm>
                    <a:off x="2457" y="566"/>
                    <a:ext cx="102" cy="204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lIns="0" tIns="27432" rIns="0" bIns="0"/>
                  <a:lstStyle/>
                  <a:p>
                    <a:pPr algn="ctr"/>
                    <a:endParaRPr lang="en-US" sz="700" b="1"/>
                  </a:p>
                </p:txBody>
              </p:sp>
              <p:sp>
                <p:nvSpPr>
                  <p:cNvPr id="16453" name="Line 69"/>
                  <p:cNvSpPr>
                    <a:spLocks noChangeShapeType="1"/>
                  </p:cNvSpPr>
                  <p:nvPr/>
                </p:nvSpPr>
                <p:spPr bwMode="auto">
                  <a:xfrm>
                    <a:off x="2457" y="668"/>
                    <a:ext cx="102" cy="0"/>
                  </a:xfrm>
                  <a:prstGeom prst="line">
                    <a:avLst/>
                  </a:prstGeom>
                  <a:noFill/>
                  <a:ln w="9525" cap="rnd">
                    <a:solidFill>
                      <a:schemeClr val="bg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 lIns="0" tIns="27432" rIns="0" bIns="0"/>
                  <a:lstStyle/>
                  <a:p>
                    <a:endParaRPr lang="nb-NO"/>
                  </a:p>
                </p:txBody>
              </p:sp>
            </p:grpSp>
            <p:grpSp>
              <p:nvGrpSpPr>
                <p:cNvPr id="16454" name="Group 70"/>
                <p:cNvGrpSpPr>
                  <a:grpSpLocks/>
                </p:cNvGrpSpPr>
                <p:nvPr/>
              </p:nvGrpSpPr>
              <p:grpSpPr bwMode="auto">
                <a:xfrm>
                  <a:off x="969" y="950"/>
                  <a:ext cx="96" cy="194"/>
                  <a:chOff x="2457" y="566"/>
                  <a:chExt cx="102" cy="204"/>
                </a:xfrm>
              </p:grpSpPr>
              <p:sp>
                <p:nvSpPr>
                  <p:cNvPr id="16455" name="Rectangle 71"/>
                  <p:cNvSpPr>
                    <a:spLocks noChangeArrowheads="1"/>
                  </p:cNvSpPr>
                  <p:nvPr/>
                </p:nvSpPr>
                <p:spPr bwMode="auto">
                  <a:xfrm>
                    <a:off x="2457" y="566"/>
                    <a:ext cx="102" cy="204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lIns="0" tIns="27432" rIns="0" bIns="0"/>
                  <a:lstStyle/>
                  <a:p>
                    <a:pPr algn="ctr"/>
                    <a:endParaRPr lang="en-US" sz="700" b="1"/>
                  </a:p>
                </p:txBody>
              </p:sp>
              <p:sp>
                <p:nvSpPr>
                  <p:cNvPr id="16456" name="Line 72"/>
                  <p:cNvSpPr>
                    <a:spLocks noChangeShapeType="1"/>
                  </p:cNvSpPr>
                  <p:nvPr/>
                </p:nvSpPr>
                <p:spPr bwMode="auto">
                  <a:xfrm>
                    <a:off x="2457" y="668"/>
                    <a:ext cx="102" cy="0"/>
                  </a:xfrm>
                  <a:prstGeom prst="line">
                    <a:avLst/>
                  </a:prstGeom>
                  <a:noFill/>
                  <a:ln w="9525" cap="rnd">
                    <a:solidFill>
                      <a:schemeClr val="bg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 lIns="0" tIns="27432" rIns="0" bIns="0"/>
                  <a:lstStyle/>
                  <a:p>
                    <a:endParaRPr lang="nb-NO"/>
                  </a:p>
                </p:txBody>
              </p:sp>
            </p:grpSp>
            <p:grpSp>
              <p:nvGrpSpPr>
                <p:cNvPr id="16457" name="Group 73"/>
                <p:cNvGrpSpPr>
                  <a:grpSpLocks/>
                </p:cNvGrpSpPr>
                <p:nvPr/>
              </p:nvGrpSpPr>
              <p:grpSpPr bwMode="auto">
                <a:xfrm>
                  <a:off x="832" y="950"/>
                  <a:ext cx="96" cy="194"/>
                  <a:chOff x="2457" y="566"/>
                  <a:chExt cx="102" cy="204"/>
                </a:xfrm>
              </p:grpSpPr>
              <p:sp>
                <p:nvSpPr>
                  <p:cNvPr id="16458" name="Rectangle 74"/>
                  <p:cNvSpPr>
                    <a:spLocks noChangeArrowheads="1"/>
                  </p:cNvSpPr>
                  <p:nvPr/>
                </p:nvSpPr>
                <p:spPr bwMode="auto">
                  <a:xfrm>
                    <a:off x="2457" y="566"/>
                    <a:ext cx="102" cy="204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lIns="0" tIns="27432" rIns="0" bIns="0"/>
                  <a:lstStyle/>
                  <a:p>
                    <a:pPr algn="ctr"/>
                    <a:endParaRPr lang="en-US" sz="700" b="1"/>
                  </a:p>
                </p:txBody>
              </p:sp>
              <p:sp>
                <p:nvSpPr>
                  <p:cNvPr id="16459" name="Line 75"/>
                  <p:cNvSpPr>
                    <a:spLocks noChangeShapeType="1"/>
                  </p:cNvSpPr>
                  <p:nvPr/>
                </p:nvSpPr>
                <p:spPr bwMode="auto">
                  <a:xfrm>
                    <a:off x="2457" y="668"/>
                    <a:ext cx="102" cy="0"/>
                  </a:xfrm>
                  <a:prstGeom prst="line">
                    <a:avLst/>
                  </a:prstGeom>
                  <a:noFill/>
                  <a:ln w="9525" cap="rnd">
                    <a:solidFill>
                      <a:schemeClr val="bg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 lIns="0" tIns="27432" rIns="0" bIns="0"/>
                  <a:lstStyle/>
                  <a:p>
                    <a:endParaRPr lang="nb-NO"/>
                  </a:p>
                </p:txBody>
              </p:sp>
            </p:grpSp>
          </p:grpSp>
        </p:grpSp>
        <p:cxnSp>
          <p:nvCxnSpPr>
            <p:cNvPr id="16460" name="AutoShape 76"/>
            <p:cNvCxnSpPr>
              <a:cxnSpLocks noChangeShapeType="1"/>
              <a:stCxn id="16424" idx="2"/>
            </p:cNvCxnSpPr>
            <p:nvPr/>
          </p:nvCxnSpPr>
          <p:spPr bwMode="auto">
            <a:xfrm rot="16200000" flipH="1">
              <a:off x="2743" y="448"/>
              <a:ext cx="434" cy="4977"/>
            </a:xfrm>
            <a:prstGeom prst="bentConnector3">
              <a:avLst>
                <a:gd name="adj1" fmla="val 47694"/>
              </a:avLst>
            </a:prstGeom>
            <a:noFill/>
            <a:ln w="19050">
              <a:solidFill>
                <a:srgbClr val="FF9900"/>
              </a:solidFill>
              <a:miter lim="800000"/>
              <a:headEnd type="triangle" w="med" len="med"/>
              <a:tailEnd type="triangle" w="med" len="med"/>
            </a:ln>
            <a:effectLst/>
          </p:spPr>
        </p:cxnSp>
        <p:cxnSp>
          <p:nvCxnSpPr>
            <p:cNvPr id="16461" name="AutoShape 77"/>
            <p:cNvCxnSpPr>
              <a:cxnSpLocks noChangeShapeType="1"/>
              <a:stCxn id="16475" idx="2"/>
              <a:endCxn id="16474" idx="0"/>
            </p:cNvCxnSpPr>
            <p:nvPr/>
          </p:nvCxnSpPr>
          <p:spPr bwMode="auto">
            <a:xfrm>
              <a:off x="1734" y="967"/>
              <a:ext cx="0" cy="141"/>
            </a:xfrm>
            <a:prstGeom prst="straightConnector1">
              <a:avLst/>
            </a:prstGeom>
            <a:noFill/>
            <a:ln w="19050">
              <a:solidFill>
                <a:schemeClr val="bg2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6462" name="AutoShape 78"/>
            <p:cNvCxnSpPr>
              <a:cxnSpLocks noChangeShapeType="1"/>
              <a:stCxn id="16474" idx="2"/>
              <a:endCxn id="16470" idx="0"/>
            </p:cNvCxnSpPr>
            <p:nvPr/>
          </p:nvCxnSpPr>
          <p:spPr bwMode="auto">
            <a:xfrm>
              <a:off x="1734" y="1234"/>
              <a:ext cx="0" cy="142"/>
            </a:xfrm>
            <a:prstGeom prst="straightConnector1">
              <a:avLst/>
            </a:prstGeom>
            <a:noFill/>
            <a:ln w="19050">
              <a:solidFill>
                <a:schemeClr val="bg2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6463" name="AutoShape 79"/>
            <p:cNvCxnSpPr>
              <a:cxnSpLocks noChangeShapeType="1"/>
              <a:stCxn id="16471" idx="2"/>
              <a:endCxn id="16473" idx="0"/>
            </p:cNvCxnSpPr>
            <p:nvPr/>
          </p:nvCxnSpPr>
          <p:spPr bwMode="auto">
            <a:xfrm>
              <a:off x="4099" y="1234"/>
              <a:ext cx="0" cy="142"/>
            </a:xfrm>
            <a:prstGeom prst="straightConnector1">
              <a:avLst/>
            </a:prstGeom>
            <a:noFill/>
            <a:ln w="19050">
              <a:solidFill>
                <a:srgbClr val="98BC00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6464" name="AutoShape 80"/>
            <p:cNvCxnSpPr>
              <a:cxnSpLocks noChangeShapeType="1"/>
              <a:stCxn id="16424" idx="0"/>
            </p:cNvCxnSpPr>
            <p:nvPr/>
          </p:nvCxnSpPr>
          <p:spPr bwMode="auto">
            <a:xfrm rot="5400000" flipV="1">
              <a:off x="2758" y="-559"/>
              <a:ext cx="1" cy="4575"/>
            </a:xfrm>
            <a:prstGeom prst="bentConnector3">
              <a:avLst>
                <a:gd name="adj1" fmla="val -10500000"/>
              </a:avLst>
            </a:prstGeom>
            <a:noFill/>
            <a:ln w="19050">
              <a:solidFill>
                <a:srgbClr val="98BC00"/>
              </a:solidFill>
              <a:miter lim="800000"/>
              <a:headEnd type="triangle" w="med" len="med"/>
              <a:tailEnd type="triangle" w="med" len="med"/>
            </a:ln>
            <a:effectLst/>
          </p:spPr>
        </p:cxnSp>
        <p:cxnSp>
          <p:nvCxnSpPr>
            <p:cNvPr id="16465" name="AutoShape 81"/>
            <p:cNvCxnSpPr>
              <a:cxnSpLocks noChangeShapeType="1"/>
              <a:stCxn id="16470" idx="2"/>
            </p:cNvCxnSpPr>
            <p:nvPr/>
          </p:nvCxnSpPr>
          <p:spPr bwMode="auto">
            <a:xfrm>
              <a:off x="1734" y="1502"/>
              <a:ext cx="0" cy="127"/>
            </a:xfrm>
            <a:prstGeom prst="straightConnector1">
              <a:avLst/>
            </a:prstGeom>
            <a:noFill/>
            <a:ln w="19050">
              <a:solidFill>
                <a:srgbClr val="98BC00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6466" name="AutoShape 82"/>
            <p:cNvCxnSpPr>
              <a:cxnSpLocks noChangeShapeType="1"/>
            </p:cNvCxnSpPr>
            <p:nvPr/>
          </p:nvCxnSpPr>
          <p:spPr bwMode="auto">
            <a:xfrm>
              <a:off x="2941" y="1502"/>
              <a:ext cx="0" cy="127"/>
            </a:xfrm>
            <a:prstGeom prst="straightConnector1">
              <a:avLst/>
            </a:prstGeom>
            <a:noFill/>
            <a:ln w="19050">
              <a:solidFill>
                <a:srgbClr val="98BC00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6467" name="AutoShape 83"/>
            <p:cNvCxnSpPr>
              <a:cxnSpLocks noChangeShapeType="1"/>
            </p:cNvCxnSpPr>
            <p:nvPr/>
          </p:nvCxnSpPr>
          <p:spPr bwMode="auto">
            <a:xfrm>
              <a:off x="4101" y="1502"/>
              <a:ext cx="0" cy="127"/>
            </a:xfrm>
            <a:prstGeom prst="straightConnector1">
              <a:avLst/>
            </a:prstGeom>
            <a:noFill/>
            <a:ln w="19050">
              <a:solidFill>
                <a:srgbClr val="98BC00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6468" name="AutoShape 84"/>
            <p:cNvCxnSpPr>
              <a:cxnSpLocks noChangeShapeType="1"/>
              <a:stCxn id="16422" idx="2"/>
              <a:endCxn id="16472" idx="0"/>
            </p:cNvCxnSpPr>
            <p:nvPr/>
          </p:nvCxnSpPr>
          <p:spPr bwMode="auto">
            <a:xfrm rot="5400000" flipH="1" flipV="1">
              <a:off x="1108" y="890"/>
              <a:ext cx="1344" cy="2316"/>
            </a:xfrm>
            <a:prstGeom prst="bentConnector5">
              <a:avLst>
                <a:gd name="adj1" fmla="val -8486"/>
                <a:gd name="adj2" fmla="val 210921"/>
                <a:gd name="adj3" fmla="val 129981"/>
              </a:avLst>
            </a:prstGeom>
            <a:noFill/>
            <a:ln w="19050">
              <a:solidFill>
                <a:srgbClr val="98BC00"/>
              </a:solidFill>
              <a:miter lim="800000"/>
              <a:headEnd/>
              <a:tailEnd type="triangle" w="med" len="med"/>
            </a:ln>
            <a:effectLst/>
          </p:spPr>
        </p:cxnSp>
        <p:sp>
          <p:nvSpPr>
            <p:cNvPr id="16469" name="Rectangle 85"/>
            <p:cNvSpPr>
              <a:spLocks noChangeArrowheads="1"/>
            </p:cNvSpPr>
            <p:nvPr/>
          </p:nvSpPr>
          <p:spPr bwMode="auto">
            <a:xfrm rot="16200000">
              <a:off x="5033" y="2143"/>
              <a:ext cx="956" cy="126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200" b="1">
                  <a:solidFill>
                    <a:srgbClr val="080808"/>
                  </a:solidFill>
                </a:rPr>
                <a:t>Thread Processor</a:t>
              </a:r>
            </a:p>
          </p:txBody>
        </p:sp>
        <p:sp>
          <p:nvSpPr>
            <p:cNvPr id="16470" name="Rectangle 86"/>
            <p:cNvSpPr>
              <a:spLocks noChangeArrowheads="1"/>
            </p:cNvSpPr>
            <p:nvPr/>
          </p:nvSpPr>
          <p:spPr bwMode="auto">
            <a:xfrm>
              <a:off x="1256" y="1376"/>
              <a:ext cx="956" cy="126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200" b="1">
                  <a:solidFill>
                    <a:srgbClr val="080808"/>
                  </a:solidFill>
                </a:rPr>
                <a:t>Vtx Thread Issue</a:t>
              </a:r>
            </a:p>
          </p:txBody>
        </p:sp>
        <p:sp>
          <p:nvSpPr>
            <p:cNvPr id="16471" name="Rectangle 87"/>
            <p:cNvSpPr>
              <a:spLocks noChangeArrowheads="1"/>
            </p:cNvSpPr>
            <p:nvPr/>
          </p:nvSpPr>
          <p:spPr bwMode="auto">
            <a:xfrm>
              <a:off x="3621" y="1108"/>
              <a:ext cx="956" cy="126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200" b="1">
                  <a:solidFill>
                    <a:srgbClr val="080808"/>
                  </a:solidFill>
                </a:rPr>
                <a:t>Setup / Rstr / ZCull</a:t>
              </a:r>
            </a:p>
          </p:txBody>
        </p:sp>
        <p:sp>
          <p:nvSpPr>
            <p:cNvPr id="16472" name="Rectangle 88"/>
            <p:cNvSpPr>
              <a:spLocks noChangeArrowheads="1"/>
            </p:cNvSpPr>
            <p:nvPr/>
          </p:nvSpPr>
          <p:spPr bwMode="auto">
            <a:xfrm>
              <a:off x="2460" y="1376"/>
              <a:ext cx="956" cy="126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200" b="1">
                  <a:solidFill>
                    <a:srgbClr val="080808"/>
                  </a:solidFill>
                </a:rPr>
                <a:t>Geom Thread Issue</a:t>
              </a:r>
            </a:p>
          </p:txBody>
        </p:sp>
        <p:sp>
          <p:nvSpPr>
            <p:cNvPr id="16473" name="Rectangle 89"/>
            <p:cNvSpPr>
              <a:spLocks noChangeArrowheads="1"/>
            </p:cNvSpPr>
            <p:nvPr/>
          </p:nvSpPr>
          <p:spPr bwMode="auto">
            <a:xfrm>
              <a:off x="3621" y="1376"/>
              <a:ext cx="956" cy="126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200" b="1">
                  <a:solidFill>
                    <a:srgbClr val="080808"/>
                  </a:solidFill>
                </a:rPr>
                <a:t>Pixel Thread Issue</a:t>
              </a:r>
            </a:p>
          </p:txBody>
        </p:sp>
        <p:sp>
          <p:nvSpPr>
            <p:cNvPr id="16474" name="Rectangle 90"/>
            <p:cNvSpPr>
              <a:spLocks noChangeArrowheads="1"/>
            </p:cNvSpPr>
            <p:nvPr/>
          </p:nvSpPr>
          <p:spPr bwMode="auto">
            <a:xfrm>
              <a:off x="1256" y="1108"/>
              <a:ext cx="956" cy="126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200" b="1" dirty="0">
                  <a:solidFill>
                    <a:srgbClr val="080808"/>
                  </a:solidFill>
                </a:rPr>
                <a:t>Data Assembler</a:t>
              </a:r>
            </a:p>
          </p:txBody>
        </p:sp>
        <p:sp>
          <p:nvSpPr>
            <p:cNvPr id="16475" name="Rectangle 91"/>
            <p:cNvSpPr>
              <a:spLocks noChangeArrowheads="1"/>
            </p:cNvSpPr>
            <p:nvPr/>
          </p:nvSpPr>
          <p:spPr bwMode="auto">
            <a:xfrm>
              <a:off x="1256" y="841"/>
              <a:ext cx="956" cy="126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200" b="1">
                  <a:solidFill>
                    <a:srgbClr val="080808"/>
                  </a:solidFill>
                </a:rPr>
                <a:t>Host</a:t>
              </a:r>
            </a:p>
          </p:txBody>
        </p:sp>
        <p:cxnSp>
          <p:nvCxnSpPr>
            <p:cNvPr id="16476" name="AutoShape 92"/>
            <p:cNvCxnSpPr>
              <a:cxnSpLocks noChangeShapeType="1"/>
              <a:endCxn id="16471" idx="0"/>
            </p:cNvCxnSpPr>
            <p:nvPr/>
          </p:nvCxnSpPr>
          <p:spPr bwMode="auto">
            <a:xfrm>
              <a:off x="4099" y="967"/>
              <a:ext cx="0" cy="141"/>
            </a:xfrm>
            <a:prstGeom prst="straightConnector1">
              <a:avLst/>
            </a:prstGeom>
            <a:noFill/>
            <a:ln w="19050">
              <a:solidFill>
                <a:srgbClr val="98BC00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6477" name="AutoShape 93"/>
            <p:cNvCxnSpPr>
              <a:cxnSpLocks noChangeShapeType="1"/>
              <a:stCxn id="16421" idx="2"/>
            </p:cNvCxnSpPr>
            <p:nvPr/>
          </p:nvCxnSpPr>
          <p:spPr bwMode="auto">
            <a:xfrm rot="16200000" flipH="1">
              <a:off x="2447" y="593"/>
              <a:ext cx="434" cy="4688"/>
            </a:xfrm>
            <a:prstGeom prst="bentConnector3">
              <a:avLst>
                <a:gd name="adj1" fmla="val 67046"/>
              </a:avLst>
            </a:prstGeom>
            <a:noFill/>
            <a:ln w="19050">
              <a:solidFill>
                <a:srgbClr val="3366FF"/>
              </a:solidFill>
              <a:miter lim="800000"/>
              <a:headEnd type="triangle" w="med" len="med"/>
              <a:tailEnd type="triangle" w="med" len="med"/>
            </a:ln>
            <a:effectLst/>
          </p:spPr>
        </p:cxnSp>
        <p:cxnSp>
          <p:nvCxnSpPr>
            <p:cNvPr id="16478" name="AutoShape 94"/>
            <p:cNvCxnSpPr>
              <a:cxnSpLocks noChangeShapeType="1"/>
            </p:cNvCxnSpPr>
            <p:nvPr/>
          </p:nvCxnSpPr>
          <p:spPr bwMode="auto">
            <a:xfrm>
              <a:off x="375" y="3016"/>
              <a:ext cx="1" cy="138"/>
            </a:xfrm>
            <a:prstGeom prst="straightConnector1">
              <a:avLst/>
            </a:prstGeom>
            <a:noFill/>
            <a:ln w="19050">
              <a:solidFill>
                <a:srgbClr val="3366FF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6479" name="AutoShape 95"/>
            <p:cNvCxnSpPr>
              <a:cxnSpLocks noChangeShapeType="1"/>
            </p:cNvCxnSpPr>
            <p:nvPr/>
          </p:nvCxnSpPr>
          <p:spPr bwMode="auto">
            <a:xfrm>
              <a:off x="1302" y="3016"/>
              <a:ext cx="1" cy="138"/>
            </a:xfrm>
            <a:prstGeom prst="straightConnector1">
              <a:avLst/>
            </a:prstGeom>
            <a:noFill/>
            <a:ln w="19050">
              <a:solidFill>
                <a:srgbClr val="3366FF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6480" name="AutoShape 96"/>
            <p:cNvCxnSpPr>
              <a:cxnSpLocks noChangeShapeType="1"/>
            </p:cNvCxnSpPr>
            <p:nvPr/>
          </p:nvCxnSpPr>
          <p:spPr bwMode="auto">
            <a:xfrm>
              <a:off x="2229" y="3016"/>
              <a:ext cx="1" cy="138"/>
            </a:xfrm>
            <a:prstGeom prst="straightConnector1">
              <a:avLst/>
            </a:prstGeom>
            <a:noFill/>
            <a:ln w="19050">
              <a:solidFill>
                <a:srgbClr val="3366FF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6481" name="AutoShape 97"/>
            <p:cNvCxnSpPr>
              <a:cxnSpLocks noChangeShapeType="1"/>
            </p:cNvCxnSpPr>
            <p:nvPr/>
          </p:nvCxnSpPr>
          <p:spPr bwMode="auto">
            <a:xfrm>
              <a:off x="3156" y="3016"/>
              <a:ext cx="1" cy="138"/>
            </a:xfrm>
            <a:prstGeom prst="straightConnector1">
              <a:avLst/>
            </a:prstGeom>
            <a:noFill/>
            <a:ln w="19050">
              <a:solidFill>
                <a:srgbClr val="3366FF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6482" name="AutoShape 98"/>
            <p:cNvCxnSpPr>
              <a:cxnSpLocks noChangeShapeType="1"/>
            </p:cNvCxnSpPr>
            <p:nvPr/>
          </p:nvCxnSpPr>
          <p:spPr bwMode="auto">
            <a:xfrm>
              <a:off x="4080" y="3016"/>
              <a:ext cx="1" cy="138"/>
            </a:xfrm>
            <a:prstGeom prst="straightConnector1">
              <a:avLst/>
            </a:prstGeom>
            <a:noFill/>
            <a:ln w="19050">
              <a:solidFill>
                <a:srgbClr val="3366FF"/>
              </a:solidFill>
              <a:round/>
              <a:headEnd/>
              <a:tailEnd type="triangle" w="med" len="med"/>
            </a:ln>
            <a:effectLst/>
          </p:spPr>
        </p:cxnSp>
        <p:grpSp>
          <p:nvGrpSpPr>
            <p:cNvPr id="16483" name="Group 99"/>
            <p:cNvGrpSpPr>
              <a:grpSpLocks/>
            </p:cNvGrpSpPr>
            <p:nvPr/>
          </p:nvGrpSpPr>
          <p:grpSpPr bwMode="auto">
            <a:xfrm>
              <a:off x="320" y="2720"/>
              <a:ext cx="303" cy="296"/>
              <a:chOff x="299" y="2864"/>
              <a:chExt cx="303" cy="296"/>
            </a:xfrm>
          </p:grpSpPr>
          <p:cxnSp>
            <p:nvCxnSpPr>
              <p:cNvPr id="16484" name="AutoShape 100"/>
              <p:cNvCxnSpPr>
                <a:cxnSpLocks noChangeShapeType="1"/>
              </p:cNvCxnSpPr>
              <p:nvPr/>
            </p:nvCxnSpPr>
            <p:spPr bwMode="auto">
              <a:xfrm>
                <a:off x="299" y="2864"/>
                <a:ext cx="2" cy="296"/>
              </a:xfrm>
              <a:prstGeom prst="straightConnector1">
                <a:avLst/>
              </a:prstGeom>
              <a:noFill/>
              <a:ln w="19050">
                <a:solidFill>
                  <a:srgbClr val="3366FF"/>
                </a:solidFill>
                <a:round/>
                <a:headEnd type="triangle" w="med" len="med"/>
                <a:tailEnd/>
              </a:ln>
              <a:effectLst/>
            </p:spPr>
          </p:cxnSp>
          <p:cxnSp>
            <p:nvCxnSpPr>
              <p:cNvPr id="16485" name="AutoShape 101"/>
              <p:cNvCxnSpPr>
                <a:cxnSpLocks noChangeShapeType="1"/>
              </p:cNvCxnSpPr>
              <p:nvPr/>
            </p:nvCxnSpPr>
            <p:spPr bwMode="auto">
              <a:xfrm>
                <a:off x="450" y="2864"/>
                <a:ext cx="0" cy="208"/>
              </a:xfrm>
              <a:prstGeom prst="straightConnector1">
                <a:avLst/>
              </a:prstGeom>
              <a:noFill/>
              <a:ln w="19050">
                <a:solidFill>
                  <a:srgbClr val="FF9900"/>
                </a:solidFill>
                <a:round/>
                <a:headEnd type="triangle" w="med" len="med"/>
                <a:tailEnd/>
              </a:ln>
              <a:effectLst/>
            </p:spPr>
          </p:cxnSp>
          <p:cxnSp>
            <p:nvCxnSpPr>
              <p:cNvPr id="16486" name="AutoShape 102"/>
              <p:cNvCxnSpPr>
                <a:cxnSpLocks noChangeShapeType="1"/>
              </p:cNvCxnSpPr>
              <p:nvPr/>
            </p:nvCxnSpPr>
            <p:spPr bwMode="auto">
              <a:xfrm>
                <a:off x="601" y="2864"/>
                <a:ext cx="1" cy="116"/>
              </a:xfrm>
              <a:prstGeom prst="straightConnector1">
                <a:avLst/>
              </a:prstGeom>
              <a:noFill/>
              <a:ln w="19050">
                <a:solidFill>
                  <a:srgbClr val="98BC00"/>
                </a:solidFill>
                <a:round/>
                <a:headEnd/>
                <a:tailEnd/>
              </a:ln>
              <a:effectLst/>
            </p:spPr>
          </p:cxnSp>
        </p:grpSp>
        <p:grpSp>
          <p:nvGrpSpPr>
            <p:cNvPr id="16487" name="Group 103"/>
            <p:cNvGrpSpPr>
              <a:grpSpLocks/>
            </p:cNvGrpSpPr>
            <p:nvPr/>
          </p:nvGrpSpPr>
          <p:grpSpPr bwMode="auto">
            <a:xfrm>
              <a:off x="971" y="2720"/>
              <a:ext cx="303" cy="296"/>
              <a:chOff x="299" y="2864"/>
              <a:chExt cx="303" cy="296"/>
            </a:xfrm>
          </p:grpSpPr>
          <p:cxnSp>
            <p:nvCxnSpPr>
              <p:cNvPr id="16488" name="AutoShape 104"/>
              <p:cNvCxnSpPr>
                <a:cxnSpLocks noChangeShapeType="1"/>
              </p:cNvCxnSpPr>
              <p:nvPr/>
            </p:nvCxnSpPr>
            <p:spPr bwMode="auto">
              <a:xfrm>
                <a:off x="299" y="2864"/>
                <a:ext cx="2" cy="296"/>
              </a:xfrm>
              <a:prstGeom prst="straightConnector1">
                <a:avLst/>
              </a:prstGeom>
              <a:noFill/>
              <a:ln w="19050">
                <a:solidFill>
                  <a:srgbClr val="3366FF"/>
                </a:solidFill>
                <a:round/>
                <a:headEnd type="triangle" w="med" len="med"/>
                <a:tailEnd/>
              </a:ln>
              <a:effectLst/>
            </p:spPr>
          </p:cxnSp>
          <p:cxnSp>
            <p:nvCxnSpPr>
              <p:cNvPr id="16489" name="AutoShape 105"/>
              <p:cNvCxnSpPr>
                <a:cxnSpLocks noChangeShapeType="1"/>
              </p:cNvCxnSpPr>
              <p:nvPr/>
            </p:nvCxnSpPr>
            <p:spPr bwMode="auto">
              <a:xfrm>
                <a:off x="450" y="2864"/>
                <a:ext cx="0" cy="208"/>
              </a:xfrm>
              <a:prstGeom prst="straightConnector1">
                <a:avLst/>
              </a:prstGeom>
              <a:noFill/>
              <a:ln w="19050">
                <a:solidFill>
                  <a:srgbClr val="FF9900"/>
                </a:solidFill>
                <a:round/>
                <a:headEnd type="triangle" w="med" len="med"/>
                <a:tailEnd/>
              </a:ln>
              <a:effectLst/>
            </p:spPr>
          </p:cxnSp>
          <p:cxnSp>
            <p:nvCxnSpPr>
              <p:cNvPr id="16490" name="AutoShape 106"/>
              <p:cNvCxnSpPr>
                <a:cxnSpLocks noChangeShapeType="1"/>
              </p:cNvCxnSpPr>
              <p:nvPr/>
            </p:nvCxnSpPr>
            <p:spPr bwMode="auto">
              <a:xfrm>
                <a:off x="601" y="2864"/>
                <a:ext cx="1" cy="116"/>
              </a:xfrm>
              <a:prstGeom prst="straightConnector1">
                <a:avLst/>
              </a:prstGeom>
              <a:noFill/>
              <a:ln w="19050">
                <a:solidFill>
                  <a:srgbClr val="98BC00"/>
                </a:solidFill>
                <a:round/>
                <a:headEnd/>
                <a:tailEnd/>
              </a:ln>
              <a:effectLst/>
            </p:spPr>
          </p:cxnSp>
        </p:grpSp>
        <p:grpSp>
          <p:nvGrpSpPr>
            <p:cNvPr id="16491" name="Group 107"/>
            <p:cNvGrpSpPr>
              <a:grpSpLocks/>
            </p:cNvGrpSpPr>
            <p:nvPr/>
          </p:nvGrpSpPr>
          <p:grpSpPr bwMode="auto">
            <a:xfrm>
              <a:off x="1628" y="2720"/>
              <a:ext cx="303" cy="296"/>
              <a:chOff x="299" y="2864"/>
              <a:chExt cx="303" cy="296"/>
            </a:xfrm>
          </p:grpSpPr>
          <p:cxnSp>
            <p:nvCxnSpPr>
              <p:cNvPr id="16492" name="AutoShape 108"/>
              <p:cNvCxnSpPr>
                <a:cxnSpLocks noChangeShapeType="1"/>
              </p:cNvCxnSpPr>
              <p:nvPr/>
            </p:nvCxnSpPr>
            <p:spPr bwMode="auto">
              <a:xfrm>
                <a:off x="299" y="2864"/>
                <a:ext cx="2" cy="296"/>
              </a:xfrm>
              <a:prstGeom prst="straightConnector1">
                <a:avLst/>
              </a:prstGeom>
              <a:noFill/>
              <a:ln w="19050">
                <a:solidFill>
                  <a:srgbClr val="3366FF"/>
                </a:solidFill>
                <a:round/>
                <a:headEnd type="triangle" w="med" len="med"/>
                <a:tailEnd/>
              </a:ln>
              <a:effectLst/>
            </p:spPr>
          </p:cxnSp>
          <p:cxnSp>
            <p:nvCxnSpPr>
              <p:cNvPr id="16493" name="AutoShape 109"/>
              <p:cNvCxnSpPr>
                <a:cxnSpLocks noChangeShapeType="1"/>
              </p:cNvCxnSpPr>
              <p:nvPr/>
            </p:nvCxnSpPr>
            <p:spPr bwMode="auto">
              <a:xfrm>
                <a:off x="450" y="2864"/>
                <a:ext cx="0" cy="208"/>
              </a:xfrm>
              <a:prstGeom prst="straightConnector1">
                <a:avLst/>
              </a:prstGeom>
              <a:noFill/>
              <a:ln w="19050">
                <a:solidFill>
                  <a:srgbClr val="FF9900"/>
                </a:solidFill>
                <a:round/>
                <a:headEnd type="triangle" w="med" len="med"/>
                <a:tailEnd/>
              </a:ln>
              <a:effectLst/>
            </p:spPr>
          </p:cxnSp>
          <p:cxnSp>
            <p:nvCxnSpPr>
              <p:cNvPr id="16494" name="AutoShape 110"/>
              <p:cNvCxnSpPr>
                <a:cxnSpLocks noChangeShapeType="1"/>
              </p:cNvCxnSpPr>
              <p:nvPr/>
            </p:nvCxnSpPr>
            <p:spPr bwMode="auto">
              <a:xfrm>
                <a:off x="601" y="2864"/>
                <a:ext cx="1" cy="116"/>
              </a:xfrm>
              <a:prstGeom prst="straightConnector1">
                <a:avLst/>
              </a:prstGeom>
              <a:noFill/>
              <a:ln w="19050">
                <a:solidFill>
                  <a:srgbClr val="98BC00"/>
                </a:solidFill>
                <a:round/>
                <a:headEnd/>
                <a:tailEnd/>
              </a:ln>
              <a:effectLst/>
            </p:spPr>
          </p:cxnSp>
        </p:grpSp>
        <p:grpSp>
          <p:nvGrpSpPr>
            <p:cNvPr id="16495" name="Group 111"/>
            <p:cNvGrpSpPr>
              <a:grpSpLocks/>
            </p:cNvGrpSpPr>
            <p:nvPr/>
          </p:nvGrpSpPr>
          <p:grpSpPr bwMode="auto">
            <a:xfrm>
              <a:off x="2281" y="2720"/>
              <a:ext cx="303" cy="296"/>
              <a:chOff x="299" y="2864"/>
              <a:chExt cx="303" cy="296"/>
            </a:xfrm>
          </p:grpSpPr>
          <p:cxnSp>
            <p:nvCxnSpPr>
              <p:cNvPr id="16496" name="AutoShape 112"/>
              <p:cNvCxnSpPr>
                <a:cxnSpLocks noChangeShapeType="1"/>
              </p:cNvCxnSpPr>
              <p:nvPr/>
            </p:nvCxnSpPr>
            <p:spPr bwMode="auto">
              <a:xfrm>
                <a:off x="299" y="2864"/>
                <a:ext cx="2" cy="296"/>
              </a:xfrm>
              <a:prstGeom prst="straightConnector1">
                <a:avLst/>
              </a:prstGeom>
              <a:noFill/>
              <a:ln w="19050">
                <a:solidFill>
                  <a:srgbClr val="3366FF"/>
                </a:solidFill>
                <a:round/>
                <a:headEnd type="triangle" w="med" len="med"/>
                <a:tailEnd/>
              </a:ln>
              <a:effectLst/>
            </p:spPr>
          </p:cxnSp>
          <p:cxnSp>
            <p:nvCxnSpPr>
              <p:cNvPr id="16497" name="AutoShape 113"/>
              <p:cNvCxnSpPr>
                <a:cxnSpLocks noChangeShapeType="1"/>
              </p:cNvCxnSpPr>
              <p:nvPr/>
            </p:nvCxnSpPr>
            <p:spPr bwMode="auto">
              <a:xfrm>
                <a:off x="450" y="2864"/>
                <a:ext cx="0" cy="208"/>
              </a:xfrm>
              <a:prstGeom prst="straightConnector1">
                <a:avLst/>
              </a:prstGeom>
              <a:noFill/>
              <a:ln w="19050">
                <a:solidFill>
                  <a:srgbClr val="FF9900"/>
                </a:solidFill>
                <a:round/>
                <a:headEnd type="triangle" w="med" len="med"/>
                <a:tailEnd/>
              </a:ln>
              <a:effectLst/>
            </p:spPr>
          </p:cxnSp>
          <p:cxnSp>
            <p:nvCxnSpPr>
              <p:cNvPr id="16498" name="AutoShape 114"/>
              <p:cNvCxnSpPr>
                <a:cxnSpLocks noChangeShapeType="1"/>
              </p:cNvCxnSpPr>
              <p:nvPr/>
            </p:nvCxnSpPr>
            <p:spPr bwMode="auto">
              <a:xfrm>
                <a:off x="601" y="2864"/>
                <a:ext cx="1" cy="116"/>
              </a:xfrm>
              <a:prstGeom prst="straightConnector1">
                <a:avLst/>
              </a:prstGeom>
              <a:noFill/>
              <a:ln w="19050">
                <a:solidFill>
                  <a:srgbClr val="98BC00"/>
                </a:solidFill>
                <a:round/>
                <a:headEnd/>
                <a:tailEnd/>
              </a:ln>
              <a:effectLst/>
            </p:spPr>
          </p:cxnSp>
        </p:grpSp>
        <p:grpSp>
          <p:nvGrpSpPr>
            <p:cNvPr id="16499" name="Group 115"/>
            <p:cNvGrpSpPr>
              <a:grpSpLocks/>
            </p:cNvGrpSpPr>
            <p:nvPr/>
          </p:nvGrpSpPr>
          <p:grpSpPr bwMode="auto">
            <a:xfrm>
              <a:off x="2931" y="2720"/>
              <a:ext cx="303" cy="296"/>
              <a:chOff x="299" y="2864"/>
              <a:chExt cx="303" cy="296"/>
            </a:xfrm>
          </p:grpSpPr>
          <p:cxnSp>
            <p:nvCxnSpPr>
              <p:cNvPr id="16500" name="AutoShape 116"/>
              <p:cNvCxnSpPr>
                <a:cxnSpLocks noChangeShapeType="1"/>
              </p:cNvCxnSpPr>
              <p:nvPr/>
            </p:nvCxnSpPr>
            <p:spPr bwMode="auto">
              <a:xfrm>
                <a:off x="299" y="2864"/>
                <a:ext cx="2" cy="296"/>
              </a:xfrm>
              <a:prstGeom prst="straightConnector1">
                <a:avLst/>
              </a:prstGeom>
              <a:noFill/>
              <a:ln w="19050">
                <a:solidFill>
                  <a:srgbClr val="3366FF"/>
                </a:solidFill>
                <a:round/>
                <a:headEnd type="triangle" w="med" len="med"/>
                <a:tailEnd/>
              </a:ln>
              <a:effectLst/>
            </p:spPr>
          </p:cxnSp>
          <p:cxnSp>
            <p:nvCxnSpPr>
              <p:cNvPr id="16501" name="AutoShape 117"/>
              <p:cNvCxnSpPr>
                <a:cxnSpLocks noChangeShapeType="1"/>
              </p:cNvCxnSpPr>
              <p:nvPr/>
            </p:nvCxnSpPr>
            <p:spPr bwMode="auto">
              <a:xfrm>
                <a:off x="450" y="2864"/>
                <a:ext cx="0" cy="208"/>
              </a:xfrm>
              <a:prstGeom prst="straightConnector1">
                <a:avLst/>
              </a:prstGeom>
              <a:noFill/>
              <a:ln w="19050">
                <a:solidFill>
                  <a:srgbClr val="FF9900"/>
                </a:solidFill>
                <a:round/>
                <a:headEnd type="triangle" w="med" len="med"/>
                <a:tailEnd/>
              </a:ln>
              <a:effectLst/>
            </p:spPr>
          </p:cxnSp>
          <p:cxnSp>
            <p:nvCxnSpPr>
              <p:cNvPr id="16502" name="AutoShape 118"/>
              <p:cNvCxnSpPr>
                <a:cxnSpLocks noChangeShapeType="1"/>
              </p:cNvCxnSpPr>
              <p:nvPr/>
            </p:nvCxnSpPr>
            <p:spPr bwMode="auto">
              <a:xfrm>
                <a:off x="601" y="2864"/>
                <a:ext cx="1" cy="116"/>
              </a:xfrm>
              <a:prstGeom prst="straightConnector1">
                <a:avLst/>
              </a:prstGeom>
              <a:noFill/>
              <a:ln w="19050">
                <a:solidFill>
                  <a:srgbClr val="98BC00"/>
                </a:solidFill>
                <a:round/>
                <a:headEnd/>
                <a:tailEnd/>
              </a:ln>
              <a:effectLst/>
            </p:spPr>
          </p:cxnSp>
        </p:grpSp>
        <p:cxnSp>
          <p:nvCxnSpPr>
            <p:cNvPr id="16503" name="AutoShape 119"/>
            <p:cNvCxnSpPr>
              <a:cxnSpLocks noChangeShapeType="1"/>
            </p:cNvCxnSpPr>
            <p:nvPr/>
          </p:nvCxnSpPr>
          <p:spPr bwMode="auto">
            <a:xfrm>
              <a:off x="3553" y="2720"/>
              <a:ext cx="2" cy="296"/>
            </a:xfrm>
            <a:prstGeom prst="straightConnector1">
              <a:avLst/>
            </a:prstGeom>
            <a:noFill/>
            <a:ln w="19050">
              <a:solidFill>
                <a:srgbClr val="3366FF"/>
              </a:solidFill>
              <a:round/>
              <a:headEnd type="triangle" w="med" len="med"/>
              <a:tailEnd/>
            </a:ln>
            <a:effectLst/>
          </p:spPr>
        </p:cxnSp>
        <p:cxnSp>
          <p:nvCxnSpPr>
            <p:cNvPr id="16504" name="AutoShape 120"/>
            <p:cNvCxnSpPr>
              <a:cxnSpLocks noChangeShapeType="1"/>
            </p:cNvCxnSpPr>
            <p:nvPr/>
          </p:nvCxnSpPr>
          <p:spPr bwMode="auto">
            <a:xfrm>
              <a:off x="3739" y="2720"/>
              <a:ext cx="0" cy="208"/>
            </a:xfrm>
            <a:prstGeom prst="straightConnector1">
              <a:avLst/>
            </a:prstGeom>
            <a:noFill/>
            <a:ln w="19050">
              <a:solidFill>
                <a:srgbClr val="FF9900"/>
              </a:solidFill>
              <a:round/>
              <a:headEnd type="triangle" w="med" len="med"/>
              <a:tailEnd/>
            </a:ln>
            <a:effectLst/>
          </p:spPr>
        </p:cxnSp>
        <p:cxnSp>
          <p:nvCxnSpPr>
            <p:cNvPr id="16505" name="AutoShape 121"/>
            <p:cNvCxnSpPr>
              <a:cxnSpLocks noChangeShapeType="1"/>
            </p:cNvCxnSpPr>
            <p:nvPr/>
          </p:nvCxnSpPr>
          <p:spPr bwMode="auto">
            <a:xfrm>
              <a:off x="3890" y="2720"/>
              <a:ext cx="1" cy="116"/>
            </a:xfrm>
            <a:prstGeom prst="straightConnector1">
              <a:avLst/>
            </a:prstGeom>
            <a:noFill/>
            <a:ln w="19050">
              <a:solidFill>
                <a:srgbClr val="98BC00"/>
              </a:solidFill>
              <a:round/>
              <a:headEnd/>
              <a:tailEnd/>
            </a:ln>
            <a:effectLst/>
          </p:spPr>
        </p:cxnSp>
        <p:grpSp>
          <p:nvGrpSpPr>
            <p:cNvPr id="16506" name="Group 122"/>
            <p:cNvGrpSpPr>
              <a:grpSpLocks/>
            </p:cNvGrpSpPr>
            <p:nvPr/>
          </p:nvGrpSpPr>
          <p:grpSpPr bwMode="auto">
            <a:xfrm>
              <a:off x="4238" y="2720"/>
              <a:ext cx="303" cy="296"/>
              <a:chOff x="299" y="2864"/>
              <a:chExt cx="303" cy="296"/>
            </a:xfrm>
          </p:grpSpPr>
          <p:cxnSp>
            <p:nvCxnSpPr>
              <p:cNvPr id="16507" name="AutoShape 123"/>
              <p:cNvCxnSpPr>
                <a:cxnSpLocks noChangeShapeType="1"/>
              </p:cNvCxnSpPr>
              <p:nvPr/>
            </p:nvCxnSpPr>
            <p:spPr bwMode="auto">
              <a:xfrm>
                <a:off x="299" y="2864"/>
                <a:ext cx="2" cy="296"/>
              </a:xfrm>
              <a:prstGeom prst="straightConnector1">
                <a:avLst/>
              </a:prstGeom>
              <a:noFill/>
              <a:ln w="19050">
                <a:solidFill>
                  <a:srgbClr val="3366FF"/>
                </a:solidFill>
                <a:round/>
                <a:headEnd type="triangle" w="med" len="med"/>
                <a:tailEnd/>
              </a:ln>
              <a:effectLst/>
            </p:spPr>
          </p:cxnSp>
          <p:cxnSp>
            <p:nvCxnSpPr>
              <p:cNvPr id="16508" name="AutoShape 124"/>
              <p:cNvCxnSpPr>
                <a:cxnSpLocks noChangeShapeType="1"/>
              </p:cNvCxnSpPr>
              <p:nvPr/>
            </p:nvCxnSpPr>
            <p:spPr bwMode="auto">
              <a:xfrm>
                <a:off x="450" y="2864"/>
                <a:ext cx="0" cy="208"/>
              </a:xfrm>
              <a:prstGeom prst="straightConnector1">
                <a:avLst/>
              </a:prstGeom>
              <a:noFill/>
              <a:ln w="19050">
                <a:solidFill>
                  <a:srgbClr val="FF9900"/>
                </a:solidFill>
                <a:round/>
                <a:headEnd type="triangle" w="med" len="med"/>
                <a:tailEnd/>
              </a:ln>
              <a:effectLst/>
            </p:spPr>
          </p:cxnSp>
          <p:cxnSp>
            <p:nvCxnSpPr>
              <p:cNvPr id="16509" name="AutoShape 125"/>
              <p:cNvCxnSpPr>
                <a:cxnSpLocks noChangeShapeType="1"/>
              </p:cNvCxnSpPr>
              <p:nvPr/>
            </p:nvCxnSpPr>
            <p:spPr bwMode="auto">
              <a:xfrm>
                <a:off x="601" y="2864"/>
                <a:ext cx="1" cy="116"/>
              </a:xfrm>
              <a:prstGeom prst="straightConnector1">
                <a:avLst/>
              </a:prstGeom>
              <a:noFill/>
              <a:ln w="19050">
                <a:solidFill>
                  <a:srgbClr val="98BC00"/>
                </a:solidFill>
                <a:round/>
                <a:headEnd/>
                <a:tailEnd/>
              </a:ln>
              <a:effectLst/>
            </p:spPr>
          </p:cxnSp>
        </p:grpSp>
        <p:grpSp>
          <p:nvGrpSpPr>
            <p:cNvPr id="16510" name="Group 126"/>
            <p:cNvGrpSpPr>
              <a:grpSpLocks/>
            </p:cNvGrpSpPr>
            <p:nvPr/>
          </p:nvGrpSpPr>
          <p:grpSpPr bwMode="auto">
            <a:xfrm>
              <a:off x="4894" y="2720"/>
              <a:ext cx="303" cy="296"/>
              <a:chOff x="299" y="2864"/>
              <a:chExt cx="303" cy="296"/>
            </a:xfrm>
          </p:grpSpPr>
          <p:cxnSp>
            <p:nvCxnSpPr>
              <p:cNvPr id="16511" name="AutoShape 127"/>
              <p:cNvCxnSpPr>
                <a:cxnSpLocks noChangeShapeType="1"/>
              </p:cNvCxnSpPr>
              <p:nvPr/>
            </p:nvCxnSpPr>
            <p:spPr bwMode="auto">
              <a:xfrm>
                <a:off x="299" y="2864"/>
                <a:ext cx="2" cy="296"/>
              </a:xfrm>
              <a:prstGeom prst="straightConnector1">
                <a:avLst/>
              </a:prstGeom>
              <a:noFill/>
              <a:ln w="19050">
                <a:solidFill>
                  <a:srgbClr val="3366FF"/>
                </a:solidFill>
                <a:round/>
                <a:headEnd type="triangle" w="med" len="med"/>
                <a:tailEnd/>
              </a:ln>
              <a:effectLst/>
            </p:spPr>
          </p:cxnSp>
          <p:cxnSp>
            <p:nvCxnSpPr>
              <p:cNvPr id="16512" name="AutoShape 128"/>
              <p:cNvCxnSpPr>
                <a:cxnSpLocks noChangeShapeType="1"/>
              </p:cNvCxnSpPr>
              <p:nvPr/>
            </p:nvCxnSpPr>
            <p:spPr bwMode="auto">
              <a:xfrm>
                <a:off x="450" y="2864"/>
                <a:ext cx="0" cy="208"/>
              </a:xfrm>
              <a:prstGeom prst="straightConnector1">
                <a:avLst/>
              </a:prstGeom>
              <a:noFill/>
              <a:ln w="19050">
                <a:solidFill>
                  <a:srgbClr val="FF9900"/>
                </a:solidFill>
                <a:round/>
                <a:headEnd type="triangle" w="med" len="med"/>
                <a:tailEnd/>
              </a:ln>
              <a:effectLst/>
            </p:spPr>
          </p:cxnSp>
          <p:cxnSp>
            <p:nvCxnSpPr>
              <p:cNvPr id="16513" name="AutoShape 129"/>
              <p:cNvCxnSpPr>
                <a:cxnSpLocks noChangeShapeType="1"/>
              </p:cNvCxnSpPr>
              <p:nvPr/>
            </p:nvCxnSpPr>
            <p:spPr bwMode="auto">
              <a:xfrm>
                <a:off x="601" y="2864"/>
                <a:ext cx="1" cy="116"/>
              </a:xfrm>
              <a:prstGeom prst="straightConnector1">
                <a:avLst/>
              </a:prstGeom>
              <a:noFill/>
              <a:ln w="19050">
                <a:solidFill>
                  <a:srgbClr val="98BC00"/>
                </a:solidFill>
                <a:round/>
                <a:headEnd/>
                <a:tailEnd/>
              </a:ln>
              <a:effectLst/>
            </p:spPr>
          </p:cxnSp>
        </p:grpSp>
        <p:cxnSp>
          <p:nvCxnSpPr>
            <p:cNvPr id="16514" name="AutoShape 130"/>
            <p:cNvCxnSpPr>
              <a:cxnSpLocks noChangeShapeType="1"/>
            </p:cNvCxnSpPr>
            <p:nvPr/>
          </p:nvCxnSpPr>
          <p:spPr bwMode="auto">
            <a:xfrm flipH="1">
              <a:off x="3085" y="1629"/>
              <a:ext cx="1" cy="99"/>
            </a:xfrm>
            <a:prstGeom prst="straightConnector1">
              <a:avLst/>
            </a:prstGeom>
            <a:noFill/>
            <a:ln w="19050">
              <a:solidFill>
                <a:srgbClr val="98BC00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6515" name="AutoShape 131"/>
            <p:cNvCxnSpPr>
              <a:cxnSpLocks noChangeShapeType="1"/>
            </p:cNvCxnSpPr>
            <p:nvPr/>
          </p:nvCxnSpPr>
          <p:spPr bwMode="auto">
            <a:xfrm flipH="1">
              <a:off x="2432" y="1629"/>
              <a:ext cx="1" cy="99"/>
            </a:xfrm>
            <a:prstGeom prst="straightConnector1">
              <a:avLst/>
            </a:prstGeom>
            <a:noFill/>
            <a:ln w="19050">
              <a:solidFill>
                <a:srgbClr val="98BC00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6516" name="AutoShape 132"/>
            <p:cNvCxnSpPr>
              <a:cxnSpLocks noChangeShapeType="1"/>
            </p:cNvCxnSpPr>
            <p:nvPr/>
          </p:nvCxnSpPr>
          <p:spPr bwMode="auto">
            <a:xfrm flipH="1">
              <a:off x="3738" y="1629"/>
              <a:ext cx="1" cy="99"/>
            </a:xfrm>
            <a:prstGeom prst="straightConnector1">
              <a:avLst/>
            </a:prstGeom>
            <a:noFill/>
            <a:ln w="19050">
              <a:solidFill>
                <a:srgbClr val="98BC00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6517" name="AutoShape 133"/>
            <p:cNvCxnSpPr>
              <a:cxnSpLocks noChangeShapeType="1"/>
            </p:cNvCxnSpPr>
            <p:nvPr/>
          </p:nvCxnSpPr>
          <p:spPr bwMode="auto">
            <a:xfrm flipH="1">
              <a:off x="1778" y="1629"/>
              <a:ext cx="1" cy="99"/>
            </a:xfrm>
            <a:prstGeom prst="straightConnector1">
              <a:avLst/>
            </a:prstGeom>
            <a:noFill/>
            <a:ln w="19050">
              <a:solidFill>
                <a:srgbClr val="98BC00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6518" name="AutoShape 134"/>
            <p:cNvCxnSpPr>
              <a:cxnSpLocks noChangeShapeType="1"/>
            </p:cNvCxnSpPr>
            <p:nvPr/>
          </p:nvCxnSpPr>
          <p:spPr bwMode="auto">
            <a:xfrm flipH="1">
              <a:off x="1123" y="1629"/>
              <a:ext cx="1" cy="99"/>
            </a:xfrm>
            <a:prstGeom prst="straightConnector1">
              <a:avLst/>
            </a:prstGeom>
            <a:noFill/>
            <a:ln w="19050">
              <a:solidFill>
                <a:srgbClr val="98BC00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6519" name="AutoShape 135"/>
            <p:cNvCxnSpPr>
              <a:cxnSpLocks noChangeShapeType="1"/>
            </p:cNvCxnSpPr>
            <p:nvPr/>
          </p:nvCxnSpPr>
          <p:spPr bwMode="auto">
            <a:xfrm flipH="1">
              <a:off x="4389" y="1629"/>
              <a:ext cx="1" cy="99"/>
            </a:xfrm>
            <a:prstGeom prst="straightConnector1">
              <a:avLst/>
            </a:prstGeom>
            <a:noFill/>
            <a:ln w="19050">
              <a:solidFill>
                <a:srgbClr val="98BC00"/>
              </a:solidFill>
              <a:round/>
              <a:headEnd/>
              <a:tailEnd type="triangle" w="med" len="med"/>
            </a:ln>
            <a:effectLst/>
          </p:spPr>
        </p:cxnSp>
        <p:grpSp>
          <p:nvGrpSpPr>
            <p:cNvPr id="16520" name="Group 136"/>
            <p:cNvGrpSpPr>
              <a:grpSpLocks/>
            </p:cNvGrpSpPr>
            <p:nvPr/>
          </p:nvGrpSpPr>
          <p:grpSpPr bwMode="auto">
            <a:xfrm>
              <a:off x="814" y="1728"/>
              <a:ext cx="605" cy="992"/>
              <a:chOff x="509" y="370"/>
              <a:chExt cx="605" cy="992"/>
            </a:xfrm>
          </p:grpSpPr>
          <p:sp>
            <p:nvSpPr>
              <p:cNvPr id="16521" name="Rectangle 137"/>
              <p:cNvSpPr>
                <a:spLocks noChangeArrowheads="1"/>
              </p:cNvSpPr>
              <p:nvPr/>
            </p:nvSpPr>
            <p:spPr bwMode="auto">
              <a:xfrm>
                <a:off x="509" y="370"/>
                <a:ext cx="605" cy="99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nb-NO"/>
              </a:p>
            </p:txBody>
          </p:sp>
          <p:grpSp>
            <p:nvGrpSpPr>
              <p:cNvPr id="16522" name="Group 138"/>
              <p:cNvGrpSpPr>
                <a:grpSpLocks/>
              </p:cNvGrpSpPr>
              <p:nvPr/>
            </p:nvGrpSpPr>
            <p:grpSpPr bwMode="auto">
              <a:xfrm>
                <a:off x="533" y="394"/>
                <a:ext cx="266" cy="507"/>
                <a:chOff x="533" y="394"/>
                <a:chExt cx="266" cy="507"/>
              </a:xfrm>
            </p:grpSpPr>
            <p:sp>
              <p:nvSpPr>
                <p:cNvPr id="16523" name="Rectangle 139"/>
                <p:cNvSpPr>
                  <a:spLocks noChangeArrowheads="1"/>
                </p:cNvSpPr>
                <p:nvPr/>
              </p:nvSpPr>
              <p:spPr bwMode="auto">
                <a:xfrm>
                  <a:off x="533" y="394"/>
                  <a:ext cx="266" cy="507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16524" name="Rectangle 140"/>
                <p:cNvSpPr>
                  <a:spLocks noChangeArrowheads="1"/>
                </p:cNvSpPr>
                <p:nvPr/>
              </p:nvSpPr>
              <p:spPr bwMode="auto">
                <a:xfrm>
                  <a:off x="558" y="418"/>
                  <a:ext cx="96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r>
                    <a:rPr lang="en-US" sz="700" b="1">
                      <a:solidFill>
                        <a:schemeClr val="bg1"/>
                      </a:solidFill>
                    </a:rPr>
                    <a:t>SP</a:t>
                  </a:r>
                </a:p>
              </p:txBody>
            </p:sp>
            <p:sp>
              <p:nvSpPr>
                <p:cNvPr id="16525" name="Rectangle 141"/>
                <p:cNvSpPr>
                  <a:spLocks noChangeArrowheads="1"/>
                </p:cNvSpPr>
                <p:nvPr/>
              </p:nvSpPr>
              <p:spPr bwMode="auto">
                <a:xfrm>
                  <a:off x="678" y="418"/>
                  <a:ext cx="97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526" name="Rectangle 142"/>
                <p:cNvSpPr>
                  <a:spLocks noChangeArrowheads="1"/>
                </p:cNvSpPr>
                <p:nvPr/>
              </p:nvSpPr>
              <p:spPr bwMode="auto">
                <a:xfrm>
                  <a:off x="558" y="539"/>
                  <a:ext cx="96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527" name="Rectangle 143"/>
                <p:cNvSpPr>
                  <a:spLocks noChangeArrowheads="1"/>
                </p:cNvSpPr>
                <p:nvPr/>
              </p:nvSpPr>
              <p:spPr bwMode="auto">
                <a:xfrm>
                  <a:off x="678" y="539"/>
                  <a:ext cx="97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528" name="Rectangle 144"/>
                <p:cNvSpPr>
                  <a:spLocks noChangeArrowheads="1"/>
                </p:cNvSpPr>
                <p:nvPr/>
              </p:nvSpPr>
              <p:spPr bwMode="auto">
                <a:xfrm>
                  <a:off x="558" y="660"/>
                  <a:ext cx="96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529" name="Rectangle 145"/>
                <p:cNvSpPr>
                  <a:spLocks noChangeArrowheads="1"/>
                </p:cNvSpPr>
                <p:nvPr/>
              </p:nvSpPr>
              <p:spPr bwMode="auto">
                <a:xfrm>
                  <a:off x="678" y="660"/>
                  <a:ext cx="97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530" name="Rectangle 146"/>
                <p:cNvSpPr>
                  <a:spLocks noChangeArrowheads="1"/>
                </p:cNvSpPr>
                <p:nvPr/>
              </p:nvSpPr>
              <p:spPr bwMode="auto">
                <a:xfrm>
                  <a:off x="558" y="781"/>
                  <a:ext cx="96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531" name="Rectangle 147"/>
                <p:cNvSpPr>
                  <a:spLocks noChangeArrowheads="1"/>
                </p:cNvSpPr>
                <p:nvPr/>
              </p:nvSpPr>
              <p:spPr bwMode="auto">
                <a:xfrm>
                  <a:off x="678" y="781"/>
                  <a:ext cx="97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</p:grpSp>
          <p:grpSp>
            <p:nvGrpSpPr>
              <p:cNvPr id="16532" name="Group 148"/>
              <p:cNvGrpSpPr>
                <a:grpSpLocks/>
              </p:cNvGrpSpPr>
              <p:nvPr/>
            </p:nvGrpSpPr>
            <p:grpSpPr bwMode="auto">
              <a:xfrm>
                <a:off x="824" y="394"/>
                <a:ext cx="266" cy="507"/>
                <a:chOff x="533" y="394"/>
                <a:chExt cx="266" cy="507"/>
              </a:xfrm>
            </p:grpSpPr>
            <p:sp>
              <p:nvSpPr>
                <p:cNvPr id="16533" name="Rectangle 149"/>
                <p:cNvSpPr>
                  <a:spLocks noChangeArrowheads="1"/>
                </p:cNvSpPr>
                <p:nvPr/>
              </p:nvSpPr>
              <p:spPr bwMode="auto">
                <a:xfrm>
                  <a:off x="533" y="394"/>
                  <a:ext cx="266" cy="507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16534" name="Rectangle 150"/>
                <p:cNvSpPr>
                  <a:spLocks noChangeArrowheads="1"/>
                </p:cNvSpPr>
                <p:nvPr/>
              </p:nvSpPr>
              <p:spPr bwMode="auto">
                <a:xfrm>
                  <a:off x="558" y="418"/>
                  <a:ext cx="96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r>
                    <a:rPr lang="en-US" sz="700" b="1">
                      <a:solidFill>
                        <a:schemeClr val="bg1"/>
                      </a:solidFill>
                    </a:rPr>
                    <a:t>SP</a:t>
                  </a:r>
                </a:p>
              </p:txBody>
            </p:sp>
            <p:sp>
              <p:nvSpPr>
                <p:cNvPr id="16535" name="Rectangle 151"/>
                <p:cNvSpPr>
                  <a:spLocks noChangeArrowheads="1"/>
                </p:cNvSpPr>
                <p:nvPr/>
              </p:nvSpPr>
              <p:spPr bwMode="auto">
                <a:xfrm>
                  <a:off x="678" y="418"/>
                  <a:ext cx="97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536" name="Rectangle 152"/>
                <p:cNvSpPr>
                  <a:spLocks noChangeArrowheads="1"/>
                </p:cNvSpPr>
                <p:nvPr/>
              </p:nvSpPr>
              <p:spPr bwMode="auto">
                <a:xfrm>
                  <a:off x="558" y="539"/>
                  <a:ext cx="96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537" name="Rectangle 153"/>
                <p:cNvSpPr>
                  <a:spLocks noChangeArrowheads="1"/>
                </p:cNvSpPr>
                <p:nvPr/>
              </p:nvSpPr>
              <p:spPr bwMode="auto">
                <a:xfrm>
                  <a:off x="678" y="539"/>
                  <a:ext cx="97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538" name="Rectangle 154"/>
                <p:cNvSpPr>
                  <a:spLocks noChangeArrowheads="1"/>
                </p:cNvSpPr>
                <p:nvPr/>
              </p:nvSpPr>
              <p:spPr bwMode="auto">
                <a:xfrm>
                  <a:off x="558" y="660"/>
                  <a:ext cx="96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539" name="Rectangle 155"/>
                <p:cNvSpPr>
                  <a:spLocks noChangeArrowheads="1"/>
                </p:cNvSpPr>
                <p:nvPr/>
              </p:nvSpPr>
              <p:spPr bwMode="auto">
                <a:xfrm>
                  <a:off x="678" y="660"/>
                  <a:ext cx="97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540" name="Rectangle 156"/>
                <p:cNvSpPr>
                  <a:spLocks noChangeArrowheads="1"/>
                </p:cNvSpPr>
                <p:nvPr/>
              </p:nvSpPr>
              <p:spPr bwMode="auto">
                <a:xfrm>
                  <a:off x="558" y="781"/>
                  <a:ext cx="96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541" name="Rectangle 157"/>
                <p:cNvSpPr>
                  <a:spLocks noChangeArrowheads="1"/>
                </p:cNvSpPr>
                <p:nvPr/>
              </p:nvSpPr>
              <p:spPr bwMode="auto">
                <a:xfrm>
                  <a:off x="678" y="781"/>
                  <a:ext cx="97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</p:grpSp>
          <p:sp>
            <p:nvSpPr>
              <p:cNvPr id="16542" name="Rectangle 158"/>
              <p:cNvSpPr>
                <a:spLocks noChangeArrowheads="1"/>
              </p:cNvSpPr>
              <p:nvPr/>
            </p:nvSpPr>
            <p:spPr bwMode="auto">
              <a:xfrm rot="5400000">
                <a:off x="739" y="986"/>
                <a:ext cx="145" cy="557"/>
              </a:xfrm>
              <a:prstGeom prst="rect">
                <a:avLst/>
              </a:prstGeom>
              <a:solidFill>
                <a:srgbClr val="FF9900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ctr"/>
                <a:r>
                  <a:rPr lang="en-US" sz="1200" b="1">
                    <a:solidFill>
                      <a:schemeClr val="bg1"/>
                    </a:solidFill>
                  </a:rPr>
                  <a:t>L1</a:t>
                </a:r>
              </a:p>
            </p:txBody>
          </p:sp>
          <p:grpSp>
            <p:nvGrpSpPr>
              <p:cNvPr id="16543" name="Group 159"/>
              <p:cNvGrpSpPr>
                <a:grpSpLocks/>
              </p:cNvGrpSpPr>
              <p:nvPr/>
            </p:nvGrpSpPr>
            <p:grpSpPr bwMode="auto">
              <a:xfrm>
                <a:off x="533" y="926"/>
                <a:ext cx="557" cy="242"/>
                <a:chOff x="533" y="926"/>
                <a:chExt cx="557" cy="242"/>
              </a:xfrm>
            </p:grpSpPr>
            <p:sp>
              <p:nvSpPr>
                <p:cNvPr id="16544" name="Rectangle 160"/>
                <p:cNvSpPr>
                  <a:spLocks noChangeArrowheads="1"/>
                </p:cNvSpPr>
                <p:nvPr/>
              </p:nvSpPr>
              <p:spPr bwMode="auto">
                <a:xfrm rot="5400000">
                  <a:off x="691" y="768"/>
                  <a:ext cx="242" cy="557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grpSp>
              <p:nvGrpSpPr>
                <p:cNvPr id="16545" name="Group 161"/>
                <p:cNvGrpSpPr>
                  <a:grpSpLocks/>
                </p:cNvGrpSpPr>
                <p:nvPr/>
              </p:nvGrpSpPr>
              <p:grpSpPr bwMode="auto">
                <a:xfrm>
                  <a:off x="558" y="950"/>
                  <a:ext cx="96" cy="194"/>
                  <a:chOff x="2457" y="566"/>
                  <a:chExt cx="102" cy="204"/>
                </a:xfrm>
              </p:grpSpPr>
              <p:sp>
                <p:nvSpPr>
                  <p:cNvPr id="16546" name="Rectangle 162"/>
                  <p:cNvSpPr>
                    <a:spLocks noChangeArrowheads="1"/>
                  </p:cNvSpPr>
                  <p:nvPr/>
                </p:nvSpPr>
                <p:spPr bwMode="auto">
                  <a:xfrm>
                    <a:off x="2457" y="566"/>
                    <a:ext cx="102" cy="204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lIns="0" tIns="27432" rIns="0" bIns="0"/>
                  <a:lstStyle/>
                  <a:p>
                    <a:pPr algn="ctr"/>
                    <a:r>
                      <a:rPr lang="en-US" sz="700" b="1">
                        <a:solidFill>
                          <a:schemeClr val="bg1"/>
                        </a:solidFill>
                      </a:rPr>
                      <a:t>TF</a:t>
                    </a:r>
                  </a:p>
                </p:txBody>
              </p:sp>
              <p:sp>
                <p:nvSpPr>
                  <p:cNvPr id="16547" name="Line 163"/>
                  <p:cNvSpPr>
                    <a:spLocks noChangeShapeType="1"/>
                  </p:cNvSpPr>
                  <p:nvPr/>
                </p:nvSpPr>
                <p:spPr bwMode="auto">
                  <a:xfrm>
                    <a:off x="2457" y="668"/>
                    <a:ext cx="102" cy="0"/>
                  </a:xfrm>
                  <a:prstGeom prst="line">
                    <a:avLst/>
                  </a:prstGeom>
                  <a:noFill/>
                  <a:ln w="9525" cap="rnd">
                    <a:solidFill>
                      <a:schemeClr val="bg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 lIns="0" tIns="27432" rIns="0" bIns="0"/>
                  <a:lstStyle/>
                  <a:p>
                    <a:endParaRPr lang="nb-NO"/>
                  </a:p>
                </p:txBody>
              </p:sp>
            </p:grpSp>
            <p:grpSp>
              <p:nvGrpSpPr>
                <p:cNvPr id="16548" name="Group 164"/>
                <p:cNvGrpSpPr>
                  <a:grpSpLocks/>
                </p:cNvGrpSpPr>
                <p:nvPr/>
              </p:nvGrpSpPr>
              <p:grpSpPr bwMode="auto">
                <a:xfrm>
                  <a:off x="695" y="950"/>
                  <a:ext cx="96" cy="194"/>
                  <a:chOff x="2457" y="566"/>
                  <a:chExt cx="102" cy="204"/>
                </a:xfrm>
              </p:grpSpPr>
              <p:sp>
                <p:nvSpPr>
                  <p:cNvPr id="16549" name="Rectangle 165"/>
                  <p:cNvSpPr>
                    <a:spLocks noChangeArrowheads="1"/>
                  </p:cNvSpPr>
                  <p:nvPr/>
                </p:nvSpPr>
                <p:spPr bwMode="auto">
                  <a:xfrm>
                    <a:off x="2457" y="566"/>
                    <a:ext cx="102" cy="204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lIns="0" tIns="27432" rIns="0" bIns="0"/>
                  <a:lstStyle/>
                  <a:p>
                    <a:pPr algn="ctr"/>
                    <a:endParaRPr lang="en-US" sz="700" b="1"/>
                  </a:p>
                </p:txBody>
              </p:sp>
              <p:sp>
                <p:nvSpPr>
                  <p:cNvPr id="16550" name="Line 166"/>
                  <p:cNvSpPr>
                    <a:spLocks noChangeShapeType="1"/>
                  </p:cNvSpPr>
                  <p:nvPr/>
                </p:nvSpPr>
                <p:spPr bwMode="auto">
                  <a:xfrm>
                    <a:off x="2457" y="668"/>
                    <a:ext cx="102" cy="0"/>
                  </a:xfrm>
                  <a:prstGeom prst="line">
                    <a:avLst/>
                  </a:prstGeom>
                  <a:noFill/>
                  <a:ln w="9525" cap="rnd">
                    <a:solidFill>
                      <a:schemeClr val="bg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 lIns="0" tIns="27432" rIns="0" bIns="0"/>
                  <a:lstStyle/>
                  <a:p>
                    <a:endParaRPr lang="nb-NO"/>
                  </a:p>
                </p:txBody>
              </p:sp>
            </p:grpSp>
            <p:grpSp>
              <p:nvGrpSpPr>
                <p:cNvPr id="16551" name="Group 167"/>
                <p:cNvGrpSpPr>
                  <a:grpSpLocks/>
                </p:cNvGrpSpPr>
                <p:nvPr/>
              </p:nvGrpSpPr>
              <p:grpSpPr bwMode="auto">
                <a:xfrm>
                  <a:off x="969" y="950"/>
                  <a:ext cx="96" cy="194"/>
                  <a:chOff x="2457" y="566"/>
                  <a:chExt cx="102" cy="204"/>
                </a:xfrm>
              </p:grpSpPr>
              <p:sp>
                <p:nvSpPr>
                  <p:cNvPr id="16552" name="Rectangle 168"/>
                  <p:cNvSpPr>
                    <a:spLocks noChangeArrowheads="1"/>
                  </p:cNvSpPr>
                  <p:nvPr/>
                </p:nvSpPr>
                <p:spPr bwMode="auto">
                  <a:xfrm>
                    <a:off x="2457" y="566"/>
                    <a:ext cx="102" cy="204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lIns="0" tIns="27432" rIns="0" bIns="0"/>
                  <a:lstStyle/>
                  <a:p>
                    <a:pPr algn="ctr"/>
                    <a:endParaRPr lang="en-US" sz="700" b="1"/>
                  </a:p>
                </p:txBody>
              </p:sp>
              <p:sp>
                <p:nvSpPr>
                  <p:cNvPr id="16553" name="Line 169"/>
                  <p:cNvSpPr>
                    <a:spLocks noChangeShapeType="1"/>
                  </p:cNvSpPr>
                  <p:nvPr/>
                </p:nvSpPr>
                <p:spPr bwMode="auto">
                  <a:xfrm>
                    <a:off x="2457" y="668"/>
                    <a:ext cx="102" cy="0"/>
                  </a:xfrm>
                  <a:prstGeom prst="line">
                    <a:avLst/>
                  </a:prstGeom>
                  <a:noFill/>
                  <a:ln w="9525" cap="rnd">
                    <a:solidFill>
                      <a:schemeClr val="bg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 lIns="0" tIns="27432" rIns="0" bIns="0"/>
                  <a:lstStyle/>
                  <a:p>
                    <a:endParaRPr lang="nb-NO"/>
                  </a:p>
                </p:txBody>
              </p:sp>
            </p:grpSp>
            <p:grpSp>
              <p:nvGrpSpPr>
                <p:cNvPr id="16554" name="Group 170"/>
                <p:cNvGrpSpPr>
                  <a:grpSpLocks/>
                </p:cNvGrpSpPr>
                <p:nvPr/>
              </p:nvGrpSpPr>
              <p:grpSpPr bwMode="auto">
                <a:xfrm>
                  <a:off x="832" y="950"/>
                  <a:ext cx="96" cy="194"/>
                  <a:chOff x="2457" y="566"/>
                  <a:chExt cx="102" cy="204"/>
                </a:xfrm>
              </p:grpSpPr>
              <p:sp>
                <p:nvSpPr>
                  <p:cNvPr id="16555" name="Rectangle 171"/>
                  <p:cNvSpPr>
                    <a:spLocks noChangeArrowheads="1"/>
                  </p:cNvSpPr>
                  <p:nvPr/>
                </p:nvSpPr>
                <p:spPr bwMode="auto">
                  <a:xfrm>
                    <a:off x="2457" y="566"/>
                    <a:ext cx="102" cy="204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lIns="0" tIns="27432" rIns="0" bIns="0"/>
                  <a:lstStyle/>
                  <a:p>
                    <a:pPr algn="ctr"/>
                    <a:endParaRPr lang="en-US" sz="700" b="1"/>
                  </a:p>
                </p:txBody>
              </p:sp>
              <p:sp>
                <p:nvSpPr>
                  <p:cNvPr id="16556" name="Line 172"/>
                  <p:cNvSpPr>
                    <a:spLocks noChangeShapeType="1"/>
                  </p:cNvSpPr>
                  <p:nvPr/>
                </p:nvSpPr>
                <p:spPr bwMode="auto">
                  <a:xfrm>
                    <a:off x="2457" y="668"/>
                    <a:ext cx="102" cy="0"/>
                  </a:xfrm>
                  <a:prstGeom prst="line">
                    <a:avLst/>
                  </a:prstGeom>
                  <a:noFill/>
                  <a:ln w="9525" cap="rnd">
                    <a:solidFill>
                      <a:schemeClr val="bg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 lIns="0" tIns="27432" rIns="0" bIns="0"/>
                  <a:lstStyle/>
                  <a:p>
                    <a:endParaRPr lang="nb-NO"/>
                  </a:p>
                </p:txBody>
              </p:sp>
            </p:grpSp>
          </p:grpSp>
        </p:grpSp>
        <p:sp>
          <p:nvSpPr>
            <p:cNvPr id="16557" name="Rectangle 173"/>
            <p:cNvSpPr>
              <a:spLocks noChangeArrowheads="1"/>
            </p:cNvSpPr>
            <p:nvPr/>
          </p:nvSpPr>
          <p:spPr bwMode="auto">
            <a:xfrm>
              <a:off x="1473" y="2685"/>
              <a:ext cx="303" cy="3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6558" name="Rectangle 174"/>
            <p:cNvSpPr>
              <a:spLocks noChangeArrowheads="1"/>
            </p:cNvSpPr>
            <p:nvPr/>
          </p:nvSpPr>
          <p:spPr bwMode="auto">
            <a:xfrm>
              <a:off x="1775" y="2685"/>
              <a:ext cx="303" cy="3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  <p:grpSp>
          <p:nvGrpSpPr>
            <p:cNvPr id="16559" name="Group 175"/>
            <p:cNvGrpSpPr>
              <a:grpSpLocks/>
            </p:cNvGrpSpPr>
            <p:nvPr/>
          </p:nvGrpSpPr>
          <p:grpSpPr bwMode="auto">
            <a:xfrm>
              <a:off x="1473" y="1729"/>
              <a:ext cx="605" cy="992"/>
              <a:chOff x="509" y="370"/>
              <a:chExt cx="605" cy="992"/>
            </a:xfrm>
          </p:grpSpPr>
          <p:sp>
            <p:nvSpPr>
              <p:cNvPr id="16560" name="Rectangle 176"/>
              <p:cNvSpPr>
                <a:spLocks noChangeArrowheads="1"/>
              </p:cNvSpPr>
              <p:nvPr/>
            </p:nvSpPr>
            <p:spPr bwMode="auto">
              <a:xfrm>
                <a:off x="509" y="370"/>
                <a:ext cx="605" cy="99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nb-NO"/>
              </a:p>
            </p:txBody>
          </p:sp>
          <p:grpSp>
            <p:nvGrpSpPr>
              <p:cNvPr id="16561" name="Group 177"/>
              <p:cNvGrpSpPr>
                <a:grpSpLocks/>
              </p:cNvGrpSpPr>
              <p:nvPr/>
            </p:nvGrpSpPr>
            <p:grpSpPr bwMode="auto">
              <a:xfrm>
                <a:off x="533" y="394"/>
                <a:ext cx="266" cy="507"/>
                <a:chOff x="533" y="394"/>
                <a:chExt cx="266" cy="507"/>
              </a:xfrm>
            </p:grpSpPr>
            <p:sp>
              <p:nvSpPr>
                <p:cNvPr id="16562" name="Rectangle 178"/>
                <p:cNvSpPr>
                  <a:spLocks noChangeArrowheads="1"/>
                </p:cNvSpPr>
                <p:nvPr/>
              </p:nvSpPr>
              <p:spPr bwMode="auto">
                <a:xfrm>
                  <a:off x="533" y="394"/>
                  <a:ext cx="266" cy="507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16563" name="Rectangle 179"/>
                <p:cNvSpPr>
                  <a:spLocks noChangeArrowheads="1"/>
                </p:cNvSpPr>
                <p:nvPr/>
              </p:nvSpPr>
              <p:spPr bwMode="auto">
                <a:xfrm>
                  <a:off x="558" y="418"/>
                  <a:ext cx="96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r>
                    <a:rPr lang="en-US" sz="700" b="1">
                      <a:solidFill>
                        <a:schemeClr val="bg1"/>
                      </a:solidFill>
                    </a:rPr>
                    <a:t>SP</a:t>
                  </a:r>
                </a:p>
              </p:txBody>
            </p:sp>
            <p:sp>
              <p:nvSpPr>
                <p:cNvPr id="16564" name="Rectangle 180"/>
                <p:cNvSpPr>
                  <a:spLocks noChangeArrowheads="1"/>
                </p:cNvSpPr>
                <p:nvPr/>
              </p:nvSpPr>
              <p:spPr bwMode="auto">
                <a:xfrm>
                  <a:off x="678" y="418"/>
                  <a:ext cx="97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565" name="Rectangle 181"/>
                <p:cNvSpPr>
                  <a:spLocks noChangeArrowheads="1"/>
                </p:cNvSpPr>
                <p:nvPr/>
              </p:nvSpPr>
              <p:spPr bwMode="auto">
                <a:xfrm>
                  <a:off x="558" y="539"/>
                  <a:ext cx="96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566" name="Rectangle 182"/>
                <p:cNvSpPr>
                  <a:spLocks noChangeArrowheads="1"/>
                </p:cNvSpPr>
                <p:nvPr/>
              </p:nvSpPr>
              <p:spPr bwMode="auto">
                <a:xfrm>
                  <a:off x="678" y="539"/>
                  <a:ext cx="97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567" name="Rectangle 183"/>
                <p:cNvSpPr>
                  <a:spLocks noChangeArrowheads="1"/>
                </p:cNvSpPr>
                <p:nvPr/>
              </p:nvSpPr>
              <p:spPr bwMode="auto">
                <a:xfrm>
                  <a:off x="558" y="660"/>
                  <a:ext cx="96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568" name="Rectangle 184"/>
                <p:cNvSpPr>
                  <a:spLocks noChangeArrowheads="1"/>
                </p:cNvSpPr>
                <p:nvPr/>
              </p:nvSpPr>
              <p:spPr bwMode="auto">
                <a:xfrm>
                  <a:off x="678" y="660"/>
                  <a:ext cx="97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569" name="Rectangle 185"/>
                <p:cNvSpPr>
                  <a:spLocks noChangeArrowheads="1"/>
                </p:cNvSpPr>
                <p:nvPr/>
              </p:nvSpPr>
              <p:spPr bwMode="auto">
                <a:xfrm>
                  <a:off x="558" y="781"/>
                  <a:ext cx="96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570" name="Rectangle 186"/>
                <p:cNvSpPr>
                  <a:spLocks noChangeArrowheads="1"/>
                </p:cNvSpPr>
                <p:nvPr/>
              </p:nvSpPr>
              <p:spPr bwMode="auto">
                <a:xfrm>
                  <a:off x="678" y="781"/>
                  <a:ext cx="97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</p:grpSp>
          <p:grpSp>
            <p:nvGrpSpPr>
              <p:cNvPr id="16571" name="Group 187"/>
              <p:cNvGrpSpPr>
                <a:grpSpLocks/>
              </p:cNvGrpSpPr>
              <p:nvPr/>
            </p:nvGrpSpPr>
            <p:grpSpPr bwMode="auto">
              <a:xfrm>
                <a:off x="824" y="394"/>
                <a:ext cx="266" cy="507"/>
                <a:chOff x="533" y="394"/>
                <a:chExt cx="266" cy="507"/>
              </a:xfrm>
            </p:grpSpPr>
            <p:sp>
              <p:nvSpPr>
                <p:cNvPr id="16572" name="Rectangle 188"/>
                <p:cNvSpPr>
                  <a:spLocks noChangeArrowheads="1"/>
                </p:cNvSpPr>
                <p:nvPr/>
              </p:nvSpPr>
              <p:spPr bwMode="auto">
                <a:xfrm>
                  <a:off x="533" y="394"/>
                  <a:ext cx="266" cy="507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16573" name="Rectangle 189"/>
                <p:cNvSpPr>
                  <a:spLocks noChangeArrowheads="1"/>
                </p:cNvSpPr>
                <p:nvPr/>
              </p:nvSpPr>
              <p:spPr bwMode="auto">
                <a:xfrm>
                  <a:off x="558" y="418"/>
                  <a:ext cx="96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r>
                    <a:rPr lang="en-US" sz="700" b="1" dirty="0">
                      <a:solidFill>
                        <a:schemeClr val="bg1"/>
                      </a:solidFill>
                    </a:rPr>
                    <a:t>SP</a:t>
                  </a:r>
                </a:p>
              </p:txBody>
            </p:sp>
            <p:sp>
              <p:nvSpPr>
                <p:cNvPr id="16574" name="Rectangle 190"/>
                <p:cNvSpPr>
                  <a:spLocks noChangeArrowheads="1"/>
                </p:cNvSpPr>
                <p:nvPr/>
              </p:nvSpPr>
              <p:spPr bwMode="auto">
                <a:xfrm>
                  <a:off x="678" y="418"/>
                  <a:ext cx="97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575" name="Rectangle 191"/>
                <p:cNvSpPr>
                  <a:spLocks noChangeArrowheads="1"/>
                </p:cNvSpPr>
                <p:nvPr/>
              </p:nvSpPr>
              <p:spPr bwMode="auto">
                <a:xfrm>
                  <a:off x="558" y="539"/>
                  <a:ext cx="96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576" name="Rectangle 192"/>
                <p:cNvSpPr>
                  <a:spLocks noChangeArrowheads="1"/>
                </p:cNvSpPr>
                <p:nvPr/>
              </p:nvSpPr>
              <p:spPr bwMode="auto">
                <a:xfrm>
                  <a:off x="678" y="539"/>
                  <a:ext cx="97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577" name="Rectangle 193"/>
                <p:cNvSpPr>
                  <a:spLocks noChangeArrowheads="1"/>
                </p:cNvSpPr>
                <p:nvPr/>
              </p:nvSpPr>
              <p:spPr bwMode="auto">
                <a:xfrm>
                  <a:off x="558" y="660"/>
                  <a:ext cx="96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578" name="Rectangle 194"/>
                <p:cNvSpPr>
                  <a:spLocks noChangeArrowheads="1"/>
                </p:cNvSpPr>
                <p:nvPr/>
              </p:nvSpPr>
              <p:spPr bwMode="auto">
                <a:xfrm>
                  <a:off x="678" y="660"/>
                  <a:ext cx="97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579" name="Rectangle 195"/>
                <p:cNvSpPr>
                  <a:spLocks noChangeArrowheads="1"/>
                </p:cNvSpPr>
                <p:nvPr/>
              </p:nvSpPr>
              <p:spPr bwMode="auto">
                <a:xfrm>
                  <a:off x="558" y="781"/>
                  <a:ext cx="96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580" name="Rectangle 196"/>
                <p:cNvSpPr>
                  <a:spLocks noChangeArrowheads="1"/>
                </p:cNvSpPr>
                <p:nvPr/>
              </p:nvSpPr>
              <p:spPr bwMode="auto">
                <a:xfrm>
                  <a:off x="678" y="781"/>
                  <a:ext cx="97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</p:grpSp>
          <p:sp>
            <p:nvSpPr>
              <p:cNvPr id="16581" name="Rectangle 197"/>
              <p:cNvSpPr>
                <a:spLocks noChangeArrowheads="1"/>
              </p:cNvSpPr>
              <p:nvPr/>
            </p:nvSpPr>
            <p:spPr bwMode="auto">
              <a:xfrm rot="5400000">
                <a:off x="739" y="986"/>
                <a:ext cx="145" cy="557"/>
              </a:xfrm>
              <a:prstGeom prst="rect">
                <a:avLst/>
              </a:prstGeom>
              <a:solidFill>
                <a:srgbClr val="FF9900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ctr"/>
                <a:r>
                  <a:rPr lang="en-US" sz="1200" b="1">
                    <a:solidFill>
                      <a:schemeClr val="bg1"/>
                    </a:solidFill>
                  </a:rPr>
                  <a:t>L1</a:t>
                </a:r>
              </a:p>
            </p:txBody>
          </p:sp>
          <p:grpSp>
            <p:nvGrpSpPr>
              <p:cNvPr id="16582" name="Group 198"/>
              <p:cNvGrpSpPr>
                <a:grpSpLocks/>
              </p:cNvGrpSpPr>
              <p:nvPr/>
            </p:nvGrpSpPr>
            <p:grpSpPr bwMode="auto">
              <a:xfrm>
                <a:off x="533" y="926"/>
                <a:ext cx="557" cy="242"/>
                <a:chOff x="533" y="926"/>
                <a:chExt cx="557" cy="242"/>
              </a:xfrm>
            </p:grpSpPr>
            <p:sp>
              <p:nvSpPr>
                <p:cNvPr id="16583" name="Rectangle 199"/>
                <p:cNvSpPr>
                  <a:spLocks noChangeArrowheads="1"/>
                </p:cNvSpPr>
                <p:nvPr/>
              </p:nvSpPr>
              <p:spPr bwMode="auto">
                <a:xfrm rot="5400000">
                  <a:off x="691" y="768"/>
                  <a:ext cx="242" cy="557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grpSp>
              <p:nvGrpSpPr>
                <p:cNvPr id="16584" name="Group 200"/>
                <p:cNvGrpSpPr>
                  <a:grpSpLocks/>
                </p:cNvGrpSpPr>
                <p:nvPr/>
              </p:nvGrpSpPr>
              <p:grpSpPr bwMode="auto">
                <a:xfrm>
                  <a:off x="558" y="950"/>
                  <a:ext cx="96" cy="194"/>
                  <a:chOff x="2457" y="566"/>
                  <a:chExt cx="102" cy="204"/>
                </a:xfrm>
              </p:grpSpPr>
              <p:sp>
                <p:nvSpPr>
                  <p:cNvPr id="16585" name="Rectangle 201"/>
                  <p:cNvSpPr>
                    <a:spLocks noChangeArrowheads="1"/>
                  </p:cNvSpPr>
                  <p:nvPr/>
                </p:nvSpPr>
                <p:spPr bwMode="auto">
                  <a:xfrm>
                    <a:off x="2457" y="566"/>
                    <a:ext cx="102" cy="204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lIns="0" tIns="27432" rIns="0" bIns="0"/>
                  <a:lstStyle/>
                  <a:p>
                    <a:pPr algn="ctr"/>
                    <a:r>
                      <a:rPr lang="en-US" sz="700" b="1">
                        <a:solidFill>
                          <a:schemeClr val="bg1"/>
                        </a:solidFill>
                      </a:rPr>
                      <a:t>TF</a:t>
                    </a:r>
                  </a:p>
                </p:txBody>
              </p:sp>
              <p:sp>
                <p:nvSpPr>
                  <p:cNvPr id="16586" name="Line 202"/>
                  <p:cNvSpPr>
                    <a:spLocks noChangeShapeType="1"/>
                  </p:cNvSpPr>
                  <p:nvPr/>
                </p:nvSpPr>
                <p:spPr bwMode="auto">
                  <a:xfrm>
                    <a:off x="2457" y="668"/>
                    <a:ext cx="102" cy="0"/>
                  </a:xfrm>
                  <a:prstGeom prst="line">
                    <a:avLst/>
                  </a:prstGeom>
                  <a:noFill/>
                  <a:ln w="9525" cap="rnd">
                    <a:solidFill>
                      <a:schemeClr val="bg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 lIns="0" tIns="27432" rIns="0" bIns="0"/>
                  <a:lstStyle/>
                  <a:p>
                    <a:endParaRPr lang="nb-NO"/>
                  </a:p>
                </p:txBody>
              </p:sp>
            </p:grpSp>
            <p:grpSp>
              <p:nvGrpSpPr>
                <p:cNvPr id="16587" name="Group 203"/>
                <p:cNvGrpSpPr>
                  <a:grpSpLocks/>
                </p:cNvGrpSpPr>
                <p:nvPr/>
              </p:nvGrpSpPr>
              <p:grpSpPr bwMode="auto">
                <a:xfrm>
                  <a:off x="695" y="950"/>
                  <a:ext cx="96" cy="194"/>
                  <a:chOff x="2457" y="566"/>
                  <a:chExt cx="102" cy="204"/>
                </a:xfrm>
              </p:grpSpPr>
              <p:sp>
                <p:nvSpPr>
                  <p:cNvPr id="16588" name="Rectangle 204"/>
                  <p:cNvSpPr>
                    <a:spLocks noChangeArrowheads="1"/>
                  </p:cNvSpPr>
                  <p:nvPr/>
                </p:nvSpPr>
                <p:spPr bwMode="auto">
                  <a:xfrm>
                    <a:off x="2457" y="566"/>
                    <a:ext cx="102" cy="204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lIns="0" tIns="27432" rIns="0" bIns="0"/>
                  <a:lstStyle/>
                  <a:p>
                    <a:pPr algn="ctr"/>
                    <a:endParaRPr lang="en-US" sz="700" b="1"/>
                  </a:p>
                </p:txBody>
              </p:sp>
              <p:sp>
                <p:nvSpPr>
                  <p:cNvPr id="16589" name="Line 205"/>
                  <p:cNvSpPr>
                    <a:spLocks noChangeShapeType="1"/>
                  </p:cNvSpPr>
                  <p:nvPr/>
                </p:nvSpPr>
                <p:spPr bwMode="auto">
                  <a:xfrm>
                    <a:off x="2457" y="668"/>
                    <a:ext cx="102" cy="0"/>
                  </a:xfrm>
                  <a:prstGeom prst="line">
                    <a:avLst/>
                  </a:prstGeom>
                  <a:noFill/>
                  <a:ln w="9525" cap="rnd">
                    <a:solidFill>
                      <a:schemeClr val="bg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 lIns="0" tIns="27432" rIns="0" bIns="0"/>
                  <a:lstStyle/>
                  <a:p>
                    <a:endParaRPr lang="nb-NO"/>
                  </a:p>
                </p:txBody>
              </p:sp>
            </p:grpSp>
            <p:grpSp>
              <p:nvGrpSpPr>
                <p:cNvPr id="16590" name="Group 206"/>
                <p:cNvGrpSpPr>
                  <a:grpSpLocks/>
                </p:cNvGrpSpPr>
                <p:nvPr/>
              </p:nvGrpSpPr>
              <p:grpSpPr bwMode="auto">
                <a:xfrm>
                  <a:off x="969" y="950"/>
                  <a:ext cx="96" cy="194"/>
                  <a:chOff x="2457" y="566"/>
                  <a:chExt cx="102" cy="204"/>
                </a:xfrm>
              </p:grpSpPr>
              <p:sp>
                <p:nvSpPr>
                  <p:cNvPr id="16591" name="Rectangle 207"/>
                  <p:cNvSpPr>
                    <a:spLocks noChangeArrowheads="1"/>
                  </p:cNvSpPr>
                  <p:nvPr/>
                </p:nvSpPr>
                <p:spPr bwMode="auto">
                  <a:xfrm>
                    <a:off x="2457" y="566"/>
                    <a:ext cx="102" cy="204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lIns="0" tIns="27432" rIns="0" bIns="0"/>
                  <a:lstStyle/>
                  <a:p>
                    <a:pPr algn="ctr"/>
                    <a:endParaRPr lang="en-US" sz="700" b="1"/>
                  </a:p>
                </p:txBody>
              </p:sp>
              <p:sp>
                <p:nvSpPr>
                  <p:cNvPr id="16592" name="Line 208"/>
                  <p:cNvSpPr>
                    <a:spLocks noChangeShapeType="1"/>
                  </p:cNvSpPr>
                  <p:nvPr/>
                </p:nvSpPr>
                <p:spPr bwMode="auto">
                  <a:xfrm>
                    <a:off x="2457" y="668"/>
                    <a:ext cx="102" cy="0"/>
                  </a:xfrm>
                  <a:prstGeom prst="line">
                    <a:avLst/>
                  </a:prstGeom>
                  <a:noFill/>
                  <a:ln w="9525" cap="rnd">
                    <a:solidFill>
                      <a:schemeClr val="bg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 lIns="0" tIns="27432" rIns="0" bIns="0"/>
                  <a:lstStyle/>
                  <a:p>
                    <a:endParaRPr lang="nb-NO"/>
                  </a:p>
                </p:txBody>
              </p:sp>
            </p:grpSp>
            <p:grpSp>
              <p:nvGrpSpPr>
                <p:cNvPr id="16593" name="Group 209"/>
                <p:cNvGrpSpPr>
                  <a:grpSpLocks/>
                </p:cNvGrpSpPr>
                <p:nvPr/>
              </p:nvGrpSpPr>
              <p:grpSpPr bwMode="auto">
                <a:xfrm>
                  <a:off x="832" y="950"/>
                  <a:ext cx="96" cy="194"/>
                  <a:chOff x="2457" y="566"/>
                  <a:chExt cx="102" cy="204"/>
                </a:xfrm>
              </p:grpSpPr>
              <p:sp>
                <p:nvSpPr>
                  <p:cNvPr id="16594" name="Rectangle 210"/>
                  <p:cNvSpPr>
                    <a:spLocks noChangeArrowheads="1"/>
                  </p:cNvSpPr>
                  <p:nvPr/>
                </p:nvSpPr>
                <p:spPr bwMode="auto">
                  <a:xfrm>
                    <a:off x="2457" y="566"/>
                    <a:ext cx="102" cy="204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lIns="0" tIns="27432" rIns="0" bIns="0"/>
                  <a:lstStyle/>
                  <a:p>
                    <a:pPr algn="ctr"/>
                    <a:endParaRPr lang="en-US" sz="700" b="1"/>
                  </a:p>
                </p:txBody>
              </p:sp>
              <p:sp>
                <p:nvSpPr>
                  <p:cNvPr id="16595" name="Line 211"/>
                  <p:cNvSpPr>
                    <a:spLocks noChangeShapeType="1"/>
                  </p:cNvSpPr>
                  <p:nvPr/>
                </p:nvSpPr>
                <p:spPr bwMode="auto">
                  <a:xfrm>
                    <a:off x="2457" y="668"/>
                    <a:ext cx="102" cy="0"/>
                  </a:xfrm>
                  <a:prstGeom prst="line">
                    <a:avLst/>
                  </a:prstGeom>
                  <a:noFill/>
                  <a:ln w="9525" cap="rnd">
                    <a:solidFill>
                      <a:schemeClr val="bg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 lIns="0" tIns="27432" rIns="0" bIns="0"/>
                  <a:lstStyle/>
                  <a:p>
                    <a:endParaRPr lang="nb-NO"/>
                  </a:p>
                </p:txBody>
              </p:sp>
            </p:grpSp>
          </p:grpSp>
        </p:grpSp>
        <p:grpSp>
          <p:nvGrpSpPr>
            <p:cNvPr id="16596" name="Group 212"/>
            <p:cNvGrpSpPr>
              <a:grpSpLocks/>
            </p:cNvGrpSpPr>
            <p:nvPr/>
          </p:nvGrpSpPr>
          <p:grpSpPr bwMode="auto">
            <a:xfrm>
              <a:off x="2119" y="1729"/>
              <a:ext cx="605" cy="992"/>
              <a:chOff x="509" y="370"/>
              <a:chExt cx="605" cy="992"/>
            </a:xfrm>
          </p:grpSpPr>
          <p:sp>
            <p:nvSpPr>
              <p:cNvPr id="16597" name="Rectangle 213"/>
              <p:cNvSpPr>
                <a:spLocks noChangeArrowheads="1"/>
              </p:cNvSpPr>
              <p:nvPr/>
            </p:nvSpPr>
            <p:spPr bwMode="auto">
              <a:xfrm>
                <a:off x="509" y="370"/>
                <a:ext cx="605" cy="99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nb-NO"/>
              </a:p>
            </p:txBody>
          </p:sp>
          <p:grpSp>
            <p:nvGrpSpPr>
              <p:cNvPr id="16598" name="Group 214"/>
              <p:cNvGrpSpPr>
                <a:grpSpLocks/>
              </p:cNvGrpSpPr>
              <p:nvPr/>
            </p:nvGrpSpPr>
            <p:grpSpPr bwMode="auto">
              <a:xfrm>
                <a:off x="533" y="394"/>
                <a:ext cx="266" cy="507"/>
                <a:chOff x="533" y="394"/>
                <a:chExt cx="266" cy="507"/>
              </a:xfrm>
            </p:grpSpPr>
            <p:sp>
              <p:nvSpPr>
                <p:cNvPr id="16599" name="Rectangle 215"/>
                <p:cNvSpPr>
                  <a:spLocks noChangeArrowheads="1"/>
                </p:cNvSpPr>
                <p:nvPr/>
              </p:nvSpPr>
              <p:spPr bwMode="auto">
                <a:xfrm>
                  <a:off x="533" y="394"/>
                  <a:ext cx="266" cy="507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16600" name="Rectangle 216"/>
                <p:cNvSpPr>
                  <a:spLocks noChangeArrowheads="1"/>
                </p:cNvSpPr>
                <p:nvPr/>
              </p:nvSpPr>
              <p:spPr bwMode="auto">
                <a:xfrm>
                  <a:off x="558" y="418"/>
                  <a:ext cx="96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r>
                    <a:rPr lang="en-US" sz="700" b="1">
                      <a:solidFill>
                        <a:schemeClr val="bg1"/>
                      </a:solidFill>
                    </a:rPr>
                    <a:t>SP</a:t>
                  </a:r>
                </a:p>
              </p:txBody>
            </p:sp>
            <p:sp>
              <p:nvSpPr>
                <p:cNvPr id="16601" name="Rectangle 217"/>
                <p:cNvSpPr>
                  <a:spLocks noChangeArrowheads="1"/>
                </p:cNvSpPr>
                <p:nvPr/>
              </p:nvSpPr>
              <p:spPr bwMode="auto">
                <a:xfrm>
                  <a:off x="678" y="418"/>
                  <a:ext cx="97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602" name="Rectangle 218"/>
                <p:cNvSpPr>
                  <a:spLocks noChangeArrowheads="1"/>
                </p:cNvSpPr>
                <p:nvPr/>
              </p:nvSpPr>
              <p:spPr bwMode="auto">
                <a:xfrm>
                  <a:off x="558" y="539"/>
                  <a:ext cx="96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603" name="Rectangle 219"/>
                <p:cNvSpPr>
                  <a:spLocks noChangeArrowheads="1"/>
                </p:cNvSpPr>
                <p:nvPr/>
              </p:nvSpPr>
              <p:spPr bwMode="auto">
                <a:xfrm>
                  <a:off x="678" y="539"/>
                  <a:ext cx="97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604" name="Rectangle 220"/>
                <p:cNvSpPr>
                  <a:spLocks noChangeArrowheads="1"/>
                </p:cNvSpPr>
                <p:nvPr/>
              </p:nvSpPr>
              <p:spPr bwMode="auto">
                <a:xfrm>
                  <a:off x="558" y="660"/>
                  <a:ext cx="96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605" name="Rectangle 221"/>
                <p:cNvSpPr>
                  <a:spLocks noChangeArrowheads="1"/>
                </p:cNvSpPr>
                <p:nvPr/>
              </p:nvSpPr>
              <p:spPr bwMode="auto">
                <a:xfrm>
                  <a:off x="678" y="660"/>
                  <a:ext cx="97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606" name="Rectangle 222"/>
                <p:cNvSpPr>
                  <a:spLocks noChangeArrowheads="1"/>
                </p:cNvSpPr>
                <p:nvPr/>
              </p:nvSpPr>
              <p:spPr bwMode="auto">
                <a:xfrm>
                  <a:off x="558" y="781"/>
                  <a:ext cx="96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607" name="Rectangle 223"/>
                <p:cNvSpPr>
                  <a:spLocks noChangeArrowheads="1"/>
                </p:cNvSpPr>
                <p:nvPr/>
              </p:nvSpPr>
              <p:spPr bwMode="auto">
                <a:xfrm>
                  <a:off x="678" y="781"/>
                  <a:ext cx="97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</p:grpSp>
          <p:grpSp>
            <p:nvGrpSpPr>
              <p:cNvPr id="16608" name="Group 224"/>
              <p:cNvGrpSpPr>
                <a:grpSpLocks/>
              </p:cNvGrpSpPr>
              <p:nvPr/>
            </p:nvGrpSpPr>
            <p:grpSpPr bwMode="auto">
              <a:xfrm>
                <a:off x="824" y="394"/>
                <a:ext cx="266" cy="507"/>
                <a:chOff x="533" y="394"/>
                <a:chExt cx="266" cy="507"/>
              </a:xfrm>
            </p:grpSpPr>
            <p:sp>
              <p:nvSpPr>
                <p:cNvPr id="16609" name="Rectangle 225"/>
                <p:cNvSpPr>
                  <a:spLocks noChangeArrowheads="1"/>
                </p:cNvSpPr>
                <p:nvPr/>
              </p:nvSpPr>
              <p:spPr bwMode="auto">
                <a:xfrm>
                  <a:off x="533" y="394"/>
                  <a:ext cx="266" cy="507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16610" name="Rectangle 226"/>
                <p:cNvSpPr>
                  <a:spLocks noChangeArrowheads="1"/>
                </p:cNvSpPr>
                <p:nvPr/>
              </p:nvSpPr>
              <p:spPr bwMode="auto">
                <a:xfrm>
                  <a:off x="558" y="418"/>
                  <a:ext cx="96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r>
                    <a:rPr lang="en-US" sz="700" b="1">
                      <a:solidFill>
                        <a:schemeClr val="bg1"/>
                      </a:solidFill>
                    </a:rPr>
                    <a:t>SP</a:t>
                  </a:r>
                </a:p>
              </p:txBody>
            </p:sp>
            <p:sp>
              <p:nvSpPr>
                <p:cNvPr id="16611" name="Rectangle 227"/>
                <p:cNvSpPr>
                  <a:spLocks noChangeArrowheads="1"/>
                </p:cNvSpPr>
                <p:nvPr/>
              </p:nvSpPr>
              <p:spPr bwMode="auto">
                <a:xfrm>
                  <a:off x="678" y="418"/>
                  <a:ext cx="97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612" name="Rectangle 228"/>
                <p:cNvSpPr>
                  <a:spLocks noChangeArrowheads="1"/>
                </p:cNvSpPr>
                <p:nvPr/>
              </p:nvSpPr>
              <p:spPr bwMode="auto">
                <a:xfrm>
                  <a:off x="558" y="539"/>
                  <a:ext cx="96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613" name="Rectangle 229"/>
                <p:cNvSpPr>
                  <a:spLocks noChangeArrowheads="1"/>
                </p:cNvSpPr>
                <p:nvPr/>
              </p:nvSpPr>
              <p:spPr bwMode="auto">
                <a:xfrm>
                  <a:off x="678" y="539"/>
                  <a:ext cx="97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614" name="Rectangle 230"/>
                <p:cNvSpPr>
                  <a:spLocks noChangeArrowheads="1"/>
                </p:cNvSpPr>
                <p:nvPr/>
              </p:nvSpPr>
              <p:spPr bwMode="auto">
                <a:xfrm>
                  <a:off x="558" y="660"/>
                  <a:ext cx="96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615" name="Rectangle 231"/>
                <p:cNvSpPr>
                  <a:spLocks noChangeArrowheads="1"/>
                </p:cNvSpPr>
                <p:nvPr/>
              </p:nvSpPr>
              <p:spPr bwMode="auto">
                <a:xfrm>
                  <a:off x="678" y="660"/>
                  <a:ext cx="97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616" name="Rectangle 232"/>
                <p:cNvSpPr>
                  <a:spLocks noChangeArrowheads="1"/>
                </p:cNvSpPr>
                <p:nvPr/>
              </p:nvSpPr>
              <p:spPr bwMode="auto">
                <a:xfrm>
                  <a:off x="558" y="781"/>
                  <a:ext cx="96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617" name="Rectangle 233"/>
                <p:cNvSpPr>
                  <a:spLocks noChangeArrowheads="1"/>
                </p:cNvSpPr>
                <p:nvPr/>
              </p:nvSpPr>
              <p:spPr bwMode="auto">
                <a:xfrm>
                  <a:off x="678" y="781"/>
                  <a:ext cx="97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</p:grpSp>
          <p:sp>
            <p:nvSpPr>
              <p:cNvPr id="16618" name="Rectangle 234"/>
              <p:cNvSpPr>
                <a:spLocks noChangeArrowheads="1"/>
              </p:cNvSpPr>
              <p:nvPr/>
            </p:nvSpPr>
            <p:spPr bwMode="auto">
              <a:xfrm rot="5400000">
                <a:off x="739" y="986"/>
                <a:ext cx="145" cy="557"/>
              </a:xfrm>
              <a:prstGeom prst="rect">
                <a:avLst/>
              </a:prstGeom>
              <a:solidFill>
                <a:srgbClr val="FF9900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ctr"/>
                <a:r>
                  <a:rPr lang="en-US" sz="1200" b="1">
                    <a:solidFill>
                      <a:schemeClr val="bg1"/>
                    </a:solidFill>
                  </a:rPr>
                  <a:t>L1</a:t>
                </a:r>
              </a:p>
            </p:txBody>
          </p:sp>
          <p:grpSp>
            <p:nvGrpSpPr>
              <p:cNvPr id="16619" name="Group 235"/>
              <p:cNvGrpSpPr>
                <a:grpSpLocks/>
              </p:cNvGrpSpPr>
              <p:nvPr/>
            </p:nvGrpSpPr>
            <p:grpSpPr bwMode="auto">
              <a:xfrm>
                <a:off x="533" y="926"/>
                <a:ext cx="557" cy="242"/>
                <a:chOff x="533" y="926"/>
                <a:chExt cx="557" cy="242"/>
              </a:xfrm>
            </p:grpSpPr>
            <p:sp>
              <p:nvSpPr>
                <p:cNvPr id="16620" name="Rectangle 236"/>
                <p:cNvSpPr>
                  <a:spLocks noChangeArrowheads="1"/>
                </p:cNvSpPr>
                <p:nvPr/>
              </p:nvSpPr>
              <p:spPr bwMode="auto">
                <a:xfrm rot="5400000">
                  <a:off x="691" y="768"/>
                  <a:ext cx="242" cy="557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grpSp>
              <p:nvGrpSpPr>
                <p:cNvPr id="16621" name="Group 237"/>
                <p:cNvGrpSpPr>
                  <a:grpSpLocks/>
                </p:cNvGrpSpPr>
                <p:nvPr/>
              </p:nvGrpSpPr>
              <p:grpSpPr bwMode="auto">
                <a:xfrm>
                  <a:off x="558" y="950"/>
                  <a:ext cx="96" cy="194"/>
                  <a:chOff x="2457" y="566"/>
                  <a:chExt cx="102" cy="204"/>
                </a:xfrm>
              </p:grpSpPr>
              <p:sp>
                <p:nvSpPr>
                  <p:cNvPr id="16622" name="Rectangle 238"/>
                  <p:cNvSpPr>
                    <a:spLocks noChangeArrowheads="1"/>
                  </p:cNvSpPr>
                  <p:nvPr/>
                </p:nvSpPr>
                <p:spPr bwMode="auto">
                  <a:xfrm>
                    <a:off x="2457" y="566"/>
                    <a:ext cx="102" cy="204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lIns="0" tIns="27432" rIns="0" bIns="0"/>
                  <a:lstStyle/>
                  <a:p>
                    <a:pPr algn="ctr"/>
                    <a:r>
                      <a:rPr lang="en-US" sz="700" b="1">
                        <a:solidFill>
                          <a:schemeClr val="bg1"/>
                        </a:solidFill>
                      </a:rPr>
                      <a:t>TF</a:t>
                    </a:r>
                  </a:p>
                </p:txBody>
              </p:sp>
              <p:sp>
                <p:nvSpPr>
                  <p:cNvPr id="16623" name="Line 239"/>
                  <p:cNvSpPr>
                    <a:spLocks noChangeShapeType="1"/>
                  </p:cNvSpPr>
                  <p:nvPr/>
                </p:nvSpPr>
                <p:spPr bwMode="auto">
                  <a:xfrm>
                    <a:off x="2457" y="668"/>
                    <a:ext cx="102" cy="0"/>
                  </a:xfrm>
                  <a:prstGeom prst="line">
                    <a:avLst/>
                  </a:prstGeom>
                  <a:noFill/>
                  <a:ln w="9525" cap="rnd">
                    <a:solidFill>
                      <a:schemeClr val="bg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 lIns="0" tIns="27432" rIns="0" bIns="0"/>
                  <a:lstStyle/>
                  <a:p>
                    <a:endParaRPr lang="nb-NO"/>
                  </a:p>
                </p:txBody>
              </p:sp>
            </p:grpSp>
            <p:grpSp>
              <p:nvGrpSpPr>
                <p:cNvPr id="16624" name="Group 240"/>
                <p:cNvGrpSpPr>
                  <a:grpSpLocks/>
                </p:cNvGrpSpPr>
                <p:nvPr/>
              </p:nvGrpSpPr>
              <p:grpSpPr bwMode="auto">
                <a:xfrm>
                  <a:off x="695" y="950"/>
                  <a:ext cx="96" cy="194"/>
                  <a:chOff x="2457" y="566"/>
                  <a:chExt cx="102" cy="204"/>
                </a:xfrm>
              </p:grpSpPr>
              <p:sp>
                <p:nvSpPr>
                  <p:cNvPr id="16625" name="Rectangle 241"/>
                  <p:cNvSpPr>
                    <a:spLocks noChangeArrowheads="1"/>
                  </p:cNvSpPr>
                  <p:nvPr/>
                </p:nvSpPr>
                <p:spPr bwMode="auto">
                  <a:xfrm>
                    <a:off x="2457" y="566"/>
                    <a:ext cx="102" cy="204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lIns="0" tIns="27432" rIns="0" bIns="0"/>
                  <a:lstStyle/>
                  <a:p>
                    <a:pPr algn="ctr"/>
                    <a:endParaRPr lang="en-US" sz="700" b="1"/>
                  </a:p>
                </p:txBody>
              </p:sp>
              <p:sp>
                <p:nvSpPr>
                  <p:cNvPr id="16626" name="Line 242"/>
                  <p:cNvSpPr>
                    <a:spLocks noChangeShapeType="1"/>
                  </p:cNvSpPr>
                  <p:nvPr/>
                </p:nvSpPr>
                <p:spPr bwMode="auto">
                  <a:xfrm>
                    <a:off x="2457" y="668"/>
                    <a:ext cx="102" cy="0"/>
                  </a:xfrm>
                  <a:prstGeom prst="line">
                    <a:avLst/>
                  </a:prstGeom>
                  <a:noFill/>
                  <a:ln w="9525" cap="rnd">
                    <a:solidFill>
                      <a:schemeClr val="bg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 lIns="0" tIns="27432" rIns="0" bIns="0"/>
                  <a:lstStyle/>
                  <a:p>
                    <a:endParaRPr lang="nb-NO"/>
                  </a:p>
                </p:txBody>
              </p:sp>
            </p:grpSp>
            <p:grpSp>
              <p:nvGrpSpPr>
                <p:cNvPr id="16627" name="Group 243"/>
                <p:cNvGrpSpPr>
                  <a:grpSpLocks/>
                </p:cNvGrpSpPr>
                <p:nvPr/>
              </p:nvGrpSpPr>
              <p:grpSpPr bwMode="auto">
                <a:xfrm>
                  <a:off x="969" y="950"/>
                  <a:ext cx="96" cy="194"/>
                  <a:chOff x="2457" y="566"/>
                  <a:chExt cx="102" cy="204"/>
                </a:xfrm>
              </p:grpSpPr>
              <p:sp>
                <p:nvSpPr>
                  <p:cNvPr id="16628" name="Rectangle 244"/>
                  <p:cNvSpPr>
                    <a:spLocks noChangeArrowheads="1"/>
                  </p:cNvSpPr>
                  <p:nvPr/>
                </p:nvSpPr>
                <p:spPr bwMode="auto">
                  <a:xfrm>
                    <a:off x="2457" y="566"/>
                    <a:ext cx="102" cy="204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lIns="0" tIns="27432" rIns="0" bIns="0"/>
                  <a:lstStyle/>
                  <a:p>
                    <a:pPr algn="ctr"/>
                    <a:endParaRPr lang="en-US" sz="700" b="1"/>
                  </a:p>
                </p:txBody>
              </p:sp>
              <p:sp>
                <p:nvSpPr>
                  <p:cNvPr id="16629" name="Line 245"/>
                  <p:cNvSpPr>
                    <a:spLocks noChangeShapeType="1"/>
                  </p:cNvSpPr>
                  <p:nvPr/>
                </p:nvSpPr>
                <p:spPr bwMode="auto">
                  <a:xfrm>
                    <a:off x="2457" y="668"/>
                    <a:ext cx="102" cy="0"/>
                  </a:xfrm>
                  <a:prstGeom prst="line">
                    <a:avLst/>
                  </a:prstGeom>
                  <a:noFill/>
                  <a:ln w="9525" cap="rnd">
                    <a:solidFill>
                      <a:schemeClr val="bg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 lIns="0" tIns="27432" rIns="0" bIns="0"/>
                  <a:lstStyle/>
                  <a:p>
                    <a:endParaRPr lang="nb-NO"/>
                  </a:p>
                </p:txBody>
              </p:sp>
            </p:grpSp>
            <p:grpSp>
              <p:nvGrpSpPr>
                <p:cNvPr id="16630" name="Group 246"/>
                <p:cNvGrpSpPr>
                  <a:grpSpLocks/>
                </p:cNvGrpSpPr>
                <p:nvPr/>
              </p:nvGrpSpPr>
              <p:grpSpPr bwMode="auto">
                <a:xfrm>
                  <a:off x="832" y="950"/>
                  <a:ext cx="96" cy="194"/>
                  <a:chOff x="2457" y="566"/>
                  <a:chExt cx="102" cy="204"/>
                </a:xfrm>
              </p:grpSpPr>
              <p:sp>
                <p:nvSpPr>
                  <p:cNvPr id="16631" name="Rectangle 247"/>
                  <p:cNvSpPr>
                    <a:spLocks noChangeArrowheads="1"/>
                  </p:cNvSpPr>
                  <p:nvPr/>
                </p:nvSpPr>
                <p:spPr bwMode="auto">
                  <a:xfrm>
                    <a:off x="2457" y="566"/>
                    <a:ext cx="102" cy="204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lIns="0" tIns="27432" rIns="0" bIns="0"/>
                  <a:lstStyle/>
                  <a:p>
                    <a:pPr algn="ctr"/>
                    <a:endParaRPr lang="en-US" sz="700" b="1"/>
                  </a:p>
                </p:txBody>
              </p:sp>
              <p:sp>
                <p:nvSpPr>
                  <p:cNvPr id="16632" name="Line 248"/>
                  <p:cNvSpPr>
                    <a:spLocks noChangeShapeType="1"/>
                  </p:cNvSpPr>
                  <p:nvPr/>
                </p:nvSpPr>
                <p:spPr bwMode="auto">
                  <a:xfrm>
                    <a:off x="2457" y="668"/>
                    <a:ext cx="102" cy="0"/>
                  </a:xfrm>
                  <a:prstGeom prst="line">
                    <a:avLst/>
                  </a:prstGeom>
                  <a:noFill/>
                  <a:ln w="9525" cap="rnd">
                    <a:solidFill>
                      <a:schemeClr val="bg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 lIns="0" tIns="27432" rIns="0" bIns="0"/>
                  <a:lstStyle/>
                  <a:p>
                    <a:endParaRPr lang="nb-NO"/>
                  </a:p>
                </p:txBody>
              </p:sp>
            </p:grpSp>
          </p:grpSp>
        </p:grpSp>
        <p:sp>
          <p:nvSpPr>
            <p:cNvPr id="16633" name="Rectangle 249"/>
            <p:cNvSpPr>
              <a:spLocks noChangeArrowheads="1"/>
            </p:cNvSpPr>
            <p:nvPr/>
          </p:nvSpPr>
          <p:spPr bwMode="auto">
            <a:xfrm>
              <a:off x="2786" y="2683"/>
              <a:ext cx="303" cy="3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6634" name="Rectangle 250"/>
            <p:cNvSpPr>
              <a:spLocks noChangeArrowheads="1"/>
            </p:cNvSpPr>
            <p:nvPr/>
          </p:nvSpPr>
          <p:spPr bwMode="auto">
            <a:xfrm>
              <a:off x="3088" y="2683"/>
              <a:ext cx="303" cy="3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  <p:grpSp>
          <p:nvGrpSpPr>
            <p:cNvPr id="16635" name="Group 251"/>
            <p:cNvGrpSpPr>
              <a:grpSpLocks/>
            </p:cNvGrpSpPr>
            <p:nvPr/>
          </p:nvGrpSpPr>
          <p:grpSpPr bwMode="auto">
            <a:xfrm>
              <a:off x="2786" y="1727"/>
              <a:ext cx="605" cy="992"/>
              <a:chOff x="509" y="370"/>
              <a:chExt cx="605" cy="992"/>
            </a:xfrm>
          </p:grpSpPr>
          <p:sp>
            <p:nvSpPr>
              <p:cNvPr id="16636" name="Rectangle 252"/>
              <p:cNvSpPr>
                <a:spLocks noChangeArrowheads="1"/>
              </p:cNvSpPr>
              <p:nvPr/>
            </p:nvSpPr>
            <p:spPr bwMode="auto">
              <a:xfrm>
                <a:off x="509" y="370"/>
                <a:ext cx="605" cy="99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nb-NO"/>
              </a:p>
            </p:txBody>
          </p:sp>
          <p:grpSp>
            <p:nvGrpSpPr>
              <p:cNvPr id="16637" name="Group 253"/>
              <p:cNvGrpSpPr>
                <a:grpSpLocks/>
              </p:cNvGrpSpPr>
              <p:nvPr/>
            </p:nvGrpSpPr>
            <p:grpSpPr bwMode="auto">
              <a:xfrm>
                <a:off x="533" y="394"/>
                <a:ext cx="266" cy="507"/>
                <a:chOff x="533" y="394"/>
                <a:chExt cx="266" cy="507"/>
              </a:xfrm>
            </p:grpSpPr>
            <p:sp>
              <p:nvSpPr>
                <p:cNvPr id="16638" name="Rectangle 254"/>
                <p:cNvSpPr>
                  <a:spLocks noChangeArrowheads="1"/>
                </p:cNvSpPr>
                <p:nvPr/>
              </p:nvSpPr>
              <p:spPr bwMode="auto">
                <a:xfrm>
                  <a:off x="533" y="394"/>
                  <a:ext cx="266" cy="507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16639" name="Rectangle 255"/>
                <p:cNvSpPr>
                  <a:spLocks noChangeArrowheads="1"/>
                </p:cNvSpPr>
                <p:nvPr/>
              </p:nvSpPr>
              <p:spPr bwMode="auto">
                <a:xfrm>
                  <a:off x="558" y="418"/>
                  <a:ext cx="96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r>
                    <a:rPr lang="en-US" sz="700" b="1">
                      <a:solidFill>
                        <a:schemeClr val="bg1"/>
                      </a:solidFill>
                    </a:rPr>
                    <a:t>SP</a:t>
                  </a:r>
                </a:p>
              </p:txBody>
            </p:sp>
            <p:sp>
              <p:nvSpPr>
                <p:cNvPr id="16640" name="Rectangle 256"/>
                <p:cNvSpPr>
                  <a:spLocks noChangeArrowheads="1"/>
                </p:cNvSpPr>
                <p:nvPr/>
              </p:nvSpPr>
              <p:spPr bwMode="auto">
                <a:xfrm>
                  <a:off x="678" y="418"/>
                  <a:ext cx="97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641" name="Rectangle 257"/>
                <p:cNvSpPr>
                  <a:spLocks noChangeArrowheads="1"/>
                </p:cNvSpPr>
                <p:nvPr/>
              </p:nvSpPr>
              <p:spPr bwMode="auto">
                <a:xfrm>
                  <a:off x="558" y="539"/>
                  <a:ext cx="96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642" name="Rectangle 258"/>
                <p:cNvSpPr>
                  <a:spLocks noChangeArrowheads="1"/>
                </p:cNvSpPr>
                <p:nvPr/>
              </p:nvSpPr>
              <p:spPr bwMode="auto">
                <a:xfrm>
                  <a:off x="678" y="539"/>
                  <a:ext cx="97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643" name="Rectangle 259"/>
                <p:cNvSpPr>
                  <a:spLocks noChangeArrowheads="1"/>
                </p:cNvSpPr>
                <p:nvPr/>
              </p:nvSpPr>
              <p:spPr bwMode="auto">
                <a:xfrm>
                  <a:off x="558" y="660"/>
                  <a:ext cx="96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644" name="Rectangle 260"/>
                <p:cNvSpPr>
                  <a:spLocks noChangeArrowheads="1"/>
                </p:cNvSpPr>
                <p:nvPr/>
              </p:nvSpPr>
              <p:spPr bwMode="auto">
                <a:xfrm>
                  <a:off x="678" y="660"/>
                  <a:ext cx="97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645" name="Rectangle 261"/>
                <p:cNvSpPr>
                  <a:spLocks noChangeArrowheads="1"/>
                </p:cNvSpPr>
                <p:nvPr/>
              </p:nvSpPr>
              <p:spPr bwMode="auto">
                <a:xfrm>
                  <a:off x="558" y="781"/>
                  <a:ext cx="96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646" name="Rectangle 262"/>
                <p:cNvSpPr>
                  <a:spLocks noChangeArrowheads="1"/>
                </p:cNvSpPr>
                <p:nvPr/>
              </p:nvSpPr>
              <p:spPr bwMode="auto">
                <a:xfrm>
                  <a:off x="678" y="781"/>
                  <a:ext cx="97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</p:grpSp>
          <p:grpSp>
            <p:nvGrpSpPr>
              <p:cNvPr id="16647" name="Group 263"/>
              <p:cNvGrpSpPr>
                <a:grpSpLocks/>
              </p:cNvGrpSpPr>
              <p:nvPr/>
            </p:nvGrpSpPr>
            <p:grpSpPr bwMode="auto">
              <a:xfrm>
                <a:off x="824" y="394"/>
                <a:ext cx="266" cy="507"/>
                <a:chOff x="533" y="394"/>
                <a:chExt cx="266" cy="507"/>
              </a:xfrm>
            </p:grpSpPr>
            <p:sp>
              <p:nvSpPr>
                <p:cNvPr id="16648" name="Rectangle 264"/>
                <p:cNvSpPr>
                  <a:spLocks noChangeArrowheads="1"/>
                </p:cNvSpPr>
                <p:nvPr/>
              </p:nvSpPr>
              <p:spPr bwMode="auto">
                <a:xfrm>
                  <a:off x="533" y="394"/>
                  <a:ext cx="266" cy="507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16649" name="Rectangle 265"/>
                <p:cNvSpPr>
                  <a:spLocks noChangeArrowheads="1"/>
                </p:cNvSpPr>
                <p:nvPr/>
              </p:nvSpPr>
              <p:spPr bwMode="auto">
                <a:xfrm>
                  <a:off x="558" y="418"/>
                  <a:ext cx="96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r>
                    <a:rPr lang="en-US" sz="700" b="1">
                      <a:solidFill>
                        <a:schemeClr val="bg1"/>
                      </a:solidFill>
                    </a:rPr>
                    <a:t>SP</a:t>
                  </a:r>
                </a:p>
              </p:txBody>
            </p:sp>
            <p:sp>
              <p:nvSpPr>
                <p:cNvPr id="16650" name="Rectangle 266"/>
                <p:cNvSpPr>
                  <a:spLocks noChangeArrowheads="1"/>
                </p:cNvSpPr>
                <p:nvPr/>
              </p:nvSpPr>
              <p:spPr bwMode="auto">
                <a:xfrm>
                  <a:off x="678" y="418"/>
                  <a:ext cx="97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651" name="Rectangle 267"/>
                <p:cNvSpPr>
                  <a:spLocks noChangeArrowheads="1"/>
                </p:cNvSpPr>
                <p:nvPr/>
              </p:nvSpPr>
              <p:spPr bwMode="auto">
                <a:xfrm>
                  <a:off x="558" y="539"/>
                  <a:ext cx="96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652" name="Rectangle 268"/>
                <p:cNvSpPr>
                  <a:spLocks noChangeArrowheads="1"/>
                </p:cNvSpPr>
                <p:nvPr/>
              </p:nvSpPr>
              <p:spPr bwMode="auto">
                <a:xfrm>
                  <a:off x="678" y="539"/>
                  <a:ext cx="97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653" name="Rectangle 269"/>
                <p:cNvSpPr>
                  <a:spLocks noChangeArrowheads="1"/>
                </p:cNvSpPr>
                <p:nvPr/>
              </p:nvSpPr>
              <p:spPr bwMode="auto">
                <a:xfrm>
                  <a:off x="558" y="660"/>
                  <a:ext cx="96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654" name="Rectangle 270"/>
                <p:cNvSpPr>
                  <a:spLocks noChangeArrowheads="1"/>
                </p:cNvSpPr>
                <p:nvPr/>
              </p:nvSpPr>
              <p:spPr bwMode="auto">
                <a:xfrm>
                  <a:off x="678" y="660"/>
                  <a:ext cx="97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655" name="Rectangle 271"/>
                <p:cNvSpPr>
                  <a:spLocks noChangeArrowheads="1"/>
                </p:cNvSpPr>
                <p:nvPr/>
              </p:nvSpPr>
              <p:spPr bwMode="auto">
                <a:xfrm>
                  <a:off x="558" y="781"/>
                  <a:ext cx="96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656" name="Rectangle 272"/>
                <p:cNvSpPr>
                  <a:spLocks noChangeArrowheads="1"/>
                </p:cNvSpPr>
                <p:nvPr/>
              </p:nvSpPr>
              <p:spPr bwMode="auto">
                <a:xfrm>
                  <a:off x="678" y="781"/>
                  <a:ext cx="97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</p:grpSp>
          <p:sp>
            <p:nvSpPr>
              <p:cNvPr id="16657" name="Rectangle 273"/>
              <p:cNvSpPr>
                <a:spLocks noChangeArrowheads="1"/>
              </p:cNvSpPr>
              <p:nvPr/>
            </p:nvSpPr>
            <p:spPr bwMode="auto">
              <a:xfrm rot="5400000">
                <a:off x="739" y="986"/>
                <a:ext cx="145" cy="557"/>
              </a:xfrm>
              <a:prstGeom prst="rect">
                <a:avLst/>
              </a:prstGeom>
              <a:solidFill>
                <a:srgbClr val="FF9900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ctr"/>
                <a:r>
                  <a:rPr lang="en-US" sz="1200" b="1">
                    <a:solidFill>
                      <a:schemeClr val="bg1"/>
                    </a:solidFill>
                  </a:rPr>
                  <a:t>L1</a:t>
                </a:r>
              </a:p>
            </p:txBody>
          </p:sp>
          <p:grpSp>
            <p:nvGrpSpPr>
              <p:cNvPr id="16658" name="Group 274"/>
              <p:cNvGrpSpPr>
                <a:grpSpLocks/>
              </p:cNvGrpSpPr>
              <p:nvPr/>
            </p:nvGrpSpPr>
            <p:grpSpPr bwMode="auto">
              <a:xfrm>
                <a:off x="533" y="926"/>
                <a:ext cx="557" cy="242"/>
                <a:chOff x="533" y="926"/>
                <a:chExt cx="557" cy="242"/>
              </a:xfrm>
            </p:grpSpPr>
            <p:sp>
              <p:nvSpPr>
                <p:cNvPr id="16659" name="Rectangle 275"/>
                <p:cNvSpPr>
                  <a:spLocks noChangeArrowheads="1"/>
                </p:cNvSpPr>
                <p:nvPr/>
              </p:nvSpPr>
              <p:spPr bwMode="auto">
                <a:xfrm rot="5400000">
                  <a:off x="691" y="768"/>
                  <a:ext cx="242" cy="557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grpSp>
              <p:nvGrpSpPr>
                <p:cNvPr id="16660" name="Group 276"/>
                <p:cNvGrpSpPr>
                  <a:grpSpLocks/>
                </p:cNvGrpSpPr>
                <p:nvPr/>
              </p:nvGrpSpPr>
              <p:grpSpPr bwMode="auto">
                <a:xfrm>
                  <a:off x="558" y="950"/>
                  <a:ext cx="96" cy="194"/>
                  <a:chOff x="2457" y="566"/>
                  <a:chExt cx="102" cy="204"/>
                </a:xfrm>
              </p:grpSpPr>
              <p:sp>
                <p:nvSpPr>
                  <p:cNvPr id="16661" name="Rectangle 277"/>
                  <p:cNvSpPr>
                    <a:spLocks noChangeArrowheads="1"/>
                  </p:cNvSpPr>
                  <p:nvPr/>
                </p:nvSpPr>
                <p:spPr bwMode="auto">
                  <a:xfrm>
                    <a:off x="2457" y="566"/>
                    <a:ext cx="102" cy="204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lIns="0" tIns="27432" rIns="0" bIns="0"/>
                  <a:lstStyle/>
                  <a:p>
                    <a:pPr algn="ctr"/>
                    <a:r>
                      <a:rPr lang="en-US" sz="700" b="1">
                        <a:solidFill>
                          <a:schemeClr val="bg1"/>
                        </a:solidFill>
                      </a:rPr>
                      <a:t>TF</a:t>
                    </a:r>
                  </a:p>
                </p:txBody>
              </p:sp>
              <p:sp>
                <p:nvSpPr>
                  <p:cNvPr id="16662" name="Line 278"/>
                  <p:cNvSpPr>
                    <a:spLocks noChangeShapeType="1"/>
                  </p:cNvSpPr>
                  <p:nvPr/>
                </p:nvSpPr>
                <p:spPr bwMode="auto">
                  <a:xfrm>
                    <a:off x="2457" y="668"/>
                    <a:ext cx="102" cy="0"/>
                  </a:xfrm>
                  <a:prstGeom prst="line">
                    <a:avLst/>
                  </a:prstGeom>
                  <a:noFill/>
                  <a:ln w="9525" cap="rnd">
                    <a:solidFill>
                      <a:schemeClr val="bg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 lIns="0" tIns="27432" rIns="0" bIns="0"/>
                  <a:lstStyle/>
                  <a:p>
                    <a:endParaRPr lang="nb-NO"/>
                  </a:p>
                </p:txBody>
              </p:sp>
            </p:grpSp>
            <p:grpSp>
              <p:nvGrpSpPr>
                <p:cNvPr id="16663" name="Group 279"/>
                <p:cNvGrpSpPr>
                  <a:grpSpLocks/>
                </p:cNvGrpSpPr>
                <p:nvPr/>
              </p:nvGrpSpPr>
              <p:grpSpPr bwMode="auto">
                <a:xfrm>
                  <a:off x="695" y="950"/>
                  <a:ext cx="96" cy="194"/>
                  <a:chOff x="2457" y="566"/>
                  <a:chExt cx="102" cy="204"/>
                </a:xfrm>
              </p:grpSpPr>
              <p:sp>
                <p:nvSpPr>
                  <p:cNvPr id="16664" name="Rectangle 280"/>
                  <p:cNvSpPr>
                    <a:spLocks noChangeArrowheads="1"/>
                  </p:cNvSpPr>
                  <p:nvPr/>
                </p:nvSpPr>
                <p:spPr bwMode="auto">
                  <a:xfrm>
                    <a:off x="2457" y="566"/>
                    <a:ext cx="102" cy="204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lIns="0" tIns="27432" rIns="0" bIns="0"/>
                  <a:lstStyle/>
                  <a:p>
                    <a:pPr algn="ctr"/>
                    <a:endParaRPr lang="en-US" sz="700" b="1"/>
                  </a:p>
                </p:txBody>
              </p:sp>
              <p:sp>
                <p:nvSpPr>
                  <p:cNvPr id="16665" name="Line 281"/>
                  <p:cNvSpPr>
                    <a:spLocks noChangeShapeType="1"/>
                  </p:cNvSpPr>
                  <p:nvPr/>
                </p:nvSpPr>
                <p:spPr bwMode="auto">
                  <a:xfrm>
                    <a:off x="2457" y="668"/>
                    <a:ext cx="102" cy="0"/>
                  </a:xfrm>
                  <a:prstGeom prst="line">
                    <a:avLst/>
                  </a:prstGeom>
                  <a:noFill/>
                  <a:ln w="9525" cap="rnd">
                    <a:solidFill>
                      <a:schemeClr val="bg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 lIns="0" tIns="27432" rIns="0" bIns="0"/>
                  <a:lstStyle/>
                  <a:p>
                    <a:endParaRPr lang="nb-NO"/>
                  </a:p>
                </p:txBody>
              </p:sp>
            </p:grpSp>
            <p:grpSp>
              <p:nvGrpSpPr>
                <p:cNvPr id="16666" name="Group 282"/>
                <p:cNvGrpSpPr>
                  <a:grpSpLocks/>
                </p:cNvGrpSpPr>
                <p:nvPr/>
              </p:nvGrpSpPr>
              <p:grpSpPr bwMode="auto">
                <a:xfrm>
                  <a:off x="969" y="950"/>
                  <a:ext cx="96" cy="194"/>
                  <a:chOff x="2457" y="566"/>
                  <a:chExt cx="102" cy="204"/>
                </a:xfrm>
              </p:grpSpPr>
              <p:sp>
                <p:nvSpPr>
                  <p:cNvPr id="16667" name="Rectangle 283"/>
                  <p:cNvSpPr>
                    <a:spLocks noChangeArrowheads="1"/>
                  </p:cNvSpPr>
                  <p:nvPr/>
                </p:nvSpPr>
                <p:spPr bwMode="auto">
                  <a:xfrm>
                    <a:off x="2457" y="566"/>
                    <a:ext cx="102" cy="204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lIns="0" tIns="27432" rIns="0" bIns="0"/>
                  <a:lstStyle/>
                  <a:p>
                    <a:pPr algn="ctr"/>
                    <a:endParaRPr lang="en-US" sz="700" b="1"/>
                  </a:p>
                </p:txBody>
              </p:sp>
              <p:sp>
                <p:nvSpPr>
                  <p:cNvPr id="16668" name="Line 284"/>
                  <p:cNvSpPr>
                    <a:spLocks noChangeShapeType="1"/>
                  </p:cNvSpPr>
                  <p:nvPr/>
                </p:nvSpPr>
                <p:spPr bwMode="auto">
                  <a:xfrm>
                    <a:off x="2457" y="668"/>
                    <a:ext cx="102" cy="0"/>
                  </a:xfrm>
                  <a:prstGeom prst="line">
                    <a:avLst/>
                  </a:prstGeom>
                  <a:noFill/>
                  <a:ln w="9525" cap="rnd">
                    <a:solidFill>
                      <a:schemeClr val="bg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 lIns="0" tIns="27432" rIns="0" bIns="0"/>
                  <a:lstStyle/>
                  <a:p>
                    <a:endParaRPr lang="nb-NO"/>
                  </a:p>
                </p:txBody>
              </p:sp>
            </p:grpSp>
            <p:grpSp>
              <p:nvGrpSpPr>
                <p:cNvPr id="16669" name="Group 285"/>
                <p:cNvGrpSpPr>
                  <a:grpSpLocks/>
                </p:cNvGrpSpPr>
                <p:nvPr/>
              </p:nvGrpSpPr>
              <p:grpSpPr bwMode="auto">
                <a:xfrm>
                  <a:off x="832" y="950"/>
                  <a:ext cx="96" cy="194"/>
                  <a:chOff x="2457" y="566"/>
                  <a:chExt cx="102" cy="204"/>
                </a:xfrm>
              </p:grpSpPr>
              <p:sp>
                <p:nvSpPr>
                  <p:cNvPr id="16670" name="Rectangle 286"/>
                  <p:cNvSpPr>
                    <a:spLocks noChangeArrowheads="1"/>
                  </p:cNvSpPr>
                  <p:nvPr/>
                </p:nvSpPr>
                <p:spPr bwMode="auto">
                  <a:xfrm>
                    <a:off x="2457" y="566"/>
                    <a:ext cx="102" cy="204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lIns="0" tIns="27432" rIns="0" bIns="0"/>
                  <a:lstStyle/>
                  <a:p>
                    <a:pPr algn="ctr"/>
                    <a:endParaRPr lang="en-US" sz="700" b="1"/>
                  </a:p>
                </p:txBody>
              </p:sp>
              <p:sp>
                <p:nvSpPr>
                  <p:cNvPr id="16671" name="Line 287"/>
                  <p:cNvSpPr>
                    <a:spLocks noChangeShapeType="1"/>
                  </p:cNvSpPr>
                  <p:nvPr/>
                </p:nvSpPr>
                <p:spPr bwMode="auto">
                  <a:xfrm>
                    <a:off x="2457" y="668"/>
                    <a:ext cx="102" cy="0"/>
                  </a:xfrm>
                  <a:prstGeom prst="line">
                    <a:avLst/>
                  </a:prstGeom>
                  <a:noFill/>
                  <a:ln w="9525" cap="rnd">
                    <a:solidFill>
                      <a:schemeClr val="bg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 lIns="0" tIns="27432" rIns="0" bIns="0"/>
                  <a:lstStyle/>
                  <a:p>
                    <a:endParaRPr lang="nb-NO"/>
                  </a:p>
                </p:txBody>
              </p:sp>
            </p:grpSp>
          </p:grpSp>
        </p:grpSp>
        <p:grpSp>
          <p:nvGrpSpPr>
            <p:cNvPr id="16672" name="Group 288"/>
            <p:cNvGrpSpPr>
              <a:grpSpLocks/>
            </p:cNvGrpSpPr>
            <p:nvPr/>
          </p:nvGrpSpPr>
          <p:grpSpPr bwMode="auto">
            <a:xfrm>
              <a:off x="3432" y="1727"/>
              <a:ext cx="605" cy="992"/>
              <a:chOff x="509" y="370"/>
              <a:chExt cx="605" cy="992"/>
            </a:xfrm>
          </p:grpSpPr>
          <p:sp>
            <p:nvSpPr>
              <p:cNvPr id="16673" name="Rectangle 289"/>
              <p:cNvSpPr>
                <a:spLocks noChangeArrowheads="1"/>
              </p:cNvSpPr>
              <p:nvPr/>
            </p:nvSpPr>
            <p:spPr bwMode="auto">
              <a:xfrm>
                <a:off x="509" y="370"/>
                <a:ext cx="605" cy="99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nb-NO"/>
              </a:p>
            </p:txBody>
          </p:sp>
          <p:grpSp>
            <p:nvGrpSpPr>
              <p:cNvPr id="16674" name="Group 290"/>
              <p:cNvGrpSpPr>
                <a:grpSpLocks/>
              </p:cNvGrpSpPr>
              <p:nvPr/>
            </p:nvGrpSpPr>
            <p:grpSpPr bwMode="auto">
              <a:xfrm>
                <a:off x="533" y="394"/>
                <a:ext cx="266" cy="507"/>
                <a:chOff x="533" y="394"/>
                <a:chExt cx="266" cy="507"/>
              </a:xfrm>
            </p:grpSpPr>
            <p:sp>
              <p:nvSpPr>
                <p:cNvPr id="16675" name="Rectangle 291"/>
                <p:cNvSpPr>
                  <a:spLocks noChangeArrowheads="1"/>
                </p:cNvSpPr>
                <p:nvPr/>
              </p:nvSpPr>
              <p:spPr bwMode="auto">
                <a:xfrm>
                  <a:off x="533" y="394"/>
                  <a:ext cx="266" cy="507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16676" name="Rectangle 292"/>
                <p:cNvSpPr>
                  <a:spLocks noChangeArrowheads="1"/>
                </p:cNvSpPr>
                <p:nvPr/>
              </p:nvSpPr>
              <p:spPr bwMode="auto">
                <a:xfrm>
                  <a:off x="558" y="418"/>
                  <a:ext cx="96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r>
                    <a:rPr lang="en-US" sz="700" b="1">
                      <a:solidFill>
                        <a:schemeClr val="bg1"/>
                      </a:solidFill>
                    </a:rPr>
                    <a:t>SP</a:t>
                  </a:r>
                </a:p>
              </p:txBody>
            </p:sp>
            <p:sp>
              <p:nvSpPr>
                <p:cNvPr id="16677" name="Rectangle 293"/>
                <p:cNvSpPr>
                  <a:spLocks noChangeArrowheads="1"/>
                </p:cNvSpPr>
                <p:nvPr/>
              </p:nvSpPr>
              <p:spPr bwMode="auto">
                <a:xfrm>
                  <a:off x="678" y="418"/>
                  <a:ext cx="97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678" name="Rectangle 294"/>
                <p:cNvSpPr>
                  <a:spLocks noChangeArrowheads="1"/>
                </p:cNvSpPr>
                <p:nvPr/>
              </p:nvSpPr>
              <p:spPr bwMode="auto">
                <a:xfrm>
                  <a:off x="558" y="539"/>
                  <a:ext cx="96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679" name="Rectangle 295"/>
                <p:cNvSpPr>
                  <a:spLocks noChangeArrowheads="1"/>
                </p:cNvSpPr>
                <p:nvPr/>
              </p:nvSpPr>
              <p:spPr bwMode="auto">
                <a:xfrm>
                  <a:off x="678" y="539"/>
                  <a:ext cx="97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680" name="Rectangle 296"/>
                <p:cNvSpPr>
                  <a:spLocks noChangeArrowheads="1"/>
                </p:cNvSpPr>
                <p:nvPr/>
              </p:nvSpPr>
              <p:spPr bwMode="auto">
                <a:xfrm>
                  <a:off x="558" y="660"/>
                  <a:ext cx="96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681" name="Rectangle 297"/>
                <p:cNvSpPr>
                  <a:spLocks noChangeArrowheads="1"/>
                </p:cNvSpPr>
                <p:nvPr/>
              </p:nvSpPr>
              <p:spPr bwMode="auto">
                <a:xfrm>
                  <a:off x="678" y="660"/>
                  <a:ext cx="97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682" name="Rectangle 298"/>
                <p:cNvSpPr>
                  <a:spLocks noChangeArrowheads="1"/>
                </p:cNvSpPr>
                <p:nvPr/>
              </p:nvSpPr>
              <p:spPr bwMode="auto">
                <a:xfrm>
                  <a:off x="558" y="781"/>
                  <a:ext cx="96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683" name="Rectangle 299"/>
                <p:cNvSpPr>
                  <a:spLocks noChangeArrowheads="1"/>
                </p:cNvSpPr>
                <p:nvPr/>
              </p:nvSpPr>
              <p:spPr bwMode="auto">
                <a:xfrm>
                  <a:off x="678" y="781"/>
                  <a:ext cx="97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</p:grpSp>
          <p:grpSp>
            <p:nvGrpSpPr>
              <p:cNvPr id="16684" name="Group 300"/>
              <p:cNvGrpSpPr>
                <a:grpSpLocks/>
              </p:cNvGrpSpPr>
              <p:nvPr/>
            </p:nvGrpSpPr>
            <p:grpSpPr bwMode="auto">
              <a:xfrm>
                <a:off x="824" y="394"/>
                <a:ext cx="266" cy="507"/>
                <a:chOff x="533" y="394"/>
                <a:chExt cx="266" cy="507"/>
              </a:xfrm>
            </p:grpSpPr>
            <p:sp>
              <p:nvSpPr>
                <p:cNvPr id="16685" name="Rectangle 301"/>
                <p:cNvSpPr>
                  <a:spLocks noChangeArrowheads="1"/>
                </p:cNvSpPr>
                <p:nvPr/>
              </p:nvSpPr>
              <p:spPr bwMode="auto">
                <a:xfrm>
                  <a:off x="533" y="394"/>
                  <a:ext cx="266" cy="507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16686" name="Rectangle 302"/>
                <p:cNvSpPr>
                  <a:spLocks noChangeArrowheads="1"/>
                </p:cNvSpPr>
                <p:nvPr/>
              </p:nvSpPr>
              <p:spPr bwMode="auto">
                <a:xfrm>
                  <a:off x="558" y="418"/>
                  <a:ext cx="96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r>
                    <a:rPr lang="en-US" sz="700" b="1">
                      <a:solidFill>
                        <a:schemeClr val="bg1"/>
                      </a:solidFill>
                    </a:rPr>
                    <a:t>SP</a:t>
                  </a:r>
                </a:p>
              </p:txBody>
            </p:sp>
            <p:sp>
              <p:nvSpPr>
                <p:cNvPr id="16687" name="Rectangle 303"/>
                <p:cNvSpPr>
                  <a:spLocks noChangeArrowheads="1"/>
                </p:cNvSpPr>
                <p:nvPr/>
              </p:nvSpPr>
              <p:spPr bwMode="auto">
                <a:xfrm>
                  <a:off x="678" y="418"/>
                  <a:ext cx="97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688" name="Rectangle 304"/>
                <p:cNvSpPr>
                  <a:spLocks noChangeArrowheads="1"/>
                </p:cNvSpPr>
                <p:nvPr/>
              </p:nvSpPr>
              <p:spPr bwMode="auto">
                <a:xfrm>
                  <a:off x="558" y="539"/>
                  <a:ext cx="96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689" name="Rectangle 305"/>
                <p:cNvSpPr>
                  <a:spLocks noChangeArrowheads="1"/>
                </p:cNvSpPr>
                <p:nvPr/>
              </p:nvSpPr>
              <p:spPr bwMode="auto">
                <a:xfrm>
                  <a:off x="678" y="539"/>
                  <a:ext cx="97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690" name="Rectangle 306"/>
                <p:cNvSpPr>
                  <a:spLocks noChangeArrowheads="1"/>
                </p:cNvSpPr>
                <p:nvPr/>
              </p:nvSpPr>
              <p:spPr bwMode="auto">
                <a:xfrm>
                  <a:off x="558" y="660"/>
                  <a:ext cx="96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691" name="Rectangle 307"/>
                <p:cNvSpPr>
                  <a:spLocks noChangeArrowheads="1"/>
                </p:cNvSpPr>
                <p:nvPr/>
              </p:nvSpPr>
              <p:spPr bwMode="auto">
                <a:xfrm>
                  <a:off x="678" y="660"/>
                  <a:ext cx="97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692" name="Rectangle 308"/>
                <p:cNvSpPr>
                  <a:spLocks noChangeArrowheads="1"/>
                </p:cNvSpPr>
                <p:nvPr/>
              </p:nvSpPr>
              <p:spPr bwMode="auto">
                <a:xfrm>
                  <a:off x="558" y="781"/>
                  <a:ext cx="96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693" name="Rectangle 309"/>
                <p:cNvSpPr>
                  <a:spLocks noChangeArrowheads="1"/>
                </p:cNvSpPr>
                <p:nvPr/>
              </p:nvSpPr>
              <p:spPr bwMode="auto">
                <a:xfrm>
                  <a:off x="678" y="781"/>
                  <a:ext cx="97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</p:grpSp>
          <p:sp>
            <p:nvSpPr>
              <p:cNvPr id="16694" name="Rectangle 310"/>
              <p:cNvSpPr>
                <a:spLocks noChangeArrowheads="1"/>
              </p:cNvSpPr>
              <p:nvPr/>
            </p:nvSpPr>
            <p:spPr bwMode="auto">
              <a:xfrm rot="5400000">
                <a:off x="739" y="986"/>
                <a:ext cx="145" cy="557"/>
              </a:xfrm>
              <a:prstGeom prst="rect">
                <a:avLst/>
              </a:prstGeom>
              <a:solidFill>
                <a:srgbClr val="FF9900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ctr"/>
                <a:r>
                  <a:rPr lang="en-US" sz="1200" b="1">
                    <a:solidFill>
                      <a:schemeClr val="bg1"/>
                    </a:solidFill>
                  </a:rPr>
                  <a:t>L1</a:t>
                </a:r>
              </a:p>
            </p:txBody>
          </p:sp>
          <p:grpSp>
            <p:nvGrpSpPr>
              <p:cNvPr id="16695" name="Group 311"/>
              <p:cNvGrpSpPr>
                <a:grpSpLocks/>
              </p:cNvGrpSpPr>
              <p:nvPr/>
            </p:nvGrpSpPr>
            <p:grpSpPr bwMode="auto">
              <a:xfrm>
                <a:off x="533" y="926"/>
                <a:ext cx="557" cy="242"/>
                <a:chOff x="533" y="926"/>
                <a:chExt cx="557" cy="242"/>
              </a:xfrm>
            </p:grpSpPr>
            <p:sp>
              <p:nvSpPr>
                <p:cNvPr id="16696" name="Rectangle 312"/>
                <p:cNvSpPr>
                  <a:spLocks noChangeArrowheads="1"/>
                </p:cNvSpPr>
                <p:nvPr/>
              </p:nvSpPr>
              <p:spPr bwMode="auto">
                <a:xfrm rot="5400000">
                  <a:off x="691" y="768"/>
                  <a:ext cx="242" cy="557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grpSp>
              <p:nvGrpSpPr>
                <p:cNvPr id="16697" name="Group 313"/>
                <p:cNvGrpSpPr>
                  <a:grpSpLocks/>
                </p:cNvGrpSpPr>
                <p:nvPr/>
              </p:nvGrpSpPr>
              <p:grpSpPr bwMode="auto">
                <a:xfrm>
                  <a:off x="558" y="950"/>
                  <a:ext cx="96" cy="194"/>
                  <a:chOff x="2457" y="566"/>
                  <a:chExt cx="102" cy="204"/>
                </a:xfrm>
              </p:grpSpPr>
              <p:sp>
                <p:nvSpPr>
                  <p:cNvPr id="16698" name="Rectangle 314"/>
                  <p:cNvSpPr>
                    <a:spLocks noChangeArrowheads="1"/>
                  </p:cNvSpPr>
                  <p:nvPr/>
                </p:nvSpPr>
                <p:spPr bwMode="auto">
                  <a:xfrm>
                    <a:off x="2457" y="566"/>
                    <a:ext cx="102" cy="204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lIns="0" tIns="27432" rIns="0" bIns="0"/>
                  <a:lstStyle/>
                  <a:p>
                    <a:pPr algn="ctr"/>
                    <a:r>
                      <a:rPr lang="en-US" sz="700" b="1">
                        <a:solidFill>
                          <a:schemeClr val="bg1"/>
                        </a:solidFill>
                      </a:rPr>
                      <a:t>TF</a:t>
                    </a:r>
                  </a:p>
                </p:txBody>
              </p:sp>
              <p:sp>
                <p:nvSpPr>
                  <p:cNvPr id="16699" name="Line 315"/>
                  <p:cNvSpPr>
                    <a:spLocks noChangeShapeType="1"/>
                  </p:cNvSpPr>
                  <p:nvPr/>
                </p:nvSpPr>
                <p:spPr bwMode="auto">
                  <a:xfrm>
                    <a:off x="2457" y="668"/>
                    <a:ext cx="102" cy="0"/>
                  </a:xfrm>
                  <a:prstGeom prst="line">
                    <a:avLst/>
                  </a:prstGeom>
                  <a:noFill/>
                  <a:ln w="9525" cap="rnd">
                    <a:solidFill>
                      <a:schemeClr val="bg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 lIns="0" tIns="27432" rIns="0" bIns="0"/>
                  <a:lstStyle/>
                  <a:p>
                    <a:endParaRPr lang="nb-NO"/>
                  </a:p>
                </p:txBody>
              </p:sp>
            </p:grpSp>
            <p:grpSp>
              <p:nvGrpSpPr>
                <p:cNvPr id="16700" name="Group 316"/>
                <p:cNvGrpSpPr>
                  <a:grpSpLocks/>
                </p:cNvGrpSpPr>
                <p:nvPr/>
              </p:nvGrpSpPr>
              <p:grpSpPr bwMode="auto">
                <a:xfrm>
                  <a:off x="695" y="950"/>
                  <a:ext cx="96" cy="194"/>
                  <a:chOff x="2457" y="566"/>
                  <a:chExt cx="102" cy="204"/>
                </a:xfrm>
              </p:grpSpPr>
              <p:sp>
                <p:nvSpPr>
                  <p:cNvPr id="16701" name="Rectangle 317"/>
                  <p:cNvSpPr>
                    <a:spLocks noChangeArrowheads="1"/>
                  </p:cNvSpPr>
                  <p:nvPr/>
                </p:nvSpPr>
                <p:spPr bwMode="auto">
                  <a:xfrm>
                    <a:off x="2457" y="566"/>
                    <a:ext cx="102" cy="204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lIns="0" tIns="27432" rIns="0" bIns="0"/>
                  <a:lstStyle/>
                  <a:p>
                    <a:pPr algn="ctr"/>
                    <a:endParaRPr lang="en-US" sz="700" b="1"/>
                  </a:p>
                </p:txBody>
              </p:sp>
              <p:sp>
                <p:nvSpPr>
                  <p:cNvPr id="16702" name="Line 318"/>
                  <p:cNvSpPr>
                    <a:spLocks noChangeShapeType="1"/>
                  </p:cNvSpPr>
                  <p:nvPr/>
                </p:nvSpPr>
                <p:spPr bwMode="auto">
                  <a:xfrm>
                    <a:off x="2457" y="668"/>
                    <a:ext cx="102" cy="0"/>
                  </a:xfrm>
                  <a:prstGeom prst="line">
                    <a:avLst/>
                  </a:prstGeom>
                  <a:noFill/>
                  <a:ln w="9525" cap="rnd">
                    <a:solidFill>
                      <a:schemeClr val="bg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 lIns="0" tIns="27432" rIns="0" bIns="0"/>
                  <a:lstStyle/>
                  <a:p>
                    <a:endParaRPr lang="nb-NO"/>
                  </a:p>
                </p:txBody>
              </p:sp>
            </p:grpSp>
            <p:grpSp>
              <p:nvGrpSpPr>
                <p:cNvPr id="16703" name="Group 319"/>
                <p:cNvGrpSpPr>
                  <a:grpSpLocks/>
                </p:cNvGrpSpPr>
                <p:nvPr/>
              </p:nvGrpSpPr>
              <p:grpSpPr bwMode="auto">
                <a:xfrm>
                  <a:off x="969" y="950"/>
                  <a:ext cx="96" cy="194"/>
                  <a:chOff x="2457" y="566"/>
                  <a:chExt cx="102" cy="204"/>
                </a:xfrm>
              </p:grpSpPr>
              <p:sp>
                <p:nvSpPr>
                  <p:cNvPr id="16704" name="Rectangle 320"/>
                  <p:cNvSpPr>
                    <a:spLocks noChangeArrowheads="1"/>
                  </p:cNvSpPr>
                  <p:nvPr/>
                </p:nvSpPr>
                <p:spPr bwMode="auto">
                  <a:xfrm>
                    <a:off x="2457" y="566"/>
                    <a:ext cx="102" cy="204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lIns="0" tIns="27432" rIns="0" bIns="0"/>
                  <a:lstStyle/>
                  <a:p>
                    <a:pPr algn="ctr"/>
                    <a:endParaRPr lang="en-US" sz="700" b="1"/>
                  </a:p>
                </p:txBody>
              </p:sp>
              <p:sp>
                <p:nvSpPr>
                  <p:cNvPr id="16705" name="Line 321"/>
                  <p:cNvSpPr>
                    <a:spLocks noChangeShapeType="1"/>
                  </p:cNvSpPr>
                  <p:nvPr/>
                </p:nvSpPr>
                <p:spPr bwMode="auto">
                  <a:xfrm>
                    <a:off x="2457" y="668"/>
                    <a:ext cx="102" cy="0"/>
                  </a:xfrm>
                  <a:prstGeom prst="line">
                    <a:avLst/>
                  </a:prstGeom>
                  <a:noFill/>
                  <a:ln w="9525" cap="rnd">
                    <a:solidFill>
                      <a:schemeClr val="bg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 lIns="0" tIns="27432" rIns="0" bIns="0"/>
                  <a:lstStyle/>
                  <a:p>
                    <a:endParaRPr lang="nb-NO"/>
                  </a:p>
                </p:txBody>
              </p:sp>
            </p:grpSp>
            <p:grpSp>
              <p:nvGrpSpPr>
                <p:cNvPr id="16706" name="Group 322"/>
                <p:cNvGrpSpPr>
                  <a:grpSpLocks/>
                </p:cNvGrpSpPr>
                <p:nvPr/>
              </p:nvGrpSpPr>
              <p:grpSpPr bwMode="auto">
                <a:xfrm>
                  <a:off x="832" y="950"/>
                  <a:ext cx="96" cy="194"/>
                  <a:chOff x="2457" y="566"/>
                  <a:chExt cx="102" cy="204"/>
                </a:xfrm>
              </p:grpSpPr>
              <p:sp>
                <p:nvSpPr>
                  <p:cNvPr id="16707" name="Rectangle 323"/>
                  <p:cNvSpPr>
                    <a:spLocks noChangeArrowheads="1"/>
                  </p:cNvSpPr>
                  <p:nvPr/>
                </p:nvSpPr>
                <p:spPr bwMode="auto">
                  <a:xfrm>
                    <a:off x="2457" y="566"/>
                    <a:ext cx="102" cy="204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lIns="0" tIns="27432" rIns="0" bIns="0"/>
                  <a:lstStyle/>
                  <a:p>
                    <a:pPr algn="ctr"/>
                    <a:endParaRPr lang="en-US" sz="700" b="1"/>
                  </a:p>
                </p:txBody>
              </p:sp>
              <p:sp>
                <p:nvSpPr>
                  <p:cNvPr id="16708" name="Line 324"/>
                  <p:cNvSpPr>
                    <a:spLocks noChangeShapeType="1"/>
                  </p:cNvSpPr>
                  <p:nvPr/>
                </p:nvSpPr>
                <p:spPr bwMode="auto">
                  <a:xfrm>
                    <a:off x="2457" y="668"/>
                    <a:ext cx="102" cy="0"/>
                  </a:xfrm>
                  <a:prstGeom prst="line">
                    <a:avLst/>
                  </a:prstGeom>
                  <a:noFill/>
                  <a:ln w="9525" cap="rnd">
                    <a:solidFill>
                      <a:schemeClr val="bg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 lIns="0" tIns="27432" rIns="0" bIns="0"/>
                  <a:lstStyle/>
                  <a:p>
                    <a:endParaRPr lang="nb-NO"/>
                  </a:p>
                </p:txBody>
              </p:sp>
            </p:grpSp>
          </p:grpSp>
        </p:grpSp>
        <p:sp>
          <p:nvSpPr>
            <p:cNvPr id="16709" name="Rectangle 325"/>
            <p:cNvSpPr>
              <a:spLocks noChangeArrowheads="1"/>
            </p:cNvSpPr>
            <p:nvPr/>
          </p:nvSpPr>
          <p:spPr bwMode="auto">
            <a:xfrm>
              <a:off x="4091" y="2684"/>
              <a:ext cx="303" cy="3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6710" name="Rectangle 326"/>
            <p:cNvSpPr>
              <a:spLocks noChangeArrowheads="1"/>
            </p:cNvSpPr>
            <p:nvPr/>
          </p:nvSpPr>
          <p:spPr bwMode="auto">
            <a:xfrm>
              <a:off x="4393" y="2684"/>
              <a:ext cx="303" cy="3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  <p:grpSp>
          <p:nvGrpSpPr>
            <p:cNvPr id="16711" name="Group 327"/>
            <p:cNvGrpSpPr>
              <a:grpSpLocks/>
            </p:cNvGrpSpPr>
            <p:nvPr/>
          </p:nvGrpSpPr>
          <p:grpSpPr bwMode="auto">
            <a:xfrm>
              <a:off x="4091" y="1728"/>
              <a:ext cx="605" cy="992"/>
              <a:chOff x="509" y="370"/>
              <a:chExt cx="605" cy="992"/>
            </a:xfrm>
          </p:grpSpPr>
          <p:sp>
            <p:nvSpPr>
              <p:cNvPr id="16712" name="Rectangle 328"/>
              <p:cNvSpPr>
                <a:spLocks noChangeArrowheads="1"/>
              </p:cNvSpPr>
              <p:nvPr/>
            </p:nvSpPr>
            <p:spPr bwMode="auto">
              <a:xfrm>
                <a:off x="509" y="370"/>
                <a:ext cx="605" cy="99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nb-NO"/>
              </a:p>
            </p:txBody>
          </p:sp>
          <p:grpSp>
            <p:nvGrpSpPr>
              <p:cNvPr id="16713" name="Group 329"/>
              <p:cNvGrpSpPr>
                <a:grpSpLocks/>
              </p:cNvGrpSpPr>
              <p:nvPr/>
            </p:nvGrpSpPr>
            <p:grpSpPr bwMode="auto">
              <a:xfrm>
                <a:off x="533" y="394"/>
                <a:ext cx="266" cy="507"/>
                <a:chOff x="533" y="394"/>
                <a:chExt cx="266" cy="507"/>
              </a:xfrm>
            </p:grpSpPr>
            <p:sp>
              <p:nvSpPr>
                <p:cNvPr id="16714" name="Rectangle 330"/>
                <p:cNvSpPr>
                  <a:spLocks noChangeArrowheads="1"/>
                </p:cNvSpPr>
                <p:nvPr/>
              </p:nvSpPr>
              <p:spPr bwMode="auto">
                <a:xfrm>
                  <a:off x="533" y="394"/>
                  <a:ext cx="266" cy="507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16715" name="Rectangle 331"/>
                <p:cNvSpPr>
                  <a:spLocks noChangeArrowheads="1"/>
                </p:cNvSpPr>
                <p:nvPr/>
              </p:nvSpPr>
              <p:spPr bwMode="auto">
                <a:xfrm>
                  <a:off x="558" y="418"/>
                  <a:ext cx="96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r>
                    <a:rPr lang="en-US" sz="700" b="1">
                      <a:solidFill>
                        <a:schemeClr val="bg1"/>
                      </a:solidFill>
                    </a:rPr>
                    <a:t>SP</a:t>
                  </a:r>
                </a:p>
              </p:txBody>
            </p:sp>
            <p:sp>
              <p:nvSpPr>
                <p:cNvPr id="16716" name="Rectangle 332"/>
                <p:cNvSpPr>
                  <a:spLocks noChangeArrowheads="1"/>
                </p:cNvSpPr>
                <p:nvPr/>
              </p:nvSpPr>
              <p:spPr bwMode="auto">
                <a:xfrm>
                  <a:off x="678" y="418"/>
                  <a:ext cx="97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717" name="Rectangle 333"/>
                <p:cNvSpPr>
                  <a:spLocks noChangeArrowheads="1"/>
                </p:cNvSpPr>
                <p:nvPr/>
              </p:nvSpPr>
              <p:spPr bwMode="auto">
                <a:xfrm>
                  <a:off x="558" y="539"/>
                  <a:ext cx="96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718" name="Rectangle 334"/>
                <p:cNvSpPr>
                  <a:spLocks noChangeArrowheads="1"/>
                </p:cNvSpPr>
                <p:nvPr/>
              </p:nvSpPr>
              <p:spPr bwMode="auto">
                <a:xfrm>
                  <a:off x="678" y="539"/>
                  <a:ext cx="97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719" name="Rectangle 335"/>
                <p:cNvSpPr>
                  <a:spLocks noChangeArrowheads="1"/>
                </p:cNvSpPr>
                <p:nvPr/>
              </p:nvSpPr>
              <p:spPr bwMode="auto">
                <a:xfrm>
                  <a:off x="558" y="660"/>
                  <a:ext cx="96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720" name="Rectangle 336"/>
                <p:cNvSpPr>
                  <a:spLocks noChangeArrowheads="1"/>
                </p:cNvSpPr>
                <p:nvPr/>
              </p:nvSpPr>
              <p:spPr bwMode="auto">
                <a:xfrm>
                  <a:off x="678" y="660"/>
                  <a:ext cx="97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721" name="Rectangle 337"/>
                <p:cNvSpPr>
                  <a:spLocks noChangeArrowheads="1"/>
                </p:cNvSpPr>
                <p:nvPr/>
              </p:nvSpPr>
              <p:spPr bwMode="auto">
                <a:xfrm>
                  <a:off x="558" y="781"/>
                  <a:ext cx="96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722" name="Rectangle 338"/>
                <p:cNvSpPr>
                  <a:spLocks noChangeArrowheads="1"/>
                </p:cNvSpPr>
                <p:nvPr/>
              </p:nvSpPr>
              <p:spPr bwMode="auto">
                <a:xfrm>
                  <a:off x="678" y="781"/>
                  <a:ext cx="97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</p:grpSp>
          <p:grpSp>
            <p:nvGrpSpPr>
              <p:cNvPr id="16723" name="Group 339"/>
              <p:cNvGrpSpPr>
                <a:grpSpLocks/>
              </p:cNvGrpSpPr>
              <p:nvPr/>
            </p:nvGrpSpPr>
            <p:grpSpPr bwMode="auto">
              <a:xfrm>
                <a:off x="824" y="394"/>
                <a:ext cx="266" cy="507"/>
                <a:chOff x="533" y="394"/>
                <a:chExt cx="266" cy="507"/>
              </a:xfrm>
            </p:grpSpPr>
            <p:sp>
              <p:nvSpPr>
                <p:cNvPr id="16724" name="Rectangle 340"/>
                <p:cNvSpPr>
                  <a:spLocks noChangeArrowheads="1"/>
                </p:cNvSpPr>
                <p:nvPr/>
              </p:nvSpPr>
              <p:spPr bwMode="auto">
                <a:xfrm>
                  <a:off x="533" y="394"/>
                  <a:ext cx="266" cy="507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16725" name="Rectangle 341"/>
                <p:cNvSpPr>
                  <a:spLocks noChangeArrowheads="1"/>
                </p:cNvSpPr>
                <p:nvPr/>
              </p:nvSpPr>
              <p:spPr bwMode="auto">
                <a:xfrm>
                  <a:off x="558" y="418"/>
                  <a:ext cx="96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r>
                    <a:rPr lang="en-US" sz="700" b="1">
                      <a:solidFill>
                        <a:schemeClr val="bg1"/>
                      </a:solidFill>
                    </a:rPr>
                    <a:t>SP</a:t>
                  </a:r>
                </a:p>
              </p:txBody>
            </p:sp>
            <p:sp>
              <p:nvSpPr>
                <p:cNvPr id="16726" name="Rectangle 342"/>
                <p:cNvSpPr>
                  <a:spLocks noChangeArrowheads="1"/>
                </p:cNvSpPr>
                <p:nvPr/>
              </p:nvSpPr>
              <p:spPr bwMode="auto">
                <a:xfrm>
                  <a:off x="678" y="418"/>
                  <a:ext cx="97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727" name="Rectangle 343"/>
                <p:cNvSpPr>
                  <a:spLocks noChangeArrowheads="1"/>
                </p:cNvSpPr>
                <p:nvPr/>
              </p:nvSpPr>
              <p:spPr bwMode="auto">
                <a:xfrm>
                  <a:off x="558" y="539"/>
                  <a:ext cx="96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728" name="Rectangle 344"/>
                <p:cNvSpPr>
                  <a:spLocks noChangeArrowheads="1"/>
                </p:cNvSpPr>
                <p:nvPr/>
              </p:nvSpPr>
              <p:spPr bwMode="auto">
                <a:xfrm>
                  <a:off x="678" y="539"/>
                  <a:ext cx="97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729" name="Rectangle 345"/>
                <p:cNvSpPr>
                  <a:spLocks noChangeArrowheads="1"/>
                </p:cNvSpPr>
                <p:nvPr/>
              </p:nvSpPr>
              <p:spPr bwMode="auto">
                <a:xfrm>
                  <a:off x="558" y="660"/>
                  <a:ext cx="96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730" name="Rectangle 346"/>
                <p:cNvSpPr>
                  <a:spLocks noChangeArrowheads="1"/>
                </p:cNvSpPr>
                <p:nvPr/>
              </p:nvSpPr>
              <p:spPr bwMode="auto">
                <a:xfrm>
                  <a:off x="678" y="660"/>
                  <a:ext cx="97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731" name="Rectangle 347"/>
                <p:cNvSpPr>
                  <a:spLocks noChangeArrowheads="1"/>
                </p:cNvSpPr>
                <p:nvPr/>
              </p:nvSpPr>
              <p:spPr bwMode="auto">
                <a:xfrm>
                  <a:off x="558" y="781"/>
                  <a:ext cx="96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732" name="Rectangle 348"/>
                <p:cNvSpPr>
                  <a:spLocks noChangeArrowheads="1"/>
                </p:cNvSpPr>
                <p:nvPr/>
              </p:nvSpPr>
              <p:spPr bwMode="auto">
                <a:xfrm>
                  <a:off x="678" y="781"/>
                  <a:ext cx="97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</p:grpSp>
          <p:sp>
            <p:nvSpPr>
              <p:cNvPr id="16733" name="Rectangle 349"/>
              <p:cNvSpPr>
                <a:spLocks noChangeArrowheads="1"/>
              </p:cNvSpPr>
              <p:nvPr/>
            </p:nvSpPr>
            <p:spPr bwMode="auto">
              <a:xfrm rot="5400000">
                <a:off x="739" y="986"/>
                <a:ext cx="145" cy="557"/>
              </a:xfrm>
              <a:prstGeom prst="rect">
                <a:avLst/>
              </a:prstGeom>
              <a:solidFill>
                <a:srgbClr val="FF9900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ctr"/>
                <a:r>
                  <a:rPr lang="en-US" sz="1200" b="1">
                    <a:solidFill>
                      <a:schemeClr val="bg1"/>
                    </a:solidFill>
                  </a:rPr>
                  <a:t>L1</a:t>
                </a:r>
              </a:p>
            </p:txBody>
          </p:sp>
          <p:grpSp>
            <p:nvGrpSpPr>
              <p:cNvPr id="16734" name="Group 350"/>
              <p:cNvGrpSpPr>
                <a:grpSpLocks/>
              </p:cNvGrpSpPr>
              <p:nvPr/>
            </p:nvGrpSpPr>
            <p:grpSpPr bwMode="auto">
              <a:xfrm>
                <a:off x="533" y="926"/>
                <a:ext cx="557" cy="242"/>
                <a:chOff x="533" y="926"/>
                <a:chExt cx="557" cy="242"/>
              </a:xfrm>
            </p:grpSpPr>
            <p:sp>
              <p:nvSpPr>
                <p:cNvPr id="16735" name="Rectangle 351"/>
                <p:cNvSpPr>
                  <a:spLocks noChangeArrowheads="1"/>
                </p:cNvSpPr>
                <p:nvPr/>
              </p:nvSpPr>
              <p:spPr bwMode="auto">
                <a:xfrm rot="5400000">
                  <a:off x="691" y="768"/>
                  <a:ext cx="242" cy="557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grpSp>
              <p:nvGrpSpPr>
                <p:cNvPr id="16736" name="Group 352"/>
                <p:cNvGrpSpPr>
                  <a:grpSpLocks/>
                </p:cNvGrpSpPr>
                <p:nvPr/>
              </p:nvGrpSpPr>
              <p:grpSpPr bwMode="auto">
                <a:xfrm>
                  <a:off x="558" y="950"/>
                  <a:ext cx="96" cy="194"/>
                  <a:chOff x="2457" y="566"/>
                  <a:chExt cx="102" cy="204"/>
                </a:xfrm>
              </p:grpSpPr>
              <p:sp>
                <p:nvSpPr>
                  <p:cNvPr id="16737" name="Rectangle 353"/>
                  <p:cNvSpPr>
                    <a:spLocks noChangeArrowheads="1"/>
                  </p:cNvSpPr>
                  <p:nvPr/>
                </p:nvSpPr>
                <p:spPr bwMode="auto">
                  <a:xfrm>
                    <a:off x="2457" y="566"/>
                    <a:ext cx="102" cy="204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lIns="0" tIns="27432" rIns="0" bIns="0"/>
                  <a:lstStyle/>
                  <a:p>
                    <a:pPr algn="ctr"/>
                    <a:r>
                      <a:rPr lang="en-US" sz="700" b="1">
                        <a:solidFill>
                          <a:schemeClr val="bg1"/>
                        </a:solidFill>
                      </a:rPr>
                      <a:t>TF</a:t>
                    </a:r>
                  </a:p>
                </p:txBody>
              </p:sp>
              <p:sp>
                <p:nvSpPr>
                  <p:cNvPr id="16738" name="Line 354"/>
                  <p:cNvSpPr>
                    <a:spLocks noChangeShapeType="1"/>
                  </p:cNvSpPr>
                  <p:nvPr/>
                </p:nvSpPr>
                <p:spPr bwMode="auto">
                  <a:xfrm>
                    <a:off x="2457" y="668"/>
                    <a:ext cx="102" cy="0"/>
                  </a:xfrm>
                  <a:prstGeom prst="line">
                    <a:avLst/>
                  </a:prstGeom>
                  <a:noFill/>
                  <a:ln w="9525" cap="rnd">
                    <a:solidFill>
                      <a:schemeClr val="bg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 lIns="0" tIns="27432" rIns="0" bIns="0"/>
                  <a:lstStyle/>
                  <a:p>
                    <a:endParaRPr lang="nb-NO"/>
                  </a:p>
                </p:txBody>
              </p:sp>
            </p:grpSp>
            <p:grpSp>
              <p:nvGrpSpPr>
                <p:cNvPr id="16739" name="Group 355"/>
                <p:cNvGrpSpPr>
                  <a:grpSpLocks/>
                </p:cNvGrpSpPr>
                <p:nvPr/>
              </p:nvGrpSpPr>
              <p:grpSpPr bwMode="auto">
                <a:xfrm>
                  <a:off x="695" y="950"/>
                  <a:ext cx="96" cy="194"/>
                  <a:chOff x="2457" y="566"/>
                  <a:chExt cx="102" cy="204"/>
                </a:xfrm>
              </p:grpSpPr>
              <p:sp>
                <p:nvSpPr>
                  <p:cNvPr id="16740" name="Rectangle 356"/>
                  <p:cNvSpPr>
                    <a:spLocks noChangeArrowheads="1"/>
                  </p:cNvSpPr>
                  <p:nvPr/>
                </p:nvSpPr>
                <p:spPr bwMode="auto">
                  <a:xfrm>
                    <a:off x="2457" y="566"/>
                    <a:ext cx="102" cy="204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lIns="0" tIns="27432" rIns="0" bIns="0"/>
                  <a:lstStyle/>
                  <a:p>
                    <a:pPr algn="ctr"/>
                    <a:endParaRPr lang="en-US" sz="700" b="1"/>
                  </a:p>
                </p:txBody>
              </p:sp>
              <p:sp>
                <p:nvSpPr>
                  <p:cNvPr id="16741" name="Line 357"/>
                  <p:cNvSpPr>
                    <a:spLocks noChangeShapeType="1"/>
                  </p:cNvSpPr>
                  <p:nvPr/>
                </p:nvSpPr>
                <p:spPr bwMode="auto">
                  <a:xfrm>
                    <a:off x="2457" y="668"/>
                    <a:ext cx="102" cy="0"/>
                  </a:xfrm>
                  <a:prstGeom prst="line">
                    <a:avLst/>
                  </a:prstGeom>
                  <a:noFill/>
                  <a:ln w="9525" cap="rnd">
                    <a:solidFill>
                      <a:schemeClr val="bg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 lIns="0" tIns="27432" rIns="0" bIns="0"/>
                  <a:lstStyle/>
                  <a:p>
                    <a:endParaRPr lang="nb-NO"/>
                  </a:p>
                </p:txBody>
              </p:sp>
            </p:grpSp>
            <p:grpSp>
              <p:nvGrpSpPr>
                <p:cNvPr id="16742" name="Group 358"/>
                <p:cNvGrpSpPr>
                  <a:grpSpLocks/>
                </p:cNvGrpSpPr>
                <p:nvPr/>
              </p:nvGrpSpPr>
              <p:grpSpPr bwMode="auto">
                <a:xfrm>
                  <a:off x="969" y="950"/>
                  <a:ext cx="96" cy="194"/>
                  <a:chOff x="2457" y="566"/>
                  <a:chExt cx="102" cy="204"/>
                </a:xfrm>
              </p:grpSpPr>
              <p:sp>
                <p:nvSpPr>
                  <p:cNvPr id="16743" name="Rectangle 359"/>
                  <p:cNvSpPr>
                    <a:spLocks noChangeArrowheads="1"/>
                  </p:cNvSpPr>
                  <p:nvPr/>
                </p:nvSpPr>
                <p:spPr bwMode="auto">
                  <a:xfrm>
                    <a:off x="2457" y="566"/>
                    <a:ext cx="102" cy="204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lIns="0" tIns="27432" rIns="0" bIns="0"/>
                  <a:lstStyle/>
                  <a:p>
                    <a:pPr algn="ctr"/>
                    <a:endParaRPr lang="en-US" sz="700" b="1"/>
                  </a:p>
                </p:txBody>
              </p:sp>
              <p:sp>
                <p:nvSpPr>
                  <p:cNvPr id="16744" name="Line 360"/>
                  <p:cNvSpPr>
                    <a:spLocks noChangeShapeType="1"/>
                  </p:cNvSpPr>
                  <p:nvPr/>
                </p:nvSpPr>
                <p:spPr bwMode="auto">
                  <a:xfrm>
                    <a:off x="2457" y="668"/>
                    <a:ext cx="102" cy="0"/>
                  </a:xfrm>
                  <a:prstGeom prst="line">
                    <a:avLst/>
                  </a:prstGeom>
                  <a:noFill/>
                  <a:ln w="9525" cap="rnd">
                    <a:solidFill>
                      <a:schemeClr val="bg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 lIns="0" tIns="27432" rIns="0" bIns="0"/>
                  <a:lstStyle/>
                  <a:p>
                    <a:endParaRPr lang="nb-NO"/>
                  </a:p>
                </p:txBody>
              </p:sp>
            </p:grpSp>
            <p:grpSp>
              <p:nvGrpSpPr>
                <p:cNvPr id="16745" name="Group 361"/>
                <p:cNvGrpSpPr>
                  <a:grpSpLocks/>
                </p:cNvGrpSpPr>
                <p:nvPr/>
              </p:nvGrpSpPr>
              <p:grpSpPr bwMode="auto">
                <a:xfrm>
                  <a:off x="832" y="950"/>
                  <a:ext cx="96" cy="194"/>
                  <a:chOff x="2457" y="566"/>
                  <a:chExt cx="102" cy="204"/>
                </a:xfrm>
              </p:grpSpPr>
              <p:sp>
                <p:nvSpPr>
                  <p:cNvPr id="16746" name="Rectangle 362"/>
                  <p:cNvSpPr>
                    <a:spLocks noChangeArrowheads="1"/>
                  </p:cNvSpPr>
                  <p:nvPr/>
                </p:nvSpPr>
                <p:spPr bwMode="auto">
                  <a:xfrm>
                    <a:off x="2457" y="566"/>
                    <a:ext cx="102" cy="204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lIns="0" tIns="27432" rIns="0" bIns="0"/>
                  <a:lstStyle/>
                  <a:p>
                    <a:pPr algn="ctr"/>
                    <a:endParaRPr lang="en-US" sz="700" b="1"/>
                  </a:p>
                </p:txBody>
              </p:sp>
              <p:sp>
                <p:nvSpPr>
                  <p:cNvPr id="16747" name="Line 363"/>
                  <p:cNvSpPr>
                    <a:spLocks noChangeShapeType="1"/>
                  </p:cNvSpPr>
                  <p:nvPr/>
                </p:nvSpPr>
                <p:spPr bwMode="auto">
                  <a:xfrm>
                    <a:off x="2457" y="668"/>
                    <a:ext cx="102" cy="0"/>
                  </a:xfrm>
                  <a:prstGeom prst="line">
                    <a:avLst/>
                  </a:prstGeom>
                  <a:noFill/>
                  <a:ln w="9525" cap="rnd">
                    <a:solidFill>
                      <a:schemeClr val="bg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 lIns="0" tIns="27432" rIns="0" bIns="0"/>
                  <a:lstStyle/>
                  <a:p>
                    <a:endParaRPr lang="nb-NO"/>
                  </a:p>
                </p:txBody>
              </p:sp>
            </p:grpSp>
          </p:grpSp>
        </p:grpSp>
        <p:grpSp>
          <p:nvGrpSpPr>
            <p:cNvPr id="16748" name="Group 364"/>
            <p:cNvGrpSpPr>
              <a:grpSpLocks/>
            </p:cNvGrpSpPr>
            <p:nvPr/>
          </p:nvGrpSpPr>
          <p:grpSpPr bwMode="auto">
            <a:xfrm>
              <a:off x="4737" y="1728"/>
              <a:ext cx="605" cy="992"/>
              <a:chOff x="509" y="370"/>
              <a:chExt cx="605" cy="992"/>
            </a:xfrm>
          </p:grpSpPr>
          <p:sp>
            <p:nvSpPr>
              <p:cNvPr id="16749" name="Rectangle 365"/>
              <p:cNvSpPr>
                <a:spLocks noChangeArrowheads="1"/>
              </p:cNvSpPr>
              <p:nvPr/>
            </p:nvSpPr>
            <p:spPr bwMode="auto">
              <a:xfrm>
                <a:off x="509" y="370"/>
                <a:ext cx="605" cy="99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nb-NO"/>
              </a:p>
            </p:txBody>
          </p:sp>
          <p:grpSp>
            <p:nvGrpSpPr>
              <p:cNvPr id="16750" name="Group 366"/>
              <p:cNvGrpSpPr>
                <a:grpSpLocks/>
              </p:cNvGrpSpPr>
              <p:nvPr/>
            </p:nvGrpSpPr>
            <p:grpSpPr bwMode="auto">
              <a:xfrm>
                <a:off x="533" y="394"/>
                <a:ext cx="266" cy="507"/>
                <a:chOff x="533" y="394"/>
                <a:chExt cx="266" cy="507"/>
              </a:xfrm>
            </p:grpSpPr>
            <p:sp>
              <p:nvSpPr>
                <p:cNvPr id="16751" name="Rectangle 367"/>
                <p:cNvSpPr>
                  <a:spLocks noChangeArrowheads="1"/>
                </p:cNvSpPr>
                <p:nvPr/>
              </p:nvSpPr>
              <p:spPr bwMode="auto">
                <a:xfrm>
                  <a:off x="533" y="394"/>
                  <a:ext cx="266" cy="507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16752" name="Rectangle 368"/>
                <p:cNvSpPr>
                  <a:spLocks noChangeArrowheads="1"/>
                </p:cNvSpPr>
                <p:nvPr/>
              </p:nvSpPr>
              <p:spPr bwMode="auto">
                <a:xfrm>
                  <a:off x="558" y="418"/>
                  <a:ext cx="96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r>
                    <a:rPr lang="en-US" sz="700" b="1">
                      <a:solidFill>
                        <a:schemeClr val="bg1"/>
                      </a:solidFill>
                    </a:rPr>
                    <a:t>SP</a:t>
                  </a:r>
                </a:p>
              </p:txBody>
            </p:sp>
            <p:sp>
              <p:nvSpPr>
                <p:cNvPr id="16753" name="Rectangle 369"/>
                <p:cNvSpPr>
                  <a:spLocks noChangeArrowheads="1"/>
                </p:cNvSpPr>
                <p:nvPr/>
              </p:nvSpPr>
              <p:spPr bwMode="auto">
                <a:xfrm>
                  <a:off x="678" y="418"/>
                  <a:ext cx="97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754" name="Rectangle 370"/>
                <p:cNvSpPr>
                  <a:spLocks noChangeArrowheads="1"/>
                </p:cNvSpPr>
                <p:nvPr/>
              </p:nvSpPr>
              <p:spPr bwMode="auto">
                <a:xfrm>
                  <a:off x="558" y="539"/>
                  <a:ext cx="96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755" name="Rectangle 371"/>
                <p:cNvSpPr>
                  <a:spLocks noChangeArrowheads="1"/>
                </p:cNvSpPr>
                <p:nvPr/>
              </p:nvSpPr>
              <p:spPr bwMode="auto">
                <a:xfrm>
                  <a:off x="678" y="539"/>
                  <a:ext cx="97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756" name="Rectangle 372"/>
                <p:cNvSpPr>
                  <a:spLocks noChangeArrowheads="1"/>
                </p:cNvSpPr>
                <p:nvPr/>
              </p:nvSpPr>
              <p:spPr bwMode="auto">
                <a:xfrm>
                  <a:off x="558" y="660"/>
                  <a:ext cx="96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757" name="Rectangle 373"/>
                <p:cNvSpPr>
                  <a:spLocks noChangeArrowheads="1"/>
                </p:cNvSpPr>
                <p:nvPr/>
              </p:nvSpPr>
              <p:spPr bwMode="auto">
                <a:xfrm>
                  <a:off x="678" y="660"/>
                  <a:ext cx="97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758" name="Rectangle 374"/>
                <p:cNvSpPr>
                  <a:spLocks noChangeArrowheads="1"/>
                </p:cNvSpPr>
                <p:nvPr/>
              </p:nvSpPr>
              <p:spPr bwMode="auto">
                <a:xfrm>
                  <a:off x="558" y="781"/>
                  <a:ext cx="96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759" name="Rectangle 375"/>
                <p:cNvSpPr>
                  <a:spLocks noChangeArrowheads="1"/>
                </p:cNvSpPr>
                <p:nvPr/>
              </p:nvSpPr>
              <p:spPr bwMode="auto">
                <a:xfrm>
                  <a:off x="678" y="781"/>
                  <a:ext cx="97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</p:grpSp>
          <p:grpSp>
            <p:nvGrpSpPr>
              <p:cNvPr id="16760" name="Group 376"/>
              <p:cNvGrpSpPr>
                <a:grpSpLocks/>
              </p:cNvGrpSpPr>
              <p:nvPr/>
            </p:nvGrpSpPr>
            <p:grpSpPr bwMode="auto">
              <a:xfrm>
                <a:off x="824" y="394"/>
                <a:ext cx="266" cy="507"/>
                <a:chOff x="533" y="394"/>
                <a:chExt cx="266" cy="507"/>
              </a:xfrm>
            </p:grpSpPr>
            <p:sp>
              <p:nvSpPr>
                <p:cNvPr id="16761" name="Rectangle 377"/>
                <p:cNvSpPr>
                  <a:spLocks noChangeArrowheads="1"/>
                </p:cNvSpPr>
                <p:nvPr/>
              </p:nvSpPr>
              <p:spPr bwMode="auto">
                <a:xfrm>
                  <a:off x="533" y="394"/>
                  <a:ext cx="266" cy="507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16762" name="Rectangle 378"/>
                <p:cNvSpPr>
                  <a:spLocks noChangeArrowheads="1"/>
                </p:cNvSpPr>
                <p:nvPr/>
              </p:nvSpPr>
              <p:spPr bwMode="auto">
                <a:xfrm>
                  <a:off x="558" y="418"/>
                  <a:ext cx="96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r>
                    <a:rPr lang="en-US" sz="700" b="1">
                      <a:solidFill>
                        <a:schemeClr val="bg1"/>
                      </a:solidFill>
                    </a:rPr>
                    <a:t>SP</a:t>
                  </a:r>
                </a:p>
              </p:txBody>
            </p:sp>
            <p:sp>
              <p:nvSpPr>
                <p:cNvPr id="16763" name="Rectangle 379"/>
                <p:cNvSpPr>
                  <a:spLocks noChangeArrowheads="1"/>
                </p:cNvSpPr>
                <p:nvPr/>
              </p:nvSpPr>
              <p:spPr bwMode="auto">
                <a:xfrm>
                  <a:off x="678" y="418"/>
                  <a:ext cx="97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764" name="Rectangle 380"/>
                <p:cNvSpPr>
                  <a:spLocks noChangeArrowheads="1"/>
                </p:cNvSpPr>
                <p:nvPr/>
              </p:nvSpPr>
              <p:spPr bwMode="auto">
                <a:xfrm>
                  <a:off x="558" y="539"/>
                  <a:ext cx="96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765" name="Rectangle 381"/>
                <p:cNvSpPr>
                  <a:spLocks noChangeArrowheads="1"/>
                </p:cNvSpPr>
                <p:nvPr/>
              </p:nvSpPr>
              <p:spPr bwMode="auto">
                <a:xfrm>
                  <a:off x="678" y="539"/>
                  <a:ext cx="97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766" name="Rectangle 382"/>
                <p:cNvSpPr>
                  <a:spLocks noChangeArrowheads="1"/>
                </p:cNvSpPr>
                <p:nvPr/>
              </p:nvSpPr>
              <p:spPr bwMode="auto">
                <a:xfrm>
                  <a:off x="558" y="660"/>
                  <a:ext cx="96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767" name="Rectangle 383"/>
                <p:cNvSpPr>
                  <a:spLocks noChangeArrowheads="1"/>
                </p:cNvSpPr>
                <p:nvPr/>
              </p:nvSpPr>
              <p:spPr bwMode="auto">
                <a:xfrm>
                  <a:off x="678" y="660"/>
                  <a:ext cx="97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768" name="Rectangle 384"/>
                <p:cNvSpPr>
                  <a:spLocks noChangeArrowheads="1"/>
                </p:cNvSpPr>
                <p:nvPr/>
              </p:nvSpPr>
              <p:spPr bwMode="auto">
                <a:xfrm>
                  <a:off x="558" y="781"/>
                  <a:ext cx="96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  <p:sp>
              <p:nvSpPr>
                <p:cNvPr id="16769" name="Rectangle 385"/>
                <p:cNvSpPr>
                  <a:spLocks noChangeArrowheads="1"/>
                </p:cNvSpPr>
                <p:nvPr/>
              </p:nvSpPr>
              <p:spPr bwMode="auto">
                <a:xfrm>
                  <a:off x="678" y="781"/>
                  <a:ext cx="97" cy="97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 sz="700" b="1"/>
                </a:p>
              </p:txBody>
            </p:sp>
          </p:grpSp>
          <p:sp>
            <p:nvSpPr>
              <p:cNvPr id="16770" name="Rectangle 386"/>
              <p:cNvSpPr>
                <a:spLocks noChangeArrowheads="1"/>
              </p:cNvSpPr>
              <p:nvPr/>
            </p:nvSpPr>
            <p:spPr bwMode="auto">
              <a:xfrm rot="5400000">
                <a:off x="739" y="986"/>
                <a:ext cx="145" cy="557"/>
              </a:xfrm>
              <a:prstGeom prst="rect">
                <a:avLst/>
              </a:prstGeom>
              <a:solidFill>
                <a:srgbClr val="FF9900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ctr"/>
                <a:r>
                  <a:rPr lang="en-US" sz="1200" b="1">
                    <a:solidFill>
                      <a:schemeClr val="bg1"/>
                    </a:solidFill>
                  </a:rPr>
                  <a:t>L1</a:t>
                </a:r>
              </a:p>
            </p:txBody>
          </p:sp>
          <p:grpSp>
            <p:nvGrpSpPr>
              <p:cNvPr id="16771" name="Group 387"/>
              <p:cNvGrpSpPr>
                <a:grpSpLocks/>
              </p:cNvGrpSpPr>
              <p:nvPr/>
            </p:nvGrpSpPr>
            <p:grpSpPr bwMode="auto">
              <a:xfrm>
                <a:off x="533" y="926"/>
                <a:ext cx="557" cy="242"/>
                <a:chOff x="533" y="926"/>
                <a:chExt cx="557" cy="242"/>
              </a:xfrm>
            </p:grpSpPr>
            <p:sp>
              <p:nvSpPr>
                <p:cNvPr id="16772" name="Rectangle 388"/>
                <p:cNvSpPr>
                  <a:spLocks noChangeArrowheads="1"/>
                </p:cNvSpPr>
                <p:nvPr/>
              </p:nvSpPr>
              <p:spPr bwMode="auto">
                <a:xfrm rot="5400000">
                  <a:off x="691" y="768"/>
                  <a:ext cx="242" cy="557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grpSp>
              <p:nvGrpSpPr>
                <p:cNvPr id="16773" name="Group 389"/>
                <p:cNvGrpSpPr>
                  <a:grpSpLocks/>
                </p:cNvGrpSpPr>
                <p:nvPr/>
              </p:nvGrpSpPr>
              <p:grpSpPr bwMode="auto">
                <a:xfrm>
                  <a:off x="558" y="950"/>
                  <a:ext cx="96" cy="194"/>
                  <a:chOff x="2457" y="566"/>
                  <a:chExt cx="102" cy="204"/>
                </a:xfrm>
              </p:grpSpPr>
              <p:sp>
                <p:nvSpPr>
                  <p:cNvPr id="16774" name="Rectangle 390"/>
                  <p:cNvSpPr>
                    <a:spLocks noChangeArrowheads="1"/>
                  </p:cNvSpPr>
                  <p:nvPr/>
                </p:nvSpPr>
                <p:spPr bwMode="auto">
                  <a:xfrm>
                    <a:off x="2457" y="566"/>
                    <a:ext cx="102" cy="204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lIns="0" tIns="27432" rIns="0" bIns="0"/>
                  <a:lstStyle/>
                  <a:p>
                    <a:pPr algn="ctr"/>
                    <a:r>
                      <a:rPr lang="en-US" sz="700" b="1">
                        <a:solidFill>
                          <a:schemeClr val="bg1"/>
                        </a:solidFill>
                      </a:rPr>
                      <a:t>TF</a:t>
                    </a:r>
                  </a:p>
                </p:txBody>
              </p:sp>
              <p:sp>
                <p:nvSpPr>
                  <p:cNvPr id="16775" name="Line 391"/>
                  <p:cNvSpPr>
                    <a:spLocks noChangeShapeType="1"/>
                  </p:cNvSpPr>
                  <p:nvPr/>
                </p:nvSpPr>
                <p:spPr bwMode="auto">
                  <a:xfrm>
                    <a:off x="2457" y="668"/>
                    <a:ext cx="102" cy="0"/>
                  </a:xfrm>
                  <a:prstGeom prst="line">
                    <a:avLst/>
                  </a:prstGeom>
                  <a:noFill/>
                  <a:ln w="9525" cap="rnd">
                    <a:solidFill>
                      <a:schemeClr val="bg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 lIns="0" tIns="27432" rIns="0" bIns="0"/>
                  <a:lstStyle/>
                  <a:p>
                    <a:endParaRPr lang="nb-NO"/>
                  </a:p>
                </p:txBody>
              </p:sp>
            </p:grpSp>
            <p:grpSp>
              <p:nvGrpSpPr>
                <p:cNvPr id="16776" name="Group 392"/>
                <p:cNvGrpSpPr>
                  <a:grpSpLocks/>
                </p:cNvGrpSpPr>
                <p:nvPr/>
              </p:nvGrpSpPr>
              <p:grpSpPr bwMode="auto">
                <a:xfrm>
                  <a:off x="695" y="950"/>
                  <a:ext cx="96" cy="194"/>
                  <a:chOff x="2457" y="566"/>
                  <a:chExt cx="102" cy="204"/>
                </a:xfrm>
              </p:grpSpPr>
              <p:sp>
                <p:nvSpPr>
                  <p:cNvPr id="16777" name="Rectangle 393"/>
                  <p:cNvSpPr>
                    <a:spLocks noChangeArrowheads="1"/>
                  </p:cNvSpPr>
                  <p:nvPr/>
                </p:nvSpPr>
                <p:spPr bwMode="auto">
                  <a:xfrm>
                    <a:off x="2457" y="566"/>
                    <a:ext cx="102" cy="204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lIns="0" tIns="27432" rIns="0" bIns="0"/>
                  <a:lstStyle/>
                  <a:p>
                    <a:pPr algn="ctr"/>
                    <a:endParaRPr lang="en-US" sz="700" b="1"/>
                  </a:p>
                </p:txBody>
              </p:sp>
              <p:sp>
                <p:nvSpPr>
                  <p:cNvPr id="16778" name="Line 394"/>
                  <p:cNvSpPr>
                    <a:spLocks noChangeShapeType="1"/>
                  </p:cNvSpPr>
                  <p:nvPr/>
                </p:nvSpPr>
                <p:spPr bwMode="auto">
                  <a:xfrm>
                    <a:off x="2457" y="668"/>
                    <a:ext cx="102" cy="0"/>
                  </a:xfrm>
                  <a:prstGeom prst="line">
                    <a:avLst/>
                  </a:prstGeom>
                  <a:noFill/>
                  <a:ln w="9525" cap="rnd">
                    <a:solidFill>
                      <a:schemeClr val="bg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 lIns="0" tIns="27432" rIns="0" bIns="0"/>
                  <a:lstStyle/>
                  <a:p>
                    <a:endParaRPr lang="nb-NO"/>
                  </a:p>
                </p:txBody>
              </p:sp>
            </p:grpSp>
            <p:grpSp>
              <p:nvGrpSpPr>
                <p:cNvPr id="16779" name="Group 395"/>
                <p:cNvGrpSpPr>
                  <a:grpSpLocks/>
                </p:cNvGrpSpPr>
                <p:nvPr/>
              </p:nvGrpSpPr>
              <p:grpSpPr bwMode="auto">
                <a:xfrm>
                  <a:off x="969" y="950"/>
                  <a:ext cx="96" cy="194"/>
                  <a:chOff x="2457" y="566"/>
                  <a:chExt cx="102" cy="204"/>
                </a:xfrm>
              </p:grpSpPr>
              <p:sp>
                <p:nvSpPr>
                  <p:cNvPr id="16780" name="Rectangle 396"/>
                  <p:cNvSpPr>
                    <a:spLocks noChangeArrowheads="1"/>
                  </p:cNvSpPr>
                  <p:nvPr/>
                </p:nvSpPr>
                <p:spPr bwMode="auto">
                  <a:xfrm>
                    <a:off x="2457" y="566"/>
                    <a:ext cx="102" cy="204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lIns="0" tIns="27432" rIns="0" bIns="0"/>
                  <a:lstStyle/>
                  <a:p>
                    <a:pPr algn="ctr"/>
                    <a:endParaRPr lang="en-US" sz="700" b="1"/>
                  </a:p>
                </p:txBody>
              </p:sp>
              <p:sp>
                <p:nvSpPr>
                  <p:cNvPr id="16781" name="Line 397"/>
                  <p:cNvSpPr>
                    <a:spLocks noChangeShapeType="1"/>
                  </p:cNvSpPr>
                  <p:nvPr/>
                </p:nvSpPr>
                <p:spPr bwMode="auto">
                  <a:xfrm>
                    <a:off x="2457" y="668"/>
                    <a:ext cx="102" cy="0"/>
                  </a:xfrm>
                  <a:prstGeom prst="line">
                    <a:avLst/>
                  </a:prstGeom>
                  <a:noFill/>
                  <a:ln w="9525" cap="rnd">
                    <a:solidFill>
                      <a:schemeClr val="bg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 lIns="0" tIns="27432" rIns="0" bIns="0"/>
                  <a:lstStyle/>
                  <a:p>
                    <a:endParaRPr lang="nb-NO"/>
                  </a:p>
                </p:txBody>
              </p:sp>
            </p:grpSp>
            <p:grpSp>
              <p:nvGrpSpPr>
                <p:cNvPr id="16782" name="Group 398"/>
                <p:cNvGrpSpPr>
                  <a:grpSpLocks/>
                </p:cNvGrpSpPr>
                <p:nvPr/>
              </p:nvGrpSpPr>
              <p:grpSpPr bwMode="auto">
                <a:xfrm>
                  <a:off x="832" y="950"/>
                  <a:ext cx="96" cy="194"/>
                  <a:chOff x="2457" y="566"/>
                  <a:chExt cx="102" cy="204"/>
                </a:xfrm>
              </p:grpSpPr>
              <p:sp>
                <p:nvSpPr>
                  <p:cNvPr id="16783" name="Rectangle 399"/>
                  <p:cNvSpPr>
                    <a:spLocks noChangeArrowheads="1"/>
                  </p:cNvSpPr>
                  <p:nvPr/>
                </p:nvSpPr>
                <p:spPr bwMode="auto">
                  <a:xfrm>
                    <a:off x="2457" y="566"/>
                    <a:ext cx="102" cy="204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lIns="0" tIns="27432" rIns="0" bIns="0"/>
                  <a:lstStyle/>
                  <a:p>
                    <a:pPr algn="ctr"/>
                    <a:endParaRPr lang="en-US" sz="700" b="1"/>
                  </a:p>
                </p:txBody>
              </p:sp>
              <p:sp>
                <p:nvSpPr>
                  <p:cNvPr id="16784" name="Line 400"/>
                  <p:cNvSpPr>
                    <a:spLocks noChangeShapeType="1"/>
                  </p:cNvSpPr>
                  <p:nvPr/>
                </p:nvSpPr>
                <p:spPr bwMode="auto">
                  <a:xfrm>
                    <a:off x="2457" y="668"/>
                    <a:ext cx="102" cy="0"/>
                  </a:xfrm>
                  <a:prstGeom prst="line">
                    <a:avLst/>
                  </a:prstGeom>
                  <a:noFill/>
                  <a:ln w="9525" cap="rnd">
                    <a:solidFill>
                      <a:schemeClr val="bg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 lIns="0" tIns="27432" rIns="0" bIns="0"/>
                  <a:lstStyle/>
                  <a:p>
                    <a:endParaRPr lang="nb-NO"/>
                  </a:p>
                </p:txBody>
              </p:sp>
            </p:grpSp>
          </p:grpSp>
        </p:grpSp>
        <p:grpSp>
          <p:nvGrpSpPr>
            <p:cNvPr id="16785" name="Group 401"/>
            <p:cNvGrpSpPr>
              <a:grpSpLocks/>
            </p:cNvGrpSpPr>
            <p:nvPr/>
          </p:nvGrpSpPr>
          <p:grpSpPr bwMode="auto">
            <a:xfrm>
              <a:off x="1111" y="3154"/>
              <a:ext cx="837" cy="480"/>
              <a:chOff x="174" y="3154"/>
              <a:chExt cx="837" cy="480"/>
            </a:xfrm>
          </p:grpSpPr>
          <p:cxnSp>
            <p:nvCxnSpPr>
              <p:cNvPr id="16786" name="AutoShape 402"/>
              <p:cNvCxnSpPr>
                <a:cxnSpLocks noChangeShapeType="1"/>
              </p:cNvCxnSpPr>
              <p:nvPr/>
            </p:nvCxnSpPr>
            <p:spPr bwMode="auto">
              <a:xfrm>
                <a:off x="815" y="3325"/>
                <a:ext cx="0" cy="138"/>
              </a:xfrm>
              <a:prstGeom prst="straightConnector1">
                <a:avLst/>
              </a:prstGeom>
              <a:noFill/>
              <a:ln w="19050">
                <a:solidFill>
                  <a:srgbClr val="FF9900"/>
                </a:solidFill>
                <a:round/>
                <a:headEnd type="triangle" w="med" len="med"/>
                <a:tailEnd type="triangle" w="med" len="med"/>
              </a:ln>
              <a:effectLst/>
            </p:spPr>
          </p:cxnSp>
          <p:cxnSp>
            <p:nvCxnSpPr>
              <p:cNvPr id="16787" name="AutoShape 403"/>
              <p:cNvCxnSpPr>
                <a:cxnSpLocks noChangeShapeType="1"/>
              </p:cNvCxnSpPr>
              <p:nvPr/>
            </p:nvCxnSpPr>
            <p:spPr bwMode="auto">
              <a:xfrm>
                <a:off x="375" y="3325"/>
                <a:ext cx="0" cy="138"/>
              </a:xfrm>
              <a:prstGeom prst="straightConnector1">
                <a:avLst/>
              </a:prstGeom>
              <a:noFill/>
              <a:ln w="19050">
                <a:solidFill>
                  <a:srgbClr val="FF9900"/>
                </a:solidFill>
                <a:round/>
                <a:headEnd type="triangle" w="med" len="med"/>
                <a:tailEnd type="triangle" w="med" len="med"/>
              </a:ln>
              <a:effectLst/>
            </p:spPr>
          </p:cxnSp>
          <p:grpSp>
            <p:nvGrpSpPr>
              <p:cNvPr id="16788" name="Group 404"/>
              <p:cNvGrpSpPr>
                <a:grpSpLocks/>
              </p:cNvGrpSpPr>
              <p:nvPr/>
            </p:nvGrpSpPr>
            <p:grpSpPr bwMode="auto">
              <a:xfrm>
                <a:off x="174" y="3154"/>
                <a:ext cx="397" cy="171"/>
                <a:chOff x="144" y="3552"/>
                <a:chExt cx="864" cy="288"/>
              </a:xfrm>
            </p:grpSpPr>
            <p:sp>
              <p:nvSpPr>
                <p:cNvPr id="16789" name="Rectangle 405"/>
                <p:cNvSpPr>
                  <a:spLocks noChangeArrowheads="1"/>
                </p:cNvSpPr>
                <p:nvPr/>
              </p:nvSpPr>
              <p:spPr bwMode="auto">
                <a:xfrm>
                  <a:off x="144" y="3552"/>
                  <a:ext cx="864" cy="288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grpSp>
              <p:nvGrpSpPr>
                <p:cNvPr id="16790" name="Group 406"/>
                <p:cNvGrpSpPr>
                  <a:grpSpLocks/>
                </p:cNvGrpSpPr>
                <p:nvPr/>
              </p:nvGrpSpPr>
              <p:grpSpPr bwMode="auto">
                <a:xfrm>
                  <a:off x="192" y="3600"/>
                  <a:ext cx="192" cy="192"/>
                  <a:chOff x="1728" y="3792"/>
                  <a:chExt cx="192" cy="192"/>
                </a:xfrm>
              </p:grpSpPr>
              <p:sp>
                <p:nvSpPr>
                  <p:cNvPr id="16791" name="Rectangle 407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3792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792" name="Rectangle 408"/>
                  <p:cNvSpPr>
                    <a:spLocks noChangeArrowheads="1"/>
                  </p:cNvSpPr>
                  <p:nvPr/>
                </p:nvSpPr>
                <p:spPr bwMode="auto">
                  <a:xfrm>
                    <a:off x="1824" y="3792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793" name="Rectangle 409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3888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794" name="Rectangle 410"/>
                  <p:cNvSpPr>
                    <a:spLocks noChangeArrowheads="1"/>
                  </p:cNvSpPr>
                  <p:nvPr/>
                </p:nvSpPr>
                <p:spPr bwMode="auto">
                  <a:xfrm>
                    <a:off x="1824" y="3888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</p:grpSp>
            <p:grpSp>
              <p:nvGrpSpPr>
                <p:cNvPr id="16795" name="Group 411"/>
                <p:cNvGrpSpPr>
                  <a:grpSpLocks/>
                </p:cNvGrpSpPr>
                <p:nvPr/>
              </p:nvGrpSpPr>
              <p:grpSpPr bwMode="auto">
                <a:xfrm>
                  <a:off x="384" y="3600"/>
                  <a:ext cx="192" cy="192"/>
                  <a:chOff x="1728" y="3792"/>
                  <a:chExt cx="192" cy="192"/>
                </a:xfrm>
              </p:grpSpPr>
              <p:sp>
                <p:nvSpPr>
                  <p:cNvPr id="16796" name="Rectangle 412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3792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797" name="Rectangle 413"/>
                  <p:cNvSpPr>
                    <a:spLocks noChangeArrowheads="1"/>
                  </p:cNvSpPr>
                  <p:nvPr/>
                </p:nvSpPr>
                <p:spPr bwMode="auto">
                  <a:xfrm>
                    <a:off x="1824" y="3792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798" name="Rectangle 414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3888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799" name="Rectangle 415"/>
                  <p:cNvSpPr>
                    <a:spLocks noChangeArrowheads="1"/>
                  </p:cNvSpPr>
                  <p:nvPr/>
                </p:nvSpPr>
                <p:spPr bwMode="auto">
                  <a:xfrm>
                    <a:off x="1824" y="3888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</p:grpSp>
            <p:grpSp>
              <p:nvGrpSpPr>
                <p:cNvPr id="16800" name="Group 416"/>
                <p:cNvGrpSpPr>
                  <a:grpSpLocks/>
                </p:cNvGrpSpPr>
                <p:nvPr/>
              </p:nvGrpSpPr>
              <p:grpSpPr bwMode="auto">
                <a:xfrm>
                  <a:off x="576" y="3600"/>
                  <a:ext cx="192" cy="192"/>
                  <a:chOff x="1728" y="3792"/>
                  <a:chExt cx="192" cy="192"/>
                </a:xfrm>
              </p:grpSpPr>
              <p:sp>
                <p:nvSpPr>
                  <p:cNvPr id="16801" name="Rectangle 417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3792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802" name="Rectangle 418"/>
                  <p:cNvSpPr>
                    <a:spLocks noChangeArrowheads="1"/>
                  </p:cNvSpPr>
                  <p:nvPr/>
                </p:nvSpPr>
                <p:spPr bwMode="auto">
                  <a:xfrm>
                    <a:off x="1824" y="3792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803" name="Rectangle 419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3888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804" name="Rectangle 420"/>
                  <p:cNvSpPr>
                    <a:spLocks noChangeArrowheads="1"/>
                  </p:cNvSpPr>
                  <p:nvPr/>
                </p:nvSpPr>
                <p:spPr bwMode="auto">
                  <a:xfrm>
                    <a:off x="1824" y="3888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</p:grpSp>
            <p:grpSp>
              <p:nvGrpSpPr>
                <p:cNvPr id="16805" name="Group 421"/>
                <p:cNvGrpSpPr>
                  <a:grpSpLocks/>
                </p:cNvGrpSpPr>
                <p:nvPr/>
              </p:nvGrpSpPr>
              <p:grpSpPr bwMode="auto">
                <a:xfrm>
                  <a:off x="768" y="3600"/>
                  <a:ext cx="192" cy="192"/>
                  <a:chOff x="1728" y="3792"/>
                  <a:chExt cx="192" cy="192"/>
                </a:xfrm>
              </p:grpSpPr>
              <p:sp>
                <p:nvSpPr>
                  <p:cNvPr id="16806" name="Rectangle 422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3792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807" name="Rectangle 423"/>
                  <p:cNvSpPr>
                    <a:spLocks noChangeArrowheads="1"/>
                  </p:cNvSpPr>
                  <p:nvPr/>
                </p:nvSpPr>
                <p:spPr bwMode="auto">
                  <a:xfrm>
                    <a:off x="1824" y="3792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808" name="Rectangle 424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3888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809" name="Rectangle 425"/>
                  <p:cNvSpPr>
                    <a:spLocks noChangeArrowheads="1"/>
                  </p:cNvSpPr>
                  <p:nvPr/>
                </p:nvSpPr>
                <p:spPr bwMode="auto">
                  <a:xfrm>
                    <a:off x="1824" y="3888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</p:grpSp>
          </p:grpSp>
          <p:sp>
            <p:nvSpPr>
              <p:cNvPr id="16810" name="Rectangle 426"/>
              <p:cNvSpPr>
                <a:spLocks noChangeArrowheads="1"/>
              </p:cNvSpPr>
              <p:nvPr/>
            </p:nvSpPr>
            <p:spPr bwMode="auto">
              <a:xfrm>
                <a:off x="614" y="3154"/>
                <a:ext cx="397" cy="171"/>
              </a:xfrm>
              <a:prstGeom prst="rect">
                <a:avLst/>
              </a:prstGeom>
              <a:solidFill>
                <a:srgbClr val="FF99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1200" b="1">
                    <a:solidFill>
                      <a:schemeClr val="bg1"/>
                    </a:solidFill>
                  </a:rPr>
                  <a:t>L2</a:t>
                </a:r>
              </a:p>
            </p:txBody>
          </p:sp>
          <p:sp>
            <p:nvSpPr>
              <p:cNvPr id="16811" name="Rectangle 427"/>
              <p:cNvSpPr>
                <a:spLocks noChangeArrowheads="1"/>
              </p:cNvSpPr>
              <p:nvPr/>
            </p:nvSpPr>
            <p:spPr bwMode="auto">
              <a:xfrm>
                <a:off x="174" y="3463"/>
                <a:ext cx="837" cy="171"/>
              </a:xfrm>
              <a:prstGeom prst="rect">
                <a:avLst/>
              </a:prstGeom>
              <a:solidFill>
                <a:srgbClr val="C0C0C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1200" b="1">
                    <a:solidFill>
                      <a:schemeClr val="bg1"/>
                    </a:solidFill>
                  </a:rPr>
                  <a:t>FB</a:t>
                </a:r>
              </a:p>
            </p:txBody>
          </p:sp>
        </p:grpSp>
        <p:grpSp>
          <p:nvGrpSpPr>
            <p:cNvPr id="16812" name="Group 428"/>
            <p:cNvGrpSpPr>
              <a:grpSpLocks/>
            </p:cNvGrpSpPr>
            <p:nvPr/>
          </p:nvGrpSpPr>
          <p:grpSpPr bwMode="auto">
            <a:xfrm>
              <a:off x="2013" y="3154"/>
              <a:ext cx="837" cy="480"/>
              <a:chOff x="174" y="3154"/>
              <a:chExt cx="837" cy="480"/>
            </a:xfrm>
          </p:grpSpPr>
          <p:cxnSp>
            <p:nvCxnSpPr>
              <p:cNvPr id="16813" name="AutoShape 429"/>
              <p:cNvCxnSpPr>
                <a:cxnSpLocks noChangeShapeType="1"/>
              </p:cNvCxnSpPr>
              <p:nvPr/>
            </p:nvCxnSpPr>
            <p:spPr bwMode="auto">
              <a:xfrm>
                <a:off x="815" y="3325"/>
                <a:ext cx="0" cy="138"/>
              </a:xfrm>
              <a:prstGeom prst="straightConnector1">
                <a:avLst/>
              </a:prstGeom>
              <a:noFill/>
              <a:ln w="19050">
                <a:solidFill>
                  <a:srgbClr val="FF9900"/>
                </a:solidFill>
                <a:round/>
                <a:headEnd type="triangle" w="med" len="med"/>
                <a:tailEnd type="triangle" w="med" len="med"/>
              </a:ln>
              <a:effectLst/>
            </p:spPr>
          </p:cxnSp>
          <p:cxnSp>
            <p:nvCxnSpPr>
              <p:cNvPr id="16814" name="AutoShape 430"/>
              <p:cNvCxnSpPr>
                <a:cxnSpLocks noChangeShapeType="1"/>
              </p:cNvCxnSpPr>
              <p:nvPr/>
            </p:nvCxnSpPr>
            <p:spPr bwMode="auto">
              <a:xfrm>
                <a:off x="375" y="3325"/>
                <a:ext cx="0" cy="138"/>
              </a:xfrm>
              <a:prstGeom prst="straightConnector1">
                <a:avLst/>
              </a:prstGeom>
              <a:noFill/>
              <a:ln w="19050">
                <a:solidFill>
                  <a:srgbClr val="FF9900"/>
                </a:solidFill>
                <a:round/>
                <a:headEnd type="triangle" w="med" len="med"/>
                <a:tailEnd type="triangle" w="med" len="med"/>
              </a:ln>
              <a:effectLst/>
            </p:spPr>
          </p:cxnSp>
          <p:grpSp>
            <p:nvGrpSpPr>
              <p:cNvPr id="16815" name="Group 431"/>
              <p:cNvGrpSpPr>
                <a:grpSpLocks/>
              </p:cNvGrpSpPr>
              <p:nvPr/>
            </p:nvGrpSpPr>
            <p:grpSpPr bwMode="auto">
              <a:xfrm>
                <a:off x="174" y="3154"/>
                <a:ext cx="397" cy="171"/>
                <a:chOff x="144" y="3552"/>
                <a:chExt cx="864" cy="288"/>
              </a:xfrm>
            </p:grpSpPr>
            <p:sp>
              <p:nvSpPr>
                <p:cNvPr id="16816" name="Rectangle 432"/>
                <p:cNvSpPr>
                  <a:spLocks noChangeArrowheads="1"/>
                </p:cNvSpPr>
                <p:nvPr/>
              </p:nvSpPr>
              <p:spPr bwMode="auto">
                <a:xfrm>
                  <a:off x="144" y="3552"/>
                  <a:ext cx="864" cy="288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grpSp>
              <p:nvGrpSpPr>
                <p:cNvPr id="16817" name="Group 433"/>
                <p:cNvGrpSpPr>
                  <a:grpSpLocks/>
                </p:cNvGrpSpPr>
                <p:nvPr/>
              </p:nvGrpSpPr>
              <p:grpSpPr bwMode="auto">
                <a:xfrm>
                  <a:off x="192" y="3600"/>
                  <a:ext cx="192" cy="192"/>
                  <a:chOff x="1728" y="3792"/>
                  <a:chExt cx="192" cy="192"/>
                </a:xfrm>
              </p:grpSpPr>
              <p:sp>
                <p:nvSpPr>
                  <p:cNvPr id="16818" name="Rectangle 434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3792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819" name="Rectangle 435"/>
                  <p:cNvSpPr>
                    <a:spLocks noChangeArrowheads="1"/>
                  </p:cNvSpPr>
                  <p:nvPr/>
                </p:nvSpPr>
                <p:spPr bwMode="auto">
                  <a:xfrm>
                    <a:off x="1824" y="3792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820" name="Rectangle 436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3888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821" name="Rectangle 437"/>
                  <p:cNvSpPr>
                    <a:spLocks noChangeArrowheads="1"/>
                  </p:cNvSpPr>
                  <p:nvPr/>
                </p:nvSpPr>
                <p:spPr bwMode="auto">
                  <a:xfrm>
                    <a:off x="1824" y="3888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</p:grpSp>
            <p:grpSp>
              <p:nvGrpSpPr>
                <p:cNvPr id="16822" name="Group 438"/>
                <p:cNvGrpSpPr>
                  <a:grpSpLocks/>
                </p:cNvGrpSpPr>
                <p:nvPr/>
              </p:nvGrpSpPr>
              <p:grpSpPr bwMode="auto">
                <a:xfrm>
                  <a:off x="384" y="3600"/>
                  <a:ext cx="192" cy="192"/>
                  <a:chOff x="1728" y="3792"/>
                  <a:chExt cx="192" cy="192"/>
                </a:xfrm>
              </p:grpSpPr>
              <p:sp>
                <p:nvSpPr>
                  <p:cNvPr id="16823" name="Rectangle 439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3792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824" name="Rectangle 440"/>
                  <p:cNvSpPr>
                    <a:spLocks noChangeArrowheads="1"/>
                  </p:cNvSpPr>
                  <p:nvPr/>
                </p:nvSpPr>
                <p:spPr bwMode="auto">
                  <a:xfrm>
                    <a:off x="1824" y="3792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825" name="Rectangle 441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3888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826" name="Rectangle 442"/>
                  <p:cNvSpPr>
                    <a:spLocks noChangeArrowheads="1"/>
                  </p:cNvSpPr>
                  <p:nvPr/>
                </p:nvSpPr>
                <p:spPr bwMode="auto">
                  <a:xfrm>
                    <a:off x="1824" y="3888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</p:grpSp>
            <p:grpSp>
              <p:nvGrpSpPr>
                <p:cNvPr id="16827" name="Group 443"/>
                <p:cNvGrpSpPr>
                  <a:grpSpLocks/>
                </p:cNvGrpSpPr>
                <p:nvPr/>
              </p:nvGrpSpPr>
              <p:grpSpPr bwMode="auto">
                <a:xfrm>
                  <a:off x="576" y="3600"/>
                  <a:ext cx="192" cy="192"/>
                  <a:chOff x="1728" y="3792"/>
                  <a:chExt cx="192" cy="192"/>
                </a:xfrm>
              </p:grpSpPr>
              <p:sp>
                <p:nvSpPr>
                  <p:cNvPr id="16828" name="Rectangle 444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3792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829" name="Rectangle 445"/>
                  <p:cNvSpPr>
                    <a:spLocks noChangeArrowheads="1"/>
                  </p:cNvSpPr>
                  <p:nvPr/>
                </p:nvSpPr>
                <p:spPr bwMode="auto">
                  <a:xfrm>
                    <a:off x="1824" y="3792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830" name="Rectangle 446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3888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831" name="Rectangle 447"/>
                  <p:cNvSpPr>
                    <a:spLocks noChangeArrowheads="1"/>
                  </p:cNvSpPr>
                  <p:nvPr/>
                </p:nvSpPr>
                <p:spPr bwMode="auto">
                  <a:xfrm>
                    <a:off x="1824" y="3888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</p:grpSp>
            <p:grpSp>
              <p:nvGrpSpPr>
                <p:cNvPr id="16832" name="Group 448"/>
                <p:cNvGrpSpPr>
                  <a:grpSpLocks/>
                </p:cNvGrpSpPr>
                <p:nvPr/>
              </p:nvGrpSpPr>
              <p:grpSpPr bwMode="auto">
                <a:xfrm>
                  <a:off x="768" y="3600"/>
                  <a:ext cx="192" cy="192"/>
                  <a:chOff x="1728" y="3792"/>
                  <a:chExt cx="192" cy="192"/>
                </a:xfrm>
              </p:grpSpPr>
              <p:sp>
                <p:nvSpPr>
                  <p:cNvPr id="16833" name="Rectangle 449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3792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834" name="Rectangle 450"/>
                  <p:cNvSpPr>
                    <a:spLocks noChangeArrowheads="1"/>
                  </p:cNvSpPr>
                  <p:nvPr/>
                </p:nvSpPr>
                <p:spPr bwMode="auto">
                  <a:xfrm>
                    <a:off x="1824" y="3792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835" name="Rectangle 451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3888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836" name="Rectangle 452"/>
                  <p:cNvSpPr>
                    <a:spLocks noChangeArrowheads="1"/>
                  </p:cNvSpPr>
                  <p:nvPr/>
                </p:nvSpPr>
                <p:spPr bwMode="auto">
                  <a:xfrm>
                    <a:off x="1824" y="3888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</p:grpSp>
          </p:grpSp>
          <p:sp>
            <p:nvSpPr>
              <p:cNvPr id="16837" name="Rectangle 453"/>
              <p:cNvSpPr>
                <a:spLocks noChangeArrowheads="1"/>
              </p:cNvSpPr>
              <p:nvPr/>
            </p:nvSpPr>
            <p:spPr bwMode="auto">
              <a:xfrm>
                <a:off x="614" y="3154"/>
                <a:ext cx="397" cy="171"/>
              </a:xfrm>
              <a:prstGeom prst="rect">
                <a:avLst/>
              </a:prstGeom>
              <a:solidFill>
                <a:srgbClr val="FF99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1200" b="1">
                    <a:solidFill>
                      <a:schemeClr val="bg1"/>
                    </a:solidFill>
                  </a:rPr>
                  <a:t>L2</a:t>
                </a:r>
              </a:p>
            </p:txBody>
          </p:sp>
          <p:sp>
            <p:nvSpPr>
              <p:cNvPr id="16838" name="Rectangle 454"/>
              <p:cNvSpPr>
                <a:spLocks noChangeArrowheads="1"/>
              </p:cNvSpPr>
              <p:nvPr/>
            </p:nvSpPr>
            <p:spPr bwMode="auto">
              <a:xfrm>
                <a:off x="174" y="3463"/>
                <a:ext cx="837" cy="171"/>
              </a:xfrm>
              <a:prstGeom prst="rect">
                <a:avLst/>
              </a:prstGeom>
              <a:solidFill>
                <a:srgbClr val="C0C0C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1200" b="1">
                    <a:solidFill>
                      <a:schemeClr val="bg1"/>
                    </a:solidFill>
                  </a:rPr>
                  <a:t>FB</a:t>
                </a:r>
              </a:p>
            </p:txBody>
          </p:sp>
        </p:grpSp>
        <p:grpSp>
          <p:nvGrpSpPr>
            <p:cNvPr id="16839" name="Group 455"/>
            <p:cNvGrpSpPr>
              <a:grpSpLocks/>
            </p:cNvGrpSpPr>
            <p:nvPr/>
          </p:nvGrpSpPr>
          <p:grpSpPr bwMode="auto">
            <a:xfrm>
              <a:off x="2950" y="3154"/>
              <a:ext cx="837" cy="480"/>
              <a:chOff x="174" y="3154"/>
              <a:chExt cx="837" cy="480"/>
            </a:xfrm>
          </p:grpSpPr>
          <p:cxnSp>
            <p:nvCxnSpPr>
              <p:cNvPr id="16840" name="AutoShape 456"/>
              <p:cNvCxnSpPr>
                <a:cxnSpLocks noChangeShapeType="1"/>
              </p:cNvCxnSpPr>
              <p:nvPr/>
            </p:nvCxnSpPr>
            <p:spPr bwMode="auto">
              <a:xfrm>
                <a:off x="815" y="3325"/>
                <a:ext cx="0" cy="138"/>
              </a:xfrm>
              <a:prstGeom prst="straightConnector1">
                <a:avLst/>
              </a:prstGeom>
              <a:noFill/>
              <a:ln w="19050">
                <a:solidFill>
                  <a:srgbClr val="FF9900"/>
                </a:solidFill>
                <a:round/>
                <a:headEnd type="triangle" w="med" len="med"/>
                <a:tailEnd type="triangle" w="med" len="med"/>
              </a:ln>
              <a:effectLst/>
            </p:spPr>
          </p:cxnSp>
          <p:cxnSp>
            <p:nvCxnSpPr>
              <p:cNvPr id="16841" name="AutoShape 457"/>
              <p:cNvCxnSpPr>
                <a:cxnSpLocks noChangeShapeType="1"/>
              </p:cNvCxnSpPr>
              <p:nvPr/>
            </p:nvCxnSpPr>
            <p:spPr bwMode="auto">
              <a:xfrm>
                <a:off x="375" y="3325"/>
                <a:ext cx="0" cy="138"/>
              </a:xfrm>
              <a:prstGeom prst="straightConnector1">
                <a:avLst/>
              </a:prstGeom>
              <a:noFill/>
              <a:ln w="19050">
                <a:solidFill>
                  <a:srgbClr val="FF9900"/>
                </a:solidFill>
                <a:round/>
                <a:headEnd type="triangle" w="med" len="med"/>
                <a:tailEnd type="triangle" w="med" len="med"/>
              </a:ln>
              <a:effectLst/>
            </p:spPr>
          </p:cxnSp>
          <p:grpSp>
            <p:nvGrpSpPr>
              <p:cNvPr id="16842" name="Group 458"/>
              <p:cNvGrpSpPr>
                <a:grpSpLocks/>
              </p:cNvGrpSpPr>
              <p:nvPr/>
            </p:nvGrpSpPr>
            <p:grpSpPr bwMode="auto">
              <a:xfrm>
                <a:off x="174" y="3154"/>
                <a:ext cx="397" cy="171"/>
                <a:chOff x="144" y="3552"/>
                <a:chExt cx="864" cy="288"/>
              </a:xfrm>
            </p:grpSpPr>
            <p:sp>
              <p:nvSpPr>
                <p:cNvPr id="16843" name="Rectangle 459"/>
                <p:cNvSpPr>
                  <a:spLocks noChangeArrowheads="1"/>
                </p:cNvSpPr>
                <p:nvPr/>
              </p:nvSpPr>
              <p:spPr bwMode="auto">
                <a:xfrm>
                  <a:off x="144" y="3552"/>
                  <a:ext cx="864" cy="288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grpSp>
              <p:nvGrpSpPr>
                <p:cNvPr id="16844" name="Group 460"/>
                <p:cNvGrpSpPr>
                  <a:grpSpLocks/>
                </p:cNvGrpSpPr>
                <p:nvPr/>
              </p:nvGrpSpPr>
              <p:grpSpPr bwMode="auto">
                <a:xfrm>
                  <a:off x="192" y="3600"/>
                  <a:ext cx="192" cy="192"/>
                  <a:chOff x="1728" y="3792"/>
                  <a:chExt cx="192" cy="192"/>
                </a:xfrm>
              </p:grpSpPr>
              <p:sp>
                <p:nvSpPr>
                  <p:cNvPr id="16845" name="Rectangle 461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3792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846" name="Rectangle 462"/>
                  <p:cNvSpPr>
                    <a:spLocks noChangeArrowheads="1"/>
                  </p:cNvSpPr>
                  <p:nvPr/>
                </p:nvSpPr>
                <p:spPr bwMode="auto">
                  <a:xfrm>
                    <a:off x="1824" y="3792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847" name="Rectangle 463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3888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848" name="Rectangle 464"/>
                  <p:cNvSpPr>
                    <a:spLocks noChangeArrowheads="1"/>
                  </p:cNvSpPr>
                  <p:nvPr/>
                </p:nvSpPr>
                <p:spPr bwMode="auto">
                  <a:xfrm>
                    <a:off x="1824" y="3888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</p:grpSp>
            <p:grpSp>
              <p:nvGrpSpPr>
                <p:cNvPr id="16849" name="Group 465"/>
                <p:cNvGrpSpPr>
                  <a:grpSpLocks/>
                </p:cNvGrpSpPr>
                <p:nvPr/>
              </p:nvGrpSpPr>
              <p:grpSpPr bwMode="auto">
                <a:xfrm>
                  <a:off x="384" y="3600"/>
                  <a:ext cx="192" cy="192"/>
                  <a:chOff x="1728" y="3792"/>
                  <a:chExt cx="192" cy="192"/>
                </a:xfrm>
              </p:grpSpPr>
              <p:sp>
                <p:nvSpPr>
                  <p:cNvPr id="16850" name="Rectangle 466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3792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851" name="Rectangle 467"/>
                  <p:cNvSpPr>
                    <a:spLocks noChangeArrowheads="1"/>
                  </p:cNvSpPr>
                  <p:nvPr/>
                </p:nvSpPr>
                <p:spPr bwMode="auto">
                  <a:xfrm>
                    <a:off x="1824" y="3792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852" name="Rectangle 468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3888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853" name="Rectangle 469"/>
                  <p:cNvSpPr>
                    <a:spLocks noChangeArrowheads="1"/>
                  </p:cNvSpPr>
                  <p:nvPr/>
                </p:nvSpPr>
                <p:spPr bwMode="auto">
                  <a:xfrm>
                    <a:off x="1824" y="3888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</p:grpSp>
            <p:grpSp>
              <p:nvGrpSpPr>
                <p:cNvPr id="16854" name="Group 470"/>
                <p:cNvGrpSpPr>
                  <a:grpSpLocks/>
                </p:cNvGrpSpPr>
                <p:nvPr/>
              </p:nvGrpSpPr>
              <p:grpSpPr bwMode="auto">
                <a:xfrm>
                  <a:off x="576" y="3600"/>
                  <a:ext cx="192" cy="192"/>
                  <a:chOff x="1728" y="3792"/>
                  <a:chExt cx="192" cy="192"/>
                </a:xfrm>
              </p:grpSpPr>
              <p:sp>
                <p:nvSpPr>
                  <p:cNvPr id="16855" name="Rectangle 471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3792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856" name="Rectangle 472"/>
                  <p:cNvSpPr>
                    <a:spLocks noChangeArrowheads="1"/>
                  </p:cNvSpPr>
                  <p:nvPr/>
                </p:nvSpPr>
                <p:spPr bwMode="auto">
                  <a:xfrm>
                    <a:off x="1824" y="3792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857" name="Rectangle 473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3888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858" name="Rectangle 474"/>
                  <p:cNvSpPr>
                    <a:spLocks noChangeArrowheads="1"/>
                  </p:cNvSpPr>
                  <p:nvPr/>
                </p:nvSpPr>
                <p:spPr bwMode="auto">
                  <a:xfrm>
                    <a:off x="1824" y="3888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</p:grpSp>
            <p:grpSp>
              <p:nvGrpSpPr>
                <p:cNvPr id="16859" name="Group 475"/>
                <p:cNvGrpSpPr>
                  <a:grpSpLocks/>
                </p:cNvGrpSpPr>
                <p:nvPr/>
              </p:nvGrpSpPr>
              <p:grpSpPr bwMode="auto">
                <a:xfrm>
                  <a:off x="768" y="3600"/>
                  <a:ext cx="192" cy="192"/>
                  <a:chOff x="1728" y="3792"/>
                  <a:chExt cx="192" cy="192"/>
                </a:xfrm>
              </p:grpSpPr>
              <p:sp>
                <p:nvSpPr>
                  <p:cNvPr id="16860" name="Rectangle 476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3792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861" name="Rectangle 477"/>
                  <p:cNvSpPr>
                    <a:spLocks noChangeArrowheads="1"/>
                  </p:cNvSpPr>
                  <p:nvPr/>
                </p:nvSpPr>
                <p:spPr bwMode="auto">
                  <a:xfrm>
                    <a:off x="1824" y="3792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862" name="Rectangle 478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3888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863" name="Rectangle 479"/>
                  <p:cNvSpPr>
                    <a:spLocks noChangeArrowheads="1"/>
                  </p:cNvSpPr>
                  <p:nvPr/>
                </p:nvSpPr>
                <p:spPr bwMode="auto">
                  <a:xfrm>
                    <a:off x="1824" y="3888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</p:grpSp>
          </p:grpSp>
          <p:sp>
            <p:nvSpPr>
              <p:cNvPr id="16864" name="Rectangle 480"/>
              <p:cNvSpPr>
                <a:spLocks noChangeArrowheads="1"/>
              </p:cNvSpPr>
              <p:nvPr/>
            </p:nvSpPr>
            <p:spPr bwMode="auto">
              <a:xfrm>
                <a:off x="614" y="3154"/>
                <a:ext cx="397" cy="171"/>
              </a:xfrm>
              <a:prstGeom prst="rect">
                <a:avLst/>
              </a:prstGeom>
              <a:solidFill>
                <a:srgbClr val="FF99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1200" b="1">
                    <a:solidFill>
                      <a:schemeClr val="bg1"/>
                    </a:solidFill>
                  </a:rPr>
                  <a:t>L2</a:t>
                </a:r>
              </a:p>
            </p:txBody>
          </p:sp>
          <p:sp>
            <p:nvSpPr>
              <p:cNvPr id="16865" name="Rectangle 481"/>
              <p:cNvSpPr>
                <a:spLocks noChangeArrowheads="1"/>
              </p:cNvSpPr>
              <p:nvPr/>
            </p:nvSpPr>
            <p:spPr bwMode="auto">
              <a:xfrm>
                <a:off x="174" y="3463"/>
                <a:ext cx="837" cy="171"/>
              </a:xfrm>
              <a:prstGeom prst="rect">
                <a:avLst/>
              </a:prstGeom>
              <a:solidFill>
                <a:srgbClr val="C0C0C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1200" b="1">
                    <a:solidFill>
                      <a:schemeClr val="bg1"/>
                    </a:solidFill>
                  </a:rPr>
                  <a:t>FB</a:t>
                </a:r>
              </a:p>
            </p:txBody>
          </p:sp>
        </p:grpSp>
        <p:grpSp>
          <p:nvGrpSpPr>
            <p:cNvPr id="16866" name="Group 482"/>
            <p:cNvGrpSpPr>
              <a:grpSpLocks/>
            </p:cNvGrpSpPr>
            <p:nvPr/>
          </p:nvGrpSpPr>
          <p:grpSpPr bwMode="auto">
            <a:xfrm>
              <a:off x="3858" y="3154"/>
              <a:ext cx="837" cy="480"/>
              <a:chOff x="174" y="3154"/>
              <a:chExt cx="837" cy="480"/>
            </a:xfrm>
          </p:grpSpPr>
          <p:cxnSp>
            <p:nvCxnSpPr>
              <p:cNvPr id="16867" name="AutoShape 483"/>
              <p:cNvCxnSpPr>
                <a:cxnSpLocks noChangeShapeType="1"/>
              </p:cNvCxnSpPr>
              <p:nvPr/>
            </p:nvCxnSpPr>
            <p:spPr bwMode="auto">
              <a:xfrm>
                <a:off x="815" y="3325"/>
                <a:ext cx="0" cy="138"/>
              </a:xfrm>
              <a:prstGeom prst="straightConnector1">
                <a:avLst/>
              </a:prstGeom>
              <a:noFill/>
              <a:ln w="19050">
                <a:solidFill>
                  <a:srgbClr val="FF9900"/>
                </a:solidFill>
                <a:round/>
                <a:headEnd type="triangle" w="med" len="med"/>
                <a:tailEnd type="triangle" w="med" len="med"/>
              </a:ln>
              <a:effectLst/>
            </p:spPr>
          </p:cxnSp>
          <p:cxnSp>
            <p:nvCxnSpPr>
              <p:cNvPr id="16868" name="AutoShape 484"/>
              <p:cNvCxnSpPr>
                <a:cxnSpLocks noChangeShapeType="1"/>
              </p:cNvCxnSpPr>
              <p:nvPr/>
            </p:nvCxnSpPr>
            <p:spPr bwMode="auto">
              <a:xfrm>
                <a:off x="375" y="3325"/>
                <a:ext cx="0" cy="138"/>
              </a:xfrm>
              <a:prstGeom prst="straightConnector1">
                <a:avLst/>
              </a:prstGeom>
              <a:noFill/>
              <a:ln w="19050">
                <a:solidFill>
                  <a:srgbClr val="FF9900"/>
                </a:solidFill>
                <a:round/>
                <a:headEnd type="triangle" w="med" len="med"/>
                <a:tailEnd type="triangle" w="med" len="med"/>
              </a:ln>
              <a:effectLst/>
            </p:spPr>
          </p:cxnSp>
          <p:grpSp>
            <p:nvGrpSpPr>
              <p:cNvPr id="16869" name="Group 485"/>
              <p:cNvGrpSpPr>
                <a:grpSpLocks/>
              </p:cNvGrpSpPr>
              <p:nvPr/>
            </p:nvGrpSpPr>
            <p:grpSpPr bwMode="auto">
              <a:xfrm>
                <a:off x="174" y="3154"/>
                <a:ext cx="397" cy="171"/>
                <a:chOff x="144" y="3552"/>
                <a:chExt cx="864" cy="288"/>
              </a:xfrm>
            </p:grpSpPr>
            <p:sp>
              <p:nvSpPr>
                <p:cNvPr id="16870" name="Rectangle 486"/>
                <p:cNvSpPr>
                  <a:spLocks noChangeArrowheads="1"/>
                </p:cNvSpPr>
                <p:nvPr/>
              </p:nvSpPr>
              <p:spPr bwMode="auto">
                <a:xfrm>
                  <a:off x="144" y="3552"/>
                  <a:ext cx="864" cy="288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grpSp>
              <p:nvGrpSpPr>
                <p:cNvPr id="16871" name="Group 487"/>
                <p:cNvGrpSpPr>
                  <a:grpSpLocks/>
                </p:cNvGrpSpPr>
                <p:nvPr/>
              </p:nvGrpSpPr>
              <p:grpSpPr bwMode="auto">
                <a:xfrm>
                  <a:off x="192" y="3600"/>
                  <a:ext cx="192" cy="192"/>
                  <a:chOff x="1728" y="3792"/>
                  <a:chExt cx="192" cy="192"/>
                </a:xfrm>
              </p:grpSpPr>
              <p:sp>
                <p:nvSpPr>
                  <p:cNvPr id="16872" name="Rectangle 488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3792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873" name="Rectangle 489"/>
                  <p:cNvSpPr>
                    <a:spLocks noChangeArrowheads="1"/>
                  </p:cNvSpPr>
                  <p:nvPr/>
                </p:nvSpPr>
                <p:spPr bwMode="auto">
                  <a:xfrm>
                    <a:off x="1824" y="3792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874" name="Rectangle 490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3888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875" name="Rectangle 491"/>
                  <p:cNvSpPr>
                    <a:spLocks noChangeArrowheads="1"/>
                  </p:cNvSpPr>
                  <p:nvPr/>
                </p:nvSpPr>
                <p:spPr bwMode="auto">
                  <a:xfrm>
                    <a:off x="1824" y="3888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</p:grpSp>
            <p:grpSp>
              <p:nvGrpSpPr>
                <p:cNvPr id="16876" name="Group 492"/>
                <p:cNvGrpSpPr>
                  <a:grpSpLocks/>
                </p:cNvGrpSpPr>
                <p:nvPr/>
              </p:nvGrpSpPr>
              <p:grpSpPr bwMode="auto">
                <a:xfrm>
                  <a:off x="384" y="3600"/>
                  <a:ext cx="192" cy="192"/>
                  <a:chOff x="1728" y="3792"/>
                  <a:chExt cx="192" cy="192"/>
                </a:xfrm>
              </p:grpSpPr>
              <p:sp>
                <p:nvSpPr>
                  <p:cNvPr id="16877" name="Rectangle 493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3792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878" name="Rectangle 494"/>
                  <p:cNvSpPr>
                    <a:spLocks noChangeArrowheads="1"/>
                  </p:cNvSpPr>
                  <p:nvPr/>
                </p:nvSpPr>
                <p:spPr bwMode="auto">
                  <a:xfrm>
                    <a:off x="1824" y="3792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879" name="Rectangle 495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3888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880" name="Rectangle 496"/>
                  <p:cNvSpPr>
                    <a:spLocks noChangeArrowheads="1"/>
                  </p:cNvSpPr>
                  <p:nvPr/>
                </p:nvSpPr>
                <p:spPr bwMode="auto">
                  <a:xfrm>
                    <a:off x="1824" y="3888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</p:grpSp>
            <p:grpSp>
              <p:nvGrpSpPr>
                <p:cNvPr id="16881" name="Group 497"/>
                <p:cNvGrpSpPr>
                  <a:grpSpLocks/>
                </p:cNvGrpSpPr>
                <p:nvPr/>
              </p:nvGrpSpPr>
              <p:grpSpPr bwMode="auto">
                <a:xfrm>
                  <a:off x="576" y="3600"/>
                  <a:ext cx="192" cy="192"/>
                  <a:chOff x="1728" y="3792"/>
                  <a:chExt cx="192" cy="192"/>
                </a:xfrm>
              </p:grpSpPr>
              <p:sp>
                <p:nvSpPr>
                  <p:cNvPr id="16882" name="Rectangle 498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3792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883" name="Rectangle 499"/>
                  <p:cNvSpPr>
                    <a:spLocks noChangeArrowheads="1"/>
                  </p:cNvSpPr>
                  <p:nvPr/>
                </p:nvSpPr>
                <p:spPr bwMode="auto">
                  <a:xfrm>
                    <a:off x="1824" y="3792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884" name="Rectangle 500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3888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885" name="Rectangle 501"/>
                  <p:cNvSpPr>
                    <a:spLocks noChangeArrowheads="1"/>
                  </p:cNvSpPr>
                  <p:nvPr/>
                </p:nvSpPr>
                <p:spPr bwMode="auto">
                  <a:xfrm>
                    <a:off x="1824" y="3888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</p:grpSp>
            <p:grpSp>
              <p:nvGrpSpPr>
                <p:cNvPr id="16886" name="Group 502"/>
                <p:cNvGrpSpPr>
                  <a:grpSpLocks/>
                </p:cNvGrpSpPr>
                <p:nvPr/>
              </p:nvGrpSpPr>
              <p:grpSpPr bwMode="auto">
                <a:xfrm>
                  <a:off x="768" y="3600"/>
                  <a:ext cx="192" cy="192"/>
                  <a:chOff x="1728" y="3792"/>
                  <a:chExt cx="192" cy="192"/>
                </a:xfrm>
              </p:grpSpPr>
              <p:sp>
                <p:nvSpPr>
                  <p:cNvPr id="16887" name="Rectangle 503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3792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888" name="Rectangle 504"/>
                  <p:cNvSpPr>
                    <a:spLocks noChangeArrowheads="1"/>
                  </p:cNvSpPr>
                  <p:nvPr/>
                </p:nvSpPr>
                <p:spPr bwMode="auto">
                  <a:xfrm>
                    <a:off x="1824" y="3792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889" name="Rectangle 505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3888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890" name="Rectangle 506"/>
                  <p:cNvSpPr>
                    <a:spLocks noChangeArrowheads="1"/>
                  </p:cNvSpPr>
                  <p:nvPr/>
                </p:nvSpPr>
                <p:spPr bwMode="auto">
                  <a:xfrm>
                    <a:off x="1824" y="3888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</p:grpSp>
          </p:grpSp>
          <p:sp>
            <p:nvSpPr>
              <p:cNvPr id="16891" name="Rectangle 507"/>
              <p:cNvSpPr>
                <a:spLocks noChangeArrowheads="1"/>
              </p:cNvSpPr>
              <p:nvPr/>
            </p:nvSpPr>
            <p:spPr bwMode="auto">
              <a:xfrm>
                <a:off x="614" y="3154"/>
                <a:ext cx="397" cy="171"/>
              </a:xfrm>
              <a:prstGeom prst="rect">
                <a:avLst/>
              </a:prstGeom>
              <a:solidFill>
                <a:srgbClr val="FF99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1200" b="1">
                    <a:solidFill>
                      <a:schemeClr val="bg1"/>
                    </a:solidFill>
                  </a:rPr>
                  <a:t>L2</a:t>
                </a:r>
              </a:p>
            </p:txBody>
          </p:sp>
          <p:sp>
            <p:nvSpPr>
              <p:cNvPr id="16892" name="Rectangle 508"/>
              <p:cNvSpPr>
                <a:spLocks noChangeArrowheads="1"/>
              </p:cNvSpPr>
              <p:nvPr/>
            </p:nvSpPr>
            <p:spPr bwMode="auto">
              <a:xfrm>
                <a:off x="174" y="3463"/>
                <a:ext cx="837" cy="171"/>
              </a:xfrm>
              <a:prstGeom prst="rect">
                <a:avLst/>
              </a:prstGeom>
              <a:solidFill>
                <a:srgbClr val="C0C0C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1200" b="1">
                    <a:solidFill>
                      <a:schemeClr val="bg1"/>
                    </a:solidFill>
                  </a:rPr>
                  <a:t>FB</a:t>
                </a:r>
              </a:p>
            </p:txBody>
          </p:sp>
        </p:grpSp>
        <p:grpSp>
          <p:nvGrpSpPr>
            <p:cNvPr id="16893" name="Group 509"/>
            <p:cNvGrpSpPr>
              <a:grpSpLocks/>
            </p:cNvGrpSpPr>
            <p:nvPr/>
          </p:nvGrpSpPr>
          <p:grpSpPr bwMode="auto">
            <a:xfrm>
              <a:off x="4795" y="3154"/>
              <a:ext cx="837" cy="480"/>
              <a:chOff x="174" y="3154"/>
              <a:chExt cx="837" cy="480"/>
            </a:xfrm>
          </p:grpSpPr>
          <p:cxnSp>
            <p:nvCxnSpPr>
              <p:cNvPr id="16894" name="AutoShape 510"/>
              <p:cNvCxnSpPr>
                <a:cxnSpLocks noChangeShapeType="1"/>
              </p:cNvCxnSpPr>
              <p:nvPr/>
            </p:nvCxnSpPr>
            <p:spPr bwMode="auto">
              <a:xfrm>
                <a:off x="815" y="3325"/>
                <a:ext cx="0" cy="138"/>
              </a:xfrm>
              <a:prstGeom prst="straightConnector1">
                <a:avLst/>
              </a:prstGeom>
              <a:noFill/>
              <a:ln w="19050">
                <a:solidFill>
                  <a:srgbClr val="FF9900"/>
                </a:solidFill>
                <a:round/>
                <a:headEnd type="triangle" w="med" len="med"/>
                <a:tailEnd type="triangle" w="med" len="med"/>
              </a:ln>
              <a:effectLst/>
            </p:spPr>
          </p:cxnSp>
          <p:cxnSp>
            <p:nvCxnSpPr>
              <p:cNvPr id="16895" name="AutoShape 511"/>
              <p:cNvCxnSpPr>
                <a:cxnSpLocks noChangeShapeType="1"/>
              </p:cNvCxnSpPr>
              <p:nvPr/>
            </p:nvCxnSpPr>
            <p:spPr bwMode="auto">
              <a:xfrm>
                <a:off x="375" y="3325"/>
                <a:ext cx="0" cy="138"/>
              </a:xfrm>
              <a:prstGeom prst="straightConnector1">
                <a:avLst/>
              </a:prstGeom>
              <a:noFill/>
              <a:ln w="19050">
                <a:solidFill>
                  <a:srgbClr val="FF9900"/>
                </a:solidFill>
                <a:round/>
                <a:headEnd type="triangle" w="med" len="med"/>
                <a:tailEnd type="triangle" w="med" len="med"/>
              </a:ln>
              <a:effectLst/>
            </p:spPr>
          </p:cxnSp>
          <p:grpSp>
            <p:nvGrpSpPr>
              <p:cNvPr id="16896" name="Group 512"/>
              <p:cNvGrpSpPr>
                <a:grpSpLocks/>
              </p:cNvGrpSpPr>
              <p:nvPr/>
            </p:nvGrpSpPr>
            <p:grpSpPr bwMode="auto">
              <a:xfrm>
                <a:off x="174" y="3154"/>
                <a:ext cx="397" cy="171"/>
                <a:chOff x="144" y="3552"/>
                <a:chExt cx="864" cy="288"/>
              </a:xfrm>
            </p:grpSpPr>
            <p:sp>
              <p:nvSpPr>
                <p:cNvPr id="16897" name="Rectangle 513"/>
                <p:cNvSpPr>
                  <a:spLocks noChangeArrowheads="1"/>
                </p:cNvSpPr>
                <p:nvPr/>
              </p:nvSpPr>
              <p:spPr bwMode="auto">
                <a:xfrm>
                  <a:off x="144" y="3552"/>
                  <a:ext cx="864" cy="288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grpSp>
              <p:nvGrpSpPr>
                <p:cNvPr id="16898" name="Group 514"/>
                <p:cNvGrpSpPr>
                  <a:grpSpLocks/>
                </p:cNvGrpSpPr>
                <p:nvPr/>
              </p:nvGrpSpPr>
              <p:grpSpPr bwMode="auto">
                <a:xfrm>
                  <a:off x="192" y="3600"/>
                  <a:ext cx="192" cy="192"/>
                  <a:chOff x="1728" y="3792"/>
                  <a:chExt cx="192" cy="192"/>
                </a:xfrm>
              </p:grpSpPr>
              <p:sp>
                <p:nvSpPr>
                  <p:cNvPr id="16899" name="Rectangle 515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3792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900" name="Rectangle 516"/>
                  <p:cNvSpPr>
                    <a:spLocks noChangeArrowheads="1"/>
                  </p:cNvSpPr>
                  <p:nvPr/>
                </p:nvSpPr>
                <p:spPr bwMode="auto">
                  <a:xfrm>
                    <a:off x="1824" y="3792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901" name="Rectangle 517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3888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902" name="Rectangle 518"/>
                  <p:cNvSpPr>
                    <a:spLocks noChangeArrowheads="1"/>
                  </p:cNvSpPr>
                  <p:nvPr/>
                </p:nvSpPr>
                <p:spPr bwMode="auto">
                  <a:xfrm>
                    <a:off x="1824" y="3888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</p:grpSp>
            <p:grpSp>
              <p:nvGrpSpPr>
                <p:cNvPr id="16903" name="Group 519"/>
                <p:cNvGrpSpPr>
                  <a:grpSpLocks/>
                </p:cNvGrpSpPr>
                <p:nvPr/>
              </p:nvGrpSpPr>
              <p:grpSpPr bwMode="auto">
                <a:xfrm>
                  <a:off x="384" y="3600"/>
                  <a:ext cx="192" cy="192"/>
                  <a:chOff x="1728" y="3792"/>
                  <a:chExt cx="192" cy="192"/>
                </a:xfrm>
              </p:grpSpPr>
              <p:sp>
                <p:nvSpPr>
                  <p:cNvPr id="16904" name="Rectangle 520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3792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905" name="Rectangle 521"/>
                  <p:cNvSpPr>
                    <a:spLocks noChangeArrowheads="1"/>
                  </p:cNvSpPr>
                  <p:nvPr/>
                </p:nvSpPr>
                <p:spPr bwMode="auto">
                  <a:xfrm>
                    <a:off x="1824" y="3792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906" name="Rectangle 522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3888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907" name="Rectangle 523"/>
                  <p:cNvSpPr>
                    <a:spLocks noChangeArrowheads="1"/>
                  </p:cNvSpPr>
                  <p:nvPr/>
                </p:nvSpPr>
                <p:spPr bwMode="auto">
                  <a:xfrm>
                    <a:off x="1824" y="3888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</p:grpSp>
            <p:grpSp>
              <p:nvGrpSpPr>
                <p:cNvPr id="16908" name="Group 524"/>
                <p:cNvGrpSpPr>
                  <a:grpSpLocks/>
                </p:cNvGrpSpPr>
                <p:nvPr/>
              </p:nvGrpSpPr>
              <p:grpSpPr bwMode="auto">
                <a:xfrm>
                  <a:off x="576" y="3600"/>
                  <a:ext cx="192" cy="192"/>
                  <a:chOff x="1728" y="3792"/>
                  <a:chExt cx="192" cy="192"/>
                </a:xfrm>
              </p:grpSpPr>
              <p:sp>
                <p:nvSpPr>
                  <p:cNvPr id="16909" name="Rectangle 525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3792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910" name="Rectangle 526"/>
                  <p:cNvSpPr>
                    <a:spLocks noChangeArrowheads="1"/>
                  </p:cNvSpPr>
                  <p:nvPr/>
                </p:nvSpPr>
                <p:spPr bwMode="auto">
                  <a:xfrm>
                    <a:off x="1824" y="3792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911" name="Rectangle 527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3888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912" name="Rectangle 528"/>
                  <p:cNvSpPr>
                    <a:spLocks noChangeArrowheads="1"/>
                  </p:cNvSpPr>
                  <p:nvPr/>
                </p:nvSpPr>
                <p:spPr bwMode="auto">
                  <a:xfrm>
                    <a:off x="1824" y="3888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</p:grpSp>
            <p:grpSp>
              <p:nvGrpSpPr>
                <p:cNvPr id="16913" name="Group 529"/>
                <p:cNvGrpSpPr>
                  <a:grpSpLocks/>
                </p:cNvGrpSpPr>
                <p:nvPr/>
              </p:nvGrpSpPr>
              <p:grpSpPr bwMode="auto">
                <a:xfrm>
                  <a:off x="768" y="3600"/>
                  <a:ext cx="192" cy="192"/>
                  <a:chOff x="1728" y="3792"/>
                  <a:chExt cx="192" cy="192"/>
                </a:xfrm>
              </p:grpSpPr>
              <p:sp>
                <p:nvSpPr>
                  <p:cNvPr id="16914" name="Rectangle 530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3792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915" name="Rectangle 531"/>
                  <p:cNvSpPr>
                    <a:spLocks noChangeArrowheads="1"/>
                  </p:cNvSpPr>
                  <p:nvPr/>
                </p:nvSpPr>
                <p:spPr bwMode="auto">
                  <a:xfrm>
                    <a:off x="1824" y="3792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916" name="Rectangle 532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3888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16917" name="Rectangle 533"/>
                  <p:cNvSpPr>
                    <a:spLocks noChangeArrowheads="1"/>
                  </p:cNvSpPr>
                  <p:nvPr/>
                </p:nvSpPr>
                <p:spPr bwMode="auto">
                  <a:xfrm>
                    <a:off x="1824" y="3888"/>
                    <a:ext cx="96" cy="96"/>
                  </a:xfrm>
                  <a:prstGeom prst="rect">
                    <a:avLst/>
                  </a:prstGeom>
                  <a:solidFill>
                    <a:srgbClr val="3366FF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</p:grpSp>
          </p:grpSp>
          <p:sp>
            <p:nvSpPr>
              <p:cNvPr id="16918" name="Rectangle 534"/>
              <p:cNvSpPr>
                <a:spLocks noChangeArrowheads="1"/>
              </p:cNvSpPr>
              <p:nvPr/>
            </p:nvSpPr>
            <p:spPr bwMode="auto">
              <a:xfrm>
                <a:off x="614" y="3154"/>
                <a:ext cx="397" cy="171"/>
              </a:xfrm>
              <a:prstGeom prst="rect">
                <a:avLst/>
              </a:prstGeom>
              <a:solidFill>
                <a:srgbClr val="FF99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1200" b="1">
                    <a:solidFill>
                      <a:schemeClr val="bg1"/>
                    </a:solidFill>
                  </a:rPr>
                  <a:t>L2</a:t>
                </a:r>
              </a:p>
            </p:txBody>
          </p:sp>
          <p:sp>
            <p:nvSpPr>
              <p:cNvPr id="16919" name="Rectangle 535"/>
              <p:cNvSpPr>
                <a:spLocks noChangeArrowheads="1"/>
              </p:cNvSpPr>
              <p:nvPr/>
            </p:nvSpPr>
            <p:spPr bwMode="auto">
              <a:xfrm>
                <a:off x="174" y="3463"/>
                <a:ext cx="837" cy="171"/>
              </a:xfrm>
              <a:prstGeom prst="rect">
                <a:avLst/>
              </a:prstGeom>
              <a:solidFill>
                <a:srgbClr val="C0C0C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1200" b="1">
                    <a:solidFill>
                      <a:schemeClr val="bg1"/>
                    </a:solidFill>
                  </a:rPr>
                  <a:t>FB</a:t>
                </a:r>
              </a:p>
            </p:txBody>
          </p:sp>
        </p:grpSp>
      </p:grpSp>
      <p:sp>
        <p:nvSpPr>
          <p:cNvPr id="535" name="Plassholder for bunntekst 3"/>
          <p:cNvSpPr txBox="1">
            <a:spLocks/>
          </p:cNvSpPr>
          <p:nvPr/>
        </p:nvSpPr>
        <p:spPr>
          <a:xfrm>
            <a:off x="3048000" y="6629400"/>
            <a:ext cx="3429000" cy="228600"/>
          </a:xfrm>
          <a:prstGeom prst="rect">
            <a:avLst/>
          </a:prstGeom>
          <a:solidFill>
            <a:schemeClr val="bg1"/>
          </a:solidFill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INF5062, Håkon Kvale Stensland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nVIDIA G80 vs. GT92/GT200 </a:t>
            </a:r>
            <a:r>
              <a:rPr lang="en-US" dirty="0"/>
              <a:t>Architecture</a:t>
            </a:r>
            <a:endParaRPr lang="nb-NO" dirty="0"/>
          </a:p>
        </p:txBody>
      </p:sp>
      <p:sp>
        <p:nvSpPr>
          <p:cNvPr id="18436" name="AutoShape 4"/>
          <p:cNvSpPr>
            <a:spLocks noChangeAspect="1" noChangeArrowheads="1" noTextEdit="1"/>
          </p:cNvSpPr>
          <p:nvPr/>
        </p:nvSpPr>
        <p:spPr bwMode="auto">
          <a:xfrm>
            <a:off x="1720850" y="1169988"/>
            <a:ext cx="5603875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pic>
        <p:nvPicPr>
          <p:cNvPr id="4098" name="Picture 2" descr="C:\Users\Håkon Stensland\Desktop\PhD\Figures\G100-4~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0" y="762000"/>
            <a:ext cx="4419600" cy="5715000"/>
          </a:xfrm>
          <a:prstGeom prst="rect">
            <a:avLst/>
          </a:prstGeom>
          <a:noFill/>
        </p:spPr>
      </p:pic>
      <p:sp>
        <p:nvSpPr>
          <p:cNvPr id="5" name="Plassholder for bunntekst 3"/>
          <p:cNvSpPr txBox="1">
            <a:spLocks/>
          </p:cNvSpPr>
          <p:nvPr/>
        </p:nvSpPr>
        <p:spPr>
          <a:xfrm>
            <a:off x="3048000" y="6629400"/>
            <a:ext cx="3429000" cy="228600"/>
          </a:xfrm>
          <a:prstGeom prst="rect">
            <a:avLst/>
          </a:prstGeom>
          <a:solidFill>
            <a:schemeClr val="bg1"/>
          </a:solidFill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INF5062, Håkon Kvale Stensland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Compared with a multicore RISC-CPU</a:t>
            </a:r>
            <a:endParaRPr lang="en-US" dirty="0"/>
          </a:p>
        </p:txBody>
      </p:sp>
      <p:pic>
        <p:nvPicPr>
          <p:cNvPr id="5122" name="Picture 2" descr="C:\Users\Håkon Stensland\Desktop\PhD\Figures\G100-3~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62200" y="990600"/>
            <a:ext cx="4682077" cy="5262563"/>
          </a:xfrm>
          <a:prstGeom prst="rect">
            <a:avLst/>
          </a:prstGeom>
          <a:noFill/>
        </p:spPr>
      </p:pic>
      <p:sp>
        <p:nvSpPr>
          <p:cNvPr id="4" name="Plassholder for bunntekst 3"/>
          <p:cNvSpPr txBox="1">
            <a:spLocks/>
          </p:cNvSpPr>
          <p:nvPr/>
        </p:nvSpPr>
        <p:spPr>
          <a:xfrm>
            <a:off x="3048000" y="6629400"/>
            <a:ext cx="3429000" cy="228600"/>
          </a:xfrm>
          <a:prstGeom prst="rect">
            <a:avLst/>
          </a:prstGeom>
          <a:solidFill>
            <a:schemeClr val="bg1"/>
          </a:solidFill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INF5062, Håkon Kvale Stensland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TPC… SM… SP… Some more details…</a:t>
            </a:r>
            <a:endParaRPr lang="en-US" dirty="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438525" y="3438525"/>
            <a:ext cx="1901825" cy="2424112"/>
          </a:xfrm>
          <a:prstGeom prst="rect">
            <a:avLst/>
          </a:prstGeom>
          <a:solidFill>
            <a:srgbClr val="9E91FD"/>
          </a:solidFill>
          <a:ln w="206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b-NO">
              <a:latin typeface="Calibri" pitchFamily="34" charset="0"/>
            </a:endParaRPr>
          </a:p>
        </p:txBody>
      </p:sp>
      <p:sp>
        <p:nvSpPr>
          <p:cNvPr id="5" name="Freeform 5"/>
          <p:cNvSpPr>
            <a:spLocks/>
          </p:cNvSpPr>
          <p:nvPr/>
        </p:nvSpPr>
        <p:spPr bwMode="auto">
          <a:xfrm>
            <a:off x="5164138" y="4017962"/>
            <a:ext cx="728662" cy="1785938"/>
          </a:xfrm>
          <a:custGeom>
            <a:avLst/>
            <a:gdLst>
              <a:gd name="T0" fmla="*/ 728662 w 871"/>
              <a:gd name="T1" fmla="*/ 1785938 h 2780"/>
              <a:gd name="T2" fmla="*/ 728662 w 871"/>
              <a:gd name="T3" fmla="*/ 0 h 2780"/>
              <a:gd name="T4" fmla="*/ 726152 w 871"/>
              <a:gd name="T5" fmla="*/ 37903 h 2780"/>
              <a:gd name="T6" fmla="*/ 720296 w 871"/>
              <a:gd name="T7" fmla="*/ 76448 h 2780"/>
              <a:gd name="T8" fmla="*/ 707747 w 871"/>
              <a:gd name="T9" fmla="*/ 113709 h 2780"/>
              <a:gd name="T10" fmla="*/ 693526 w 871"/>
              <a:gd name="T11" fmla="*/ 150970 h 2780"/>
              <a:gd name="T12" fmla="*/ 672611 w 871"/>
              <a:gd name="T13" fmla="*/ 186945 h 2780"/>
              <a:gd name="T14" fmla="*/ 650023 w 871"/>
              <a:gd name="T15" fmla="*/ 222279 h 2780"/>
              <a:gd name="T16" fmla="*/ 621580 w 871"/>
              <a:gd name="T17" fmla="*/ 255685 h 2780"/>
              <a:gd name="T18" fmla="*/ 588953 w 871"/>
              <a:gd name="T19" fmla="*/ 287806 h 2780"/>
              <a:gd name="T20" fmla="*/ 553817 w 871"/>
              <a:gd name="T21" fmla="*/ 317357 h 2780"/>
              <a:gd name="T22" fmla="*/ 515334 w 871"/>
              <a:gd name="T23" fmla="*/ 346266 h 2780"/>
              <a:gd name="T24" fmla="*/ 473505 w 871"/>
              <a:gd name="T25" fmla="*/ 372606 h 2780"/>
              <a:gd name="T26" fmla="*/ 428330 w 871"/>
              <a:gd name="T27" fmla="*/ 395733 h 2780"/>
              <a:gd name="T28" fmla="*/ 379808 w 871"/>
              <a:gd name="T29" fmla="*/ 417575 h 2780"/>
              <a:gd name="T30" fmla="*/ 330449 w 871"/>
              <a:gd name="T31" fmla="*/ 436206 h 2780"/>
              <a:gd name="T32" fmla="*/ 279418 w 871"/>
              <a:gd name="T33" fmla="*/ 452909 h 2780"/>
              <a:gd name="T34" fmla="*/ 224204 w 871"/>
              <a:gd name="T35" fmla="*/ 466400 h 2780"/>
              <a:gd name="T36" fmla="*/ 169826 w 871"/>
              <a:gd name="T37" fmla="*/ 476678 h 2780"/>
              <a:gd name="T38" fmla="*/ 113775 w 871"/>
              <a:gd name="T39" fmla="*/ 483745 h 2780"/>
              <a:gd name="T40" fmla="*/ 56888 w 871"/>
              <a:gd name="T41" fmla="*/ 488242 h 2780"/>
              <a:gd name="T42" fmla="*/ 0 w 871"/>
              <a:gd name="T43" fmla="*/ 490169 h 2780"/>
              <a:gd name="T44" fmla="*/ 0 w 871"/>
              <a:gd name="T45" fmla="*/ 840933 h 2780"/>
              <a:gd name="T46" fmla="*/ 46012 w 871"/>
              <a:gd name="T47" fmla="*/ 842860 h 2780"/>
              <a:gd name="T48" fmla="*/ 91187 w 871"/>
              <a:gd name="T49" fmla="*/ 847999 h 2780"/>
              <a:gd name="T50" fmla="*/ 135526 w 871"/>
              <a:gd name="T51" fmla="*/ 856351 h 2780"/>
              <a:gd name="T52" fmla="*/ 180701 w 871"/>
              <a:gd name="T53" fmla="*/ 869842 h 2780"/>
              <a:gd name="T54" fmla="*/ 224204 w 871"/>
              <a:gd name="T55" fmla="*/ 886545 h 2780"/>
              <a:gd name="T56" fmla="*/ 268543 w 871"/>
              <a:gd name="T57" fmla="*/ 907102 h 2780"/>
              <a:gd name="T58" fmla="*/ 309535 w 871"/>
              <a:gd name="T59" fmla="*/ 930230 h 2780"/>
              <a:gd name="T60" fmla="*/ 350527 w 871"/>
              <a:gd name="T61" fmla="*/ 957211 h 2780"/>
              <a:gd name="T62" fmla="*/ 389847 w 871"/>
              <a:gd name="T63" fmla="*/ 987405 h 2780"/>
              <a:gd name="T64" fmla="*/ 428330 w 871"/>
              <a:gd name="T65" fmla="*/ 1020811 h 2780"/>
              <a:gd name="T66" fmla="*/ 464302 w 871"/>
              <a:gd name="T67" fmla="*/ 1057429 h 2780"/>
              <a:gd name="T68" fmla="*/ 499439 w 871"/>
              <a:gd name="T69" fmla="*/ 1096617 h 2780"/>
              <a:gd name="T70" fmla="*/ 530392 w 871"/>
              <a:gd name="T71" fmla="*/ 1139017 h 2780"/>
              <a:gd name="T72" fmla="*/ 561346 w 871"/>
              <a:gd name="T73" fmla="*/ 1183344 h 2780"/>
              <a:gd name="T74" fmla="*/ 588953 w 871"/>
              <a:gd name="T75" fmla="*/ 1230241 h 2780"/>
              <a:gd name="T76" fmla="*/ 615724 w 871"/>
              <a:gd name="T77" fmla="*/ 1279708 h 2780"/>
              <a:gd name="T78" fmla="*/ 639148 w 871"/>
              <a:gd name="T79" fmla="*/ 1330460 h 2780"/>
              <a:gd name="T80" fmla="*/ 659226 w 871"/>
              <a:gd name="T81" fmla="*/ 1383781 h 2780"/>
              <a:gd name="T82" fmla="*/ 677631 w 871"/>
              <a:gd name="T83" fmla="*/ 1437744 h 2780"/>
              <a:gd name="T84" fmla="*/ 693526 w 871"/>
              <a:gd name="T85" fmla="*/ 1493635 h 2780"/>
              <a:gd name="T86" fmla="*/ 706074 w 871"/>
              <a:gd name="T87" fmla="*/ 1550811 h 2780"/>
              <a:gd name="T88" fmla="*/ 715277 w 871"/>
              <a:gd name="T89" fmla="*/ 1608629 h 2780"/>
              <a:gd name="T90" fmla="*/ 722806 w 871"/>
              <a:gd name="T91" fmla="*/ 1667732 h 2780"/>
              <a:gd name="T92" fmla="*/ 727825 w 871"/>
              <a:gd name="T93" fmla="*/ 1727477 h 2780"/>
              <a:gd name="T94" fmla="*/ 728662 w 871"/>
              <a:gd name="T95" fmla="*/ 1785938 h 2780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871"/>
              <a:gd name="T145" fmla="*/ 0 h 2780"/>
              <a:gd name="T146" fmla="*/ 871 w 871"/>
              <a:gd name="T147" fmla="*/ 2780 h 2780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871" h="2780">
                <a:moveTo>
                  <a:pt x="871" y="2780"/>
                </a:moveTo>
                <a:lnTo>
                  <a:pt x="871" y="0"/>
                </a:lnTo>
                <a:lnTo>
                  <a:pt x="868" y="59"/>
                </a:lnTo>
                <a:lnTo>
                  <a:pt x="861" y="119"/>
                </a:lnTo>
                <a:lnTo>
                  <a:pt x="846" y="177"/>
                </a:lnTo>
                <a:lnTo>
                  <a:pt x="829" y="235"/>
                </a:lnTo>
                <a:lnTo>
                  <a:pt x="804" y="291"/>
                </a:lnTo>
                <a:lnTo>
                  <a:pt x="777" y="346"/>
                </a:lnTo>
                <a:lnTo>
                  <a:pt x="743" y="398"/>
                </a:lnTo>
                <a:lnTo>
                  <a:pt x="704" y="448"/>
                </a:lnTo>
                <a:lnTo>
                  <a:pt x="662" y="494"/>
                </a:lnTo>
                <a:lnTo>
                  <a:pt x="616" y="539"/>
                </a:lnTo>
                <a:lnTo>
                  <a:pt x="566" y="580"/>
                </a:lnTo>
                <a:lnTo>
                  <a:pt x="512" y="616"/>
                </a:lnTo>
                <a:lnTo>
                  <a:pt x="454" y="650"/>
                </a:lnTo>
                <a:lnTo>
                  <a:pt x="395" y="679"/>
                </a:lnTo>
                <a:lnTo>
                  <a:pt x="334" y="705"/>
                </a:lnTo>
                <a:lnTo>
                  <a:pt x="268" y="726"/>
                </a:lnTo>
                <a:lnTo>
                  <a:pt x="203" y="742"/>
                </a:lnTo>
                <a:lnTo>
                  <a:pt x="136" y="753"/>
                </a:lnTo>
                <a:lnTo>
                  <a:pt x="68" y="760"/>
                </a:lnTo>
                <a:lnTo>
                  <a:pt x="0" y="763"/>
                </a:lnTo>
                <a:lnTo>
                  <a:pt x="0" y="1309"/>
                </a:lnTo>
                <a:lnTo>
                  <a:pt x="55" y="1312"/>
                </a:lnTo>
                <a:lnTo>
                  <a:pt x="109" y="1320"/>
                </a:lnTo>
                <a:lnTo>
                  <a:pt x="162" y="1333"/>
                </a:lnTo>
                <a:lnTo>
                  <a:pt x="216" y="1354"/>
                </a:lnTo>
                <a:lnTo>
                  <a:pt x="268" y="1380"/>
                </a:lnTo>
                <a:lnTo>
                  <a:pt x="321" y="1412"/>
                </a:lnTo>
                <a:lnTo>
                  <a:pt x="370" y="1448"/>
                </a:lnTo>
                <a:lnTo>
                  <a:pt x="419" y="1490"/>
                </a:lnTo>
                <a:lnTo>
                  <a:pt x="466" y="1537"/>
                </a:lnTo>
                <a:lnTo>
                  <a:pt x="512" y="1589"/>
                </a:lnTo>
                <a:lnTo>
                  <a:pt x="555" y="1646"/>
                </a:lnTo>
                <a:lnTo>
                  <a:pt x="597" y="1707"/>
                </a:lnTo>
                <a:lnTo>
                  <a:pt x="634" y="1773"/>
                </a:lnTo>
                <a:lnTo>
                  <a:pt x="671" y="1842"/>
                </a:lnTo>
                <a:lnTo>
                  <a:pt x="704" y="1915"/>
                </a:lnTo>
                <a:lnTo>
                  <a:pt x="736" y="1992"/>
                </a:lnTo>
                <a:lnTo>
                  <a:pt x="764" y="2071"/>
                </a:lnTo>
                <a:lnTo>
                  <a:pt x="788" y="2154"/>
                </a:lnTo>
                <a:lnTo>
                  <a:pt x="810" y="2238"/>
                </a:lnTo>
                <a:lnTo>
                  <a:pt x="829" y="2325"/>
                </a:lnTo>
                <a:lnTo>
                  <a:pt x="844" y="2414"/>
                </a:lnTo>
                <a:lnTo>
                  <a:pt x="855" y="2504"/>
                </a:lnTo>
                <a:lnTo>
                  <a:pt x="864" y="2596"/>
                </a:lnTo>
                <a:lnTo>
                  <a:pt x="870" y="2689"/>
                </a:lnTo>
                <a:lnTo>
                  <a:pt x="871" y="2780"/>
                </a:lnTo>
                <a:close/>
              </a:path>
            </a:pathLst>
          </a:custGeom>
          <a:solidFill>
            <a:srgbClr val="FFFFFF"/>
          </a:solidFill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>
              <a:latin typeface="Calibri" pitchFamily="34" charset="0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352800" y="1447800"/>
            <a:ext cx="5532438" cy="1557337"/>
          </a:xfrm>
          <a:prstGeom prst="rect">
            <a:avLst/>
          </a:prstGeom>
          <a:solidFill>
            <a:srgbClr val="E8E8E8"/>
          </a:solidFill>
          <a:ln w="206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b-NO">
              <a:latin typeface="Calibri" pitchFamily="34" charset="0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5859463" y="3438525"/>
            <a:ext cx="2852737" cy="2760662"/>
          </a:xfrm>
          <a:prstGeom prst="rect">
            <a:avLst/>
          </a:prstGeom>
          <a:solidFill>
            <a:srgbClr val="D8D8D8"/>
          </a:solidFill>
          <a:ln w="206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b-NO">
              <a:latin typeface="Calibri" pitchFamily="34" charset="0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3438525" y="1533525"/>
            <a:ext cx="519113" cy="1385887"/>
          </a:xfrm>
          <a:prstGeom prst="rect">
            <a:avLst/>
          </a:prstGeom>
          <a:solidFill>
            <a:srgbClr val="9E91FD"/>
          </a:solidFill>
          <a:ln w="206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b-NO">
              <a:latin typeface="Calibri" pitchFamily="34" charset="0"/>
            </a:endParaRP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3562350" y="2141537"/>
            <a:ext cx="280988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000000"/>
                </a:solidFill>
              </a:rPr>
              <a:t>TPC</a:t>
            </a:r>
            <a:endParaRPr lang="en-US" sz="2000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4130675" y="1533525"/>
            <a:ext cx="519113" cy="1385887"/>
          </a:xfrm>
          <a:prstGeom prst="rect">
            <a:avLst/>
          </a:prstGeom>
          <a:solidFill>
            <a:srgbClr val="9E91FD"/>
          </a:solidFill>
          <a:ln w="206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b-NO">
              <a:latin typeface="Calibri" pitchFamily="34" charset="0"/>
            </a:endParaRP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4254500" y="2141537"/>
            <a:ext cx="280988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000000"/>
                </a:solidFill>
              </a:rPr>
              <a:t>TPC</a:t>
            </a:r>
            <a:endParaRPr lang="en-US" sz="2000"/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4821238" y="1533525"/>
            <a:ext cx="519112" cy="1385887"/>
          </a:xfrm>
          <a:prstGeom prst="rect">
            <a:avLst/>
          </a:prstGeom>
          <a:solidFill>
            <a:srgbClr val="9E91FD"/>
          </a:solidFill>
          <a:ln w="206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b-NO">
              <a:latin typeface="Calibri" pitchFamily="34" charset="0"/>
            </a:endParaRPr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4946650" y="2141537"/>
            <a:ext cx="280988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000000"/>
                </a:solidFill>
              </a:rPr>
              <a:t>TPC</a:t>
            </a:r>
            <a:endParaRPr lang="en-US" sz="2000"/>
          </a:p>
        </p:txBody>
      </p:sp>
      <p:sp>
        <p:nvSpPr>
          <p:cNvPr id="14" name="Rectangle 14"/>
          <p:cNvSpPr>
            <a:spLocks noChangeArrowheads="1"/>
          </p:cNvSpPr>
          <p:nvPr/>
        </p:nvSpPr>
        <p:spPr bwMode="auto">
          <a:xfrm>
            <a:off x="5513388" y="1533525"/>
            <a:ext cx="519112" cy="1385887"/>
          </a:xfrm>
          <a:prstGeom prst="rect">
            <a:avLst/>
          </a:prstGeom>
          <a:solidFill>
            <a:srgbClr val="9E91FD"/>
          </a:solidFill>
          <a:ln w="206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b-NO">
              <a:latin typeface="Calibri" pitchFamily="34" charset="0"/>
            </a:endParaRPr>
          </a:p>
        </p:txBody>
      </p:sp>
      <p:sp>
        <p:nvSpPr>
          <p:cNvPr id="15" name="Rectangle 15"/>
          <p:cNvSpPr>
            <a:spLocks noChangeArrowheads="1"/>
          </p:cNvSpPr>
          <p:nvPr/>
        </p:nvSpPr>
        <p:spPr bwMode="auto">
          <a:xfrm>
            <a:off x="5638800" y="2141537"/>
            <a:ext cx="280988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000000"/>
                </a:solidFill>
              </a:rPr>
              <a:t>TPC</a:t>
            </a:r>
            <a:endParaRPr lang="en-US" sz="2000"/>
          </a:p>
        </p:txBody>
      </p:sp>
      <p:sp>
        <p:nvSpPr>
          <p:cNvPr id="16" name="Rectangle 16"/>
          <p:cNvSpPr>
            <a:spLocks noChangeArrowheads="1"/>
          </p:cNvSpPr>
          <p:nvPr/>
        </p:nvSpPr>
        <p:spPr bwMode="auto">
          <a:xfrm>
            <a:off x="6205538" y="1533525"/>
            <a:ext cx="519112" cy="1385887"/>
          </a:xfrm>
          <a:prstGeom prst="rect">
            <a:avLst/>
          </a:prstGeom>
          <a:solidFill>
            <a:srgbClr val="9E91FD"/>
          </a:solidFill>
          <a:ln w="206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b-NO">
              <a:latin typeface="Calibri" pitchFamily="34" charset="0"/>
            </a:endParaRPr>
          </a:p>
        </p:txBody>
      </p:sp>
      <p:sp>
        <p:nvSpPr>
          <p:cNvPr id="17" name="Rectangle 17"/>
          <p:cNvSpPr>
            <a:spLocks noChangeArrowheads="1"/>
          </p:cNvSpPr>
          <p:nvPr/>
        </p:nvSpPr>
        <p:spPr bwMode="auto">
          <a:xfrm>
            <a:off x="6329363" y="2141537"/>
            <a:ext cx="280987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000000"/>
                </a:solidFill>
              </a:rPr>
              <a:t>TPC</a:t>
            </a:r>
            <a:endParaRPr lang="en-US" sz="2000"/>
          </a:p>
        </p:txBody>
      </p:sp>
      <p:sp>
        <p:nvSpPr>
          <p:cNvPr id="18" name="Rectangle 18"/>
          <p:cNvSpPr>
            <a:spLocks noChangeArrowheads="1"/>
          </p:cNvSpPr>
          <p:nvPr/>
        </p:nvSpPr>
        <p:spPr bwMode="auto">
          <a:xfrm>
            <a:off x="6897688" y="1533525"/>
            <a:ext cx="517525" cy="1385887"/>
          </a:xfrm>
          <a:prstGeom prst="rect">
            <a:avLst/>
          </a:prstGeom>
          <a:solidFill>
            <a:srgbClr val="9E91FD"/>
          </a:solidFill>
          <a:ln w="206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b-NO">
              <a:latin typeface="Calibri" pitchFamily="34" charset="0"/>
            </a:endParaRPr>
          </a:p>
        </p:txBody>
      </p:sp>
      <p:sp>
        <p:nvSpPr>
          <p:cNvPr id="19" name="Rectangle 19"/>
          <p:cNvSpPr>
            <a:spLocks noChangeArrowheads="1"/>
          </p:cNvSpPr>
          <p:nvPr/>
        </p:nvSpPr>
        <p:spPr bwMode="auto">
          <a:xfrm>
            <a:off x="7021513" y="2141537"/>
            <a:ext cx="280987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000000"/>
                </a:solidFill>
              </a:rPr>
              <a:t>TPC</a:t>
            </a:r>
            <a:endParaRPr lang="en-US" sz="2000"/>
          </a:p>
        </p:txBody>
      </p:sp>
      <p:sp>
        <p:nvSpPr>
          <p:cNvPr id="20" name="Rectangle 20"/>
          <p:cNvSpPr>
            <a:spLocks noChangeArrowheads="1"/>
          </p:cNvSpPr>
          <p:nvPr/>
        </p:nvSpPr>
        <p:spPr bwMode="auto">
          <a:xfrm>
            <a:off x="7588250" y="1533525"/>
            <a:ext cx="519113" cy="1385887"/>
          </a:xfrm>
          <a:prstGeom prst="rect">
            <a:avLst/>
          </a:prstGeom>
          <a:solidFill>
            <a:srgbClr val="9E91FD"/>
          </a:solidFill>
          <a:ln w="206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b-NO">
              <a:latin typeface="Calibri" pitchFamily="34" charset="0"/>
            </a:endParaRPr>
          </a:p>
        </p:txBody>
      </p:sp>
      <p:sp>
        <p:nvSpPr>
          <p:cNvPr id="21" name="Rectangle 21"/>
          <p:cNvSpPr>
            <a:spLocks noChangeArrowheads="1"/>
          </p:cNvSpPr>
          <p:nvPr/>
        </p:nvSpPr>
        <p:spPr bwMode="auto">
          <a:xfrm>
            <a:off x="7713663" y="2141537"/>
            <a:ext cx="280987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000000"/>
                </a:solidFill>
              </a:rPr>
              <a:t>TPC</a:t>
            </a:r>
            <a:endParaRPr lang="en-US" sz="2000"/>
          </a:p>
        </p:txBody>
      </p:sp>
      <p:sp>
        <p:nvSpPr>
          <p:cNvPr id="22" name="Rectangle 22"/>
          <p:cNvSpPr>
            <a:spLocks noChangeArrowheads="1"/>
          </p:cNvSpPr>
          <p:nvPr/>
        </p:nvSpPr>
        <p:spPr bwMode="auto">
          <a:xfrm>
            <a:off x="8280400" y="1533525"/>
            <a:ext cx="519113" cy="1385887"/>
          </a:xfrm>
          <a:prstGeom prst="rect">
            <a:avLst/>
          </a:prstGeom>
          <a:solidFill>
            <a:srgbClr val="9E91FD"/>
          </a:solidFill>
          <a:ln w="206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b-NO">
              <a:latin typeface="Calibri" pitchFamily="34" charset="0"/>
            </a:endParaRPr>
          </a:p>
        </p:txBody>
      </p:sp>
      <p:sp>
        <p:nvSpPr>
          <p:cNvPr id="23" name="Rectangle 23"/>
          <p:cNvSpPr>
            <a:spLocks noChangeArrowheads="1"/>
          </p:cNvSpPr>
          <p:nvPr/>
        </p:nvSpPr>
        <p:spPr bwMode="auto">
          <a:xfrm>
            <a:off x="8404225" y="2141537"/>
            <a:ext cx="280988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000000"/>
                </a:solidFill>
              </a:rPr>
              <a:t>TPC</a:t>
            </a:r>
            <a:endParaRPr lang="en-US" sz="2000"/>
          </a:p>
        </p:txBody>
      </p:sp>
      <p:sp>
        <p:nvSpPr>
          <p:cNvPr id="24" name="Rectangle 24"/>
          <p:cNvSpPr>
            <a:spLocks noChangeArrowheads="1"/>
          </p:cNvSpPr>
          <p:nvPr/>
        </p:nvSpPr>
        <p:spPr bwMode="auto">
          <a:xfrm>
            <a:off x="3525838" y="3741737"/>
            <a:ext cx="733425" cy="1990725"/>
          </a:xfrm>
          <a:prstGeom prst="rect">
            <a:avLst/>
          </a:prstGeom>
          <a:solidFill>
            <a:srgbClr val="A8EAE0"/>
          </a:solidFill>
          <a:ln w="206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b-NO">
              <a:latin typeface="Calibri" pitchFamily="34" charset="0"/>
            </a:endParaRPr>
          </a:p>
        </p:txBody>
      </p:sp>
      <p:sp>
        <p:nvSpPr>
          <p:cNvPr id="25" name="Rectangle 25"/>
          <p:cNvSpPr>
            <a:spLocks noChangeArrowheads="1"/>
          </p:cNvSpPr>
          <p:nvPr/>
        </p:nvSpPr>
        <p:spPr bwMode="auto">
          <a:xfrm>
            <a:off x="3760788" y="4651375"/>
            <a:ext cx="27305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000000"/>
                </a:solidFill>
              </a:rPr>
              <a:t>TEX</a:t>
            </a:r>
            <a:endParaRPr lang="en-US" sz="2000"/>
          </a:p>
        </p:txBody>
      </p:sp>
      <p:sp>
        <p:nvSpPr>
          <p:cNvPr id="26" name="Rectangle 26"/>
          <p:cNvSpPr>
            <a:spLocks noChangeArrowheads="1"/>
          </p:cNvSpPr>
          <p:nvPr/>
        </p:nvSpPr>
        <p:spPr bwMode="auto">
          <a:xfrm>
            <a:off x="4449763" y="5160962"/>
            <a:ext cx="690562" cy="571500"/>
          </a:xfrm>
          <a:prstGeom prst="rect">
            <a:avLst/>
          </a:prstGeom>
          <a:solidFill>
            <a:srgbClr val="FF7171"/>
          </a:solidFill>
          <a:ln w="206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b-NO">
              <a:latin typeface="Calibri" pitchFamily="34" charset="0"/>
            </a:endParaRPr>
          </a:p>
        </p:txBody>
      </p:sp>
      <p:sp>
        <p:nvSpPr>
          <p:cNvPr id="27" name="Rectangle 27"/>
          <p:cNvSpPr>
            <a:spLocks noChangeArrowheads="1"/>
          </p:cNvSpPr>
          <p:nvPr/>
        </p:nvSpPr>
        <p:spPr bwMode="auto">
          <a:xfrm>
            <a:off x="4664075" y="5375275"/>
            <a:ext cx="280988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1100" b="1">
                <a:solidFill>
                  <a:srgbClr val="000000"/>
                </a:solidFill>
              </a:rPr>
              <a:t>SM</a:t>
            </a:r>
            <a:endParaRPr lang="en-US" sz="2000"/>
          </a:p>
        </p:txBody>
      </p:sp>
      <p:sp>
        <p:nvSpPr>
          <p:cNvPr id="28" name="Rectangle 28"/>
          <p:cNvSpPr>
            <a:spLocks noChangeArrowheads="1"/>
          </p:cNvSpPr>
          <p:nvPr/>
        </p:nvSpPr>
        <p:spPr bwMode="auto">
          <a:xfrm>
            <a:off x="6032500" y="5786437"/>
            <a:ext cx="692150" cy="260350"/>
          </a:xfrm>
          <a:prstGeom prst="rect">
            <a:avLst/>
          </a:prstGeom>
          <a:solidFill>
            <a:srgbClr val="FF0000"/>
          </a:solidFill>
          <a:ln w="206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b-NO">
              <a:latin typeface="Calibri" pitchFamily="34" charset="0"/>
            </a:endParaRPr>
          </a:p>
        </p:txBody>
      </p:sp>
      <p:sp>
        <p:nvSpPr>
          <p:cNvPr id="29" name="Rectangle 29"/>
          <p:cNvSpPr>
            <a:spLocks noChangeArrowheads="1"/>
          </p:cNvSpPr>
          <p:nvPr/>
        </p:nvSpPr>
        <p:spPr bwMode="auto">
          <a:xfrm>
            <a:off x="6288088" y="5832475"/>
            <a:ext cx="18732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FFFFFF"/>
                </a:solidFill>
              </a:rPr>
              <a:t>SP</a:t>
            </a:r>
            <a:endParaRPr lang="en-US" sz="2000"/>
          </a:p>
        </p:txBody>
      </p:sp>
      <p:sp>
        <p:nvSpPr>
          <p:cNvPr id="30" name="Rectangle 30"/>
          <p:cNvSpPr>
            <a:spLocks noChangeArrowheads="1"/>
          </p:cNvSpPr>
          <p:nvPr/>
        </p:nvSpPr>
        <p:spPr bwMode="auto">
          <a:xfrm>
            <a:off x="6032500" y="5440362"/>
            <a:ext cx="692150" cy="258763"/>
          </a:xfrm>
          <a:prstGeom prst="rect">
            <a:avLst/>
          </a:prstGeom>
          <a:solidFill>
            <a:srgbClr val="FF0000"/>
          </a:solidFill>
          <a:ln w="206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b-NO">
              <a:latin typeface="Calibri" pitchFamily="34" charset="0"/>
            </a:endParaRPr>
          </a:p>
        </p:txBody>
      </p:sp>
      <p:sp>
        <p:nvSpPr>
          <p:cNvPr id="31" name="Rectangle 31"/>
          <p:cNvSpPr>
            <a:spLocks noChangeArrowheads="1"/>
          </p:cNvSpPr>
          <p:nvPr/>
        </p:nvSpPr>
        <p:spPr bwMode="auto">
          <a:xfrm>
            <a:off x="6288088" y="5484812"/>
            <a:ext cx="18732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FFFFFF"/>
                </a:solidFill>
              </a:rPr>
              <a:t>SP</a:t>
            </a:r>
            <a:endParaRPr lang="en-US" sz="2000"/>
          </a:p>
        </p:txBody>
      </p:sp>
      <p:sp>
        <p:nvSpPr>
          <p:cNvPr id="32" name="Rectangle 32"/>
          <p:cNvSpPr>
            <a:spLocks noChangeArrowheads="1"/>
          </p:cNvSpPr>
          <p:nvPr/>
        </p:nvSpPr>
        <p:spPr bwMode="auto">
          <a:xfrm>
            <a:off x="6032500" y="5094287"/>
            <a:ext cx="692150" cy="258763"/>
          </a:xfrm>
          <a:prstGeom prst="rect">
            <a:avLst/>
          </a:prstGeom>
          <a:solidFill>
            <a:srgbClr val="FF0000"/>
          </a:solidFill>
          <a:ln w="206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b-NO">
              <a:latin typeface="Calibri" pitchFamily="34" charset="0"/>
            </a:endParaRPr>
          </a:p>
        </p:txBody>
      </p:sp>
      <p:sp>
        <p:nvSpPr>
          <p:cNvPr id="33" name="Rectangle 33"/>
          <p:cNvSpPr>
            <a:spLocks noChangeArrowheads="1"/>
          </p:cNvSpPr>
          <p:nvPr/>
        </p:nvSpPr>
        <p:spPr bwMode="auto">
          <a:xfrm>
            <a:off x="6288088" y="5138737"/>
            <a:ext cx="18732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FFFFFF"/>
                </a:solidFill>
              </a:rPr>
              <a:t>SP</a:t>
            </a:r>
            <a:endParaRPr lang="en-US" sz="2000"/>
          </a:p>
        </p:txBody>
      </p:sp>
      <p:sp>
        <p:nvSpPr>
          <p:cNvPr id="34" name="Rectangle 34"/>
          <p:cNvSpPr>
            <a:spLocks noChangeArrowheads="1"/>
          </p:cNvSpPr>
          <p:nvPr/>
        </p:nvSpPr>
        <p:spPr bwMode="auto">
          <a:xfrm>
            <a:off x="6032500" y="4748212"/>
            <a:ext cx="692150" cy="258763"/>
          </a:xfrm>
          <a:prstGeom prst="rect">
            <a:avLst/>
          </a:prstGeom>
          <a:solidFill>
            <a:srgbClr val="FF0000"/>
          </a:solidFill>
          <a:ln w="206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b-NO">
              <a:latin typeface="Calibri" pitchFamily="34" charset="0"/>
            </a:endParaRPr>
          </a:p>
        </p:txBody>
      </p:sp>
      <p:sp>
        <p:nvSpPr>
          <p:cNvPr id="35" name="Rectangle 35"/>
          <p:cNvSpPr>
            <a:spLocks noChangeArrowheads="1"/>
          </p:cNvSpPr>
          <p:nvPr/>
        </p:nvSpPr>
        <p:spPr bwMode="auto">
          <a:xfrm>
            <a:off x="6288088" y="4792662"/>
            <a:ext cx="18732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 dirty="0">
                <a:solidFill>
                  <a:srgbClr val="FFFFFF"/>
                </a:solidFill>
              </a:rPr>
              <a:t>SP</a:t>
            </a:r>
            <a:endParaRPr lang="en-US" sz="2000" dirty="0"/>
          </a:p>
        </p:txBody>
      </p:sp>
      <p:sp>
        <p:nvSpPr>
          <p:cNvPr id="36" name="Rectangle 36"/>
          <p:cNvSpPr>
            <a:spLocks noChangeArrowheads="1"/>
          </p:cNvSpPr>
          <p:nvPr/>
        </p:nvSpPr>
        <p:spPr bwMode="auto">
          <a:xfrm>
            <a:off x="6810375" y="4768850"/>
            <a:ext cx="498475" cy="1277937"/>
          </a:xfrm>
          <a:prstGeom prst="rect">
            <a:avLst/>
          </a:prstGeom>
          <a:solidFill>
            <a:srgbClr val="FA9EEC"/>
          </a:solidFill>
          <a:ln w="206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b-NO">
              <a:latin typeface="Calibri" pitchFamily="34" charset="0"/>
            </a:endParaRPr>
          </a:p>
        </p:txBody>
      </p:sp>
      <p:sp>
        <p:nvSpPr>
          <p:cNvPr id="37" name="Rectangle 37"/>
          <p:cNvSpPr>
            <a:spLocks noChangeArrowheads="1"/>
          </p:cNvSpPr>
          <p:nvPr/>
        </p:nvSpPr>
        <p:spPr bwMode="auto">
          <a:xfrm>
            <a:off x="6924675" y="5322887"/>
            <a:ext cx="280988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000000"/>
                </a:solidFill>
              </a:rPr>
              <a:t>SFU</a:t>
            </a:r>
            <a:endParaRPr lang="en-US" sz="2000"/>
          </a:p>
        </p:txBody>
      </p:sp>
      <p:sp>
        <p:nvSpPr>
          <p:cNvPr id="38" name="Rectangle 38"/>
          <p:cNvSpPr>
            <a:spLocks noChangeArrowheads="1"/>
          </p:cNvSpPr>
          <p:nvPr/>
        </p:nvSpPr>
        <p:spPr bwMode="auto">
          <a:xfrm>
            <a:off x="7415213" y="5786437"/>
            <a:ext cx="692150" cy="260350"/>
          </a:xfrm>
          <a:prstGeom prst="rect">
            <a:avLst/>
          </a:prstGeom>
          <a:solidFill>
            <a:srgbClr val="FF0000"/>
          </a:solidFill>
          <a:ln w="206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b-NO">
              <a:latin typeface="Calibri" pitchFamily="34" charset="0"/>
            </a:endParaRPr>
          </a:p>
        </p:txBody>
      </p:sp>
      <p:sp>
        <p:nvSpPr>
          <p:cNvPr id="39" name="Rectangle 39"/>
          <p:cNvSpPr>
            <a:spLocks noChangeArrowheads="1"/>
          </p:cNvSpPr>
          <p:nvPr/>
        </p:nvSpPr>
        <p:spPr bwMode="auto">
          <a:xfrm>
            <a:off x="7672388" y="5832475"/>
            <a:ext cx="18732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FFFFFF"/>
                </a:solidFill>
              </a:rPr>
              <a:t>SP</a:t>
            </a:r>
            <a:endParaRPr lang="en-US" sz="2000"/>
          </a:p>
        </p:txBody>
      </p:sp>
      <p:sp>
        <p:nvSpPr>
          <p:cNvPr id="40" name="Rectangle 40"/>
          <p:cNvSpPr>
            <a:spLocks noChangeArrowheads="1"/>
          </p:cNvSpPr>
          <p:nvPr/>
        </p:nvSpPr>
        <p:spPr bwMode="auto">
          <a:xfrm>
            <a:off x="7415213" y="5440362"/>
            <a:ext cx="692150" cy="258763"/>
          </a:xfrm>
          <a:prstGeom prst="rect">
            <a:avLst/>
          </a:prstGeom>
          <a:solidFill>
            <a:srgbClr val="FF0000"/>
          </a:solidFill>
          <a:ln w="206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b-NO">
              <a:latin typeface="Calibri" pitchFamily="34" charset="0"/>
            </a:endParaRPr>
          </a:p>
        </p:txBody>
      </p:sp>
      <p:sp>
        <p:nvSpPr>
          <p:cNvPr id="41" name="Rectangle 41"/>
          <p:cNvSpPr>
            <a:spLocks noChangeArrowheads="1"/>
          </p:cNvSpPr>
          <p:nvPr/>
        </p:nvSpPr>
        <p:spPr bwMode="auto">
          <a:xfrm>
            <a:off x="7672388" y="5484812"/>
            <a:ext cx="18732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FFFFFF"/>
                </a:solidFill>
              </a:rPr>
              <a:t>SP</a:t>
            </a:r>
            <a:endParaRPr lang="en-US" sz="2000"/>
          </a:p>
        </p:txBody>
      </p:sp>
      <p:sp>
        <p:nvSpPr>
          <p:cNvPr id="42" name="Rectangle 42"/>
          <p:cNvSpPr>
            <a:spLocks noChangeArrowheads="1"/>
          </p:cNvSpPr>
          <p:nvPr/>
        </p:nvSpPr>
        <p:spPr bwMode="auto">
          <a:xfrm>
            <a:off x="7415213" y="5094287"/>
            <a:ext cx="692150" cy="258763"/>
          </a:xfrm>
          <a:prstGeom prst="rect">
            <a:avLst/>
          </a:prstGeom>
          <a:solidFill>
            <a:srgbClr val="FF0000"/>
          </a:solidFill>
          <a:ln w="206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b-NO">
              <a:latin typeface="Calibri" pitchFamily="34" charset="0"/>
            </a:endParaRPr>
          </a:p>
        </p:txBody>
      </p:sp>
      <p:sp>
        <p:nvSpPr>
          <p:cNvPr id="43" name="Rectangle 43"/>
          <p:cNvSpPr>
            <a:spLocks noChangeArrowheads="1"/>
          </p:cNvSpPr>
          <p:nvPr/>
        </p:nvSpPr>
        <p:spPr bwMode="auto">
          <a:xfrm>
            <a:off x="7672388" y="5138737"/>
            <a:ext cx="18732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FFFFFF"/>
                </a:solidFill>
              </a:rPr>
              <a:t>SP</a:t>
            </a:r>
            <a:endParaRPr lang="en-US" sz="2000"/>
          </a:p>
        </p:txBody>
      </p:sp>
      <p:sp>
        <p:nvSpPr>
          <p:cNvPr id="44" name="Rectangle 44"/>
          <p:cNvSpPr>
            <a:spLocks noChangeArrowheads="1"/>
          </p:cNvSpPr>
          <p:nvPr/>
        </p:nvSpPr>
        <p:spPr bwMode="auto">
          <a:xfrm>
            <a:off x="7415213" y="4748212"/>
            <a:ext cx="692150" cy="258763"/>
          </a:xfrm>
          <a:prstGeom prst="rect">
            <a:avLst/>
          </a:prstGeom>
          <a:solidFill>
            <a:srgbClr val="FF0000"/>
          </a:solidFill>
          <a:ln w="206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b-NO">
              <a:latin typeface="Calibri" pitchFamily="34" charset="0"/>
            </a:endParaRPr>
          </a:p>
        </p:txBody>
      </p:sp>
      <p:sp>
        <p:nvSpPr>
          <p:cNvPr id="45" name="Rectangle 45"/>
          <p:cNvSpPr>
            <a:spLocks noChangeArrowheads="1"/>
          </p:cNvSpPr>
          <p:nvPr/>
        </p:nvSpPr>
        <p:spPr bwMode="auto">
          <a:xfrm>
            <a:off x="7672388" y="4792662"/>
            <a:ext cx="18732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FFFFFF"/>
                </a:solidFill>
              </a:rPr>
              <a:t>SP</a:t>
            </a:r>
            <a:endParaRPr lang="en-US" sz="2000"/>
          </a:p>
        </p:txBody>
      </p:sp>
      <p:sp>
        <p:nvSpPr>
          <p:cNvPr id="46" name="Rectangle 46"/>
          <p:cNvSpPr>
            <a:spLocks noChangeArrowheads="1"/>
          </p:cNvSpPr>
          <p:nvPr/>
        </p:nvSpPr>
        <p:spPr bwMode="auto">
          <a:xfrm>
            <a:off x="8194675" y="4768850"/>
            <a:ext cx="411163" cy="1277937"/>
          </a:xfrm>
          <a:prstGeom prst="rect">
            <a:avLst/>
          </a:prstGeom>
          <a:solidFill>
            <a:srgbClr val="FA9EEC"/>
          </a:solidFill>
          <a:ln w="206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b-NO">
              <a:latin typeface="Calibri" pitchFamily="34" charset="0"/>
            </a:endParaRPr>
          </a:p>
        </p:txBody>
      </p:sp>
      <p:sp>
        <p:nvSpPr>
          <p:cNvPr id="47" name="Rectangle 47"/>
          <p:cNvSpPr>
            <a:spLocks noChangeArrowheads="1"/>
          </p:cNvSpPr>
          <p:nvPr/>
        </p:nvSpPr>
        <p:spPr bwMode="auto">
          <a:xfrm>
            <a:off x="8264525" y="5322887"/>
            <a:ext cx="280988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000000"/>
                </a:solidFill>
              </a:rPr>
              <a:t>SFU</a:t>
            </a:r>
            <a:endParaRPr lang="en-US" sz="2000"/>
          </a:p>
        </p:txBody>
      </p:sp>
      <p:sp>
        <p:nvSpPr>
          <p:cNvPr id="48" name="Rectangle 48"/>
          <p:cNvSpPr>
            <a:spLocks noChangeArrowheads="1"/>
          </p:cNvSpPr>
          <p:nvPr/>
        </p:nvSpPr>
        <p:spPr bwMode="auto">
          <a:xfrm>
            <a:off x="6032500" y="4043362"/>
            <a:ext cx="2506663" cy="260350"/>
          </a:xfrm>
          <a:prstGeom prst="rect">
            <a:avLst/>
          </a:prstGeom>
          <a:solidFill>
            <a:srgbClr val="FFFF99"/>
          </a:solidFill>
          <a:ln w="206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b-NO">
              <a:latin typeface="Calibri" pitchFamily="34" charset="0"/>
            </a:endParaRPr>
          </a:p>
        </p:txBody>
      </p:sp>
      <p:sp>
        <p:nvSpPr>
          <p:cNvPr id="49" name="Rectangle 49"/>
          <p:cNvSpPr>
            <a:spLocks noChangeArrowheads="1"/>
          </p:cNvSpPr>
          <p:nvPr/>
        </p:nvSpPr>
        <p:spPr bwMode="auto">
          <a:xfrm>
            <a:off x="6435725" y="4089400"/>
            <a:ext cx="1760538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000000"/>
                </a:solidFill>
              </a:rPr>
              <a:t>Instruction Fetch/Dispatch</a:t>
            </a:r>
            <a:endParaRPr lang="en-US" sz="2000"/>
          </a:p>
        </p:txBody>
      </p:sp>
      <p:sp>
        <p:nvSpPr>
          <p:cNvPr id="50" name="Rectangle 50"/>
          <p:cNvSpPr>
            <a:spLocks noChangeArrowheads="1"/>
          </p:cNvSpPr>
          <p:nvPr/>
        </p:nvSpPr>
        <p:spPr bwMode="auto">
          <a:xfrm>
            <a:off x="6032500" y="3827462"/>
            <a:ext cx="1123950" cy="130175"/>
          </a:xfrm>
          <a:prstGeom prst="rect">
            <a:avLst/>
          </a:prstGeom>
          <a:solidFill>
            <a:srgbClr val="4D92E6"/>
          </a:solidFill>
          <a:ln w="206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b-NO">
              <a:latin typeface="Calibri" pitchFamily="34" charset="0"/>
            </a:endParaRPr>
          </a:p>
        </p:txBody>
      </p:sp>
      <p:sp>
        <p:nvSpPr>
          <p:cNvPr id="51" name="Rectangle 51"/>
          <p:cNvSpPr>
            <a:spLocks noChangeArrowheads="1"/>
          </p:cNvSpPr>
          <p:nvPr/>
        </p:nvSpPr>
        <p:spPr bwMode="auto">
          <a:xfrm>
            <a:off x="6148388" y="3808412"/>
            <a:ext cx="922337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 dirty="0">
                <a:solidFill>
                  <a:srgbClr val="000000"/>
                </a:solidFill>
              </a:rPr>
              <a:t>Instruction L1</a:t>
            </a:r>
            <a:endParaRPr lang="en-US" sz="2000" dirty="0"/>
          </a:p>
        </p:txBody>
      </p:sp>
      <p:sp>
        <p:nvSpPr>
          <p:cNvPr id="52" name="Rectangle 52"/>
          <p:cNvSpPr>
            <a:spLocks noChangeArrowheads="1"/>
          </p:cNvSpPr>
          <p:nvPr/>
        </p:nvSpPr>
        <p:spPr bwMode="auto">
          <a:xfrm>
            <a:off x="7415213" y="3827462"/>
            <a:ext cx="1123950" cy="130175"/>
          </a:xfrm>
          <a:prstGeom prst="rect">
            <a:avLst/>
          </a:prstGeom>
          <a:solidFill>
            <a:srgbClr val="4D92E6"/>
          </a:solidFill>
          <a:ln w="206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b-NO">
              <a:latin typeface="Calibri" pitchFamily="34" charset="0"/>
            </a:endParaRPr>
          </a:p>
        </p:txBody>
      </p:sp>
      <p:sp>
        <p:nvSpPr>
          <p:cNvPr id="53" name="Rectangle 53"/>
          <p:cNvSpPr>
            <a:spLocks noChangeArrowheads="1"/>
          </p:cNvSpPr>
          <p:nvPr/>
        </p:nvSpPr>
        <p:spPr bwMode="auto">
          <a:xfrm>
            <a:off x="7734300" y="3808412"/>
            <a:ext cx="50482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000000"/>
                </a:solidFill>
              </a:rPr>
              <a:t>Data L1</a:t>
            </a:r>
            <a:endParaRPr lang="en-US" sz="2000"/>
          </a:p>
        </p:txBody>
      </p:sp>
      <p:sp>
        <p:nvSpPr>
          <p:cNvPr id="54" name="Freeform 54"/>
          <p:cNvSpPr>
            <a:spLocks/>
          </p:cNvSpPr>
          <p:nvPr/>
        </p:nvSpPr>
        <p:spPr bwMode="auto">
          <a:xfrm>
            <a:off x="3438525" y="2919412"/>
            <a:ext cx="1901825" cy="519113"/>
          </a:xfrm>
          <a:custGeom>
            <a:avLst/>
            <a:gdLst>
              <a:gd name="T0" fmla="*/ 1901825 w 2397"/>
              <a:gd name="T1" fmla="*/ 519113 h 654"/>
              <a:gd name="T2" fmla="*/ 1847079 w 2397"/>
              <a:gd name="T3" fmla="*/ 518319 h 654"/>
              <a:gd name="T4" fmla="*/ 1793127 w 2397"/>
              <a:gd name="T5" fmla="*/ 512763 h 654"/>
              <a:gd name="T6" fmla="*/ 1739968 w 2397"/>
              <a:gd name="T7" fmla="*/ 505619 h 654"/>
              <a:gd name="T8" fmla="*/ 1688395 w 2397"/>
              <a:gd name="T9" fmla="*/ 493713 h 654"/>
              <a:gd name="T10" fmla="*/ 1636823 w 2397"/>
              <a:gd name="T11" fmla="*/ 480219 h 654"/>
              <a:gd name="T12" fmla="*/ 1588424 w 2397"/>
              <a:gd name="T13" fmla="*/ 462757 h 654"/>
              <a:gd name="T14" fmla="*/ 1540026 w 2397"/>
              <a:gd name="T15" fmla="*/ 443707 h 654"/>
              <a:gd name="T16" fmla="*/ 1494801 w 2397"/>
              <a:gd name="T17" fmla="*/ 419894 h 654"/>
              <a:gd name="T18" fmla="*/ 1451956 w 2397"/>
              <a:gd name="T19" fmla="*/ 394494 h 654"/>
              <a:gd name="T20" fmla="*/ 1413079 w 2397"/>
              <a:gd name="T21" fmla="*/ 367507 h 654"/>
              <a:gd name="T22" fmla="*/ 1375788 w 2397"/>
              <a:gd name="T23" fmla="*/ 337344 h 654"/>
              <a:gd name="T24" fmla="*/ 1342465 w 2397"/>
              <a:gd name="T25" fmla="*/ 304800 h 654"/>
              <a:gd name="T26" fmla="*/ 1311521 w 2397"/>
              <a:gd name="T27" fmla="*/ 271463 h 654"/>
              <a:gd name="T28" fmla="*/ 1285338 w 2397"/>
              <a:gd name="T29" fmla="*/ 235744 h 654"/>
              <a:gd name="T30" fmla="*/ 1263123 w 2397"/>
              <a:gd name="T31" fmla="*/ 198438 h 654"/>
              <a:gd name="T32" fmla="*/ 1243287 w 2397"/>
              <a:gd name="T33" fmla="*/ 160338 h 654"/>
              <a:gd name="T34" fmla="*/ 1229799 w 2397"/>
              <a:gd name="T35" fmla="*/ 121444 h 654"/>
              <a:gd name="T36" fmla="*/ 1217898 w 2397"/>
              <a:gd name="T37" fmla="*/ 80963 h 654"/>
              <a:gd name="T38" fmla="*/ 1212344 w 2397"/>
              <a:gd name="T39" fmla="*/ 40481 h 654"/>
              <a:gd name="T40" fmla="*/ 1209964 w 2397"/>
              <a:gd name="T41" fmla="*/ 0 h 654"/>
              <a:gd name="T42" fmla="*/ 691861 w 2397"/>
              <a:gd name="T43" fmla="*/ 0 h 654"/>
              <a:gd name="T44" fmla="*/ 689481 w 2397"/>
              <a:gd name="T45" fmla="*/ 40481 h 654"/>
              <a:gd name="T46" fmla="*/ 682340 w 2397"/>
              <a:gd name="T47" fmla="*/ 80963 h 654"/>
              <a:gd name="T48" fmla="*/ 672026 w 2397"/>
              <a:gd name="T49" fmla="*/ 119856 h 654"/>
              <a:gd name="T50" fmla="*/ 656951 w 2397"/>
              <a:gd name="T51" fmla="*/ 159544 h 654"/>
              <a:gd name="T52" fmla="*/ 638702 w 2397"/>
              <a:gd name="T53" fmla="*/ 197644 h 654"/>
              <a:gd name="T54" fmla="*/ 615693 w 2397"/>
              <a:gd name="T55" fmla="*/ 234156 h 654"/>
              <a:gd name="T56" fmla="*/ 588717 w 2397"/>
              <a:gd name="T57" fmla="*/ 269875 h 654"/>
              <a:gd name="T58" fmla="*/ 557773 w 2397"/>
              <a:gd name="T59" fmla="*/ 304007 h 654"/>
              <a:gd name="T60" fmla="*/ 524450 w 2397"/>
              <a:gd name="T61" fmla="*/ 335757 h 654"/>
              <a:gd name="T62" fmla="*/ 487159 w 2397"/>
              <a:gd name="T63" fmla="*/ 365919 h 654"/>
              <a:gd name="T64" fmla="*/ 448282 w 2397"/>
              <a:gd name="T65" fmla="*/ 393700 h 654"/>
              <a:gd name="T66" fmla="*/ 405437 w 2397"/>
              <a:gd name="T67" fmla="*/ 419100 h 654"/>
              <a:gd name="T68" fmla="*/ 361006 w 2397"/>
              <a:gd name="T69" fmla="*/ 442119 h 654"/>
              <a:gd name="T70" fmla="*/ 313400 w 2397"/>
              <a:gd name="T71" fmla="*/ 461963 h 654"/>
              <a:gd name="T72" fmla="*/ 264208 w 2397"/>
              <a:gd name="T73" fmla="*/ 479425 h 654"/>
              <a:gd name="T74" fmla="*/ 213430 w 2397"/>
              <a:gd name="T75" fmla="*/ 492919 h 654"/>
              <a:gd name="T76" fmla="*/ 161064 w 2397"/>
              <a:gd name="T77" fmla="*/ 504825 h 654"/>
              <a:gd name="T78" fmla="*/ 107112 w 2397"/>
              <a:gd name="T79" fmla="*/ 512763 h 654"/>
              <a:gd name="T80" fmla="*/ 53952 w 2397"/>
              <a:gd name="T81" fmla="*/ 517525 h 654"/>
              <a:gd name="T82" fmla="*/ 0 w 2397"/>
              <a:gd name="T83" fmla="*/ 519113 h 654"/>
              <a:gd name="T84" fmla="*/ 1901825 w 2397"/>
              <a:gd name="T85" fmla="*/ 519113 h 654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2397"/>
              <a:gd name="T130" fmla="*/ 0 h 654"/>
              <a:gd name="T131" fmla="*/ 2397 w 2397"/>
              <a:gd name="T132" fmla="*/ 654 h 654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2397" h="654">
                <a:moveTo>
                  <a:pt x="2397" y="654"/>
                </a:moveTo>
                <a:lnTo>
                  <a:pt x="2328" y="653"/>
                </a:lnTo>
                <a:lnTo>
                  <a:pt x="2260" y="646"/>
                </a:lnTo>
                <a:lnTo>
                  <a:pt x="2193" y="637"/>
                </a:lnTo>
                <a:lnTo>
                  <a:pt x="2128" y="622"/>
                </a:lnTo>
                <a:lnTo>
                  <a:pt x="2063" y="605"/>
                </a:lnTo>
                <a:lnTo>
                  <a:pt x="2002" y="583"/>
                </a:lnTo>
                <a:lnTo>
                  <a:pt x="1941" y="559"/>
                </a:lnTo>
                <a:lnTo>
                  <a:pt x="1884" y="529"/>
                </a:lnTo>
                <a:lnTo>
                  <a:pt x="1830" y="497"/>
                </a:lnTo>
                <a:lnTo>
                  <a:pt x="1781" y="463"/>
                </a:lnTo>
                <a:lnTo>
                  <a:pt x="1734" y="425"/>
                </a:lnTo>
                <a:lnTo>
                  <a:pt x="1692" y="384"/>
                </a:lnTo>
                <a:lnTo>
                  <a:pt x="1653" y="342"/>
                </a:lnTo>
                <a:lnTo>
                  <a:pt x="1620" y="297"/>
                </a:lnTo>
                <a:lnTo>
                  <a:pt x="1592" y="250"/>
                </a:lnTo>
                <a:lnTo>
                  <a:pt x="1567" y="202"/>
                </a:lnTo>
                <a:lnTo>
                  <a:pt x="1550" y="153"/>
                </a:lnTo>
                <a:lnTo>
                  <a:pt x="1535" y="102"/>
                </a:lnTo>
                <a:lnTo>
                  <a:pt x="1528" y="51"/>
                </a:lnTo>
                <a:lnTo>
                  <a:pt x="1525" y="0"/>
                </a:lnTo>
                <a:lnTo>
                  <a:pt x="872" y="0"/>
                </a:lnTo>
                <a:lnTo>
                  <a:pt x="869" y="51"/>
                </a:lnTo>
                <a:lnTo>
                  <a:pt x="860" y="102"/>
                </a:lnTo>
                <a:lnTo>
                  <a:pt x="847" y="151"/>
                </a:lnTo>
                <a:lnTo>
                  <a:pt x="828" y="201"/>
                </a:lnTo>
                <a:lnTo>
                  <a:pt x="805" y="249"/>
                </a:lnTo>
                <a:lnTo>
                  <a:pt x="776" y="295"/>
                </a:lnTo>
                <a:lnTo>
                  <a:pt x="742" y="340"/>
                </a:lnTo>
                <a:lnTo>
                  <a:pt x="703" y="383"/>
                </a:lnTo>
                <a:lnTo>
                  <a:pt x="661" y="423"/>
                </a:lnTo>
                <a:lnTo>
                  <a:pt x="614" y="461"/>
                </a:lnTo>
                <a:lnTo>
                  <a:pt x="565" y="496"/>
                </a:lnTo>
                <a:lnTo>
                  <a:pt x="511" y="528"/>
                </a:lnTo>
                <a:lnTo>
                  <a:pt x="455" y="557"/>
                </a:lnTo>
                <a:lnTo>
                  <a:pt x="395" y="582"/>
                </a:lnTo>
                <a:lnTo>
                  <a:pt x="333" y="604"/>
                </a:lnTo>
                <a:lnTo>
                  <a:pt x="269" y="621"/>
                </a:lnTo>
                <a:lnTo>
                  <a:pt x="203" y="636"/>
                </a:lnTo>
                <a:lnTo>
                  <a:pt x="135" y="646"/>
                </a:lnTo>
                <a:lnTo>
                  <a:pt x="68" y="652"/>
                </a:lnTo>
                <a:lnTo>
                  <a:pt x="0" y="654"/>
                </a:lnTo>
                <a:lnTo>
                  <a:pt x="2397" y="654"/>
                </a:lnTo>
                <a:close/>
              </a:path>
            </a:pathLst>
          </a:custGeom>
          <a:solidFill>
            <a:srgbClr val="FFFFFF"/>
          </a:solidFill>
          <a:ln w="6350">
            <a:solidFill>
              <a:srgbClr val="993300"/>
            </a:solidFill>
            <a:round/>
            <a:headEnd/>
            <a:tailEnd/>
          </a:ln>
        </p:spPr>
        <p:txBody>
          <a:bodyPr/>
          <a:lstStyle/>
          <a:p>
            <a:endParaRPr lang="nb-NO">
              <a:latin typeface="Calibri" pitchFamily="34" charset="0"/>
            </a:endParaRPr>
          </a:p>
        </p:txBody>
      </p:sp>
      <p:sp>
        <p:nvSpPr>
          <p:cNvPr id="55" name="Rectangle 55"/>
          <p:cNvSpPr>
            <a:spLocks noChangeArrowheads="1"/>
          </p:cNvSpPr>
          <p:nvPr/>
        </p:nvSpPr>
        <p:spPr bwMode="auto">
          <a:xfrm>
            <a:off x="3492500" y="3524250"/>
            <a:ext cx="1814513" cy="173037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b-NO">
              <a:latin typeface="Calibri" pitchFamily="34" charset="0"/>
            </a:endParaRPr>
          </a:p>
        </p:txBody>
      </p:sp>
      <p:sp>
        <p:nvSpPr>
          <p:cNvPr id="56" name="Rectangle 56"/>
          <p:cNvSpPr>
            <a:spLocks noChangeArrowheads="1"/>
          </p:cNvSpPr>
          <p:nvPr/>
        </p:nvSpPr>
        <p:spPr bwMode="auto">
          <a:xfrm>
            <a:off x="3521075" y="3525837"/>
            <a:ext cx="174625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000000"/>
                </a:solidFill>
              </a:rPr>
              <a:t>Texture Processor Cluster</a:t>
            </a:r>
            <a:endParaRPr lang="en-US" sz="2000"/>
          </a:p>
        </p:txBody>
      </p:sp>
      <p:sp>
        <p:nvSpPr>
          <p:cNvPr id="57" name="Rectangle 57"/>
          <p:cNvSpPr>
            <a:spLocks noChangeArrowheads="1"/>
          </p:cNvSpPr>
          <p:nvPr/>
        </p:nvSpPr>
        <p:spPr bwMode="auto">
          <a:xfrm>
            <a:off x="6151563" y="3525837"/>
            <a:ext cx="172085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000000"/>
                </a:solidFill>
              </a:rPr>
              <a:t>Streaming Multiprocessor</a:t>
            </a:r>
            <a:endParaRPr lang="en-US" sz="2000"/>
          </a:p>
        </p:txBody>
      </p:sp>
      <p:sp>
        <p:nvSpPr>
          <p:cNvPr id="58" name="Rectangle 58"/>
          <p:cNvSpPr>
            <a:spLocks noChangeArrowheads="1"/>
          </p:cNvSpPr>
          <p:nvPr/>
        </p:nvSpPr>
        <p:spPr bwMode="auto">
          <a:xfrm>
            <a:off x="4449763" y="4446587"/>
            <a:ext cx="692150" cy="571500"/>
          </a:xfrm>
          <a:prstGeom prst="rect">
            <a:avLst/>
          </a:prstGeom>
          <a:solidFill>
            <a:srgbClr val="FF7171"/>
          </a:solidFill>
          <a:ln w="206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b-NO">
              <a:latin typeface="Calibri" pitchFamily="34" charset="0"/>
            </a:endParaRPr>
          </a:p>
        </p:txBody>
      </p:sp>
      <p:sp>
        <p:nvSpPr>
          <p:cNvPr id="59" name="Rectangle 59"/>
          <p:cNvSpPr>
            <a:spLocks noChangeArrowheads="1"/>
          </p:cNvSpPr>
          <p:nvPr/>
        </p:nvSpPr>
        <p:spPr bwMode="auto">
          <a:xfrm>
            <a:off x="4721225" y="4157662"/>
            <a:ext cx="20955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000000"/>
                </a:solidFill>
              </a:rPr>
              <a:t>SM</a:t>
            </a:r>
            <a:endParaRPr lang="en-US" sz="2000"/>
          </a:p>
        </p:txBody>
      </p:sp>
      <p:sp>
        <p:nvSpPr>
          <p:cNvPr id="60" name="Rectangle 60"/>
          <p:cNvSpPr>
            <a:spLocks noChangeArrowheads="1"/>
          </p:cNvSpPr>
          <p:nvPr/>
        </p:nvSpPr>
        <p:spPr bwMode="auto">
          <a:xfrm>
            <a:off x="6042025" y="4414837"/>
            <a:ext cx="2506663" cy="260350"/>
          </a:xfrm>
          <a:prstGeom prst="rect">
            <a:avLst/>
          </a:prstGeom>
          <a:solidFill>
            <a:schemeClr val="folHlink"/>
          </a:solidFill>
          <a:ln w="206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b-NO">
              <a:latin typeface="Calibri" pitchFamily="34" charset="0"/>
            </a:endParaRPr>
          </a:p>
        </p:txBody>
      </p:sp>
      <p:sp>
        <p:nvSpPr>
          <p:cNvPr id="61" name="Rectangle 61"/>
          <p:cNvSpPr>
            <a:spLocks noChangeArrowheads="1"/>
          </p:cNvSpPr>
          <p:nvPr/>
        </p:nvSpPr>
        <p:spPr bwMode="auto">
          <a:xfrm>
            <a:off x="6769100" y="4460875"/>
            <a:ext cx="104775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000000"/>
                </a:solidFill>
              </a:rPr>
              <a:t>Shared Memory</a:t>
            </a:r>
            <a:endParaRPr lang="en-US" sz="2000"/>
          </a:p>
        </p:txBody>
      </p:sp>
      <p:sp>
        <p:nvSpPr>
          <p:cNvPr id="62" name="Rectangle 58"/>
          <p:cNvSpPr>
            <a:spLocks noChangeArrowheads="1"/>
          </p:cNvSpPr>
          <p:nvPr/>
        </p:nvSpPr>
        <p:spPr bwMode="auto">
          <a:xfrm>
            <a:off x="4449763" y="3732212"/>
            <a:ext cx="692150" cy="571500"/>
          </a:xfrm>
          <a:prstGeom prst="rect">
            <a:avLst/>
          </a:prstGeom>
          <a:solidFill>
            <a:srgbClr val="FF7171"/>
          </a:solidFill>
          <a:ln w="206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b-NO">
              <a:latin typeface="Calibri" pitchFamily="34" charset="0"/>
            </a:endParaRPr>
          </a:p>
        </p:txBody>
      </p:sp>
      <p:sp>
        <p:nvSpPr>
          <p:cNvPr id="63" name="Rectangle 27"/>
          <p:cNvSpPr>
            <a:spLocks noChangeArrowheads="1"/>
          </p:cNvSpPr>
          <p:nvPr/>
        </p:nvSpPr>
        <p:spPr bwMode="auto">
          <a:xfrm>
            <a:off x="4664075" y="4660900"/>
            <a:ext cx="280988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1100" b="1">
                <a:solidFill>
                  <a:srgbClr val="000000"/>
                </a:solidFill>
              </a:rPr>
              <a:t>SM</a:t>
            </a:r>
            <a:endParaRPr lang="en-US" sz="2000"/>
          </a:p>
        </p:txBody>
      </p:sp>
      <p:sp>
        <p:nvSpPr>
          <p:cNvPr id="64" name="Rectangle 27"/>
          <p:cNvSpPr>
            <a:spLocks noChangeArrowheads="1"/>
          </p:cNvSpPr>
          <p:nvPr/>
        </p:nvSpPr>
        <p:spPr bwMode="auto">
          <a:xfrm>
            <a:off x="4664075" y="3946525"/>
            <a:ext cx="280988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1100" b="1">
                <a:solidFill>
                  <a:srgbClr val="000000"/>
                </a:solidFill>
              </a:rPr>
              <a:t>SM</a:t>
            </a:r>
            <a:endParaRPr lang="en-US" sz="2000"/>
          </a:p>
        </p:txBody>
      </p:sp>
      <p:sp>
        <p:nvSpPr>
          <p:cNvPr id="65" name="Rectangle 3"/>
          <p:cNvSpPr>
            <a:spLocks noGrp="1" noChangeArrowheads="1"/>
          </p:cNvSpPr>
          <p:nvPr>
            <p:ph idx="1"/>
          </p:nvPr>
        </p:nvSpPr>
        <p:spPr>
          <a:xfrm>
            <a:off x="0" y="1295400"/>
            <a:ext cx="3276600" cy="5105400"/>
          </a:xfrm>
        </p:spPr>
        <p:txBody>
          <a:bodyPr/>
          <a:lstStyle/>
          <a:p>
            <a:r>
              <a:rPr lang="en-US" sz="2400" dirty="0" smtClean="0"/>
              <a:t>TPC</a:t>
            </a:r>
          </a:p>
          <a:p>
            <a:pPr lvl="1"/>
            <a:r>
              <a:rPr lang="en-US" sz="1600" dirty="0" smtClean="0"/>
              <a:t>Texture Processing Cluster</a:t>
            </a:r>
            <a:endParaRPr lang="en-US" sz="1600" dirty="0"/>
          </a:p>
          <a:p>
            <a:r>
              <a:rPr lang="en-US" sz="2400" dirty="0" smtClean="0"/>
              <a:t>SM</a:t>
            </a:r>
          </a:p>
          <a:p>
            <a:pPr lvl="1"/>
            <a:r>
              <a:rPr lang="en-US" sz="1600" dirty="0" smtClean="0"/>
              <a:t>Streaming Multiprocessor</a:t>
            </a:r>
          </a:p>
          <a:p>
            <a:pPr lvl="1"/>
            <a:r>
              <a:rPr lang="en-US" sz="1600" dirty="0" smtClean="0"/>
              <a:t>In CUDA: Multiprocessor, and fundamental unit for a thread block</a:t>
            </a:r>
            <a:endParaRPr lang="en-US" sz="1600" dirty="0"/>
          </a:p>
          <a:p>
            <a:r>
              <a:rPr lang="en-US" sz="2400" dirty="0" smtClean="0"/>
              <a:t>TEX</a:t>
            </a:r>
          </a:p>
          <a:p>
            <a:pPr lvl="1"/>
            <a:r>
              <a:rPr lang="en-US" sz="1600" dirty="0" smtClean="0"/>
              <a:t>Texture Unit</a:t>
            </a:r>
          </a:p>
          <a:p>
            <a:r>
              <a:rPr lang="en-US" sz="2400" dirty="0" smtClean="0"/>
              <a:t>SP</a:t>
            </a:r>
          </a:p>
          <a:p>
            <a:pPr lvl="1"/>
            <a:r>
              <a:rPr lang="en-US" sz="1600" dirty="0" smtClean="0"/>
              <a:t>Stream Processor</a:t>
            </a:r>
          </a:p>
          <a:p>
            <a:pPr lvl="1"/>
            <a:r>
              <a:rPr lang="en-US" sz="1600" dirty="0" smtClean="0"/>
              <a:t>Scalar ALU for single CUDA thread</a:t>
            </a:r>
          </a:p>
          <a:p>
            <a:r>
              <a:rPr lang="en-US" sz="2400" dirty="0" smtClean="0"/>
              <a:t>SFU</a:t>
            </a:r>
          </a:p>
          <a:p>
            <a:pPr lvl="1"/>
            <a:r>
              <a:rPr lang="en-US" sz="1600" dirty="0" smtClean="0"/>
              <a:t>Super Function Unit</a:t>
            </a:r>
          </a:p>
        </p:txBody>
      </p:sp>
      <p:sp>
        <p:nvSpPr>
          <p:cNvPr id="66" name="Plassholder for bunntekst 3"/>
          <p:cNvSpPr txBox="1">
            <a:spLocks/>
          </p:cNvSpPr>
          <p:nvPr/>
        </p:nvSpPr>
        <p:spPr>
          <a:xfrm>
            <a:off x="3048000" y="6629400"/>
            <a:ext cx="3429000" cy="228600"/>
          </a:xfrm>
          <a:prstGeom prst="rect">
            <a:avLst/>
          </a:prstGeom>
          <a:solidFill>
            <a:schemeClr val="bg1"/>
          </a:solidFill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INF5062, Håkon Kvale Stensland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24" grpId="0" animBg="1"/>
      <p:bldP spid="25" grpId="0"/>
      <p:bldP spid="26" grpId="0" animBg="1"/>
      <p:bldP spid="27" grpId="0"/>
      <p:bldP spid="28" grpId="0" animBg="1"/>
      <p:bldP spid="29" grpId="0"/>
      <p:bldP spid="30" grpId="0" animBg="1"/>
      <p:bldP spid="31" grpId="0"/>
      <p:bldP spid="32" grpId="0" animBg="1"/>
      <p:bldP spid="33" grpId="0"/>
      <p:bldP spid="34" grpId="0" animBg="1"/>
      <p:bldP spid="35" grpId="0"/>
      <p:bldP spid="36" grpId="0" animBg="1"/>
      <p:bldP spid="37" grpId="0"/>
      <p:bldP spid="38" grpId="0" animBg="1"/>
      <p:bldP spid="39" grpId="0"/>
      <p:bldP spid="40" grpId="0" animBg="1"/>
      <p:bldP spid="41" grpId="0"/>
      <p:bldP spid="42" grpId="0" animBg="1"/>
      <p:bldP spid="43" grpId="0"/>
      <p:bldP spid="44" grpId="0" animBg="1"/>
      <p:bldP spid="45" grpId="0"/>
      <p:bldP spid="46" grpId="0" animBg="1"/>
      <p:bldP spid="47" grpId="0"/>
      <p:bldP spid="48" grpId="0" animBg="1"/>
      <p:bldP spid="49" grpId="0"/>
      <p:bldP spid="50" grpId="0" animBg="1"/>
      <p:bldP spid="51" grpId="0"/>
      <p:bldP spid="52" grpId="0" animBg="1"/>
      <p:bldP spid="53" grpId="0"/>
      <p:bldP spid="54" grpId="0" animBg="1"/>
      <p:bldP spid="55" grpId="0" animBg="1"/>
      <p:bldP spid="56" grpId="0"/>
      <p:bldP spid="57" grpId="0"/>
      <p:bldP spid="58" grpId="0" animBg="1"/>
      <p:bldP spid="59" grpId="0"/>
      <p:bldP spid="60" grpId="0" animBg="1"/>
      <p:bldP spid="61" grpId="0"/>
      <p:bldP spid="62" grpId="0" animBg="1"/>
      <p:bldP spid="63" grpId="0"/>
      <p:bldP spid="6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SP: The basic processing block</a:t>
            </a:r>
            <a:endParaRPr lang="en-US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1"/>
          </p:nvPr>
        </p:nvSpPr>
        <p:spPr>
          <a:xfrm>
            <a:off x="0" y="838201"/>
            <a:ext cx="4495800" cy="5486400"/>
          </a:xfrm>
        </p:spPr>
        <p:txBody>
          <a:bodyPr/>
          <a:lstStyle/>
          <a:p>
            <a:r>
              <a:rPr lang="en-US" dirty="0" smtClean="0"/>
              <a:t>The nVIDIA Approach:</a:t>
            </a:r>
          </a:p>
          <a:p>
            <a:pPr lvl="1"/>
            <a:r>
              <a:rPr lang="en-US" dirty="0" smtClean="0"/>
              <a:t>A Stream Processor works on a single operation</a:t>
            </a:r>
          </a:p>
          <a:p>
            <a:pPr lvl="1"/>
            <a:endParaRPr lang="en-US" dirty="0"/>
          </a:p>
          <a:p>
            <a:r>
              <a:rPr lang="en-US" dirty="0" smtClean="0"/>
              <a:t>AMD GPU’s work on up to five operations, and Intel’s </a:t>
            </a:r>
            <a:r>
              <a:rPr lang="en-US" dirty="0" err="1" smtClean="0"/>
              <a:t>Larrabee</a:t>
            </a:r>
            <a:r>
              <a:rPr lang="en-US" dirty="0" smtClean="0"/>
              <a:t> will work on up to 16</a:t>
            </a:r>
          </a:p>
          <a:p>
            <a:endParaRPr lang="en-US" dirty="0"/>
          </a:p>
          <a:p>
            <a:r>
              <a:rPr lang="en-US" dirty="0" smtClean="0"/>
              <a:t>Now, let’s take a step back for a closer look!</a:t>
            </a:r>
          </a:p>
        </p:txBody>
      </p:sp>
      <p:pic>
        <p:nvPicPr>
          <p:cNvPr id="8194" name="Picture 2" descr="C:\Users\Håkon Stensland\Desktop\PhD\Figures\COMPAR~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76800" y="1524000"/>
            <a:ext cx="4135542" cy="4295775"/>
          </a:xfrm>
          <a:prstGeom prst="rect">
            <a:avLst/>
          </a:prstGeom>
          <a:noFill/>
        </p:spPr>
      </p:pic>
      <p:sp>
        <p:nvSpPr>
          <p:cNvPr id="7" name="Plassholder for bunntekst 3"/>
          <p:cNvSpPr txBox="1">
            <a:spLocks/>
          </p:cNvSpPr>
          <p:nvPr/>
        </p:nvSpPr>
        <p:spPr>
          <a:xfrm>
            <a:off x="3048000" y="6629400"/>
            <a:ext cx="3429000" cy="228600"/>
          </a:xfrm>
          <a:prstGeom prst="rect">
            <a:avLst/>
          </a:prstGeom>
          <a:solidFill>
            <a:schemeClr val="bg1"/>
          </a:solidFill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INF5062, Håkon Kvale Stensland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Streaming Multiprocessor (SM)</a:t>
            </a:r>
          </a:p>
        </p:txBody>
      </p:sp>
      <p:sp>
        <p:nvSpPr>
          <p:cNvPr id="165891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marL="457200" indent="-457200">
              <a:buFontTx/>
              <a:buNone/>
            </a:pPr>
            <a:r>
              <a:rPr lang="en-US" dirty="0"/>
              <a:t> </a:t>
            </a:r>
          </a:p>
        </p:txBody>
      </p:sp>
      <p:sp>
        <p:nvSpPr>
          <p:cNvPr id="182" name="Plassholder for innhold 181"/>
          <p:cNvSpPr>
            <a:spLocks noGrp="1"/>
          </p:cNvSpPr>
          <p:nvPr>
            <p:ph sz="half" idx="2"/>
          </p:nvPr>
        </p:nvSpPr>
        <p:spPr>
          <a:xfrm>
            <a:off x="381000" y="990600"/>
            <a:ext cx="4876800" cy="5648325"/>
          </a:xfrm>
        </p:spPr>
        <p:txBody>
          <a:bodyPr/>
          <a:lstStyle/>
          <a:p>
            <a:pPr marL="457200" indent="-457200">
              <a:buFont typeface="Wingdings" pitchFamily="2" charset="2"/>
              <a:buChar char="§"/>
            </a:pPr>
            <a:r>
              <a:rPr lang="en-US" sz="2400" dirty="0" smtClean="0"/>
              <a:t>Streaming Multiprocessor (SM)</a:t>
            </a:r>
          </a:p>
          <a:p>
            <a:pPr marL="974725" lvl="1" indent="-403225">
              <a:buFont typeface="Wingdings" pitchFamily="2" charset="2"/>
              <a:buChar char="§"/>
            </a:pPr>
            <a:r>
              <a:rPr lang="en-US" sz="2000" dirty="0" smtClean="0"/>
              <a:t>8 Streaming Processors (SP)</a:t>
            </a:r>
          </a:p>
          <a:p>
            <a:pPr marL="974725" lvl="1" indent="-403225">
              <a:buFont typeface="Wingdings" pitchFamily="2" charset="2"/>
              <a:buChar char="§"/>
            </a:pPr>
            <a:r>
              <a:rPr lang="en-US" sz="2000" dirty="0" smtClean="0"/>
              <a:t>2 Super Function Units (SFU)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en-US" sz="2400" dirty="0" smtClean="0"/>
              <a:t>Multi-threaded instruction dispatch</a:t>
            </a:r>
          </a:p>
          <a:p>
            <a:pPr marL="974725" lvl="1" indent="-403225">
              <a:buFont typeface="Wingdings" pitchFamily="2" charset="2"/>
              <a:buChar char="§"/>
            </a:pPr>
            <a:r>
              <a:rPr lang="en-US" sz="2000" dirty="0" smtClean="0"/>
              <a:t>1 to 768 threads active</a:t>
            </a:r>
          </a:p>
          <a:p>
            <a:pPr marL="974725" lvl="1" indent="-403225">
              <a:buFont typeface="Wingdings" pitchFamily="2" charset="2"/>
              <a:buChar char="§"/>
            </a:pPr>
            <a:r>
              <a:rPr lang="en-US" sz="2000" dirty="0" smtClean="0"/>
              <a:t>T</a:t>
            </a:r>
            <a:r>
              <a:rPr lang="en-US" sz="2000" dirty="0" smtClean="0"/>
              <a:t>ry to Cover latency of texture/memory loads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en-US" sz="2400" dirty="0" smtClean="0"/>
              <a:t>Local register file (RF)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en-US" sz="2400" dirty="0" smtClean="0"/>
              <a:t>16 KB shared memory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en-US" sz="2400" dirty="0" smtClean="0"/>
              <a:t>DRAM texture and memory access</a:t>
            </a:r>
            <a:endParaRPr lang="en-US" sz="2400" dirty="0"/>
          </a:p>
        </p:txBody>
      </p:sp>
      <p:sp>
        <p:nvSpPr>
          <p:cNvPr id="165893" name="AutoShape 5"/>
          <p:cNvSpPr>
            <a:spLocks noChangeAspect="1" noChangeArrowheads="1" noTextEdit="1"/>
          </p:cNvSpPr>
          <p:nvPr/>
        </p:nvSpPr>
        <p:spPr bwMode="auto">
          <a:xfrm>
            <a:off x="5345113" y="1900238"/>
            <a:ext cx="3602037" cy="422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894" name="Rectangle 6"/>
          <p:cNvSpPr>
            <a:spLocks noChangeArrowheads="1"/>
          </p:cNvSpPr>
          <p:nvPr/>
        </p:nvSpPr>
        <p:spPr bwMode="auto">
          <a:xfrm>
            <a:off x="5360988" y="1916113"/>
            <a:ext cx="2743200" cy="3795712"/>
          </a:xfrm>
          <a:prstGeom prst="rect">
            <a:avLst/>
          </a:prstGeom>
          <a:solidFill>
            <a:srgbClr val="FFCCCC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895" name="Rectangle 7"/>
          <p:cNvSpPr>
            <a:spLocks noChangeArrowheads="1"/>
          </p:cNvSpPr>
          <p:nvPr/>
        </p:nvSpPr>
        <p:spPr bwMode="auto">
          <a:xfrm>
            <a:off x="5360988" y="1916113"/>
            <a:ext cx="2743200" cy="3795712"/>
          </a:xfrm>
          <a:prstGeom prst="rect">
            <a:avLst/>
          </a:prstGeom>
          <a:noFill/>
          <a:ln w="635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896" name="Rectangle 8"/>
          <p:cNvSpPr>
            <a:spLocks noChangeArrowheads="1"/>
          </p:cNvSpPr>
          <p:nvPr/>
        </p:nvSpPr>
        <p:spPr bwMode="auto">
          <a:xfrm>
            <a:off x="5857875" y="1930400"/>
            <a:ext cx="14414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Streaming Multiprocessor </a:t>
            </a:r>
            <a:endParaRPr lang="en-US" sz="2000">
              <a:latin typeface="Arial" charset="0"/>
            </a:endParaRPr>
          </a:p>
        </p:txBody>
      </p:sp>
      <p:sp>
        <p:nvSpPr>
          <p:cNvPr id="165897" name="Rectangle 9"/>
          <p:cNvSpPr>
            <a:spLocks noChangeArrowheads="1"/>
          </p:cNvSpPr>
          <p:nvPr/>
        </p:nvSpPr>
        <p:spPr bwMode="auto">
          <a:xfrm>
            <a:off x="7351713" y="1930400"/>
            <a:ext cx="381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(</a:t>
            </a:r>
            <a:endParaRPr lang="en-US" sz="2000">
              <a:latin typeface="Arial" charset="0"/>
            </a:endParaRPr>
          </a:p>
        </p:txBody>
      </p:sp>
      <p:sp>
        <p:nvSpPr>
          <p:cNvPr id="165898" name="Rectangle 10"/>
          <p:cNvSpPr>
            <a:spLocks noChangeArrowheads="1"/>
          </p:cNvSpPr>
          <p:nvPr/>
        </p:nvSpPr>
        <p:spPr bwMode="auto">
          <a:xfrm>
            <a:off x="7392988" y="1930400"/>
            <a:ext cx="1714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SM</a:t>
            </a:r>
            <a:endParaRPr lang="en-US" sz="2000">
              <a:latin typeface="Arial" charset="0"/>
            </a:endParaRPr>
          </a:p>
        </p:txBody>
      </p:sp>
      <p:sp>
        <p:nvSpPr>
          <p:cNvPr id="165899" name="Rectangle 11"/>
          <p:cNvSpPr>
            <a:spLocks noChangeArrowheads="1"/>
          </p:cNvSpPr>
          <p:nvPr/>
        </p:nvSpPr>
        <p:spPr bwMode="auto">
          <a:xfrm>
            <a:off x="7570788" y="1930400"/>
            <a:ext cx="381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)</a:t>
            </a:r>
            <a:endParaRPr lang="en-US" sz="2000">
              <a:latin typeface="Arial" charset="0"/>
            </a:endParaRPr>
          </a:p>
        </p:txBody>
      </p:sp>
      <p:sp>
        <p:nvSpPr>
          <p:cNvPr id="165900" name="Line 12"/>
          <p:cNvSpPr>
            <a:spLocks noChangeShapeType="1"/>
          </p:cNvSpPr>
          <p:nvPr/>
        </p:nvSpPr>
        <p:spPr bwMode="auto">
          <a:xfrm>
            <a:off x="7683500" y="5056188"/>
            <a:ext cx="128588" cy="1587"/>
          </a:xfrm>
          <a:prstGeom prst="line">
            <a:avLst/>
          </a:prstGeom>
          <a:noFill/>
          <a:ln w="26988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01" name="Line 13"/>
          <p:cNvSpPr>
            <a:spLocks noChangeShapeType="1"/>
          </p:cNvSpPr>
          <p:nvPr/>
        </p:nvSpPr>
        <p:spPr bwMode="auto">
          <a:xfrm>
            <a:off x="7683500" y="4678363"/>
            <a:ext cx="128588" cy="1587"/>
          </a:xfrm>
          <a:prstGeom prst="line">
            <a:avLst/>
          </a:prstGeom>
          <a:noFill/>
          <a:ln w="26988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02" name="Line 14"/>
          <p:cNvSpPr>
            <a:spLocks noChangeShapeType="1"/>
          </p:cNvSpPr>
          <p:nvPr/>
        </p:nvSpPr>
        <p:spPr bwMode="auto">
          <a:xfrm>
            <a:off x="7683500" y="4260850"/>
            <a:ext cx="128588" cy="1588"/>
          </a:xfrm>
          <a:prstGeom prst="line">
            <a:avLst/>
          </a:prstGeom>
          <a:noFill/>
          <a:ln w="26988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03" name="Line 15"/>
          <p:cNvSpPr>
            <a:spLocks noChangeShapeType="1"/>
          </p:cNvSpPr>
          <p:nvPr/>
        </p:nvSpPr>
        <p:spPr bwMode="auto">
          <a:xfrm>
            <a:off x="7683500" y="3883025"/>
            <a:ext cx="128588" cy="1588"/>
          </a:xfrm>
          <a:prstGeom prst="line">
            <a:avLst/>
          </a:prstGeom>
          <a:noFill/>
          <a:ln w="26988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04" name="Line 16"/>
          <p:cNvSpPr>
            <a:spLocks noChangeShapeType="1"/>
          </p:cNvSpPr>
          <p:nvPr/>
        </p:nvSpPr>
        <p:spPr bwMode="auto">
          <a:xfrm>
            <a:off x="5622925" y="5056188"/>
            <a:ext cx="128588" cy="1587"/>
          </a:xfrm>
          <a:prstGeom prst="line">
            <a:avLst/>
          </a:prstGeom>
          <a:noFill/>
          <a:ln w="26988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05" name="Line 17"/>
          <p:cNvSpPr>
            <a:spLocks noChangeShapeType="1"/>
          </p:cNvSpPr>
          <p:nvPr/>
        </p:nvSpPr>
        <p:spPr bwMode="auto">
          <a:xfrm>
            <a:off x="5622925" y="4678363"/>
            <a:ext cx="128588" cy="1587"/>
          </a:xfrm>
          <a:prstGeom prst="line">
            <a:avLst/>
          </a:prstGeom>
          <a:noFill/>
          <a:ln w="26988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06" name="Line 18"/>
          <p:cNvSpPr>
            <a:spLocks noChangeShapeType="1"/>
          </p:cNvSpPr>
          <p:nvPr/>
        </p:nvSpPr>
        <p:spPr bwMode="auto">
          <a:xfrm>
            <a:off x="5622925" y="4260850"/>
            <a:ext cx="128588" cy="1588"/>
          </a:xfrm>
          <a:prstGeom prst="line">
            <a:avLst/>
          </a:prstGeom>
          <a:noFill/>
          <a:ln w="26988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07" name="Line 19"/>
          <p:cNvSpPr>
            <a:spLocks noChangeShapeType="1"/>
          </p:cNvSpPr>
          <p:nvPr/>
        </p:nvSpPr>
        <p:spPr bwMode="auto">
          <a:xfrm>
            <a:off x="5622925" y="3883025"/>
            <a:ext cx="128588" cy="1588"/>
          </a:xfrm>
          <a:prstGeom prst="line">
            <a:avLst/>
          </a:prstGeom>
          <a:noFill/>
          <a:ln w="26988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08" name="Line 20"/>
          <p:cNvSpPr>
            <a:spLocks noChangeShapeType="1"/>
          </p:cNvSpPr>
          <p:nvPr/>
        </p:nvSpPr>
        <p:spPr bwMode="auto">
          <a:xfrm>
            <a:off x="6845300" y="5724525"/>
            <a:ext cx="1588" cy="242888"/>
          </a:xfrm>
          <a:prstGeom prst="line">
            <a:avLst/>
          </a:prstGeom>
          <a:noFill/>
          <a:ln w="19050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09" name="Freeform 21"/>
          <p:cNvSpPr>
            <a:spLocks/>
          </p:cNvSpPr>
          <p:nvPr/>
        </p:nvSpPr>
        <p:spPr bwMode="auto">
          <a:xfrm>
            <a:off x="6805613" y="5948363"/>
            <a:ext cx="79375" cy="79375"/>
          </a:xfrm>
          <a:custGeom>
            <a:avLst/>
            <a:gdLst/>
            <a:ahLst/>
            <a:cxnLst>
              <a:cxn ang="0">
                <a:pos x="125" y="250"/>
              </a:cxn>
              <a:cxn ang="0">
                <a:pos x="250" y="0"/>
              </a:cxn>
              <a:cxn ang="0">
                <a:pos x="0" y="0"/>
              </a:cxn>
              <a:cxn ang="0">
                <a:pos x="0" y="0"/>
              </a:cxn>
              <a:cxn ang="0">
                <a:pos x="125" y="250"/>
              </a:cxn>
            </a:cxnLst>
            <a:rect l="0" t="0" r="r" b="b"/>
            <a:pathLst>
              <a:path w="250" h="250">
                <a:moveTo>
                  <a:pt x="125" y="250"/>
                </a:moveTo>
                <a:lnTo>
                  <a:pt x="250" y="0"/>
                </a:lnTo>
                <a:cubicBezTo>
                  <a:pt x="172" y="39"/>
                  <a:pt x="79" y="39"/>
                  <a:pt x="0" y="0"/>
                </a:cubicBezTo>
                <a:lnTo>
                  <a:pt x="0" y="0"/>
                </a:lnTo>
                <a:lnTo>
                  <a:pt x="125" y="250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10" name="Rectangle 22"/>
          <p:cNvSpPr>
            <a:spLocks noChangeArrowheads="1"/>
          </p:cNvSpPr>
          <p:nvPr/>
        </p:nvSpPr>
        <p:spPr bwMode="auto">
          <a:xfrm>
            <a:off x="7204075" y="5768975"/>
            <a:ext cx="4635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Store to </a:t>
            </a:r>
            <a:endParaRPr lang="en-US" sz="2000">
              <a:latin typeface="Arial" charset="0"/>
            </a:endParaRPr>
          </a:p>
        </p:txBody>
      </p:sp>
      <p:sp>
        <p:nvSpPr>
          <p:cNvPr id="165911" name="Rectangle 23"/>
          <p:cNvSpPr>
            <a:spLocks noChangeArrowheads="1"/>
          </p:cNvSpPr>
          <p:nvPr/>
        </p:nvSpPr>
        <p:spPr bwMode="auto">
          <a:xfrm>
            <a:off x="6656388" y="2540000"/>
            <a:ext cx="152400" cy="1274763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12" name="Rectangle 24"/>
          <p:cNvSpPr>
            <a:spLocks noChangeArrowheads="1"/>
          </p:cNvSpPr>
          <p:nvPr/>
        </p:nvSpPr>
        <p:spPr bwMode="auto">
          <a:xfrm>
            <a:off x="6656388" y="2540000"/>
            <a:ext cx="152400" cy="1274763"/>
          </a:xfrm>
          <a:prstGeom prst="rect">
            <a:avLst/>
          </a:prstGeom>
          <a:noFill/>
          <a:ln w="635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13" name="Rectangle 25"/>
          <p:cNvSpPr>
            <a:spLocks noChangeArrowheads="1"/>
          </p:cNvSpPr>
          <p:nvPr/>
        </p:nvSpPr>
        <p:spPr bwMode="auto">
          <a:xfrm>
            <a:off x="7391400" y="2971800"/>
            <a:ext cx="152400" cy="199390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14" name="Rectangle 26"/>
          <p:cNvSpPr>
            <a:spLocks noChangeArrowheads="1"/>
          </p:cNvSpPr>
          <p:nvPr/>
        </p:nvSpPr>
        <p:spPr bwMode="auto">
          <a:xfrm>
            <a:off x="7391400" y="2971800"/>
            <a:ext cx="152400" cy="1993900"/>
          </a:xfrm>
          <a:prstGeom prst="rect">
            <a:avLst/>
          </a:prstGeom>
          <a:noFill/>
          <a:ln w="635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15" name="Rectangle 27"/>
          <p:cNvSpPr>
            <a:spLocks noChangeArrowheads="1"/>
          </p:cNvSpPr>
          <p:nvPr/>
        </p:nvSpPr>
        <p:spPr bwMode="auto">
          <a:xfrm>
            <a:off x="5943600" y="2971800"/>
            <a:ext cx="152400" cy="199390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16" name="Rectangle 28"/>
          <p:cNvSpPr>
            <a:spLocks noChangeArrowheads="1"/>
          </p:cNvSpPr>
          <p:nvPr/>
        </p:nvSpPr>
        <p:spPr bwMode="auto">
          <a:xfrm>
            <a:off x="5943600" y="2971800"/>
            <a:ext cx="152400" cy="1993900"/>
          </a:xfrm>
          <a:prstGeom prst="rect">
            <a:avLst/>
          </a:prstGeom>
          <a:noFill/>
          <a:ln w="635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17" name="Line 29"/>
          <p:cNvSpPr>
            <a:spLocks noChangeShapeType="1"/>
          </p:cNvSpPr>
          <p:nvPr/>
        </p:nvSpPr>
        <p:spPr bwMode="auto">
          <a:xfrm>
            <a:off x="6543675" y="3875088"/>
            <a:ext cx="377825" cy="1587"/>
          </a:xfrm>
          <a:prstGeom prst="line">
            <a:avLst/>
          </a:prstGeom>
          <a:noFill/>
          <a:ln w="26988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18" name="Line 30"/>
          <p:cNvSpPr>
            <a:spLocks noChangeShapeType="1"/>
          </p:cNvSpPr>
          <p:nvPr/>
        </p:nvSpPr>
        <p:spPr bwMode="auto">
          <a:xfrm>
            <a:off x="6543675" y="4264025"/>
            <a:ext cx="377825" cy="1588"/>
          </a:xfrm>
          <a:prstGeom prst="line">
            <a:avLst/>
          </a:prstGeom>
          <a:noFill/>
          <a:ln w="26988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19" name="Line 31"/>
          <p:cNvSpPr>
            <a:spLocks noChangeShapeType="1"/>
          </p:cNvSpPr>
          <p:nvPr/>
        </p:nvSpPr>
        <p:spPr bwMode="auto">
          <a:xfrm>
            <a:off x="6543675" y="4660900"/>
            <a:ext cx="377825" cy="1588"/>
          </a:xfrm>
          <a:prstGeom prst="line">
            <a:avLst/>
          </a:prstGeom>
          <a:noFill/>
          <a:ln w="26988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20" name="Line 32"/>
          <p:cNvSpPr>
            <a:spLocks noChangeShapeType="1"/>
          </p:cNvSpPr>
          <p:nvPr/>
        </p:nvSpPr>
        <p:spPr bwMode="auto">
          <a:xfrm>
            <a:off x="6543675" y="5049838"/>
            <a:ext cx="377825" cy="1587"/>
          </a:xfrm>
          <a:prstGeom prst="line">
            <a:avLst/>
          </a:prstGeom>
          <a:noFill/>
          <a:ln w="26988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21" name="Rectangle 33"/>
          <p:cNvSpPr>
            <a:spLocks noChangeArrowheads="1"/>
          </p:cNvSpPr>
          <p:nvPr/>
        </p:nvSpPr>
        <p:spPr bwMode="auto">
          <a:xfrm>
            <a:off x="6616700" y="3719513"/>
            <a:ext cx="228600" cy="2005012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22" name="Rectangle 34"/>
          <p:cNvSpPr>
            <a:spLocks noChangeArrowheads="1"/>
          </p:cNvSpPr>
          <p:nvPr/>
        </p:nvSpPr>
        <p:spPr bwMode="auto">
          <a:xfrm>
            <a:off x="6616700" y="3719513"/>
            <a:ext cx="228600" cy="2005012"/>
          </a:xfrm>
          <a:prstGeom prst="rect">
            <a:avLst/>
          </a:prstGeom>
          <a:noFill/>
          <a:ln w="635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23" name="Rectangle 35"/>
          <p:cNvSpPr>
            <a:spLocks noChangeArrowheads="1"/>
          </p:cNvSpPr>
          <p:nvPr/>
        </p:nvSpPr>
        <p:spPr bwMode="auto">
          <a:xfrm>
            <a:off x="5751513" y="3729038"/>
            <a:ext cx="484187" cy="2921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24" name="Rectangle 36"/>
          <p:cNvSpPr>
            <a:spLocks noChangeArrowheads="1"/>
          </p:cNvSpPr>
          <p:nvPr/>
        </p:nvSpPr>
        <p:spPr bwMode="auto">
          <a:xfrm>
            <a:off x="5751513" y="3729038"/>
            <a:ext cx="484187" cy="292100"/>
          </a:xfrm>
          <a:prstGeom prst="rect">
            <a:avLst/>
          </a:prstGeom>
          <a:noFill/>
          <a:ln w="635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25" name="Rectangle 37"/>
          <p:cNvSpPr>
            <a:spLocks noChangeArrowheads="1"/>
          </p:cNvSpPr>
          <p:nvPr/>
        </p:nvSpPr>
        <p:spPr bwMode="auto">
          <a:xfrm>
            <a:off x="5883275" y="3802063"/>
            <a:ext cx="1524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SP</a:t>
            </a:r>
            <a:endParaRPr lang="en-US" sz="2000">
              <a:latin typeface="Arial" charset="0"/>
            </a:endParaRPr>
          </a:p>
        </p:txBody>
      </p:sp>
      <p:sp>
        <p:nvSpPr>
          <p:cNvPr id="165926" name="Rectangle 38"/>
          <p:cNvSpPr>
            <a:spLocks noChangeArrowheads="1"/>
          </p:cNvSpPr>
          <p:nvPr/>
        </p:nvSpPr>
        <p:spPr bwMode="auto">
          <a:xfrm>
            <a:off x="6040438" y="3802063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0</a:t>
            </a:r>
            <a:endParaRPr lang="en-US" sz="2000">
              <a:latin typeface="Arial" charset="0"/>
            </a:endParaRPr>
          </a:p>
        </p:txBody>
      </p:sp>
      <p:sp>
        <p:nvSpPr>
          <p:cNvPr id="165927" name="Rectangle 39"/>
          <p:cNvSpPr>
            <a:spLocks noChangeArrowheads="1"/>
          </p:cNvSpPr>
          <p:nvPr/>
        </p:nvSpPr>
        <p:spPr bwMode="auto">
          <a:xfrm>
            <a:off x="6235700" y="3729038"/>
            <a:ext cx="304800" cy="2921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28" name="Rectangle 40"/>
          <p:cNvSpPr>
            <a:spLocks noChangeArrowheads="1"/>
          </p:cNvSpPr>
          <p:nvPr/>
        </p:nvSpPr>
        <p:spPr bwMode="auto">
          <a:xfrm>
            <a:off x="6235700" y="3729038"/>
            <a:ext cx="304800" cy="292100"/>
          </a:xfrm>
          <a:prstGeom prst="rect">
            <a:avLst/>
          </a:prstGeom>
          <a:noFill/>
          <a:ln w="635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29" name="Rectangle 41"/>
          <p:cNvSpPr>
            <a:spLocks noChangeArrowheads="1"/>
          </p:cNvSpPr>
          <p:nvPr/>
        </p:nvSpPr>
        <p:spPr bwMode="auto">
          <a:xfrm>
            <a:off x="6275388" y="3802063"/>
            <a:ext cx="1524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RF</a:t>
            </a:r>
            <a:endParaRPr lang="en-US" sz="2000">
              <a:latin typeface="Arial" charset="0"/>
            </a:endParaRPr>
          </a:p>
        </p:txBody>
      </p:sp>
      <p:sp>
        <p:nvSpPr>
          <p:cNvPr id="165930" name="Rectangle 42"/>
          <p:cNvSpPr>
            <a:spLocks noChangeArrowheads="1"/>
          </p:cNvSpPr>
          <p:nvPr/>
        </p:nvSpPr>
        <p:spPr bwMode="auto">
          <a:xfrm>
            <a:off x="6432550" y="3802063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0</a:t>
            </a:r>
            <a:endParaRPr lang="en-US" sz="2000">
              <a:latin typeface="Arial" charset="0"/>
            </a:endParaRPr>
          </a:p>
        </p:txBody>
      </p:sp>
      <p:sp>
        <p:nvSpPr>
          <p:cNvPr id="165931" name="Rectangle 43"/>
          <p:cNvSpPr>
            <a:spLocks noChangeArrowheads="1"/>
          </p:cNvSpPr>
          <p:nvPr/>
        </p:nvSpPr>
        <p:spPr bwMode="auto">
          <a:xfrm>
            <a:off x="5751513" y="4117975"/>
            <a:ext cx="484187" cy="2921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32" name="Rectangle 44"/>
          <p:cNvSpPr>
            <a:spLocks noChangeArrowheads="1"/>
          </p:cNvSpPr>
          <p:nvPr/>
        </p:nvSpPr>
        <p:spPr bwMode="auto">
          <a:xfrm>
            <a:off x="5751513" y="4117975"/>
            <a:ext cx="484187" cy="292100"/>
          </a:xfrm>
          <a:prstGeom prst="rect">
            <a:avLst/>
          </a:prstGeom>
          <a:noFill/>
          <a:ln w="635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33" name="Rectangle 45"/>
          <p:cNvSpPr>
            <a:spLocks noChangeArrowheads="1"/>
          </p:cNvSpPr>
          <p:nvPr/>
        </p:nvSpPr>
        <p:spPr bwMode="auto">
          <a:xfrm>
            <a:off x="5883275" y="4189413"/>
            <a:ext cx="1524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SP</a:t>
            </a:r>
            <a:endParaRPr lang="en-US" sz="2000">
              <a:latin typeface="Arial" charset="0"/>
            </a:endParaRPr>
          </a:p>
        </p:txBody>
      </p:sp>
      <p:sp>
        <p:nvSpPr>
          <p:cNvPr id="165934" name="Rectangle 46"/>
          <p:cNvSpPr>
            <a:spLocks noChangeArrowheads="1"/>
          </p:cNvSpPr>
          <p:nvPr/>
        </p:nvSpPr>
        <p:spPr bwMode="auto">
          <a:xfrm>
            <a:off x="6040438" y="4189413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1</a:t>
            </a:r>
            <a:endParaRPr lang="en-US" sz="2000">
              <a:latin typeface="Arial" charset="0"/>
            </a:endParaRPr>
          </a:p>
        </p:txBody>
      </p:sp>
      <p:sp>
        <p:nvSpPr>
          <p:cNvPr id="165935" name="Rectangle 47"/>
          <p:cNvSpPr>
            <a:spLocks noChangeArrowheads="1"/>
          </p:cNvSpPr>
          <p:nvPr/>
        </p:nvSpPr>
        <p:spPr bwMode="auto">
          <a:xfrm>
            <a:off x="6235700" y="4117975"/>
            <a:ext cx="304800" cy="2921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36" name="Rectangle 48"/>
          <p:cNvSpPr>
            <a:spLocks noChangeArrowheads="1"/>
          </p:cNvSpPr>
          <p:nvPr/>
        </p:nvSpPr>
        <p:spPr bwMode="auto">
          <a:xfrm>
            <a:off x="6235700" y="4117975"/>
            <a:ext cx="304800" cy="292100"/>
          </a:xfrm>
          <a:prstGeom prst="rect">
            <a:avLst/>
          </a:prstGeom>
          <a:noFill/>
          <a:ln w="635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37" name="Rectangle 49"/>
          <p:cNvSpPr>
            <a:spLocks noChangeArrowheads="1"/>
          </p:cNvSpPr>
          <p:nvPr/>
        </p:nvSpPr>
        <p:spPr bwMode="auto">
          <a:xfrm>
            <a:off x="6275388" y="4189413"/>
            <a:ext cx="1524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RF</a:t>
            </a:r>
            <a:endParaRPr lang="en-US" sz="2000">
              <a:latin typeface="Arial" charset="0"/>
            </a:endParaRPr>
          </a:p>
        </p:txBody>
      </p:sp>
      <p:sp>
        <p:nvSpPr>
          <p:cNvPr id="165938" name="Rectangle 50"/>
          <p:cNvSpPr>
            <a:spLocks noChangeArrowheads="1"/>
          </p:cNvSpPr>
          <p:nvPr/>
        </p:nvSpPr>
        <p:spPr bwMode="auto">
          <a:xfrm>
            <a:off x="6432550" y="4189413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1</a:t>
            </a:r>
            <a:endParaRPr lang="en-US" sz="2000">
              <a:latin typeface="Arial" charset="0"/>
            </a:endParaRPr>
          </a:p>
        </p:txBody>
      </p:sp>
      <p:sp>
        <p:nvSpPr>
          <p:cNvPr id="165939" name="Rectangle 51"/>
          <p:cNvSpPr>
            <a:spLocks noChangeArrowheads="1"/>
          </p:cNvSpPr>
          <p:nvPr/>
        </p:nvSpPr>
        <p:spPr bwMode="auto">
          <a:xfrm>
            <a:off x="5751513" y="4514850"/>
            <a:ext cx="484187" cy="2921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40" name="Rectangle 52"/>
          <p:cNvSpPr>
            <a:spLocks noChangeArrowheads="1"/>
          </p:cNvSpPr>
          <p:nvPr/>
        </p:nvSpPr>
        <p:spPr bwMode="auto">
          <a:xfrm>
            <a:off x="5751513" y="4514850"/>
            <a:ext cx="484187" cy="292100"/>
          </a:xfrm>
          <a:prstGeom prst="rect">
            <a:avLst/>
          </a:prstGeom>
          <a:noFill/>
          <a:ln w="635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41" name="Rectangle 53"/>
          <p:cNvSpPr>
            <a:spLocks noChangeArrowheads="1"/>
          </p:cNvSpPr>
          <p:nvPr/>
        </p:nvSpPr>
        <p:spPr bwMode="auto">
          <a:xfrm>
            <a:off x="5883275" y="4587875"/>
            <a:ext cx="1524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SP</a:t>
            </a:r>
            <a:endParaRPr lang="en-US" sz="2000">
              <a:latin typeface="Arial" charset="0"/>
            </a:endParaRPr>
          </a:p>
        </p:txBody>
      </p:sp>
      <p:sp>
        <p:nvSpPr>
          <p:cNvPr id="165942" name="Rectangle 54"/>
          <p:cNvSpPr>
            <a:spLocks noChangeArrowheads="1"/>
          </p:cNvSpPr>
          <p:nvPr/>
        </p:nvSpPr>
        <p:spPr bwMode="auto">
          <a:xfrm>
            <a:off x="6040438" y="4587875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2</a:t>
            </a:r>
            <a:endParaRPr lang="en-US" sz="2000">
              <a:latin typeface="Arial" charset="0"/>
            </a:endParaRPr>
          </a:p>
        </p:txBody>
      </p:sp>
      <p:sp>
        <p:nvSpPr>
          <p:cNvPr id="165943" name="Rectangle 55"/>
          <p:cNvSpPr>
            <a:spLocks noChangeArrowheads="1"/>
          </p:cNvSpPr>
          <p:nvPr/>
        </p:nvSpPr>
        <p:spPr bwMode="auto">
          <a:xfrm>
            <a:off x="6235700" y="4514850"/>
            <a:ext cx="304800" cy="2921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44" name="Rectangle 56"/>
          <p:cNvSpPr>
            <a:spLocks noChangeArrowheads="1"/>
          </p:cNvSpPr>
          <p:nvPr/>
        </p:nvSpPr>
        <p:spPr bwMode="auto">
          <a:xfrm>
            <a:off x="6235700" y="4514850"/>
            <a:ext cx="304800" cy="292100"/>
          </a:xfrm>
          <a:prstGeom prst="rect">
            <a:avLst/>
          </a:prstGeom>
          <a:noFill/>
          <a:ln w="635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45" name="Rectangle 57"/>
          <p:cNvSpPr>
            <a:spLocks noChangeArrowheads="1"/>
          </p:cNvSpPr>
          <p:nvPr/>
        </p:nvSpPr>
        <p:spPr bwMode="auto">
          <a:xfrm>
            <a:off x="6275388" y="4587875"/>
            <a:ext cx="1524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RF</a:t>
            </a:r>
            <a:endParaRPr lang="en-US" sz="2000">
              <a:latin typeface="Arial" charset="0"/>
            </a:endParaRPr>
          </a:p>
        </p:txBody>
      </p:sp>
      <p:sp>
        <p:nvSpPr>
          <p:cNvPr id="165946" name="Rectangle 58"/>
          <p:cNvSpPr>
            <a:spLocks noChangeArrowheads="1"/>
          </p:cNvSpPr>
          <p:nvPr/>
        </p:nvSpPr>
        <p:spPr bwMode="auto">
          <a:xfrm>
            <a:off x="6432550" y="4587875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2</a:t>
            </a:r>
            <a:endParaRPr lang="en-US" sz="2000">
              <a:latin typeface="Arial" charset="0"/>
            </a:endParaRPr>
          </a:p>
        </p:txBody>
      </p:sp>
      <p:sp>
        <p:nvSpPr>
          <p:cNvPr id="165947" name="Rectangle 59"/>
          <p:cNvSpPr>
            <a:spLocks noChangeArrowheads="1"/>
          </p:cNvSpPr>
          <p:nvPr/>
        </p:nvSpPr>
        <p:spPr bwMode="auto">
          <a:xfrm>
            <a:off x="5751513" y="4903788"/>
            <a:ext cx="484187" cy="2921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48" name="Rectangle 60"/>
          <p:cNvSpPr>
            <a:spLocks noChangeArrowheads="1"/>
          </p:cNvSpPr>
          <p:nvPr/>
        </p:nvSpPr>
        <p:spPr bwMode="auto">
          <a:xfrm>
            <a:off x="5751513" y="4903788"/>
            <a:ext cx="484187" cy="292100"/>
          </a:xfrm>
          <a:prstGeom prst="rect">
            <a:avLst/>
          </a:prstGeom>
          <a:noFill/>
          <a:ln w="635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49" name="Rectangle 61"/>
          <p:cNvSpPr>
            <a:spLocks noChangeArrowheads="1"/>
          </p:cNvSpPr>
          <p:nvPr/>
        </p:nvSpPr>
        <p:spPr bwMode="auto">
          <a:xfrm>
            <a:off x="5883275" y="4976813"/>
            <a:ext cx="1524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SP</a:t>
            </a:r>
            <a:endParaRPr lang="en-US" sz="2000">
              <a:latin typeface="Arial" charset="0"/>
            </a:endParaRPr>
          </a:p>
        </p:txBody>
      </p:sp>
      <p:sp>
        <p:nvSpPr>
          <p:cNvPr id="165950" name="Rectangle 62"/>
          <p:cNvSpPr>
            <a:spLocks noChangeArrowheads="1"/>
          </p:cNvSpPr>
          <p:nvPr/>
        </p:nvSpPr>
        <p:spPr bwMode="auto">
          <a:xfrm>
            <a:off x="6040438" y="4976813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3</a:t>
            </a:r>
            <a:endParaRPr lang="en-US" sz="2000">
              <a:latin typeface="Arial" charset="0"/>
            </a:endParaRPr>
          </a:p>
        </p:txBody>
      </p:sp>
      <p:sp>
        <p:nvSpPr>
          <p:cNvPr id="165951" name="Rectangle 63"/>
          <p:cNvSpPr>
            <a:spLocks noChangeArrowheads="1"/>
          </p:cNvSpPr>
          <p:nvPr/>
        </p:nvSpPr>
        <p:spPr bwMode="auto">
          <a:xfrm>
            <a:off x="6235700" y="4903788"/>
            <a:ext cx="304800" cy="2921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52" name="Rectangle 64"/>
          <p:cNvSpPr>
            <a:spLocks noChangeArrowheads="1"/>
          </p:cNvSpPr>
          <p:nvPr/>
        </p:nvSpPr>
        <p:spPr bwMode="auto">
          <a:xfrm>
            <a:off x="6235700" y="4903788"/>
            <a:ext cx="304800" cy="292100"/>
          </a:xfrm>
          <a:prstGeom prst="rect">
            <a:avLst/>
          </a:prstGeom>
          <a:noFill/>
          <a:ln w="635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53" name="Rectangle 65"/>
          <p:cNvSpPr>
            <a:spLocks noChangeArrowheads="1"/>
          </p:cNvSpPr>
          <p:nvPr/>
        </p:nvSpPr>
        <p:spPr bwMode="auto">
          <a:xfrm>
            <a:off x="6275388" y="4976813"/>
            <a:ext cx="1524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RF</a:t>
            </a:r>
            <a:endParaRPr lang="en-US" sz="2000">
              <a:latin typeface="Arial" charset="0"/>
            </a:endParaRPr>
          </a:p>
        </p:txBody>
      </p:sp>
      <p:sp>
        <p:nvSpPr>
          <p:cNvPr id="165954" name="Rectangle 66"/>
          <p:cNvSpPr>
            <a:spLocks noChangeArrowheads="1"/>
          </p:cNvSpPr>
          <p:nvPr/>
        </p:nvSpPr>
        <p:spPr bwMode="auto">
          <a:xfrm>
            <a:off x="6432550" y="4976813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3</a:t>
            </a:r>
            <a:endParaRPr lang="en-US" sz="2000">
              <a:latin typeface="Arial" charset="0"/>
            </a:endParaRPr>
          </a:p>
        </p:txBody>
      </p:sp>
      <p:sp>
        <p:nvSpPr>
          <p:cNvPr id="165955" name="Rectangle 67"/>
          <p:cNvSpPr>
            <a:spLocks noChangeArrowheads="1"/>
          </p:cNvSpPr>
          <p:nvPr/>
        </p:nvSpPr>
        <p:spPr bwMode="auto">
          <a:xfrm>
            <a:off x="7226300" y="3729038"/>
            <a:ext cx="485775" cy="2921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56" name="Rectangle 68"/>
          <p:cNvSpPr>
            <a:spLocks noChangeArrowheads="1"/>
          </p:cNvSpPr>
          <p:nvPr/>
        </p:nvSpPr>
        <p:spPr bwMode="auto">
          <a:xfrm>
            <a:off x="7226300" y="3729038"/>
            <a:ext cx="485775" cy="292100"/>
          </a:xfrm>
          <a:prstGeom prst="rect">
            <a:avLst/>
          </a:prstGeom>
          <a:noFill/>
          <a:ln w="635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57" name="Rectangle 69"/>
          <p:cNvSpPr>
            <a:spLocks noChangeArrowheads="1"/>
          </p:cNvSpPr>
          <p:nvPr/>
        </p:nvSpPr>
        <p:spPr bwMode="auto">
          <a:xfrm>
            <a:off x="7356475" y="3802063"/>
            <a:ext cx="1524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SP</a:t>
            </a:r>
            <a:endParaRPr lang="en-US" sz="2000">
              <a:latin typeface="Arial" charset="0"/>
            </a:endParaRPr>
          </a:p>
        </p:txBody>
      </p:sp>
      <p:sp>
        <p:nvSpPr>
          <p:cNvPr id="165958" name="Rectangle 70"/>
          <p:cNvSpPr>
            <a:spLocks noChangeArrowheads="1"/>
          </p:cNvSpPr>
          <p:nvPr/>
        </p:nvSpPr>
        <p:spPr bwMode="auto">
          <a:xfrm>
            <a:off x="7513638" y="3802063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4</a:t>
            </a:r>
            <a:endParaRPr lang="en-US" sz="2000">
              <a:latin typeface="Arial" charset="0"/>
            </a:endParaRPr>
          </a:p>
        </p:txBody>
      </p:sp>
      <p:sp>
        <p:nvSpPr>
          <p:cNvPr id="165959" name="Rectangle 71"/>
          <p:cNvSpPr>
            <a:spLocks noChangeArrowheads="1"/>
          </p:cNvSpPr>
          <p:nvPr/>
        </p:nvSpPr>
        <p:spPr bwMode="auto">
          <a:xfrm>
            <a:off x="6921500" y="3729038"/>
            <a:ext cx="304800" cy="2921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60" name="Rectangle 72"/>
          <p:cNvSpPr>
            <a:spLocks noChangeArrowheads="1"/>
          </p:cNvSpPr>
          <p:nvPr/>
        </p:nvSpPr>
        <p:spPr bwMode="auto">
          <a:xfrm>
            <a:off x="6921500" y="3729038"/>
            <a:ext cx="304800" cy="292100"/>
          </a:xfrm>
          <a:prstGeom prst="rect">
            <a:avLst/>
          </a:prstGeom>
          <a:noFill/>
          <a:ln w="635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61" name="Rectangle 73"/>
          <p:cNvSpPr>
            <a:spLocks noChangeArrowheads="1"/>
          </p:cNvSpPr>
          <p:nvPr/>
        </p:nvSpPr>
        <p:spPr bwMode="auto">
          <a:xfrm>
            <a:off x="6961188" y="3802063"/>
            <a:ext cx="1524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RF</a:t>
            </a:r>
            <a:endParaRPr lang="en-US" sz="2000">
              <a:latin typeface="Arial" charset="0"/>
            </a:endParaRPr>
          </a:p>
        </p:txBody>
      </p:sp>
      <p:sp>
        <p:nvSpPr>
          <p:cNvPr id="165962" name="Rectangle 74"/>
          <p:cNvSpPr>
            <a:spLocks noChangeArrowheads="1"/>
          </p:cNvSpPr>
          <p:nvPr/>
        </p:nvSpPr>
        <p:spPr bwMode="auto">
          <a:xfrm>
            <a:off x="7118350" y="3802063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4</a:t>
            </a:r>
            <a:endParaRPr lang="en-US" sz="2000">
              <a:latin typeface="Arial" charset="0"/>
            </a:endParaRPr>
          </a:p>
        </p:txBody>
      </p:sp>
      <p:sp>
        <p:nvSpPr>
          <p:cNvPr id="165963" name="Rectangle 75"/>
          <p:cNvSpPr>
            <a:spLocks noChangeArrowheads="1"/>
          </p:cNvSpPr>
          <p:nvPr/>
        </p:nvSpPr>
        <p:spPr bwMode="auto">
          <a:xfrm>
            <a:off x="7226300" y="4117975"/>
            <a:ext cx="485775" cy="2921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64" name="Rectangle 76"/>
          <p:cNvSpPr>
            <a:spLocks noChangeArrowheads="1"/>
          </p:cNvSpPr>
          <p:nvPr/>
        </p:nvSpPr>
        <p:spPr bwMode="auto">
          <a:xfrm>
            <a:off x="7226300" y="4117975"/>
            <a:ext cx="485775" cy="292100"/>
          </a:xfrm>
          <a:prstGeom prst="rect">
            <a:avLst/>
          </a:prstGeom>
          <a:noFill/>
          <a:ln w="635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65" name="Rectangle 77"/>
          <p:cNvSpPr>
            <a:spLocks noChangeArrowheads="1"/>
          </p:cNvSpPr>
          <p:nvPr/>
        </p:nvSpPr>
        <p:spPr bwMode="auto">
          <a:xfrm>
            <a:off x="7356475" y="4189413"/>
            <a:ext cx="1524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SP</a:t>
            </a:r>
            <a:endParaRPr lang="en-US" sz="2000">
              <a:latin typeface="Arial" charset="0"/>
            </a:endParaRPr>
          </a:p>
        </p:txBody>
      </p:sp>
      <p:sp>
        <p:nvSpPr>
          <p:cNvPr id="165966" name="Rectangle 78"/>
          <p:cNvSpPr>
            <a:spLocks noChangeArrowheads="1"/>
          </p:cNvSpPr>
          <p:nvPr/>
        </p:nvSpPr>
        <p:spPr bwMode="auto">
          <a:xfrm>
            <a:off x="7513638" y="4189413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5</a:t>
            </a:r>
            <a:endParaRPr lang="en-US" sz="2000">
              <a:latin typeface="Arial" charset="0"/>
            </a:endParaRPr>
          </a:p>
        </p:txBody>
      </p:sp>
      <p:sp>
        <p:nvSpPr>
          <p:cNvPr id="165967" name="Rectangle 79"/>
          <p:cNvSpPr>
            <a:spLocks noChangeArrowheads="1"/>
          </p:cNvSpPr>
          <p:nvPr/>
        </p:nvSpPr>
        <p:spPr bwMode="auto">
          <a:xfrm>
            <a:off x="6921500" y="4117975"/>
            <a:ext cx="304800" cy="2921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68" name="Rectangle 80"/>
          <p:cNvSpPr>
            <a:spLocks noChangeArrowheads="1"/>
          </p:cNvSpPr>
          <p:nvPr/>
        </p:nvSpPr>
        <p:spPr bwMode="auto">
          <a:xfrm>
            <a:off x="6921500" y="4117975"/>
            <a:ext cx="304800" cy="292100"/>
          </a:xfrm>
          <a:prstGeom prst="rect">
            <a:avLst/>
          </a:prstGeom>
          <a:noFill/>
          <a:ln w="635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69" name="Rectangle 81"/>
          <p:cNvSpPr>
            <a:spLocks noChangeArrowheads="1"/>
          </p:cNvSpPr>
          <p:nvPr/>
        </p:nvSpPr>
        <p:spPr bwMode="auto">
          <a:xfrm>
            <a:off x="6961188" y="4189413"/>
            <a:ext cx="1524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RF</a:t>
            </a:r>
            <a:endParaRPr lang="en-US" sz="2000">
              <a:latin typeface="Arial" charset="0"/>
            </a:endParaRPr>
          </a:p>
        </p:txBody>
      </p:sp>
      <p:sp>
        <p:nvSpPr>
          <p:cNvPr id="165970" name="Rectangle 82"/>
          <p:cNvSpPr>
            <a:spLocks noChangeArrowheads="1"/>
          </p:cNvSpPr>
          <p:nvPr/>
        </p:nvSpPr>
        <p:spPr bwMode="auto">
          <a:xfrm>
            <a:off x="7118350" y="4189413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5</a:t>
            </a:r>
            <a:endParaRPr lang="en-US" sz="2000">
              <a:latin typeface="Arial" charset="0"/>
            </a:endParaRPr>
          </a:p>
        </p:txBody>
      </p:sp>
      <p:sp>
        <p:nvSpPr>
          <p:cNvPr id="165971" name="Rectangle 83"/>
          <p:cNvSpPr>
            <a:spLocks noChangeArrowheads="1"/>
          </p:cNvSpPr>
          <p:nvPr/>
        </p:nvSpPr>
        <p:spPr bwMode="auto">
          <a:xfrm>
            <a:off x="7226300" y="4514850"/>
            <a:ext cx="485775" cy="2921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72" name="Rectangle 84"/>
          <p:cNvSpPr>
            <a:spLocks noChangeArrowheads="1"/>
          </p:cNvSpPr>
          <p:nvPr/>
        </p:nvSpPr>
        <p:spPr bwMode="auto">
          <a:xfrm>
            <a:off x="7226300" y="4514850"/>
            <a:ext cx="485775" cy="292100"/>
          </a:xfrm>
          <a:prstGeom prst="rect">
            <a:avLst/>
          </a:prstGeom>
          <a:noFill/>
          <a:ln w="635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73" name="Rectangle 85"/>
          <p:cNvSpPr>
            <a:spLocks noChangeArrowheads="1"/>
          </p:cNvSpPr>
          <p:nvPr/>
        </p:nvSpPr>
        <p:spPr bwMode="auto">
          <a:xfrm>
            <a:off x="7356475" y="4587875"/>
            <a:ext cx="1524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SP</a:t>
            </a:r>
            <a:endParaRPr lang="en-US" sz="2000">
              <a:latin typeface="Arial" charset="0"/>
            </a:endParaRPr>
          </a:p>
        </p:txBody>
      </p:sp>
      <p:sp>
        <p:nvSpPr>
          <p:cNvPr id="165974" name="Rectangle 86"/>
          <p:cNvSpPr>
            <a:spLocks noChangeArrowheads="1"/>
          </p:cNvSpPr>
          <p:nvPr/>
        </p:nvSpPr>
        <p:spPr bwMode="auto">
          <a:xfrm>
            <a:off x="7513638" y="4587875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6</a:t>
            </a:r>
            <a:endParaRPr lang="en-US" sz="2000">
              <a:latin typeface="Arial" charset="0"/>
            </a:endParaRPr>
          </a:p>
        </p:txBody>
      </p:sp>
      <p:sp>
        <p:nvSpPr>
          <p:cNvPr id="165975" name="Rectangle 87"/>
          <p:cNvSpPr>
            <a:spLocks noChangeArrowheads="1"/>
          </p:cNvSpPr>
          <p:nvPr/>
        </p:nvSpPr>
        <p:spPr bwMode="auto">
          <a:xfrm>
            <a:off x="6921500" y="4514850"/>
            <a:ext cx="304800" cy="2921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76" name="Rectangle 88"/>
          <p:cNvSpPr>
            <a:spLocks noChangeArrowheads="1"/>
          </p:cNvSpPr>
          <p:nvPr/>
        </p:nvSpPr>
        <p:spPr bwMode="auto">
          <a:xfrm>
            <a:off x="6921500" y="4514850"/>
            <a:ext cx="304800" cy="292100"/>
          </a:xfrm>
          <a:prstGeom prst="rect">
            <a:avLst/>
          </a:prstGeom>
          <a:noFill/>
          <a:ln w="635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77" name="Rectangle 89"/>
          <p:cNvSpPr>
            <a:spLocks noChangeArrowheads="1"/>
          </p:cNvSpPr>
          <p:nvPr/>
        </p:nvSpPr>
        <p:spPr bwMode="auto">
          <a:xfrm>
            <a:off x="6961188" y="4587875"/>
            <a:ext cx="1524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RF</a:t>
            </a:r>
            <a:endParaRPr lang="en-US" sz="2000">
              <a:latin typeface="Arial" charset="0"/>
            </a:endParaRPr>
          </a:p>
        </p:txBody>
      </p:sp>
      <p:sp>
        <p:nvSpPr>
          <p:cNvPr id="165978" name="Rectangle 90"/>
          <p:cNvSpPr>
            <a:spLocks noChangeArrowheads="1"/>
          </p:cNvSpPr>
          <p:nvPr/>
        </p:nvSpPr>
        <p:spPr bwMode="auto">
          <a:xfrm>
            <a:off x="7118350" y="4587875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6</a:t>
            </a:r>
            <a:endParaRPr lang="en-US" sz="2000">
              <a:latin typeface="Arial" charset="0"/>
            </a:endParaRPr>
          </a:p>
        </p:txBody>
      </p:sp>
      <p:sp>
        <p:nvSpPr>
          <p:cNvPr id="165979" name="Rectangle 91"/>
          <p:cNvSpPr>
            <a:spLocks noChangeArrowheads="1"/>
          </p:cNvSpPr>
          <p:nvPr/>
        </p:nvSpPr>
        <p:spPr bwMode="auto">
          <a:xfrm>
            <a:off x="7226300" y="4903788"/>
            <a:ext cx="485775" cy="2921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80" name="Rectangle 92"/>
          <p:cNvSpPr>
            <a:spLocks noChangeArrowheads="1"/>
          </p:cNvSpPr>
          <p:nvPr/>
        </p:nvSpPr>
        <p:spPr bwMode="auto">
          <a:xfrm>
            <a:off x="7226300" y="4903788"/>
            <a:ext cx="485775" cy="292100"/>
          </a:xfrm>
          <a:prstGeom prst="rect">
            <a:avLst/>
          </a:prstGeom>
          <a:noFill/>
          <a:ln w="635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81" name="Rectangle 93"/>
          <p:cNvSpPr>
            <a:spLocks noChangeArrowheads="1"/>
          </p:cNvSpPr>
          <p:nvPr/>
        </p:nvSpPr>
        <p:spPr bwMode="auto">
          <a:xfrm>
            <a:off x="7356475" y="4976813"/>
            <a:ext cx="1524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SP</a:t>
            </a:r>
            <a:endParaRPr lang="en-US" sz="2000">
              <a:latin typeface="Arial" charset="0"/>
            </a:endParaRPr>
          </a:p>
        </p:txBody>
      </p:sp>
      <p:sp>
        <p:nvSpPr>
          <p:cNvPr id="165982" name="Rectangle 94"/>
          <p:cNvSpPr>
            <a:spLocks noChangeArrowheads="1"/>
          </p:cNvSpPr>
          <p:nvPr/>
        </p:nvSpPr>
        <p:spPr bwMode="auto">
          <a:xfrm>
            <a:off x="7513638" y="4976813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7</a:t>
            </a:r>
            <a:endParaRPr lang="en-US" sz="2000">
              <a:latin typeface="Arial" charset="0"/>
            </a:endParaRPr>
          </a:p>
        </p:txBody>
      </p:sp>
      <p:sp>
        <p:nvSpPr>
          <p:cNvPr id="165983" name="Rectangle 95"/>
          <p:cNvSpPr>
            <a:spLocks noChangeArrowheads="1"/>
          </p:cNvSpPr>
          <p:nvPr/>
        </p:nvSpPr>
        <p:spPr bwMode="auto">
          <a:xfrm>
            <a:off x="6921500" y="4903788"/>
            <a:ext cx="304800" cy="2921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84" name="Rectangle 96"/>
          <p:cNvSpPr>
            <a:spLocks noChangeArrowheads="1"/>
          </p:cNvSpPr>
          <p:nvPr/>
        </p:nvSpPr>
        <p:spPr bwMode="auto">
          <a:xfrm>
            <a:off x="6921500" y="4903788"/>
            <a:ext cx="304800" cy="292100"/>
          </a:xfrm>
          <a:prstGeom prst="rect">
            <a:avLst/>
          </a:prstGeom>
          <a:noFill/>
          <a:ln w="635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85" name="Rectangle 97"/>
          <p:cNvSpPr>
            <a:spLocks noChangeArrowheads="1"/>
          </p:cNvSpPr>
          <p:nvPr/>
        </p:nvSpPr>
        <p:spPr bwMode="auto">
          <a:xfrm>
            <a:off x="6961188" y="4976813"/>
            <a:ext cx="1524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RF</a:t>
            </a:r>
            <a:endParaRPr lang="en-US" sz="2000">
              <a:latin typeface="Arial" charset="0"/>
            </a:endParaRPr>
          </a:p>
        </p:txBody>
      </p:sp>
      <p:sp>
        <p:nvSpPr>
          <p:cNvPr id="165986" name="Rectangle 98"/>
          <p:cNvSpPr>
            <a:spLocks noChangeArrowheads="1"/>
          </p:cNvSpPr>
          <p:nvPr/>
        </p:nvSpPr>
        <p:spPr bwMode="auto">
          <a:xfrm>
            <a:off x="7118350" y="4976813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7</a:t>
            </a:r>
            <a:endParaRPr lang="en-US" sz="2000">
              <a:latin typeface="Arial" charset="0"/>
            </a:endParaRPr>
          </a:p>
        </p:txBody>
      </p:sp>
      <p:sp>
        <p:nvSpPr>
          <p:cNvPr id="165987" name="Rectangle 99"/>
          <p:cNvSpPr>
            <a:spLocks noChangeArrowheads="1"/>
          </p:cNvSpPr>
          <p:nvPr/>
        </p:nvSpPr>
        <p:spPr bwMode="auto">
          <a:xfrm>
            <a:off x="5665788" y="5429250"/>
            <a:ext cx="2133600" cy="227013"/>
          </a:xfrm>
          <a:prstGeom prst="rect">
            <a:avLst/>
          </a:prstGeom>
          <a:solidFill>
            <a:srgbClr val="4D92E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88" name="Rectangle 100"/>
          <p:cNvSpPr>
            <a:spLocks noChangeArrowheads="1"/>
          </p:cNvSpPr>
          <p:nvPr/>
        </p:nvSpPr>
        <p:spPr bwMode="auto">
          <a:xfrm>
            <a:off x="5665788" y="5429250"/>
            <a:ext cx="2133600" cy="227013"/>
          </a:xfrm>
          <a:prstGeom prst="rect">
            <a:avLst/>
          </a:prstGeom>
          <a:noFill/>
          <a:ln w="635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89" name="Rectangle 101"/>
          <p:cNvSpPr>
            <a:spLocks noChangeArrowheads="1"/>
          </p:cNvSpPr>
          <p:nvPr/>
        </p:nvSpPr>
        <p:spPr bwMode="auto">
          <a:xfrm>
            <a:off x="6096000" y="5470525"/>
            <a:ext cx="5969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Constant L</a:t>
            </a:r>
            <a:endParaRPr lang="en-US" sz="2000">
              <a:latin typeface="Arial" charset="0"/>
            </a:endParaRPr>
          </a:p>
        </p:txBody>
      </p:sp>
      <p:sp>
        <p:nvSpPr>
          <p:cNvPr id="165990" name="Rectangle 102"/>
          <p:cNvSpPr>
            <a:spLocks noChangeArrowheads="1"/>
          </p:cNvSpPr>
          <p:nvPr/>
        </p:nvSpPr>
        <p:spPr bwMode="auto">
          <a:xfrm>
            <a:off x="6686550" y="5470525"/>
            <a:ext cx="952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1 </a:t>
            </a:r>
            <a:endParaRPr lang="en-US" sz="2000">
              <a:latin typeface="Arial" charset="0"/>
            </a:endParaRPr>
          </a:p>
        </p:txBody>
      </p:sp>
      <p:sp>
        <p:nvSpPr>
          <p:cNvPr id="165991" name="Rectangle 103"/>
          <p:cNvSpPr>
            <a:spLocks noChangeArrowheads="1"/>
          </p:cNvSpPr>
          <p:nvPr/>
        </p:nvSpPr>
        <p:spPr bwMode="auto">
          <a:xfrm>
            <a:off x="6783388" y="5470525"/>
            <a:ext cx="3429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Cache</a:t>
            </a:r>
            <a:endParaRPr lang="en-US" sz="2000">
              <a:latin typeface="Arial" charset="0"/>
            </a:endParaRPr>
          </a:p>
        </p:txBody>
      </p:sp>
      <p:sp>
        <p:nvSpPr>
          <p:cNvPr id="165992" name="Line 104"/>
          <p:cNvSpPr>
            <a:spLocks noChangeShapeType="1"/>
          </p:cNvSpPr>
          <p:nvPr/>
        </p:nvSpPr>
        <p:spPr bwMode="auto">
          <a:xfrm flipH="1">
            <a:off x="7859713" y="2578100"/>
            <a:ext cx="519112" cy="1588"/>
          </a:xfrm>
          <a:prstGeom prst="line">
            <a:avLst/>
          </a:prstGeom>
          <a:noFill/>
          <a:ln w="19050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93" name="Freeform 105"/>
          <p:cNvSpPr>
            <a:spLocks/>
          </p:cNvSpPr>
          <p:nvPr/>
        </p:nvSpPr>
        <p:spPr bwMode="auto">
          <a:xfrm>
            <a:off x="7799388" y="2538413"/>
            <a:ext cx="79375" cy="79375"/>
          </a:xfrm>
          <a:custGeom>
            <a:avLst/>
            <a:gdLst/>
            <a:ahLst/>
            <a:cxnLst>
              <a:cxn ang="0">
                <a:pos x="0" y="125"/>
              </a:cxn>
              <a:cxn ang="0">
                <a:pos x="250" y="0"/>
              </a:cxn>
              <a:cxn ang="0">
                <a:pos x="250" y="249"/>
              </a:cxn>
              <a:cxn ang="0">
                <a:pos x="250" y="249"/>
              </a:cxn>
              <a:cxn ang="0">
                <a:pos x="0" y="125"/>
              </a:cxn>
            </a:cxnLst>
            <a:rect l="0" t="0" r="r" b="b"/>
            <a:pathLst>
              <a:path w="250" h="249">
                <a:moveTo>
                  <a:pt x="0" y="125"/>
                </a:moveTo>
                <a:lnTo>
                  <a:pt x="250" y="0"/>
                </a:lnTo>
                <a:cubicBezTo>
                  <a:pt x="210" y="78"/>
                  <a:pt x="210" y="171"/>
                  <a:pt x="250" y="249"/>
                </a:cubicBezTo>
                <a:lnTo>
                  <a:pt x="250" y="249"/>
                </a:lnTo>
                <a:lnTo>
                  <a:pt x="0" y="125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94" name="Rectangle 106"/>
          <p:cNvSpPr>
            <a:spLocks noChangeArrowheads="1"/>
          </p:cNvSpPr>
          <p:nvPr/>
        </p:nvSpPr>
        <p:spPr bwMode="auto">
          <a:xfrm>
            <a:off x="7915275" y="2506663"/>
            <a:ext cx="342900" cy="1412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95" name="Rectangle 107"/>
          <p:cNvSpPr>
            <a:spLocks noChangeArrowheads="1"/>
          </p:cNvSpPr>
          <p:nvPr/>
        </p:nvSpPr>
        <p:spPr bwMode="auto">
          <a:xfrm>
            <a:off x="7915275" y="2505075"/>
            <a:ext cx="698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L</a:t>
            </a:r>
            <a:endParaRPr lang="en-US" sz="2000">
              <a:latin typeface="Arial" charset="0"/>
            </a:endParaRPr>
          </a:p>
        </p:txBody>
      </p:sp>
      <p:sp>
        <p:nvSpPr>
          <p:cNvPr id="165996" name="Rectangle 108"/>
          <p:cNvSpPr>
            <a:spLocks noChangeArrowheads="1"/>
          </p:cNvSpPr>
          <p:nvPr/>
        </p:nvSpPr>
        <p:spPr bwMode="auto">
          <a:xfrm>
            <a:off x="7991475" y="2505075"/>
            <a:ext cx="952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1 </a:t>
            </a:r>
            <a:endParaRPr lang="en-US" sz="2000">
              <a:latin typeface="Arial" charset="0"/>
            </a:endParaRPr>
          </a:p>
        </p:txBody>
      </p:sp>
      <p:sp>
        <p:nvSpPr>
          <p:cNvPr id="165997" name="Rectangle 109"/>
          <p:cNvSpPr>
            <a:spLocks noChangeArrowheads="1"/>
          </p:cNvSpPr>
          <p:nvPr/>
        </p:nvSpPr>
        <p:spPr bwMode="auto">
          <a:xfrm>
            <a:off x="8088313" y="2505075"/>
            <a:ext cx="1651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Fill</a:t>
            </a:r>
            <a:endParaRPr lang="en-US" sz="2000">
              <a:latin typeface="Arial" charset="0"/>
            </a:endParaRPr>
          </a:p>
        </p:txBody>
      </p:sp>
      <p:sp>
        <p:nvSpPr>
          <p:cNvPr id="165998" name="Line 110"/>
          <p:cNvSpPr>
            <a:spLocks noChangeShapeType="1"/>
          </p:cNvSpPr>
          <p:nvPr/>
        </p:nvSpPr>
        <p:spPr bwMode="auto">
          <a:xfrm>
            <a:off x="6616700" y="5784850"/>
            <a:ext cx="1588" cy="242888"/>
          </a:xfrm>
          <a:prstGeom prst="line">
            <a:avLst/>
          </a:prstGeom>
          <a:noFill/>
          <a:ln w="19050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99" name="Freeform 111"/>
          <p:cNvSpPr>
            <a:spLocks/>
          </p:cNvSpPr>
          <p:nvPr/>
        </p:nvSpPr>
        <p:spPr bwMode="auto">
          <a:xfrm>
            <a:off x="6577013" y="5724525"/>
            <a:ext cx="79375" cy="79375"/>
          </a:xfrm>
          <a:custGeom>
            <a:avLst/>
            <a:gdLst/>
            <a:ahLst/>
            <a:cxnLst>
              <a:cxn ang="0">
                <a:pos x="125" y="0"/>
              </a:cxn>
              <a:cxn ang="0">
                <a:pos x="0" y="249"/>
              </a:cxn>
              <a:cxn ang="0">
                <a:pos x="250" y="249"/>
              </a:cxn>
              <a:cxn ang="0">
                <a:pos x="125" y="0"/>
              </a:cxn>
            </a:cxnLst>
            <a:rect l="0" t="0" r="r" b="b"/>
            <a:pathLst>
              <a:path w="250" h="249">
                <a:moveTo>
                  <a:pt x="125" y="0"/>
                </a:moveTo>
                <a:lnTo>
                  <a:pt x="0" y="249"/>
                </a:lnTo>
                <a:cubicBezTo>
                  <a:pt x="79" y="210"/>
                  <a:pt x="172" y="210"/>
                  <a:pt x="250" y="249"/>
                </a:cubicBezTo>
                <a:lnTo>
                  <a:pt x="125" y="0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00" name="Rectangle 112"/>
          <p:cNvSpPr>
            <a:spLocks noChangeArrowheads="1"/>
          </p:cNvSpPr>
          <p:nvPr/>
        </p:nvSpPr>
        <p:spPr bwMode="auto">
          <a:xfrm>
            <a:off x="5410200" y="5840413"/>
            <a:ext cx="1143000" cy="1412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01" name="Rectangle 113"/>
          <p:cNvSpPr>
            <a:spLocks noChangeArrowheads="1"/>
          </p:cNvSpPr>
          <p:nvPr/>
        </p:nvSpPr>
        <p:spPr bwMode="auto">
          <a:xfrm>
            <a:off x="5486400" y="5838825"/>
            <a:ext cx="10287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Load from Memory</a:t>
            </a:r>
            <a:endParaRPr lang="en-US" sz="2000">
              <a:latin typeface="Arial" charset="0"/>
            </a:endParaRPr>
          </a:p>
        </p:txBody>
      </p:sp>
      <p:sp>
        <p:nvSpPr>
          <p:cNvPr id="166002" name="Line 114"/>
          <p:cNvSpPr>
            <a:spLocks noChangeShapeType="1"/>
          </p:cNvSpPr>
          <p:nvPr/>
        </p:nvSpPr>
        <p:spPr bwMode="auto">
          <a:xfrm flipH="1">
            <a:off x="6905625" y="5327650"/>
            <a:ext cx="1449388" cy="1588"/>
          </a:xfrm>
          <a:prstGeom prst="line">
            <a:avLst/>
          </a:prstGeom>
          <a:noFill/>
          <a:ln w="1905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03" name="Freeform 115"/>
          <p:cNvSpPr>
            <a:spLocks/>
          </p:cNvSpPr>
          <p:nvPr/>
        </p:nvSpPr>
        <p:spPr bwMode="auto">
          <a:xfrm>
            <a:off x="6845300" y="5287963"/>
            <a:ext cx="79375" cy="79375"/>
          </a:xfrm>
          <a:custGeom>
            <a:avLst/>
            <a:gdLst/>
            <a:ahLst/>
            <a:cxnLst>
              <a:cxn ang="0">
                <a:pos x="0" y="125"/>
              </a:cxn>
              <a:cxn ang="0">
                <a:pos x="250" y="0"/>
              </a:cxn>
              <a:cxn ang="0">
                <a:pos x="250" y="249"/>
              </a:cxn>
              <a:cxn ang="0">
                <a:pos x="0" y="125"/>
              </a:cxn>
            </a:cxnLst>
            <a:rect l="0" t="0" r="r" b="b"/>
            <a:pathLst>
              <a:path w="250" h="249">
                <a:moveTo>
                  <a:pt x="0" y="125"/>
                </a:moveTo>
                <a:lnTo>
                  <a:pt x="250" y="0"/>
                </a:lnTo>
                <a:cubicBezTo>
                  <a:pt x="211" y="78"/>
                  <a:pt x="211" y="171"/>
                  <a:pt x="250" y="249"/>
                </a:cubicBezTo>
                <a:lnTo>
                  <a:pt x="0" y="125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04" name="Rectangle 116"/>
          <p:cNvSpPr>
            <a:spLocks noChangeArrowheads="1"/>
          </p:cNvSpPr>
          <p:nvPr/>
        </p:nvSpPr>
        <p:spPr bwMode="auto">
          <a:xfrm>
            <a:off x="7226300" y="5256213"/>
            <a:ext cx="744538" cy="141287"/>
          </a:xfrm>
          <a:prstGeom prst="rect">
            <a:avLst/>
          </a:prstGeom>
          <a:solidFill>
            <a:srgbClr val="99FFCC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05" name="Rectangle 117"/>
          <p:cNvSpPr>
            <a:spLocks noChangeArrowheads="1"/>
          </p:cNvSpPr>
          <p:nvPr/>
        </p:nvSpPr>
        <p:spPr bwMode="auto">
          <a:xfrm>
            <a:off x="7229475" y="5254625"/>
            <a:ext cx="7493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Load Texture </a:t>
            </a:r>
            <a:endParaRPr lang="en-US" sz="2000">
              <a:latin typeface="Arial" charset="0"/>
            </a:endParaRPr>
          </a:p>
        </p:txBody>
      </p:sp>
      <p:sp>
        <p:nvSpPr>
          <p:cNvPr id="166006" name="Freeform 118"/>
          <p:cNvSpPr>
            <a:spLocks/>
          </p:cNvSpPr>
          <p:nvPr/>
        </p:nvSpPr>
        <p:spPr bwMode="auto">
          <a:xfrm>
            <a:off x="6616700" y="4660900"/>
            <a:ext cx="228600" cy="3889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4" y="245"/>
              </a:cxn>
              <a:cxn ang="0">
                <a:pos x="0" y="245"/>
              </a:cxn>
              <a:cxn ang="0">
                <a:pos x="144" y="0"/>
              </a:cxn>
            </a:cxnLst>
            <a:rect l="0" t="0" r="r" b="b"/>
            <a:pathLst>
              <a:path w="144" h="245">
                <a:moveTo>
                  <a:pt x="0" y="0"/>
                </a:moveTo>
                <a:lnTo>
                  <a:pt x="144" y="245"/>
                </a:lnTo>
                <a:lnTo>
                  <a:pt x="0" y="245"/>
                </a:lnTo>
                <a:lnTo>
                  <a:pt x="144" y="0"/>
                </a:lnTo>
              </a:path>
            </a:pathLst>
          </a:custGeom>
          <a:noFill/>
          <a:ln w="9525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07" name="Line 119"/>
          <p:cNvSpPr>
            <a:spLocks noChangeShapeType="1"/>
          </p:cNvSpPr>
          <p:nvPr/>
        </p:nvSpPr>
        <p:spPr bwMode="auto">
          <a:xfrm>
            <a:off x="6616700" y="4271963"/>
            <a:ext cx="228600" cy="798512"/>
          </a:xfrm>
          <a:prstGeom prst="line">
            <a:avLst/>
          </a:prstGeom>
          <a:noFill/>
          <a:ln w="9525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08" name="Line 120"/>
          <p:cNvSpPr>
            <a:spLocks noChangeShapeType="1"/>
          </p:cNvSpPr>
          <p:nvPr/>
        </p:nvSpPr>
        <p:spPr bwMode="auto">
          <a:xfrm flipH="1">
            <a:off x="6616700" y="4271963"/>
            <a:ext cx="228600" cy="798512"/>
          </a:xfrm>
          <a:prstGeom prst="line">
            <a:avLst/>
          </a:prstGeom>
          <a:noFill/>
          <a:ln w="9525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09" name="Line 121"/>
          <p:cNvSpPr>
            <a:spLocks noChangeShapeType="1"/>
          </p:cNvSpPr>
          <p:nvPr/>
        </p:nvSpPr>
        <p:spPr bwMode="auto">
          <a:xfrm flipH="1">
            <a:off x="6616700" y="3878263"/>
            <a:ext cx="228600" cy="1192212"/>
          </a:xfrm>
          <a:prstGeom prst="line">
            <a:avLst/>
          </a:prstGeom>
          <a:noFill/>
          <a:ln w="9525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10" name="Line 122"/>
          <p:cNvSpPr>
            <a:spLocks noChangeShapeType="1"/>
          </p:cNvSpPr>
          <p:nvPr/>
        </p:nvSpPr>
        <p:spPr bwMode="auto">
          <a:xfrm>
            <a:off x="6616700" y="3878263"/>
            <a:ext cx="228600" cy="1192212"/>
          </a:xfrm>
          <a:prstGeom prst="line">
            <a:avLst/>
          </a:prstGeom>
          <a:noFill/>
          <a:ln w="9525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11" name="Freeform 123"/>
          <p:cNvSpPr>
            <a:spLocks/>
          </p:cNvSpPr>
          <p:nvPr/>
        </p:nvSpPr>
        <p:spPr bwMode="auto">
          <a:xfrm>
            <a:off x="6616700" y="4264025"/>
            <a:ext cx="228600" cy="396875"/>
          </a:xfrm>
          <a:custGeom>
            <a:avLst/>
            <a:gdLst/>
            <a:ahLst/>
            <a:cxnLst>
              <a:cxn ang="0">
                <a:pos x="144" y="0"/>
              </a:cxn>
              <a:cxn ang="0">
                <a:pos x="0" y="250"/>
              </a:cxn>
              <a:cxn ang="0">
                <a:pos x="144" y="250"/>
              </a:cxn>
              <a:cxn ang="0">
                <a:pos x="0" y="0"/>
              </a:cxn>
            </a:cxnLst>
            <a:rect l="0" t="0" r="r" b="b"/>
            <a:pathLst>
              <a:path w="144" h="250">
                <a:moveTo>
                  <a:pt x="144" y="0"/>
                </a:moveTo>
                <a:lnTo>
                  <a:pt x="0" y="250"/>
                </a:lnTo>
                <a:lnTo>
                  <a:pt x="144" y="250"/>
                </a:lnTo>
                <a:lnTo>
                  <a:pt x="0" y="0"/>
                </a:lnTo>
              </a:path>
            </a:pathLst>
          </a:custGeom>
          <a:noFill/>
          <a:ln w="9525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12" name="Line 124"/>
          <p:cNvSpPr>
            <a:spLocks noChangeShapeType="1"/>
          </p:cNvSpPr>
          <p:nvPr/>
        </p:nvSpPr>
        <p:spPr bwMode="auto">
          <a:xfrm>
            <a:off x="6616700" y="3878263"/>
            <a:ext cx="228600" cy="796925"/>
          </a:xfrm>
          <a:prstGeom prst="line">
            <a:avLst/>
          </a:prstGeom>
          <a:noFill/>
          <a:ln w="9525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13" name="Line 125"/>
          <p:cNvSpPr>
            <a:spLocks noChangeShapeType="1"/>
          </p:cNvSpPr>
          <p:nvPr/>
        </p:nvSpPr>
        <p:spPr bwMode="auto">
          <a:xfrm flipH="1">
            <a:off x="6616700" y="3878263"/>
            <a:ext cx="228600" cy="796925"/>
          </a:xfrm>
          <a:prstGeom prst="line">
            <a:avLst/>
          </a:prstGeom>
          <a:noFill/>
          <a:ln w="9525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14" name="Line 126"/>
          <p:cNvSpPr>
            <a:spLocks noChangeShapeType="1"/>
          </p:cNvSpPr>
          <p:nvPr/>
        </p:nvSpPr>
        <p:spPr bwMode="auto">
          <a:xfrm>
            <a:off x="6616700" y="4271963"/>
            <a:ext cx="228600" cy="1587"/>
          </a:xfrm>
          <a:prstGeom prst="line">
            <a:avLst/>
          </a:prstGeom>
          <a:noFill/>
          <a:ln w="9525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15" name="Line 127"/>
          <p:cNvSpPr>
            <a:spLocks noChangeShapeType="1"/>
          </p:cNvSpPr>
          <p:nvPr/>
        </p:nvSpPr>
        <p:spPr bwMode="auto">
          <a:xfrm flipH="1">
            <a:off x="6616700" y="3878263"/>
            <a:ext cx="228600" cy="393700"/>
          </a:xfrm>
          <a:prstGeom prst="line">
            <a:avLst/>
          </a:prstGeom>
          <a:noFill/>
          <a:ln w="9525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16" name="Freeform 128"/>
          <p:cNvSpPr>
            <a:spLocks/>
          </p:cNvSpPr>
          <p:nvPr/>
        </p:nvSpPr>
        <p:spPr bwMode="auto">
          <a:xfrm>
            <a:off x="6616700" y="3875088"/>
            <a:ext cx="228600" cy="388937"/>
          </a:xfrm>
          <a:custGeom>
            <a:avLst/>
            <a:gdLst/>
            <a:ahLst/>
            <a:cxnLst>
              <a:cxn ang="0">
                <a:pos x="144" y="0"/>
              </a:cxn>
              <a:cxn ang="0">
                <a:pos x="0" y="0"/>
              </a:cxn>
              <a:cxn ang="0">
                <a:pos x="144" y="245"/>
              </a:cxn>
            </a:cxnLst>
            <a:rect l="0" t="0" r="r" b="b"/>
            <a:pathLst>
              <a:path w="144" h="245">
                <a:moveTo>
                  <a:pt x="144" y="0"/>
                </a:moveTo>
                <a:lnTo>
                  <a:pt x="0" y="0"/>
                </a:lnTo>
                <a:lnTo>
                  <a:pt x="144" y="245"/>
                </a:lnTo>
              </a:path>
            </a:pathLst>
          </a:custGeom>
          <a:noFill/>
          <a:ln w="9525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17" name="Line 129"/>
          <p:cNvSpPr>
            <a:spLocks noChangeShapeType="1"/>
          </p:cNvSpPr>
          <p:nvPr/>
        </p:nvSpPr>
        <p:spPr bwMode="auto">
          <a:xfrm>
            <a:off x="6616700" y="3878263"/>
            <a:ext cx="1588" cy="1192212"/>
          </a:xfrm>
          <a:prstGeom prst="line">
            <a:avLst/>
          </a:prstGeom>
          <a:noFill/>
          <a:ln w="9525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18" name="Line 130"/>
          <p:cNvSpPr>
            <a:spLocks noChangeShapeType="1"/>
          </p:cNvSpPr>
          <p:nvPr/>
        </p:nvSpPr>
        <p:spPr bwMode="auto">
          <a:xfrm>
            <a:off x="6845300" y="3878263"/>
            <a:ext cx="1588" cy="1192212"/>
          </a:xfrm>
          <a:prstGeom prst="line">
            <a:avLst/>
          </a:prstGeom>
          <a:noFill/>
          <a:ln w="9525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19" name="Rectangle 131"/>
          <p:cNvSpPr>
            <a:spLocks noChangeArrowheads="1"/>
          </p:cNvSpPr>
          <p:nvPr/>
        </p:nvSpPr>
        <p:spPr bwMode="auto">
          <a:xfrm>
            <a:off x="5437188" y="3729038"/>
            <a:ext cx="228600" cy="1468437"/>
          </a:xfrm>
          <a:prstGeom prst="rect">
            <a:avLst/>
          </a:prstGeom>
          <a:solidFill>
            <a:srgbClr val="FF6868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20" name="Rectangle 132"/>
          <p:cNvSpPr>
            <a:spLocks noChangeArrowheads="1"/>
          </p:cNvSpPr>
          <p:nvPr/>
        </p:nvSpPr>
        <p:spPr bwMode="auto">
          <a:xfrm>
            <a:off x="5437188" y="3729038"/>
            <a:ext cx="228600" cy="1468437"/>
          </a:xfrm>
          <a:prstGeom prst="rect">
            <a:avLst/>
          </a:prstGeom>
          <a:noFill/>
          <a:ln w="635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21" name="Rectangle 133"/>
          <p:cNvSpPr>
            <a:spLocks noChangeArrowheads="1"/>
          </p:cNvSpPr>
          <p:nvPr/>
        </p:nvSpPr>
        <p:spPr bwMode="auto">
          <a:xfrm>
            <a:off x="5513388" y="4249738"/>
            <a:ext cx="762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S</a:t>
            </a:r>
            <a:endParaRPr lang="en-US" sz="2000">
              <a:latin typeface="Arial" charset="0"/>
            </a:endParaRPr>
          </a:p>
        </p:txBody>
      </p:sp>
      <p:sp>
        <p:nvSpPr>
          <p:cNvPr id="166022" name="Rectangle 134"/>
          <p:cNvSpPr>
            <a:spLocks noChangeArrowheads="1"/>
          </p:cNvSpPr>
          <p:nvPr/>
        </p:nvSpPr>
        <p:spPr bwMode="auto">
          <a:xfrm>
            <a:off x="5513388" y="4391025"/>
            <a:ext cx="698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F</a:t>
            </a:r>
            <a:endParaRPr lang="en-US" sz="2000">
              <a:latin typeface="Arial" charset="0"/>
            </a:endParaRPr>
          </a:p>
        </p:txBody>
      </p:sp>
      <p:sp>
        <p:nvSpPr>
          <p:cNvPr id="166023" name="Rectangle 135"/>
          <p:cNvSpPr>
            <a:spLocks noChangeArrowheads="1"/>
          </p:cNvSpPr>
          <p:nvPr/>
        </p:nvSpPr>
        <p:spPr bwMode="auto">
          <a:xfrm>
            <a:off x="5507038" y="4532313"/>
            <a:ext cx="825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U</a:t>
            </a:r>
            <a:endParaRPr lang="en-US" sz="2000">
              <a:latin typeface="Arial" charset="0"/>
            </a:endParaRPr>
          </a:p>
        </p:txBody>
      </p:sp>
      <p:sp>
        <p:nvSpPr>
          <p:cNvPr id="166024" name="Rectangle 136"/>
          <p:cNvSpPr>
            <a:spLocks noChangeArrowheads="1"/>
          </p:cNvSpPr>
          <p:nvPr/>
        </p:nvSpPr>
        <p:spPr bwMode="auto">
          <a:xfrm>
            <a:off x="7805738" y="3729038"/>
            <a:ext cx="228600" cy="1468437"/>
          </a:xfrm>
          <a:prstGeom prst="rect">
            <a:avLst/>
          </a:prstGeom>
          <a:solidFill>
            <a:srgbClr val="FF6868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25" name="Rectangle 137"/>
          <p:cNvSpPr>
            <a:spLocks noChangeArrowheads="1"/>
          </p:cNvSpPr>
          <p:nvPr/>
        </p:nvSpPr>
        <p:spPr bwMode="auto">
          <a:xfrm>
            <a:off x="7805738" y="3729038"/>
            <a:ext cx="228600" cy="1468437"/>
          </a:xfrm>
          <a:prstGeom prst="rect">
            <a:avLst/>
          </a:prstGeom>
          <a:noFill/>
          <a:ln w="635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26" name="Rectangle 138"/>
          <p:cNvSpPr>
            <a:spLocks noChangeArrowheads="1"/>
          </p:cNvSpPr>
          <p:nvPr/>
        </p:nvSpPr>
        <p:spPr bwMode="auto">
          <a:xfrm>
            <a:off x="7880350" y="4249738"/>
            <a:ext cx="762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S</a:t>
            </a:r>
            <a:endParaRPr lang="en-US" sz="2000">
              <a:latin typeface="Arial" charset="0"/>
            </a:endParaRPr>
          </a:p>
        </p:txBody>
      </p:sp>
      <p:sp>
        <p:nvSpPr>
          <p:cNvPr id="166027" name="Rectangle 139"/>
          <p:cNvSpPr>
            <a:spLocks noChangeArrowheads="1"/>
          </p:cNvSpPr>
          <p:nvPr/>
        </p:nvSpPr>
        <p:spPr bwMode="auto">
          <a:xfrm>
            <a:off x="7885113" y="4391025"/>
            <a:ext cx="698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F</a:t>
            </a:r>
            <a:endParaRPr lang="en-US" sz="2000">
              <a:latin typeface="Arial" charset="0"/>
            </a:endParaRPr>
          </a:p>
        </p:txBody>
      </p:sp>
      <p:sp>
        <p:nvSpPr>
          <p:cNvPr id="166028" name="Rectangle 140"/>
          <p:cNvSpPr>
            <a:spLocks noChangeArrowheads="1"/>
          </p:cNvSpPr>
          <p:nvPr/>
        </p:nvSpPr>
        <p:spPr bwMode="auto">
          <a:xfrm>
            <a:off x="7875588" y="4532313"/>
            <a:ext cx="825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U</a:t>
            </a:r>
            <a:endParaRPr lang="en-US" sz="2000">
              <a:latin typeface="Arial" charset="0"/>
            </a:endParaRPr>
          </a:p>
        </p:txBody>
      </p:sp>
      <p:sp>
        <p:nvSpPr>
          <p:cNvPr id="166029" name="Rectangle 141"/>
          <p:cNvSpPr>
            <a:spLocks noChangeArrowheads="1"/>
          </p:cNvSpPr>
          <p:nvPr/>
        </p:nvSpPr>
        <p:spPr bwMode="auto">
          <a:xfrm>
            <a:off x="5665788" y="2155825"/>
            <a:ext cx="2133600" cy="227013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30" name="Rectangle 142"/>
          <p:cNvSpPr>
            <a:spLocks noChangeArrowheads="1"/>
          </p:cNvSpPr>
          <p:nvPr/>
        </p:nvSpPr>
        <p:spPr bwMode="auto">
          <a:xfrm>
            <a:off x="5665788" y="2155825"/>
            <a:ext cx="2133600" cy="227013"/>
          </a:xfrm>
          <a:prstGeom prst="rect">
            <a:avLst/>
          </a:prstGeom>
          <a:noFill/>
          <a:ln w="635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31" name="Rectangle 143"/>
          <p:cNvSpPr>
            <a:spLocks noChangeArrowheads="1"/>
          </p:cNvSpPr>
          <p:nvPr/>
        </p:nvSpPr>
        <p:spPr bwMode="auto">
          <a:xfrm>
            <a:off x="6249988" y="2197100"/>
            <a:ext cx="9271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Instruction Fetch</a:t>
            </a:r>
            <a:endParaRPr lang="en-US" sz="2000">
              <a:latin typeface="Arial" charset="0"/>
            </a:endParaRPr>
          </a:p>
        </p:txBody>
      </p:sp>
      <p:sp>
        <p:nvSpPr>
          <p:cNvPr id="166032" name="Rectangle 144"/>
          <p:cNvSpPr>
            <a:spLocks noChangeArrowheads="1"/>
          </p:cNvSpPr>
          <p:nvPr/>
        </p:nvSpPr>
        <p:spPr bwMode="auto">
          <a:xfrm>
            <a:off x="5665788" y="2463800"/>
            <a:ext cx="2133600" cy="227013"/>
          </a:xfrm>
          <a:prstGeom prst="rect">
            <a:avLst/>
          </a:prstGeom>
          <a:solidFill>
            <a:srgbClr val="4D92E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33" name="Rectangle 145"/>
          <p:cNvSpPr>
            <a:spLocks noChangeArrowheads="1"/>
          </p:cNvSpPr>
          <p:nvPr/>
        </p:nvSpPr>
        <p:spPr bwMode="auto">
          <a:xfrm>
            <a:off x="5665788" y="2463800"/>
            <a:ext cx="2133600" cy="227013"/>
          </a:xfrm>
          <a:prstGeom prst="rect">
            <a:avLst/>
          </a:prstGeom>
          <a:noFill/>
          <a:ln w="635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34" name="Rectangle 146"/>
          <p:cNvSpPr>
            <a:spLocks noChangeArrowheads="1"/>
          </p:cNvSpPr>
          <p:nvPr/>
        </p:nvSpPr>
        <p:spPr bwMode="auto">
          <a:xfrm>
            <a:off x="6148388" y="2505075"/>
            <a:ext cx="6921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Instruction L</a:t>
            </a:r>
            <a:endParaRPr lang="en-US" sz="2000">
              <a:latin typeface="Arial" charset="0"/>
            </a:endParaRPr>
          </a:p>
        </p:txBody>
      </p:sp>
      <p:sp>
        <p:nvSpPr>
          <p:cNvPr id="166035" name="Rectangle 147"/>
          <p:cNvSpPr>
            <a:spLocks noChangeArrowheads="1"/>
          </p:cNvSpPr>
          <p:nvPr/>
        </p:nvSpPr>
        <p:spPr bwMode="auto">
          <a:xfrm>
            <a:off x="6864350" y="2505075"/>
            <a:ext cx="952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1 </a:t>
            </a:r>
            <a:endParaRPr lang="en-US" sz="2000">
              <a:latin typeface="Arial" charset="0"/>
            </a:endParaRPr>
          </a:p>
        </p:txBody>
      </p:sp>
      <p:sp>
        <p:nvSpPr>
          <p:cNvPr id="166036" name="Rectangle 148"/>
          <p:cNvSpPr>
            <a:spLocks noChangeArrowheads="1"/>
          </p:cNvSpPr>
          <p:nvPr/>
        </p:nvSpPr>
        <p:spPr bwMode="auto">
          <a:xfrm>
            <a:off x="6961188" y="2505075"/>
            <a:ext cx="3429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Cache</a:t>
            </a:r>
            <a:endParaRPr lang="en-US" sz="2000">
              <a:latin typeface="Arial" charset="0"/>
            </a:endParaRPr>
          </a:p>
        </p:txBody>
      </p:sp>
      <p:sp>
        <p:nvSpPr>
          <p:cNvPr id="166037" name="Rectangle 149"/>
          <p:cNvSpPr>
            <a:spLocks noChangeArrowheads="1"/>
          </p:cNvSpPr>
          <p:nvPr/>
        </p:nvSpPr>
        <p:spPr bwMode="auto">
          <a:xfrm>
            <a:off x="5665788" y="2773363"/>
            <a:ext cx="2133600" cy="227012"/>
          </a:xfrm>
          <a:prstGeom prst="rect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38" name="Rectangle 150"/>
          <p:cNvSpPr>
            <a:spLocks noChangeArrowheads="1"/>
          </p:cNvSpPr>
          <p:nvPr/>
        </p:nvSpPr>
        <p:spPr bwMode="auto">
          <a:xfrm>
            <a:off x="5665788" y="2773363"/>
            <a:ext cx="2133600" cy="227012"/>
          </a:xfrm>
          <a:prstGeom prst="rect">
            <a:avLst/>
          </a:prstGeom>
          <a:noFill/>
          <a:ln w="635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39" name="Rectangle 151"/>
          <p:cNvSpPr>
            <a:spLocks noChangeArrowheads="1"/>
          </p:cNvSpPr>
          <p:nvPr/>
        </p:nvSpPr>
        <p:spPr bwMode="auto">
          <a:xfrm>
            <a:off x="5913438" y="2817813"/>
            <a:ext cx="4127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Thread </a:t>
            </a:r>
            <a:endParaRPr lang="en-US" sz="2000">
              <a:latin typeface="Arial" charset="0"/>
            </a:endParaRPr>
          </a:p>
        </p:txBody>
      </p:sp>
      <p:sp>
        <p:nvSpPr>
          <p:cNvPr id="166040" name="Rectangle 152"/>
          <p:cNvSpPr>
            <a:spLocks noChangeArrowheads="1"/>
          </p:cNvSpPr>
          <p:nvPr/>
        </p:nvSpPr>
        <p:spPr bwMode="auto">
          <a:xfrm>
            <a:off x="6340475" y="2817813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/ </a:t>
            </a:r>
            <a:endParaRPr lang="en-US" sz="2000">
              <a:latin typeface="Arial" charset="0"/>
            </a:endParaRPr>
          </a:p>
        </p:txBody>
      </p:sp>
      <p:sp>
        <p:nvSpPr>
          <p:cNvPr id="166041" name="Rectangle 153"/>
          <p:cNvSpPr>
            <a:spLocks noChangeArrowheads="1"/>
          </p:cNvSpPr>
          <p:nvPr/>
        </p:nvSpPr>
        <p:spPr bwMode="auto">
          <a:xfrm>
            <a:off x="6407150" y="2817813"/>
            <a:ext cx="11049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Instruction Dispatch</a:t>
            </a:r>
            <a:endParaRPr lang="en-US" sz="2000">
              <a:latin typeface="Arial" charset="0"/>
            </a:endParaRPr>
          </a:p>
        </p:txBody>
      </p:sp>
      <p:sp>
        <p:nvSpPr>
          <p:cNvPr id="166042" name="Line 154"/>
          <p:cNvSpPr>
            <a:spLocks noChangeShapeType="1"/>
          </p:cNvSpPr>
          <p:nvPr/>
        </p:nvSpPr>
        <p:spPr bwMode="auto">
          <a:xfrm flipH="1">
            <a:off x="7859713" y="5548313"/>
            <a:ext cx="500062" cy="1587"/>
          </a:xfrm>
          <a:prstGeom prst="line">
            <a:avLst/>
          </a:prstGeom>
          <a:noFill/>
          <a:ln w="1905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43" name="Freeform 155"/>
          <p:cNvSpPr>
            <a:spLocks/>
          </p:cNvSpPr>
          <p:nvPr/>
        </p:nvSpPr>
        <p:spPr bwMode="auto">
          <a:xfrm>
            <a:off x="7799388" y="5508625"/>
            <a:ext cx="79375" cy="77788"/>
          </a:xfrm>
          <a:custGeom>
            <a:avLst/>
            <a:gdLst/>
            <a:ahLst/>
            <a:cxnLst>
              <a:cxn ang="0">
                <a:pos x="0" y="125"/>
              </a:cxn>
              <a:cxn ang="0">
                <a:pos x="250" y="0"/>
              </a:cxn>
              <a:cxn ang="0">
                <a:pos x="250" y="249"/>
              </a:cxn>
              <a:cxn ang="0">
                <a:pos x="250" y="249"/>
              </a:cxn>
              <a:cxn ang="0">
                <a:pos x="0" y="125"/>
              </a:cxn>
            </a:cxnLst>
            <a:rect l="0" t="0" r="r" b="b"/>
            <a:pathLst>
              <a:path w="250" h="249">
                <a:moveTo>
                  <a:pt x="0" y="125"/>
                </a:moveTo>
                <a:lnTo>
                  <a:pt x="250" y="0"/>
                </a:lnTo>
                <a:cubicBezTo>
                  <a:pt x="210" y="78"/>
                  <a:pt x="210" y="171"/>
                  <a:pt x="250" y="249"/>
                </a:cubicBezTo>
                <a:lnTo>
                  <a:pt x="250" y="249"/>
                </a:lnTo>
                <a:lnTo>
                  <a:pt x="0" y="125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44" name="Rectangle 156"/>
          <p:cNvSpPr>
            <a:spLocks noChangeArrowheads="1"/>
          </p:cNvSpPr>
          <p:nvPr/>
        </p:nvSpPr>
        <p:spPr bwMode="auto">
          <a:xfrm>
            <a:off x="7905750" y="5476875"/>
            <a:ext cx="342900" cy="1412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45" name="Rectangle 157"/>
          <p:cNvSpPr>
            <a:spLocks noChangeArrowheads="1"/>
          </p:cNvSpPr>
          <p:nvPr/>
        </p:nvSpPr>
        <p:spPr bwMode="auto">
          <a:xfrm>
            <a:off x="7905750" y="5476875"/>
            <a:ext cx="698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L</a:t>
            </a:r>
            <a:endParaRPr lang="en-US" sz="2000">
              <a:latin typeface="Arial" charset="0"/>
            </a:endParaRPr>
          </a:p>
        </p:txBody>
      </p:sp>
      <p:sp>
        <p:nvSpPr>
          <p:cNvPr id="166046" name="Rectangle 158"/>
          <p:cNvSpPr>
            <a:spLocks noChangeArrowheads="1"/>
          </p:cNvSpPr>
          <p:nvPr/>
        </p:nvSpPr>
        <p:spPr bwMode="auto">
          <a:xfrm>
            <a:off x="7981950" y="5476875"/>
            <a:ext cx="952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1 </a:t>
            </a:r>
            <a:endParaRPr lang="en-US" sz="2000">
              <a:latin typeface="Arial" charset="0"/>
            </a:endParaRPr>
          </a:p>
        </p:txBody>
      </p:sp>
      <p:sp>
        <p:nvSpPr>
          <p:cNvPr id="166047" name="Rectangle 159"/>
          <p:cNvSpPr>
            <a:spLocks noChangeArrowheads="1"/>
          </p:cNvSpPr>
          <p:nvPr/>
        </p:nvSpPr>
        <p:spPr bwMode="auto">
          <a:xfrm>
            <a:off x="8078788" y="5476875"/>
            <a:ext cx="1651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Fill</a:t>
            </a:r>
            <a:endParaRPr lang="en-US" sz="2000">
              <a:latin typeface="Arial" charset="0"/>
            </a:endParaRPr>
          </a:p>
        </p:txBody>
      </p:sp>
      <p:sp>
        <p:nvSpPr>
          <p:cNvPr id="166048" name="Line 160"/>
          <p:cNvSpPr>
            <a:spLocks noChangeShapeType="1"/>
          </p:cNvSpPr>
          <p:nvPr/>
        </p:nvSpPr>
        <p:spPr bwMode="auto">
          <a:xfrm flipH="1">
            <a:off x="8170863" y="3201988"/>
            <a:ext cx="677862" cy="1587"/>
          </a:xfrm>
          <a:prstGeom prst="line">
            <a:avLst/>
          </a:prstGeom>
          <a:noFill/>
          <a:ln w="19050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49" name="Freeform 161"/>
          <p:cNvSpPr>
            <a:spLocks/>
          </p:cNvSpPr>
          <p:nvPr/>
        </p:nvSpPr>
        <p:spPr bwMode="auto">
          <a:xfrm>
            <a:off x="8110538" y="3162300"/>
            <a:ext cx="79375" cy="79375"/>
          </a:xfrm>
          <a:custGeom>
            <a:avLst/>
            <a:gdLst/>
            <a:ahLst/>
            <a:cxnLst>
              <a:cxn ang="0">
                <a:pos x="0" y="125"/>
              </a:cxn>
              <a:cxn ang="0">
                <a:pos x="249" y="0"/>
              </a:cxn>
              <a:cxn ang="0">
                <a:pos x="249" y="249"/>
              </a:cxn>
              <a:cxn ang="0">
                <a:pos x="249" y="249"/>
              </a:cxn>
              <a:cxn ang="0">
                <a:pos x="0" y="125"/>
              </a:cxn>
            </a:cxnLst>
            <a:rect l="0" t="0" r="r" b="b"/>
            <a:pathLst>
              <a:path w="249" h="249">
                <a:moveTo>
                  <a:pt x="0" y="125"/>
                </a:moveTo>
                <a:lnTo>
                  <a:pt x="249" y="0"/>
                </a:lnTo>
                <a:cubicBezTo>
                  <a:pt x="210" y="78"/>
                  <a:pt x="210" y="171"/>
                  <a:pt x="249" y="249"/>
                </a:cubicBezTo>
                <a:lnTo>
                  <a:pt x="249" y="249"/>
                </a:lnTo>
                <a:lnTo>
                  <a:pt x="0" y="125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50" name="Rectangle 162"/>
          <p:cNvSpPr>
            <a:spLocks noChangeArrowheads="1"/>
          </p:cNvSpPr>
          <p:nvPr/>
        </p:nvSpPr>
        <p:spPr bwMode="auto">
          <a:xfrm>
            <a:off x="8329613" y="3132138"/>
            <a:ext cx="295275" cy="1412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51" name="Rectangle 163"/>
          <p:cNvSpPr>
            <a:spLocks noChangeArrowheads="1"/>
          </p:cNvSpPr>
          <p:nvPr/>
        </p:nvSpPr>
        <p:spPr bwMode="auto">
          <a:xfrm>
            <a:off x="8332788" y="3130550"/>
            <a:ext cx="2857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Work</a:t>
            </a:r>
            <a:endParaRPr lang="en-US" sz="2000">
              <a:latin typeface="Arial" charset="0"/>
            </a:endParaRPr>
          </a:p>
        </p:txBody>
      </p:sp>
      <p:sp>
        <p:nvSpPr>
          <p:cNvPr id="166052" name="Line 164"/>
          <p:cNvSpPr>
            <a:spLocks noChangeShapeType="1"/>
          </p:cNvSpPr>
          <p:nvPr/>
        </p:nvSpPr>
        <p:spPr bwMode="auto">
          <a:xfrm flipH="1">
            <a:off x="8170863" y="3543300"/>
            <a:ext cx="677862" cy="1588"/>
          </a:xfrm>
          <a:prstGeom prst="line">
            <a:avLst/>
          </a:prstGeom>
          <a:noFill/>
          <a:ln w="19050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53" name="Freeform 165"/>
          <p:cNvSpPr>
            <a:spLocks/>
          </p:cNvSpPr>
          <p:nvPr/>
        </p:nvSpPr>
        <p:spPr bwMode="auto">
          <a:xfrm>
            <a:off x="8110538" y="3503613"/>
            <a:ext cx="79375" cy="77787"/>
          </a:xfrm>
          <a:custGeom>
            <a:avLst/>
            <a:gdLst/>
            <a:ahLst/>
            <a:cxnLst>
              <a:cxn ang="0">
                <a:pos x="0" y="125"/>
              </a:cxn>
              <a:cxn ang="0">
                <a:pos x="249" y="0"/>
              </a:cxn>
              <a:cxn ang="0">
                <a:pos x="249" y="249"/>
              </a:cxn>
              <a:cxn ang="0">
                <a:pos x="249" y="249"/>
              </a:cxn>
              <a:cxn ang="0">
                <a:pos x="0" y="125"/>
              </a:cxn>
            </a:cxnLst>
            <a:rect l="0" t="0" r="r" b="b"/>
            <a:pathLst>
              <a:path w="249" h="249">
                <a:moveTo>
                  <a:pt x="0" y="125"/>
                </a:moveTo>
                <a:lnTo>
                  <a:pt x="249" y="0"/>
                </a:lnTo>
                <a:cubicBezTo>
                  <a:pt x="210" y="78"/>
                  <a:pt x="210" y="171"/>
                  <a:pt x="249" y="249"/>
                </a:cubicBezTo>
                <a:lnTo>
                  <a:pt x="249" y="249"/>
                </a:lnTo>
                <a:lnTo>
                  <a:pt x="0" y="125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54" name="Rectangle 166"/>
          <p:cNvSpPr>
            <a:spLocks noChangeArrowheads="1"/>
          </p:cNvSpPr>
          <p:nvPr/>
        </p:nvSpPr>
        <p:spPr bwMode="auto">
          <a:xfrm>
            <a:off x="8266113" y="3471863"/>
            <a:ext cx="422275" cy="1412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55" name="Rectangle 167"/>
          <p:cNvSpPr>
            <a:spLocks noChangeArrowheads="1"/>
          </p:cNvSpPr>
          <p:nvPr/>
        </p:nvSpPr>
        <p:spPr bwMode="auto">
          <a:xfrm>
            <a:off x="8270875" y="3473450"/>
            <a:ext cx="4064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Control</a:t>
            </a:r>
            <a:endParaRPr lang="en-US" sz="2000">
              <a:latin typeface="Arial" charset="0"/>
            </a:endParaRPr>
          </a:p>
        </p:txBody>
      </p:sp>
      <p:sp>
        <p:nvSpPr>
          <p:cNvPr id="166056" name="Line 168"/>
          <p:cNvSpPr>
            <a:spLocks noChangeShapeType="1"/>
          </p:cNvSpPr>
          <p:nvPr/>
        </p:nvSpPr>
        <p:spPr bwMode="auto">
          <a:xfrm flipH="1">
            <a:off x="8110538" y="3883025"/>
            <a:ext cx="677862" cy="1588"/>
          </a:xfrm>
          <a:prstGeom prst="line">
            <a:avLst/>
          </a:prstGeom>
          <a:noFill/>
          <a:ln w="19050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57" name="Freeform 169"/>
          <p:cNvSpPr>
            <a:spLocks/>
          </p:cNvSpPr>
          <p:nvPr/>
        </p:nvSpPr>
        <p:spPr bwMode="auto">
          <a:xfrm>
            <a:off x="8769350" y="3843338"/>
            <a:ext cx="79375" cy="79375"/>
          </a:xfrm>
          <a:custGeom>
            <a:avLst/>
            <a:gdLst/>
            <a:ahLst/>
            <a:cxnLst>
              <a:cxn ang="0">
                <a:pos x="249" y="125"/>
              </a:cxn>
              <a:cxn ang="0">
                <a:pos x="0" y="249"/>
              </a:cxn>
              <a:cxn ang="0">
                <a:pos x="0" y="0"/>
              </a:cxn>
              <a:cxn ang="0">
                <a:pos x="249" y="125"/>
              </a:cxn>
            </a:cxnLst>
            <a:rect l="0" t="0" r="r" b="b"/>
            <a:pathLst>
              <a:path w="249" h="249">
                <a:moveTo>
                  <a:pt x="249" y="125"/>
                </a:moveTo>
                <a:lnTo>
                  <a:pt x="0" y="249"/>
                </a:lnTo>
                <a:cubicBezTo>
                  <a:pt x="39" y="171"/>
                  <a:pt x="39" y="78"/>
                  <a:pt x="0" y="0"/>
                </a:cubicBezTo>
                <a:lnTo>
                  <a:pt x="249" y="125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58" name="Rectangle 170"/>
          <p:cNvSpPr>
            <a:spLocks noChangeArrowheads="1"/>
          </p:cNvSpPr>
          <p:nvPr/>
        </p:nvSpPr>
        <p:spPr bwMode="auto">
          <a:xfrm>
            <a:off x="8262938" y="3813175"/>
            <a:ext cx="428625" cy="1412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59" name="Rectangle 171"/>
          <p:cNvSpPr>
            <a:spLocks noChangeArrowheads="1"/>
          </p:cNvSpPr>
          <p:nvPr/>
        </p:nvSpPr>
        <p:spPr bwMode="auto">
          <a:xfrm>
            <a:off x="8266113" y="3811588"/>
            <a:ext cx="4127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Results</a:t>
            </a:r>
            <a:endParaRPr lang="en-US" sz="2000">
              <a:latin typeface="Arial" charset="0"/>
            </a:endParaRPr>
          </a:p>
        </p:txBody>
      </p:sp>
      <p:sp>
        <p:nvSpPr>
          <p:cNvPr id="166060" name="Rectangle 172"/>
          <p:cNvSpPr>
            <a:spLocks noChangeArrowheads="1"/>
          </p:cNvSpPr>
          <p:nvPr/>
        </p:nvSpPr>
        <p:spPr bwMode="auto">
          <a:xfrm>
            <a:off x="6618288" y="3543300"/>
            <a:ext cx="228600" cy="339725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61" name="Rectangle 173"/>
          <p:cNvSpPr>
            <a:spLocks noChangeArrowheads="1"/>
          </p:cNvSpPr>
          <p:nvPr/>
        </p:nvSpPr>
        <p:spPr bwMode="auto">
          <a:xfrm>
            <a:off x="6618288" y="3543300"/>
            <a:ext cx="228600" cy="339725"/>
          </a:xfrm>
          <a:prstGeom prst="rect">
            <a:avLst/>
          </a:prstGeom>
          <a:noFill/>
          <a:ln w="1905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62" name="Rectangle 174"/>
          <p:cNvSpPr>
            <a:spLocks noChangeArrowheads="1"/>
          </p:cNvSpPr>
          <p:nvPr/>
        </p:nvSpPr>
        <p:spPr bwMode="auto">
          <a:xfrm>
            <a:off x="5715000" y="3390900"/>
            <a:ext cx="2057400" cy="227013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63" name="Rectangle 175"/>
          <p:cNvSpPr>
            <a:spLocks noChangeArrowheads="1"/>
          </p:cNvSpPr>
          <p:nvPr/>
        </p:nvSpPr>
        <p:spPr bwMode="auto">
          <a:xfrm>
            <a:off x="5715000" y="3390900"/>
            <a:ext cx="2057400" cy="227013"/>
          </a:xfrm>
          <a:prstGeom prst="rect">
            <a:avLst/>
          </a:prstGeom>
          <a:noFill/>
          <a:ln w="635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64" name="Rectangle 176"/>
          <p:cNvSpPr>
            <a:spLocks noChangeArrowheads="1"/>
          </p:cNvSpPr>
          <p:nvPr/>
        </p:nvSpPr>
        <p:spPr bwMode="auto">
          <a:xfrm>
            <a:off x="6324600" y="3433763"/>
            <a:ext cx="8572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Shared Memory</a:t>
            </a:r>
            <a:endParaRPr lang="en-US" sz="2000">
              <a:latin typeface="Arial" charset="0"/>
            </a:endParaRPr>
          </a:p>
        </p:txBody>
      </p:sp>
      <p:sp>
        <p:nvSpPr>
          <p:cNvPr id="166065" name="Rectangle 177"/>
          <p:cNvSpPr>
            <a:spLocks noChangeArrowheads="1"/>
          </p:cNvSpPr>
          <p:nvPr/>
        </p:nvSpPr>
        <p:spPr bwMode="auto">
          <a:xfrm>
            <a:off x="6934200" y="5868988"/>
            <a:ext cx="1143000" cy="1412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66" name="Rectangle 178"/>
          <p:cNvSpPr>
            <a:spLocks noChangeArrowheads="1"/>
          </p:cNvSpPr>
          <p:nvPr/>
        </p:nvSpPr>
        <p:spPr bwMode="auto">
          <a:xfrm>
            <a:off x="7086600" y="5867400"/>
            <a:ext cx="9017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Store to Memory</a:t>
            </a:r>
            <a:endParaRPr lang="en-US" sz="2000">
              <a:latin typeface="Arial" charset="0"/>
            </a:endParaRPr>
          </a:p>
        </p:txBody>
      </p:sp>
      <p:sp>
        <p:nvSpPr>
          <p:cNvPr id="166068" name="Rectangle 180"/>
          <p:cNvSpPr>
            <a:spLocks noChangeArrowheads="1"/>
          </p:cNvSpPr>
          <p:nvPr/>
        </p:nvSpPr>
        <p:spPr bwMode="auto">
          <a:xfrm>
            <a:off x="8153400" y="2971800"/>
            <a:ext cx="838200" cy="1143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183" name="Plassholder for bunntekst 3"/>
          <p:cNvSpPr txBox="1">
            <a:spLocks/>
          </p:cNvSpPr>
          <p:nvPr/>
        </p:nvSpPr>
        <p:spPr>
          <a:xfrm>
            <a:off x="7162800" y="6324600"/>
            <a:ext cx="1981200" cy="23177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Foils adapted from nVIDIA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84" name="Plassholder for bunntekst 3"/>
          <p:cNvSpPr txBox="1">
            <a:spLocks/>
          </p:cNvSpPr>
          <p:nvPr/>
        </p:nvSpPr>
        <p:spPr>
          <a:xfrm>
            <a:off x="3048000" y="6629400"/>
            <a:ext cx="3429000" cy="228600"/>
          </a:xfrm>
          <a:prstGeom prst="rect">
            <a:avLst/>
          </a:prstGeom>
          <a:solidFill>
            <a:schemeClr val="bg1"/>
          </a:solidFill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INF5062, Håkon Kvale Stensland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655638"/>
          </a:xfrm>
        </p:spPr>
        <p:txBody>
          <a:bodyPr/>
          <a:lstStyle/>
          <a:p>
            <a:r>
              <a:rPr lang="en-US"/>
              <a:t>SM Register File</a:t>
            </a:r>
          </a:p>
        </p:txBody>
      </p:sp>
      <p:sp>
        <p:nvSpPr>
          <p:cNvPr id="1710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371600"/>
            <a:ext cx="6227763" cy="4572000"/>
          </a:xfrm>
        </p:spPr>
        <p:txBody>
          <a:bodyPr/>
          <a:lstStyle/>
          <a:p>
            <a:pPr marL="457200" indent="-457200"/>
            <a:r>
              <a:rPr lang="en-US" sz="2400" dirty="0"/>
              <a:t>Register File (RF)</a:t>
            </a:r>
          </a:p>
          <a:p>
            <a:pPr marL="974725" lvl="1" indent="-403225"/>
            <a:r>
              <a:rPr lang="en-US" sz="2000" dirty="0"/>
              <a:t>32 KB</a:t>
            </a:r>
          </a:p>
          <a:p>
            <a:pPr marL="974725" lvl="1" indent="-403225"/>
            <a:r>
              <a:rPr lang="en-US" sz="2000" dirty="0"/>
              <a:t>Provides 4 operands/clock</a:t>
            </a:r>
          </a:p>
          <a:p>
            <a:pPr marL="457200" indent="-457200"/>
            <a:r>
              <a:rPr lang="en-US" sz="2400" dirty="0"/>
              <a:t>TEX pipe can also read/write </a:t>
            </a:r>
            <a:r>
              <a:rPr lang="en-US" sz="2400" dirty="0" smtClean="0"/>
              <a:t>Register File</a:t>
            </a:r>
            <a:endParaRPr lang="en-US" sz="2400" dirty="0"/>
          </a:p>
          <a:p>
            <a:pPr marL="974725" lvl="1" indent="-403225"/>
            <a:r>
              <a:rPr lang="en-US" sz="2000" dirty="0" smtClean="0"/>
              <a:t>3 </a:t>
            </a:r>
            <a:r>
              <a:rPr lang="en-US" sz="2000" dirty="0"/>
              <a:t>SMs share 1 TEX</a:t>
            </a:r>
          </a:p>
          <a:p>
            <a:pPr marL="457200" indent="-457200"/>
            <a:r>
              <a:rPr lang="en-US" sz="2400" dirty="0"/>
              <a:t>Load/Store pipe can also read/write </a:t>
            </a:r>
            <a:r>
              <a:rPr lang="en-US" sz="2400" dirty="0" smtClean="0"/>
              <a:t>Register File</a:t>
            </a:r>
            <a:endParaRPr lang="en-US" sz="2400" dirty="0"/>
          </a:p>
        </p:txBody>
      </p:sp>
      <p:sp>
        <p:nvSpPr>
          <p:cNvPr id="171012" name="AutoShape 4"/>
          <p:cNvSpPr>
            <a:spLocks noChangeAspect="1" noChangeArrowheads="1" noTextEdit="1"/>
          </p:cNvSpPr>
          <p:nvPr/>
        </p:nvSpPr>
        <p:spPr bwMode="auto">
          <a:xfrm>
            <a:off x="6705600" y="1719263"/>
            <a:ext cx="2038350" cy="395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13" name="Rectangle 5"/>
          <p:cNvSpPr>
            <a:spLocks noChangeArrowheads="1"/>
          </p:cNvSpPr>
          <p:nvPr/>
        </p:nvSpPr>
        <p:spPr bwMode="auto">
          <a:xfrm>
            <a:off x="7081838" y="3219450"/>
            <a:ext cx="1639887" cy="5461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14" name="Rectangle 6"/>
          <p:cNvSpPr>
            <a:spLocks noChangeArrowheads="1"/>
          </p:cNvSpPr>
          <p:nvPr/>
        </p:nvSpPr>
        <p:spPr bwMode="auto">
          <a:xfrm>
            <a:off x="7081838" y="3219450"/>
            <a:ext cx="1639887" cy="546100"/>
          </a:xfrm>
          <a:prstGeom prst="rect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15" name="Rectangle 7"/>
          <p:cNvSpPr>
            <a:spLocks noChangeArrowheads="1"/>
          </p:cNvSpPr>
          <p:nvPr/>
        </p:nvSpPr>
        <p:spPr bwMode="auto">
          <a:xfrm>
            <a:off x="7112000" y="1741488"/>
            <a:ext cx="1579563" cy="4381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16" name="Rectangle 8"/>
          <p:cNvSpPr>
            <a:spLocks noChangeArrowheads="1"/>
          </p:cNvSpPr>
          <p:nvPr/>
        </p:nvSpPr>
        <p:spPr bwMode="auto">
          <a:xfrm>
            <a:off x="7112000" y="1741488"/>
            <a:ext cx="1579563" cy="438150"/>
          </a:xfrm>
          <a:prstGeom prst="rect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17" name="Rectangle 9"/>
          <p:cNvSpPr>
            <a:spLocks noChangeArrowheads="1"/>
          </p:cNvSpPr>
          <p:nvPr/>
        </p:nvSpPr>
        <p:spPr bwMode="auto">
          <a:xfrm>
            <a:off x="7835900" y="1792288"/>
            <a:ext cx="42863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 charset="0"/>
              </a:rPr>
              <a:t>I</a:t>
            </a:r>
            <a:endParaRPr lang="en-US" sz="2000">
              <a:latin typeface="Arial" charset="0"/>
            </a:endParaRPr>
          </a:p>
        </p:txBody>
      </p:sp>
      <p:sp>
        <p:nvSpPr>
          <p:cNvPr id="171018" name="Rectangle 10"/>
          <p:cNvSpPr>
            <a:spLocks noChangeArrowheads="1"/>
          </p:cNvSpPr>
          <p:nvPr/>
        </p:nvSpPr>
        <p:spPr bwMode="auto">
          <a:xfrm>
            <a:off x="7881938" y="1792288"/>
            <a:ext cx="84137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 charset="0"/>
              </a:rPr>
              <a:t>$</a:t>
            </a:r>
            <a:endParaRPr lang="en-US" sz="2000">
              <a:latin typeface="Arial" charset="0"/>
            </a:endParaRPr>
          </a:p>
        </p:txBody>
      </p:sp>
      <p:sp>
        <p:nvSpPr>
          <p:cNvPr id="171019" name="Rectangle 11"/>
          <p:cNvSpPr>
            <a:spLocks noChangeArrowheads="1"/>
          </p:cNvSpPr>
          <p:nvPr/>
        </p:nvSpPr>
        <p:spPr bwMode="auto">
          <a:xfrm>
            <a:off x="7818438" y="1965325"/>
            <a:ext cx="84137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 charset="0"/>
              </a:rPr>
              <a:t>L</a:t>
            </a:r>
            <a:endParaRPr lang="en-US" sz="2000">
              <a:latin typeface="Arial" charset="0"/>
            </a:endParaRPr>
          </a:p>
        </p:txBody>
      </p:sp>
      <p:sp>
        <p:nvSpPr>
          <p:cNvPr id="171020" name="Rectangle 12"/>
          <p:cNvSpPr>
            <a:spLocks noChangeArrowheads="1"/>
          </p:cNvSpPr>
          <p:nvPr/>
        </p:nvSpPr>
        <p:spPr bwMode="auto">
          <a:xfrm>
            <a:off x="7899400" y="1965325"/>
            <a:ext cx="8413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 charset="0"/>
              </a:rPr>
              <a:t>1</a:t>
            </a:r>
            <a:endParaRPr lang="en-US" sz="2000">
              <a:latin typeface="Arial" charset="0"/>
            </a:endParaRPr>
          </a:p>
        </p:txBody>
      </p:sp>
      <p:sp>
        <p:nvSpPr>
          <p:cNvPr id="171021" name="Rectangle 13"/>
          <p:cNvSpPr>
            <a:spLocks noChangeArrowheads="1"/>
          </p:cNvSpPr>
          <p:nvPr/>
        </p:nvSpPr>
        <p:spPr bwMode="auto">
          <a:xfrm>
            <a:off x="7112000" y="2508250"/>
            <a:ext cx="1579563" cy="436563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22" name="Rectangle 14"/>
          <p:cNvSpPr>
            <a:spLocks noChangeArrowheads="1"/>
          </p:cNvSpPr>
          <p:nvPr/>
        </p:nvSpPr>
        <p:spPr bwMode="auto">
          <a:xfrm>
            <a:off x="7112000" y="2508250"/>
            <a:ext cx="1579563" cy="436563"/>
          </a:xfrm>
          <a:prstGeom prst="rect">
            <a:avLst/>
          </a:prstGeom>
          <a:solidFill>
            <a:schemeClr val="tx1"/>
          </a:solidFill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23" name="Rectangle 15"/>
          <p:cNvSpPr>
            <a:spLocks noChangeArrowheads="1"/>
          </p:cNvSpPr>
          <p:nvPr/>
        </p:nvSpPr>
        <p:spPr bwMode="auto">
          <a:xfrm>
            <a:off x="7462838" y="2559050"/>
            <a:ext cx="919162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chemeClr val="bg1"/>
                </a:solidFill>
                <a:latin typeface="Arial" charset="0"/>
              </a:rPr>
              <a:t>Multithreaded</a:t>
            </a:r>
            <a:endParaRPr lang="en-US" sz="20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71024" name="Rectangle 16"/>
          <p:cNvSpPr>
            <a:spLocks noChangeArrowheads="1"/>
          </p:cNvSpPr>
          <p:nvPr/>
        </p:nvSpPr>
        <p:spPr bwMode="auto">
          <a:xfrm>
            <a:off x="7353300" y="2732088"/>
            <a:ext cx="1150938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chemeClr val="bg1"/>
                </a:solidFill>
                <a:latin typeface="Arial" charset="0"/>
              </a:rPr>
              <a:t>Instruction Buffer</a:t>
            </a:r>
            <a:endParaRPr lang="en-US" sz="20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71025" name="Rectangle 17"/>
          <p:cNvSpPr>
            <a:spLocks noChangeArrowheads="1"/>
          </p:cNvSpPr>
          <p:nvPr/>
        </p:nvSpPr>
        <p:spPr bwMode="auto">
          <a:xfrm>
            <a:off x="7292975" y="3273425"/>
            <a:ext cx="182563" cy="4381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26" name="Rectangle 18"/>
          <p:cNvSpPr>
            <a:spLocks noChangeArrowheads="1"/>
          </p:cNvSpPr>
          <p:nvPr/>
        </p:nvSpPr>
        <p:spPr bwMode="auto">
          <a:xfrm>
            <a:off x="7162800" y="3273425"/>
            <a:ext cx="685800" cy="438150"/>
          </a:xfrm>
          <a:prstGeom prst="rect">
            <a:avLst/>
          </a:prstGeom>
          <a:solidFill>
            <a:schemeClr val="accent2"/>
          </a:solidFill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27" name="Rectangle 19"/>
          <p:cNvSpPr>
            <a:spLocks noChangeArrowheads="1"/>
          </p:cNvSpPr>
          <p:nvPr/>
        </p:nvSpPr>
        <p:spPr bwMode="auto">
          <a:xfrm>
            <a:off x="7461250" y="3360738"/>
            <a:ext cx="825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chemeClr val="bg1"/>
                </a:solidFill>
                <a:latin typeface="Arial" charset="0"/>
              </a:rPr>
              <a:t>R</a:t>
            </a:r>
            <a:endParaRPr lang="en-US" sz="20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71028" name="Rectangle 20"/>
          <p:cNvSpPr>
            <a:spLocks noChangeArrowheads="1"/>
          </p:cNvSpPr>
          <p:nvPr/>
        </p:nvSpPr>
        <p:spPr bwMode="auto">
          <a:xfrm>
            <a:off x="7470775" y="3487738"/>
            <a:ext cx="698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chemeClr val="bg1"/>
                </a:solidFill>
                <a:latin typeface="Arial" charset="0"/>
              </a:rPr>
              <a:t>F</a:t>
            </a:r>
            <a:endParaRPr lang="en-US" sz="20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71029" name="Rectangle 21"/>
          <p:cNvSpPr>
            <a:spLocks noChangeArrowheads="1"/>
          </p:cNvSpPr>
          <p:nvPr/>
        </p:nvSpPr>
        <p:spPr bwMode="auto">
          <a:xfrm>
            <a:off x="7900988" y="3273425"/>
            <a:ext cx="365125" cy="4381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30" name="Rectangle 22"/>
          <p:cNvSpPr>
            <a:spLocks noChangeArrowheads="1"/>
          </p:cNvSpPr>
          <p:nvPr/>
        </p:nvSpPr>
        <p:spPr bwMode="auto">
          <a:xfrm>
            <a:off x="7900988" y="3273425"/>
            <a:ext cx="365125" cy="438150"/>
          </a:xfrm>
          <a:prstGeom prst="rect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31" name="Rectangle 23"/>
          <p:cNvSpPr>
            <a:spLocks noChangeArrowheads="1"/>
          </p:cNvSpPr>
          <p:nvPr/>
        </p:nvSpPr>
        <p:spPr bwMode="auto">
          <a:xfrm>
            <a:off x="8008938" y="3360738"/>
            <a:ext cx="825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Arial" charset="0"/>
              </a:rPr>
              <a:t>C</a:t>
            </a:r>
            <a:endParaRPr lang="en-US" sz="2000">
              <a:latin typeface="Arial" charset="0"/>
            </a:endParaRPr>
          </a:p>
        </p:txBody>
      </p:sp>
      <p:sp>
        <p:nvSpPr>
          <p:cNvPr id="171032" name="Rectangle 24"/>
          <p:cNvSpPr>
            <a:spLocks noChangeArrowheads="1"/>
          </p:cNvSpPr>
          <p:nvPr/>
        </p:nvSpPr>
        <p:spPr bwMode="auto">
          <a:xfrm>
            <a:off x="8091488" y="3360738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Arial" charset="0"/>
              </a:rPr>
              <a:t>$</a:t>
            </a:r>
            <a:endParaRPr lang="en-US" sz="2000">
              <a:latin typeface="Arial" charset="0"/>
            </a:endParaRPr>
          </a:p>
        </p:txBody>
      </p:sp>
      <p:sp>
        <p:nvSpPr>
          <p:cNvPr id="171033" name="Rectangle 25"/>
          <p:cNvSpPr>
            <a:spLocks noChangeArrowheads="1"/>
          </p:cNvSpPr>
          <p:nvPr/>
        </p:nvSpPr>
        <p:spPr bwMode="auto">
          <a:xfrm>
            <a:off x="8018463" y="3487738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Arial" charset="0"/>
              </a:rPr>
              <a:t>L</a:t>
            </a:r>
            <a:endParaRPr lang="en-US" sz="2000">
              <a:latin typeface="Arial" charset="0"/>
            </a:endParaRPr>
          </a:p>
        </p:txBody>
      </p:sp>
      <p:sp>
        <p:nvSpPr>
          <p:cNvPr id="171034" name="Rectangle 26"/>
          <p:cNvSpPr>
            <a:spLocks noChangeArrowheads="1"/>
          </p:cNvSpPr>
          <p:nvPr/>
        </p:nvSpPr>
        <p:spPr bwMode="auto">
          <a:xfrm>
            <a:off x="8081963" y="3487738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Arial" charset="0"/>
              </a:rPr>
              <a:t>1</a:t>
            </a:r>
            <a:endParaRPr lang="en-US" sz="2000">
              <a:latin typeface="Arial" charset="0"/>
            </a:endParaRPr>
          </a:p>
        </p:txBody>
      </p:sp>
      <p:sp>
        <p:nvSpPr>
          <p:cNvPr id="171035" name="Rectangle 27"/>
          <p:cNvSpPr>
            <a:spLocks noChangeArrowheads="1"/>
          </p:cNvSpPr>
          <p:nvPr/>
        </p:nvSpPr>
        <p:spPr bwMode="auto">
          <a:xfrm>
            <a:off x="8326438" y="3273425"/>
            <a:ext cx="365125" cy="4381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36" name="Rectangle 28"/>
          <p:cNvSpPr>
            <a:spLocks noChangeArrowheads="1"/>
          </p:cNvSpPr>
          <p:nvPr/>
        </p:nvSpPr>
        <p:spPr bwMode="auto">
          <a:xfrm>
            <a:off x="8326438" y="3273425"/>
            <a:ext cx="365125" cy="438150"/>
          </a:xfrm>
          <a:prstGeom prst="rect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37" name="Rectangle 29"/>
          <p:cNvSpPr>
            <a:spLocks noChangeArrowheads="1"/>
          </p:cNvSpPr>
          <p:nvPr/>
        </p:nvSpPr>
        <p:spPr bwMode="auto">
          <a:xfrm>
            <a:off x="8335963" y="3360738"/>
            <a:ext cx="3683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Arial" charset="0"/>
              </a:rPr>
              <a:t>Shared</a:t>
            </a:r>
            <a:endParaRPr lang="en-US" sz="2000">
              <a:latin typeface="Arial" charset="0"/>
            </a:endParaRPr>
          </a:p>
        </p:txBody>
      </p:sp>
      <p:sp>
        <p:nvSpPr>
          <p:cNvPr id="171038" name="Rectangle 30"/>
          <p:cNvSpPr>
            <a:spLocks noChangeArrowheads="1"/>
          </p:cNvSpPr>
          <p:nvPr/>
        </p:nvSpPr>
        <p:spPr bwMode="auto">
          <a:xfrm>
            <a:off x="8383588" y="3487738"/>
            <a:ext cx="2540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Arial" charset="0"/>
              </a:rPr>
              <a:t>Mem</a:t>
            </a:r>
            <a:endParaRPr lang="en-US" sz="2000">
              <a:latin typeface="Arial" charset="0"/>
            </a:endParaRPr>
          </a:p>
        </p:txBody>
      </p:sp>
      <p:sp>
        <p:nvSpPr>
          <p:cNvPr id="171039" name="Rectangle 31"/>
          <p:cNvSpPr>
            <a:spLocks noChangeArrowheads="1"/>
          </p:cNvSpPr>
          <p:nvPr/>
        </p:nvSpPr>
        <p:spPr bwMode="auto">
          <a:xfrm>
            <a:off x="7112000" y="3930650"/>
            <a:ext cx="1579563" cy="43656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40" name="Rectangle 32"/>
          <p:cNvSpPr>
            <a:spLocks noChangeArrowheads="1"/>
          </p:cNvSpPr>
          <p:nvPr/>
        </p:nvSpPr>
        <p:spPr bwMode="auto">
          <a:xfrm>
            <a:off x="7112000" y="3930650"/>
            <a:ext cx="1579563" cy="436563"/>
          </a:xfrm>
          <a:prstGeom prst="rect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41" name="Rectangle 33"/>
          <p:cNvSpPr>
            <a:spLocks noChangeArrowheads="1"/>
          </p:cNvSpPr>
          <p:nvPr/>
        </p:nvSpPr>
        <p:spPr bwMode="auto">
          <a:xfrm>
            <a:off x="7391400" y="4062413"/>
            <a:ext cx="1055688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 charset="0"/>
              </a:rPr>
              <a:t>Operand Select</a:t>
            </a:r>
            <a:endParaRPr lang="en-US" sz="2000">
              <a:latin typeface="Arial" charset="0"/>
            </a:endParaRPr>
          </a:p>
        </p:txBody>
      </p:sp>
      <p:sp>
        <p:nvSpPr>
          <p:cNvPr id="171042" name="Rectangle 34"/>
          <p:cNvSpPr>
            <a:spLocks noChangeArrowheads="1"/>
          </p:cNvSpPr>
          <p:nvPr/>
        </p:nvSpPr>
        <p:spPr bwMode="auto">
          <a:xfrm>
            <a:off x="7112000" y="4695825"/>
            <a:ext cx="728663" cy="4381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43" name="Rectangle 35"/>
          <p:cNvSpPr>
            <a:spLocks noChangeArrowheads="1"/>
          </p:cNvSpPr>
          <p:nvPr/>
        </p:nvSpPr>
        <p:spPr bwMode="auto">
          <a:xfrm>
            <a:off x="7112000" y="4695825"/>
            <a:ext cx="728663" cy="438150"/>
          </a:xfrm>
          <a:prstGeom prst="rect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44" name="Rectangle 36"/>
          <p:cNvSpPr>
            <a:spLocks noChangeArrowheads="1"/>
          </p:cNvSpPr>
          <p:nvPr/>
        </p:nvSpPr>
        <p:spPr bwMode="auto">
          <a:xfrm>
            <a:off x="7316788" y="4829175"/>
            <a:ext cx="338137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 charset="0"/>
              </a:rPr>
              <a:t>MAD</a:t>
            </a:r>
            <a:endParaRPr lang="en-US" sz="2000">
              <a:latin typeface="Arial" charset="0"/>
            </a:endParaRPr>
          </a:p>
        </p:txBody>
      </p:sp>
      <p:sp>
        <p:nvSpPr>
          <p:cNvPr id="171045" name="Rectangle 37"/>
          <p:cNvSpPr>
            <a:spLocks noChangeArrowheads="1"/>
          </p:cNvSpPr>
          <p:nvPr/>
        </p:nvSpPr>
        <p:spPr bwMode="auto">
          <a:xfrm>
            <a:off x="7962900" y="4695825"/>
            <a:ext cx="728663" cy="4381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46" name="Rectangle 38"/>
          <p:cNvSpPr>
            <a:spLocks noChangeArrowheads="1"/>
          </p:cNvSpPr>
          <p:nvPr/>
        </p:nvSpPr>
        <p:spPr bwMode="auto">
          <a:xfrm>
            <a:off x="7962900" y="4695825"/>
            <a:ext cx="728663" cy="438150"/>
          </a:xfrm>
          <a:prstGeom prst="rect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47" name="Rectangle 39"/>
          <p:cNvSpPr>
            <a:spLocks noChangeArrowheads="1"/>
          </p:cNvSpPr>
          <p:nvPr/>
        </p:nvSpPr>
        <p:spPr bwMode="auto">
          <a:xfrm>
            <a:off x="8181975" y="4829175"/>
            <a:ext cx="3048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 charset="0"/>
              </a:rPr>
              <a:t>SFU</a:t>
            </a:r>
            <a:endParaRPr lang="en-US" sz="2000">
              <a:latin typeface="Arial" charset="0"/>
            </a:endParaRPr>
          </a:p>
        </p:txBody>
      </p:sp>
      <p:sp>
        <p:nvSpPr>
          <p:cNvPr id="171048" name="Line 40"/>
          <p:cNvSpPr>
            <a:spLocks noChangeShapeType="1"/>
          </p:cNvSpPr>
          <p:nvPr/>
        </p:nvSpPr>
        <p:spPr bwMode="auto">
          <a:xfrm>
            <a:off x="7900988" y="2944813"/>
            <a:ext cx="1587" cy="214312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49" name="Freeform 41"/>
          <p:cNvSpPr>
            <a:spLocks/>
          </p:cNvSpPr>
          <p:nvPr/>
        </p:nvSpPr>
        <p:spPr bwMode="auto">
          <a:xfrm>
            <a:off x="7862888" y="3140075"/>
            <a:ext cx="77787" cy="79375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3" y="21"/>
                  <a:pt x="95" y="21"/>
                  <a:pt x="138" y="0"/>
                </a:cubicBezTo>
                <a:lnTo>
                  <a:pt x="138" y="0"/>
                </a:ln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50" name="Line 42"/>
          <p:cNvSpPr>
            <a:spLocks noChangeShapeType="1"/>
          </p:cNvSpPr>
          <p:nvPr/>
        </p:nvSpPr>
        <p:spPr bwMode="auto">
          <a:xfrm>
            <a:off x="7475538" y="4367213"/>
            <a:ext cx="1587" cy="268287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51" name="Freeform 43"/>
          <p:cNvSpPr>
            <a:spLocks/>
          </p:cNvSpPr>
          <p:nvPr/>
        </p:nvSpPr>
        <p:spPr bwMode="auto">
          <a:xfrm>
            <a:off x="7435850" y="4616450"/>
            <a:ext cx="79375" cy="79375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4" y="21"/>
                  <a:pt x="95" y="21"/>
                  <a:pt x="138" y="0"/>
                </a:cubicBez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52" name="Line 44"/>
          <p:cNvSpPr>
            <a:spLocks noChangeShapeType="1"/>
          </p:cNvSpPr>
          <p:nvPr/>
        </p:nvSpPr>
        <p:spPr bwMode="auto">
          <a:xfrm>
            <a:off x="7900988" y="2179638"/>
            <a:ext cx="1587" cy="268287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53" name="Freeform 45"/>
          <p:cNvSpPr>
            <a:spLocks/>
          </p:cNvSpPr>
          <p:nvPr/>
        </p:nvSpPr>
        <p:spPr bwMode="auto">
          <a:xfrm>
            <a:off x="7862888" y="2428875"/>
            <a:ext cx="77787" cy="79375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3" y="21"/>
                  <a:pt x="95" y="21"/>
                  <a:pt x="138" y="0"/>
                </a:cubicBezTo>
                <a:lnTo>
                  <a:pt x="138" y="0"/>
                </a:ln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54" name="Line 46"/>
          <p:cNvSpPr>
            <a:spLocks noChangeShapeType="1"/>
          </p:cNvSpPr>
          <p:nvPr/>
        </p:nvSpPr>
        <p:spPr bwMode="auto">
          <a:xfrm>
            <a:off x="7475538" y="5133975"/>
            <a:ext cx="1587" cy="158750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55" name="Freeform 47"/>
          <p:cNvSpPr>
            <a:spLocks/>
          </p:cNvSpPr>
          <p:nvPr/>
        </p:nvSpPr>
        <p:spPr bwMode="auto">
          <a:xfrm>
            <a:off x="7435850" y="5273675"/>
            <a:ext cx="79375" cy="77788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4" y="21"/>
                  <a:pt x="95" y="21"/>
                  <a:pt x="138" y="0"/>
                </a:cubicBez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56" name="Line 48"/>
          <p:cNvSpPr>
            <a:spLocks noChangeShapeType="1"/>
          </p:cNvSpPr>
          <p:nvPr/>
        </p:nvSpPr>
        <p:spPr bwMode="auto">
          <a:xfrm>
            <a:off x="8326438" y="5133975"/>
            <a:ext cx="1587" cy="377825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57" name="Freeform 49"/>
          <p:cNvSpPr>
            <a:spLocks/>
          </p:cNvSpPr>
          <p:nvPr/>
        </p:nvSpPr>
        <p:spPr bwMode="auto">
          <a:xfrm>
            <a:off x="8288338" y="5492750"/>
            <a:ext cx="77787" cy="77788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3" y="21"/>
                  <a:pt x="94" y="21"/>
                  <a:pt x="138" y="0"/>
                </a:cubicBez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58" name="Line 50"/>
          <p:cNvSpPr>
            <a:spLocks noChangeShapeType="1"/>
          </p:cNvSpPr>
          <p:nvPr/>
        </p:nvSpPr>
        <p:spPr bwMode="auto">
          <a:xfrm>
            <a:off x="8326438" y="4367213"/>
            <a:ext cx="1587" cy="268287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59" name="Freeform 51"/>
          <p:cNvSpPr>
            <a:spLocks/>
          </p:cNvSpPr>
          <p:nvPr/>
        </p:nvSpPr>
        <p:spPr bwMode="auto">
          <a:xfrm>
            <a:off x="8288338" y="4616450"/>
            <a:ext cx="77787" cy="79375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3" y="21"/>
                  <a:pt x="94" y="21"/>
                  <a:pt x="138" y="0"/>
                </a:cubicBez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60" name="Line 52"/>
          <p:cNvSpPr>
            <a:spLocks noChangeShapeType="1"/>
          </p:cNvSpPr>
          <p:nvPr/>
        </p:nvSpPr>
        <p:spPr bwMode="auto">
          <a:xfrm>
            <a:off x="8509000" y="3711575"/>
            <a:ext cx="1588" cy="158750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61" name="Freeform 53"/>
          <p:cNvSpPr>
            <a:spLocks/>
          </p:cNvSpPr>
          <p:nvPr/>
        </p:nvSpPr>
        <p:spPr bwMode="auto">
          <a:xfrm>
            <a:off x="8470900" y="3851275"/>
            <a:ext cx="77788" cy="79375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3" y="21"/>
                  <a:pt x="94" y="21"/>
                  <a:pt x="138" y="0"/>
                </a:cubicBezTo>
                <a:lnTo>
                  <a:pt x="138" y="0"/>
                </a:ln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62" name="Rectangle 54"/>
          <p:cNvSpPr>
            <a:spLocks noChangeArrowheads="1"/>
          </p:cNvSpPr>
          <p:nvPr/>
        </p:nvSpPr>
        <p:spPr bwMode="auto">
          <a:xfrm>
            <a:off x="7535863" y="3487738"/>
            <a:ext cx="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nb-NO" sz="2000">
              <a:latin typeface="Arial" charset="0"/>
            </a:endParaRPr>
          </a:p>
        </p:txBody>
      </p:sp>
      <p:sp>
        <p:nvSpPr>
          <p:cNvPr id="171063" name="Line 55"/>
          <p:cNvSpPr>
            <a:spLocks noChangeShapeType="1"/>
          </p:cNvSpPr>
          <p:nvPr/>
        </p:nvSpPr>
        <p:spPr bwMode="auto">
          <a:xfrm>
            <a:off x="7385050" y="3711575"/>
            <a:ext cx="1588" cy="158750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64" name="Freeform 56"/>
          <p:cNvSpPr>
            <a:spLocks/>
          </p:cNvSpPr>
          <p:nvPr/>
        </p:nvSpPr>
        <p:spPr bwMode="auto">
          <a:xfrm>
            <a:off x="7345363" y="3851275"/>
            <a:ext cx="79375" cy="79375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4" y="21"/>
                  <a:pt x="95" y="21"/>
                  <a:pt x="138" y="0"/>
                </a:cubicBezTo>
                <a:lnTo>
                  <a:pt x="138" y="0"/>
                </a:ln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65" name="Line 57"/>
          <p:cNvSpPr>
            <a:spLocks noChangeShapeType="1"/>
          </p:cNvSpPr>
          <p:nvPr/>
        </p:nvSpPr>
        <p:spPr bwMode="auto">
          <a:xfrm>
            <a:off x="8083550" y="3711575"/>
            <a:ext cx="1588" cy="158750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66" name="Freeform 58"/>
          <p:cNvSpPr>
            <a:spLocks/>
          </p:cNvSpPr>
          <p:nvPr/>
        </p:nvSpPr>
        <p:spPr bwMode="auto">
          <a:xfrm>
            <a:off x="8043863" y="3851275"/>
            <a:ext cx="79375" cy="79375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3" y="21"/>
                  <a:pt x="95" y="21"/>
                  <a:pt x="138" y="0"/>
                </a:cubicBezTo>
                <a:lnTo>
                  <a:pt x="138" y="0"/>
                </a:ln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67" name="Freeform 59"/>
          <p:cNvSpPr>
            <a:spLocks/>
          </p:cNvSpPr>
          <p:nvPr/>
        </p:nvSpPr>
        <p:spPr bwMode="auto">
          <a:xfrm>
            <a:off x="6916738" y="3492500"/>
            <a:ext cx="558800" cy="1858963"/>
          </a:xfrm>
          <a:custGeom>
            <a:avLst/>
            <a:gdLst/>
            <a:ahLst/>
            <a:cxnLst>
              <a:cxn ang="0">
                <a:pos x="352" y="1171"/>
              </a:cxn>
              <a:cxn ang="0">
                <a:pos x="0" y="1171"/>
              </a:cxn>
              <a:cxn ang="0">
                <a:pos x="0" y="0"/>
              </a:cxn>
              <a:cxn ang="0">
                <a:pos x="85" y="0"/>
              </a:cxn>
            </a:cxnLst>
            <a:rect l="0" t="0" r="r" b="b"/>
            <a:pathLst>
              <a:path w="352" h="1171">
                <a:moveTo>
                  <a:pt x="352" y="1171"/>
                </a:moveTo>
                <a:lnTo>
                  <a:pt x="0" y="1171"/>
                </a:lnTo>
                <a:lnTo>
                  <a:pt x="0" y="0"/>
                </a:lnTo>
                <a:lnTo>
                  <a:pt x="85" y="0"/>
                </a:lnTo>
              </a:path>
            </a:pathLst>
          </a:custGeom>
          <a:noFill/>
          <a:ln w="7938" cap="rnd">
            <a:solidFill>
              <a:srgbClr val="C0C0C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68" name="Freeform 60"/>
          <p:cNvSpPr>
            <a:spLocks/>
          </p:cNvSpPr>
          <p:nvPr/>
        </p:nvSpPr>
        <p:spPr bwMode="auto">
          <a:xfrm>
            <a:off x="7032625" y="3452813"/>
            <a:ext cx="79375" cy="79375"/>
          </a:xfrm>
          <a:custGeom>
            <a:avLst/>
            <a:gdLst/>
            <a:ahLst/>
            <a:cxnLst>
              <a:cxn ang="0">
                <a:pos x="138" y="69"/>
              </a:cxn>
              <a:cxn ang="0">
                <a:pos x="0" y="138"/>
              </a:cxn>
              <a:cxn ang="0">
                <a:pos x="0" y="0"/>
              </a:cxn>
              <a:cxn ang="0">
                <a:pos x="138" y="69"/>
              </a:cxn>
            </a:cxnLst>
            <a:rect l="0" t="0" r="r" b="b"/>
            <a:pathLst>
              <a:path w="138" h="138">
                <a:moveTo>
                  <a:pt x="138" y="69"/>
                </a:moveTo>
                <a:lnTo>
                  <a:pt x="0" y="138"/>
                </a:lnTo>
                <a:cubicBezTo>
                  <a:pt x="22" y="94"/>
                  <a:pt x="22" y="43"/>
                  <a:pt x="0" y="0"/>
                </a:cubicBezTo>
                <a:lnTo>
                  <a:pt x="138" y="69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69" name="Freeform 61"/>
          <p:cNvSpPr>
            <a:spLocks/>
          </p:cNvSpPr>
          <p:nvPr/>
        </p:nvSpPr>
        <p:spPr bwMode="auto">
          <a:xfrm>
            <a:off x="6807200" y="3382963"/>
            <a:ext cx="1519238" cy="2187575"/>
          </a:xfrm>
          <a:custGeom>
            <a:avLst/>
            <a:gdLst/>
            <a:ahLst/>
            <a:cxnLst>
              <a:cxn ang="0">
                <a:pos x="957" y="1378"/>
              </a:cxn>
              <a:cxn ang="0">
                <a:pos x="0" y="1378"/>
              </a:cxn>
              <a:cxn ang="0">
                <a:pos x="0" y="0"/>
              </a:cxn>
              <a:cxn ang="0">
                <a:pos x="154" y="0"/>
              </a:cxn>
            </a:cxnLst>
            <a:rect l="0" t="0" r="r" b="b"/>
            <a:pathLst>
              <a:path w="957" h="1378">
                <a:moveTo>
                  <a:pt x="957" y="1378"/>
                </a:moveTo>
                <a:lnTo>
                  <a:pt x="0" y="1378"/>
                </a:lnTo>
                <a:lnTo>
                  <a:pt x="0" y="0"/>
                </a:lnTo>
                <a:lnTo>
                  <a:pt x="154" y="0"/>
                </a:lnTo>
              </a:path>
            </a:pathLst>
          </a:custGeom>
          <a:noFill/>
          <a:ln w="7938" cap="rnd">
            <a:solidFill>
              <a:srgbClr val="C0C0C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70" name="Freeform 62"/>
          <p:cNvSpPr>
            <a:spLocks/>
          </p:cNvSpPr>
          <p:nvPr/>
        </p:nvSpPr>
        <p:spPr bwMode="auto">
          <a:xfrm>
            <a:off x="7032625" y="3343275"/>
            <a:ext cx="79375" cy="79375"/>
          </a:xfrm>
          <a:custGeom>
            <a:avLst/>
            <a:gdLst/>
            <a:ahLst/>
            <a:cxnLst>
              <a:cxn ang="0">
                <a:pos x="138" y="69"/>
              </a:cxn>
              <a:cxn ang="0">
                <a:pos x="0" y="138"/>
              </a:cxn>
              <a:cxn ang="0">
                <a:pos x="0" y="0"/>
              </a:cxn>
              <a:cxn ang="0">
                <a:pos x="138" y="69"/>
              </a:cxn>
            </a:cxnLst>
            <a:rect l="0" t="0" r="r" b="b"/>
            <a:pathLst>
              <a:path w="138" h="138">
                <a:moveTo>
                  <a:pt x="138" y="69"/>
                </a:moveTo>
                <a:lnTo>
                  <a:pt x="0" y="138"/>
                </a:lnTo>
                <a:cubicBezTo>
                  <a:pt x="22" y="94"/>
                  <a:pt x="22" y="43"/>
                  <a:pt x="0" y="0"/>
                </a:cubicBezTo>
                <a:lnTo>
                  <a:pt x="138" y="69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65" name="Plassholder for bunntekst 3"/>
          <p:cNvSpPr txBox="1">
            <a:spLocks/>
          </p:cNvSpPr>
          <p:nvPr/>
        </p:nvSpPr>
        <p:spPr>
          <a:xfrm>
            <a:off x="3048000" y="6629400"/>
            <a:ext cx="3429000" cy="228600"/>
          </a:xfrm>
          <a:prstGeom prst="rect">
            <a:avLst/>
          </a:prstGeom>
          <a:solidFill>
            <a:schemeClr val="bg1"/>
          </a:solidFill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INF5062, Håkon Kvale Stensland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655638"/>
          </a:xfrm>
        </p:spPr>
        <p:txBody>
          <a:bodyPr/>
          <a:lstStyle/>
          <a:p>
            <a:r>
              <a:rPr lang="en-US" dirty="0"/>
              <a:t>Constants</a:t>
            </a:r>
          </a:p>
        </p:txBody>
      </p:sp>
      <p:sp>
        <p:nvSpPr>
          <p:cNvPr id="1720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600200"/>
            <a:ext cx="6477000" cy="3962400"/>
          </a:xfrm>
        </p:spPr>
        <p:txBody>
          <a:bodyPr/>
          <a:lstStyle/>
          <a:p>
            <a:pPr marL="457200" indent="-457200"/>
            <a:r>
              <a:rPr lang="en-US" sz="2400" dirty="0"/>
              <a:t>Immediate address constants</a:t>
            </a:r>
          </a:p>
          <a:p>
            <a:pPr marL="457200" indent="-457200"/>
            <a:r>
              <a:rPr lang="en-US" sz="2400" dirty="0"/>
              <a:t>Indexed address constants</a:t>
            </a:r>
          </a:p>
          <a:p>
            <a:pPr marL="457200" indent="-457200"/>
            <a:r>
              <a:rPr lang="en-US" sz="2400" dirty="0"/>
              <a:t>Constants stored in memory, and cached on chip</a:t>
            </a:r>
          </a:p>
          <a:p>
            <a:pPr marL="974725" lvl="1" indent="-403225"/>
            <a:r>
              <a:rPr lang="en-US" sz="2000" dirty="0"/>
              <a:t>L1 </a:t>
            </a:r>
            <a:r>
              <a:rPr lang="en-US" sz="2000" dirty="0" smtClean="0"/>
              <a:t>cache is per Streaming Multiprocessor</a:t>
            </a:r>
            <a:endParaRPr lang="en-US" sz="2000" dirty="0"/>
          </a:p>
          <a:p>
            <a:pPr marL="457200" indent="-457200"/>
            <a:endParaRPr lang="en-US" sz="2000" dirty="0"/>
          </a:p>
        </p:txBody>
      </p:sp>
      <p:sp>
        <p:nvSpPr>
          <p:cNvPr id="172036" name="AutoShape 4"/>
          <p:cNvSpPr>
            <a:spLocks noChangeAspect="1" noChangeArrowheads="1" noTextEdit="1"/>
          </p:cNvSpPr>
          <p:nvPr/>
        </p:nvSpPr>
        <p:spPr bwMode="auto">
          <a:xfrm>
            <a:off x="6705600" y="1719263"/>
            <a:ext cx="2038350" cy="395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37" name="Rectangle 5"/>
          <p:cNvSpPr>
            <a:spLocks noChangeArrowheads="1"/>
          </p:cNvSpPr>
          <p:nvPr/>
        </p:nvSpPr>
        <p:spPr bwMode="auto">
          <a:xfrm>
            <a:off x="7081838" y="3219450"/>
            <a:ext cx="1639887" cy="5461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38" name="Rectangle 6"/>
          <p:cNvSpPr>
            <a:spLocks noChangeArrowheads="1"/>
          </p:cNvSpPr>
          <p:nvPr/>
        </p:nvSpPr>
        <p:spPr bwMode="auto">
          <a:xfrm>
            <a:off x="7081838" y="3219450"/>
            <a:ext cx="1639887" cy="546100"/>
          </a:xfrm>
          <a:prstGeom prst="rect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39" name="Rectangle 7"/>
          <p:cNvSpPr>
            <a:spLocks noChangeArrowheads="1"/>
          </p:cNvSpPr>
          <p:nvPr/>
        </p:nvSpPr>
        <p:spPr bwMode="auto">
          <a:xfrm>
            <a:off x="7112000" y="1741488"/>
            <a:ext cx="1579563" cy="4381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40" name="Rectangle 8"/>
          <p:cNvSpPr>
            <a:spLocks noChangeArrowheads="1"/>
          </p:cNvSpPr>
          <p:nvPr/>
        </p:nvSpPr>
        <p:spPr bwMode="auto">
          <a:xfrm>
            <a:off x="7112000" y="1741488"/>
            <a:ext cx="1579563" cy="438150"/>
          </a:xfrm>
          <a:prstGeom prst="rect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41" name="Rectangle 9"/>
          <p:cNvSpPr>
            <a:spLocks noChangeArrowheads="1"/>
          </p:cNvSpPr>
          <p:nvPr/>
        </p:nvSpPr>
        <p:spPr bwMode="auto">
          <a:xfrm>
            <a:off x="7835900" y="1792288"/>
            <a:ext cx="42863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 charset="0"/>
              </a:rPr>
              <a:t>I</a:t>
            </a:r>
            <a:endParaRPr lang="en-US" sz="2000">
              <a:latin typeface="Arial" charset="0"/>
            </a:endParaRPr>
          </a:p>
        </p:txBody>
      </p:sp>
      <p:sp>
        <p:nvSpPr>
          <p:cNvPr id="172042" name="Rectangle 10"/>
          <p:cNvSpPr>
            <a:spLocks noChangeArrowheads="1"/>
          </p:cNvSpPr>
          <p:nvPr/>
        </p:nvSpPr>
        <p:spPr bwMode="auto">
          <a:xfrm>
            <a:off x="7881938" y="1792288"/>
            <a:ext cx="84137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 charset="0"/>
              </a:rPr>
              <a:t>$</a:t>
            </a:r>
            <a:endParaRPr lang="en-US" sz="2000">
              <a:latin typeface="Arial" charset="0"/>
            </a:endParaRPr>
          </a:p>
        </p:txBody>
      </p:sp>
      <p:sp>
        <p:nvSpPr>
          <p:cNvPr id="172043" name="Rectangle 11"/>
          <p:cNvSpPr>
            <a:spLocks noChangeArrowheads="1"/>
          </p:cNvSpPr>
          <p:nvPr/>
        </p:nvSpPr>
        <p:spPr bwMode="auto">
          <a:xfrm>
            <a:off x="7818438" y="1965325"/>
            <a:ext cx="84137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 charset="0"/>
              </a:rPr>
              <a:t>L</a:t>
            </a:r>
            <a:endParaRPr lang="en-US" sz="2000">
              <a:latin typeface="Arial" charset="0"/>
            </a:endParaRPr>
          </a:p>
        </p:txBody>
      </p:sp>
      <p:sp>
        <p:nvSpPr>
          <p:cNvPr id="172044" name="Rectangle 12"/>
          <p:cNvSpPr>
            <a:spLocks noChangeArrowheads="1"/>
          </p:cNvSpPr>
          <p:nvPr/>
        </p:nvSpPr>
        <p:spPr bwMode="auto">
          <a:xfrm>
            <a:off x="7899400" y="1965325"/>
            <a:ext cx="8413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 charset="0"/>
              </a:rPr>
              <a:t>1</a:t>
            </a:r>
            <a:endParaRPr lang="en-US" sz="2000">
              <a:latin typeface="Arial" charset="0"/>
            </a:endParaRPr>
          </a:p>
        </p:txBody>
      </p:sp>
      <p:sp>
        <p:nvSpPr>
          <p:cNvPr id="172045" name="Rectangle 13"/>
          <p:cNvSpPr>
            <a:spLocks noChangeArrowheads="1"/>
          </p:cNvSpPr>
          <p:nvPr/>
        </p:nvSpPr>
        <p:spPr bwMode="auto">
          <a:xfrm>
            <a:off x="7112000" y="2508250"/>
            <a:ext cx="1579563" cy="436563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46" name="Rectangle 14"/>
          <p:cNvSpPr>
            <a:spLocks noChangeArrowheads="1"/>
          </p:cNvSpPr>
          <p:nvPr/>
        </p:nvSpPr>
        <p:spPr bwMode="auto">
          <a:xfrm>
            <a:off x="7112000" y="2508250"/>
            <a:ext cx="1579563" cy="436563"/>
          </a:xfrm>
          <a:prstGeom prst="rect">
            <a:avLst/>
          </a:prstGeom>
          <a:solidFill>
            <a:schemeClr val="tx1"/>
          </a:solidFill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47" name="Rectangle 15"/>
          <p:cNvSpPr>
            <a:spLocks noChangeArrowheads="1"/>
          </p:cNvSpPr>
          <p:nvPr/>
        </p:nvSpPr>
        <p:spPr bwMode="auto">
          <a:xfrm>
            <a:off x="7462838" y="2559050"/>
            <a:ext cx="919162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chemeClr val="bg1"/>
                </a:solidFill>
                <a:latin typeface="Arial" charset="0"/>
              </a:rPr>
              <a:t>Multithreaded</a:t>
            </a:r>
            <a:endParaRPr lang="en-US" sz="20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72048" name="Rectangle 16"/>
          <p:cNvSpPr>
            <a:spLocks noChangeArrowheads="1"/>
          </p:cNvSpPr>
          <p:nvPr/>
        </p:nvSpPr>
        <p:spPr bwMode="auto">
          <a:xfrm>
            <a:off x="7353300" y="2732088"/>
            <a:ext cx="1150938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chemeClr val="bg1"/>
                </a:solidFill>
                <a:latin typeface="Arial" charset="0"/>
              </a:rPr>
              <a:t>Instruction Buffer</a:t>
            </a:r>
            <a:endParaRPr lang="en-US" sz="20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72049" name="Rectangle 17"/>
          <p:cNvSpPr>
            <a:spLocks noChangeArrowheads="1"/>
          </p:cNvSpPr>
          <p:nvPr/>
        </p:nvSpPr>
        <p:spPr bwMode="auto">
          <a:xfrm>
            <a:off x="7292975" y="3273425"/>
            <a:ext cx="182563" cy="4381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50" name="Rectangle 18"/>
          <p:cNvSpPr>
            <a:spLocks noChangeArrowheads="1"/>
          </p:cNvSpPr>
          <p:nvPr/>
        </p:nvSpPr>
        <p:spPr bwMode="auto">
          <a:xfrm>
            <a:off x="7162800" y="3273425"/>
            <a:ext cx="685800" cy="438150"/>
          </a:xfrm>
          <a:prstGeom prst="rect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51" name="Rectangle 19"/>
          <p:cNvSpPr>
            <a:spLocks noChangeArrowheads="1"/>
          </p:cNvSpPr>
          <p:nvPr/>
        </p:nvSpPr>
        <p:spPr bwMode="auto">
          <a:xfrm>
            <a:off x="7461250" y="3360738"/>
            <a:ext cx="825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Arial" charset="0"/>
              </a:rPr>
              <a:t>R</a:t>
            </a:r>
            <a:endParaRPr lang="en-US" sz="2000">
              <a:latin typeface="Arial" charset="0"/>
            </a:endParaRPr>
          </a:p>
        </p:txBody>
      </p:sp>
      <p:sp>
        <p:nvSpPr>
          <p:cNvPr id="172052" name="Rectangle 20"/>
          <p:cNvSpPr>
            <a:spLocks noChangeArrowheads="1"/>
          </p:cNvSpPr>
          <p:nvPr/>
        </p:nvSpPr>
        <p:spPr bwMode="auto">
          <a:xfrm>
            <a:off x="7470775" y="3487738"/>
            <a:ext cx="698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Arial" charset="0"/>
              </a:rPr>
              <a:t>F</a:t>
            </a:r>
            <a:endParaRPr lang="en-US" sz="2000">
              <a:latin typeface="Arial" charset="0"/>
            </a:endParaRPr>
          </a:p>
        </p:txBody>
      </p:sp>
      <p:sp>
        <p:nvSpPr>
          <p:cNvPr id="172053" name="Rectangle 21"/>
          <p:cNvSpPr>
            <a:spLocks noChangeArrowheads="1"/>
          </p:cNvSpPr>
          <p:nvPr/>
        </p:nvSpPr>
        <p:spPr bwMode="auto">
          <a:xfrm>
            <a:off x="7900988" y="3273425"/>
            <a:ext cx="365125" cy="4381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54" name="Rectangle 22"/>
          <p:cNvSpPr>
            <a:spLocks noChangeArrowheads="1"/>
          </p:cNvSpPr>
          <p:nvPr/>
        </p:nvSpPr>
        <p:spPr bwMode="auto">
          <a:xfrm>
            <a:off x="7900988" y="3273425"/>
            <a:ext cx="365125" cy="438150"/>
          </a:xfrm>
          <a:prstGeom prst="rect">
            <a:avLst/>
          </a:prstGeom>
          <a:solidFill>
            <a:schemeClr val="accent2"/>
          </a:solidFill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55" name="Rectangle 23"/>
          <p:cNvSpPr>
            <a:spLocks noChangeArrowheads="1"/>
          </p:cNvSpPr>
          <p:nvPr/>
        </p:nvSpPr>
        <p:spPr bwMode="auto">
          <a:xfrm>
            <a:off x="8008938" y="3360738"/>
            <a:ext cx="825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chemeClr val="bg1"/>
                </a:solidFill>
                <a:latin typeface="Arial" charset="0"/>
              </a:rPr>
              <a:t>C</a:t>
            </a:r>
            <a:endParaRPr lang="en-US" sz="20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72056" name="Rectangle 24"/>
          <p:cNvSpPr>
            <a:spLocks noChangeArrowheads="1"/>
          </p:cNvSpPr>
          <p:nvPr/>
        </p:nvSpPr>
        <p:spPr bwMode="auto">
          <a:xfrm>
            <a:off x="8091488" y="3360738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chemeClr val="bg1"/>
                </a:solidFill>
                <a:latin typeface="Arial" charset="0"/>
              </a:rPr>
              <a:t>$</a:t>
            </a:r>
            <a:endParaRPr lang="en-US" sz="20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72057" name="Rectangle 25"/>
          <p:cNvSpPr>
            <a:spLocks noChangeArrowheads="1"/>
          </p:cNvSpPr>
          <p:nvPr/>
        </p:nvSpPr>
        <p:spPr bwMode="auto">
          <a:xfrm>
            <a:off x="8018463" y="3487738"/>
            <a:ext cx="134937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900">
                <a:solidFill>
                  <a:schemeClr val="bg1"/>
                </a:solidFill>
                <a:latin typeface="Arial" charset="0"/>
              </a:rPr>
              <a:t>L</a:t>
            </a:r>
            <a:endParaRPr lang="en-US" sz="20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72058" name="Rectangle 26"/>
          <p:cNvSpPr>
            <a:spLocks noChangeArrowheads="1"/>
          </p:cNvSpPr>
          <p:nvPr/>
        </p:nvSpPr>
        <p:spPr bwMode="auto">
          <a:xfrm>
            <a:off x="8081963" y="3487738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chemeClr val="bg1"/>
                </a:solidFill>
                <a:latin typeface="Arial" charset="0"/>
              </a:rPr>
              <a:t>1</a:t>
            </a:r>
            <a:endParaRPr lang="en-US" sz="20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72059" name="Rectangle 27"/>
          <p:cNvSpPr>
            <a:spLocks noChangeArrowheads="1"/>
          </p:cNvSpPr>
          <p:nvPr/>
        </p:nvSpPr>
        <p:spPr bwMode="auto">
          <a:xfrm>
            <a:off x="8326438" y="3273425"/>
            <a:ext cx="365125" cy="4381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60" name="Rectangle 28"/>
          <p:cNvSpPr>
            <a:spLocks noChangeArrowheads="1"/>
          </p:cNvSpPr>
          <p:nvPr/>
        </p:nvSpPr>
        <p:spPr bwMode="auto">
          <a:xfrm>
            <a:off x="8326438" y="3273425"/>
            <a:ext cx="365125" cy="438150"/>
          </a:xfrm>
          <a:prstGeom prst="rect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61" name="Rectangle 29"/>
          <p:cNvSpPr>
            <a:spLocks noChangeArrowheads="1"/>
          </p:cNvSpPr>
          <p:nvPr/>
        </p:nvSpPr>
        <p:spPr bwMode="auto">
          <a:xfrm>
            <a:off x="8335963" y="3360738"/>
            <a:ext cx="3683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Arial" charset="0"/>
              </a:rPr>
              <a:t>Shared</a:t>
            </a:r>
            <a:endParaRPr lang="en-US" sz="2000">
              <a:latin typeface="Arial" charset="0"/>
            </a:endParaRPr>
          </a:p>
        </p:txBody>
      </p:sp>
      <p:sp>
        <p:nvSpPr>
          <p:cNvPr id="172062" name="Rectangle 30"/>
          <p:cNvSpPr>
            <a:spLocks noChangeArrowheads="1"/>
          </p:cNvSpPr>
          <p:nvPr/>
        </p:nvSpPr>
        <p:spPr bwMode="auto">
          <a:xfrm>
            <a:off x="8383588" y="3487738"/>
            <a:ext cx="2540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Arial" charset="0"/>
              </a:rPr>
              <a:t>Mem</a:t>
            </a:r>
            <a:endParaRPr lang="en-US" sz="2000">
              <a:latin typeface="Arial" charset="0"/>
            </a:endParaRPr>
          </a:p>
        </p:txBody>
      </p:sp>
      <p:sp>
        <p:nvSpPr>
          <p:cNvPr id="172063" name="Rectangle 31"/>
          <p:cNvSpPr>
            <a:spLocks noChangeArrowheads="1"/>
          </p:cNvSpPr>
          <p:nvPr/>
        </p:nvSpPr>
        <p:spPr bwMode="auto">
          <a:xfrm>
            <a:off x="7112000" y="3930650"/>
            <a:ext cx="1579563" cy="43656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64" name="Rectangle 32"/>
          <p:cNvSpPr>
            <a:spLocks noChangeArrowheads="1"/>
          </p:cNvSpPr>
          <p:nvPr/>
        </p:nvSpPr>
        <p:spPr bwMode="auto">
          <a:xfrm>
            <a:off x="7112000" y="3930650"/>
            <a:ext cx="1579563" cy="436563"/>
          </a:xfrm>
          <a:prstGeom prst="rect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65" name="Rectangle 33"/>
          <p:cNvSpPr>
            <a:spLocks noChangeArrowheads="1"/>
          </p:cNvSpPr>
          <p:nvPr/>
        </p:nvSpPr>
        <p:spPr bwMode="auto">
          <a:xfrm>
            <a:off x="7391400" y="4062413"/>
            <a:ext cx="1055688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 charset="0"/>
              </a:rPr>
              <a:t>Operand Select</a:t>
            </a:r>
            <a:endParaRPr lang="en-US" sz="2000">
              <a:latin typeface="Arial" charset="0"/>
            </a:endParaRPr>
          </a:p>
        </p:txBody>
      </p:sp>
      <p:sp>
        <p:nvSpPr>
          <p:cNvPr id="172066" name="Rectangle 34"/>
          <p:cNvSpPr>
            <a:spLocks noChangeArrowheads="1"/>
          </p:cNvSpPr>
          <p:nvPr/>
        </p:nvSpPr>
        <p:spPr bwMode="auto">
          <a:xfrm>
            <a:off x="7112000" y="4695825"/>
            <a:ext cx="728663" cy="4381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67" name="Rectangle 35"/>
          <p:cNvSpPr>
            <a:spLocks noChangeArrowheads="1"/>
          </p:cNvSpPr>
          <p:nvPr/>
        </p:nvSpPr>
        <p:spPr bwMode="auto">
          <a:xfrm>
            <a:off x="7112000" y="4695825"/>
            <a:ext cx="728663" cy="438150"/>
          </a:xfrm>
          <a:prstGeom prst="rect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68" name="Rectangle 36"/>
          <p:cNvSpPr>
            <a:spLocks noChangeArrowheads="1"/>
          </p:cNvSpPr>
          <p:nvPr/>
        </p:nvSpPr>
        <p:spPr bwMode="auto">
          <a:xfrm>
            <a:off x="7316788" y="4829175"/>
            <a:ext cx="338137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 charset="0"/>
              </a:rPr>
              <a:t>MAD</a:t>
            </a:r>
            <a:endParaRPr lang="en-US" sz="2000">
              <a:latin typeface="Arial" charset="0"/>
            </a:endParaRPr>
          </a:p>
        </p:txBody>
      </p:sp>
      <p:sp>
        <p:nvSpPr>
          <p:cNvPr id="172069" name="Rectangle 37"/>
          <p:cNvSpPr>
            <a:spLocks noChangeArrowheads="1"/>
          </p:cNvSpPr>
          <p:nvPr/>
        </p:nvSpPr>
        <p:spPr bwMode="auto">
          <a:xfrm>
            <a:off x="7962900" y="4695825"/>
            <a:ext cx="728663" cy="4381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70" name="Rectangle 38"/>
          <p:cNvSpPr>
            <a:spLocks noChangeArrowheads="1"/>
          </p:cNvSpPr>
          <p:nvPr/>
        </p:nvSpPr>
        <p:spPr bwMode="auto">
          <a:xfrm>
            <a:off x="7962900" y="4695825"/>
            <a:ext cx="728663" cy="438150"/>
          </a:xfrm>
          <a:prstGeom prst="rect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71" name="Rectangle 39"/>
          <p:cNvSpPr>
            <a:spLocks noChangeArrowheads="1"/>
          </p:cNvSpPr>
          <p:nvPr/>
        </p:nvSpPr>
        <p:spPr bwMode="auto">
          <a:xfrm>
            <a:off x="8181975" y="4829175"/>
            <a:ext cx="3048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 charset="0"/>
              </a:rPr>
              <a:t>SFU</a:t>
            </a:r>
            <a:endParaRPr lang="en-US" sz="2000">
              <a:latin typeface="Arial" charset="0"/>
            </a:endParaRPr>
          </a:p>
        </p:txBody>
      </p:sp>
      <p:sp>
        <p:nvSpPr>
          <p:cNvPr id="172072" name="Line 40"/>
          <p:cNvSpPr>
            <a:spLocks noChangeShapeType="1"/>
          </p:cNvSpPr>
          <p:nvPr/>
        </p:nvSpPr>
        <p:spPr bwMode="auto">
          <a:xfrm>
            <a:off x="7900988" y="2944813"/>
            <a:ext cx="1587" cy="214312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73" name="Freeform 41"/>
          <p:cNvSpPr>
            <a:spLocks/>
          </p:cNvSpPr>
          <p:nvPr/>
        </p:nvSpPr>
        <p:spPr bwMode="auto">
          <a:xfrm>
            <a:off x="7862888" y="3140075"/>
            <a:ext cx="77787" cy="79375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3" y="21"/>
                  <a:pt x="95" y="21"/>
                  <a:pt x="138" y="0"/>
                </a:cubicBezTo>
                <a:lnTo>
                  <a:pt x="138" y="0"/>
                </a:ln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74" name="Line 42"/>
          <p:cNvSpPr>
            <a:spLocks noChangeShapeType="1"/>
          </p:cNvSpPr>
          <p:nvPr/>
        </p:nvSpPr>
        <p:spPr bwMode="auto">
          <a:xfrm>
            <a:off x="7475538" y="4367213"/>
            <a:ext cx="1587" cy="268287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75" name="Freeform 43"/>
          <p:cNvSpPr>
            <a:spLocks/>
          </p:cNvSpPr>
          <p:nvPr/>
        </p:nvSpPr>
        <p:spPr bwMode="auto">
          <a:xfrm>
            <a:off x="7435850" y="4616450"/>
            <a:ext cx="79375" cy="79375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4" y="21"/>
                  <a:pt x="95" y="21"/>
                  <a:pt x="138" y="0"/>
                </a:cubicBez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76" name="Line 44"/>
          <p:cNvSpPr>
            <a:spLocks noChangeShapeType="1"/>
          </p:cNvSpPr>
          <p:nvPr/>
        </p:nvSpPr>
        <p:spPr bwMode="auto">
          <a:xfrm>
            <a:off x="7900988" y="2179638"/>
            <a:ext cx="1587" cy="268287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77" name="Freeform 45"/>
          <p:cNvSpPr>
            <a:spLocks/>
          </p:cNvSpPr>
          <p:nvPr/>
        </p:nvSpPr>
        <p:spPr bwMode="auto">
          <a:xfrm>
            <a:off x="7862888" y="2428875"/>
            <a:ext cx="77787" cy="79375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3" y="21"/>
                  <a:pt x="95" y="21"/>
                  <a:pt x="138" y="0"/>
                </a:cubicBezTo>
                <a:lnTo>
                  <a:pt x="138" y="0"/>
                </a:ln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78" name="Line 46"/>
          <p:cNvSpPr>
            <a:spLocks noChangeShapeType="1"/>
          </p:cNvSpPr>
          <p:nvPr/>
        </p:nvSpPr>
        <p:spPr bwMode="auto">
          <a:xfrm>
            <a:off x="7475538" y="5133975"/>
            <a:ext cx="1587" cy="158750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79" name="Freeform 47"/>
          <p:cNvSpPr>
            <a:spLocks/>
          </p:cNvSpPr>
          <p:nvPr/>
        </p:nvSpPr>
        <p:spPr bwMode="auto">
          <a:xfrm>
            <a:off x="7435850" y="5273675"/>
            <a:ext cx="79375" cy="77788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4" y="21"/>
                  <a:pt x="95" y="21"/>
                  <a:pt x="138" y="0"/>
                </a:cubicBez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80" name="Line 48"/>
          <p:cNvSpPr>
            <a:spLocks noChangeShapeType="1"/>
          </p:cNvSpPr>
          <p:nvPr/>
        </p:nvSpPr>
        <p:spPr bwMode="auto">
          <a:xfrm>
            <a:off x="8326438" y="5133975"/>
            <a:ext cx="1587" cy="377825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81" name="Freeform 49"/>
          <p:cNvSpPr>
            <a:spLocks/>
          </p:cNvSpPr>
          <p:nvPr/>
        </p:nvSpPr>
        <p:spPr bwMode="auto">
          <a:xfrm>
            <a:off x="8288338" y="5492750"/>
            <a:ext cx="77787" cy="77788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3" y="21"/>
                  <a:pt x="94" y="21"/>
                  <a:pt x="138" y="0"/>
                </a:cubicBez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82" name="Line 50"/>
          <p:cNvSpPr>
            <a:spLocks noChangeShapeType="1"/>
          </p:cNvSpPr>
          <p:nvPr/>
        </p:nvSpPr>
        <p:spPr bwMode="auto">
          <a:xfrm>
            <a:off x="8326438" y="4367213"/>
            <a:ext cx="1587" cy="268287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83" name="Freeform 51"/>
          <p:cNvSpPr>
            <a:spLocks/>
          </p:cNvSpPr>
          <p:nvPr/>
        </p:nvSpPr>
        <p:spPr bwMode="auto">
          <a:xfrm>
            <a:off x="8288338" y="4616450"/>
            <a:ext cx="77787" cy="79375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3" y="21"/>
                  <a:pt x="94" y="21"/>
                  <a:pt x="138" y="0"/>
                </a:cubicBez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84" name="Line 52"/>
          <p:cNvSpPr>
            <a:spLocks noChangeShapeType="1"/>
          </p:cNvSpPr>
          <p:nvPr/>
        </p:nvSpPr>
        <p:spPr bwMode="auto">
          <a:xfrm>
            <a:off x="8509000" y="3711575"/>
            <a:ext cx="1588" cy="158750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85" name="Freeform 53"/>
          <p:cNvSpPr>
            <a:spLocks/>
          </p:cNvSpPr>
          <p:nvPr/>
        </p:nvSpPr>
        <p:spPr bwMode="auto">
          <a:xfrm>
            <a:off x="8470900" y="3851275"/>
            <a:ext cx="77788" cy="79375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3" y="21"/>
                  <a:pt x="94" y="21"/>
                  <a:pt x="138" y="0"/>
                </a:cubicBezTo>
                <a:lnTo>
                  <a:pt x="138" y="0"/>
                </a:ln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86" name="Rectangle 54"/>
          <p:cNvSpPr>
            <a:spLocks noChangeArrowheads="1"/>
          </p:cNvSpPr>
          <p:nvPr/>
        </p:nvSpPr>
        <p:spPr bwMode="auto">
          <a:xfrm>
            <a:off x="7535863" y="3487738"/>
            <a:ext cx="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nb-NO" sz="2000">
              <a:latin typeface="Arial" charset="0"/>
            </a:endParaRPr>
          </a:p>
        </p:txBody>
      </p:sp>
      <p:sp>
        <p:nvSpPr>
          <p:cNvPr id="172087" name="Line 55"/>
          <p:cNvSpPr>
            <a:spLocks noChangeShapeType="1"/>
          </p:cNvSpPr>
          <p:nvPr/>
        </p:nvSpPr>
        <p:spPr bwMode="auto">
          <a:xfrm>
            <a:off x="7385050" y="3711575"/>
            <a:ext cx="1588" cy="158750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88" name="Freeform 56"/>
          <p:cNvSpPr>
            <a:spLocks/>
          </p:cNvSpPr>
          <p:nvPr/>
        </p:nvSpPr>
        <p:spPr bwMode="auto">
          <a:xfrm>
            <a:off x="7345363" y="3851275"/>
            <a:ext cx="79375" cy="79375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4" y="21"/>
                  <a:pt x="95" y="21"/>
                  <a:pt x="138" y="0"/>
                </a:cubicBezTo>
                <a:lnTo>
                  <a:pt x="138" y="0"/>
                </a:ln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89" name="Line 57"/>
          <p:cNvSpPr>
            <a:spLocks noChangeShapeType="1"/>
          </p:cNvSpPr>
          <p:nvPr/>
        </p:nvSpPr>
        <p:spPr bwMode="auto">
          <a:xfrm>
            <a:off x="8083550" y="3711575"/>
            <a:ext cx="1588" cy="158750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90" name="Freeform 58"/>
          <p:cNvSpPr>
            <a:spLocks/>
          </p:cNvSpPr>
          <p:nvPr/>
        </p:nvSpPr>
        <p:spPr bwMode="auto">
          <a:xfrm>
            <a:off x="8043863" y="3851275"/>
            <a:ext cx="79375" cy="79375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3" y="21"/>
                  <a:pt x="95" y="21"/>
                  <a:pt x="138" y="0"/>
                </a:cubicBezTo>
                <a:lnTo>
                  <a:pt x="138" y="0"/>
                </a:ln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91" name="Freeform 59"/>
          <p:cNvSpPr>
            <a:spLocks/>
          </p:cNvSpPr>
          <p:nvPr/>
        </p:nvSpPr>
        <p:spPr bwMode="auto">
          <a:xfrm>
            <a:off x="6916738" y="3492500"/>
            <a:ext cx="558800" cy="1858963"/>
          </a:xfrm>
          <a:custGeom>
            <a:avLst/>
            <a:gdLst/>
            <a:ahLst/>
            <a:cxnLst>
              <a:cxn ang="0">
                <a:pos x="352" y="1171"/>
              </a:cxn>
              <a:cxn ang="0">
                <a:pos x="0" y="1171"/>
              </a:cxn>
              <a:cxn ang="0">
                <a:pos x="0" y="0"/>
              </a:cxn>
              <a:cxn ang="0">
                <a:pos x="85" y="0"/>
              </a:cxn>
            </a:cxnLst>
            <a:rect l="0" t="0" r="r" b="b"/>
            <a:pathLst>
              <a:path w="352" h="1171">
                <a:moveTo>
                  <a:pt x="352" y="1171"/>
                </a:moveTo>
                <a:lnTo>
                  <a:pt x="0" y="1171"/>
                </a:lnTo>
                <a:lnTo>
                  <a:pt x="0" y="0"/>
                </a:lnTo>
                <a:lnTo>
                  <a:pt x="85" y="0"/>
                </a:lnTo>
              </a:path>
            </a:pathLst>
          </a:custGeom>
          <a:noFill/>
          <a:ln w="7938" cap="rnd">
            <a:solidFill>
              <a:srgbClr val="C0C0C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92" name="Freeform 60"/>
          <p:cNvSpPr>
            <a:spLocks/>
          </p:cNvSpPr>
          <p:nvPr/>
        </p:nvSpPr>
        <p:spPr bwMode="auto">
          <a:xfrm>
            <a:off x="7032625" y="3452813"/>
            <a:ext cx="79375" cy="79375"/>
          </a:xfrm>
          <a:custGeom>
            <a:avLst/>
            <a:gdLst/>
            <a:ahLst/>
            <a:cxnLst>
              <a:cxn ang="0">
                <a:pos x="138" y="69"/>
              </a:cxn>
              <a:cxn ang="0">
                <a:pos x="0" y="138"/>
              </a:cxn>
              <a:cxn ang="0">
                <a:pos x="0" y="0"/>
              </a:cxn>
              <a:cxn ang="0">
                <a:pos x="138" y="69"/>
              </a:cxn>
            </a:cxnLst>
            <a:rect l="0" t="0" r="r" b="b"/>
            <a:pathLst>
              <a:path w="138" h="138">
                <a:moveTo>
                  <a:pt x="138" y="69"/>
                </a:moveTo>
                <a:lnTo>
                  <a:pt x="0" y="138"/>
                </a:lnTo>
                <a:cubicBezTo>
                  <a:pt x="22" y="94"/>
                  <a:pt x="22" y="43"/>
                  <a:pt x="0" y="0"/>
                </a:cubicBezTo>
                <a:lnTo>
                  <a:pt x="138" y="69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93" name="Freeform 61"/>
          <p:cNvSpPr>
            <a:spLocks/>
          </p:cNvSpPr>
          <p:nvPr/>
        </p:nvSpPr>
        <p:spPr bwMode="auto">
          <a:xfrm>
            <a:off x="6807200" y="3382963"/>
            <a:ext cx="1519238" cy="2187575"/>
          </a:xfrm>
          <a:custGeom>
            <a:avLst/>
            <a:gdLst/>
            <a:ahLst/>
            <a:cxnLst>
              <a:cxn ang="0">
                <a:pos x="957" y="1378"/>
              </a:cxn>
              <a:cxn ang="0">
                <a:pos x="0" y="1378"/>
              </a:cxn>
              <a:cxn ang="0">
                <a:pos x="0" y="0"/>
              </a:cxn>
              <a:cxn ang="0">
                <a:pos x="154" y="0"/>
              </a:cxn>
            </a:cxnLst>
            <a:rect l="0" t="0" r="r" b="b"/>
            <a:pathLst>
              <a:path w="957" h="1378">
                <a:moveTo>
                  <a:pt x="957" y="1378"/>
                </a:moveTo>
                <a:lnTo>
                  <a:pt x="0" y="1378"/>
                </a:lnTo>
                <a:lnTo>
                  <a:pt x="0" y="0"/>
                </a:lnTo>
                <a:lnTo>
                  <a:pt x="154" y="0"/>
                </a:lnTo>
              </a:path>
            </a:pathLst>
          </a:custGeom>
          <a:noFill/>
          <a:ln w="7938" cap="rnd">
            <a:solidFill>
              <a:srgbClr val="C0C0C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94" name="Freeform 62"/>
          <p:cNvSpPr>
            <a:spLocks/>
          </p:cNvSpPr>
          <p:nvPr/>
        </p:nvSpPr>
        <p:spPr bwMode="auto">
          <a:xfrm>
            <a:off x="7032625" y="3343275"/>
            <a:ext cx="79375" cy="79375"/>
          </a:xfrm>
          <a:custGeom>
            <a:avLst/>
            <a:gdLst/>
            <a:ahLst/>
            <a:cxnLst>
              <a:cxn ang="0">
                <a:pos x="138" y="69"/>
              </a:cxn>
              <a:cxn ang="0">
                <a:pos x="0" y="138"/>
              </a:cxn>
              <a:cxn ang="0">
                <a:pos x="0" y="0"/>
              </a:cxn>
              <a:cxn ang="0">
                <a:pos x="138" y="69"/>
              </a:cxn>
            </a:cxnLst>
            <a:rect l="0" t="0" r="r" b="b"/>
            <a:pathLst>
              <a:path w="138" h="138">
                <a:moveTo>
                  <a:pt x="138" y="69"/>
                </a:moveTo>
                <a:lnTo>
                  <a:pt x="0" y="138"/>
                </a:lnTo>
                <a:cubicBezTo>
                  <a:pt x="22" y="94"/>
                  <a:pt x="22" y="43"/>
                  <a:pt x="0" y="0"/>
                </a:cubicBezTo>
                <a:lnTo>
                  <a:pt x="138" y="69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65" name="Plassholder for bunntekst 3"/>
          <p:cNvSpPr txBox="1">
            <a:spLocks/>
          </p:cNvSpPr>
          <p:nvPr/>
        </p:nvSpPr>
        <p:spPr>
          <a:xfrm>
            <a:off x="3048000" y="6629400"/>
            <a:ext cx="3429000" cy="228600"/>
          </a:xfrm>
          <a:prstGeom prst="rect">
            <a:avLst/>
          </a:prstGeom>
          <a:solidFill>
            <a:schemeClr val="bg1"/>
          </a:solidFill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INF5062, Håkon Kvale Stensland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655638"/>
          </a:xfrm>
        </p:spPr>
        <p:txBody>
          <a:bodyPr/>
          <a:lstStyle/>
          <a:p>
            <a:r>
              <a:rPr lang="en-US" dirty="0"/>
              <a:t>Shared Memory</a:t>
            </a:r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524000"/>
            <a:ext cx="6324600" cy="4572000"/>
          </a:xfrm>
        </p:spPr>
        <p:txBody>
          <a:bodyPr/>
          <a:lstStyle/>
          <a:p>
            <a:pPr marL="457200" indent="-457200"/>
            <a:r>
              <a:rPr lang="en-US" dirty="0"/>
              <a:t>Each </a:t>
            </a:r>
            <a:r>
              <a:rPr lang="en-US" dirty="0" smtClean="0"/>
              <a:t>Stream Multiprocessor </a:t>
            </a:r>
            <a:r>
              <a:rPr lang="en-US" dirty="0"/>
              <a:t>has </a:t>
            </a:r>
            <a:r>
              <a:rPr lang="en-US" dirty="0" smtClean="0"/>
              <a:t>16KB </a:t>
            </a:r>
            <a:r>
              <a:rPr lang="en-US" dirty="0"/>
              <a:t>of Shared Memory</a:t>
            </a:r>
          </a:p>
          <a:p>
            <a:pPr marL="974725" lvl="1" indent="-403225"/>
            <a:r>
              <a:rPr lang="en-US" dirty="0" smtClean="0"/>
              <a:t>16 banks </a:t>
            </a:r>
            <a:r>
              <a:rPr lang="en-US" dirty="0"/>
              <a:t>of 32bit words</a:t>
            </a:r>
          </a:p>
          <a:p>
            <a:pPr marL="457200" indent="-457200"/>
            <a:r>
              <a:rPr lang="en-US" dirty="0"/>
              <a:t>CUDA uses Shared Memory as shared storage visible to all threads in a thread block</a:t>
            </a:r>
          </a:p>
          <a:p>
            <a:pPr marL="974725" lvl="1" indent="-403225"/>
            <a:r>
              <a:rPr lang="en-US" dirty="0" smtClean="0"/>
              <a:t>Read </a:t>
            </a:r>
            <a:r>
              <a:rPr lang="en-US" dirty="0"/>
              <a:t>and </a:t>
            </a:r>
            <a:r>
              <a:rPr lang="en-US" dirty="0" smtClean="0"/>
              <a:t>Write access</a:t>
            </a:r>
            <a:endParaRPr lang="en-US" dirty="0"/>
          </a:p>
        </p:txBody>
      </p:sp>
      <p:sp>
        <p:nvSpPr>
          <p:cNvPr id="173060" name="AutoShape 4"/>
          <p:cNvSpPr>
            <a:spLocks noChangeAspect="1" noChangeArrowheads="1" noTextEdit="1"/>
          </p:cNvSpPr>
          <p:nvPr/>
        </p:nvSpPr>
        <p:spPr bwMode="auto">
          <a:xfrm>
            <a:off x="6705600" y="1719263"/>
            <a:ext cx="2038350" cy="395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061" name="Rectangle 5"/>
          <p:cNvSpPr>
            <a:spLocks noChangeArrowheads="1"/>
          </p:cNvSpPr>
          <p:nvPr/>
        </p:nvSpPr>
        <p:spPr bwMode="auto">
          <a:xfrm>
            <a:off x="7081838" y="3219450"/>
            <a:ext cx="1639887" cy="5461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062" name="Rectangle 6"/>
          <p:cNvSpPr>
            <a:spLocks noChangeArrowheads="1"/>
          </p:cNvSpPr>
          <p:nvPr/>
        </p:nvSpPr>
        <p:spPr bwMode="auto">
          <a:xfrm>
            <a:off x="7081838" y="3219450"/>
            <a:ext cx="1639887" cy="546100"/>
          </a:xfrm>
          <a:prstGeom prst="rect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063" name="Rectangle 7"/>
          <p:cNvSpPr>
            <a:spLocks noChangeArrowheads="1"/>
          </p:cNvSpPr>
          <p:nvPr/>
        </p:nvSpPr>
        <p:spPr bwMode="auto">
          <a:xfrm>
            <a:off x="7112000" y="1741488"/>
            <a:ext cx="1579563" cy="4381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064" name="Rectangle 8"/>
          <p:cNvSpPr>
            <a:spLocks noChangeArrowheads="1"/>
          </p:cNvSpPr>
          <p:nvPr/>
        </p:nvSpPr>
        <p:spPr bwMode="auto">
          <a:xfrm>
            <a:off x="7112000" y="1741488"/>
            <a:ext cx="1579563" cy="438150"/>
          </a:xfrm>
          <a:prstGeom prst="rect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065" name="Rectangle 9"/>
          <p:cNvSpPr>
            <a:spLocks noChangeArrowheads="1"/>
          </p:cNvSpPr>
          <p:nvPr/>
        </p:nvSpPr>
        <p:spPr bwMode="auto">
          <a:xfrm>
            <a:off x="7835900" y="1792288"/>
            <a:ext cx="42863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 charset="0"/>
              </a:rPr>
              <a:t>I</a:t>
            </a:r>
            <a:endParaRPr lang="en-US" sz="2000">
              <a:latin typeface="Arial" charset="0"/>
            </a:endParaRPr>
          </a:p>
        </p:txBody>
      </p:sp>
      <p:sp>
        <p:nvSpPr>
          <p:cNvPr id="173066" name="Rectangle 10"/>
          <p:cNvSpPr>
            <a:spLocks noChangeArrowheads="1"/>
          </p:cNvSpPr>
          <p:nvPr/>
        </p:nvSpPr>
        <p:spPr bwMode="auto">
          <a:xfrm>
            <a:off x="7881938" y="1792288"/>
            <a:ext cx="84137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 charset="0"/>
              </a:rPr>
              <a:t>$</a:t>
            </a:r>
            <a:endParaRPr lang="en-US" sz="2000">
              <a:latin typeface="Arial" charset="0"/>
            </a:endParaRPr>
          </a:p>
        </p:txBody>
      </p:sp>
      <p:sp>
        <p:nvSpPr>
          <p:cNvPr id="173067" name="Rectangle 11"/>
          <p:cNvSpPr>
            <a:spLocks noChangeArrowheads="1"/>
          </p:cNvSpPr>
          <p:nvPr/>
        </p:nvSpPr>
        <p:spPr bwMode="auto">
          <a:xfrm>
            <a:off x="7818438" y="1965325"/>
            <a:ext cx="84137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 charset="0"/>
              </a:rPr>
              <a:t>L</a:t>
            </a:r>
            <a:endParaRPr lang="en-US" sz="2000">
              <a:latin typeface="Arial" charset="0"/>
            </a:endParaRPr>
          </a:p>
        </p:txBody>
      </p:sp>
      <p:sp>
        <p:nvSpPr>
          <p:cNvPr id="173068" name="Rectangle 12"/>
          <p:cNvSpPr>
            <a:spLocks noChangeArrowheads="1"/>
          </p:cNvSpPr>
          <p:nvPr/>
        </p:nvSpPr>
        <p:spPr bwMode="auto">
          <a:xfrm>
            <a:off x="7899400" y="1965325"/>
            <a:ext cx="8413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 charset="0"/>
              </a:rPr>
              <a:t>1</a:t>
            </a:r>
            <a:endParaRPr lang="en-US" sz="2000">
              <a:latin typeface="Arial" charset="0"/>
            </a:endParaRPr>
          </a:p>
        </p:txBody>
      </p:sp>
      <p:sp>
        <p:nvSpPr>
          <p:cNvPr id="173069" name="Rectangle 13"/>
          <p:cNvSpPr>
            <a:spLocks noChangeArrowheads="1"/>
          </p:cNvSpPr>
          <p:nvPr/>
        </p:nvSpPr>
        <p:spPr bwMode="auto">
          <a:xfrm>
            <a:off x="7112000" y="2508250"/>
            <a:ext cx="1579563" cy="436563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070" name="Rectangle 14"/>
          <p:cNvSpPr>
            <a:spLocks noChangeArrowheads="1"/>
          </p:cNvSpPr>
          <p:nvPr/>
        </p:nvSpPr>
        <p:spPr bwMode="auto">
          <a:xfrm>
            <a:off x="7112000" y="2508250"/>
            <a:ext cx="1579563" cy="436563"/>
          </a:xfrm>
          <a:prstGeom prst="rect">
            <a:avLst/>
          </a:prstGeom>
          <a:solidFill>
            <a:schemeClr val="tx1"/>
          </a:solidFill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071" name="Rectangle 15"/>
          <p:cNvSpPr>
            <a:spLocks noChangeArrowheads="1"/>
          </p:cNvSpPr>
          <p:nvPr/>
        </p:nvSpPr>
        <p:spPr bwMode="auto">
          <a:xfrm>
            <a:off x="7462838" y="2559050"/>
            <a:ext cx="919162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chemeClr val="bg1"/>
                </a:solidFill>
                <a:latin typeface="Arial" charset="0"/>
              </a:rPr>
              <a:t>Multithreaded</a:t>
            </a:r>
            <a:endParaRPr lang="en-US" sz="20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73072" name="Rectangle 16"/>
          <p:cNvSpPr>
            <a:spLocks noChangeArrowheads="1"/>
          </p:cNvSpPr>
          <p:nvPr/>
        </p:nvSpPr>
        <p:spPr bwMode="auto">
          <a:xfrm>
            <a:off x="7353300" y="2732088"/>
            <a:ext cx="1150938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chemeClr val="bg1"/>
                </a:solidFill>
                <a:latin typeface="Arial" charset="0"/>
              </a:rPr>
              <a:t>Instruction Buffer</a:t>
            </a:r>
            <a:endParaRPr lang="en-US" sz="20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73073" name="Rectangle 17"/>
          <p:cNvSpPr>
            <a:spLocks noChangeArrowheads="1"/>
          </p:cNvSpPr>
          <p:nvPr/>
        </p:nvSpPr>
        <p:spPr bwMode="auto">
          <a:xfrm>
            <a:off x="7292975" y="3273425"/>
            <a:ext cx="182563" cy="4381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074" name="Rectangle 18"/>
          <p:cNvSpPr>
            <a:spLocks noChangeArrowheads="1"/>
          </p:cNvSpPr>
          <p:nvPr/>
        </p:nvSpPr>
        <p:spPr bwMode="auto">
          <a:xfrm>
            <a:off x="7162800" y="3273425"/>
            <a:ext cx="685800" cy="438150"/>
          </a:xfrm>
          <a:prstGeom prst="rect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075" name="Rectangle 19"/>
          <p:cNvSpPr>
            <a:spLocks noChangeArrowheads="1"/>
          </p:cNvSpPr>
          <p:nvPr/>
        </p:nvSpPr>
        <p:spPr bwMode="auto">
          <a:xfrm>
            <a:off x="7461250" y="3360738"/>
            <a:ext cx="825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Arial" charset="0"/>
              </a:rPr>
              <a:t>R</a:t>
            </a:r>
            <a:endParaRPr lang="en-US" sz="2000">
              <a:latin typeface="Arial" charset="0"/>
            </a:endParaRPr>
          </a:p>
        </p:txBody>
      </p:sp>
      <p:sp>
        <p:nvSpPr>
          <p:cNvPr id="173076" name="Rectangle 20"/>
          <p:cNvSpPr>
            <a:spLocks noChangeArrowheads="1"/>
          </p:cNvSpPr>
          <p:nvPr/>
        </p:nvSpPr>
        <p:spPr bwMode="auto">
          <a:xfrm>
            <a:off x="7470775" y="3487738"/>
            <a:ext cx="698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Arial" charset="0"/>
              </a:rPr>
              <a:t>F</a:t>
            </a:r>
            <a:endParaRPr lang="en-US" sz="2000">
              <a:latin typeface="Arial" charset="0"/>
            </a:endParaRPr>
          </a:p>
        </p:txBody>
      </p:sp>
      <p:sp>
        <p:nvSpPr>
          <p:cNvPr id="173077" name="Rectangle 21"/>
          <p:cNvSpPr>
            <a:spLocks noChangeArrowheads="1"/>
          </p:cNvSpPr>
          <p:nvPr/>
        </p:nvSpPr>
        <p:spPr bwMode="auto">
          <a:xfrm>
            <a:off x="7900988" y="3273425"/>
            <a:ext cx="365125" cy="4381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078" name="Rectangle 22"/>
          <p:cNvSpPr>
            <a:spLocks noChangeArrowheads="1"/>
          </p:cNvSpPr>
          <p:nvPr/>
        </p:nvSpPr>
        <p:spPr bwMode="auto">
          <a:xfrm>
            <a:off x="7900988" y="3273425"/>
            <a:ext cx="365125" cy="438150"/>
          </a:xfrm>
          <a:prstGeom prst="rect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079" name="Rectangle 23"/>
          <p:cNvSpPr>
            <a:spLocks noChangeArrowheads="1"/>
          </p:cNvSpPr>
          <p:nvPr/>
        </p:nvSpPr>
        <p:spPr bwMode="auto">
          <a:xfrm>
            <a:off x="8008938" y="3360738"/>
            <a:ext cx="825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Arial" charset="0"/>
              </a:rPr>
              <a:t>C</a:t>
            </a:r>
            <a:endParaRPr lang="en-US" sz="2000">
              <a:latin typeface="Arial" charset="0"/>
            </a:endParaRPr>
          </a:p>
        </p:txBody>
      </p:sp>
      <p:sp>
        <p:nvSpPr>
          <p:cNvPr id="173080" name="Rectangle 24"/>
          <p:cNvSpPr>
            <a:spLocks noChangeArrowheads="1"/>
          </p:cNvSpPr>
          <p:nvPr/>
        </p:nvSpPr>
        <p:spPr bwMode="auto">
          <a:xfrm>
            <a:off x="8091488" y="3360738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Arial" charset="0"/>
              </a:rPr>
              <a:t>$</a:t>
            </a:r>
            <a:endParaRPr lang="en-US" sz="2000">
              <a:latin typeface="Arial" charset="0"/>
            </a:endParaRPr>
          </a:p>
        </p:txBody>
      </p:sp>
      <p:sp>
        <p:nvSpPr>
          <p:cNvPr id="173081" name="Rectangle 25"/>
          <p:cNvSpPr>
            <a:spLocks noChangeArrowheads="1"/>
          </p:cNvSpPr>
          <p:nvPr/>
        </p:nvSpPr>
        <p:spPr bwMode="auto">
          <a:xfrm>
            <a:off x="8018463" y="3487738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Arial" charset="0"/>
              </a:rPr>
              <a:t>L</a:t>
            </a:r>
            <a:endParaRPr lang="en-US" sz="2000">
              <a:latin typeface="Arial" charset="0"/>
            </a:endParaRPr>
          </a:p>
        </p:txBody>
      </p:sp>
      <p:sp>
        <p:nvSpPr>
          <p:cNvPr id="173082" name="Rectangle 26"/>
          <p:cNvSpPr>
            <a:spLocks noChangeArrowheads="1"/>
          </p:cNvSpPr>
          <p:nvPr/>
        </p:nvSpPr>
        <p:spPr bwMode="auto">
          <a:xfrm>
            <a:off x="8081963" y="3487738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Arial" charset="0"/>
              </a:rPr>
              <a:t>1</a:t>
            </a:r>
            <a:endParaRPr lang="en-US" sz="2000">
              <a:latin typeface="Arial" charset="0"/>
            </a:endParaRPr>
          </a:p>
        </p:txBody>
      </p:sp>
      <p:sp>
        <p:nvSpPr>
          <p:cNvPr id="173083" name="Rectangle 27"/>
          <p:cNvSpPr>
            <a:spLocks noChangeArrowheads="1"/>
          </p:cNvSpPr>
          <p:nvPr/>
        </p:nvSpPr>
        <p:spPr bwMode="auto">
          <a:xfrm>
            <a:off x="8326438" y="3273425"/>
            <a:ext cx="365125" cy="4381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084" name="Rectangle 28"/>
          <p:cNvSpPr>
            <a:spLocks noChangeArrowheads="1"/>
          </p:cNvSpPr>
          <p:nvPr/>
        </p:nvSpPr>
        <p:spPr bwMode="auto">
          <a:xfrm>
            <a:off x="8326438" y="3273425"/>
            <a:ext cx="365125" cy="438150"/>
          </a:xfrm>
          <a:prstGeom prst="rect">
            <a:avLst/>
          </a:prstGeom>
          <a:solidFill>
            <a:schemeClr val="accent2"/>
          </a:solidFill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085" name="Rectangle 29"/>
          <p:cNvSpPr>
            <a:spLocks noChangeArrowheads="1"/>
          </p:cNvSpPr>
          <p:nvPr/>
        </p:nvSpPr>
        <p:spPr bwMode="auto">
          <a:xfrm>
            <a:off x="8335963" y="3360738"/>
            <a:ext cx="3683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chemeClr val="bg1"/>
                </a:solidFill>
                <a:latin typeface="Arial" charset="0"/>
              </a:rPr>
              <a:t>Shared</a:t>
            </a:r>
            <a:endParaRPr lang="en-US" sz="20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73086" name="Rectangle 30"/>
          <p:cNvSpPr>
            <a:spLocks noChangeArrowheads="1"/>
          </p:cNvSpPr>
          <p:nvPr/>
        </p:nvSpPr>
        <p:spPr bwMode="auto">
          <a:xfrm>
            <a:off x="8383588" y="3487738"/>
            <a:ext cx="2540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chemeClr val="bg1"/>
                </a:solidFill>
                <a:latin typeface="Arial" charset="0"/>
              </a:rPr>
              <a:t>Mem</a:t>
            </a:r>
            <a:endParaRPr lang="en-US" sz="20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73087" name="Rectangle 31"/>
          <p:cNvSpPr>
            <a:spLocks noChangeArrowheads="1"/>
          </p:cNvSpPr>
          <p:nvPr/>
        </p:nvSpPr>
        <p:spPr bwMode="auto">
          <a:xfrm>
            <a:off x="7112000" y="3930650"/>
            <a:ext cx="1579563" cy="43656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088" name="Rectangle 32"/>
          <p:cNvSpPr>
            <a:spLocks noChangeArrowheads="1"/>
          </p:cNvSpPr>
          <p:nvPr/>
        </p:nvSpPr>
        <p:spPr bwMode="auto">
          <a:xfrm>
            <a:off x="7112000" y="3930650"/>
            <a:ext cx="1579563" cy="436563"/>
          </a:xfrm>
          <a:prstGeom prst="rect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089" name="Rectangle 33"/>
          <p:cNvSpPr>
            <a:spLocks noChangeArrowheads="1"/>
          </p:cNvSpPr>
          <p:nvPr/>
        </p:nvSpPr>
        <p:spPr bwMode="auto">
          <a:xfrm>
            <a:off x="7391400" y="4062413"/>
            <a:ext cx="1055688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 charset="0"/>
              </a:rPr>
              <a:t>Operand Select</a:t>
            </a:r>
            <a:endParaRPr lang="en-US" sz="2000">
              <a:latin typeface="Arial" charset="0"/>
            </a:endParaRPr>
          </a:p>
        </p:txBody>
      </p:sp>
      <p:sp>
        <p:nvSpPr>
          <p:cNvPr id="173090" name="Rectangle 34"/>
          <p:cNvSpPr>
            <a:spLocks noChangeArrowheads="1"/>
          </p:cNvSpPr>
          <p:nvPr/>
        </p:nvSpPr>
        <p:spPr bwMode="auto">
          <a:xfrm>
            <a:off x="7112000" y="4695825"/>
            <a:ext cx="728663" cy="4381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091" name="Rectangle 35"/>
          <p:cNvSpPr>
            <a:spLocks noChangeArrowheads="1"/>
          </p:cNvSpPr>
          <p:nvPr/>
        </p:nvSpPr>
        <p:spPr bwMode="auto">
          <a:xfrm>
            <a:off x="7112000" y="4695825"/>
            <a:ext cx="728663" cy="438150"/>
          </a:xfrm>
          <a:prstGeom prst="rect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092" name="Rectangle 36"/>
          <p:cNvSpPr>
            <a:spLocks noChangeArrowheads="1"/>
          </p:cNvSpPr>
          <p:nvPr/>
        </p:nvSpPr>
        <p:spPr bwMode="auto">
          <a:xfrm>
            <a:off x="7316788" y="4829175"/>
            <a:ext cx="338137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 charset="0"/>
              </a:rPr>
              <a:t>MAD</a:t>
            </a:r>
            <a:endParaRPr lang="en-US" sz="2000">
              <a:latin typeface="Arial" charset="0"/>
            </a:endParaRPr>
          </a:p>
        </p:txBody>
      </p:sp>
      <p:sp>
        <p:nvSpPr>
          <p:cNvPr id="173093" name="Rectangle 37"/>
          <p:cNvSpPr>
            <a:spLocks noChangeArrowheads="1"/>
          </p:cNvSpPr>
          <p:nvPr/>
        </p:nvSpPr>
        <p:spPr bwMode="auto">
          <a:xfrm>
            <a:off x="7962900" y="4695825"/>
            <a:ext cx="728663" cy="4381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094" name="Rectangle 38"/>
          <p:cNvSpPr>
            <a:spLocks noChangeArrowheads="1"/>
          </p:cNvSpPr>
          <p:nvPr/>
        </p:nvSpPr>
        <p:spPr bwMode="auto">
          <a:xfrm>
            <a:off x="7962900" y="4695825"/>
            <a:ext cx="728663" cy="438150"/>
          </a:xfrm>
          <a:prstGeom prst="rect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095" name="Rectangle 39"/>
          <p:cNvSpPr>
            <a:spLocks noChangeArrowheads="1"/>
          </p:cNvSpPr>
          <p:nvPr/>
        </p:nvSpPr>
        <p:spPr bwMode="auto">
          <a:xfrm>
            <a:off x="8181975" y="4829175"/>
            <a:ext cx="3048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 charset="0"/>
              </a:rPr>
              <a:t>SFU</a:t>
            </a:r>
            <a:endParaRPr lang="en-US" sz="2000">
              <a:latin typeface="Arial" charset="0"/>
            </a:endParaRPr>
          </a:p>
        </p:txBody>
      </p:sp>
      <p:sp>
        <p:nvSpPr>
          <p:cNvPr id="173096" name="Line 40"/>
          <p:cNvSpPr>
            <a:spLocks noChangeShapeType="1"/>
          </p:cNvSpPr>
          <p:nvPr/>
        </p:nvSpPr>
        <p:spPr bwMode="auto">
          <a:xfrm>
            <a:off x="7900988" y="2944813"/>
            <a:ext cx="1587" cy="214312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097" name="Freeform 41"/>
          <p:cNvSpPr>
            <a:spLocks/>
          </p:cNvSpPr>
          <p:nvPr/>
        </p:nvSpPr>
        <p:spPr bwMode="auto">
          <a:xfrm>
            <a:off x="7862888" y="3140075"/>
            <a:ext cx="77787" cy="79375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3" y="21"/>
                  <a:pt x="95" y="21"/>
                  <a:pt x="138" y="0"/>
                </a:cubicBezTo>
                <a:lnTo>
                  <a:pt x="138" y="0"/>
                </a:ln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098" name="Line 42"/>
          <p:cNvSpPr>
            <a:spLocks noChangeShapeType="1"/>
          </p:cNvSpPr>
          <p:nvPr/>
        </p:nvSpPr>
        <p:spPr bwMode="auto">
          <a:xfrm>
            <a:off x="7475538" y="4367213"/>
            <a:ext cx="1587" cy="268287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099" name="Freeform 43"/>
          <p:cNvSpPr>
            <a:spLocks/>
          </p:cNvSpPr>
          <p:nvPr/>
        </p:nvSpPr>
        <p:spPr bwMode="auto">
          <a:xfrm>
            <a:off x="7435850" y="4616450"/>
            <a:ext cx="79375" cy="79375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4" y="21"/>
                  <a:pt x="95" y="21"/>
                  <a:pt x="138" y="0"/>
                </a:cubicBez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100" name="Line 44"/>
          <p:cNvSpPr>
            <a:spLocks noChangeShapeType="1"/>
          </p:cNvSpPr>
          <p:nvPr/>
        </p:nvSpPr>
        <p:spPr bwMode="auto">
          <a:xfrm>
            <a:off x="7900988" y="2179638"/>
            <a:ext cx="1587" cy="268287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101" name="Freeform 45"/>
          <p:cNvSpPr>
            <a:spLocks/>
          </p:cNvSpPr>
          <p:nvPr/>
        </p:nvSpPr>
        <p:spPr bwMode="auto">
          <a:xfrm>
            <a:off x="7862888" y="2428875"/>
            <a:ext cx="77787" cy="79375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3" y="21"/>
                  <a:pt x="95" y="21"/>
                  <a:pt x="138" y="0"/>
                </a:cubicBezTo>
                <a:lnTo>
                  <a:pt x="138" y="0"/>
                </a:ln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102" name="Line 46"/>
          <p:cNvSpPr>
            <a:spLocks noChangeShapeType="1"/>
          </p:cNvSpPr>
          <p:nvPr/>
        </p:nvSpPr>
        <p:spPr bwMode="auto">
          <a:xfrm>
            <a:off x="7475538" y="5133975"/>
            <a:ext cx="1587" cy="158750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103" name="Freeform 47"/>
          <p:cNvSpPr>
            <a:spLocks/>
          </p:cNvSpPr>
          <p:nvPr/>
        </p:nvSpPr>
        <p:spPr bwMode="auto">
          <a:xfrm>
            <a:off x="7435850" y="5273675"/>
            <a:ext cx="79375" cy="77788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4" y="21"/>
                  <a:pt x="95" y="21"/>
                  <a:pt x="138" y="0"/>
                </a:cubicBez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104" name="Line 48"/>
          <p:cNvSpPr>
            <a:spLocks noChangeShapeType="1"/>
          </p:cNvSpPr>
          <p:nvPr/>
        </p:nvSpPr>
        <p:spPr bwMode="auto">
          <a:xfrm>
            <a:off x="8326438" y="5133975"/>
            <a:ext cx="1587" cy="377825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105" name="Freeform 49"/>
          <p:cNvSpPr>
            <a:spLocks/>
          </p:cNvSpPr>
          <p:nvPr/>
        </p:nvSpPr>
        <p:spPr bwMode="auto">
          <a:xfrm>
            <a:off x="8288338" y="5492750"/>
            <a:ext cx="77787" cy="77788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3" y="21"/>
                  <a:pt x="94" y="21"/>
                  <a:pt x="138" y="0"/>
                </a:cubicBez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106" name="Line 50"/>
          <p:cNvSpPr>
            <a:spLocks noChangeShapeType="1"/>
          </p:cNvSpPr>
          <p:nvPr/>
        </p:nvSpPr>
        <p:spPr bwMode="auto">
          <a:xfrm>
            <a:off x="8326438" y="4367213"/>
            <a:ext cx="1587" cy="268287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107" name="Freeform 51"/>
          <p:cNvSpPr>
            <a:spLocks/>
          </p:cNvSpPr>
          <p:nvPr/>
        </p:nvSpPr>
        <p:spPr bwMode="auto">
          <a:xfrm>
            <a:off x="8288338" y="4616450"/>
            <a:ext cx="77787" cy="79375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3" y="21"/>
                  <a:pt x="94" y="21"/>
                  <a:pt x="138" y="0"/>
                </a:cubicBez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108" name="Line 52"/>
          <p:cNvSpPr>
            <a:spLocks noChangeShapeType="1"/>
          </p:cNvSpPr>
          <p:nvPr/>
        </p:nvSpPr>
        <p:spPr bwMode="auto">
          <a:xfrm>
            <a:off x="8509000" y="3711575"/>
            <a:ext cx="1588" cy="158750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109" name="Freeform 53"/>
          <p:cNvSpPr>
            <a:spLocks/>
          </p:cNvSpPr>
          <p:nvPr/>
        </p:nvSpPr>
        <p:spPr bwMode="auto">
          <a:xfrm>
            <a:off x="8470900" y="3851275"/>
            <a:ext cx="77788" cy="79375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3" y="21"/>
                  <a:pt x="94" y="21"/>
                  <a:pt x="138" y="0"/>
                </a:cubicBezTo>
                <a:lnTo>
                  <a:pt x="138" y="0"/>
                </a:ln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110" name="Rectangle 54"/>
          <p:cNvSpPr>
            <a:spLocks noChangeArrowheads="1"/>
          </p:cNvSpPr>
          <p:nvPr/>
        </p:nvSpPr>
        <p:spPr bwMode="auto">
          <a:xfrm>
            <a:off x="7535863" y="3487738"/>
            <a:ext cx="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nb-NO" sz="2000">
              <a:latin typeface="Arial" charset="0"/>
            </a:endParaRPr>
          </a:p>
        </p:txBody>
      </p:sp>
      <p:sp>
        <p:nvSpPr>
          <p:cNvPr id="173111" name="Line 55"/>
          <p:cNvSpPr>
            <a:spLocks noChangeShapeType="1"/>
          </p:cNvSpPr>
          <p:nvPr/>
        </p:nvSpPr>
        <p:spPr bwMode="auto">
          <a:xfrm>
            <a:off x="7385050" y="3711575"/>
            <a:ext cx="1588" cy="158750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112" name="Freeform 56"/>
          <p:cNvSpPr>
            <a:spLocks/>
          </p:cNvSpPr>
          <p:nvPr/>
        </p:nvSpPr>
        <p:spPr bwMode="auto">
          <a:xfrm>
            <a:off x="7345363" y="3851275"/>
            <a:ext cx="79375" cy="79375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4" y="21"/>
                  <a:pt x="95" y="21"/>
                  <a:pt x="138" y="0"/>
                </a:cubicBezTo>
                <a:lnTo>
                  <a:pt x="138" y="0"/>
                </a:ln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113" name="Line 57"/>
          <p:cNvSpPr>
            <a:spLocks noChangeShapeType="1"/>
          </p:cNvSpPr>
          <p:nvPr/>
        </p:nvSpPr>
        <p:spPr bwMode="auto">
          <a:xfrm>
            <a:off x="8083550" y="3711575"/>
            <a:ext cx="1588" cy="158750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114" name="Freeform 58"/>
          <p:cNvSpPr>
            <a:spLocks/>
          </p:cNvSpPr>
          <p:nvPr/>
        </p:nvSpPr>
        <p:spPr bwMode="auto">
          <a:xfrm>
            <a:off x="8043863" y="3851275"/>
            <a:ext cx="79375" cy="79375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3" y="21"/>
                  <a:pt x="95" y="21"/>
                  <a:pt x="138" y="0"/>
                </a:cubicBezTo>
                <a:lnTo>
                  <a:pt x="138" y="0"/>
                </a:ln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115" name="Freeform 59"/>
          <p:cNvSpPr>
            <a:spLocks/>
          </p:cNvSpPr>
          <p:nvPr/>
        </p:nvSpPr>
        <p:spPr bwMode="auto">
          <a:xfrm>
            <a:off x="6916738" y="3492500"/>
            <a:ext cx="558800" cy="1858963"/>
          </a:xfrm>
          <a:custGeom>
            <a:avLst/>
            <a:gdLst/>
            <a:ahLst/>
            <a:cxnLst>
              <a:cxn ang="0">
                <a:pos x="352" y="1171"/>
              </a:cxn>
              <a:cxn ang="0">
                <a:pos x="0" y="1171"/>
              </a:cxn>
              <a:cxn ang="0">
                <a:pos x="0" y="0"/>
              </a:cxn>
              <a:cxn ang="0">
                <a:pos x="85" y="0"/>
              </a:cxn>
            </a:cxnLst>
            <a:rect l="0" t="0" r="r" b="b"/>
            <a:pathLst>
              <a:path w="352" h="1171">
                <a:moveTo>
                  <a:pt x="352" y="1171"/>
                </a:moveTo>
                <a:lnTo>
                  <a:pt x="0" y="1171"/>
                </a:lnTo>
                <a:lnTo>
                  <a:pt x="0" y="0"/>
                </a:lnTo>
                <a:lnTo>
                  <a:pt x="85" y="0"/>
                </a:lnTo>
              </a:path>
            </a:pathLst>
          </a:custGeom>
          <a:noFill/>
          <a:ln w="7938" cap="rnd">
            <a:solidFill>
              <a:srgbClr val="C0C0C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116" name="Freeform 60"/>
          <p:cNvSpPr>
            <a:spLocks/>
          </p:cNvSpPr>
          <p:nvPr/>
        </p:nvSpPr>
        <p:spPr bwMode="auto">
          <a:xfrm>
            <a:off x="7032625" y="3452813"/>
            <a:ext cx="79375" cy="79375"/>
          </a:xfrm>
          <a:custGeom>
            <a:avLst/>
            <a:gdLst/>
            <a:ahLst/>
            <a:cxnLst>
              <a:cxn ang="0">
                <a:pos x="138" y="69"/>
              </a:cxn>
              <a:cxn ang="0">
                <a:pos x="0" y="138"/>
              </a:cxn>
              <a:cxn ang="0">
                <a:pos x="0" y="0"/>
              </a:cxn>
              <a:cxn ang="0">
                <a:pos x="138" y="69"/>
              </a:cxn>
            </a:cxnLst>
            <a:rect l="0" t="0" r="r" b="b"/>
            <a:pathLst>
              <a:path w="138" h="138">
                <a:moveTo>
                  <a:pt x="138" y="69"/>
                </a:moveTo>
                <a:lnTo>
                  <a:pt x="0" y="138"/>
                </a:lnTo>
                <a:cubicBezTo>
                  <a:pt x="22" y="94"/>
                  <a:pt x="22" y="43"/>
                  <a:pt x="0" y="0"/>
                </a:cubicBezTo>
                <a:lnTo>
                  <a:pt x="138" y="69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117" name="Freeform 61"/>
          <p:cNvSpPr>
            <a:spLocks/>
          </p:cNvSpPr>
          <p:nvPr/>
        </p:nvSpPr>
        <p:spPr bwMode="auto">
          <a:xfrm>
            <a:off x="6807200" y="3382963"/>
            <a:ext cx="1519238" cy="2187575"/>
          </a:xfrm>
          <a:custGeom>
            <a:avLst/>
            <a:gdLst/>
            <a:ahLst/>
            <a:cxnLst>
              <a:cxn ang="0">
                <a:pos x="957" y="1378"/>
              </a:cxn>
              <a:cxn ang="0">
                <a:pos x="0" y="1378"/>
              </a:cxn>
              <a:cxn ang="0">
                <a:pos x="0" y="0"/>
              </a:cxn>
              <a:cxn ang="0">
                <a:pos x="154" y="0"/>
              </a:cxn>
            </a:cxnLst>
            <a:rect l="0" t="0" r="r" b="b"/>
            <a:pathLst>
              <a:path w="957" h="1378">
                <a:moveTo>
                  <a:pt x="957" y="1378"/>
                </a:moveTo>
                <a:lnTo>
                  <a:pt x="0" y="1378"/>
                </a:lnTo>
                <a:lnTo>
                  <a:pt x="0" y="0"/>
                </a:lnTo>
                <a:lnTo>
                  <a:pt x="154" y="0"/>
                </a:lnTo>
              </a:path>
            </a:pathLst>
          </a:custGeom>
          <a:noFill/>
          <a:ln w="7938" cap="rnd">
            <a:solidFill>
              <a:srgbClr val="C0C0C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118" name="Freeform 62"/>
          <p:cNvSpPr>
            <a:spLocks/>
          </p:cNvSpPr>
          <p:nvPr/>
        </p:nvSpPr>
        <p:spPr bwMode="auto">
          <a:xfrm>
            <a:off x="7032625" y="3343275"/>
            <a:ext cx="79375" cy="79375"/>
          </a:xfrm>
          <a:custGeom>
            <a:avLst/>
            <a:gdLst/>
            <a:ahLst/>
            <a:cxnLst>
              <a:cxn ang="0">
                <a:pos x="138" y="69"/>
              </a:cxn>
              <a:cxn ang="0">
                <a:pos x="0" y="138"/>
              </a:cxn>
              <a:cxn ang="0">
                <a:pos x="0" y="0"/>
              </a:cxn>
              <a:cxn ang="0">
                <a:pos x="138" y="69"/>
              </a:cxn>
            </a:cxnLst>
            <a:rect l="0" t="0" r="r" b="b"/>
            <a:pathLst>
              <a:path w="138" h="138">
                <a:moveTo>
                  <a:pt x="138" y="69"/>
                </a:moveTo>
                <a:lnTo>
                  <a:pt x="0" y="138"/>
                </a:lnTo>
                <a:cubicBezTo>
                  <a:pt x="22" y="94"/>
                  <a:pt x="22" y="43"/>
                  <a:pt x="0" y="0"/>
                </a:cubicBezTo>
                <a:lnTo>
                  <a:pt x="138" y="69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65" name="Plassholder for bunntekst 3"/>
          <p:cNvSpPr txBox="1">
            <a:spLocks/>
          </p:cNvSpPr>
          <p:nvPr/>
        </p:nvSpPr>
        <p:spPr>
          <a:xfrm>
            <a:off x="3048000" y="6629400"/>
            <a:ext cx="3429000" cy="228600"/>
          </a:xfrm>
          <a:prstGeom prst="rect">
            <a:avLst/>
          </a:prstGeom>
          <a:solidFill>
            <a:schemeClr val="bg1"/>
          </a:solidFill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INF5062, Håkon Kvale Stensland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6200"/>
            <a:ext cx="8229600" cy="655638"/>
          </a:xfrm>
        </p:spPr>
        <p:txBody>
          <a:bodyPr/>
          <a:lstStyle/>
          <a:p>
            <a:r>
              <a:rPr lang="en-US" dirty="0"/>
              <a:t>Execution Pipes</a:t>
            </a:r>
          </a:p>
        </p:txBody>
      </p:sp>
      <p:sp>
        <p:nvSpPr>
          <p:cNvPr id="1740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371600"/>
            <a:ext cx="6324600" cy="4724400"/>
          </a:xfrm>
        </p:spPr>
        <p:txBody>
          <a:bodyPr/>
          <a:lstStyle/>
          <a:p>
            <a:pPr marL="457200" indent="-457200">
              <a:lnSpc>
                <a:spcPct val="80000"/>
              </a:lnSpc>
            </a:pPr>
            <a:r>
              <a:rPr lang="en-US" sz="2400" dirty="0"/>
              <a:t>Scalar MAD pipe</a:t>
            </a:r>
          </a:p>
          <a:p>
            <a:pPr marL="974725" lvl="1" indent="-403225">
              <a:lnSpc>
                <a:spcPct val="80000"/>
              </a:lnSpc>
            </a:pPr>
            <a:r>
              <a:rPr lang="en-US" sz="2000" dirty="0" smtClean="0"/>
              <a:t>Float Multiply, Add, etc.</a:t>
            </a:r>
            <a:endParaRPr lang="en-US" sz="2000" dirty="0"/>
          </a:p>
          <a:p>
            <a:pPr marL="974725" lvl="1" indent="-403225">
              <a:lnSpc>
                <a:spcPct val="80000"/>
              </a:lnSpc>
            </a:pPr>
            <a:r>
              <a:rPr lang="en-US" sz="2000" dirty="0" smtClean="0"/>
              <a:t>Integer </a:t>
            </a:r>
            <a:r>
              <a:rPr lang="en-US" sz="2000" dirty="0"/>
              <a:t>ops, </a:t>
            </a:r>
            <a:endParaRPr lang="en-US" sz="2000" dirty="0" smtClean="0"/>
          </a:p>
          <a:p>
            <a:pPr marL="974725" lvl="1" indent="-403225">
              <a:lnSpc>
                <a:spcPct val="80000"/>
              </a:lnSpc>
            </a:pPr>
            <a:r>
              <a:rPr lang="en-US" sz="2000" dirty="0" smtClean="0"/>
              <a:t>Conversions</a:t>
            </a:r>
            <a:endParaRPr lang="en-US" sz="2000" dirty="0"/>
          </a:p>
          <a:p>
            <a:pPr marL="974725" lvl="1" indent="-403225">
              <a:lnSpc>
                <a:spcPct val="80000"/>
              </a:lnSpc>
            </a:pPr>
            <a:r>
              <a:rPr lang="en-US" sz="2000" dirty="0" smtClean="0"/>
              <a:t>Only one instruction per clock</a:t>
            </a:r>
            <a:endParaRPr lang="en-US" sz="2000" dirty="0"/>
          </a:p>
          <a:p>
            <a:pPr marL="457200" indent="-457200">
              <a:lnSpc>
                <a:spcPct val="80000"/>
              </a:lnSpc>
            </a:pPr>
            <a:r>
              <a:rPr lang="en-US" sz="2400" dirty="0"/>
              <a:t>Scalar SFU pipe</a:t>
            </a:r>
          </a:p>
          <a:p>
            <a:pPr marL="974725" lvl="1" indent="-403225">
              <a:lnSpc>
                <a:spcPct val="80000"/>
              </a:lnSpc>
            </a:pPr>
            <a:r>
              <a:rPr lang="en-US" sz="2000" dirty="0" smtClean="0"/>
              <a:t>Special functions like Sin, Cos, Log, etc.</a:t>
            </a:r>
            <a:endParaRPr lang="en-US" sz="2000" dirty="0"/>
          </a:p>
          <a:p>
            <a:pPr marL="1431925" lvl="2" indent="-342900">
              <a:lnSpc>
                <a:spcPct val="80000"/>
              </a:lnSpc>
            </a:pPr>
            <a:r>
              <a:rPr lang="en-US" sz="1800" dirty="0" smtClean="0"/>
              <a:t>Only one operation per four clocks </a:t>
            </a:r>
            <a:endParaRPr lang="en-US" sz="1800" dirty="0"/>
          </a:p>
          <a:p>
            <a:pPr marL="457200" indent="-457200">
              <a:lnSpc>
                <a:spcPct val="80000"/>
              </a:lnSpc>
            </a:pPr>
            <a:r>
              <a:rPr lang="en-US" sz="2400" dirty="0" smtClean="0"/>
              <a:t>TEX </a:t>
            </a:r>
            <a:r>
              <a:rPr lang="en-US" sz="2400" dirty="0"/>
              <a:t>pipe (external to SM, shared by all SM’s in a TPC)</a:t>
            </a:r>
          </a:p>
          <a:p>
            <a:pPr marL="457200" indent="-457200">
              <a:lnSpc>
                <a:spcPct val="80000"/>
              </a:lnSpc>
            </a:pPr>
            <a:r>
              <a:rPr lang="en-US" sz="2400" dirty="0" smtClean="0"/>
              <a:t>Load/Store </a:t>
            </a:r>
            <a:r>
              <a:rPr lang="en-US" sz="2400" dirty="0"/>
              <a:t>pipe</a:t>
            </a:r>
          </a:p>
          <a:p>
            <a:pPr marL="974725" lvl="1" indent="-403225">
              <a:lnSpc>
                <a:spcPct val="80000"/>
              </a:lnSpc>
            </a:pPr>
            <a:r>
              <a:rPr lang="en-US" sz="2000" dirty="0" smtClean="0"/>
              <a:t>CUDA </a:t>
            </a:r>
            <a:r>
              <a:rPr lang="en-US" sz="2000" dirty="0"/>
              <a:t>has both global and local memory access through </a:t>
            </a:r>
            <a:r>
              <a:rPr lang="en-US" sz="2000" dirty="0" smtClean="0"/>
              <a:t>Load/Store</a:t>
            </a:r>
            <a:endParaRPr lang="en-US" sz="2000" dirty="0"/>
          </a:p>
        </p:txBody>
      </p:sp>
      <p:sp>
        <p:nvSpPr>
          <p:cNvPr id="174084" name="AutoShape 4"/>
          <p:cNvSpPr>
            <a:spLocks noChangeAspect="1" noChangeArrowheads="1" noTextEdit="1"/>
          </p:cNvSpPr>
          <p:nvPr/>
        </p:nvSpPr>
        <p:spPr bwMode="auto">
          <a:xfrm>
            <a:off x="6705600" y="1719263"/>
            <a:ext cx="2038350" cy="395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085" name="Rectangle 5"/>
          <p:cNvSpPr>
            <a:spLocks noChangeArrowheads="1"/>
          </p:cNvSpPr>
          <p:nvPr/>
        </p:nvSpPr>
        <p:spPr bwMode="auto">
          <a:xfrm>
            <a:off x="7081838" y="3219450"/>
            <a:ext cx="1639887" cy="5461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086" name="Rectangle 6"/>
          <p:cNvSpPr>
            <a:spLocks noChangeArrowheads="1"/>
          </p:cNvSpPr>
          <p:nvPr/>
        </p:nvSpPr>
        <p:spPr bwMode="auto">
          <a:xfrm>
            <a:off x="7081838" y="3219450"/>
            <a:ext cx="1639887" cy="546100"/>
          </a:xfrm>
          <a:prstGeom prst="rect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087" name="Rectangle 7"/>
          <p:cNvSpPr>
            <a:spLocks noChangeArrowheads="1"/>
          </p:cNvSpPr>
          <p:nvPr/>
        </p:nvSpPr>
        <p:spPr bwMode="auto">
          <a:xfrm>
            <a:off x="7112000" y="1741488"/>
            <a:ext cx="1579563" cy="4381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088" name="Rectangle 8"/>
          <p:cNvSpPr>
            <a:spLocks noChangeArrowheads="1"/>
          </p:cNvSpPr>
          <p:nvPr/>
        </p:nvSpPr>
        <p:spPr bwMode="auto">
          <a:xfrm>
            <a:off x="7112000" y="1741488"/>
            <a:ext cx="1579563" cy="438150"/>
          </a:xfrm>
          <a:prstGeom prst="rect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089" name="Rectangle 9"/>
          <p:cNvSpPr>
            <a:spLocks noChangeArrowheads="1"/>
          </p:cNvSpPr>
          <p:nvPr/>
        </p:nvSpPr>
        <p:spPr bwMode="auto">
          <a:xfrm>
            <a:off x="7835900" y="1792288"/>
            <a:ext cx="42863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 charset="0"/>
              </a:rPr>
              <a:t>I</a:t>
            </a:r>
            <a:endParaRPr lang="en-US" sz="2000">
              <a:latin typeface="Arial" charset="0"/>
            </a:endParaRPr>
          </a:p>
        </p:txBody>
      </p:sp>
      <p:sp>
        <p:nvSpPr>
          <p:cNvPr id="174090" name="Rectangle 10"/>
          <p:cNvSpPr>
            <a:spLocks noChangeArrowheads="1"/>
          </p:cNvSpPr>
          <p:nvPr/>
        </p:nvSpPr>
        <p:spPr bwMode="auto">
          <a:xfrm>
            <a:off x="7881938" y="1792288"/>
            <a:ext cx="84137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 charset="0"/>
              </a:rPr>
              <a:t>$</a:t>
            </a:r>
            <a:endParaRPr lang="en-US" sz="2000">
              <a:latin typeface="Arial" charset="0"/>
            </a:endParaRPr>
          </a:p>
        </p:txBody>
      </p:sp>
      <p:sp>
        <p:nvSpPr>
          <p:cNvPr id="174091" name="Rectangle 11"/>
          <p:cNvSpPr>
            <a:spLocks noChangeArrowheads="1"/>
          </p:cNvSpPr>
          <p:nvPr/>
        </p:nvSpPr>
        <p:spPr bwMode="auto">
          <a:xfrm>
            <a:off x="7818438" y="1965325"/>
            <a:ext cx="84137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 charset="0"/>
              </a:rPr>
              <a:t>L</a:t>
            </a:r>
            <a:endParaRPr lang="en-US" sz="2000">
              <a:latin typeface="Arial" charset="0"/>
            </a:endParaRPr>
          </a:p>
        </p:txBody>
      </p:sp>
      <p:sp>
        <p:nvSpPr>
          <p:cNvPr id="174092" name="Rectangle 12"/>
          <p:cNvSpPr>
            <a:spLocks noChangeArrowheads="1"/>
          </p:cNvSpPr>
          <p:nvPr/>
        </p:nvSpPr>
        <p:spPr bwMode="auto">
          <a:xfrm>
            <a:off x="7899400" y="1965325"/>
            <a:ext cx="8413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 charset="0"/>
              </a:rPr>
              <a:t>1</a:t>
            </a:r>
            <a:endParaRPr lang="en-US" sz="2000">
              <a:latin typeface="Arial" charset="0"/>
            </a:endParaRPr>
          </a:p>
        </p:txBody>
      </p:sp>
      <p:sp>
        <p:nvSpPr>
          <p:cNvPr id="174093" name="Rectangle 13"/>
          <p:cNvSpPr>
            <a:spLocks noChangeArrowheads="1"/>
          </p:cNvSpPr>
          <p:nvPr/>
        </p:nvSpPr>
        <p:spPr bwMode="auto">
          <a:xfrm>
            <a:off x="7112000" y="2508250"/>
            <a:ext cx="1579563" cy="436563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094" name="Rectangle 14"/>
          <p:cNvSpPr>
            <a:spLocks noChangeArrowheads="1"/>
          </p:cNvSpPr>
          <p:nvPr/>
        </p:nvSpPr>
        <p:spPr bwMode="auto">
          <a:xfrm>
            <a:off x="7112000" y="2508250"/>
            <a:ext cx="1579563" cy="436563"/>
          </a:xfrm>
          <a:prstGeom prst="rect">
            <a:avLst/>
          </a:prstGeom>
          <a:noFill/>
          <a:ln w="8001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095" name="Rectangle 15"/>
          <p:cNvSpPr>
            <a:spLocks noChangeArrowheads="1"/>
          </p:cNvSpPr>
          <p:nvPr/>
        </p:nvSpPr>
        <p:spPr bwMode="auto">
          <a:xfrm>
            <a:off x="7462838" y="2559050"/>
            <a:ext cx="919162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 charset="0"/>
              </a:rPr>
              <a:t>Multithreaded</a:t>
            </a:r>
            <a:endParaRPr lang="en-US" sz="2000">
              <a:latin typeface="Arial" charset="0"/>
            </a:endParaRPr>
          </a:p>
        </p:txBody>
      </p:sp>
      <p:sp>
        <p:nvSpPr>
          <p:cNvPr id="174096" name="Rectangle 16"/>
          <p:cNvSpPr>
            <a:spLocks noChangeArrowheads="1"/>
          </p:cNvSpPr>
          <p:nvPr/>
        </p:nvSpPr>
        <p:spPr bwMode="auto">
          <a:xfrm>
            <a:off x="7353300" y="2732088"/>
            <a:ext cx="1150938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 charset="0"/>
              </a:rPr>
              <a:t>Instruction Buffer</a:t>
            </a:r>
            <a:endParaRPr lang="en-US" sz="2000">
              <a:latin typeface="Arial" charset="0"/>
            </a:endParaRPr>
          </a:p>
        </p:txBody>
      </p:sp>
      <p:sp>
        <p:nvSpPr>
          <p:cNvPr id="174097" name="Rectangle 17"/>
          <p:cNvSpPr>
            <a:spLocks noChangeArrowheads="1"/>
          </p:cNvSpPr>
          <p:nvPr/>
        </p:nvSpPr>
        <p:spPr bwMode="auto">
          <a:xfrm>
            <a:off x="7292975" y="3273425"/>
            <a:ext cx="182563" cy="4381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098" name="Rectangle 18"/>
          <p:cNvSpPr>
            <a:spLocks noChangeArrowheads="1"/>
          </p:cNvSpPr>
          <p:nvPr/>
        </p:nvSpPr>
        <p:spPr bwMode="auto">
          <a:xfrm>
            <a:off x="7162800" y="3273425"/>
            <a:ext cx="685800" cy="438150"/>
          </a:xfrm>
          <a:prstGeom prst="rect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099" name="Rectangle 19"/>
          <p:cNvSpPr>
            <a:spLocks noChangeArrowheads="1"/>
          </p:cNvSpPr>
          <p:nvPr/>
        </p:nvSpPr>
        <p:spPr bwMode="auto">
          <a:xfrm>
            <a:off x="7461250" y="3360738"/>
            <a:ext cx="825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Arial" charset="0"/>
              </a:rPr>
              <a:t>R</a:t>
            </a:r>
            <a:endParaRPr lang="en-US" sz="2000">
              <a:latin typeface="Arial" charset="0"/>
            </a:endParaRPr>
          </a:p>
        </p:txBody>
      </p:sp>
      <p:sp>
        <p:nvSpPr>
          <p:cNvPr id="174100" name="Rectangle 20"/>
          <p:cNvSpPr>
            <a:spLocks noChangeArrowheads="1"/>
          </p:cNvSpPr>
          <p:nvPr/>
        </p:nvSpPr>
        <p:spPr bwMode="auto">
          <a:xfrm>
            <a:off x="7470775" y="3487738"/>
            <a:ext cx="698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Arial" charset="0"/>
              </a:rPr>
              <a:t>F</a:t>
            </a:r>
            <a:endParaRPr lang="en-US" sz="2000">
              <a:latin typeface="Arial" charset="0"/>
            </a:endParaRPr>
          </a:p>
        </p:txBody>
      </p:sp>
      <p:sp>
        <p:nvSpPr>
          <p:cNvPr id="174101" name="Rectangle 21"/>
          <p:cNvSpPr>
            <a:spLocks noChangeArrowheads="1"/>
          </p:cNvSpPr>
          <p:nvPr/>
        </p:nvSpPr>
        <p:spPr bwMode="auto">
          <a:xfrm>
            <a:off x="7900988" y="3273425"/>
            <a:ext cx="365125" cy="4381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102" name="Rectangle 22"/>
          <p:cNvSpPr>
            <a:spLocks noChangeArrowheads="1"/>
          </p:cNvSpPr>
          <p:nvPr/>
        </p:nvSpPr>
        <p:spPr bwMode="auto">
          <a:xfrm>
            <a:off x="7900988" y="3273425"/>
            <a:ext cx="365125" cy="438150"/>
          </a:xfrm>
          <a:prstGeom prst="rect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103" name="Rectangle 23"/>
          <p:cNvSpPr>
            <a:spLocks noChangeArrowheads="1"/>
          </p:cNvSpPr>
          <p:nvPr/>
        </p:nvSpPr>
        <p:spPr bwMode="auto">
          <a:xfrm>
            <a:off x="8008938" y="3360738"/>
            <a:ext cx="825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Arial" charset="0"/>
              </a:rPr>
              <a:t>C</a:t>
            </a:r>
            <a:endParaRPr lang="en-US" sz="2000">
              <a:latin typeface="Arial" charset="0"/>
            </a:endParaRPr>
          </a:p>
        </p:txBody>
      </p:sp>
      <p:sp>
        <p:nvSpPr>
          <p:cNvPr id="174104" name="Rectangle 24"/>
          <p:cNvSpPr>
            <a:spLocks noChangeArrowheads="1"/>
          </p:cNvSpPr>
          <p:nvPr/>
        </p:nvSpPr>
        <p:spPr bwMode="auto">
          <a:xfrm>
            <a:off x="8091488" y="3360738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Arial" charset="0"/>
              </a:rPr>
              <a:t>$</a:t>
            </a:r>
            <a:endParaRPr lang="en-US" sz="2000">
              <a:latin typeface="Arial" charset="0"/>
            </a:endParaRPr>
          </a:p>
        </p:txBody>
      </p:sp>
      <p:sp>
        <p:nvSpPr>
          <p:cNvPr id="174105" name="Rectangle 25"/>
          <p:cNvSpPr>
            <a:spLocks noChangeArrowheads="1"/>
          </p:cNvSpPr>
          <p:nvPr/>
        </p:nvSpPr>
        <p:spPr bwMode="auto">
          <a:xfrm>
            <a:off x="8018463" y="3487738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Arial" charset="0"/>
              </a:rPr>
              <a:t>L</a:t>
            </a:r>
            <a:endParaRPr lang="en-US" sz="2000">
              <a:latin typeface="Arial" charset="0"/>
            </a:endParaRPr>
          </a:p>
        </p:txBody>
      </p:sp>
      <p:sp>
        <p:nvSpPr>
          <p:cNvPr id="174106" name="Rectangle 26"/>
          <p:cNvSpPr>
            <a:spLocks noChangeArrowheads="1"/>
          </p:cNvSpPr>
          <p:nvPr/>
        </p:nvSpPr>
        <p:spPr bwMode="auto">
          <a:xfrm>
            <a:off x="8081963" y="3487738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Arial" charset="0"/>
              </a:rPr>
              <a:t>1</a:t>
            </a:r>
            <a:endParaRPr lang="en-US" sz="2000">
              <a:latin typeface="Arial" charset="0"/>
            </a:endParaRPr>
          </a:p>
        </p:txBody>
      </p:sp>
      <p:sp>
        <p:nvSpPr>
          <p:cNvPr id="174107" name="Rectangle 27"/>
          <p:cNvSpPr>
            <a:spLocks noChangeArrowheads="1"/>
          </p:cNvSpPr>
          <p:nvPr/>
        </p:nvSpPr>
        <p:spPr bwMode="auto">
          <a:xfrm>
            <a:off x="8326438" y="3273425"/>
            <a:ext cx="365125" cy="4381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108" name="Rectangle 28"/>
          <p:cNvSpPr>
            <a:spLocks noChangeArrowheads="1"/>
          </p:cNvSpPr>
          <p:nvPr/>
        </p:nvSpPr>
        <p:spPr bwMode="auto">
          <a:xfrm>
            <a:off x="8326438" y="3273425"/>
            <a:ext cx="365125" cy="438150"/>
          </a:xfrm>
          <a:prstGeom prst="rect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109" name="Rectangle 29"/>
          <p:cNvSpPr>
            <a:spLocks noChangeArrowheads="1"/>
          </p:cNvSpPr>
          <p:nvPr/>
        </p:nvSpPr>
        <p:spPr bwMode="auto">
          <a:xfrm>
            <a:off x="8335963" y="3360738"/>
            <a:ext cx="3683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Arial" charset="0"/>
              </a:rPr>
              <a:t>Shared</a:t>
            </a:r>
            <a:endParaRPr lang="en-US" sz="2000">
              <a:latin typeface="Arial" charset="0"/>
            </a:endParaRPr>
          </a:p>
        </p:txBody>
      </p:sp>
      <p:sp>
        <p:nvSpPr>
          <p:cNvPr id="174110" name="Rectangle 30"/>
          <p:cNvSpPr>
            <a:spLocks noChangeArrowheads="1"/>
          </p:cNvSpPr>
          <p:nvPr/>
        </p:nvSpPr>
        <p:spPr bwMode="auto">
          <a:xfrm>
            <a:off x="8383588" y="3487738"/>
            <a:ext cx="2540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Arial" charset="0"/>
              </a:rPr>
              <a:t>Mem</a:t>
            </a:r>
            <a:endParaRPr lang="en-US" sz="2000">
              <a:latin typeface="Arial" charset="0"/>
            </a:endParaRPr>
          </a:p>
        </p:txBody>
      </p:sp>
      <p:sp>
        <p:nvSpPr>
          <p:cNvPr id="174111" name="Rectangle 31"/>
          <p:cNvSpPr>
            <a:spLocks noChangeArrowheads="1"/>
          </p:cNvSpPr>
          <p:nvPr/>
        </p:nvSpPr>
        <p:spPr bwMode="auto">
          <a:xfrm>
            <a:off x="7112000" y="3930650"/>
            <a:ext cx="1579563" cy="43656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112" name="Rectangle 32"/>
          <p:cNvSpPr>
            <a:spLocks noChangeArrowheads="1"/>
          </p:cNvSpPr>
          <p:nvPr/>
        </p:nvSpPr>
        <p:spPr bwMode="auto">
          <a:xfrm>
            <a:off x="7112000" y="3930650"/>
            <a:ext cx="1579563" cy="436563"/>
          </a:xfrm>
          <a:prstGeom prst="rect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113" name="Rectangle 33"/>
          <p:cNvSpPr>
            <a:spLocks noChangeArrowheads="1"/>
          </p:cNvSpPr>
          <p:nvPr/>
        </p:nvSpPr>
        <p:spPr bwMode="auto">
          <a:xfrm>
            <a:off x="7391400" y="4062413"/>
            <a:ext cx="1055688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 charset="0"/>
              </a:rPr>
              <a:t>Operand Select</a:t>
            </a:r>
            <a:endParaRPr lang="en-US" sz="2000">
              <a:latin typeface="Arial" charset="0"/>
            </a:endParaRPr>
          </a:p>
        </p:txBody>
      </p:sp>
      <p:sp>
        <p:nvSpPr>
          <p:cNvPr id="174114" name="Rectangle 34"/>
          <p:cNvSpPr>
            <a:spLocks noChangeArrowheads="1"/>
          </p:cNvSpPr>
          <p:nvPr/>
        </p:nvSpPr>
        <p:spPr bwMode="auto">
          <a:xfrm>
            <a:off x="7112000" y="4695825"/>
            <a:ext cx="728663" cy="4381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115" name="Rectangle 35"/>
          <p:cNvSpPr>
            <a:spLocks noChangeArrowheads="1"/>
          </p:cNvSpPr>
          <p:nvPr/>
        </p:nvSpPr>
        <p:spPr bwMode="auto">
          <a:xfrm>
            <a:off x="7112000" y="4695825"/>
            <a:ext cx="728663" cy="438150"/>
          </a:xfrm>
          <a:prstGeom prst="rect">
            <a:avLst/>
          </a:prstGeom>
          <a:solidFill>
            <a:schemeClr val="accent2"/>
          </a:solidFill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116" name="Rectangle 36"/>
          <p:cNvSpPr>
            <a:spLocks noChangeArrowheads="1"/>
          </p:cNvSpPr>
          <p:nvPr/>
        </p:nvSpPr>
        <p:spPr bwMode="auto">
          <a:xfrm>
            <a:off x="7316788" y="4829175"/>
            <a:ext cx="338137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chemeClr val="bg1"/>
                </a:solidFill>
                <a:latin typeface="Arial" charset="0"/>
              </a:rPr>
              <a:t>MAD</a:t>
            </a:r>
            <a:endParaRPr lang="en-US" sz="20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74117" name="Rectangle 37"/>
          <p:cNvSpPr>
            <a:spLocks noChangeArrowheads="1"/>
          </p:cNvSpPr>
          <p:nvPr/>
        </p:nvSpPr>
        <p:spPr bwMode="auto">
          <a:xfrm>
            <a:off x="7962900" y="4695825"/>
            <a:ext cx="728663" cy="4381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118" name="Rectangle 38"/>
          <p:cNvSpPr>
            <a:spLocks noChangeArrowheads="1"/>
          </p:cNvSpPr>
          <p:nvPr/>
        </p:nvSpPr>
        <p:spPr bwMode="auto">
          <a:xfrm>
            <a:off x="7962900" y="4695825"/>
            <a:ext cx="728663" cy="438150"/>
          </a:xfrm>
          <a:prstGeom prst="rect">
            <a:avLst/>
          </a:prstGeom>
          <a:solidFill>
            <a:schemeClr val="accent2"/>
          </a:solidFill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119" name="Rectangle 39"/>
          <p:cNvSpPr>
            <a:spLocks noChangeArrowheads="1"/>
          </p:cNvSpPr>
          <p:nvPr/>
        </p:nvSpPr>
        <p:spPr bwMode="auto">
          <a:xfrm>
            <a:off x="8181975" y="4829175"/>
            <a:ext cx="3048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chemeClr val="bg1"/>
                </a:solidFill>
                <a:latin typeface="Arial" charset="0"/>
              </a:rPr>
              <a:t>SFU</a:t>
            </a:r>
            <a:endParaRPr lang="en-US" sz="20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74120" name="Line 40"/>
          <p:cNvSpPr>
            <a:spLocks noChangeShapeType="1"/>
          </p:cNvSpPr>
          <p:nvPr/>
        </p:nvSpPr>
        <p:spPr bwMode="auto">
          <a:xfrm>
            <a:off x="7900988" y="2944813"/>
            <a:ext cx="1587" cy="214312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121" name="Freeform 41"/>
          <p:cNvSpPr>
            <a:spLocks/>
          </p:cNvSpPr>
          <p:nvPr/>
        </p:nvSpPr>
        <p:spPr bwMode="auto">
          <a:xfrm>
            <a:off x="7862888" y="3140075"/>
            <a:ext cx="77787" cy="79375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3" y="21"/>
                  <a:pt x="95" y="21"/>
                  <a:pt x="138" y="0"/>
                </a:cubicBezTo>
                <a:lnTo>
                  <a:pt x="138" y="0"/>
                </a:ln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122" name="Line 42"/>
          <p:cNvSpPr>
            <a:spLocks noChangeShapeType="1"/>
          </p:cNvSpPr>
          <p:nvPr/>
        </p:nvSpPr>
        <p:spPr bwMode="auto">
          <a:xfrm>
            <a:off x="7475538" y="4367213"/>
            <a:ext cx="1587" cy="268287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123" name="Freeform 43"/>
          <p:cNvSpPr>
            <a:spLocks/>
          </p:cNvSpPr>
          <p:nvPr/>
        </p:nvSpPr>
        <p:spPr bwMode="auto">
          <a:xfrm>
            <a:off x="7435850" y="4616450"/>
            <a:ext cx="79375" cy="79375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4" y="21"/>
                  <a:pt x="95" y="21"/>
                  <a:pt x="138" y="0"/>
                </a:cubicBez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124" name="Line 44"/>
          <p:cNvSpPr>
            <a:spLocks noChangeShapeType="1"/>
          </p:cNvSpPr>
          <p:nvPr/>
        </p:nvSpPr>
        <p:spPr bwMode="auto">
          <a:xfrm>
            <a:off x="7900988" y="2179638"/>
            <a:ext cx="1587" cy="268287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125" name="Freeform 45"/>
          <p:cNvSpPr>
            <a:spLocks/>
          </p:cNvSpPr>
          <p:nvPr/>
        </p:nvSpPr>
        <p:spPr bwMode="auto">
          <a:xfrm>
            <a:off x="7862888" y="2428875"/>
            <a:ext cx="77787" cy="79375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3" y="21"/>
                  <a:pt x="95" y="21"/>
                  <a:pt x="138" y="0"/>
                </a:cubicBezTo>
                <a:lnTo>
                  <a:pt x="138" y="0"/>
                </a:ln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126" name="Line 46"/>
          <p:cNvSpPr>
            <a:spLocks noChangeShapeType="1"/>
          </p:cNvSpPr>
          <p:nvPr/>
        </p:nvSpPr>
        <p:spPr bwMode="auto">
          <a:xfrm>
            <a:off x="7475538" y="5133975"/>
            <a:ext cx="1587" cy="158750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127" name="Freeform 47"/>
          <p:cNvSpPr>
            <a:spLocks/>
          </p:cNvSpPr>
          <p:nvPr/>
        </p:nvSpPr>
        <p:spPr bwMode="auto">
          <a:xfrm>
            <a:off x="7435850" y="5273675"/>
            <a:ext cx="79375" cy="77788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4" y="21"/>
                  <a:pt x="95" y="21"/>
                  <a:pt x="138" y="0"/>
                </a:cubicBez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128" name="Line 48"/>
          <p:cNvSpPr>
            <a:spLocks noChangeShapeType="1"/>
          </p:cNvSpPr>
          <p:nvPr/>
        </p:nvSpPr>
        <p:spPr bwMode="auto">
          <a:xfrm>
            <a:off x="8326438" y="5133975"/>
            <a:ext cx="1587" cy="377825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129" name="Freeform 49"/>
          <p:cNvSpPr>
            <a:spLocks/>
          </p:cNvSpPr>
          <p:nvPr/>
        </p:nvSpPr>
        <p:spPr bwMode="auto">
          <a:xfrm>
            <a:off x="8288338" y="5492750"/>
            <a:ext cx="77787" cy="77788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3" y="21"/>
                  <a:pt x="94" y="21"/>
                  <a:pt x="138" y="0"/>
                </a:cubicBez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130" name="Line 50"/>
          <p:cNvSpPr>
            <a:spLocks noChangeShapeType="1"/>
          </p:cNvSpPr>
          <p:nvPr/>
        </p:nvSpPr>
        <p:spPr bwMode="auto">
          <a:xfrm>
            <a:off x="8326438" y="4367213"/>
            <a:ext cx="1587" cy="268287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131" name="Freeform 51"/>
          <p:cNvSpPr>
            <a:spLocks/>
          </p:cNvSpPr>
          <p:nvPr/>
        </p:nvSpPr>
        <p:spPr bwMode="auto">
          <a:xfrm>
            <a:off x="8288338" y="4616450"/>
            <a:ext cx="77787" cy="79375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3" y="21"/>
                  <a:pt x="94" y="21"/>
                  <a:pt x="138" y="0"/>
                </a:cubicBez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132" name="Line 52"/>
          <p:cNvSpPr>
            <a:spLocks noChangeShapeType="1"/>
          </p:cNvSpPr>
          <p:nvPr/>
        </p:nvSpPr>
        <p:spPr bwMode="auto">
          <a:xfrm>
            <a:off x="8509000" y="3711575"/>
            <a:ext cx="1588" cy="158750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133" name="Freeform 53"/>
          <p:cNvSpPr>
            <a:spLocks/>
          </p:cNvSpPr>
          <p:nvPr/>
        </p:nvSpPr>
        <p:spPr bwMode="auto">
          <a:xfrm>
            <a:off x="8470900" y="3851275"/>
            <a:ext cx="77788" cy="79375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3" y="21"/>
                  <a:pt x="94" y="21"/>
                  <a:pt x="138" y="0"/>
                </a:cubicBezTo>
                <a:lnTo>
                  <a:pt x="138" y="0"/>
                </a:ln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134" name="Rectangle 54"/>
          <p:cNvSpPr>
            <a:spLocks noChangeArrowheads="1"/>
          </p:cNvSpPr>
          <p:nvPr/>
        </p:nvSpPr>
        <p:spPr bwMode="auto">
          <a:xfrm>
            <a:off x="7535863" y="3487738"/>
            <a:ext cx="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nb-NO" sz="2000">
              <a:latin typeface="Arial" charset="0"/>
            </a:endParaRPr>
          </a:p>
        </p:txBody>
      </p:sp>
      <p:sp>
        <p:nvSpPr>
          <p:cNvPr id="174135" name="Line 55"/>
          <p:cNvSpPr>
            <a:spLocks noChangeShapeType="1"/>
          </p:cNvSpPr>
          <p:nvPr/>
        </p:nvSpPr>
        <p:spPr bwMode="auto">
          <a:xfrm>
            <a:off x="7385050" y="3711575"/>
            <a:ext cx="1588" cy="158750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136" name="Freeform 56"/>
          <p:cNvSpPr>
            <a:spLocks/>
          </p:cNvSpPr>
          <p:nvPr/>
        </p:nvSpPr>
        <p:spPr bwMode="auto">
          <a:xfrm>
            <a:off x="7345363" y="3851275"/>
            <a:ext cx="79375" cy="79375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4" y="21"/>
                  <a:pt x="95" y="21"/>
                  <a:pt x="138" y="0"/>
                </a:cubicBezTo>
                <a:lnTo>
                  <a:pt x="138" y="0"/>
                </a:ln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137" name="Line 57"/>
          <p:cNvSpPr>
            <a:spLocks noChangeShapeType="1"/>
          </p:cNvSpPr>
          <p:nvPr/>
        </p:nvSpPr>
        <p:spPr bwMode="auto">
          <a:xfrm>
            <a:off x="8083550" y="3711575"/>
            <a:ext cx="1588" cy="158750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138" name="Freeform 58"/>
          <p:cNvSpPr>
            <a:spLocks/>
          </p:cNvSpPr>
          <p:nvPr/>
        </p:nvSpPr>
        <p:spPr bwMode="auto">
          <a:xfrm>
            <a:off x="8043863" y="3851275"/>
            <a:ext cx="79375" cy="79375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3" y="21"/>
                  <a:pt x="95" y="21"/>
                  <a:pt x="138" y="0"/>
                </a:cubicBezTo>
                <a:lnTo>
                  <a:pt x="138" y="0"/>
                </a:ln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139" name="Freeform 59"/>
          <p:cNvSpPr>
            <a:spLocks/>
          </p:cNvSpPr>
          <p:nvPr/>
        </p:nvSpPr>
        <p:spPr bwMode="auto">
          <a:xfrm>
            <a:off x="6916738" y="3492500"/>
            <a:ext cx="558800" cy="1858963"/>
          </a:xfrm>
          <a:custGeom>
            <a:avLst/>
            <a:gdLst/>
            <a:ahLst/>
            <a:cxnLst>
              <a:cxn ang="0">
                <a:pos x="352" y="1171"/>
              </a:cxn>
              <a:cxn ang="0">
                <a:pos x="0" y="1171"/>
              </a:cxn>
              <a:cxn ang="0">
                <a:pos x="0" y="0"/>
              </a:cxn>
              <a:cxn ang="0">
                <a:pos x="85" y="0"/>
              </a:cxn>
            </a:cxnLst>
            <a:rect l="0" t="0" r="r" b="b"/>
            <a:pathLst>
              <a:path w="352" h="1171">
                <a:moveTo>
                  <a:pt x="352" y="1171"/>
                </a:moveTo>
                <a:lnTo>
                  <a:pt x="0" y="1171"/>
                </a:lnTo>
                <a:lnTo>
                  <a:pt x="0" y="0"/>
                </a:lnTo>
                <a:lnTo>
                  <a:pt x="85" y="0"/>
                </a:lnTo>
              </a:path>
            </a:pathLst>
          </a:custGeom>
          <a:noFill/>
          <a:ln w="7938" cap="rnd">
            <a:solidFill>
              <a:srgbClr val="C0C0C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140" name="Freeform 60"/>
          <p:cNvSpPr>
            <a:spLocks/>
          </p:cNvSpPr>
          <p:nvPr/>
        </p:nvSpPr>
        <p:spPr bwMode="auto">
          <a:xfrm>
            <a:off x="7032625" y="3452813"/>
            <a:ext cx="79375" cy="79375"/>
          </a:xfrm>
          <a:custGeom>
            <a:avLst/>
            <a:gdLst/>
            <a:ahLst/>
            <a:cxnLst>
              <a:cxn ang="0">
                <a:pos x="138" y="69"/>
              </a:cxn>
              <a:cxn ang="0">
                <a:pos x="0" y="138"/>
              </a:cxn>
              <a:cxn ang="0">
                <a:pos x="0" y="0"/>
              </a:cxn>
              <a:cxn ang="0">
                <a:pos x="138" y="69"/>
              </a:cxn>
            </a:cxnLst>
            <a:rect l="0" t="0" r="r" b="b"/>
            <a:pathLst>
              <a:path w="138" h="138">
                <a:moveTo>
                  <a:pt x="138" y="69"/>
                </a:moveTo>
                <a:lnTo>
                  <a:pt x="0" y="138"/>
                </a:lnTo>
                <a:cubicBezTo>
                  <a:pt x="22" y="94"/>
                  <a:pt x="22" y="43"/>
                  <a:pt x="0" y="0"/>
                </a:cubicBezTo>
                <a:lnTo>
                  <a:pt x="138" y="69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141" name="Freeform 61"/>
          <p:cNvSpPr>
            <a:spLocks/>
          </p:cNvSpPr>
          <p:nvPr/>
        </p:nvSpPr>
        <p:spPr bwMode="auto">
          <a:xfrm>
            <a:off x="6807200" y="3382963"/>
            <a:ext cx="1519238" cy="2187575"/>
          </a:xfrm>
          <a:custGeom>
            <a:avLst/>
            <a:gdLst/>
            <a:ahLst/>
            <a:cxnLst>
              <a:cxn ang="0">
                <a:pos x="957" y="1378"/>
              </a:cxn>
              <a:cxn ang="0">
                <a:pos x="0" y="1378"/>
              </a:cxn>
              <a:cxn ang="0">
                <a:pos x="0" y="0"/>
              </a:cxn>
              <a:cxn ang="0">
                <a:pos x="154" y="0"/>
              </a:cxn>
            </a:cxnLst>
            <a:rect l="0" t="0" r="r" b="b"/>
            <a:pathLst>
              <a:path w="957" h="1378">
                <a:moveTo>
                  <a:pt x="957" y="1378"/>
                </a:moveTo>
                <a:lnTo>
                  <a:pt x="0" y="1378"/>
                </a:lnTo>
                <a:lnTo>
                  <a:pt x="0" y="0"/>
                </a:lnTo>
                <a:lnTo>
                  <a:pt x="154" y="0"/>
                </a:lnTo>
              </a:path>
            </a:pathLst>
          </a:custGeom>
          <a:noFill/>
          <a:ln w="7938" cap="rnd">
            <a:solidFill>
              <a:srgbClr val="C0C0C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142" name="Freeform 62"/>
          <p:cNvSpPr>
            <a:spLocks/>
          </p:cNvSpPr>
          <p:nvPr/>
        </p:nvSpPr>
        <p:spPr bwMode="auto">
          <a:xfrm>
            <a:off x="7032625" y="3343275"/>
            <a:ext cx="79375" cy="79375"/>
          </a:xfrm>
          <a:custGeom>
            <a:avLst/>
            <a:gdLst/>
            <a:ahLst/>
            <a:cxnLst>
              <a:cxn ang="0">
                <a:pos x="138" y="69"/>
              </a:cxn>
              <a:cxn ang="0">
                <a:pos x="0" y="138"/>
              </a:cxn>
              <a:cxn ang="0">
                <a:pos x="0" y="0"/>
              </a:cxn>
              <a:cxn ang="0">
                <a:pos x="138" y="69"/>
              </a:cxn>
            </a:cxnLst>
            <a:rect l="0" t="0" r="r" b="b"/>
            <a:pathLst>
              <a:path w="138" h="138">
                <a:moveTo>
                  <a:pt x="138" y="69"/>
                </a:moveTo>
                <a:lnTo>
                  <a:pt x="0" y="138"/>
                </a:lnTo>
                <a:cubicBezTo>
                  <a:pt x="22" y="94"/>
                  <a:pt x="22" y="43"/>
                  <a:pt x="0" y="0"/>
                </a:cubicBezTo>
                <a:lnTo>
                  <a:pt x="138" y="69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65" name="Plassholder for bunntekst 3"/>
          <p:cNvSpPr txBox="1">
            <a:spLocks/>
          </p:cNvSpPr>
          <p:nvPr/>
        </p:nvSpPr>
        <p:spPr>
          <a:xfrm>
            <a:off x="3048000" y="6629400"/>
            <a:ext cx="3429000" cy="228600"/>
          </a:xfrm>
          <a:prstGeom prst="rect">
            <a:avLst/>
          </a:prstGeom>
          <a:solidFill>
            <a:schemeClr val="bg1"/>
          </a:solidFill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INF5062, Håkon Kvale Stensland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sz="4800" dirty="0" smtClean="0"/>
              <a:t>GPGPU</a:t>
            </a:r>
            <a:endParaRPr lang="nb-NO" sz="4800" dirty="0"/>
          </a:p>
        </p:txBody>
      </p:sp>
      <p:sp>
        <p:nvSpPr>
          <p:cNvPr id="5" name="Plassholder for bunntekst 3"/>
          <p:cNvSpPr txBox="1">
            <a:spLocks/>
          </p:cNvSpPr>
          <p:nvPr/>
        </p:nvSpPr>
        <p:spPr>
          <a:xfrm>
            <a:off x="0" y="6553200"/>
            <a:ext cx="3429000" cy="23177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Foils adapted from nVIDIA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</a:t>
            </a:r>
            <a:r>
              <a:rPr lang="en-US" dirty="0" smtClean="0"/>
              <a:t>is really GPGPU?</a:t>
            </a:r>
            <a:endParaRPr lang="en-US" dirty="0"/>
          </a:p>
        </p:txBody>
      </p:sp>
      <p:sp>
        <p:nvSpPr>
          <p:cNvPr id="93187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990600"/>
            <a:ext cx="8839200" cy="5181600"/>
          </a:xfrm>
        </p:spPr>
        <p:txBody>
          <a:bodyPr/>
          <a:lstStyle/>
          <a:p>
            <a:r>
              <a:rPr lang="en-US" sz="2400" dirty="0"/>
              <a:t>General Purpose computation using GPU</a:t>
            </a:r>
            <a:br>
              <a:rPr lang="en-US" sz="2400" dirty="0"/>
            </a:br>
            <a:r>
              <a:rPr lang="en-US" sz="2400" dirty="0"/>
              <a:t>in </a:t>
            </a:r>
            <a:r>
              <a:rPr lang="en-US" sz="2400" dirty="0" smtClean="0"/>
              <a:t>other applications than </a:t>
            </a:r>
            <a:r>
              <a:rPr lang="en-US" sz="2400" dirty="0"/>
              <a:t>3D graphics</a:t>
            </a:r>
          </a:p>
          <a:p>
            <a:pPr lvl="1"/>
            <a:r>
              <a:rPr lang="en-US" sz="2000" dirty="0"/>
              <a:t>GPU </a:t>
            </a:r>
            <a:r>
              <a:rPr lang="en-US" sz="2000" dirty="0" smtClean="0"/>
              <a:t>can accelerate parts of an application</a:t>
            </a:r>
            <a:endParaRPr lang="en-US" sz="2000" dirty="0"/>
          </a:p>
          <a:p>
            <a:r>
              <a:rPr lang="en-US" sz="2400" dirty="0" smtClean="0"/>
              <a:t>Parallel data algorithms using the GPUs properties</a:t>
            </a:r>
            <a:endParaRPr lang="en-US" sz="2400" dirty="0"/>
          </a:p>
          <a:p>
            <a:pPr lvl="1"/>
            <a:r>
              <a:rPr lang="en-US" sz="2000" dirty="0"/>
              <a:t>Large data arrays, streaming throughput</a:t>
            </a:r>
          </a:p>
          <a:p>
            <a:pPr lvl="1"/>
            <a:r>
              <a:rPr lang="en-US" sz="2000" dirty="0"/>
              <a:t>Fine-grain SIMD parallelism</a:t>
            </a:r>
          </a:p>
          <a:p>
            <a:pPr lvl="1"/>
            <a:r>
              <a:rPr lang="en-US" sz="2000" dirty="0" smtClean="0"/>
              <a:t>Fast </a:t>
            </a:r>
            <a:r>
              <a:rPr lang="en-US" sz="2000" dirty="0"/>
              <a:t>floating point (FP) </a:t>
            </a:r>
            <a:r>
              <a:rPr lang="en-US" sz="2000" dirty="0" smtClean="0"/>
              <a:t>operations</a:t>
            </a:r>
            <a:endParaRPr lang="en-US" sz="2000" dirty="0"/>
          </a:p>
          <a:p>
            <a:r>
              <a:rPr lang="en-US" sz="2400" dirty="0" smtClean="0"/>
              <a:t>Applications for GPGPU</a:t>
            </a:r>
            <a:endParaRPr lang="en-US" sz="2400" dirty="0"/>
          </a:p>
          <a:p>
            <a:pPr lvl="1"/>
            <a:r>
              <a:rPr lang="en-US" sz="2000" dirty="0"/>
              <a:t>Game effects </a:t>
            </a:r>
            <a:r>
              <a:rPr lang="en-US" sz="2000" dirty="0" smtClean="0"/>
              <a:t>(physics) nVIDIA </a:t>
            </a:r>
            <a:r>
              <a:rPr lang="en-US" sz="2000" dirty="0" err="1" smtClean="0"/>
              <a:t>PhysX</a:t>
            </a:r>
            <a:r>
              <a:rPr lang="en-US" sz="2000" dirty="0" smtClean="0"/>
              <a:t> </a:t>
            </a:r>
          </a:p>
          <a:p>
            <a:pPr lvl="1"/>
            <a:r>
              <a:rPr lang="en-US" sz="2000" dirty="0"/>
              <a:t>I</a:t>
            </a:r>
            <a:r>
              <a:rPr lang="en-US" sz="2000" dirty="0" smtClean="0"/>
              <a:t>mage processing (Photoshop CS4)</a:t>
            </a:r>
          </a:p>
          <a:p>
            <a:pPr lvl="1"/>
            <a:r>
              <a:rPr lang="en-US" sz="2000" dirty="0" smtClean="0"/>
              <a:t>Video Encoding/Transcoding (Elemental </a:t>
            </a:r>
            <a:r>
              <a:rPr lang="nb-NO" sz="2000" dirty="0" err="1" smtClean="0"/>
              <a:t>RapidHD</a:t>
            </a:r>
            <a:r>
              <a:rPr lang="nb-NO" sz="2000" dirty="0" smtClean="0"/>
              <a:t>)</a:t>
            </a:r>
          </a:p>
          <a:p>
            <a:pPr lvl="1"/>
            <a:r>
              <a:rPr lang="en-US" sz="2000" dirty="0" smtClean="0"/>
              <a:t>Distributed processing (Stanford Folding@Home</a:t>
            </a:r>
            <a:r>
              <a:rPr lang="nb-NO" sz="2000" dirty="0" smtClean="0"/>
              <a:t>)</a:t>
            </a:r>
          </a:p>
          <a:p>
            <a:pPr lvl="1"/>
            <a:r>
              <a:rPr lang="nb-NO" sz="2000" dirty="0" smtClean="0"/>
              <a:t>RAID6, AES, </a:t>
            </a:r>
            <a:r>
              <a:rPr lang="nb-NO" sz="2000" dirty="0" err="1" smtClean="0"/>
              <a:t>MatLab</a:t>
            </a:r>
            <a:r>
              <a:rPr lang="nb-NO" sz="2000" dirty="0" smtClean="0"/>
              <a:t>, etc.</a:t>
            </a:r>
            <a:endParaRPr lang="en-US" sz="2000" dirty="0"/>
          </a:p>
          <a:p>
            <a:pPr lvl="1"/>
            <a:endParaRPr lang="en-US" sz="2000" dirty="0"/>
          </a:p>
        </p:txBody>
      </p:sp>
      <p:pic>
        <p:nvPicPr>
          <p:cNvPr id="93188" name="Picture 4" descr="gpgp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10400" y="76200"/>
            <a:ext cx="2057400" cy="522005"/>
          </a:xfrm>
          <a:prstGeom prst="rect">
            <a:avLst/>
          </a:prstGeom>
          <a:noFill/>
          <a:ln w="19050">
            <a:solidFill>
              <a:srgbClr val="6699CC"/>
            </a:solidFill>
            <a:miter lim="800000"/>
            <a:headEnd/>
            <a:tailEnd/>
          </a:ln>
        </p:spPr>
      </p:pic>
      <p:sp>
        <p:nvSpPr>
          <p:cNvPr id="6" name="Plassholder for bunntekst 3"/>
          <p:cNvSpPr txBox="1">
            <a:spLocks/>
          </p:cNvSpPr>
          <p:nvPr/>
        </p:nvSpPr>
        <p:spPr>
          <a:xfrm>
            <a:off x="3048000" y="6629400"/>
            <a:ext cx="3429000" cy="228600"/>
          </a:xfrm>
          <a:prstGeom prst="rect">
            <a:avLst/>
          </a:prstGeom>
          <a:solidFill>
            <a:schemeClr val="bg1"/>
          </a:solidFill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INF5062, Håkon Kvale Stensland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579438"/>
          </a:xfrm>
        </p:spPr>
        <p:txBody>
          <a:bodyPr/>
          <a:lstStyle/>
          <a:p>
            <a:r>
              <a:rPr lang="en-US" dirty="0"/>
              <a:t>Performance</a:t>
            </a:r>
            <a:r>
              <a:rPr lang="nb-NO" dirty="0"/>
              <a:t>?</a:t>
            </a:r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990600"/>
            <a:ext cx="4648200" cy="5562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Let’s look </a:t>
            </a:r>
            <a:r>
              <a:rPr lang="en-US" sz="2800" dirty="0" smtClean="0"/>
              <a:t>at </a:t>
            </a:r>
            <a:r>
              <a:rPr lang="en-US" sz="2800" dirty="0" err="1" smtClean="0"/>
              <a:t>Standfords</a:t>
            </a:r>
            <a:r>
              <a:rPr lang="en-US" sz="2800" dirty="0" smtClean="0"/>
              <a:t> </a:t>
            </a:r>
            <a:r>
              <a:rPr lang="en-US" sz="2800" dirty="0"/>
              <a:t>Folding@Home</a:t>
            </a:r>
            <a:r>
              <a:rPr lang="en-US" sz="2800" dirty="0" smtClean="0"/>
              <a:t>.... 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Distributed Computing</a:t>
            </a: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2800" dirty="0"/>
              <a:t>Folding@Home client is </a:t>
            </a:r>
            <a:r>
              <a:rPr lang="en-US" sz="2800" dirty="0" smtClean="0"/>
              <a:t>available for CUDA</a:t>
            </a:r>
            <a:endParaRPr lang="en-US" sz="2800" dirty="0"/>
          </a:p>
          <a:p>
            <a:pPr lvl="1">
              <a:lnSpc>
                <a:spcPct val="90000"/>
              </a:lnSpc>
            </a:pPr>
            <a:r>
              <a:rPr lang="en-US" dirty="0" smtClean="0"/>
              <a:t>Windows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All CUDA-enabled GPUs</a:t>
            </a:r>
            <a:endParaRPr lang="en-US" sz="24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Performance GFLOPS:</a:t>
            </a:r>
            <a:endParaRPr lang="en-US" sz="2800" dirty="0"/>
          </a:p>
          <a:p>
            <a:pPr lvl="1">
              <a:lnSpc>
                <a:spcPct val="90000"/>
              </a:lnSpc>
            </a:pPr>
            <a:r>
              <a:rPr lang="en-US" sz="2400" dirty="0"/>
              <a:t>Cell: </a:t>
            </a:r>
            <a:r>
              <a:rPr lang="en-US" sz="2400" dirty="0" smtClean="0"/>
              <a:t>28</a:t>
            </a:r>
            <a:endParaRPr lang="en-US" sz="2400" dirty="0"/>
          </a:p>
          <a:p>
            <a:pPr lvl="1">
              <a:lnSpc>
                <a:spcPct val="90000"/>
              </a:lnSpc>
            </a:pPr>
            <a:r>
              <a:rPr lang="en-US" sz="2400" dirty="0" smtClean="0"/>
              <a:t>nVIDIA GPU</a:t>
            </a:r>
            <a:r>
              <a:rPr lang="en-US" sz="2400" dirty="0"/>
              <a:t>: </a:t>
            </a:r>
            <a:r>
              <a:rPr lang="en-US" sz="2400" dirty="0" smtClean="0"/>
              <a:t>110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ATI GPU: 109</a:t>
            </a:r>
            <a:endParaRPr lang="en-US" sz="2400" dirty="0"/>
          </a:p>
        </p:txBody>
      </p:sp>
      <p:pic>
        <p:nvPicPr>
          <p:cNvPr id="2050" name="Picture 2" descr="C:\Users\Håkon Stensland\Desktop\Captur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27446" y="2667000"/>
            <a:ext cx="4410192" cy="1828800"/>
          </a:xfrm>
          <a:prstGeom prst="rect">
            <a:avLst/>
          </a:prstGeom>
          <a:noFill/>
        </p:spPr>
      </p:pic>
      <p:sp>
        <p:nvSpPr>
          <p:cNvPr id="10" name="Plassholder for bunntekst 3"/>
          <p:cNvSpPr txBox="1">
            <a:spLocks/>
          </p:cNvSpPr>
          <p:nvPr/>
        </p:nvSpPr>
        <p:spPr>
          <a:xfrm>
            <a:off x="3048000" y="6629400"/>
            <a:ext cx="3429000" cy="228600"/>
          </a:xfrm>
          <a:prstGeom prst="rect">
            <a:avLst/>
          </a:prstGeom>
          <a:solidFill>
            <a:schemeClr val="bg1"/>
          </a:solidFill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INF5062, Håkon Kvale Stensland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Previous GPGPU </a:t>
            </a:r>
            <a:r>
              <a:rPr lang="en-US" dirty="0" smtClean="0"/>
              <a:t>use, and limitations</a:t>
            </a:r>
            <a:endParaRPr lang="en-US" dirty="0"/>
          </a:p>
        </p:txBody>
      </p:sp>
      <p:sp>
        <p:nvSpPr>
          <p:cNvPr id="100355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219200"/>
            <a:ext cx="5715000" cy="5105400"/>
          </a:xfrm>
        </p:spPr>
        <p:txBody>
          <a:bodyPr/>
          <a:lstStyle/>
          <a:p>
            <a:r>
              <a:rPr lang="en-US" sz="2400" dirty="0" smtClean="0"/>
              <a:t>Working with a Graphics API</a:t>
            </a:r>
            <a:endParaRPr lang="en-US" sz="2400" dirty="0"/>
          </a:p>
          <a:p>
            <a:pPr lvl="1"/>
            <a:r>
              <a:rPr lang="en-US" sz="2000" dirty="0" smtClean="0"/>
              <a:t>Special cases with an API like Microsoft Direct3D or OpenGL</a:t>
            </a:r>
            <a:endParaRPr lang="en-US" sz="2000" dirty="0"/>
          </a:p>
          <a:p>
            <a:r>
              <a:rPr lang="en-US" sz="2400" dirty="0"/>
              <a:t>Addressing modes</a:t>
            </a:r>
          </a:p>
          <a:p>
            <a:pPr lvl="1"/>
            <a:r>
              <a:rPr lang="en-US" sz="2000" dirty="0"/>
              <a:t>Limited </a:t>
            </a:r>
            <a:r>
              <a:rPr lang="en-US" sz="2000" dirty="0" smtClean="0"/>
              <a:t>by texture size</a:t>
            </a:r>
            <a:endParaRPr lang="en-US" sz="2000" dirty="0"/>
          </a:p>
          <a:p>
            <a:r>
              <a:rPr lang="en-US" sz="2400" dirty="0"/>
              <a:t>Shader capabilities</a:t>
            </a:r>
          </a:p>
          <a:p>
            <a:pPr lvl="1"/>
            <a:r>
              <a:rPr lang="en-US" sz="2000" dirty="0"/>
              <a:t>Limited </a:t>
            </a:r>
            <a:r>
              <a:rPr lang="en-US" sz="2000" dirty="0" smtClean="0"/>
              <a:t>outputs of the available shader programs</a:t>
            </a:r>
            <a:endParaRPr lang="en-US" sz="2000" dirty="0"/>
          </a:p>
          <a:p>
            <a:r>
              <a:rPr lang="en-US" sz="2400" dirty="0"/>
              <a:t>Instruction sets</a:t>
            </a:r>
          </a:p>
          <a:p>
            <a:pPr lvl="1"/>
            <a:r>
              <a:rPr lang="en-US" sz="2000" dirty="0" smtClean="0"/>
              <a:t>No integer or bit operations</a:t>
            </a:r>
            <a:endParaRPr lang="en-US" sz="2000" dirty="0"/>
          </a:p>
          <a:p>
            <a:r>
              <a:rPr lang="en-US" sz="2400" dirty="0"/>
              <a:t>Communication </a:t>
            </a:r>
            <a:r>
              <a:rPr lang="en-US" sz="2400" dirty="0" smtClean="0"/>
              <a:t>is limited</a:t>
            </a:r>
            <a:endParaRPr lang="en-US" sz="2400" dirty="0"/>
          </a:p>
          <a:p>
            <a:pPr lvl="1"/>
            <a:r>
              <a:rPr lang="en-US" sz="2000" dirty="0"/>
              <a:t>Between </a:t>
            </a:r>
            <a:r>
              <a:rPr lang="en-US" sz="2000" dirty="0" smtClean="0"/>
              <a:t>pixels</a:t>
            </a:r>
            <a:endParaRPr lang="en-US" sz="2000" dirty="0"/>
          </a:p>
        </p:txBody>
      </p:sp>
      <p:sp>
        <p:nvSpPr>
          <p:cNvPr id="100356" name="Rectangle 4"/>
          <p:cNvSpPr>
            <a:spLocks noChangeArrowheads="1"/>
          </p:cNvSpPr>
          <p:nvPr/>
        </p:nvSpPr>
        <p:spPr bwMode="auto">
          <a:xfrm>
            <a:off x="6646862" y="2317750"/>
            <a:ext cx="80963" cy="889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nb-NO"/>
          </a:p>
        </p:txBody>
      </p:sp>
      <p:sp>
        <p:nvSpPr>
          <p:cNvPr id="100357" name="Rectangle 5"/>
          <p:cNvSpPr>
            <a:spLocks noChangeArrowheads="1"/>
          </p:cNvSpPr>
          <p:nvPr/>
        </p:nvSpPr>
        <p:spPr bwMode="auto">
          <a:xfrm>
            <a:off x="6640512" y="4749800"/>
            <a:ext cx="82550" cy="88900"/>
          </a:xfrm>
          <a:prstGeom prst="rect">
            <a:avLst/>
          </a:prstGeom>
          <a:solidFill>
            <a:srgbClr val="CC0000"/>
          </a:solidFill>
          <a:ln w="190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nb-NO"/>
          </a:p>
        </p:txBody>
      </p:sp>
      <p:sp>
        <p:nvSpPr>
          <p:cNvPr id="100358" name="Text Box 6"/>
          <p:cNvSpPr txBox="1">
            <a:spLocks noChangeArrowheads="1"/>
          </p:cNvSpPr>
          <p:nvPr/>
        </p:nvSpPr>
        <p:spPr bwMode="auto">
          <a:xfrm>
            <a:off x="6096000" y="2511425"/>
            <a:ext cx="1171575" cy="2143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en-US" sz="800">
                <a:latin typeface="Tahoma" pitchFamily="34" charset="0"/>
              </a:rPr>
              <a:t>Input Registers</a:t>
            </a:r>
          </a:p>
        </p:txBody>
      </p:sp>
      <p:sp>
        <p:nvSpPr>
          <p:cNvPr id="100359" name="Text Box 7"/>
          <p:cNvSpPr txBox="1">
            <a:spLocks noChangeArrowheads="1"/>
          </p:cNvSpPr>
          <p:nvPr/>
        </p:nvSpPr>
        <p:spPr bwMode="auto">
          <a:xfrm>
            <a:off x="6096000" y="2971800"/>
            <a:ext cx="1171575" cy="1146175"/>
          </a:xfrm>
          <a:prstGeom prst="rect">
            <a:avLst/>
          </a:prstGeom>
          <a:noFill/>
          <a:ln w="1905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en-US" sz="800">
                <a:solidFill>
                  <a:srgbClr val="FFFF00"/>
                </a:solidFill>
                <a:latin typeface="Tahoma" pitchFamily="34" charset="0"/>
              </a:rPr>
              <a:t>Fragment Program</a:t>
            </a:r>
          </a:p>
          <a:p>
            <a:pPr algn="ctr">
              <a:spcBef>
                <a:spcPct val="50000"/>
              </a:spcBef>
            </a:pPr>
            <a:endParaRPr lang="en-US" sz="800">
              <a:solidFill>
                <a:srgbClr val="FFFF00"/>
              </a:solidFill>
              <a:latin typeface="Tahoma" pitchFamily="34" charset="0"/>
            </a:endParaRPr>
          </a:p>
          <a:p>
            <a:pPr algn="ctr">
              <a:spcBef>
                <a:spcPct val="50000"/>
              </a:spcBef>
            </a:pPr>
            <a:endParaRPr lang="en-US" sz="800">
              <a:solidFill>
                <a:srgbClr val="FFFF00"/>
              </a:solidFill>
              <a:latin typeface="Tahoma" pitchFamily="34" charset="0"/>
            </a:endParaRPr>
          </a:p>
        </p:txBody>
      </p:sp>
      <p:sp>
        <p:nvSpPr>
          <p:cNvPr id="100360" name="Text Box 8"/>
          <p:cNvSpPr txBox="1">
            <a:spLocks noChangeArrowheads="1"/>
          </p:cNvSpPr>
          <p:nvPr/>
        </p:nvSpPr>
        <p:spPr bwMode="auto">
          <a:xfrm>
            <a:off x="6096000" y="4356100"/>
            <a:ext cx="1171575" cy="2159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en-US" sz="800">
                <a:latin typeface="Tahoma" pitchFamily="34" charset="0"/>
              </a:rPr>
              <a:t>Output Registers</a:t>
            </a:r>
          </a:p>
        </p:txBody>
      </p:sp>
      <p:sp>
        <p:nvSpPr>
          <p:cNvPr id="100361" name="Text Box 9"/>
          <p:cNvSpPr txBox="1">
            <a:spLocks noChangeArrowheads="1"/>
          </p:cNvSpPr>
          <p:nvPr/>
        </p:nvSpPr>
        <p:spPr bwMode="auto">
          <a:xfrm>
            <a:off x="7534275" y="3433763"/>
            <a:ext cx="1077912" cy="214312"/>
          </a:xfrm>
          <a:prstGeom prst="rect">
            <a:avLst/>
          </a:prstGeom>
          <a:noFill/>
          <a:ln w="1905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en-US" sz="800">
                <a:solidFill>
                  <a:srgbClr val="FFFF00"/>
                </a:solidFill>
                <a:latin typeface="Tahoma" pitchFamily="34" charset="0"/>
              </a:rPr>
              <a:t>Constants</a:t>
            </a:r>
          </a:p>
        </p:txBody>
      </p:sp>
      <p:sp>
        <p:nvSpPr>
          <p:cNvPr id="100362" name="Text Box 10"/>
          <p:cNvSpPr txBox="1">
            <a:spLocks noChangeArrowheads="1"/>
          </p:cNvSpPr>
          <p:nvPr/>
        </p:nvSpPr>
        <p:spPr bwMode="auto">
          <a:xfrm>
            <a:off x="7534275" y="3079750"/>
            <a:ext cx="1077912" cy="215900"/>
          </a:xfrm>
          <a:prstGeom prst="rect">
            <a:avLst/>
          </a:prstGeom>
          <a:noFill/>
          <a:ln w="19050">
            <a:solidFill>
              <a:srgbClr val="6699FF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en-US" sz="800">
                <a:solidFill>
                  <a:srgbClr val="6699FF"/>
                </a:solidFill>
                <a:latin typeface="Tahoma" pitchFamily="34" charset="0"/>
              </a:rPr>
              <a:t>Texture</a:t>
            </a:r>
          </a:p>
        </p:txBody>
      </p:sp>
      <p:sp>
        <p:nvSpPr>
          <p:cNvPr id="100363" name="Text Box 11"/>
          <p:cNvSpPr txBox="1">
            <a:spLocks noChangeArrowheads="1"/>
          </p:cNvSpPr>
          <p:nvPr/>
        </p:nvSpPr>
        <p:spPr bwMode="auto">
          <a:xfrm>
            <a:off x="7534275" y="3779838"/>
            <a:ext cx="1077912" cy="2143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en-US" sz="800">
                <a:latin typeface="Tahoma" pitchFamily="34" charset="0"/>
              </a:rPr>
              <a:t>Temp Registers</a:t>
            </a:r>
          </a:p>
        </p:txBody>
      </p:sp>
      <p:sp>
        <p:nvSpPr>
          <p:cNvPr id="100364" name="Line 12"/>
          <p:cNvSpPr>
            <a:spLocks noChangeShapeType="1"/>
          </p:cNvSpPr>
          <p:nvPr/>
        </p:nvSpPr>
        <p:spPr bwMode="auto">
          <a:xfrm flipH="1">
            <a:off x="7289800" y="3203575"/>
            <a:ext cx="212725" cy="0"/>
          </a:xfrm>
          <a:prstGeom prst="line">
            <a:avLst/>
          </a:prstGeom>
          <a:noFill/>
          <a:ln w="19050">
            <a:solidFill>
              <a:srgbClr val="6699FF"/>
            </a:solidFill>
            <a:round/>
            <a:headEnd type="none" w="sm" len="sm"/>
            <a:tailEnd type="triangle" w="sm" len="sm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100365" name="Line 13"/>
          <p:cNvSpPr>
            <a:spLocks noChangeShapeType="1"/>
          </p:cNvSpPr>
          <p:nvPr/>
        </p:nvSpPr>
        <p:spPr bwMode="auto">
          <a:xfrm flipH="1">
            <a:off x="7289800" y="3549650"/>
            <a:ext cx="212725" cy="0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 type="none" w="sm" len="sm"/>
            <a:tailEnd type="triangle" w="sm" len="sm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100366" name="Line 14"/>
          <p:cNvSpPr>
            <a:spLocks noChangeShapeType="1"/>
          </p:cNvSpPr>
          <p:nvPr/>
        </p:nvSpPr>
        <p:spPr bwMode="auto">
          <a:xfrm flipH="1">
            <a:off x="7289800" y="3895725"/>
            <a:ext cx="2127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sm" len="sm"/>
            <a:tailEnd type="triangle" w="sm" len="sm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100367" name="Line 15"/>
          <p:cNvSpPr>
            <a:spLocks noChangeShapeType="1"/>
          </p:cNvSpPr>
          <p:nvPr/>
        </p:nvSpPr>
        <p:spPr bwMode="auto">
          <a:xfrm>
            <a:off x="6681787" y="2741613"/>
            <a:ext cx="0" cy="2301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100368" name="Line 16"/>
          <p:cNvSpPr>
            <a:spLocks noChangeShapeType="1"/>
          </p:cNvSpPr>
          <p:nvPr/>
        </p:nvSpPr>
        <p:spPr bwMode="auto">
          <a:xfrm>
            <a:off x="6681787" y="4125913"/>
            <a:ext cx="0" cy="2301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100369" name="Freeform 17"/>
          <p:cNvSpPr>
            <a:spLocks/>
          </p:cNvSpPr>
          <p:nvPr/>
        </p:nvSpPr>
        <p:spPr bwMode="auto">
          <a:xfrm>
            <a:off x="6640512" y="3195638"/>
            <a:ext cx="122238" cy="857250"/>
          </a:xfrm>
          <a:custGeom>
            <a:avLst/>
            <a:gdLst/>
            <a:ahLst/>
            <a:cxnLst>
              <a:cxn ang="0">
                <a:pos x="56" y="0"/>
              </a:cxn>
              <a:cxn ang="0">
                <a:pos x="200" y="192"/>
              </a:cxn>
              <a:cxn ang="0">
                <a:pos x="8" y="336"/>
              </a:cxn>
              <a:cxn ang="0">
                <a:pos x="152" y="528"/>
              </a:cxn>
              <a:cxn ang="0">
                <a:pos x="8" y="720"/>
              </a:cxn>
              <a:cxn ang="0">
                <a:pos x="152" y="816"/>
              </a:cxn>
              <a:cxn ang="0">
                <a:pos x="56" y="960"/>
              </a:cxn>
              <a:cxn ang="0">
                <a:pos x="152" y="1104"/>
              </a:cxn>
              <a:cxn ang="0">
                <a:pos x="8" y="1248"/>
              </a:cxn>
              <a:cxn ang="0">
                <a:pos x="104" y="1344"/>
              </a:cxn>
              <a:cxn ang="0">
                <a:pos x="56" y="1536"/>
              </a:cxn>
            </a:cxnLst>
            <a:rect l="0" t="0" r="r" b="b"/>
            <a:pathLst>
              <a:path w="208" h="1536">
                <a:moveTo>
                  <a:pt x="56" y="0"/>
                </a:moveTo>
                <a:cubicBezTo>
                  <a:pt x="132" y="68"/>
                  <a:pt x="208" y="136"/>
                  <a:pt x="200" y="192"/>
                </a:cubicBezTo>
                <a:cubicBezTo>
                  <a:pt x="192" y="248"/>
                  <a:pt x="16" y="280"/>
                  <a:pt x="8" y="336"/>
                </a:cubicBezTo>
                <a:cubicBezTo>
                  <a:pt x="0" y="392"/>
                  <a:pt x="152" y="464"/>
                  <a:pt x="152" y="528"/>
                </a:cubicBezTo>
                <a:cubicBezTo>
                  <a:pt x="152" y="592"/>
                  <a:pt x="8" y="672"/>
                  <a:pt x="8" y="720"/>
                </a:cubicBezTo>
                <a:cubicBezTo>
                  <a:pt x="8" y="768"/>
                  <a:pt x="144" y="776"/>
                  <a:pt x="152" y="816"/>
                </a:cubicBezTo>
                <a:cubicBezTo>
                  <a:pt x="160" y="856"/>
                  <a:pt x="56" y="912"/>
                  <a:pt x="56" y="960"/>
                </a:cubicBezTo>
                <a:cubicBezTo>
                  <a:pt x="56" y="1008"/>
                  <a:pt x="160" y="1056"/>
                  <a:pt x="152" y="1104"/>
                </a:cubicBezTo>
                <a:cubicBezTo>
                  <a:pt x="144" y="1152"/>
                  <a:pt x="16" y="1208"/>
                  <a:pt x="8" y="1248"/>
                </a:cubicBezTo>
                <a:cubicBezTo>
                  <a:pt x="0" y="1288"/>
                  <a:pt x="96" y="1296"/>
                  <a:pt x="104" y="1344"/>
                </a:cubicBezTo>
                <a:cubicBezTo>
                  <a:pt x="112" y="1392"/>
                  <a:pt x="40" y="1496"/>
                  <a:pt x="56" y="1536"/>
                </a:cubicBezTo>
              </a:path>
            </a:pathLst>
          </a:custGeom>
          <a:noFill/>
          <a:ln w="19050" cmpd="sng">
            <a:solidFill>
              <a:schemeClr val="tx1"/>
            </a:solidFill>
            <a:round/>
            <a:headEnd type="none" w="sm" len="sm"/>
            <a:tailEnd type="triangle" w="sm" len="sm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100370" name="Text Box 18"/>
          <p:cNvSpPr txBox="1">
            <a:spLocks noChangeArrowheads="1"/>
          </p:cNvSpPr>
          <p:nvPr/>
        </p:nvSpPr>
        <p:spPr bwMode="auto">
          <a:xfrm>
            <a:off x="7994650" y="2360613"/>
            <a:ext cx="644525" cy="471487"/>
          </a:xfrm>
          <a:prstGeom prst="rect">
            <a:avLst/>
          </a:prstGeom>
          <a:noFill/>
          <a:ln w="19050" algn="ctr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r>
              <a:rPr lang="en-US" sz="700" i="1">
                <a:solidFill>
                  <a:srgbClr val="FFFFFF"/>
                </a:solidFill>
                <a:latin typeface="Arial" charset="0"/>
              </a:rPr>
              <a:t>per thread</a:t>
            </a:r>
          </a:p>
          <a:p>
            <a:r>
              <a:rPr lang="en-US" sz="700" i="1">
                <a:solidFill>
                  <a:srgbClr val="FFFF00"/>
                </a:solidFill>
                <a:latin typeface="Arial" charset="0"/>
              </a:rPr>
              <a:t>per Shader</a:t>
            </a:r>
          </a:p>
          <a:p>
            <a:r>
              <a:rPr lang="en-US" sz="700" i="1">
                <a:solidFill>
                  <a:srgbClr val="6699FF"/>
                </a:solidFill>
                <a:latin typeface="Arial" charset="0"/>
              </a:rPr>
              <a:t>per Context</a:t>
            </a:r>
          </a:p>
        </p:txBody>
      </p:sp>
      <p:sp>
        <p:nvSpPr>
          <p:cNvPr id="100371" name="Text Box 19"/>
          <p:cNvSpPr txBox="1">
            <a:spLocks noChangeArrowheads="1"/>
          </p:cNvSpPr>
          <p:nvPr/>
        </p:nvSpPr>
        <p:spPr bwMode="auto">
          <a:xfrm>
            <a:off x="6096000" y="4681538"/>
            <a:ext cx="1171575" cy="214312"/>
          </a:xfrm>
          <a:prstGeom prst="rect">
            <a:avLst/>
          </a:prstGeom>
          <a:noFill/>
          <a:ln w="19050">
            <a:solidFill>
              <a:srgbClr val="6699FF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en-US" sz="800">
                <a:solidFill>
                  <a:srgbClr val="6699FF"/>
                </a:solidFill>
                <a:latin typeface="Tahoma" pitchFamily="34" charset="0"/>
              </a:rPr>
              <a:t>        FB       Memory</a:t>
            </a:r>
          </a:p>
        </p:txBody>
      </p:sp>
      <p:sp>
        <p:nvSpPr>
          <p:cNvPr id="21" name="Plassholder for bunntekst 3"/>
          <p:cNvSpPr txBox="1">
            <a:spLocks/>
          </p:cNvSpPr>
          <p:nvPr/>
        </p:nvSpPr>
        <p:spPr>
          <a:xfrm>
            <a:off x="3048000" y="6629400"/>
            <a:ext cx="3429000" cy="228600"/>
          </a:xfrm>
          <a:prstGeom prst="rect">
            <a:avLst/>
          </a:prstGeom>
          <a:solidFill>
            <a:schemeClr val="bg1"/>
          </a:solidFill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INF5062, Håkon Kvale Stensland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nVIDIA CUDA</a:t>
            </a:r>
            <a:endParaRPr lang="en-US" dirty="0"/>
          </a:p>
        </p:txBody>
      </p:sp>
      <p:graphicFrame>
        <p:nvGraphicFramePr>
          <p:cNvPr id="101380" name="Object 4"/>
          <p:cNvGraphicFramePr>
            <a:graphicFrameLocks noChangeAspect="1"/>
          </p:cNvGraphicFramePr>
          <p:nvPr>
            <p:ph idx="1"/>
          </p:nvPr>
        </p:nvGraphicFramePr>
        <p:xfrm>
          <a:off x="8001000" y="76200"/>
          <a:ext cx="1066800" cy="533400"/>
        </p:xfrm>
        <a:graphic>
          <a:graphicData uri="http://schemas.openxmlformats.org/presentationml/2006/ole">
            <p:oleObj spid="_x0000_s1026" name="Picture" r:id="rId4" imgW="7619048" imgH="5714286" progId="StaticDib">
              <p:embed/>
            </p:oleObj>
          </a:graphicData>
        </a:graphic>
      </p:graphicFrame>
      <p:sp>
        <p:nvSpPr>
          <p:cNvPr id="1013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143000"/>
            <a:ext cx="8229600" cy="5334000"/>
          </a:xfrm>
        </p:spPr>
        <p:txBody>
          <a:bodyPr/>
          <a:lstStyle/>
          <a:p>
            <a:r>
              <a:rPr lang="en-US" sz="2400" dirty="0"/>
              <a:t>“</a:t>
            </a:r>
            <a:r>
              <a:rPr lang="en-US" sz="2400" dirty="0">
                <a:solidFill>
                  <a:srgbClr val="00B050"/>
                </a:solidFill>
              </a:rPr>
              <a:t>C</a:t>
            </a:r>
            <a:r>
              <a:rPr lang="en-US" sz="2400" dirty="0"/>
              <a:t>ompute </a:t>
            </a:r>
            <a:r>
              <a:rPr lang="en-US" sz="2400" dirty="0">
                <a:solidFill>
                  <a:srgbClr val="00B050"/>
                </a:solidFill>
              </a:rPr>
              <a:t>U</a:t>
            </a:r>
            <a:r>
              <a:rPr lang="en-US" sz="2400" dirty="0"/>
              <a:t>nified </a:t>
            </a:r>
            <a:r>
              <a:rPr lang="en-US" sz="2400" dirty="0">
                <a:solidFill>
                  <a:srgbClr val="00B050"/>
                </a:solidFill>
              </a:rPr>
              <a:t>D</a:t>
            </a:r>
            <a:r>
              <a:rPr lang="en-US" sz="2400" dirty="0"/>
              <a:t>evice </a:t>
            </a:r>
            <a:r>
              <a:rPr lang="en-US" sz="2400" dirty="0">
                <a:solidFill>
                  <a:srgbClr val="00B050"/>
                </a:solidFill>
              </a:rPr>
              <a:t>A</a:t>
            </a:r>
            <a:r>
              <a:rPr lang="en-US" sz="2400" dirty="0"/>
              <a:t>rchitecture”</a:t>
            </a:r>
          </a:p>
          <a:p>
            <a:r>
              <a:rPr lang="en-US" sz="2400" dirty="0"/>
              <a:t>General purpose programming model</a:t>
            </a:r>
          </a:p>
          <a:p>
            <a:pPr lvl="1"/>
            <a:r>
              <a:rPr lang="en-US" sz="2000" dirty="0"/>
              <a:t>User </a:t>
            </a:r>
            <a:r>
              <a:rPr lang="en-US" sz="2000" dirty="0" smtClean="0"/>
              <a:t>starts several batches </a:t>
            </a:r>
            <a:r>
              <a:rPr lang="en-US" sz="2000" dirty="0"/>
              <a:t>of threads on </a:t>
            </a:r>
            <a:r>
              <a:rPr lang="en-US" sz="2000" dirty="0" smtClean="0"/>
              <a:t>a GPU</a:t>
            </a:r>
            <a:endParaRPr lang="en-US" sz="2000" dirty="0"/>
          </a:p>
          <a:p>
            <a:pPr lvl="1"/>
            <a:r>
              <a:rPr lang="en-US" sz="2000" dirty="0"/>
              <a:t>GPU </a:t>
            </a:r>
            <a:r>
              <a:rPr lang="en-US" sz="2000" dirty="0" smtClean="0"/>
              <a:t>is in this case a </a:t>
            </a:r>
            <a:r>
              <a:rPr lang="en-US" sz="2000" dirty="0"/>
              <a:t>dedicated super-threaded, massively data parallel </a:t>
            </a:r>
            <a:r>
              <a:rPr lang="en-US" sz="2000" dirty="0" smtClean="0"/>
              <a:t>co-processor</a:t>
            </a:r>
          </a:p>
          <a:p>
            <a:pPr lvl="1">
              <a:buNone/>
            </a:pPr>
            <a:endParaRPr lang="en-US" sz="1000" dirty="0"/>
          </a:p>
          <a:p>
            <a:r>
              <a:rPr lang="en-US" sz="2400" dirty="0" smtClean="0"/>
              <a:t>Software Stack</a:t>
            </a:r>
            <a:endParaRPr lang="en-US" sz="2400" dirty="0"/>
          </a:p>
          <a:p>
            <a:pPr lvl="1"/>
            <a:r>
              <a:rPr lang="en-US" sz="2000" dirty="0" smtClean="0"/>
              <a:t>Graphics driver, language compilers (Toolkit), </a:t>
            </a:r>
            <a:r>
              <a:rPr lang="en-US" sz="2000" dirty="0"/>
              <a:t>and </a:t>
            </a:r>
            <a:r>
              <a:rPr lang="en-US" sz="2000" dirty="0" smtClean="0"/>
              <a:t>tools (SDK)</a:t>
            </a:r>
          </a:p>
          <a:p>
            <a:pPr lvl="1">
              <a:buNone/>
            </a:pPr>
            <a:endParaRPr lang="en-US" sz="1000" dirty="0"/>
          </a:p>
          <a:p>
            <a:r>
              <a:rPr lang="en-US" sz="2400" dirty="0" smtClean="0"/>
              <a:t>Graphics driver loads programs </a:t>
            </a:r>
            <a:r>
              <a:rPr lang="en-US" sz="2400" dirty="0"/>
              <a:t>into GPU</a:t>
            </a:r>
          </a:p>
          <a:p>
            <a:pPr lvl="1"/>
            <a:r>
              <a:rPr lang="en-US" sz="2000" dirty="0" smtClean="0"/>
              <a:t>All drivers from nVIDIA now support CUDA. </a:t>
            </a:r>
            <a:endParaRPr lang="en-US" sz="2000" dirty="0"/>
          </a:p>
          <a:p>
            <a:pPr lvl="1"/>
            <a:r>
              <a:rPr lang="en-US" sz="2000" dirty="0"/>
              <a:t>Interface </a:t>
            </a:r>
            <a:r>
              <a:rPr lang="en-US" sz="2000" dirty="0" smtClean="0"/>
              <a:t>is designed </a:t>
            </a:r>
            <a:r>
              <a:rPr lang="en-US" sz="2000" dirty="0"/>
              <a:t>for </a:t>
            </a:r>
            <a:r>
              <a:rPr lang="en-US" sz="2000" dirty="0" smtClean="0"/>
              <a:t>computing (no graphics </a:t>
            </a:r>
            <a:r>
              <a:rPr lang="en-US" sz="2000" dirty="0" smtClean="0">
                <a:sym typeface="Wingdings" pitchFamily="2" charset="2"/>
              </a:rPr>
              <a:t></a:t>
            </a:r>
            <a:r>
              <a:rPr lang="en-US" sz="2000" dirty="0" smtClean="0"/>
              <a:t>)</a:t>
            </a:r>
            <a:endParaRPr lang="en-US" sz="2000" dirty="0"/>
          </a:p>
          <a:p>
            <a:pPr lvl="1"/>
            <a:r>
              <a:rPr lang="en-US" sz="2000" dirty="0" smtClean="0"/>
              <a:t>“Guaranteed” </a:t>
            </a:r>
            <a:r>
              <a:rPr lang="en-US" sz="2000" dirty="0"/>
              <a:t>maximum download &amp; </a:t>
            </a:r>
            <a:r>
              <a:rPr lang="en-US" sz="2000" dirty="0" err="1"/>
              <a:t>readback</a:t>
            </a:r>
            <a:r>
              <a:rPr lang="en-US" sz="2000" dirty="0"/>
              <a:t> speeds</a:t>
            </a:r>
          </a:p>
          <a:p>
            <a:pPr lvl="1"/>
            <a:r>
              <a:rPr lang="en-US" sz="2000" dirty="0"/>
              <a:t>Explicit GPU memory </a:t>
            </a:r>
            <a:r>
              <a:rPr lang="en-US" sz="2000" dirty="0" smtClean="0"/>
              <a:t>management</a:t>
            </a:r>
            <a:endParaRPr lang="en-US" sz="2000" dirty="0"/>
          </a:p>
        </p:txBody>
      </p:sp>
      <p:sp>
        <p:nvSpPr>
          <p:cNvPr id="9" name="Plassholder for bunntekst 3"/>
          <p:cNvSpPr txBox="1">
            <a:spLocks/>
          </p:cNvSpPr>
          <p:nvPr/>
        </p:nvSpPr>
        <p:spPr>
          <a:xfrm>
            <a:off x="3048000" y="6629400"/>
            <a:ext cx="3429000" cy="228600"/>
          </a:xfrm>
          <a:prstGeom prst="rect">
            <a:avLst/>
          </a:prstGeom>
          <a:solidFill>
            <a:schemeClr val="bg1"/>
          </a:solidFill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INF5062, Håkon Kvale Stensland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”Extended” C</a:t>
            </a: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4684712" y="4876800"/>
            <a:ext cx="2819400" cy="549275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2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gcc / </a:t>
            </a:r>
            <a:r>
              <a:rPr lang="en-US" dirty="0" err="1">
                <a:solidFill>
                  <a:schemeClr val="bg1"/>
                </a:solidFill>
              </a:rPr>
              <a:t>cl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1604962" y="5578475"/>
            <a:ext cx="2819400" cy="609600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00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>
                <a:solidFill>
                  <a:schemeClr val="bg1"/>
                </a:solidFill>
              </a:rPr>
              <a:t>G80 SASS</a:t>
            </a:r>
          </a:p>
          <a:p>
            <a:pPr algn="ctr"/>
            <a:r>
              <a:rPr lang="en-US" sz="1200" i="1">
                <a:solidFill>
                  <a:schemeClr val="bg1"/>
                </a:solidFill>
              </a:rPr>
              <a:t>foo.sass</a:t>
            </a:r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1604962" y="4876800"/>
            <a:ext cx="2819400" cy="549275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80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OCG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0487" name="Rectangle 7"/>
          <p:cNvSpPr>
            <a:spLocks noChangeArrowheads="1"/>
          </p:cNvSpPr>
          <p:nvPr/>
        </p:nvSpPr>
        <p:spPr bwMode="auto">
          <a:xfrm>
            <a:off x="1833562" y="2487612"/>
            <a:ext cx="5486400" cy="1330325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80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sz="2800" dirty="0" err="1">
                <a:solidFill>
                  <a:schemeClr val="bg1"/>
                </a:solidFill>
              </a:rPr>
              <a:t>cudacc</a:t>
            </a:r>
            <a:endParaRPr lang="en-US" sz="2800" dirty="0">
              <a:solidFill>
                <a:schemeClr val="bg1"/>
              </a:solidFill>
            </a:endParaRPr>
          </a:p>
          <a:p>
            <a:pPr algn="ctr"/>
            <a:r>
              <a:rPr lang="en-US" sz="2000" dirty="0">
                <a:solidFill>
                  <a:schemeClr val="bg1"/>
                </a:solidFill>
              </a:rPr>
              <a:t>EDG C/C++ frontend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</a:rPr>
              <a:t>Open64 Global Optimizer</a:t>
            </a:r>
          </a:p>
        </p:txBody>
      </p:sp>
      <p:sp>
        <p:nvSpPr>
          <p:cNvPr id="20488" name="Rectangle 8"/>
          <p:cNvSpPr>
            <a:spLocks noChangeArrowheads="1"/>
          </p:cNvSpPr>
          <p:nvPr/>
        </p:nvSpPr>
        <p:spPr bwMode="auto">
          <a:xfrm>
            <a:off x="1604962" y="4114800"/>
            <a:ext cx="2819400" cy="609600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00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>
                <a:solidFill>
                  <a:schemeClr val="bg1"/>
                </a:solidFill>
              </a:rPr>
              <a:t>GPU  Assembly</a:t>
            </a:r>
          </a:p>
          <a:p>
            <a:pPr algn="ctr"/>
            <a:r>
              <a:rPr lang="en-US" sz="1200" i="1">
                <a:solidFill>
                  <a:schemeClr val="bg1"/>
                </a:solidFill>
              </a:rPr>
              <a:t>foo.s</a:t>
            </a:r>
          </a:p>
        </p:txBody>
      </p:sp>
      <p:sp>
        <p:nvSpPr>
          <p:cNvPr id="20489" name="Rectangle 9"/>
          <p:cNvSpPr>
            <a:spLocks noChangeArrowheads="1"/>
          </p:cNvSpPr>
          <p:nvPr/>
        </p:nvSpPr>
        <p:spPr bwMode="auto">
          <a:xfrm>
            <a:off x="4675187" y="4114800"/>
            <a:ext cx="2873375" cy="609600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00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>
                <a:solidFill>
                  <a:schemeClr val="bg1"/>
                </a:solidFill>
              </a:rPr>
              <a:t>CPU Host Code </a:t>
            </a:r>
          </a:p>
          <a:p>
            <a:pPr algn="ctr"/>
            <a:r>
              <a:rPr lang="en-US" sz="1200" i="1">
                <a:solidFill>
                  <a:schemeClr val="bg1"/>
                </a:solidFill>
              </a:rPr>
              <a:t>foo.cpp</a:t>
            </a:r>
          </a:p>
        </p:txBody>
      </p:sp>
      <p:sp>
        <p:nvSpPr>
          <p:cNvPr id="20490" name="Rectangle 10"/>
          <p:cNvSpPr>
            <a:spLocks noChangeArrowheads="1"/>
          </p:cNvSpPr>
          <p:nvPr/>
        </p:nvSpPr>
        <p:spPr bwMode="auto">
          <a:xfrm>
            <a:off x="3352800" y="1600200"/>
            <a:ext cx="2819400" cy="609600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00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>
                <a:solidFill>
                  <a:schemeClr val="bg1"/>
                </a:solidFill>
              </a:rPr>
              <a:t>Integrated source</a:t>
            </a:r>
          </a:p>
          <a:p>
            <a:pPr algn="ctr"/>
            <a:r>
              <a:rPr lang="en-US" sz="1200" i="1">
                <a:solidFill>
                  <a:schemeClr val="bg1"/>
                </a:solidFill>
              </a:rPr>
              <a:t>(foo.cu)</a:t>
            </a:r>
          </a:p>
        </p:txBody>
      </p:sp>
      <p:sp>
        <p:nvSpPr>
          <p:cNvPr id="10" name="Plassholder for bunntekst 3"/>
          <p:cNvSpPr txBox="1">
            <a:spLocks/>
          </p:cNvSpPr>
          <p:nvPr/>
        </p:nvSpPr>
        <p:spPr>
          <a:xfrm>
            <a:off x="3048000" y="6629400"/>
            <a:ext cx="3429000" cy="228600"/>
          </a:xfrm>
          <a:prstGeom prst="rect">
            <a:avLst/>
          </a:prstGeom>
          <a:solidFill>
            <a:schemeClr val="bg1"/>
          </a:solidFill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INF5062, Håkon Kvale Stensland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0" y="1371600"/>
            <a:ext cx="9144000" cy="4724400"/>
          </a:xfrm>
        </p:spPr>
        <p:txBody>
          <a:bodyPr/>
          <a:lstStyle/>
          <a:p>
            <a:pPr marL="457200" indent="-457200"/>
            <a:r>
              <a:rPr lang="en-US" dirty="0" smtClean="0"/>
              <a:t>The CUDA Programming Model </a:t>
            </a:r>
          </a:p>
          <a:p>
            <a:pPr marL="857250" lvl="1" indent="-457200"/>
            <a:r>
              <a:rPr lang="en-US" dirty="0" smtClean="0"/>
              <a:t>Basic </a:t>
            </a:r>
            <a:r>
              <a:rPr lang="en-US" dirty="0"/>
              <a:t>concepts and data types</a:t>
            </a:r>
          </a:p>
          <a:p>
            <a:pPr marL="457200" indent="-457200"/>
            <a:endParaRPr lang="en-US" dirty="0"/>
          </a:p>
          <a:p>
            <a:pPr marL="457200" indent="-457200"/>
            <a:r>
              <a:rPr lang="en-US" dirty="0" smtClean="0"/>
              <a:t>The CUDA Application Programming Interface</a:t>
            </a:r>
          </a:p>
          <a:p>
            <a:pPr marL="857250" lvl="1" indent="-457200"/>
            <a:r>
              <a:rPr lang="en-US" dirty="0" smtClean="0"/>
              <a:t>Basic functionality</a:t>
            </a:r>
          </a:p>
          <a:p>
            <a:pPr marL="857250" lvl="1" indent="-457200"/>
            <a:endParaRPr lang="en-US" dirty="0"/>
          </a:p>
          <a:p>
            <a:pPr marL="457200" indent="-457200"/>
            <a:r>
              <a:rPr lang="en-US" dirty="0" smtClean="0"/>
              <a:t>More advanced CUDA Programming</a:t>
            </a:r>
          </a:p>
          <a:p>
            <a:pPr marL="857250" lvl="1" indent="-457200"/>
            <a:r>
              <a:rPr lang="en-US" dirty="0" smtClean="0"/>
              <a:t>24</a:t>
            </a:r>
            <a:r>
              <a:rPr lang="en-US" baseline="30000" dirty="0" smtClean="0"/>
              <a:t>th</a:t>
            </a:r>
            <a:r>
              <a:rPr lang="en-US" dirty="0" smtClean="0"/>
              <a:t> of October</a:t>
            </a:r>
            <a:endParaRPr lang="en-US" dirty="0"/>
          </a:p>
          <a:p>
            <a:pPr marL="457200" indent="-457200"/>
            <a:endParaRPr lang="en-US" dirty="0"/>
          </a:p>
          <a:p>
            <a:pPr marL="457200" indent="-457200">
              <a:buNone/>
            </a:pPr>
            <a:endParaRPr lang="en-US" dirty="0"/>
          </a:p>
        </p:txBody>
      </p:sp>
      <p:sp>
        <p:nvSpPr>
          <p:cNvPr id="5" name="Plassholder for bunntekst 3"/>
          <p:cNvSpPr txBox="1">
            <a:spLocks/>
          </p:cNvSpPr>
          <p:nvPr/>
        </p:nvSpPr>
        <p:spPr>
          <a:xfrm>
            <a:off x="3048000" y="6629400"/>
            <a:ext cx="3429000" cy="228600"/>
          </a:xfrm>
          <a:prstGeom prst="rect">
            <a:avLst/>
          </a:prstGeom>
          <a:solidFill>
            <a:schemeClr val="bg1"/>
          </a:solidFill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INF5062, Håkon Kvale Stensland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382000" cy="579438"/>
          </a:xfrm>
        </p:spPr>
        <p:txBody>
          <a:bodyPr/>
          <a:lstStyle/>
          <a:p>
            <a:r>
              <a:rPr lang="en-US" dirty="0" smtClean="0"/>
              <a:t>The CUDA </a:t>
            </a:r>
            <a:r>
              <a:rPr lang="en-US" dirty="0"/>
              <a:t>Programming </a:t>
            </a:r>
            <a:r>
              <a:rPr lang="en-US" dirty="0" smtClean="0"/>
              <a:t>Model</a:t>
            </a:r>
            <a:endParaRPr lang="en-US" dirty="0"/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43000"/>
            <a:ext cx="8229600" cy="5005387"/>
          </a:xfrm>
        </p:spPr>
        <p:txBody>
          <a:bodyPr/>
          <a:lstStyle/>
          <a:p>
            <a:pPr marL="457200" indent="-457200">
              <a:lnSpc>
                <a:spcPct val="90000"/>
              </a:lnSpc>
            </a:pPr>
            <a:r>
              <a:rPr lang="en-US" dirty="0"/>
              <a:t>The GPU is viewed as a compute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>
                <a:solidFill>
                  <a:srgbClr val="00B050"/>
                </a:solidFill>
              </a:rPr>
              <a:t>device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/>
              <a:t>that:</a:t>
            </a:r>
          </a:p>
          <a:p>
            <a:pPr marL="974725" lvl="1" indent="-403225">
              <a:lnSpc>
                <a:spcPct val="90000"/>
              </a:lnSpc>
            </a:pPr>
            <a:r>
              <a:rPr lang="en-US" dirty="0"/>
              <a:t>Is a coprocessor to the </a:t>
            </a:r>
            <a:r>
              <a:rPr lang="en-US" dirty="0" smtClean="0"/>
              <a:t>CPU, referred to as the </a:t>
            </a:r>
            <a:r>
              <a:rPr lang="en-US" dirty="0">
                <a:solidFill>
                  <a:srgbClr val="00B050"/>
                </a:solidFill>
              </a:rPr>
              <a:t>host</a:t>
            </a:r>
          </a:p>
          <a:p>
            <a:pPr marL="974725" lvl="1" indent="-403225">
              <a:lnSpc>
                <a:spcPct val="90000"/>
              </a:lnSpc>
            </a:pPr>
            <a:r>
              <a:rPr lang="en-US" dirty="0"/>
              <a:t>Has its own DRAM </a:t>
            </a:r>
            <a:r>
              <a:rPr lang="en-US" dirty="0" smtClean="0"/>
              <a:t>called </a:t>
            </a:r>
            <a:r>
              <a:rPr lang="en-US" dirty="0" smtClean="0">
                <a:solidFill>
                  <a:srgbClr val="00B050"/>
                </a:solidFill>
              </a:rPr>
              <a:t>device memory</a:t>
            </a:r>
            <a:endParaRPr lang="en-US" dirty="0"/>
          </a:p>
          <a:p>
            <a:pPr marL="974725" lvl="1" indent="-403225">
              <a:lnSpc>
                <a:spcPct val="90000"/>
              </a:lnSpc>
            </a:pPr>
            <a:r>
              <a:rPr lang="en-US" dirty="0"/>
              <a:t>Runs </a:t>
            </a:r>
            <a:r>
              <a:rPr lang="en-US" b="1" dirty="0"/>
              <a:t>many</a:t>
            </a:r>
            <a:r>
              <a:rPr lang="en-US" dirty="0"/>
              <a:t> </a:t>
            </a:r>
            <a:r>
              <a:rPr lang="en-US" dirty="0">
                <a:solidFill>
                  <a:srgbClr val="00B050"/>
                </a:solidFill>
              </a:rPr>
              <a:t>threads in parallel</a:t>
            </a:r>
          </a:p>
          <a:p>
            <a:pPr marL="457200" indent="-457200">
              <a:lnSpc>
                <a:spcPct val="90000"/>
              </a:lnSpc>
            </a:pPr>
            <a:r>
              <a:rPr lang="en-US" dirty="0"/>
              <a:t>Data-parallel </a:t>
            </a:r>
            <a:r>
              <a:rPr lang="en-US" dirty="0" smtClean="0"/>
              <a:t>parts of an application </a:t>
            </a:r>
            <a:r>
              <a:rPr lang="en-US" dirty="0"/>
              <a:t>are executed on the device as </a:t>
            </a:r>
            <a:r>
              <a:rPr lang="en-US" dirty="0" smtClean="0">
                <a:solidFill>
                  <a:srgbClr val="00B050"/>
                </a:solidFill>
              </a:rPr>
              <a:t>kernels</a:t>
            </a:r>
            <a:r>
              <a:rPr lang="en-US" dirty="0" smtClean="0"/>
              <a:t>, which </a:t>
            </a:r>
            <a:r>
              <a:rPr lang="en-US" dirty="0"/>
              <a:t>run in parallel on many </a:t>
            </a:r>
            <a:r>
              <a:rPr lang="en-US" dirty="0" smtClean="0"/>
              <a:t>threads</a:t>
            </a:r>
          </a:p>
          <a:p>
            <a:pPr marL="457200" indent="-457200">
              <a:lnSpc>
                <a:spcPct val="90000"/>
              </a:lnSpc>
            </a:pPr>
            <a:endParaRPr lang="en-US" sz="1000" dirty="0"/>
          </a:p>
          <a:p>
            <a:pPr marL="457200" indent="-457200">
              <a:lnSpc>
                <a:spcPct val="90000"/>
              </a:lnSpc>
            </a:pPr>
            <a:r>
              <a:rPr lang="en-US" dirty="0"/>
              <a:t>Differences between GPU and CPU threads </a:t>
            </a:r>
          </a:p>
          <a:p>
            <a:pPr marL="974725" lvl="1" indent="-403225">
              <a:lnSpc>
                <a:spcPct val="90000"/>
              </a:lnSpc>
            </a:pPr>
            <a:r>
              <a:rPr lang="en-US" dirty="0"/>
              <a:t>GPU threads are extremely lightweight</a:t>
            </a:r>
          </a:p>
          <a:p>
            <a:pPr marL="1431925" lvl="2" indent="-342900">
              <a:lnSpc>
                <a:spcPct val="90000"/>
              </a:lnSpc>
            </a:pPr>
            <a:r>
              <a:rPr lang="en-US" dirty="0"/>
              <a:t>Very little creation overhead</a:t>
            </a:r>
          </a:p>
          <a:p>
            <a:pPr marL="974725" lvl="1" indent="-403225">
              <a:lnSpc>
                <a:spcPct val="90000"/>
              </a:lnSpc>
            </a:pPr>
            <a:r>
              <a:rPr lang="en-US" dirty="0"/>
              <a:t>GPU needs 1000s of threads for full efficiency</a:t>
            </a:r>
          </a:p>
          <a:p>
            <a:pPr marL="1431925" lvl="2" indent="-342900">
              <a:lnSpc>
                <a:spcPct val="90000"/>
              </a:lnSpc>
            </a:pPr>
            <a:r>
              <a:rPr lang="en-US" dirty="0"/>
              <a:t>Multi-core CPU needs only a few</a:t>
            </a:r>
          </a:p>
        </p:txBody>
      </p:sp>
      <p:sp>
        <p:nvSpPr>
          <p:cNvPr id="5" name="Plassholder for bunntekst 3"/>
          <p:cNvSpPr txBox="1">
            <a:spLocks/>
          </p:cNvSpPr>
          <p:nvPr/>
        </p:nvSpPr>
        <p:spPr>
          <a:xfrm>
            <a:off x="3048000" y="6629400"/>
            <a:ext cx="3429000" cy="228600"/>
          </a:xfrm>
          <a:prstGeom prst="rect">
            <a:avLst/>
          </a:prstGeom>
          <a:solidFill>
            <a:schemeClr val="bg1"/>
          </a:solidFill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INF5062, Håkon Kvale Stensland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458200" cy="579438"/>
          </a:xfrm>
        </p:spPr>
        <p:txBody>
          <a:bodyPr/>
          <a:lstStyle/>
          <a:p>
            <a:r>
              <a:rPr lang="en-US" dirty="0"/>
              <a:t>Thread Batching: Grids and Blocks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990600"/>
            <a:ext cx="4495800" cy="5410200"/>
          </a:xfrm>
        </p:spPr>
        <p:txBody>
          <a:bodyPr/>
          <a:lstStyle/>
          <a:p>
            <a:pPr marL="457200" indent="-457200">
              <a:lnSpc>
                <a:spcPct val="90000"/>
              </a:lnSpc>
            </a:pPr>
            <a:r>
              <a:rPr lang="en-US" sz="2400" dirty="0"/>
              <a:t>A kernel is executed as a </a:t>
            </a:r>
            <a:r>
              <a:rPr lang="en-US" sz="2400" dirty="0">
                <a:solidFill>
                  <a:srgbClr val="00B050"/>
                </a:solidFill>
              </a:rPr>
              <a:t>grid of thread blocks</a:t>
            </a:r>
          </a:p>
          <a:p>
            <a:pPr marL="974725" lvl="1" indent="-403225">
              <a:lnSpc>
                <a:spcPct val="90000"/>
              </a:lnSpc>
            </a:pPr>
            <a:r>
              <a:rPr lang="en-US" sz="2000" dirty="0"/>
              <a:t>All threads share data memory space</a:t>
            </a:r>
          </a:p>
          <a:p>
            <a:pPr marL="457200" indent="-457200">
              <a:lnSpc>
                <a:spcPct val="90000"/>
              </a:lnSpc>
            </a:pPr>
            <a:r>
              <a:rPr lang="en-US" sz="2400" dirty="0"/>
              <a:t>A </a:t>
            </a:r>
            <a:r>
              <a:rPr lang="en-US" sz="2400" dirty="0">
                <a:solidFill>
                  <a:srgbClr val="00B050"/>
                </a:solidFill>
              </a:rPr>
              <a:t>thread block </a:t>
            </a:r>
            <a:r>
              <a:rPr lang="en-US" sz="2400" dirty="0"/>
              <a:t>is a batch of threads that can </a:t>
            </a:r>
            <a:r>
              <a:rPr lang="en-US" sz="2400" dirty="0">
                <a:solidFill>
                  <a:srgbClr val="00B050"/>
                </a:solidFill>
              </a:rPr>
              <a:t>cooperate</a:t>
            </a:r>
            <a:r>
              <a:rPr lang="en-US" sz="2400" dirty="0"/>
              <a:t> with each other by:</a:t>
            </a:r>
          </a:p>
          <a:p>
            <a:pPr marL="974725" lvl="1" indent="-403225">
              <a:lnSpc>
                <a:spcPct val="90000"/>
              </a:lnSpc>
            </a:pPr>
            <a:r>
              <a:rPr lang="en-US" sz="2000" dirty="0"/>
              <a:t>Synchronizing their execution</a:t>
            </a:r>
          </a:p>
          <a:p>
            <a:pPr marL="1431925" lvl="2" indent="-342900">
              <a:lnSpc>
                <a:spcPct val="90000"/>
              </a:lnSpc>
            </a:pPr>
            <a:r>
              <a:rPr lang="en-US" sz="1800" dirty="0" smtClean="0"/>
              <a:t>Non synchronous execution is very bad for performance!</a:t>
            </a:r>
            <a:endParaRPr lang="en-US" sz="1800" dirty="0"/>
          </a:p>
          <a:p>
            <a:pPr marL="974725" lvl="1" indent="-403225">
              <a:lnSpc>
                <a:spcPct val="90000"/>
              </a:lnSpc>
            </a:pPr>
            <a:r>
              <a:rPr lang="en-US" sz="2000" dirty="0"/>
              <a:t>Efficiently sharing data through a low latency </a:t>
            </a:r>
            <a:r>
              <a:rPr lang="en-US" sz="2000" dirty="0">
                <a:solidFill>
                  <a:srgbClr val="00B050"/>
                </a:solidFill>
              </a:rPr>
              <a:t>shared memory</a:t>
            </a:r>
          </a:p>
          <a:p>
            <a:pPr marL="457200" indent="-457200">
              <a:lnSpc>
                <a:spcPct val="90000"/>
              </a:lnSpc>
            </a:pPr>
            <a:r>
              <a:rPr lang="en-US" sz="2400" dirty="0"/>
              <a:t>Two threads from two different blocks cannot cooperate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876800" y="990600"/>
            <a:ext cx="4056063" cy="5381625"/>
            <a:chOff x="3034" y="690"/>
            <a:chExt cx="2555" cy="3390"/>
          </a:xfrm>
        </p:grpSpPr>
        <p:sp>
          <p:nvSpPr>
            <p:cNvPr id="46085" name="AutoShape 5"/>
            <p:cNvSpPr>
              <a:spLocks noChangeAspect="1" noChangeArrowheads="1"/>
            </p:cNvSpPr>
            <p:nvPr/>
          </p:nvSpPr>
          <p:spPr bwMode="auto">
            <a:xfrm>
              <a:off x="3034" y="690"/>
              <a:ext cx="2555" cy="33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6086" name="Text Box 6"/>
            <p:cNvSpPr txBox="1">
              <a:spLocks noChangeArrowheads="1"/>
            </p:cNvSpPr>
            <p:nvPr/>
          </p:nvSpPr>
          <p:spPr bwMode="auto">
            <a:xfrm>
              <a:off x="3037" y="693"/>
              <a:ext cx="671" cy="2864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200" b="1">
                  <a:solidFill>
                    <a:srgbClr val="003300"/>
                  </a:solidFill>
                  <a:latin typeface="Arial" charset="0"/>
                </a:rPr>
                <a:t>Host</a:t>
              </a:r>
              <a:endParaRPr lang="en-US" sz="18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46087" name="Text Box 7"/>
            <p:cNvSpPr txBox="1">
              <a:spLocks noChangeArrowheads="1"/>
            </p:cNvSpPr>
            <p:nvPr/>
          </p:nvSpPr>
          <p:spPr bwMode="auto">
            <a:xfrm>
              <a:off x="3199" y="1171"/>
              <a:ext cx="432" cy="336"/>
            </a:xfrm>
            <a:prstGeom prst="rect">
              <a:avLst/>
            </a:prstGeom>
            <a:solidFill>
              <a:srgbClr val="99FF66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1200" b="1">
                  <a:solidFill>
                    <a:srgbClr val="003300"/>
                  </a:solidFill>
                  <a:latin typeface="Arial" charset="0"/>
                </a:rPr>
                <a:t>Kernel 1</a:t>
              </a:r>
              <a:endParaRPr lang="en-US" sz="18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46088" name="Text Box 8"/>
            <p:cNvSpPr txBox="1">
              <a:spLocks noChangeArrowheads="1"/>
            </p:cNvSpPr>
            <p:nvPr/>
          </p:nvSpPr>
          <p:spPr bwMode="auto">
            <a:xfrm>
              <a:off x="3185" y="2275"/>
              <a:ext cx="430" cy="334"/>
            </a:xfrm>
            <a:prstGeom prst="rect">
              <a:avLst/>
            </a:prstGeom>
            <a:solidFill>
              <a:srgbClr val="99FF66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1200" b="1">
                  <a:solidFill>
                    <a:srgbClr val="003300"/>
                  </a:solidFill>
                  <a:latin typeface="Arial" charset="0"/>
                </a:rPr>
                <a:t>Kernel 2</a:t>
              </a:r>
              <a:endParaRPr lang="en-US" sz="18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46089" name="Line 9"/>
            <p:cNvSpPr>
              <a:spLocks noChangeShapeType="1"/>
            </p:cNvSpPr>
            <p:nvPr/>
          </p:nvSpPr>
          <p:spPr bwMode="auto">
            <a:xfrm>
              <a:off x="3118" y="1110"/>
              <a:ext cx="1" cy="1699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 type="triangle" w="med" len="lg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6090" name="Text Box 10"/>
            <p:cNvSpPr txBox="1">
              <a:spLocks noChangeArrowheads="1"/>
            </p:cNvSpPr>
            <p:nvPr/>
          </p:nvSpPr>
          <p:spPr bwMode="auto">
            <a:xfrm>
              <a:off x="3827" y="698"/>
              <a:ext cx="1759" cy="2864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200" b="1">
                  <a:solidFill>
                    <a:srgbClr val="003300"/>
                  </a:solidFill>
                  <a:latin typeface="Arial" charset="0"/>
                </a:rPr>
                <a:t>Device</a:t>
              </a:r>
              <a:endParaRPr lang="en-US" sz="1800">
                <a:solidFill>
                  <a:srgbClr val="003300"/>
                </a:solidFill>
                <a:latin typeface="Arial" charset="0"/>
              </a:endParaRPr>
            </a:p>
          </p:txBody>
        </p:sp>
        <p:grpSp>
          <p:nvGrpSpPr>
            <p:cNvPr id="3" name="Group 11"/>
            <p:cNvGrpSpPr>
              <a:grpSpLocks/>
            </p:cNvGrpSpPr>
            <p:nvPr/>
          </p:nvGrpSpPr>
          <p:grpSpPr bwMode="auto">
            <a:xfrm>
              <a:off x="3927" y="957"/>
              <a:ext cx="1554" cy="1004"/>
              <a:chOff x="3820" y="4577"/>
              <a:chExt cx="4116" cy="2660"/>
            </a:xfrm>
          </p:grpSpPr>
          <p:sp>
            <p:nvSpPr>
              <p:cNvPr id="46092" name="Text Box 12"/>
              <p:cNvSpPr txBox="1">
                <a:spLocks noChangeArrowheads="1"/>
              </p:cNvSpPr>
              <p:nvPr/>
            </p:nvSpPr>
            <p:spPr bwMode="auto">
              <a:xfrm>
                <a:off x="3820" y="4577"/>
                <a:ext cx="4116" cy="2660"/>
              </a:xfrm>
              <a:prstGeom prst="rect">
                <a:avLst/>
              </a:prstGeom>
              <a:solidFill>
                <a:srgbClr val="99FF66"/>
              </a:solidFill>
              <a:ln w="9525">
                <a:solidFill>
                  <a:srgbClr val="96969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 sz="1200" b="1">
                    <a:solidFill>
                      <a:srgbClr val="003300"/>
                    </a:solidFill>
                    <a:latin typeface="Arial" charset="0"/>
                  </a:rPr>
                  <a:t>Grid 1</a:t>
                </a:r>
                <a:endParaRPr lang="en-US" sz="1800">
                  <a:solidFill>
                    <a:srgbClr val="003300"/>
                  </a:solidFill>
                  <a:latin typeface="Arial" charset="0"/>
                </a:endParaRPr>
              </a:p>
            </p:txBody>
          </p:sp>
          <p:grpSp>
            <p:nvGrpSpPr>
              <p:cNvPr id="4" name="Group 13"/>
              <p:cNvGrpSpPr>
                <a:grpSpLocks/>
              </p:cNvGrpSpPr>
              <p:nvPr/>
            </p:nvGrpSpPr>
            <p:grpSpPr bwMode="auto">
              <a:xfrm>
                <a:off x="3985" y="5169"/>
                <a:ext cx="3785" cy="864"/>
                <a:chOff x="3997" y="5169"/>
                <a:chExt cx="3785" cy="864"/>
              </a:xfrm>
            </p:grpSpPr>
            <p:sp>
              <p:nvSpPr>
                <p:cNvPr id="46094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3997" y="5169"/>
                  <a:ext cx="1181" cy="864"/>
                </a:xfrm>
                <a:prstGeom prst="rect">
                  <a:avLst/>
                </a:prstGeom>
                <a:solidFill>
                  <a:srgbClr val="FFCC00"/>
                </a:solidFill>
                <a:ln w="9525">
                  <a:solidFill>
                    <a:srgbClr val="969696"/>
                  </a:solidFill>
                  <a:miter lim="800000"/>
                  <a:headEnd/>
                  <a:tailEnd/>
                </a:ln>
              </p:spPr>
              <p:txBody>
                <a:bodyPr lIns="0" tIns="91440" rIns="0" bIns="0"/>
                <a:lstStyle/>
                <a:p>
                  <a:pPr algn="ctr"/>
                  <a:r>
                    <a:rPr lang="en-US" sz="1200" b="1">
                      <a:solidFill>
                        <a:srgbClr val="003300"/>
                      </a:solidFill>
                      <a:latin typeface="Arial" charset="0"/>
                    </a:rPr>
                    <a:t>Block</a:t>
                  </a:r>
                </a:p>
                <a:p>
                  <a:pPr algn="ctr"/>
                  <a:r>
                    <a:rPr lang="en-US" sz="1200" b="1">
                      <a:solidFill>
                        <a:srgbClr val="003300"/>
                      </a:solidFill>
                      <a:latin typeface="Arial" charset="0"/>
                    </a:rPr>
                    <a:t>(0, 0)</a:t>
                  </a:r>
                  <a:endParaRPr lang="en-US" sz="1800">
                    <a:solidFill>
                      <a:srgbClr val="003300"/>
                    </a:solidFill>
                    <a:latin typeface="Arial" charset="0"/>
                  </a:endParaRPr>
                </a:p>
              </p:txBody>
            </p:sp>
            <p:sp>
              <p:nvSpPr>
                <p:cNvPr id="46095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5299" y="5169"/>
                  <a:ext cx="1181" cy="864"/>
                </a:xfrm>
                <a:prstGeom prst="rect">
                  <a:avLst/>
                </a:prstGeom>
                <a:solidFill>
                  <a:srgbClr val="FFCC00"/>
                </a:solidFill>
                <a:ln w="9525">
                  <a:solidFill>
                    <a:srgbClr val="969696"/>
                  </a:solidFill>
                  <a:miter lim="800000"/>
                  <a:headEnd/>
                  <a:tailEnd/>
                </a:ln>
              </p:spPr>
              <p:txBody>
                <a:bodyPr lIns="0" tIns="91440" rIns="0" bIns="0"/>
                <a:lstStyle/>
                <a:p>
                  <a:pPr algn="ctr"/>
                  <a:r>
                    <a:rPr lang="en-US" sz="1200" b="1">
                      <a:solidFill>
                        <a:srgbClr val="003300"/>
                      </a:solidFill>
                      <a:latin typeface="Arial" charset="0"/>
                    </a:rPr>
                    <a:t>Block</a:t>
                  </a:r>
                </a:p>
                <a:p>
                  <a:pPr algn="ctr"/>
                  <a:r>
                    <a:rPr lang="en-US" sz="1200" b="1">
                      <a:solidFill>
                        <a:srgbClr val="003300"/>
                      </a:solidFill>
                      <a:latin typeface="Arial" charset="0"/>
                    </a:rPr>
                    <a:t>(1, 0)</a:t>
                  </a:r>
                  <a:endParaRPr lang="en-US" sz="1800">
                    <a:solidFill>
                      <a:srgbClr val="003300"/>
                    </a:solidFill>
                    <a:latin typeface="Arial" charset="0"/>
                  </a:endParaRPr>
                </a:p>
              </p:txBody>
            </p:sp>
            <p:sp>
              <p:nvSpPr>
                <p:cNvPr id="46096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6601" y="5169"/>
                  <a:ext cx="1181" cy="864"/>
                </a:xfrm>
                <a:prstGeom prst="rect">
                  <a:avLst/>
                </a:prstGeom>
                <a:solidFill>
                  <a:srgbClr val="FFCC00"/>
                </a:solidFill>
                <a:ln w="9525">
                  <a:solidFill>
                    <a:srgbClr val="969696"/>
                  </a:solidFill>
                  <a:miter lim="800000"/>
                  <a:headEnd/>
                  <a:tailEnd/>
                </a:ln>
              </p:spPr>
              <p:txBody>
                <a:bodyPr lIns="0" tIns="91440" rIns="0" bIns="0"/>
                <a:lstStyle/>
                <a:p>
                  <a:pPr algn="ctr"/>
                  <a:r>
                    <a:rPr lang="en-US" sz="1200" b="1">
                      <a:solidFill>
                        <a:srgbClr val="003300"/>
                      </a:solidFill>
                      <a:latin typeface="Arial" charset="0"/>
                    </a:rPr>
                    <a:t>Block</a:t>
                  </a:r>
                </a:p>
                <a:p>
                  <a:pPr algn="ctr"/>
                  <a:r>
                    <a:rPr lang="en-US" sz="1200" b="1">
                      <a:solidFill>
                        <a:srgbClr val="003300"/>
                      </a:solidFill>
                      <a:latin typeface="Arial" charset="0"/>
                    </a:rPr>
                    <a:t>(2, 0)</a:t>
                  </a:r>
                  <a:endParaRPr lang="en-US" sz="1800">
                    <a:solidFill>
                      <a:srgbClr val="003300"/>
                    </a:solidFill>
                    <a:latin typeface="Arial" charset="0"/>
                  </a:endParaRPr>
                </a:p>
              </p:txBody>
            </p:sp>
          </p:grpSp>
          <p:grpSp>
            <p:nvGrpSpPr>
              <p:cNvPr id="5" name="Group 17"/>
              <p:cNvGrpSpPr>
                <a:grpSpLocks/>
              </p:cNvGrpSpPr>
              <p:nvPr/>
            </p:nvGrpSpPr>
            <p:grpSpPr bwMode="auto">
              <a:xfrm>
                <a:off x="3985" y="6187"/>
                <a:ext cx="3785" cy="864"/>
                <a:chOff x="3997" y="5169"/>
                <a:chExt cx="3785" cy="864"/>
              </a:xfrm>
            </p:grpSpPr>
            <p:sp>
              <p:nvSpPr>
                <p:cNvPr id="46098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3997" y="5169"/>
                  <a:ext cx="1181" cy="864"/>
                </a:xfrm>
                <a:prstGeom prst="rect">
                  <a:avLst/>
                </a:prstGeom>
                <a:solidFill>
                  <a:srgbClr val="FFCC00"/>
                </a:solidFill>
                <a:ln w="9525">
                  <a:solidFill>
                    <a:srgbClr val="969696"/>
                  </a:solidFill>
                  <a:miter lim="800000"/>
                  <a:headEnd/>
                  <a:tailEnd/>
                </a:ln>
              </p:spPr>
              <p:txBody>
                <a:bodyPr lIns="0" tIns="91440" rIns="0" bIns="0"/>
                <a:lstStyle/>
                <a:p>
                  <a:pPr algn="ctr"/>
                  <a:r>
                    <a:rPr lang="en-US" sz="1200" b="1">
                      <a:solidFill>
                        <a:srgbClr val="003300"/>
                      </a:solidFill>
                      <a:latin typeface="Arial" charset="0"/>
                    </a:rPr>
                    <a:t>Block</a:t>
                  </a:r>
                </a:p>
                <a:p>
                  <a:pPr algn="ctr"/>
                  <a:r>
                    <a:rPr lang="en-US" sz="1200" b="1">
                      <a:solidFill>
                        <a:srgbClr val="003300"/>
                      </a:solidFill>
                      <a:latin typeface="Arial" charset="0"/>
                    </a:rPr>
                    <a:t>(0, 1)</a:t>
                  </a:r>
                  <a:endParaRPr lang="en-US" sz="1800">
                    <a:solidFill>
                      <a:srgbClr val="003300"/>
                    </a:solidFill>
                    <a:latin typeface="Arial" charset="0"/>
                  </a:endParaRPr>
                </a:p>
              </p:txBody>
            </p:sp>
            <p:sp>
              <p:nvSpPr>
                <p:cNvPr id="46099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5299" y="5169"/>
                  <a:ext cx="1181" cy="864"/>
                </a:xfrm>
                <a:prstGeom prst="rect">
                  <a:avLst/>
                </a:prstGeom>
                <a:solidFill>
                  <a:srgbClr val="FFCC00"/>
                </a:solidFill>
                <a:ln w="9525">
                  <a:solidFill>
                    <a:srgbClr val="969696"/>
                  </a:solidFill>
                  <a:miter lim="800000"/>
                  <a:headEnd/>
                  <a:tailEnd/>
                </a:ln>
              </p:spPr>
              <p:txBody>
                <a:bodyPr lIns="0" tIns="91440" rIns="0" bIns="0"/>
                <a:lstStyle/>
                <a:p>
                  <a:pPr algn="ctr"/>
                  <a:r>
                    <a:rPr lang="en-US" sz="1200" b="1" dirty="0">
                      <a:solidFill>
                        <a:srgbClr val="003300"/>
                      </a:solidFill>
                      <a:latin typeface="Arial" charset="0"/>
                    </a:rPr>
                    <a:t>Block</a:t>
                  </a:r>
                </a:p>
                <a:p>
                  <a:pPr algn="ctr"/>
                  <a:r>
                    <a:rPr lang="en-US" sz="1200" b="1" dirty="0">
                      <a:solidFill>
                        <a:srgbClr val="003300"/>
                      </a:solidFill>
                      <a:latin typeface="Arial" charset="0"/>
                    </a:rPr>
                    <a:t>(1, 1)</a:t>
                  </a:r>
                  <a:endParaRPr lang="en-US" sz="1800" dirty="0">
                    <a:solidFill>
                      <a:srgbClr val="003300"/>
                    </a:solidFill>
                    <a:latin typeface="Arial" charset="0"/>
                  </a:endParaRPr>
                </a:p>
              </p:txBody>
            </p:sp>
            <p:sp>
              <p:nvSpPr>
                <p:cNvPr id="46100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6601" y="5169"/>
                  <a:ext cx="1181" cy="864"/>
                </a:xfrm>
                <a:prstGeom prst="rect">
                  <a:avLst/>
                </a:prstGeom>
                <a:solidFill>
                  <a:srgbClr val="FFCC00"/>
                </a:solidFill>
                <a:ln w="9525">
                  <a:solidFill>
                    <a:srgbClr val="969696"/>
                  </a:solidFill>
                  <a:miter lim="800000"/>
                  <a:headEnd/>
                  <a:tailEnd/>
                </a:ln>
              </p:spPr>
              <p:txBody>
                <a:bodyPr lIns="0" tIns="91440" rIns="0" bIns="0"/>
                <a:lstStyle/>
                <a:p>
                  <a:pPr algn="ctr"/>
                  <a:r>
                    <a:rPr lang="en-US" sz="1200" b="1">
                      <a:solidFill>
                        <a:srgbClr val="003300"/>
                      </a:solidFill>
                      <a:latin typeface="Arial" charset="0"/>
                    </a:rPr>
                    <a:t>Block</a:t>
                  </a:r>
                </a:p>
                <a:p>
                  <a:pPr algn="ctr"/>
                  <a:r>
                    <a:rPr lang="en-US" sz="1200" b="1">
                      <a:solidFill>
                        <a:srgbClr val="003300"/>
                      </a:solidFill>
                      <a:latin typeface="Arial" charset="0"/>
                    </a:rPr>
                    <a:t>(2, 1)</a:t>
                  </a:r>
                  <a:endParaRPr lang="en-US" sz="1800">
                    <a:solidFill>
                      <a:srgbClr val="003300"/>
                    </a:solidFill>
                    <a:latin typeface="Arial" charset="0"/>
                  </a:endParaRPr>
                </a:p>
              </p:txBody>
            </p:sp>
          </p:grpSp>
        </p:grpSp>
        <p:grpSp>
          <p:nvGrpSpPr>
            <p:cNvPr id="6" name="Group 21"/>
            <p:cNvGrpSpPr>
              <a:grpSpLocks/>
            </p:cNvGrpSpPr>
            <p:nvPr/>
          </p:nvGrpSpPr>
          <p:grpSpPr bwMode="auto">
            <a:xfrm>
              <a:off x="4051" y="2056"/>
              <a:ext cx="1306" cy="1416"/>
              <a:chOff x="4730" y="7615"/>
              <a:chExt cx="3458" cy="3752"/>
            </a:xfrm>
          </p:grpSpPr>
          <p:sp>
            <p:nvSpPr>
              <p:cNvPr id="46102" name="Text Box 22"/>
              <p:cNvSpPr txBox="1">
                <a:spLocks noChangeArrowheads="1"/>
              </p:cNvSpPr>
              <p:nvPr/>
            </p:nvSpPr>
            <p:spPr bwMode="auto">
              <a:xfrm>
                <a:off x="4730" y="7615"/>
                <a:ext cx="3458" cy="3752"/>
              </a:xfrm>
              <a:prstGeom prst="rect">
                <a:avLst/>
              </a:prstGeom>
              <a:solidFill>
                <a:srgbClr val="99FF66"/>
              </a:solidFill>
              <a:ln w="9525">
                <a:solidFill>
                  <a:srgbClr val="96969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 sz="1200" b="1">
                    <a:solidFill>
                      <a:srgbClr val="003300"/>
                    </a:solidFill>
                    <a:latin typeface="Arial" charset="0"/>
                  </a:rPr>
                  <a:t>Grid 2</a:t>
                </a:r>
                <a:endParaRPr lang="en-US" sz="1800">
                  <a:solidFill>
                    <a:srgbClr val="003300"/>
                  </a:solidFill>
                  <a:latin typeface="Arial" charset="0"/>
                </a:endParaRPr>
              </a:p>
            </p:txBody>
          </p:sp>
          <p:grpSp>
            <p:nvGrpSpPr>
              <p:cNvPr id="7" name="Group 23"/>
              <p:cNvGrpSpPr>
                <a:grpSpLocks/>
              </p:cNvGrpSpPr>
              <p:nvPr/>
            </p:nvGrpSpPr>
            <p:grpSpPr bwMode="auto">
              <a:xfrm>
                <a:off x="4902" y="8203"/>
                <a:ext cx="3114" cy="892"/>
                <a:chOff x="4391" y="8441"/>
                <a:chExt cx="3114" cy="892"/>
              </a:xfrm>
            </p:grpSpPr>
            <p:sp>
              <p:nvSpPr>
                <p:cNvPr id="46104" name="Text Box 24"/>
                <p:cNvSpPr txBox="1">
                  <a:spLocks noChangeArrowheads="1"/>
                </p:cNvSpPr>
                <p:nvPr/>
              </p:nvSpPr>
              <p:spPr bwMode="auto">
                <a:xfrm>
                  <a:off x="4391" y="8441"/>
                  <a:ext cx="689" cy="892"/>
                </a:xfrm>
                <a:prstGeom prst="rect">
                  <a:avLst/>
                </a:prstGeom>
                <a:solidFill>
                  <a:srgbClr val="FFCC00"/>
                </a:solidFill>
                <a:ln w="9525">
                  <a:solidFill>
                    <a:srgbClr val="969696"/>
                  </a:solidFill>
                  <a:miter lim="800000"/>
                  <a:headEnd/>
                  <a:tailEnd/>
                </a:ln>
              </p:spPr>
              <p:txBody>
                <a:bodyPr lIns="0" tIns="91440" rIns="0" bIns="0"/>
                <a:lstStyle/>
                <a:p>
                  <a:endParaRPr lang="nb-NO" sz="1800">
                    <a:solidFill>
                      <a:srgbClr val="003300"/>
                    </a:solidFill>
                    <a:latin typeface="Arial" charset="0"/>
                  </a:endParaRPr>
                </a:p>
              </p:txBody>
            </p:sp>
            <p:sp>
              <p:nvSpPr>
                <p:cNvPr id="46105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5199" y="8441"/>
                  <a:ext cx="689" cy="892"/>
                </a:xfrm>
                <a:prstGeom prst="rect">
                  <a:avLst/>
                </a:prstGeom>
                <a:solidFill>
                  <a:srgbClr val="FFCC00"/>
                </a:solidFill>
                <a:ln w="9525">
                  <a:solidFill>
                    <a:srgbClr val="969696"/>
                  </a:solidFill>
                  <a:miter lim="800000"/>
                  <a:headEnd/>
                  <a:tailEnd/>
                </a:ln>
              </p:spPr>
              <p:txBody>
                <a:bodyPr lIns="0" tIns="91440" rIns="0" bIns="0"/>
                <a:lstStyle/>
                <a:p>
                  <a:endParaRPr lang="nb-NO" sz="1800">
                    <a:solidFill>
                      <a:srgbClr val="003300"/>
                    </a:solidFill>
                    <a:latin typeface="Arial" charset="0"/>
                  </a:endParaRPr>
                </a:p>
              </p:txBody>
            </p:sp>
            <p:sp>
              <p:nvSpPr>
                <p:cNvPr id="46106" name="Text Box 26"/>
                <p:cNvSpPr txBox="1">
                  <a:spLocks noChangeArrowheads="1"/>
                </p:cNvSpPr>
                <p:nvPr/>
              </p:nvSpPr>
              <p:spPr bwMode="auto">
                <a:xfrm>
                  <a:off x="6007" y="8441"/>
                  <a:ext cx="689" cy="892"/>
                </a:xfrm>
                <a:prstGeom prst="rect">
                  <a:avLst/>
                </a:prstGeom>
                <a:solidFill>
                  <a:srgbClr val="FFCC00"/>
                </a:solidFill>
                <a:ln w="9525">
                  <a:solidFill>
                    <a:srgbClr val="969696"/>
                  </a:solidFill>
                  <a:miter lim="800000"/>
                  <a:headEnd/>
                  <a:tailEnd/>
                </a:ln>
              </p:spPr>
              <p:txBody>
                <a:bodyPr lIns="0" tIns="91440" rIns="0" bIns="0"/>
                <a:lstStyle/>
                <a:p>
                  <a:endParaRPr lang="nb-NO" sz="1800">
                    <a:solidFill>
                      <a:srgbClr val="003300"/>
                    </a:solidFill>
                    <a:latin typeface="Arial" charset="0"/>
                  </a:endParaRPr>
                </a:p>
              </p:txBody>
            </p:sp>
            <p:sp>
              <p:nvSpPr>
                <p:cNvPr id="46107" name="Text Box 27"/>
                <p:cNvSpPr txBox="1">
                  <a:spLocks noChangeArrowheads="1"/>
                </p:cNvSpPr>
                <p:nvPr/>
              </p:nvSpPr>
              <p:spPr bwMode="auto">
                <a:xfrm>
                  <a:off x="6816" y="8441"/>
                  <a:ext cx="689" cy="892"/>
                </a:xfrm>
                <a:prstGeom prst="rect">
                  <a:avLst/>
                </a:prstGeom>
                <a:solidFill>
                  <a:srgbClr val="FFCC00"/>
                </a:solidFill>
                <a:ln w="9525">
                  <a:solidFill>
                    <a:srgbClr val="969696"/>
                  </a:solidFill>
                  <a:miter lim="800000"/>
                  <a:headEnd/>
                  <a:tailEnd/>
                </a:ln>
              </p:spPr>
              <p:txBody>
                <a:bodyPr lIns="0" tIns="91440" rIns="0" bIns="0"/>
                <a:lstStyle/>
                <a:p>
                  <a:endParaRPr lang="nb-NO" sz="1800">
                    <a:solidFill>
                      <a:srgbClr val="003300"/>
                    </a:solidFill>
                    <a:latin typeface="Arial" charset="0"/>
                  </a:endParaRPr>
                </a:p>
              </p:txBody>
            </p:sp>
          </p:grpSp>
          <p:grpSp>
            <p:nvGrpSpPr>
              <p:cNvPr id="8" name="Group 28"/>
              <p:cNvGrpSpPr>
                <a:grpSpLocks/>
              </p:cNvGrpSpPr>
              <p:nvPr/>
            </p:nvGrpSpPr>
            <p:grpSpPr bwMode="auto">
              <a:xfrm>
                <a:off x="4902" y="9253"/>
                <a:ext cx="3114" cy="892"/>
                <a:chOff x="4391" y="8441"/>
                <a:chExt cx="3114" cy="892"/>
              </a:xfrm>
            </p:grpSpPr>
            <p:sp>
              <p:nvSpPr>
                <p:cNvPr id="46109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4391" y="8441"/>
                  <a:ext cx="689" cy="892"/>
                </a:xfrm>
                <a:prstGeom prst="rect">
                  <a:avLst/>
                </a:prstGeom>
                <a:solidFill>
                  <a:srgbClr val="FFCC00"/>
                </a:solidFill>
                <a:ln w="9525">
                  <a:solidFill>
                    <a:srgbClr val="969696"/>
                  </a:solidFill>
                  <a:miter lim="800000"/>
                  <a:headEnd/>
                  <a:tailEnd/>
                </a:ln>
              </p:spPr>
              <p:txBody>
                <a:bodyPr lIns="0" tIns="91440" rIns="0" bIns="0"/>
                <a:lstStyle/>
                <a:p>
                  <a:endParaRPr lang="nb-NO" sz="1800">
                    <a:solidFill>
                      <a:srgbClr val="003300"/>
                    </a:solidFill>
                    <a:latin typeface="Arial" charset="0"/>
                  </a:endParaRPr>
                </a:p>
              </p:txBody>
            </p:sp>
            <p:sp>
              <p:nvSpPr>
                <p:cNvPr id="46110" name="Text Box 30"/>
                <p:cNvSpPr txBox="1">
                  <a:spLocks noChangeArrowheads="1"/>
                </p:cNvSpPr>
                <p:nvPr/>
              </p:nvSpPr>
              <p:spPr bwMode="auto">
                <a:xfrm>
                  <a:off x="5199" y="8441"/>
                  <a:ext cx="689" cy="892"/>
                </a:xfrm>
                <a:prstGeom prst="rect">
                  <a:avLst/>
                </a:prstGeom>
                <a:solidFill>
                  <a:srgbClr val="FFCC00"/>
                </a:solidFill>
                <a:ln w="9525">
                  <a:solidFill>
                    <a:srgbClr val="969696"/>
                  </a:solidFill>
                  <a:miter lim="800000"/>
                  <a:headEnd/>
                  <a:tailEnd/>
                </a:ln>
              </p:spPr>
              <p:txBody>
                <a:bodyPr lIns="0" tIns="91440" rIns="0" bIns="0"/>
                <a:lstStyle/>
                <a:p>
                  <a:endParaRPr lang="nb-NO" sz="1800">
                    <a:solidFill>
                      <a:srgbClr val="003300"/>
                    </a:solidFill>
                    <a:latin typeface="Arial" charset="0"/>
                  </a:endParaRPr>
                </a:p>
              </p:txBody>
            </p:sp>
            <p:sp>
              <p:nvSpPr>
                <p:cNvPr id="46111" name="Text Box 31"/>
                <p:cNvSpPr txBox="1">
                  <a:spLocks noChangeArrowheads="1"/>
                </p:cNvSpPr>
                <p:nvPr/>
              </p:nvSpPr>
              <p:spPr bwMode="auto">
                <a:xfrm>
                  <a:off x="6007" y="8441"/>
                  <a:ext cx="689" cy="892"/>
                </a:xfrm>
                <a:prstGeom prst="rect">
                  <a:avLst/>
                </a:prstGeom>
                <a:solidFill>
                  <a:srgbClr val="FFCC00"/>
                </a:solidFill>
                <a:ln w="9525">
                  <a:solidFill>
                    <a:srgbClr val="969696"/>
                  </a:solidFill>
                  <a:miter lim="800000"/>
                  <a:headEnd/>
                  <a:tailEnd/>
                </a:ln>
              </p:spPr>
              <p:txBody>
                <a:bodyPr lIns="0" tIns="91440" rIns="0" bIns="0"/>
                <a:lstStyle/>
                <a:p>
                  <a:endParaRPr lang="nb-NO" sz="1800">
                    <a:solidFill>
                      <a:srgbClr val="003300"/>
                    </a:solidFill>
                    <a:latin typeface="Arial" charset="0"/>
                  </a:endParaRPr>
                </a:p>
              </p:txBody>
            </p:sp>
            <p:sp>
              <p:nvSpPr>
                <p:cNvPr id="46112" name="Text Box 32"/>
                <p:cNvSpPr txBox="1">
                  <a:spLocks noChangeArrowheads="1"/>
                </p:cNvSpPr>
                <p:nvPr/>
              </p:nvSpPr>
              <p:spPr bwMode="auto">
                <a:xfrm>
                  <a:off x="6816" y="8441"/>
                  <a:ext cx="689" cy="892"/>
                </a:xfrm>
                <a:prstGeom prst="rect">
                  <a:avLst/>
                </a:prstGeom>
                <a:solidFill>
                  <a:srgbClr val="FFCC00"/>
                </a:solidFill>
                <a:ln w="9525">
                  <a:solidFill>
                    <a:srgbClr val="969696"/>
                  </a:solidFill>
                  <a:miter lim="800000"/>
                  <a:headEnd/>
                  <a:tailEnd/>
                </a:ln>
              </p:spPr>
              <p:txBody>
                <a:bodyPr lIns="0" tIns="91440" rIns="0" bIns="0"/>
                <a:lstStyle/>
                <a:p>
                  <a:endParaRPr lang="nb-NO" sz="1800">
                    <a:solidFill>
                      <a:srgbClr val="003300"/>
                    </a:solidFill>
                    <a:latin typeface="Arial" charset="0"/>
                  </a:endParaRPr>
                </a:p>
              </p:txBody>
            </p:sp>
          </p:grpSp>
          <p:grpSp>
            <p:nvGrpSpPr>
              <p:cNvPr id="9" name="Group 33"/>
              <p:cNvGrpSpPr>
                <a:grpSpLocks/>
              </p:cNvGrpSpPr>
              <p:nvPr/>
            </p:nvGrpSpPr>
            <p:grpSpPr bwMode="auto">
              <a:xfrm>
                <a:off x="4902" y="10303"/>
                <a:ext cx="3114" cy="892"/>
                <a:chOff x="4391" y="8441"/>
                <a:chExt cx="3114" cy="892"/>
              </a:xfrm>
            </p:grpSpPr>
            <p:sp>
              <p:nvSpPr>
                <p:cNvPr id="46114" name="Text Box 34"/>
                <p:cNvSpPr txBox="1">
                  <a:spLocks noChangeArrowheads="1"/>
                </p:cNvSpPr>
                <p:nvPr/>
              </p:nvSpPr>
              <p:spPr bwMode="auto">
                <a:xfrm>
                  <a:off x="4391" y="8441"/>
                  <a:ext cx="689" cy="892"/>
                </a:xfrm>
                <a:prstGeom prst="rect">
                  <a:avLst/>
                </a:prstGeom>
                <a:solidFill>
                  <a:srgbClr val="FFCC00"/>
                </a:solidFill>
                <a:ln w="9525">
                  <a:solidFill>
                    <a:srgbClr val="969696"/>
                  </a:solidFill>
                  <a:miter lim="800000"/>
                  <a:headEnd/>
                  <a:tailEnd/>
                </a:ln>
              </p:spPr>
              <p:txBody>
                <a:bodyPr lIns="0" tIns="91440" rIns="0" bIns="0"/>
                <a:lstStyle/>
                <a:p>
                  <a:endParaRPr lang="nb-NO" sz="1800">
                    <a:solidFill>
                      <a:srgbClr val="003300"/>
                    </a:solidFill>
                    <a:latin typeface="Arial" charset="0"/>
                  </a:endParaRPr>
                </a:p>
              </p:txBody>
            </p:sp>
            <p:sp>
              <p:nvSpPr>
                <p:cNvPr id="46115" name="Text Box 35"/>
                <p:cNvSpPr txBox="1">
                  <a:spLocks noChangeArrowheads="1"/>
                </p:cNvSpPr>
                <p:nvPr/>
              </p:nvSpPr>
              <p:spPr bwMode="auto">
                <a:xfrm>
                  <a:off x="5199" y="8441"/>
                  <a:ext cx="689" cy="892"/>
                </a:xfrm>
                <a:prstGeom prst="rect">
                  <a:avLst/>
                </a:prstGeom>
                <a:solidFill>
                  <a:srgbClr val="FFCC00"/>
                </a:solidFill>
                <a:ln w="9525">
                  <a:solidFill>
                    <a:srgbClr val="969696"/>
                  </a:solidFill>
                  <a:miter lim="800000"/>
                  <a:headEnd/>
                  <a:tailEnd/>
                </a:ln>
              </p:spPr>
              <p:txBody>
                <a:bodyPr lIns="0" tIns="91440" rIns="0" bIns="0"/>
                <a:lstStyle/>
                <a:p>
                  <a:endParaRPr lang="nb-NO" sz="1800">
                    <a:solidFill>
                      <a:srgbClr val="003300"/>
                    </a:solidFill>
                    <a:latin typeface="Arial" charset="0"/>
                  </a:endParaRPr>
                </a:p>
              </p:txBody>
            </p:sp>
            <p:sp>
              <p:nvSpPr>
                <p:cNvPr id="46116" name="Text Box 36"/>
                <p:cNvSpPr txBox="1">
                  <a:spLocks noChangeArrowheads="1"/>
                </p:cNvSpPr>
                <p:nvPr/>
              </p:nvSpPr>
              <p:spPr bwMode="auto">
                <a:xfrm>
                  <a:off x="6007" y="8441"/>
                  <a:ext cx="689" cy="892"/>
                </a:xfrm>
                <a:prstGeom prst="rect">
                  <a:avLst/>
                </a:prstGeom>
                <a:solidFill>
                  <a:srgbClr val="FFCC00"/>
                </a:solidFill>
                <a:ln w="9525">
                  <a:solidFill>
                    <a:srgbClr val="969696"/>
                  </a:solidFill>
                  <a:miter lim="800000"/>
                  <a:headEnd/>
                  <a:tailEnd/>
                </a:ln>
              </p:spPr>
              <p:txBody>
                <a:bodyPr lIns="0" tIns="91440" rIns="0" bIns="0"/>
                <a:lstStyle/>
                <a:p>
                  <a:endParaRPr lang="nb-NO" sz="1800">
                    <a:solidFill>
                      <a:srgbClr val="003300"/>
                    </a:solidFill>
                    <a:latin typeface="Arial" charset="0"/>
                  </a:endParaRPr>
                </a:p>
              </p:txBody>
            </p:sp>
            <p:sp>
              <p:nvSpPr>
                <p:cNvPr id="46117" name="Text Box 37"/>
                <p:cNvSpPr txBox="1">
                  <a:spLocks noChangeArrowheads="1"/>
                </p:cNvSpPr>
                <p:nvPr/>
              </p:nvSpPr>
              <p:spPr bwMode="auto">
                <a:xfrm>
                  <a:off x="6816" y="8441"/>
                  <a:ext cx="689" cy="892"/>
                </a:xfrm>
                <a:prstGeom prst="rect">
                  <a:avLst/>
                </a:prstGeom>
                <a:solidFill>
                  <a:srgbClr val="FFCC00"/>
                </a:solidFill>
                <a:ln w="9525">
                  <a:solidFill>
                    <a:srgbClr val="969696"/>
                  </a:solidFill>
                  <a:miter lim="800000"/>
                  <a:headEnd/>
                  <a:tailEnd/>
                </a:ln>
              </p:spPr>
              <p:txBody>
                <a:bodyPr lIns="0" tIns="91440" rIns="0" bIns="0"/>
                <a:lstStyle/>
                <a:p>
                  <a:endParaRPr lang="nb-NO" sz="1800">
                    <a:solidFill>
                      <a:srgbClr val="003300"/>
                    </a:solidFill>
                    <a:latin typeface="Arial" charset="0"/>
                  </a:endParaRPr>
                </a:p>
              </p:txBody>
            </p:sp>
          </p:grpSp>
        </p:grpSp>
        <p:grpSp>
          <p:nvGrpSpPr>
            <p:cNvPr id="10" name="Group 38"/>
            <p:cNvGrpSpPr>
              <a:grpSpLocks/>
            </p:cNvGrpSpPr>
            <p:nvPr/>
          </p:nvGrpSpPr>
          <p:grpSpPr bwMode="auto">
            <a:xfrm>
              <a:off x="3414" y="2782"/>
              <a:ext cx="1765" cy="1295"/>
              <a:chOff x="1972" y="8931"/>
              <a:chExt cx="4676" cy="3430"/>
            </a:xfrm>
          </p:grpSpPr>
          <p:sp>
            <p:nvSpPr>
              <p:cNvPr id="46119" name="Text Box 39"/>
              <p:cNvSpPr txBox="1">
                <a:spLocks noChangeArrowheads="1"/>
              </p:cNvSpPr>
              <p:nvPr/>
            </p:nvSpPr>
            <p:spPr bwMode="auto">
              <a:xfrm>
                <a:off x="1972" y="8931"/>
                <a:ext cx="4676" cy="3430"/>
              </a:xfrm>
              <a:prstGeom prst="rect">
                <a:avLst/>
              </a:prstGeom>
              <a:solidFill>
                <a:srgbClr val="FFCC00"/>
              </a:solidFill>
              <a:ln w="9525">
                <a:solidFill>
                  <a:srgbClr val="96969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 sz="1200" b="1">
                    <a:solidFill>
                      <a:srgbClr val="003300"/>
                    </a:solidFill>
                    <a:latin typeface="Arial" charset="0"/>
                  </a:rPr>
                  <a:t>Block (1, 1)</a:t>
                </a:r>
                <a:endParaRPr lang="en-US" sz="1800">
                  <a:solidFill>
                    <a:srgbClr val="003300"/>
                  </a:solidFill>
                  <a:latin typeface="Arial" charset="0"/>
                </a:endParaRPr>
              </a:p>
            </p:txBody>
          </p:sp>
          <p:grpSp>
            <p:nvGrpSpPr>
              <p:cNvPr id="11" name="Group 40"/>
              <p:cNvGrpSpPr>
                <a:grpSpLocks/>
              </p:cNvGrpSpPr>
              <p:nvPr/>
            </p:nvGrpSpPr>
            <p:grpSpPr bwMode="auto">
              <a:xfrm>
                <a:off x="2147" y="9559"/>
                <a:ext cx="4325" cy="2592"/>
                <a:chOff x="2630" y="11267"/>
                <a:chExt cx="4325" cy="2592"/>
              </a:xfrm>
            </p:grpSpPr>
            <p:grpSp>
              <p:nvGrpSpPr>
                <p:cNvPr id="12" name="Group 41"/>
                <p:cNvGrpSpPr>
                  <a:grpSpLocks/>
                </p:cNvGrpSpPr>
                <p:nvPr/>
              </p:nvGrpSpPr>
              <p:grpSpPr bwMode="auto">
                <a:xfrm>
                  <a:off x="2630" y="11267"/>
                  <a:ext cx="4325" cy="2592"/>
                  <a:chOff x="2160" y="10769"/>
                  <a:chExt cx="4325" cy="2592"/>
                </a:xfrm>
              </p:grpSpPr>
              <p:sp>
                <p:nvSpPr>
                  <p:cNvPr id="46122" name="Rectangle 42"/>
                  <p:cNvSpPr>
                    <a:spLocks noChangeArrowheads="1"/>
                  </p:cNvSpPr>
                  <p:nvPr/>
                </p:nvSpPr>
                <p:spPr bwMode="auto">
                  <a:xfrm>
                    <a:off x="2160" y="10769"/>
                    <a:ext cx="4320" cy="2592"/>
                  </a:xfrm>
                  <a:prstGeom prst="rect">
                    <a:avLst/>
                  </a:prstGeom>
                  <a:solidFill>
                    <a:srgbClr val="FF6600"/>
                  </a:solidFill>
                  <a:ln w="127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nb-NO"/>
                  </a:p>
                </p:txBody>
              </p:sp>
              <p:sp>
                <p:nvSpPr>
                  <p:cNvPr id="46123" name="Line 4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60" y="11631"/>
                    <a:ext cx="4325" cy="2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nb-NO"/>
                  </a:p>
                </p:txBody>
              </p:sp>
              <p:sp>
                <p:nvSpPr>
                  <p:cNvPr id="46124" name="Line 44"/>
                  <p:cNvSpPr>
                    <a:spLocks noChangeShapeType="1"/>
                  </p:cNvSpPr>
                  <p:nvPr/>
                </p:nvSpPr>
                <p:spPr bwMode="auto">
                  <a:xfrm>
                    <a:off x="2161" y="12497"/>
                    <a:ext cx="4324" cy="4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nb-NO"/>
                  </a:p>
                </p:txBody>
              </p:sp>
              <p:sp>
                <p:nvSpPr>
                  <p:cNvPr id="46125" name="Line 45"/>
                  <p:cNvSpPr>
                    <a:spLocks noChangeShapeType="1"/>
                  </p:cNvSpPr>
                  <p:nvPr/>
                </p:nvSpPr>
                <p:spPr bwMode="auto">
                  <a:xfrm>
                    <a:off x="3024" y="10769"/>
                    <a:ext cx="1" cy="2592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nb-NO"/>
                  </a:p>
                </p:txBody>
              </p:sp>
              <p:sp>
                <p:nvSpPr>
                  <p:cNvPr id="46126" name="Line 46"/>
                  <p:cNvSpPr>
                    <a:spLocks noChangeShapeType="1"/>
                  </p:cNvSpPr>
                  <p:nvPr/>
                </p:nvSpPr>
                <p:spPr bwMode="auto">
                  <a:xfrm>
                    <a:off x="3888" y="10769"/>
                    <a:ext cx="1" cy="2592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nb-NO"/>
                  </a:p>
                </p:txBody>
              </p:sp>
              <p:sp>
                <p:nvSpPr>
                  <p:cNvPr id="46127" name="Line 47"/>
                  <p:cNvSpPr>
                    <a:spLocks noChangeShapeType="1"/>
                  </p:cNvSpPr>
                  <p:nvPr/>
                </p:nvSpPr>
                <p:spPr bwMode="auto">
                  <a:xfrm>
                    <a:off x="4752" y="10769"/>
                    <a:ext cx="1" cy="2592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nb-NO"/>
                  </a:p>
                </p:txBody>
              </p:sp>
              <p:sp>
                <p:nvSpPr>
                  <p:cNvPr id="46128" name="Line 48"/>
                  <p:cNvSpPr>
                    <a:spLocks noChangeShapeType="1"/>
                  </p:cNvSpPr>
                  <p:nvPr/>
                </p:nvSpPr>
                <p:spPr bwMode="auto">
                  <a:xfrm>
                    <a:off x="5616" y="10769"/>
                    <a:ext cx="1" cy="2592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nb-NO"/>
                  </a:p>
                </p:txBody>
              </p:sp>
            </p:grpSp>
            <p:grpSp>
              <p:nvGrpSpPr>
                <p:cNvPr id="13" name="Group 49"/>
                <p:cNvGrpSpPr>
                  <a:grpSpLocks/>
                </p:cNvGrpSpPr>
                <p:nvPr/>
              </p:nvGrpSpPr>
              <p:grpSpPr bwMode="auto">
                <a:xfrm>
                  <a:off x="2756" y="12340"/>
                  <a:ext cx="4075" cy="448"/>
                  <a:chOff x="2364" y="10793"/>
                  <a:chExt cx="4075" cy="448"/>
                </a:xfrm>
              </p:grpSpPr>
              <p:sp>
                <p:nvSpPr>
                  <p:cNvPr id="46130" name="Text Box 5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364" y="10793"/>
                    <a:ext cx="617" cy="44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/>
                  <a:lstStyle/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Thread</a:t>
                    </a:r>
                  </a:p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(0, 1)</a:t>
                    </a:r>
                    <a:endParaRPr lang="en-US" sz="1800">
                      <a:solidFill>
                        <a:srgbClr val="003300"/>
                      </a:solidFill>
                      <a:latin typeface="Arial" charset="0"/>
                    </a:endParaRPr>
                  </a:p>
                </p:txBody>
              </p:sp>
              <p:sp>
                <p:nvSpPr>
                  <p:cNvPr id="46131" name="Text Box 5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28" y="10793"/>
                    <a:ext cx="617" cy="44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/>
                  <a:lstStyle/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Thread</a:t>
                    </a:r>
                  </a:p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(1, 1)</a:t>
                    </a:r>
                    <a:endParaRPr lang="en-US" sz="1800">
                      <a:solidFill>
                        <a:srgbClr val="003300"/>
                      </a:solidFill>
                      <a:latin typeface="Arial" charset="0"/>
                    </a:endParaRPr>
                  </a:p>
                </p:txBody>
              </p:sp>
              <p:sp>
                <p:nvSpPr>
                  <p:cNvPr id="46132" name="Text Box 5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3" y="10793"/>
                    <a:ext cx="617" cy="44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/>
                  <a:lstStyle/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Thread</a:t>
                    </a:r>
                  </a:p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(2, 1)</a:t>
                    </a:r>
                    <a:endParaRPr lang="en-US" sz="1800">
                      <a:solidFill>
                        <a:srgbClr val="003300"/>
                      </a:solidFill>
                      <a:latin typeface="Arial" charset="0"/>
                    </a:endParaRPr>
                  </a:p>
                </p:txBody>
              </p:sp>
              <p:sp>
                <p:nvSpPr>
                  <p:cNvPr id="46133" name="Text Box 5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957" y="10793"/>
                    <a:ext cx="617" cy="44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/>
                  <a:lstStyle/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Thread</a:t>
                    </a:r>
                  </a:p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(3, 1)</a:t>
                    </a:r>
                    <a:endParaRPr lang="en-US" sz="1800">
                      <a:solidFill>
                        <a:srgbClr val="003300"/>
                      </a:solidFill>
                      <a:latin typeface="Arial" charset="0"/>
                    </a:endParaRPr>
                  </a:p>
                </p:txBody>
              </p:sp>
              <p:sp>
                <p:nvSpPr>
                  <p:cNvPr id="46134" name="Text Box 5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22" y="10793"/>
                    <a:ext cx="617" cy="44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/>
                  <a:lstStyle/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Thread</a:t>
                    </a:r>
                  </a:p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(4, 1)</a:t>
                    </a:r>
                    <a:endParaRPr lang="en-US" sz="1800">
                      <a:solidFill>
                        <a:srgbClr val="003300"/>
                      </a:solidFill>
                      <a:latin typeface="Arial" charset="0"/>
                    </a:endParaRPr>
                  </a:p>
                </p:txBody>
              </p:sp>
            </p:grpSp>
            <p:grpSp>
              <p:nvGrpSpPr>
                <p:cNvPr id="14" name="Group 55"/>
                <p:cNvGrpSpPr>
                  <a:grpSpLocks/>
                </p:cNvGrpSpPr>
                <p:nvPr/>
              </p:nvGrpSpPr>
              <p:grpSpPr bwMode="auto">
                <a:xfrm>
                  <a:off x="2756" y="13201"/>
                  <a:ext cx="4075" cy="448"/>
                  <a:chOff x="2364" y="10793"/>
                  <a:chExt cx="4075" cy="448"/>
                </a:xfrm>
              </p:grpSpPr>
              <p:sp>
                <p:nvSpPr>
                  <p:cNvPr id="46136" name="Text Box 5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364" y="10793"/>
                    <a:ext cx="617" cy="44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/>
                  <a:lstStyle/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Thread</a:t>
                    </a:r>
                  </a:p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(0, 2)</a:t>
                    </a:r>
                    <a:endParaRPr lang="en-US" sz="1800">
                      <a:solidFill>
                        <a:srgbClr val="003300"/>
                      </a:solidFill>
                      <a:latin typeface="Arial" charset="0"/>
                    </a:endParaRPr>
                  </a:p>
                </p:txBody>
              </p:sp>
              <p:sp>
                <p:nvSpPr>
                  <p:cNvPr id="46137" name="Text Box 5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28" y="10793"/>
                    <a:ext cx="617" cy="44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/>
                  <a:lstStyle/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Thread</a:t>
                    </a:r>
                  </a:p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(1, 2)</a:t>
                    </a:r>
                    <a:endParaRPr lang="en-US" sz="1800">
                      <a:solidFill>
                        <a:srgbClr val="003300"/>
                      </a:solidFill>
                      <a:latin typeface="Arial" charset="0"/>
                    </a:endParaRPr>
                  </a:p>
                </p:txBody>
              </p:sp>
              <p:sp>
                <p:nvSpPr>
                  <p:cNvPr id="46138" name="Text Box 5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3" y="10793"/>
                    <a:ext cx="617" cy="44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/>
                  <a:lstStyle/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Thread</a:t>
                    </a:r>
                  </a:p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(2, 2)</a:t>
                    </a:r>
                    <a:endParaRPr lang="en-US" sz="1800">
                      <a:solidFill>
                        <a:srgbClr val="003300"/>
                      </a:solidFill>
                      <a:latin typeface="Arial" charset="0"/>
                    </a:endParaRPr>
                  </a:p>
                </p:txBody>
              </p:sp>
              <p:sp>
                <p:nvSpPr>
                  <p:cNvPr id="46139" name="Text Box 5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957" y="10793"/>
                    <a:ext cx="617" cy="44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/>
                  <a:lstStyle/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Thread</a:t>
                    </a:r>
                  </a:p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(3, 2)</a:t>
                    </a:r>
                    <a:endParaRPr lang="en-US" sz="1800">
                      <a:solidFill>
                        <a:srgbClr val="003300"/>
                      </a:solidFill>
                      <a:latin typeface="Arial" charset="0"/>
                    </a:endParaRPr>
                  </a:p>
                </p:txBody>
              </p:sp>
              <p:sp>
                <p:nvSpPr>
                  <p:cNvPr id="46140" name="Text Box 6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22" y="10793"/>
                    <a:ext cx="617" cy="44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/>
                  <a:lstStyle/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Thread</a:t>
                    </a:r>
                  </a:p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(4, 2)</a:t>
                    </a:r>
                    <a:endParaRPr lang="en-US" sz="1800">
                      <a:solidFill>
                        <a:srgbClr val="003300"/>
                      </a:solidFill>
                      <a:latin typeface="Arial" charset="0"/>
                    </a:endParaRPr>
                  </a:p>
                </p:txBody>
              </p:sp>
            </p:grpSp>
            <p:grpSp>
              <p:nvGrpSpPr>
                <p:cNvPr id="15" name="Group 61"/>
                <p:cNvGrpSpPr>
                  <a:grpSpLocks/>
                </p:cNvGrpSpPr>
                <p:nvPr/>
              </p:nvGrpSpPr>
              <p:grpSpPr bwMode="auto">
                <a:xfrm>
                  <a:off x="2755" y="11479"/>
                  <a:ext cx="4075" cy="448"/>
                  <a:chOff x="2364" y="10793"/>
                  <a:chExt cx="4075" cy="448"/>
                </a:xfrm>
              </p:grpSpPr>
              <p:sp>
                <p:nvSpPr>
                  <p:cNvPr id="46142" name="Text Box 6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364" y="10793"/>
                    <a:ext cx="617" cy="44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/>
                  <a:lstStyle/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Thread</a:t>
                    </a:r>
                  </a:p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(0, 0)</a:t>
                    </a:r>
                    <a:endParaRPr lang="en-US" sz="1800">
                      <a:solidFill>
                        <a:srgbClr val="003300"/>
                      </a:solidFill>
                      <a:latin typeface="Arial" charset="0"/>
                    </a:endParaRPr>
                  </a:p>
                </p:txBody>
              </p:sp>
              <p:sp>
                <p:nvSpPr>
                  <p:cNvPr id="46143" name="Text Box 6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28" y="10793"/>
                    <a:ext cx="617" cy="44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/>
                  <a:lstStyle/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Thread</a:t>
                    </a:r>
                  </a:p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(1, 0)</a:t>
                    </a:r>
                    <a:endParaRPr lang="en-US" sz="1800">
                      <a:solidFill>
                        <a:srgbClr val="003300"/>
                      </a:solidFill>
                      <a:latin typeface="Arial" charset="0"/>
                    </a:endParaRPr>
                  </a:p>
                </p:txBody>
              </p:sp>
              <p:sp>
                <p:nvSpPr>
                  <p:cNvPr id="46144" name="Text Box 6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3" y="10793"/>
                    <a:ext cx="617" cy="44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/>
                  <a:lstStyle/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Thread</a:t>
                    </a:r>
                  </a:p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(2, 0)</a:t>
                    </a:r>
                    <a:endParaRPr lang="en-US" sz="1800">
                      <a:solidFill>
                        <a:srgbClr val="003300"/>
                      </a:solidFill>
                      <a:latin typeface="Arial" charset="0"/>
                    </a:endParaRPr>
                  </a:p>
                </p:txBody>
              </p:sp>
              <p:sp>
                <p:nvSpPr>
                  <p:cNvPr id="46145" name="Text Box 6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957" y="10793"/>
                    <a:ext cx="617" cy="44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/>
                  <a:lstStyle/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Thread</a:t>
                    </a:r>
                  </a:p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(3, 0)</a:t>
                    </a:r>
                    <a:endParaRPr lang="en-US" sz="1800">
                      <a:solidFill>
                        <a:srgbClr val="003300"/>
                      </a:solidFill>
                      <a:latin typeface="Arial" charset="0"/>
                    </a:endParaRPr>
                  </a:p>
                </p:txBody>
              </p:sp>
              <p:sp>
                <p:nvSpPr>
                  <p:cNvPr id="46146" name="Text Box 6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22" y="10793"/>
                    <a:ext cx="617" cy="44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/>
                  <a:lstStyle/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Thread</a:t>
                    </a:r>
                  </a:p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(4, 0)</a:t>
                    </a:r>
                    <a:endParaRPr lang="en-US" sz="1800">
                      <a:solidFill>
                        <a:srgbClr val="003300"/>
                      </a:solidFill>
                      <a:latin typeface="Arial" charset="0"/>
                    </a:endParaRPr>
                  </a:p>
                </p:txBody>
              </p:sp>
            </p:grpSp>
          </p:grpSp>
        </p:grpSp>
        <p:sp>
          <p:nvSpPr>
            <p:cNvPr id="46147" name="Line 67"/>
            <p:cNvSpPr>
              <a:spLocks noChangeShapeType="1"/>
            </p:cNvSpPr>
            <p:nvPr/>
          </p:nvSpPr>
          <p:spPr bwMode="auto">
            <a:xfrm>
              <a:off x="3605" y="1277"/>
              <a:ext cx="32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ffectLst/>
          </p:spPr>
          <p:txBody>
            <a:bodyPr/>
            <a:lstStyle/>
            <a:p>
              <a:endParaRPr lang="nb-NO"/>
            </a:p>
          </p:txBody>
        </p:sp>
        <p:sp>
          <p:nvSpPr>
            <p:cNvPr id="46148" name="Line 68"/>
            <p:cNvSpPr>
              <a:spLocks noChangeShapeType="1"/>
            </p:cNvSpPr>
            <p:nvPr/>
          </p:nvSpPr>
          <p:spPr bwMode="auto">
            <a:xfrm>
              <a:off x="3615" y="2380"/>
              <a:ext cx="433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ffectLst/>
          </p:spPr>
          <p:txBody>
            <a:bodyPr/>
            <a:lstStyle/>
            <a:p>
              <a:endParaRPr lang="nb-NO"/>
            </a:p>
          </p:txBody>
        </p:sp>
        <p:sp>
          <p:nvSpPr>
            <p:cNvPr id="46149" name="Line 69"/>
            <p:cNvSpPr>
              <a:spLocks noChangeShapeType="1"/>
            </p:cNvSpPr>
            <p:nvPr/>
          </p:nvSpPr>
          <p:spPr bwMode="auto">
            <a:xfrm flipH="1">
              <a:off x="3414" y="1562"/>
              <a:ext cx="1068" cy="12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6150" name="Line 70"/>
            <p:cNvSpPr>
              <a:spLocks noChangeShapeType="1"/>
            </p:cNvSpPr>
            <p:nvPr/>
          </p:nvSpPr>
          <p:spPr bwMode="auto">
            <a:xfrm>
              <a:off x="4926" y="1562"/>
              <a:ext cx="243" cy="12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6151" name="Line 71"/>
            <p:cNvSpPr>
              <a:spLocks noChangeShapeType="1"/>
            </p:cNvSpPr>
            <p:nvPr/>
          </p:nvSpPr>
          <p:spPr bwMode="auto">
            <a:xfrm flipH="1">
              <a:off x="4048" y="1889"/>
              <a:ext cx="434" cy="88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6152" name="Line 72"/>
            <p:cNvSpPr>
              <a:spLocks noChangeShapeType="1"/>
            </p:cNvSpPr>
            <p:nvPr/>
          </p:nvSpPr>
          <p:spPr bwMode="auto">
            <a:xfrm>
              <a:off x="4926" y="1895"/>
              <a:ext cx="100" cy="89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6153" name="Line 73"/>
            <p:cNvSpPr>
              <a:spLocks noChangeShapeType="1"/>
            </p:cNvSpPr>
            <p:nvPr/>
          </p:nvSpPr>
          <p:spPr bwMode="auto">
            <a:xfrm flipH="1">
              <a:off x="3420" y="2777"/>
              <a:ext cx="623" cy="1295"/>
            </a:xfrm>
            <a:prstGeom prst="line">
              <a:avLst/>
            </a:prstGeom>
            <a:noFill/>
            <a:ln w="9525">
              <a:solidFill>
                <a:srgbClr val="000000">
                  <a:alpha val="10001"/>
                </a:srgbClr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6154" name="Line 74"/>
            <p:cNvSpPr>
              <a:spLocks noChangeShapeType="1"/>
            </p:cNvSpPr>
            <p:nvPr/>
          </p:nvSpPr>
          <p:spPr bwMode="auto">
            <a:xfrm>
              <a:off x="5026" y="2777"/>
              <a:ext cx="153" cy="1300"/>
            </a:xfrm>
            <a:prstGeom prst="line">
              <a:avLst/>
            </a:prstGeom>
            <a:noFill/>
            <a:ln w="9525">
              <a:solidFill>
                <a:srgbClr val="000000">
                  <a:alpha val="10001"/>
                </a:srgbClr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</p:grpSp>
      <p:sp>
        <p:nvSpPr>
          <p:cNvPr id="77" name="Plassholder for bunntekst 3"/>
          <p:cNvSpPr txBox="1">
            <a:spLocks/>
          </p:cNvSpPr>
          <p:nvPr/>
        </p:nvSpPr>
        <p:spPr>
          <a:xfrm>
            <a:off x="3048000" y="6629400"/>
            <a:ext cx="3429000" cy="228600"/>
          </a:xfrm>
          <a:prstGeom prst="rect">
            <a:avLst/>
          </a:prstGeom>
          <a:solidFill>
            <a:schemeClr val="bg1"/>
          </a:solidFill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INF5062, Håkon Kvale Stensland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7391400" cy="579438"/>
          </a:xfrm>
        </p:spPr>
        <p:txBody>
          <a:bodyPr/>
          <a:lstStyle/>
          <a:p>
            <a:r>
              <a:rPr lang="en-US" dirty="0"/>
              <a:t>Block and Thread IDs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19200"/>
            <a:ext cx="4648200" cy="5257800"/>
          </a:xfrm>
        </p:spPr>
        <p:txBody>
          <a:bodyPr/>
          <a:lstStyle/>
          <a:p>
            <a:pPr marL="457200" indent="-457200">
              <a:lnSpc>
                <a:spcPct val="90000"/>
              </a:lnSpc>
            </a:pPr>
            <a:r>
              <a:rPr lang="en-US" dirty="0"/>
              <a:t>Threads and blocks have IDs</a:t>
            </a:r>
          </a:p>
          <a:p>
            <a:pPr marL="974725" lvl="1" indent="-403225">
              <a:lnSpc>
                <a:spcPct val="90000"/>
              </a:lnSpc>
            </a:pPr>
            <a:r>
              <a:rPr lang="en-US" dirty="0"/>
              <a:t>E</a:t>
            </a:r>
            <a:r>
              <a:rPr lang="en-US" dirty="0" smtClean="0"/>
              <a:t>ach </a:t>
            </a:r>
            <a:r>
              <a:rPr lang="en-US" dirty="0"/>
              <a:t>thread can decide what data to work on</a:t>
            </a:r>
          </a:p>
          <a:p>
            <a:pPr marL="974725" lvl="1" indent="-403225">
              <a:lnSpc>
                <a:spcPct val="90000"/>
              </a:lnSpc>
            </a:pPr>
            <a:r>
              <a:rPr lang="en-US" dirty="0"/>
              <a:t>Block ID: 1D or 2D</a:t>
            </a:r>
          </a:p>
          <a:p>
            <a:pPr marL="974725" lvl="1" indent="-403225">
              <a:lnSpc>
                <a:spcPct val="90000"/>
              </a:lnSpc>
            </a:pPr>
            <a:r>
              <a:rPr lang="en-US" dirty="0"/>
              <a:t>Thread ID: 1D, 2D, or 3D </a:t>
            </a:r>
          </a:p>
          <a:p>
            <a:pPr marL="457200" indent="-457200">
              <a:lnSpc>
                <a:spcPct val="90000"/>
              </a:lnSpc>
            </a:pPr>
            <a:r>
              <a:rPr lang="en-US" dirty="0"/>
              <a:t>Simplifies memory</a:t>
            </a:r>
            <a:br>
              <a:rPr lang="en-US" dirty="0"/>
            </a:br>
            <a:r>
              <a:rPr lang="en-US" dirty="0"/>
              <a:t>addressing when </a:t>
            </a:r>
            <a:r>
              <a:rPr lang="en-US" dirty="0" smtClean="0"/>
              <a:t>processing multidimensional </a:t>
            </a:r>
            <a:r>
              <a:rPr lang="en-US" dirty="0"/>
              <a:t>data</a:t>
            </a:r>
          </a:p>
          <a:p>
            <a:pPr marL="974725" lvl="1" indent="-403225">
              <a:lnSpc>
                <a:spcPct val="90000"/>
              </a:lnSpc>
            </a:pPr>
            <a:r>
              <a:rPr lang="en-US" dirty="0"/>
              <a:t>Image </a:t>
            </a:r>
            <a:r>
              <a:rPr lang="en-US" dirty="0" smtClean="0"/>
              <a:t>and video processing (e.g. MJPEG…)</a:t>
            </a:r>
            <a:endParaRPr lang="en-US" dirty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334000" y="1752600"/>
            <a:ext cx="3521075" cy="4292600"/>
            <a:chOff x="3410" y="1469"/>
            <a:chExt cx="2218" cy="2704"/>
          </a:xfrm>
        </p:grpSpPr>
        <p:sp>
          <p:nvSpPr>
            <p:cNvPr id="47109" name="Text Box 5"/>
            <p:cNvSpPr txBox="1">
              <a:spLocks noChangeArrowheads="1"/>
            </p:cNvSpPr>
            <p:nvPr/>
          </p:nvSpPr>
          <p:spPr bwMode="auto">
            <a:xfrm>
              <a:off x="3410" y="1469"/>
              <a:ext cx="2218" cy="2093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200" b="1">
                  <a:solidFill>
                    <a:srgbClr val="003300"/>
                  </a:solidFill>
                  <a:latin typeface="Arial" charset="0"/>
                </a:rPr>
                <a:t>Device</a:t>
              </a:r>
              <a:endParaRPr lang="en-US" sz="1800">
                <a:solidFill>
                  <a:srgbClr val="003300"/>
                </a:solidFill>
                <a:latin typeface="Arial" charset="0"/>
              </a:endParaRPr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4023" y="1647"/>
              <a:ext cx="1554" cy="1004"/>
              <a:chOff x="3820" y="4577"/>
              <a:chExt cx="4116" cy="2660"/>
            </a:xfrm>
          </p:grpSpPr>
          <p:sp>
            <p:nvSpPr>
              <p:cNvPr id="47111" name="Text Box 7"/>
              <p:cNvSpPr txBox="1">
                <a:spLocks noChangeArrowheads="1"/>
              </p:cNvSpPr>
              <p:nvPr/>
            </p:nvSpPr>
            <p:spPr bwMode="auto">
              <a:xfrm>
                <a:off x="3820" y="4577"/>
                <a:ext cx="4116" cy="2660"/>
              </a:xfrm>
              <a:prstGeom prst="rect">
                <a:avLst/>
              </a:prstGeom>
              <a:solidFill>
                <a:srgbClr val="99FF66"/>
              </a:solidFill>
              <a:ln w="9525">
                <a:solidFill>
                  <a:srgbClr val="96969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 sz="1200" b="1">
                    <a:solidFill>
                      <a:srgbClr val="003300"/>
                    </a:solidFill>
                    <a:latin typeface="Arial" charset="0"/>
                  </a:rPr>
                  <a:t>Grid 1</a:t>
                </a:r>
                <a:endParaRPr lang="en-US" sz="1800">
                  <a:solidFill>
                    <a:srgbClr val="003300"/>
                  </a:solidFill>
                  <a:latin typeface="Arial" charset="0"/>
                </a:endParaRPr>
              </a:p>
            </p:txBody>
          </p:sp>
          <p:grpSp>
            <p:nvGrpSpPr>
              <p:cNvPr id="4" name="Group 8"/>
              <p:cNvGrpSpPr>
                <a:grpSpLocks/>
              </p:cNvGrpSpPr>
              <p:nvPr/>
            </p:nvGrpSpPr>
            <p:grpSpPr bwMode="auto">
              <a:xfrm>
                <a:off x="3985" y="5169"/>
                <a:ext cx="3785" cy="864"/>
                <a:chOff x="3997" y="5169"/>
                <a:chExt cx="3785" cy="864"/>
              </a:xfrm>
            </p:grpSpPr>
            <p:sp>
              <p:nvSpPr>
                <p:cNvPr id="47113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3997" y="5169"/>
                  <a:ext cx="1181" cy="864"/>
                </a:xfrm>
                <a:prstGeom prst="rect">
                  <a:avLst/>
                </a:prstGeom>
                <a:solidFill>
                  <a:srgbClr val="FFCC00"/>
                </a:solidFill>
                <a:ln w="9525">
                  <a:solidFill>
                    <a:srgbClr val="969696"/>
                  </a:solidFill>
                  <a:miter lim="800000"/>
                  <a:headEnd/>
                  <a:tailEnd/>
                </a:ln>
              </p:spPr>
              <p:txBody>
                <a:bodyPr lIns="0" tIns="91440" rIns="0" bIns="0"/>
                <a:lstStyle/>
                <a:p>
                  <a:pPr algn="ctr"/>
                  <a:r>
                    <a:rPr lang="en-US" sz="1200" b="1">
                      <a:solidFill>
                        <a:srgbClr val="003300"/>
                      </a:solidFill>
                      <a:latin typeface="Arial" charset="0"/>
                    </a:rPr>
                    <a:t>Block</a:t>
                  </a:r>
                </a:p>
                <a:p>
                  <a:pPr algn="ctr"/>
                  <a:r>
                    <a:rPr lang="en-US" sz="1200" b="1">
                      <a:solidFill>
                        <a:srgbClr val="003300"/>
                      </a:solidFill>
                      <a:latin typeface="Arial" charset="0"/>
                    </a:rPr>
                    <a:t>(0, 0)</a:t>
                  </a:r>
                  <a:endParaRPr lang="en-US" sz="1800">
                    <a:solidFill>
                      <a:srgbClr val="003300"/>
                    </a:solidFill>
                    <a:latin typeface="Arial" charset="0"/>
                  </a:endParaRPr>
                </a:p>
              </p:txBody>
            </p:sp>
            <p:sp>
              <p:nvSpPr>
                <p:cNvPr id="47114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5299" y="5169"/>
                  <a:ext cx="1181" cy="864"/>
                </a:xfrm>
                <a:prstGeom prst="rect">
                  <a:avLst/>
                </a:prstGeom>
                <a:solidFill>
                  <a:srgbClr val="FFCC00"/>
                </a:solidFill>
                <a:ln w="9525">
                  <a:solidFill>
                    <a:srgbClr val="969696"/>
                  </a:solidFill>
                  <a:miter lim="800000"/>
                  <a:headEnd/>
                  <a:tailEnd/>
                </a:ln>
              </p:spPr>
              <p:txBody>
                <a:bodyPr lIns="0" tIns="91440" rIns="0" bIns="0"/>
                <a:lstStyle/>
                <a:p>
                  <a:pPr algn="ctr"/>
                  <a:r>
                    <a:rPr lang="en-US" sz="1200" b="1">
                      <a:solidFill>
                        <a:srgbClr val="003300"/>
                      </a:solidFill>
                      <a:latin typeface="Arial" charset="0"/>
                    </a:rPr>
                    <a:t>Block</a:t>
                  </a:r>
                </a:p>
                <a:p>
                  <a:pPr algn="ctr"/>
                  <a:r>
                    <a:rPr lang="en-US" sz="1200" b="1">
                      <a:solidFill>
                        <a:srgbClr val="003300"/>
                      </a:solidFill>
                      <a:latin typeface="Arial" charset="0"/>
                    </a:rPr>
                    <a:t>(1, 0)</a:t>
                  </a:r>
                  <a:endParaRPr lang="en-US" sz="1800">
                    <a:solidFill>
                      <a:srgbClr val="003300"/>
                    </a:solidFill>
                    <a:latin typeface="Arial" charset="0"/>
                  </a:endParaRPr>
                </a:p>
              </p:txBody>
            </p:sp>
            <p:sp>
              <p:nvSpPr>
                <p:cNvPr id="47115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6601" y="5169"/>
                  <a:ext cx="1181" cy="864"/>
                </a:xfrm>
                <a:prstGeom prst="rect">
                  <a:avLst/>
                </a:prstGeom>
                <a:solidFill>
                  <a:srgbClr val="FFCC00"/>
                </a:solidFill>
                <a:ln w="9525">
                  <a:solidFill>
                    <a:srgbClr val="969696"/>
                  </a:solidFill>
                  <a:miter lim="800000"/>
                  <a:headEnd/>
                  <a:tailEnd/>
                </a:ln>
              </p:spPr>
              <p:txBody>
                <a:bodyPr lIns="0" tIns="91440" rIns="0" bIns="0"/>
                <a:lstStyle/>
                <a:p>
                  <a:pPr algn="ctr"/>
                  <a:r>
                    <a:rPr lang="en-US" sz="1200" b="1">
                      <a:solidFill>
                        <a:srgbClr val="003300"/>
                      </a:solidFill>
                      <a:latin typeface="Arial" charset="0"/>
                    </a:rPr>
                    <a:t>Block</a:t>
                  </a:r>
                </a:p>
                <a:p>
                  <a:pPr algn="ctr"/>
                  <a:r>
                    <a:rPr lang="en-US" sz="1200" b="1">
                      <a:solidFill>
                        <a:srgbClr val="003300"/>
                      </a:solidFill>
                      <a:latin typeface="Arial" charset="0"/>
                    </a:rPr>
                    <a:t>(2, 0)</a:t>
                  </a:r>
                  <a:endParaRPr lang="en-US" sz="1800">
                    <a:solidFill>
                      <a:srgbClr val="003300"/>
                    </a:solidFill>
                    <a:latin typeface="Arial" charset="0"/>
                  </a:endParaRPr>
                </a:p>
              </p:txBody>
            </p:sp>
          </p:grpSp>
          <p:grpSp>
            <p:nvGrpSpPr>
              <p:cNvPr id="5" name="Group 12"/>
              <p:cNvGrpSpPr>
                <a:grpSpLocks/>
              </p:cNvGrpSpPr>
              <p:nvPr/>
            </p:nvGrpSpPr>
            <p:grpSpPr bwMode="auto">
              <a:xfrm>
                <a:off x="3985" y="6187"/>
                <a:ext cx="3785" cy="864"/>
                <a:chOff x="3997" y="5169"/>
                <a:chExt cx="3785" cy="864"/>
              </a:xfrm>
            </p:grpSpPr>
            <p:sp>
              <p:nvSpPr>
                <p:cNvPr id="47117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3997" y="5169"/>
                  <a:ext cx="1181" cy="864"/>
                </a:xfrm>
                <a:prstGeom prst="rect">
                  <a:avLst/>
                </a:prstGeom>
                <a:solidFill>
                  <a:srgbClr val="FFCC00"/>
                </a:solidFill>
                <a:ln w="9525">
                  <a:solidFill>
                    <a:srgbClr val="969696"/>
                  </a:solidFill>
                  <a:miter lim="800000"/>
                  <a:headEnd/>
                  <a:tailEnd/>
                </a:ln>
              </p:spPr>
              <p:txBody>
                <a:bodyPr lIns="0" tIns="91440" rIns="0" bIns="0"/>
                <a:lstStyle/>
                <a:p>
                  <a:pPr algn="ctr"/>
                  <a:r>
                    <a:rPr lang="en-US" sz="1200" b="1">
                      <a:solidFill>
                        <a:srgbClr val="003300"/>
                      </a:solidFill>
                      <a:latin typeface="Arial" charset="0"/>
                    </a:rPr>
                    <a:t>Block</a:t>
                  </a:r>
                </a:p>
                <a:p>
                  <a:pPr algn="ctr"/>
                  <a:r>
                    <a:rPr lang="en-US" sz="1200" b="1">
                      <a:solidFill>
                        <a:srgbClr val="003300"/>
                      </a:solidFill>
                      <a:latin typeface="Arial" charset="0"/>
                    </a:rPr>
                    <a:t>(0, 1)</a:t>
                  </a:r>
                  <a:endParaRPr lang="en-US" sz="1800">
                    <a:solidFill>
                      <a:srgbClr val="003300"/>
                    </a:solidFill>
                    <a:latin typeface="Arial" charset="0"/>
                  </a:endParaRPr>
                </a:p>
              </p:txBody>
            </p:sp>
            <p:sp>
              <p:nvSpPr>
                <p:cNvPr id="47118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5299" y="5169"/>
                  <a:ext cx="1181" cy="864"/>
                </a:xfrm>
                <a:prstGeom prst="rect">
                  <a:avLst/>
                </a:prstGeom>
                <a:solidFill>
                  <a:srgbClr val="FFCC00"/>
                </a:solidFill>
                <a:ln w="9525">
                  <a:solidFill>
                    <a:srgbClr val="969696"/>
                  </a:solidFill>
                  <a:miter lim="800000"/>
                  <a:headEnd/>
                  <a:tailEnd/>
                </a:ln>
              </p:spPr>
              <p:txBody>
                <a:bodyPr lIns="0" tIns="91440" rIns="0" bIns="0"/>
                <a:lstStyle/>
                <a:p>
                  <a:pPr algn="ctr"/>
                  <a:r>
                    <a:rPr lang="en-US" sz="1200" b="1">
                      <a:solidFill>
                        <a:srgbClr val="003300"/>
                      </a:solidFill>
                      <a:latin typeface="Arial" charset="0"/>
                    </a:rPr>
                    <a:t>Block</a:t>
                  </a:r>
                </a:p>
                <a:p>
                  <a:pPr algn="ctr"/>
                  <a:r>
                    <a:rPr lang="en-US" sz="1200" b="1">
                      <a:solidFill>
                        <a:srgbClr val="003300"/>
                      </a:solidFill>
                      <a:latin typeface="Arial" charset="0"/>
                    </a:rPr>
                    <a:t>(1, 1)</a:t>
                  </a:r>
                  <a:endParaRPr lang="en-US" sz="1800">
                    <a:solidFill>
                      <a:srgbClr val="003300"/>
                    </a:solidFill>
                    <a:latin typeface="Arial" charset="0"/>
                  </a:endParaRPr>
                </a:p>
              </p:txBody>
            </p:sp>
            <p:sp>
              <p:nvSpPr>
                <p:cNvPr id="47119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6601" y="5169"/>
                  <a:ext cx="1181" cy="864"/>
                </a:xfrm>
                <a:prstGeom prst="rect">
                  <a:avLst/>
                </a:prstGeom>
                <a:solidFill>
                  <a:srgbClr val="FFCC00"/>
                </a:solidFill>
                <a:ln w="9525">
                  <a:solidFill>
                    <a:srgbClr val="969696"/>
                  </a:solidFill>
                  <a:miter lim="800000"/>
                  <a:headEnd/>
                  <a:tailEnd/>
                </a:ln>
              </p:spPr>
              <p:txBody>
                <a:bodyPr lIns="0" tIns="91440" rIns="0" bIns="0"/>
                <a:lstStyle/>
                <a:p>
                  <a:pPr algn="ctr"/>
                  <a:r>
                    <a:rPr lang="en-US" sz="1200" b="1">
                      <a:solidFill>
                        <a:srgbClr val="003300"/>
                      </a:solidFill>
                      <a:latin typeface="Arial" charset="0"/>
                    </a:rPr>
                    <a:t>Block</a:t>
                  </a:r>
                </a:p>
                <a:p>
                  <a:pPr algn="ctr"/>
                  <a:r>
                    <a:rPr lang="en-US" sz="1200" b="1">
                      <a:solidFill>
                        <a:srgbClr val="003300"/>
                      </a:solidFill>
                      <a:latin typeface="Arial" charset="0"/>
                    </a:rPr>
                    <a:t>(2, 1)</a:t>
                  </a:r>
                  <a:endParaRPr lang="en-US" sz="1800">
                    <a:solidFill>
                      <a:srgbClr val="003300"/>
                    </a:solidFill>
                    <a:latin typeface="Arial" charset="0"/>
                  </a:endParaRPr>
                </a:p>
              </p:txBody>
            </p:sp>
          </p:grpSp>
        </p:grpSp>
        <p:grpSp>
          <p:nvGrpSpPr>
            <p:cNvPr id="6" name="Group 16"/>
            <p:cNvGrpSpPr>
              <a:grpSpLocks/>
            </p:cNvGrpSpPr>
            <p:nvPr/>
          </p:nvGrpSpPr>
          <p:grpSpPr bwMode="auto">
            <a:xfrm>
              <a:off x="3510" y="2878"/>
              <a:ext cx="1765" cy="1295"/>
              <a:chOff x="1972" y="8931"/>
              <a:chExt cx="4676" cy="3430"/>
            </a:xfrm>
          </p:grpSpPr>
          <p:sp>
            <p:nvSpPr>
              <p:cNvPr id="47121" name="Text Box 17"/>
              <p:cNvSpPr txBox="1">
                <a:spLocks noChangeArrowheads="1"/>
              </p:cNvSpPr>
              <p:nvPr/>
            </p:nvSpPr>
            <p:spPr bwMode="auto">
              <a:xfrm>
                <a:off x="1972" y="8931"/>
                <a:ext cx="4676" cy="3430"/>
              </a:xfrm>
              <a:prstGeom prst="rect">
                <a:avLst/>
              </a:prstGeom>
              <a:solidFill>
                <a:srgbClr val="FFCC00"/>
              </a:solidFill>
              <a:ln w="9525">
                <a:solidFill>
                  <a:srgbClr val="96969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 sz="1200" b="1">
                    <a:solidFill>
                      <a:srgbClr val="003300"/>
                    </a:solidFill>
                    <a:latin typeface="Arial" charset="0"/>
                  </a:rPr>
                  <a:t>Block (1, 1)</a:t>
                </a:r>
                <a:endParaRPr lang="en-US" sz="1800">
                  <a:solidFill>
                    <a:srgbClr val="003300"/>
                  </a:solidFill>
                  <a:latin typeface="Arial" charset="0"/>
                </a:endParaRPr>
              </a:p>
            </p:txBody>
          </p:sp>
          <p:grpSp>
            <p:nvGrpSpPr>
              <p:cNvPr id="7" name="Group 18"/>
              <p:cNvGrpSpPr>
                <a:grpSpLocks/>
              </p:cNvGrpSpPr>
              <p:nvPr/>
            </p:nvGrpSpPr>
            <p:grpSpPr bwMode="auto">
              <a:xfrm>
                <a:off x="2147" y="9559"/>
                <a:ext cx="4325" cy="2592"/>
                <a:chOff x="2630" y="11267"/>
                <a:chExt cx="4325" cy="2592"/>
              </a:xfrm>
            </p:grpSpPr>
            <p:grpSp>
              <p:nvGrpSpPr>
                <p:cNvPr id="8" name="Group 19"/>
                <p:cNvGrpSpPr>
                  <a:grpSpLocks/>
                </p:cNvGrpSpPr>
                <p:nvPr/>
              </p:nvGrpSpPr>
              <p:grpSpPr bwMode="auto">
                <a:xfrm>
                  <a:off x="2630" y="11267"/>
                  <a:ext cx="4325" cy="2592"/>
                  <a:chOff x="2160" y="10769"/>
                  <a:chExt cx="4325" cy="2592"/>
                </a:xfrm>
              </p:grpSpPr>
              <p:sp>
                <p:nvSpPr>
                  <p:cNvPr id="4712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160" y="10769"/>
                    <a:ext cx="4320" cy="2592"/>
                  </a:xfrm>
                  <a:prstGeom prst="rect">
                    <a:avLst/>
                  </a:prstGeom>
                  <a:solidFill>
                    <a:srgbClr val="FF6600"/>
                  </a:solidFill>
                  <a:ln w="127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nb-NO"/>
                  </a:p>
                </p:txBody>
              </p:sp>
              <p:sp>
                <p:nvSpPr>
                  <p:cNvPr id="47125" name="Line 2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60" y="11631"/>
                    <a:ext cx="4325" cy="2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nb-NO"/>
                  </a:p>
                </p:txBody>
              </p:sp>
              <p:sp>
                <p:nvSpPr>
                  <p:cNvPr id="47126" name="Line 22"/>
                  <p:cNvSpPr>
                    <a:spLocks noChangeShapeType="1"/>
                  </p:cNvSpPr>
                  <p:nvPr/>
                </p:nvSpPr>
                <p:spPr bwMode="auto">
                  <a:xfrm>
                    <a:off x="2161" y="12497"/>
                    <a:ext cx="4324" cy="4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nb-NO"/>
                  </a:p>
                </p:txBody>
              </p:sp>
              <p:sp>
                <p:nvSpPr>
                  <p:cNvPr id="47127" name="Line 23"/>
                  <p:cNvSpPr>
                    <a:spLocks noChangeShapeType="1"/>
                  </p:cNvSpPr>
                  <p:nvPr/>
                </p:nvSpPr>
                <p:spPr bwMode="auto">
                  <a:xfrm>
                    <a:off x="3024" y="10769"/>
                    <a:ext cx="1" cy="2592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nb-NO"/>
                  </a:p>
                </p:txBody>
              </p:sp>
              <p:sp>
                <p:nvSpPr>
                  <p:cNvPr id="47128" name="Line 24"/>
                  <p:cNvSpPr>
                    <a:spLocks noChangeShapeType="1"/>
                  </p:cNvSpPr>
                  <p:nvPr/>
                </p:nvSpPr>
                <p:spPr bwMode="auto">
                  <a:xfrm>
                    <a:off x="3888" y="10769"/>
                    <a:ext cx="1" cy="2592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nb-NO"/>
                  </a:p>
                </p:txBody>
              </p:sp>
              <p:sp>
                <p:nvSpPr>
                  <p:cNvPr id="47129" name="Line 25"/>
                  <p:cNvSpPr>
                    <a:spLocks noChangeShapeType="1"/>
                  </p:cNvSpPr>
                  <p:nvPr/>
                </p:nvSpPr>
                <p:spPr bwMode="auto">
                  <a:xfrm>
                    <a:off x="4752" y="10769"/>
                    <a:ext cx="1" cy="2592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nb-NO"/>
                  </a:p>
                </p:txBody>
              </p:sp>
              <p:sp>
                <p:nvSpPr>
                  <p:cNvPr id="47130" name="Line 26"/>
                  <p:cNvSpPr>
                    <a:spLocks noChangeShapeType="1"/>
                  </p:cNvSpPr>
                  <p:nvPr/>
                </p:nvSpPr>
                <p:spPr bwMode="auto">
                  <a:xfrm>
                    <a:off x="5616" y="10769"/>
                    <a:ext cx="1" cy="2592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nb-NO"/>
                  </a:p>
                </p:txBody>
              </p:sp>
            </p:grpSp>
            <p:grpSp>
              <p:nvGrpSpPr>
                <p:cNvPr id="9" name="Group 27"/>
                <p:cNvGrpSpPr>
                  <a:grpSpLocks/>
                </p:cNvGrpSpPr>
                <p:nvPr/>
              </p:nvGrpSpPr>
              <p:grpSpPr bwMode="auto">
                <a:xfrm>
                  <a:off x="2756" y="12340"/>
                  <a:ext cx="4075" cy="448"/>
                  <a:chOff x="2364" y="10793"/>
                  <a:chExt cx="4075" cy="448"/>
                </a:xfrm>
              </p:grpSpPr>
              <p:sp>
                <p:nvSpPr>
                  <p:cNvPr id="47132" name="Text Box 2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364" y="10793"/>
                    <a:ext cx="617" cy="44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/>
                  <a:lstStyle/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Thread</a:t>
                    </a:r>
                  </a:p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(0, 1)</a:t>
                    </a:r>
                    <a:endParaRPr lang="en-US" sz="1800">
                      <a:solidFill>
                        <a:srgbClr val="003300"/>
                      </a:solidFill>
                      <a:latin typeface="Arial" charset="0"/>
                    </a:endParaRPr>
                  </a:p>
                </p:txBody>
              </p:sp>
              <p:sp>
                <p:nvSpPr>
                  <p:cNvPr id="47133" name="Text Box 2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28" y="10793"/>
                    <a:ext cx="617" cy="44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/>
                  <a:lstStyle/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Thread</a:t>
                    </a:r>
                  </a:p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(1, 1)</a:t>
                    </a:r>
                    <a:endParaRPr lang="en-US" sz="1800">
                      <a:solidFill>
                        <a:srgbClr val="003300"/>
                      </a:solidFill>
                      <a:latin typeface="Arial" charset="0"/>
                    </a:endParaRPr>
                  </a:p>
                </p:txBody>
              </p:sp>
              <p:sp>
                <p:nvSpPr>
                  <p:cNvPr id="47134" name="Text Box 3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3" y="10793"/>
                    <a:ext cx="617" cy="44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/>
                  <a:lstStyle/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Thread</a:t>
                    </a:r>
                  </a:p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(2, 1)</a:t>
                    </a:r>
                    <a:endParaRPr lang="en-US" sz="1800">
                      <a:solidFill>
                        <a:srgbClr val="003300"/>
                      </a:solidFill>
                      <a:latin typeface="Arial" charset="0"/>
                    </a:endParaRPr>
                  </a:p>
                </p:txBody>
              </p:sp>
              <p:sp>
                <p:nvSpPr>
                  <p:cNvPr id="47135" name="Text Box 3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957" y="10793"/>
                    <a:ext cx="617" cy="44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/>
                  <a:lstStyle/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Thread</a:t>
                    </a:r>
                  </a:p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(3, 1)</a:t>
                    </a:r>
                    <a:endParaRPr lang="en-US" sz="1800">
                      <a:solidFill>
                        <a:srgbClr val="003300"/>
                      </a:solidFill>
                      <a:latin typeface="Arial" charset="0"/>
                    </a:endParaRPr>
                  </a:p>
                </p:txBody>
              </p:sp>
              <p:sp>
                <p:nvSpPr>
                  <p:cNvPr id="47136" name="Text Box 3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22" y="10793"/>
                    <a:ext cx="617" cy="44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/>
                  <a:lstStyle/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Thread</a:t>
                    </a:r>
                  </a:p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(4, 1)</a:t>
                    </a:r>
                    <a:endParaRPr lang="en-US" sz="1800">
                      <a:solidFill>
                        <a:srgbClr val="003300"/>
                      </a:solidFill>
                      <a:latin typeface="Arial" charset="0"/>
                    </a:endParaRPr>
                  </a:p>
                </p:txBody>
              </p:sp>
            </p:grpSp>
            <p:grpSp>
              <p:nvGrpSpPr>
                <p:cNvPr id="10" name="Group 33"/>
                <p:cNvGrpSpPr>
                  <a:grpSpLocks/>
                </p:cNvGrpSpPr>
                <p:nvPr/>
              </p:nvGrpSpPr>
              <p:grpSpPr bwMode="auto">
                <a:xfrm>
                  <a:off x="2756" y="13201"/>
                  <a:ext cx="4075" cy="448"/>
                  <a:chOff x="2364" y="10793"/>
                  <a:chExt cx="4075" cy="448"/>
                </a:xfrm>
              </p:grpSpPr>
              <p:sp>
                <p:nvSpPr>
                  <p:cNvPr id="47138" name="Text Box 3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364" y="10793"/>
                    <a:ext cx="617" cy="44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/>
                  <a:lstStyle/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Thread</a:t>
                    </a:r>
                  </a:p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(0, 2)</a:t>
                    </a:r>
                    <a:endParaRPr lang="en-US" sz="1800">
                      <a:solidFill>
                        <a:srgbClr val="003300"/>
                      </a:solidFill>
                      <a:latin typeface="Arial" charset="0"/>
                    </a:endParaRPr>
                  </a:p>
                </p:txBody>
              </p:sp>
              <p:sp>
                <p:nvSpPr>
                  <p:cNvPr id="47139" name="Text Box 3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28" y="10793"/>
                    <a:ext cx="617" cy="44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/>
                  <a:lstStyle/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Thread</a:t>
                    </a:r>
                  </a:p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(1, 2)</a:t>
                    </a:r>
                    <a:endParaRPr lang="en-US" sz="1800">
                      <a:solidFill>
                        <a:srgbClr val="003300"/>
                      </a:solidFill>
                      <a:latin typeface="Arial" charset="0"/>
                    </a:endParaRPr>
                  </a:p>
                </p:txBody>
              </p:sp>
              <p:sp>
                <p:nvSpPr>
                  <p:cNvPr id="47140" name="Text Box 3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3" y="10793"/>
                    <a:ext cx="617" cy="44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/>
                  <a:lstStyle/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Thread</a:t>
                    </a:r>
                  </a:p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(2, 2)</a:t>
                    </a:r>
                    <a:endParaRPr lang="en-US" sz="1800">
                      <a:solidFill>
                        <a:srgbClr val="003300"/>
                      </a:solidFill>
                      <a:latin typeface="Arial" charset="0"/>
                    </a:endParaRPr>
                  </a:p>
                </p:txBody>
              </p:sp>
              <p:sp>
                <p:nvSpPr>
                  <p:cNvPr id="47141" name="Text Box 3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957" y="10793"/>
                    <a:ext cx="617" cy="44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/>
                  <a:lstStyle/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Thread</a:t>
                    </a:r>
                  </a:p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(3, 2)</a:t>
                    </a:r>
                    <a:endParaRPr lang="en-US" sz="1800">
                      <a:solidFill>
                        <a:srgbClr val="003300"/>
                      </a:solidFill>
                      <a:latin typeface="Arial" charset="0"/>
                    </a:endParaRPr>
                  </a:p>
                </p:txBody>
              </p:sp>
              <p:sp>
                <p:nvSpPr>
                  <p:cNvPr id="47142" name="Text Box 3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22" y="10793"/>
                    <a:ext cx="617" cy="44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/>
                  <a:lstStyle/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Thread</a:t>
                    </a:r>
                  </a:p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(4, 2)</a:t>
                    </a:r>
                    <a:endParaRPr lang="en-US" sz="1800">
                      <a:solidFill>
                        <a:srgbClr val="003300"/>
                      </a:solidFill>
                      <a:latin typeface="Arial" charset="0"/>
                    </a:endParaRPr>
                  </a:p>
                </p:txBody>
              </p:sp>
            </p:grpSp>
            <p:grpSp>
              <p:nvGrpSpPr>
                <p:cNvPr id="11" name="Group 39"/>
                <p:cNvGrpSpPr>
                  <a:grpSpLocks/>
                </p:cNvGrpSpPr>
                <p:nvPr/>
              </p:nvGrpSpPr>
              <p:grpSpPr bwMode="auto">
                <a:xfrm>
                  <a:off x="2755" y="11479"/>
                  <a:ext cx="4075" cy="448"/>
                  <a:chOff x="2364" y="10793"/>
                  <a:chExt cx="4075" cy="448"/>
                </a:xfrm>
              </p:grpSpPr>
              <p:sp>
                <p:nvSpPr>
                  <p:cNvPr id="47144" name="Text Box 4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364" y="10793"/>
                    <a:ext cx="617" cy="44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/>
                  <a:lstStyle/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Thread</a:t>
                    </a:r>
                  </a:p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(0, 0)</a:t>
                    </a:r>
                    <a:endParaRPr lang="en-US" sz="1800">
                      <a:solidFill>
                        <a:srgbClr val="003300"/>
                      </a:solidFill>
                      <a:latin typeface="Arial" charset="0"/>
                    </a:endParaRPr>
                  </a:p>
                </p:txBody>
              </p:sp>
              <p:sp>
                <p:nvSpPr>
                  <p:cNvPr id="47145" name="Text Box 4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28" y="10793"/>
                    <a:ext cx="617" cy="44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/>
                  <a:lstStyle/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Thread</a:t>
                    </a:r>
                  </a:p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(1, 0)</a:t>
                    </a:r>
                    <a:endParaRPr lang="en-US" sz="1800">
                      <a:solidFill>
                        <a:srgbClr val="003300"/>
                      </a:solidFill>
                      <a:latin typeface="Arial" charset="0"/>
                    </a:endParaRPr>
                  </a:p>
                </p:txBody>
              </p:sp>
              <p:sp>
                <p:nvSpPr>
                  <p:cNvPr id="47146" name="Text Box 4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3" y="10793"/>
                    <a:ext cx="617" cy="44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/>
                  <a:lstStyle/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Thread</a:t>
                    </a:r>
                  </a:p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(2, 0)</a:t>
                    </a:r>
                    <a:endParaRPr lang="en-US" sz="1800">
                      <a:solidFill>
                        <a:srgbClr val="003300"/>
                      </a:solidFill>
                      <a:latin typeface="Arial" charset="0"/>
                    </a:endParaRPr>
                  </a:p>
                </p:txBody>
              </p:sp>
              <p:sp>
                <p:nvSpPr>
                  <p:cNvPr id="47147" name="Text Box 4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957" y="10793"/>
                    <a:ext cx="617" cy="44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/>
                  <a:lstStyle/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Thread</a:t>
                    </a:r>
                  </a:p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(3, 0)</a:t>
                    </a:r>
                    <a:endParaRPr lang="en-US" sz="1800">
                      <a:solidFill>
                        <a:srgbClr val="003300"/>
                      </a:solidFill>
                      <a:latin typeface="Arial" charset="0"/>
                    </a:endParaRPr>
                  </a:p>
                </p:txBody>
              </p:sp>
              <p:sp>
                <p:nvSpPr>
                  <p:cNvPr id="47148" name="Text Box 4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22" y="10793"/>
                    <a:ext cx="617" cy="44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/>
                  <a:lstStyle/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Thread</a:t>
                    </a:r>
                  </a:p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(4, 0)</a:t>
                    </a:r>
                    <a:endParaRPr lang="en-US" sz="1800">
                      <a:solidFill>
                        <a:srgbClr val="003300"/>
                      </a:solidFill>
                      <a:latin typeface="Arial" charset="0"/>
                    </a:endParaRPr>
                  </a:p>
                </p:txBody>
              </p:sp>
            </p:grpSp>
          </p:grpSp>
        </p:grpSp>
        <p:sp>
          <p:nvSpPr>
            <p:cNvPr id="47149" name="Line 45"/>
            <p:cNvSpPr>
              <a:spLocks noChangeShapeType="1"/>
            </p:cNvSpPr>
            <p:nvPr/>
          </p:nvSpPr>
          <p:spPr bwMode="auto">
            <a:xfrm flipH="1">
              <a:off x="3510" y="2255"/>
              <a:ext cx="1067" cy="623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7150" name="Line 46"/>
            <p:cNvSpPr>
              <a:spLocks noChangeShapeType="1"/>
            </p:cNvSpPr>
            <p:nvPr/>
          </p:nvSpPr>
          <p:spPr bwMode="auto">
            <a:xfrm>
              <a:off x="5022" y="2255"/>
              <a:ext cx="243" cy="618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7151" name="Line 47"/>
            <p:cNvSpPr>
              <a:spLocks noChangeShapeType="1"/>
            </p:cNvSpPr>
            <p:nvPr/>
          </p:nvSpPr>
          <p:spPr bwMode="auto">
            <a:xfrm flipH="1">
              <a:off x="4144" y="2581"/>
              <a:ext cx="411" cy="287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7152" name="Line 48"/>
            <p:cNvSpPr>
              <a:spLocks noChangeShapeType="1"/>
            </p:cNvSpPr>
            <p:nvPr/>
          </p:nvSpPr>
          <p:spPr bwMode="auto">
            <a:xfrm>
              <a:off x="5022" y="2581"/>
              <a:ext cx="100" cy="303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</p:grpSp>
      <p:sp>
        <p:nvSpPr>
          <p:cNvPr id="51" name="Plassholder for bunntekst 3"/>
          <p:cNvSpPr txBox="1">
            <a:spLocks/>
          </p:cNvSpPr>
          <p:nvPr/>
        </p:nvSpPr>
        <p:spPr>
          <a:xfrm>
            <a:off x="3048000" y="6629400"/>
            <a:ext cx="3429000" cy="228600"/>
          </a:xfrm>
          <a:prstGeom prst="rect">
            <a:avLst/>
          </a:prstGeom>
          <a:solidFill>
            <a:schemeClr val="bg1"/>
          </a:solidFill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INF5062, Håkon Kvale Stensland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382000" cy="579438"/>
          </a:xfrm>
        </p:spPr>
        <p:txBody>
          <a:bodyPr/>
          <a:lstStyle/>
          <a:p>
            <a:r>
              <a:rPr lang="en-US" dirty="0"/>
              <a:t>CUDA Device Memory Space Overview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371600"/>
            <a:ext cx="5059363" cy="4724400"/>
          </a:xfrm>
        </p:spPr>
        <p:txBody>
          <a:bodyPr/>
          <a:lstStyle/>
          <a:p>
            <a:pPr marL="457200" indent="-457200"/>
            <a:r>
              <a:rPr lang="en-US" dirty="0"/>
              <a:t>Each thread can:</a:t>
            </a:r>
          </a:p>
          <a:p>
            <a:pPr marL="974725" lvl="1" indent="-403225"/>
            <a:r>
              <a:rPr lang="en-US" sz="2100" dirty="0"/>
              <a:t>R/W per-thread </a:t>
            </a:r>
            <a:r>
              <a:rPr lang="en-US" sz="2100" dirty="0">
                <a:solidFill>
                  <a:srgbClr val="00B050"/>
                </a:solidFill>
              </a:rPr>
              <a:t>registers</a:t>
            </a:r>
          </a:p>
          <a:p>
            <a:pPr marL="974725" lvl="1" indent="-403225"/>
            <a:r>
              <a:rPr lang="en-US" sz="2100" dirty="0"/>
              <a:t>R/W per-thread </a:t>
            </a:r>
            <a:r>
              <a:rPr lang="en-US" sz="2100" dirty="0">
                <a:solidFill>
                  <a:srgbClr val="00B050"/>
                </a:solidFill>
              </a:rPr>
              <a:t>local memory</a:t>
            </a:r>
          </a:p>
          <a:p>
            <a:pPr marL="974725" lvl="1" indent="-403225"/>
            <a:r>
              <a:rPr lang="en-US" sz="2100" dirty="0"/>
              <a:t>R/W per-block </a:t>
            </a:r>
            <a:r>
              <a:rPr lang="en-US" sz="2100" dirty="0">
                <a:solidFill>
                  <a:srgbClr val="00B050"/>
                </a:solidFill>
              </a:rPr>
              <a:t>shared memory</a:t>
            </a:r>
          </a:p>
          <a:p>
            <a:pPr marL="974725" lvl="1" indent="-403225"/>
            <a:r>
              <a:rPr lang="en-US" sz="2100" dirty="0"/>
              <a:t>R/W per-grid </a:t>
            </a:r>
            <a:r>
              <a:rPr lang="en-US" sz="2100" dirty="0">
                <a:solidFill>
                  <a:srgbClr val="00B050"/>
                </a:solidFill>
              </a:rPr>
              <a:t>global memory</a:t>
            </a:r>
          </a:p>
          <a:p>
            <a:pPr marL="974725" lvl="1" indent="-403225"/>
            <a:r>
              <a:rPr lang="en-US" sz="2100" dirty="0"/>
              <a:t>Read only per-grid </a:t>
            </a:r>
            <a:r>
              <a:rPr lang="en-US" sz="2100" dirty="0">
                <a:solidFill>
                  <a:srgbClr val="00B050"/>
                </a:solidFill>
              </a:rPr>
              <a:t>constant memory</a:t>
            </a:r>
          </a:p>
          <a:p>
            <a:pPr marL="974725" lvl="1" indent="-403225"/>
            <a:r>
              <a:rPr lang="en-US" sz="2100" dirty="0"/>
              <a:t>Read only per-grid </a:t>
            </a:r>
            <a:r>
              <a:rPr lang="en-US" sz="2100" dirty="0">
                <a:solidFill>
                  <a:srgbClr val="00B050"/>
                </a:solidFill>
              </a:rPr>
              <a:t>texture </a:t>
            </a:r>
            <a:r>
              <a:rPr lang="en-US" sz="2100" dirty="0" smtClean="0">
                <a:solidFill>
                  <a:srgbClr val="00B050"/>
                </a:solidFill>
              </a:rPr>
              <a:t>memory</a:t>
            </a:r>
          </a:p>
          <a:p>
            <a:pPr marL="574675" indent="-403225"/>
            <a:r>
              <a:rPr lang="en-US" dirty="0" smtClean="0">
                <a:latin typeface="Times New Roman" pitchFamily="18" charset="0"/>
              </a:rPr>
              <a:t>The host can R/W </a:t>
            </a:r>
            <a:r>
              <a:rPr lang="en-US" dirty="0" smtClean="0">
                <a:solidFill>
                  <a:srgbClr val="00B050"/>
                </a:solidFill>
                <a:latin typeface="Times New Roman" pitchFamily="18" charset="0"/>
              </a:rPr>
              <a:t>global</a:t>
            </a:r>
            <a:r>
              <a:rPr lang="en-US" dirty="0" smtClean="0">
                <a:latin typeface="Times New Roman" pitchFamily="18" charset="0"/>
              </a:rPr>
              <a:t>, </a:t>
            </a:r>
            <a:r>
              <a:rPr lang="en-US" dirty="0" smtClean="0">
                <a:solidFill>
                  <a:srgbClr val="00B050"/>
                </a:solidFill>
                <a:latin typeface="Times New Roman" pitchFamily="18" charset="0"/>
              </a:rPr>
              <a:t>constant</a:t>
            </a:r>
            <a:r>
              <a:rPr lang="en-US" dirty="0" smtClean="0">
                <a:latin typeface="Times New Roman" pitchFamily="18" charset="0"/>
              </a:rPr>
              <a:t>, and </a:t>
            </a:r>
            <a:r>
              <a:rPr lang="en-US" dirty="0" smtClean="0">
                <a:solidFill>
                  <a:srgbClr val="00B050"/>
                </a:solidFill>
                <a:latin typeface="Times New Roman" pitchFamily="18" charset="0"/>
              </a:rPr>
              <a:t>texture</a:t>
            </a:r>
            <a:r>
              <a:rPr lang="en-US" dirty="0" smtClean="0">
                <a:latin typeface="Times New Roman" pitchFamily="18" charset="0"/>
              </a:rPr>
              <a:t> memories</a:t>
            </a:r>
          </a:p>
          <a:p>
            <a:pPr marL="974725" lvl="1" indent="-403225"/>
            <a:endParaRPr lang="en-US" sz="2100" dirty="0">
              <a:solidFill>
                <a:schemeClr val="accent2"/>
              </a:solidFill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495800" y="1371600"/>
            <a:ext cx="4541838" cy="5045075"/>
            <a:chOff x="2842" y="974"/>
            <a:chExt cx="2861" cy="3178"/>
          </a:xfrm>
        </p:grpSpPr>
        <p:sp>
          <p:nvSpPr>
            <p:cNvPr id="48133" name="AutoShape 5"/>
            <p:cNvSpPr>
              <a:spLocks noChangeAspect="1" noChangeArrowheads="1"/>
            </p:cNvSpPr>
            <p:nvPr/>
          </p:nvSpPr>
          <p:spPr bwMode="auto">
            <a:xfrm>
              <a:off x="3362" y="974"/>
              <a:ext cx="2341" cy="3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8134" name="Text Box 6"/>
            <p:cNvSpPr txBox="1">
              <a:spLocks noChangeArrowheads="1"/>
            </p:cNvSpPr>
            <p:nvPr/>
          </p:nvSpPr>
          <p:spPr bwMode="auto">
            <a:xfrm>
              <a:off x="3365" y="977"/>
              <a:ext cx="2335" cy="3172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200" b="1">
                  <a:solidFill>
                    <a:srgbClr val="003300"/>
                  </a:solidFill>
                  <a:latin typeface="Arial" charset="0"/>
                </a:rPr>
                <a:t>(Device) Grid</a:t>
              </a:r>
            </a:p>
          </p:txBody>
        </p:sp>
        <p:sp>
          <p:nvSpPr>
            <p:cNvPr id="48135" name="Text Box 7"/>
            <p:cNvSpPr txBox="1">
              <a:spLocks noChangeArrowheads="1"/>
            </p:cNvSpPr>
            <p:nvPr/>
          </p:nvSpPr>
          <p:spPr bwMode="auto">
            <a:xfrm>
              <a:off x="3397" y="3491"/>
              <a:ext cx="2271" cy="269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Constant</a:t>
              </a:r>
            </a:p>
            <a:p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48136" name="Text Box 8"/>
            <p:cNvSpPr txBox="1">
              <a:spLocks noChangeArrowheads="1"/>
            </p:cNvSpPr>
            <p:nvPr/>
          </p:nvSpPr>
          <p:spPr bwMode="auto">
            <a:xfrm>
              <a:off x="3397" y="3830"/>
              <a:ext cx="2271" cy="26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Texture</a:t>
              </a:r>
            </a:p>
            <a:p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48137" name="Text Box 9"/>
            <p:cNvSpPr txBox="1">
              <a:spLocks noChangeArrowheads="1"/>
            </p:cNvSpPr>
            <p:nvPr/>
          </p:nvSpPr>
          <p:spPr bwMode="auto">
            <a:xfrm>
              <a:off x="3397" y="3147"/>
              <a:ext cx="2271" cy="26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Global</a:t>
              </a:r>
            </a:p>
            <a:p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48138" name="Text Box 10"/>
            <p:cNvSpPr txBox="1">
              <a:spLocks noChangeArrowheads="1"/>
            </p:cNvSpPr>
            <p:nvPr/>
          </p:nvSpPr>
          <p:spPr bwMode="auto">
            <a:xfrm>
              <a:off x="3396" y="1288"/>
              <a:ext cx="1116" cy="1797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200" b="1">
                  <a:solidFill>
                    <a:srgbClr val="003300"/>
                  </a:solidFill>
                  <a:latin typeface="Arial" charset="0"/>
                </a:rPr>
                <a:t>Block (0, 0)</a:t>
              </a:r>
            </a:p>
          </p:txBody>
        </p:sp>
        <p:sp>
          <p:nvSpPr>
            <p:cNvPr id="48139" name="Text Box 11"/>
            <p:cNvSpPr txBox="1">
              <a:spLocks noChangeArrowheads="1"/>
            </p:cNvSpPr>
            <p:nvPr/>
          </p:nvSpPr>
          <p:spPr bwMode="auto">
            <a:xfrm>
              <a:off x="3427" y="1609"/>
              <a:ext cx="1060" cy="220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9144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Shared 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48140" name="Text Box 12"/>
            <p:cNvSpPr txBox="1">
              <a:spLocks noChangeArrowheads="1"/>
            </p:cNvSpPr>
            <p:nvPr/>
          </p:nvSpPr>
          <p:spPr bwMode="auto">
            <a:xfrm>
              <a:off x="3427" y="2709"/>
              <a:ext cx="332" cy="345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9144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Local</a:t>
              </a:r>
            </a:p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48141" name="Text Box 13"/>
            <p:cNvSpPr txBox="1">
              <a:spLocks noChangeArrowheads="1"/>
            </p:cNvSpPr>
            <p:nvPr/>
          </p:nvSpPr>
          <p:spPr bwMode="auto">
            <a:xfrm>
              <a:off x="3421" y="2257"/>
              <a:ext cx="517" cy="307"/>
            </a:xfrm>
            <a:prstGeom prst="rect">
              <a:avLst/>
            </a:prstGeom>
            <a:solidFill>
              <a:srgbClr val="99FF66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146304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Thread (0, 0)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48142" name="Text Box 14"/>
            <p:cNvSpPr txBox="1">
              <a:spLocks noChangeArrowheads="1"/>
            </p:cNvSpPr>
            <p:nvPr/>
          </p:nvSpPr>
          <p:spPr bwMode="auto">
            <a:xfrm>
              <a:off x="3421" y="1926"/>
              <a:ext cx="392" cy="18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Registers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48143" name="Line 15"/>
            <p:cNvSpPr>
              <a:spLocks noChangeShapeType="1"/>
            </p:cNvSpPr>
            <p:nvPr/>
          </p:nvSpPr>
          <p:spPr bwMode="auto">
            <a:xfrm flipV="1">
              <a:off x="3874" y="1830"/>
              <a:ext cx="2" cy="4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8144" name="Line 16"/>
            <p:cNvSpPr>
              <a:spLocks noChangeShapeType="1"/>
            </p:cNvSpPr>
            <p:nvPr/>
          </p:nvSpPr>
          <p:spPr bwMode="auto">
            <a:xfrm flipV="1">
              <a:off x="3617" y="2111"/>
              <a:ext cx="0" cy="1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8145" name="Line 17"/>
            <p:cNvSpPr>
              <a:spLocks noChangeShapeType="1"/>
            </p:cNvSpPr>
            <p:nvPr/>
          </p:nvSpPr>
          <p:spPr bwMode="auto">
            <a:xfrm flipV="1">
              <a:off x="3593" y="2567"/>
              <a:ext cx="1" cy="1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8146" name="Line 18"/>
            <p:cNvSpPr>
              <a:spLocks noChangeShapeType="1"/>
            </p:cNvSpPr>
            <p:nvPr/>
          </p:nvSpPr>
          <p:spPr bwMode="auto">
            <a:xfrm>
              <a:off x="3798" y="2567"/>
              <a:ext cx="0" cy="57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8147" name="Line 19"/>
            <p:cNvSpPr>
              <a:spLocks noChangeShapeType="1"/>
            </p:cNvSpPr>
            <p:nvPr/>
          </p:nvSpPr>
          <p:spPr bwMode="auto">
            <a:xfrm>
              <a:off x="3919" y="2567"/>
              <a:ext cx="0" cy="126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8148" name="Line 20"/>
            <p:cNvSpPr>
              <a:spLocks noChangeShapeType="1"/>
            </p:cNvSpPr>
            <p:nvPr/>
          </p:nvSpPr>
          <p:spPr bwMode="auto">
            <a:xfrm>
              <a:off x="3858" y="2567"/>
              <a:ext cx="1" cy="9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8149" name="Text Box 21"/>
            <p:cNvSpPr txBox="1">
              <a:spLocks noChangeArrowheads="1"/>
            </p:cNvSpPr>
            <p:nvPr/>
          </p:nvSpPr>
          <p:spPr bwMode="auto">
            <a:xfrm>
              <a:off x="3975" y="2709"/>
              <a:ext cx="333" cy="345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9144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Local</a:t>
              </a:r>
            </a:p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48150" name="Text Box 22"/>
            <p:cNvSpPr txBox="1">
              <a:spLocks noChangeArrowheads="1"/>
            </p:cNvSpPr>
            <p:nvPr/>
          </p:nvSpPr>
          <p:spPr bwMode="auto">
            <a:xfrm>
              <a:off x="3970" y="2257"/>
              <a:ext cx="517" cy="307"/>
            </a:xfrm>
            <a:prstGeom prst="rect">
              <a:avLst/>
            </a:prstGeom>
            <a:solidFill>
              <a:srgbClr val="99FF66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146304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Thread (1, 0)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48151" name="Text Box 23"/>
            <p:cNvSpPr txBox="1">
              <a:spLocks noChangeArrowheads="1"/>
            </p:cNvSpPr>
            <p:nvPr/>
          </p:nvSpPr>
          <p:spPr bwMode="auto">
            <a:xfrm>
              <a:off x="3970" y="1926"/>
              <a:ext cx="391" cy="18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Registers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48152" name="Line 24"/>
            <p:cNvSpPr>
              <a:spLocks noChangeShapeType="1"/>
            </p:cNvSpPr>
            <p:nvPr/>
          </p:nvSpPr>
          <p:spPr bwMode="auto">
            <a:xfrm flipV="1">
              <a:off x="4422" y="1830"/>
              <a:ext cx="2" cy="4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8153" name="Line 25"/>
            <p:cNvSpPr>
              <a:spLocks noChangeShapeType="1"/>
            </p:cNvSpPr>
            <p:nvPr/>
          </p:nvSpPr>
          <p:spPr bwMode="auto">
            <a:xfrm flipV="1">
              <a:off x="4166" y="2111"/>
              <a:ext cx="0" cy="1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8154" name="Line 26"/>
            <p:cNvSpPr>
              <a:spLocks noChangeShapeType="1"/>
            </p:cNvSpPr>
            <p:nvPr/>
          </p:nvSpPr>
          <p:spPr bwMode="auto">
            <a:xfrm flipV="1">
              <a:off x="4141" y="2567"/>
              <a:ext cx="1" cy="1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8155" name="Line 27"/>
            <p:cNvSpPr>
              <a:spLocks noChangeShapeType="1"/>
            </p:cNvSpPr>
            <p:nvPr/>
          </p:nvSpPr>
          <p:spPr bwMode="auto">
            <a:xfrm>
              <a:off x="4347" y="2567"/>
              <a:ext cx="0" cy="57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8156" name="Line 28"/>
            <p:cNvSpPr>
              <a:spLocks noChangeShapeType="1"/>
            </p:cNvSpPr>
            <p:nvPr/>
          </p:nvSpPr>
          <p:spPr bwMode="auto">
            <a:xfrm>
              <a:off x="4467" y="2567"/>
              <a:ext cx="0" cy="126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8157" name="Line 29"/>
            <p:cNvSpPr>
              <a:spLocks noChangeShapeType="1"/>
            </p:cNvSpPr>
            <p:nvPr/>
          </p:nvSpPr>
          <p:spPr bwMode="auto">
            <a:xfrm>
              <a:off x="4406" y="2567"/>
              <a:ext cx="1" cy="9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8158" name="Text Box 30"/>
            <p:cNvSpPr txBox="1">
              <a:spLocks noChangeArrowheads="1"/>
            </p:cNvSpPr>
            <p:nvPr/>
          </p:nvSpPr>
          <p:spPr bwMode="auto">
            <a:xfrm>
              <a:off x="4553" y="1288"/>
              <a:ext cx="1116" cy="1797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200" b="1">
                  <a:solidFill>
                    <a:srgbClr val="003300"/>
                  </a:solidFill>
                  <a:latin typeface="Arial" charset="0"/>
                </a:rPr>
                <a:t>Block (1, 0)</a:t>
              </a:r>
              <a:endParaRPr lang="en-US" sz="18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48159" name="Text Box 31"/>
            <p:cNvSpPr txBox="1">
              <a:spLocks noChangeArrowheads="1"/>
            </p:cNvSpPr>
            <p:nvPr/>
          </p:nvSpPr>
          <p:spPr bwMode="auto">
            <a:xfrm>
              <a:off x="4583" y="1609"/>
              <a:ext cx="1061" cy="220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9144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Shared 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48160" name="Text Box 32"/>
            <p:cNvSpPr txBox="1">
              <a:spLocks noChangeArrowheads="1"/>
            </p:cNvSpPr>
            <p:nvPr/>
          </p:nvSpPr>
          <p:spPr bwMode="auto">
            <a:xfrm>
              <a:off x="4583" y="2709"/>
              <a:ext cx="332" cy="345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9144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Local</a:t>
              </a:r>
            </a:p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48161" name="Text Box 33"/>
            <p:cNvSpPr txBox="1">
              <a:spLocks noChangeArrowheads="1"/>
            </p:cNvSpPr>
            <p:nvPr/>
          </p:nvSpPr>
          <p:spPr bwMode="auto">
            <a:xfrm>
              <a:off x="4578" y="2257"/>
              <a:ext cx="517" cy="307"/>
            </a:xfrm>
            <a:prstGeom prst="rect">
              <a:avLst/>
            </a:prstGeom>
            <a:solidFill>
              <a:srgbClr val="99FF66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146304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Thread (0, 0)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48162" name="Text Box 34"/>
            <p:cNvSpPr txBox="1">
              <a:spLocks noChangeArrowheads="1"/>
            </p:cNvSpPr>
            <p:nvPr/>
          </p:nvSpPr>
          <p:spPr bwMode="auto">
            <a:xfrm>
              <a:off x="4578" y="1926"/>
              <a:ext cx="391" cy="18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Registers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48163" name="Line 35"/>
            <p:cNvSpPr>
              <a:spLocks noChangeShapeType="1"/>
            </p:cNvSpPr>
            <p:nvPr/>
          </p:nvSpPr>
          <p:spPr bwMode="auto">
            <a:xfrm flipV="1">
              <a:off x="5030" y="1830"/>
              <a:ext cx="2" cy="4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8164" name="Line 36"/>
            <p:cNvSpPr>
              <a:spLocks noChangeShapeType="1"/>
            </p:cNvSpPr>
            <p:nvPr/>
          </p:nvSpPr>
          <p:spPr bwMode="auto">
            <a:xfrm flipV="1">
              <a:off x="4774" y="2111"/>
              <a:ext cx="0" cy="1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8165" name="Line 37"/>
            <p:cNvSpPr>
              <a:spLocks noChangeShapeType="1"/>
            </p:cNvSpPr>
            <p:nvPr/>
          </p:nvSpPr>
          <p:spPr bwMode="auto">
            <a:xfrm flipV="1">
              <a:off x="4749" y="2567"/>
              <a:ext cx="1" cy="1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8166" name="Line 38"/>
            <p:cNvSpPr>
              <a:spLocks noChangeShapeType="1"/>
            </p:cNvSpPr>
            <p:nvPr/>
          </p:nvSpPr>
          <p:spPr bwMode="auto">
            <a:xfrm>
              <a:off x="4955" y="2567"/>
              <a:ext cx="0" cy="57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8167" name="Line 39"/>
            <p:cNvSpPr>
              <a:spLocks noChangeShapeType="1"/>
            </p:cNvSpPr>
            <p:nvPr/>
          </p:nvSpPr>
          <p:spPr bwMode="auto">
            <a:xfrm>
              <a:off x="5075" y="2567"/>
              <a:ext cx="0" cy="126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8168" name="Line 40"/>
            <p:cNvSpPr>
              <a:spLocks noChangeShapeType="1"/>
            </p:cNvSpPr>
            <p:nvPr/>
          </p:nvSpPr>
          <p:spPr bwMode="auto">
            <a:xfrm>
              <a:off x="5014" y="2567"/>
              <a:ext cx="1" cy="9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8169" name="Text Box 41"/>
            <p:cNvSpPr txBox="1">
              <a:spLocks noChangeArrowheads="1"/>
            </p:cNvSpPr>
            <p:nvPr/>
          </p:nvSpPr>
          <p:spPr bwMode="auto">
            <a:xfrm>
              <a:off x="5132" y="2709"/>
              <a:ext cx="332" cy="345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9144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Local</a:t>
              </a:r>
            </a:p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48170" name="Text Box 42"/>
            <p:cNvSpPr txBox="1">
              <a:spLocks noChangeArrowheads="1"/>
            </p:cNvSpPr>
            <p:nvPr/>
          </p:nvSpPr>
          <p:spPr bwMode="auto">
            <a:xfrm>
              <a:off x="5127" y="2257"/>
              <a:ext cx="517" cy="307"/>
            </a:xfrm>
            <a:prstGeom prst="rect">
              <a:avLst/>
            </a:prstGeom>
            <a:solidFill>
              <a:srgbClr val="99FF66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146304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Thread (1, 0)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48171" name="Text Box 43"/>
            <p:cNvSpPr txBox="1">
              <a:spLocks noChangeArrowheads="1"/>
            </p:cNvSpPr>
            <p:nvPr/>
          </p:nvSpPr>
          <p:spPr bwMode="auto">
            <a:xfrm>
              <a:off x="5127" y="1926"/>
              <a:ext cx="391" cy="18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Registers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48172" name="Line 44"/>
            <p:cNvSpPr>
              <a:spLocks noChangeShapeType="1"/>
            </p:cNvSpPr>
            <p:nvPr/>
          </p:nvSpPr>
          <p:spPr bwMode="auto">
            <a:xfrm flipV="1">
              <a:off x="5579" y="1830"/>
              <a:ext cx="2" cy="4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8173" name="Line 45"/>
            <p:cNvSpPr>
              <a:spLocks noChangeShapeType="1"/>
            </p:cNvSpPr>
            <p:nvPr/>
          </p:nvSpPr>
          <p:spPr bwMode="auto">
            <a:xfrm flipV="1">
              <a:off x="5322" y="2111"/>
              <a:ext cx="0" cy="1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8174" name="Line 46"/>
            <p:cNvSpPr>
              <a:spLocks noChangeShapeType="1"/>
            </p:cNvSpPr>
            <p:nvPr/>
          </p:nvSpPr>
          <p:spPr bwMode="auto">
            <a:xfrm flipV="1">
              <a:off x="5298" y="2567"/>
              <a:ext cx="1" cy="1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8175" name="Line 47"/>
            <p:cNvSpPr>
              <a:spLocks noChangeShapeType="1"/>
            </p:cNvSpPr>
            <p:nvPr/>
          </p:nvSpPr>
          <p:spPr bwMode="auto">
            <a:xfrm>
              <a:off x="5504" y="2567"/>
              <a:ext cx="0" cy="57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8176" name="Line 48"/>
            <p:cNvSpPr>
              <a:spLocks noChangeShapeType="1"/>
            </p:cNvSpPr>
            <p:nvPr/>
          </p:nvSpPr>
          <p:spPr bwMode="auto">
            <a:xfrm>
              <a:off x="5624" y="2567"/>
              <a:ext cx="0" cy="126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8177" name="Line 49"/>
            <p:cNvSpPr>
              <a:spLocks noChangeShapeType="1"/>
            </p:cNvSpPr>
            <p:nvPr/>
          </p:nvSpPr>
          <p:spPr bwMode="auto">
            <a:xfrm>
              <a:off x="5563" y="2567"/>
              <a:ext cx="1" cy="9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8178" name="Text Box 50"/>
            <p:cNvSpPr txBox="1">
              <a:spLocks noChangeArrowheads="1"/>
            </p:cNvSpPr>
            <p:nvPr/>
          </p:nvSpPr>
          <p:spPr bwMode="auto">
            <a:xfrm>
              <a:off x="2842" y="3144"/>
              <a:ext cx="355" cy="1008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200" b="1">
                  <a:solidFill>
                    <a:srgbClr val="003300"/>
                  </a:solidFill>
                  <a:latin typeface="Arial" charset="0"/>
                </a:rPr>
                <a:t>Host</a:t>
              </a:r>
            </a:p>
          </p:txBody>
        </p:sp>
        <p:sp>
          <p:nvSpPr>
            <p:cNvPr id="48179" name="Line 51"/>
            <p:cNvSpPr>
              <a:spLocks noChangeShapeType="1"/>
            </p:cNvSpPr>
            <p:nvPr/>
          </p:nvSpPr>
          <p:spPr bwMode="auto">
            <a:xfrm flipV="1">
              <a:off x="3197" y="3278"/>
              <a:ext cx="199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8180" name="Line 52"/>
            <p:cNvSpPr>
              <a:spLocks noChangeShapeType="1"/>
            </p:cNvSpPr>
            <p:nvPr/>
          </p:nvSpPr>
          <p:spPr bwMode="auto">
            <a:xfrm flipV="1">
              <a:off x="3197" y="3618"/>
              <a:ext cx="199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8181" name="Line 53"/>
            <p:cNvSpPr>
              <a:spLocks noChangeShapeType="1"/>
            </p:cNvSpPr>
            <p:nvPr/>
          </p:nvSpPr>
          <p:spPr bwMode="auto">
            <a:xfrm flipV="1">
              <a:off x="3197" y="3958"/>
              <a:ext cx="199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</p:grpSp>
      <p:sp>
        <p:nvSpPr>
          <p:cNvPr id="56" name="Plassholder for bunntekst 3"/>
          <p:cNvSpPr txBox="1">
            <a:spLocks/>
          </p:cNvSpPr>
          <p:nvPr/>
        </p:nvSpPr>
        <p:spPr>
          <a:xfrm>
            <a:off x="3048000" y="6629400"/>
            <a:ext cx="3429000" cy="228600"/>
          </a:xfrm>
          <a:prstGeom prst="rect">
            <a:avLst/>
          </a:prstGeom>
          <a:solidFill>
            <a:schemeClr val="bg1"/>
          </a:solidFill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INF5062, Håkon Kvale Stensland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346075" y="152400"/>
            <a:ext cx="8797925" cy="561975"/>
          </a:xfrm>
        </p:spPr>
        <p:txBody>
          <a:bodyPr/>
          <a:lstStyle/>
          <a:p>
            <a:r>
              <a:rPr lang="en-US" sz="3600" dirty="0"/>
              <a:t>Global, Constant, and Texture </a:t>
            </a:r>
            <a:r>
              <a:rPr lang="en-US" sz="3600" dirty="0" smtClean="0"/>
              <a:t>Memories</a:t>
            </a:r>
            <a:endParaRPr lang="en-US" sz="3600" dirty="0"/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4114800" cy="5105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Global </a:t>
            </a:r>
            <a:r>
              <a:rPr lang="en-US" dirty="0" smtClean="0"/>
              <a:t>memory:</a:t>
            </a:r>
            <a:endParaRPr lang="en-US" dirty="0"/>
          </a:p>
          <a:p>
            <a:pPr lvl="1">
              <a:lnSpc>
                <a:spcPct val="90000"/>
              </a:lnSpc>
            </a:pPr>
            <a:r>
              <a:rPr lang="en-US" dirty="0"/>
              <a:t>Main means of communicating R/W Data between </a:t>
            </a:r>
            <a:r>
              <a:rPr lang="en-US" dirty="0">
                <a:solidFill>
                  <a:srgbClr val="00B050"/>
                </a:solidFill>
              </a:rPr>
              <a:t>host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/>
              <a:t>and </a:t>
            </a:r>
            <a:r>
              <a:rPr lang="en-US" dirty="0">
                <a:solidFill>
                  <a:srgbClr val="00B050"/>
                </a:solidFill>
              </a:rPr>
              <a:t>device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Contents visible to all threads</a:t>
            </a:r>
          </a:p>
          <a:p>
            <a:pPr>
              <a:lnSpc>
                <a:spcPct val="90000"/>
              </a:lnSpc>
            </a:pPr>
            <a:r>
              <a:rPr lang="en-US" dirty="0"/>
              <a:t>Texture and Constant </a:t>
            </a:r>
            <a:r>
              <a:rPr lang="en-US" dirty="0" smtClean="0"/>
              <a:t>Memories:</a:t>
            </a:r>
            <a:endParaRPr lang="en-US" dirty="0"/>
          </a:p>
          <a:p>
            <a:pPr lvl="1">
              <a:lnSpc>
                <a:spcPct val="90000"/>
              </a:lnSpc>
            </a:pPr>
            <a:r>
              <a:rPr lang="en-US" dirty="0"/>
              <a:t>Constants initialized by host 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Contents visible to all threads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495800" y="1447800"/>
            <a:ext cx="4541838" cy="5045075"/>
            <a:chOff x="2842" y="974"/>
            <a:chExt cx="2861" cy="3178"/>
          </a:xfrm>
        </p:grpSpPr>
        <p:sp>
          <p:nvSpPr>
            <p:cNvPr id="55301" name="AutoShape 5"/>
            <p:cNvSpPr>
              <a:spLocks noChangeAspect="1" noChangeArrowheads="1"/>
            </p:cNvSpPr>
            <p:nvPr/>
          </p:nvSpPr>
          <p:spPr bwMode="auto">
            <a:xfrm>
              <a:off x="3362" y="974"/>
              <a:ext cx="2341" cy="3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5302" name="Text Box 6"/>
            <p:cNvSpPr txBox="1">
              <a:spLocks noChangeArrowheads="1"/>
            </p:cNvSpPr>
            <p:nvPr/>
          </p:nvSpPr>
          <p:spPr bwMode="auto">
            <a:xfrm>
              <a:off x="3365" y="977"/>
              <a:ext cx="2335" cy="3172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200" b="1">
                  <a:solidFill>
                    <a:srgbClr val="003300"/>
                  </a:solidFill>
                  <a:latin typeface="Arial" charset="0"/>
                </a:rPr>
                <a:t>(Device) Grid</a:t>
              </a:r>
            </a:p>
          </p:txBody>
        </p:sp>
        <p:sp>
          <p:nvSpPr>
            <p:cNvPr id="55303" name="Text Box 7"/>
            <p:cNvSpPr txBox="1">
              <a:spLocks noChangeArrowheads="1"/>
            </p:cNvSpPr>
            <p:nvPr/>
          </p:nvSpPr>
          <p:spPr bwMode="auto">
            <a:xfrm>
              <a:off x="3397" y="3491"/>
              <a:ext cx="2271" cy="269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Constant</a:t>
              </a:r>
            </a:p>
            <a:p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55304" name="Text Box 8"/>
            <p:cNvSpPr txBox="1">
              <a:spLocks noChangeArrowheads="1"/>
            </p:cNvSpPr>
            <p:nvPr/>
          </p:nvSpPr>
          <p:spPr bwMode="auto">
            <a:xfrm>
              <a:off x="3397" y="3830"/>
              <a:ext cx="2271" cy="26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Texture</a:t>
              </a:r>
            </a:p>
            <a:p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55305" name="Text Box 9"/>
            <p:cNvSpPr txBox="1">
              <a:spLocks noChangeArrowheads="1"/>
            </p:cNvSpPr>
            <p:nvPr/>
          </p:nvSpPr>
          <p:spPr bwMode="auto">
            <a:xfrm>
              <a:off x="3397" y="3147"/>
              <a:ext cx="2271" cy="26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Global</a:t>
              </a:r>
            </a:p>
            <a:p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55306" name="Text Box 10"/>
            <p:cNvSpPr txBox="1">
              <a:spLocks noChangeArrowheads="1"/>
            </p:cNvSpPr>
            <p:nvPr/>
          </p:nvSpPr>
          <p:spPr bwMode="auto">
            <a:xfrm>
              <a:off x="3396" y="1288"/>
              <a:ext cx="1116" cy="1797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200" b="1">
                  <a:solidFill>
                    <a:srgbClr val="003300"/>
                  </a:solidFill>
                  <a:latin typeface="Arial" charset="0"/>
                </a:rPr>
                <a:t>Block (0, 0)</a:t>
              </a:r>
            </a:p>
          </p:txBody>
        </p:sp>
        <p:sp>
          <p:nvSpPr>
            <p:cNvPr id="55307" name="Text Box 11"/>
            <p:cNvSpPr txBox="1">
              <a:spLocks noChangeArrowheads="1"/>
            </p:cNvSpPr>
            <p:nvPr/>
          </p:nvSpPr>
          <p:spPr bwMode="auto">
            <a:xfrm>
              <a:off x="3427" y="1609"/>
              <a:ext cx="1060" cy="220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9144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Shared 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55308" name="Text Box 12"/>
            <p:cNvSpPr txBox="1">
              <a:spLocks noChangeArrowheads="1"/>
            </p:cNvSpPr>
            <p:nvPr/>
          </p:nvSpPr>
          <p:spPr bwMode="auto">
            <a:xfrm>
              <a:off x="3427" y="2709"/>
              <a:ext cx="332" cy="345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9144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Local</a:t>
              </a:r>
            </a:p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55309" name="Text Box 13"/>
            <p:cNvSpPr txBox="1">
              <a:spLocks noChangeArrowheads="1"/>
            </p:cNvSpPr>
            <p:nvPr/>
          </p:nvSpPr>
          <p:spPr bwMode="auto">
            <a:xfrm>
              <a:off x="3421" y="2257"/>
              <a:ext cx="517" cy="307"/>
            </a:xfrm>
            <a:prstGeom prst="rect">
              <a:avLst/>
            </a:prstGeom>
            <a:solidFill>
              <a:srgbClr val="99FF66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146304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Thread (0, 0)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55310" name="Text Box 14"/>
            <p:cNvSpPr txBox="1">
              <a:spLocks noChangeArrowheads="1"/>
            </p:cNvSpPr>
            <p:nvPr/>
          </p:nvSpPr>
          <p:spPr bwMode="auto">
            <a:xfrm>
              <a:off x="3421" y="1926"/>
              <a:ext cx="392" cy="18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Registers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55311" name="Line 15"/>
            <p:cNvSpPr>
              <a:spLocks noChangeShapeType="1"/>
            </p:cNvSpPr>
            <p:nvPr/>
          </p:nvSpPr>
          <p:spPr bwMode="auto">
            <a:xfrm flipV="1">
              <a:off x="3874" y="1830"/>
              <a:ext cx="2" cy="4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5312" name="Line 16"/>
            <p:cNvSpPr>
              <a:spLocks noChangeShapeType="1"/>
            </p:cNvSpPr>
            <p:nvPr/>
          </p:nvSpPr>
          <p:spPr bwMode="auto">
            <a:xfrm flipV="1">
              <a:off x="3617" y="2111"/>
              <a:ext cx="0" cy="1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5313" name="Line 17"/>
            <p:cNvSpPr>
              <a:spLocks noChangeShapeType="1"/>
            </p:cNvSpPr>
            <p:nvPr/>
          </p:nvSpPr>
          <p:spPr bwMode="auto">
            <a:xfrm flipV="1">
              <a:off x="3593" y="2567"/>
              <a:ext cx="1" cy="1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5314" name="Line 18"/>
            <p:cNvSpPr>
              <a:spLocks noChangeShapeType="1"/>
            </p:cNvSpPr>
            <p:nvPr/>
          </p:nvSpPr>
          <p:spPr bwMode="auto">
            <a:xfrm>
              <a:off x="3798" y="2567"/>
              <a:ext cx="0" cy="57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5315" name="Line 19"/>
            <p:cNvSpPr>
              <a:spLocks noChangeShapeType="1"/>
            </p:cNvSpPr>
            <p:nvPr/>
          </p:nvSpPr>
          <p:spPr bwMode="auto">
            <a:xfrm>
              <a:off x="3919" y="2567"/>
              <a:ext cx="0" cy="126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5316" name="Line 20"/>
            <p:cNvSpPr>
              <a:spLocks noChangeShapeType="1"/>
            </p:cNvSpPr>
            <p:nvPr/>
          </p:nvSpPr>
          <p:spPr bwMode="auto">
            <a:xfrm>
              <a:off x="3858" y="2567"/>
              <a:ext cx="1" cy="9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5317" name="Text Box 21"/>
            <p:cNvSpPr txBox="1">
              <a:spLocks noChangeArrowheads="1"/>
            </p:cNvSpPr>
            <p:nvPr/>
          </p:nvSpPr>
          <p:spPr bwMode="auto">
            <a:xfrm>
              <a:off x="3975" y="2709"/>
              <a:ext cx="333" cy="345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9144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Local</a:t>
              </a:r>
            </a:p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55318" name="Text Box 22"/>
            <p:cNvSpPr txBox="1">
              <a:spLocks noChangeArrowheads="1"/>
            </p:cNvSpPr>
            <p:nvPr/>
          </p:nvSpPr>
          <p:spPr bwMode="auto">
            <a:xfrm>
              <a:off x="3970" y="2257"/>
              <a:ext cx="517" cy="307"/>
            </a:xfrm>
            <a:prstGeom prst="rect">
              <a:avLst/>
            </a:prstGeom>
            <a:solidFill>
              <a:srgbClr val="99FF66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146304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Thread (1, 0)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55319" name="Text Box 23"/>
            <p:cNvSpPr txBox="1">
              <a:spLocks noChangeArrowheads="1"/>
            </p:cNvSpPr>
            <p:nvPr/>
          </p:nvSpPr>
          <p:spPr bwMode="auto">
            <a:xfrm>
              <a:off x="3970" y="1926"/>
              <a:ext cx="391" cy="18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Registers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55320" name="Line 24"/>
            <p:cNvSpPr>
              <a:spLocks noChangeShapeType="1"/>
            </p:cNvSpPr>
            <p:nvPr/>
          </p:nvSpPr>
          <p:spPr bwMode="auto">
            <a:xfrm flipV="1">
              <a:off x="4422" y="1830"/>
              <a:ext cx="2" cy="4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5321" name="Line 25"/>
            <p:cNvSpPr>
              <a:spLocks noChangeShapeType="1"/>
            </p:cNvSpPr>
            <p:nvPr/>
          </p:nvSpPr>
          <p:spPr bwMode="auto">
            <a:xfrm flipV="1">
              <a:off x="4166" y="2111"/>
              <a:ext cx="0" cy="1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5322" name="Line 26"/>
            <p:cNvSpPr>
              <a:spLocks noChangeShapeType="1"/>
            </p:cNvSpPr>
            <p:nvPr/>
          </p:nvSpPr>
          <p:spPr bwMode="auto">
            <a:xfrm flipV="1">
              <a:off x="4141" y="2567"/>
              <a:ext cx="1" cy="1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5323" name="Line 27"/>
            <p:cNvSpPr>
              <a:spLocks noChangeShapeType="1"/>
            </p:cNvSpPr>
            <p:nvPr/>
          </p:nvSpPr>
          <p:spPr bwMode="auto">
            <a:xfrm>
              <a:off x="4347" y="2567"/>
              <a:ext cx="0" cy="57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5324" name="Line 28"/>
            <p:cNvSpPr>
              <a:spLocks noChangeShapeType="1"/>
            </p:cNvSpPr>
            <p:nvPr/>
          </p:nvSpPr>
          <p:spPr bwMode="auto">
            <a:xfrm>
              <a:off x="4467" y="2567"/>
              <a:ext cx="0" cy="126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5325" name="Line 29"/>
            <p:cNvSpPr>
              <a:spLocks noChangeShapeType="1"/>
            </p:cNvSpPr>
            <p:nvPr/>
          </p:nvSpPr>
          <p:spPr bwMode="auto">
            <a:xfrm>
              <a:off x="4406" y="2567"/>
              <a:ext cx="1" cy="9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5326" name="Text Box 30"/>
            <p:cNvSpPr txBox="1">
              <a:spLocks noChangeArrowheads="1"/>
            </p:cNvSpPr>
            <p:nvPr/>
          </p:nvSpPr>
          <p:spPr bwMode="auto">
            <a:xfrm>
              <a:off x="4553" y="1288"/>
              <a:ext cx="1116" cy="1797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200" b="1">
                  <a:solidFill>
                    <a:srgbClr val="003300"/>
                  </a:solidFill>
                  <a:latin typeface="Arial" charset="0"/>
                </a:rPr>
                <a:t>Block (1, 0)</a:t>
              </a:r>
              <a:endParaRPr lang="en-US" sz="18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55327" name="Text Box 31"/>
            <p:cNvSpPr txBox="1">
              <a:spLocks noChangeArrowheads="1"/>
            </p:cNvSpPr>
            <p:nvPr/>
          </p:nvSpPr>
          <p:spPr bwMode="auto">
            <a:xfrm>
              <a:off x="4583" y="1609"/>
              <a:ext cx="1061" cy="220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9144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Shared 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55328" name="Text Box 32"/>
            <p:cNvSpPr txBox="1">
              <a:spLocks noChangeArrowheads="1"/>
            </p:cNvSpPr>
            <p:nvPr/>
          </p:nvSpPr>
          <p:spPr bwMode="auto">
            <a:xfrm>
              <a:off x="4583" y="2709"/>
              <a:ext cx="332" cy="345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9144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Local</a:t>
              </a:r>
            </a:p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55329" name="Text Box 33"/>
            <p:cNvSpPr txBox="1">
              <a:spLocks noChangeArrowheads="1"/>
            </p:cNvSpPr>
            <p:nvPr/>
          </p:nvSpPr>
          <p:spPr bwMode="auto">
            <a:xfrm>
              <a:off x="4578" y="2257"/>
              <a:ext cx="517" cy="307"/>
            </a:xfrm>
            <a:prstGeom prst="rect">
              <a:avLst/>
            </a:prstGeom>
            <a:solidFill>
              <a:srgbClr val="99FF66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146304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Thread (0, 0)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55330" name="Text Box 34"/>
            <p:cNvSpPr txBox="1">
              <a:spLocks noChangeArrowheads="1"/>
            </p:cNvSpPr>
            <p:nvPr/>
          </p:nvSpPr>
          <p:spPr bwMode="auto">
            <a:xfrm>
              <a:off x="4578" y="1926"/>
              <a:ext cx="391" cy="18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Registers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55331" name="Line 35"/>
            <p:cNvSpPr>
              <a:spLocks noChangeShapeType="1"/>
            </p:cNvSpPr>
            <p:nvPr/>
          </p:nvSpPr>
          <p:spPr bwMode="auto">
            <a:xfrm flipV="1">
              <a:off x="5030" y="1830"/>
              <a:ext cx="2" cy="4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5332" name="Line 36"/>
            <p:cNvSpPr>
              <a:spLocks noChangeShapeType="1"/>
            </p:cNvSpPr>
            <p:nvPr/>
          </p:nvSpPr>
          <p:spPr bwMode="auto">
            <a:xfrm flipV="1">
              <a:off x="4774" y="2111"/>
              <a:ext cx="0" cy="1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5333" name="Line 37"/>
            <p:cNvSpPr>
              <a:spLocks noChangeShapeType="1"/>
            </p:cNvSpPr>
            <p:nvPr/>
          </p:nvSpPr>
          <p:spPr bwMode="auto">
            <a:xfrm flipV="1">
              <a:off x="4749" y="2567"/>
              <a:ext cx="1" cy="1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5334" name="Line 38"/>
            <p:cNvSpPr>
              <a:spLocks noChangeShapeType="1"/>
            </p:cNvSpPr>
            <p:nvPr/>
          </p:nvSpPr>
          <p:spPr bwMode="auto">
            <a:xfrm>
              <a:off x="4955" y="2567"/>
              <a:ext cx="0" cy="57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5335" name="Line 39"/>
            <p:cNvSpPr>
              <a:spLocks noChangeShapeType="1"/>
            </p:cNvSpPr>
            <p:nvPr/>
          </p:nvSpPr>
          <p:spPr bwMode="auto">
            <a:xfrm>
              <a:off x="5075" y="2567"/>
              <a:ext cx="0" cy="126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5336" name="Line 40"/>
            <p:cNvSpPr>
              <a:spLocks noChangeShapeType="1"/>
            </p:cNvSpPr>
            <p:nvPr/>
          </p:nvSpPr>
          <p:spPr bwMode="auto">
            <a:xfrm>
              <a:off x="5014" y="2567"/>
              <a:ext cx="1" cy="9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5337" name="Text Box 41"/>
            <p:cNvSpPr txBox="1">
              <a:spLocks noChangeArrowheads="1"/>
            </p:cNvSpPr>
            <p:nvPr/>
          </p:nvSpPr>
          <p:spPr bwMode="auto">
            <a:xfrm>
              <a:off x="5132" y="2709"/>
              <a:ext cx="332" cy="345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9144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Local</a:t>
              </a:r>
            </a:p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55338" name="Text Box 42"/>
            <p:cNvSpPr txBox="1">
              <a:spLocks noChangeArrowheads="1"/>
            </p:cNvSpPr>
            <p:nvPr/>
          </p:nvSpPr>
          <p:spPr bwMode="auto">
            <a:xfrm>
              <a:off x="5127" y="2257"/>
              <a:ext cx="517" cy="307"/>
            </a:xfrm>
            <a:prstGeom prst="rect">
              <a:avLst/>
            </a:prstGeom>
            <a:solidFill>
              <a:srgbClr val="99FF66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146304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Thread (1, 0)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55339" name="Text Box 43"/>
            <p:cNvSpPr txBox="1">
              <a:spLocks noChangeArrowheads="1"/>
            </p:cNvSpPr>
            <p:nvPr/>
          </p:nvSpPr>
          <p:spPr bwMode="auto">
            <a:xfrm>
              <a:off x="5127" y="1926"/>
              <a:ext cx="391" cy="18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Registers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55340" name="Line 44"/>
            <p:cNvSpPr>
              <a:spLocks noChangeShapeType="1"/>
            </p:cNvSpPr>
            <p:nvPr/>
          </p:nvSpPr>
          <p:spPr bwMode="auto">
            <a:xfrm flipV="1">
              <a:off x="5579" y="1830"/>
              <a:ext cx="2" cy="4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5341" name="Line 45"/>
            <p:cNvSpPr>
              <a:spLocks noChangeShapeType="1"/>
            </p:cNvSpPr>
            <p:nvPr/>
          </p:nvSpPr>
          <p:spPr bwMode="auto">
            <a:xfrm flipV="1">
              <a:off x="5322" y="2111"/>
              <a:ext cx="0" cy="1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5342" name="Line 46"/>
            <p:cNvSpPr>
              <a:spLocks noChangeShapeType="1"/>
            </p:cNvSpPr>
            <p:nvPr/>
          </p:nvSpPr>
          <p:spPr bwMode="auto">
            <a:xfrm flipV="1">
              <a:off x="5298" y="2567"/>
              <a:ext cx="1" cy="1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5343" name="Line 47"/>
            <p:cNvSpPr>
              <a:spLocks noChangeShapeType="1"/>
            </p:cNvSpPr>
            <p:nvPr/>
          </p:nvSpPr>
          <p:spPr bwMode="auto">
            <a:xfrm>
              <a:off x="5504" y="2567"/>
              <a:ext cx="0" cy="57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5344" name="Line 48"/>
            <p:cNvSpPr>
              <a:spLocks noChangeShapeType="1"/>
            </p:cNvSpPr>
            <p:nvPr/>
          </p:nvSpPr>
          <p:spPr bwMode="auto">
            <a:xfrm>
              <a:off x="5624" y="2567"/>
              <a:ext cx="0" cy="126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5345" name="Line 49"/>
            <p:cNvSpPr>
              <a:spLocks noChangeShapeType="1"/>
            </p:cNvSpPr>
            <p:nvPr/>
          </p:nvSpPr>
          <p:spPr bwMode="auto">
            <a:xfrm>
              <a:off x="5563" y="2567"/>
              <a:ext cx="1" cy="9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5346" name="Text Box 50"/>
            <p:cNvSpPr txBox="1">
              <a:spLocks noChangeArrowheads="1"/>
            </p:cNvSpPr>
            <p:nvPr/>
          </p:nvSpPr>
          <p:spPr bwMode="auto">
            <a:xfrm>
              <a:off x="2842" y="3144"/>
              <a:ext cx="355" cy="1008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200" b="1">
                  <a:solidFill>
                    <a:srgbClr val="003300"/>
                  </a:solidFill>
                  <a:latin typeface="Arial" charset="0"/>
                </a:rPr>
                <a:t>Host</a:t>
              </a:r>
            </a:p>
          </p:txBody>
        </p:sp>
        <p:sp>
          <p:nvSpPr>
            <p:cNvPr id="55347" name="Line 51"/>
            <p:cNvSpPr>
              <a:spLocks noChangeShapeType="1"/>
            </p:cNvSpPr>
            <p:nvPr/>
          </p:nvSpPr>
          <p:spPr bwMode="auto">
            <a:xfrm flipV="1">
              <a:off x="3197" y="3278"/>
              <a:ext cx="199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5348" name="Line 52"/>
            <p:cNvSpPr>
              <a:spLocks noChangeShapeType="1"/>
            </p:cNvSpPr>
            <p:nvPr/>
          </p:nvSpPr>
          <p:spPr bwMode="auto">
            <a:xfrm flipV="1">
              <a:off x="3197" y="3618"/>
              <a:ext cx="199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5349" name="Line 53"/>
            <p:cNvSpPr>
              <a:spLocks noChangeShapeType="1"/>
            </p:cNvSpPr>
            <p:nvPr/>
          </p:nvSpPr>
          <p:spPr bwMode="auto">
            <a:xfrm flipV="1">
              <a:off x="3197" y="3958"/>
              <a:ext cx="199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</p:grpSp>
      <p:sp>
        <p:nvSpPr>
          <p:cNvPr id="55350" name="Line 54"/>
          <p:cNvSpPr>
            <a:spLocks noChangeShapeType="1"/>
          </p:cNvSpPr>
          <p:nvPr/>
        </p:nvSpPr>
        <p:spPr bwMode="auto">
          <a:xfrm>
            <a:off x="3124200" y="1676400"/>
            <a:ext cx="2209800" cy="3429000"/>
          </a:xfrm>
          <a:prstGeom prst="line">
            <a:avLst/>
          </a:prstGeom>
          <a:noFill/>
          <a:ln w="6350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55351" name="Line 55"/>
          <p:cNvSpPr>
            <a:spLocks noChangeShapeType="1"/>
          </p:cNvSpPr>
          <p:nvPr/>
        </p:nvSpPr>
        <p:spPr bwMode="auto">
          <a:xfrm>
            <a:off x="4114800" y="4267200"/>
            <a:ext cx="1219200" cy="1371600"/>
          </a:xfrm>
          <a:prstGeom prst="line">
            <a:avLst/>
          </a:prstGeom>
          <a:noFill/>
          <a:ln w="6350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55352" name="Line 56"/>
          <p:cNvSpPr>
            <a:spLocks noChangeShapeType="1"/>
          </p:cNvSpPr>
          <p:nvPr/>
        </p:nvSpPr>
        <p:spPr bwMode="auto">
          <a:xfrm>
            <a:off x="1981200" y="4267200"/>
            <a:ext cx="3352800" cy="1905000"/>
          </a:xfrm>
          <a:prstGeom prst="line">
            <a:avLst/>
          </a:prstGeom>
          <a:noFill/>
          <a:ln w="6350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59" name="Plassholder for bunntekst 3"/>
          <p:cNvSpPr txBox="1">
            <a:spLocks/>
          </p:cNvSpPr>
          <p:nvPr/>
        </p:nvSpPr>
        <p:spPr>
          <a:xfrm>
            <a:off x="3048000" y="6629400"/>
            <a:ext cx="3429000" cy="228600"/>
          </a:xfrm>
          <a:prstGeom prst="rect">
            <a:avLst/>
          </a:prstGeom>
          <a:solidFill>
            <a:schemeClr val="bg1"/>
          </a:solidFill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INF5062, Håkon Kvale Stensland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50" grpId="0" animBg="1"/>
      <p:bldP spid="55351" grpId="0" animBg="1"/>
      <p:bldP spid="5535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76200"/>
            <a:ext cx="8305800" cy="609600"/>
          </a:xfrm>
        </p:spPr>
        <p:txBody>
          <a:bodyPr/>
          <a:lstStyle/>
          <a:p>
            <a:r>
              <a:rPr lang="en-US" dirty="0" smtClean="0"/>
              <a:t>Terminology Recap</a:t>
            </a:r>
            <a:endParaRPr lang="en-US" dirty="0"/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914400"/>
            <a:ext cx="8229600" cy="2819400"/>
          </a:xfrm>
        </p:spPr>
        <p:txBody>
          <a:bodyPr/>
          <a:lstStyle/>
          <a:p>
            <a:pPr marL="457200" indent="-457200"/>
            <a:r>
              <a:rPr lang="en-US" sz="2400" dirty="0"/>
              <a:t>device = GPU = </a:t>
            </a:r>
            <a:r>
              <a:rPr lang="en-US" sz="2400" dirty="0" smtClean="0"/>
              <a:t>Set </a:t>
            </a:r>
            <a:r>
              <a:rPr lang="en-US" sz="2400" dirty="0"/>
              <a:t>of multiprocessors </a:t>
            </a:r>
          </a:p>
          <a:p>
            <a:pPr marL="457200" indent="-457200"/>
            <a:r>
              <a:rPr lang="en-US" sz="2400" dirty="0"/>
              <a:t>Multiprocessor = </a:t>
            </a:r>
            <a:r>
              <a:rPr lang="en-US" sz="2400" dirty="0" smtClean="0"/>
              <a:t>Set </a:t>
            </a:r>
            <a:r>
              <a:rPr lang="en-US" sz="2400" dirty="0"/>
              <a:t>of processors &amp; shared memory</a:t>
            </a:r>
          </a:p>
          <a:p>
            <a:pPr marL="457200" indent="-457200"/>
            <a:r>
              <a:rPr lang="en-US" sz="2400" dirty="0"/>
              <a:t>Kernel = </a:t>
            </a:r>
            <a:r>
              <a:rPr lang="en-US" sz="2400" dirty="0" smtClean="0"/>
              <a:t>Program running on the GPU</a:t>
            </a:r>
            <a:endParaRPr lang="en-US" sz="2400" dirty="0"/>
          </a:p>
          <a:p>
            <a:pPr marL="457200" indent="-457200"/>
            <a:r>
              <a:rPr lang="en-US" sz="2400" dirty="0"/>
              <a:t>Grid = </a:t>
            </a:r>
            <a:r>
              <a:rPr lang="en-US" sz="2400" dirty="0" smtClean="0"/>
              <a:t>Array </a:t>
            </a:r>
            <a:r>
              <a:rPr lang="en-US" sz="2400" dirty="0"/>
              <a:t>of thread blocks that execute a kernel</a:t>
            </a:r>
          </a:p>
          <a:p>
            <a:pPr marL="457200" indent="-457200"/>
            <a:r>
              <a:rPr lang="en-US" sz="2400" dirty="0"/>
              <a:t>Thread block = </a:t>
            </a:r>
            <a:r>
              <a:rPr lang="en-US" sz="2400" dirty="0" smtClean="0"/>
              <a:t>Group </a:t>
            </a:r>
            <a:r>
              <a:rPr lang="en-US" sz="2400" dirty="0"/>
              <a:t>of SIMD threads that execute a kernel and can communicate via shared memory</a:t>
            </a:r>
          </a:p>
        </p:txBody>
      </p:sp>
      <p:graphicFrame>
        <p:nvGraphicFramePr>
          <p:cNvPr id="128072" name="Group 72"/>
          <p:cNvGraphicFramePr>
            <a:graphicFrameLocks noGrp="1"/>
          </p:cNvGraphicFramePr>
          <p:nvPr/>
        </p:nvGraphicFramePr>
        <p:xfrm>
          <a:off x="457200" y="4114800"/>
          <a:ext cx="8221663" cy="2148840"/>
        </p:xfrm>
        <a:graphic>
          <a:graphicData uri="http://schemas.openxmlformats.org/drawingml/2006/table">
            <a:tbl>
              <a:tblPr/>
              <a:tblGrid>
                <a:gridCol w="1492250"/>
                <a:gridCol w="1517650"/>
                <a:gridCol w="1554163"/>
                <a:gridCol w="1355725"/>
                <a:gridCol w="2301875"/>
              </a:tblGrid>
              <a:tr h="388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Memory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Location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Cached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Access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Who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Local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Off-chip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Read/write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One thread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Shared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On-chip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N/A - resident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Read/write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All threads in a block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24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Global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Off-chip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Read/write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All threads + host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24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Constant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Off-chip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Yes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Read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All threads + host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Texture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Off-chip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Yes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Read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All threads + host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Plassholder for bunntekst 3"/>
          <p:cNvSpPr txBox="1">
            <a:spLocks/>
          </p:cNvSpPr>
          <p:nvPr/>
        </p:nvSpPr>
        <p:spPr>
          <a:xfrm>
            <a:off x="3048000" y="6629400"/>
            <a:ext cx="3429000" cy="228600"/>
          </a:xfrm>
          <a:prstGeom prst="rect">
            <a:avLst/>
          </a:prstGeom>
          <a:solidFill>
            <a:schemeClr val="bg1"/>
          </a:solidFill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INF5062, Håkon Kvale Stensland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Access Times</a:t>
            </a:r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24000"/>
            <a:ext cx="9144000" cy="4419600"/>
          </a:xfrm>
        </p:spPr>
        <p:txBody>
          <a:bodyPr/>
          <a:lstStyle/>
          <a:p>
            <a:pPr marL="457200" indent="-457200"/>
            <a:r>
              <a:rPr lang="en-US" dirty="0"/>
              <a:t>Register – </a:t>
            </a:r>
            <a:r>
              <a:rPr lang="en-US" dirty="0" smtClean="0"/>
              <a:t>Dedicated </a:t>
            </a:r>
            <a:r>
              <a:rPr lang="en-US" dirty="0"/>
              <a:t>HW </a:t>
            </a:r>
            <a:r>
              <a:rPr lang="en-US" dirty="0" smtClean="0"/>
              <a:t>– Single cycle</a:t>
            </a:r>
            <a:endParaRPr lang="en-US" dirty="0"/>
          </a:p>
          <a:p>
            <a:pPr marL="457200" indent="-457200"/>
            <a:r>
              <a:rPr lang="en-US" dirty="0"/>
              <a:t>Shared Memory – </a:t>
            </a:r>
            <a:r>
              <a:rPr lang="en-US" dirty="0" smtClean="0"/>
              <a:t>Dedicated </a:t>
            </a:r>
            <a:r>
              <a:rPr lang="en-US" dirty="0"/>
              <a:t>HW </a:t>
            </a:r>
            <a:r>
              <a:rPr lang="en-US" dirty="0" smtClean="0"/>
              <a:t>– Single cycle </a:t>
            </a:r>
            <a:endParaRPr lang="en-US" dirty="0"/>
          </a:p>
          <a:p>
            <a:pPr marL="457200" indent="-457200"/>
            <a:r>
              <a:rPr lang="en-US" dirty="0"/>
              <a:t>Local Memory – DRAM, no cache </a:t>
            </a:r>
            <a:r>
              <a:rPr lang="en-US" dirty="0" smtClean="0"/>
              <a:t>– “Slow”</a:t>
            </a:r>
            <a:endParaRPr lang="en-US" dirty="0"/>
          </a:p>
          <a:p>
            <a:pPr marL="457200" indent="-457200"/>
            <a:r>
              <a:rPr lang="en-US" dirty="0"/>
              <a:t>Global Memory – DRAM, no cache </a:t>
            </a:r>
            <a:r>
              <a:rPr lang="en-US" dirty="0" smtClean="0"/>
              <a:t>– “Slow”</a:t>
            </a:r>
            <a:endParaRPr lang="en-US" dirty="0"/>
          </a:p>
          <a:p>
            <a:pPr marL="457200" indent="-457200"/>
            <a:r>
              <a:rPr lang="en-US" dirty="0"/>
              <a:t>Constant Memory – DRAM, cached, 1…10s…100s of cycles, depending on cache locality</a:t>
            </a:r>
          </a:p>
          <a:p>
            <a:pPr marL="457200" indent="-457200"/>
            <a:r>
              <a:rPr lang="en-US" dirty="0"/>
              <a:t>Texture Memory – DRAM, cached, 1…10s…100s of cycles, depending on cache </a:t>
            </a:r>
            <a:r>
              <a:rPr lang="en-US" dirty="0" smtClean="0"/>
              <a:t>locality</a:t>
            </a:r>
            <a:endParaRPr lang="en-US" dirty="0"/>
          </a:p>
          <a:p>
            <a:pPr marL="457200" indent="-457200"/>
            <a:endParaRPr lang="en-US" dirty="0"/>
          </a:p>
        </p:txBody>
      </p:sp>
      <p:sp>
        <p:nvSpPr>
          <p:cNvPr id="6" name="Plassholder for bunntekst 3"/>
          <p:cNvSpPr txBox="1">
            <a:spLocks/>
          </p:cNvSpPr>
          <p:nvPr/>
        </p:nvSpPr>
        <p:spPr>
          <a:xfrm>
            <a:off x="3048000" y="6629400"/>
            <a:ext cx="3429000" cy="228600"/>
          </a:xfrm>
          <a:prstGeom prst="rect">
            <a:avLst/>
          </a:prstGeom>
          <a:solidFill>
            <a:schemeClr val="bg1"/>
          </a:solidFill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INF5062, Håkon Kvale Stensland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dirty="0"/>
              <a:t>CUDA – API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077200" cy="639762"/>
          </a:xfrm>
        </p:spPr>
        <p:txBody>
          <a:bodyPr/>
          <a:lstStyle/>
          <a:p>
            <a:r>
              <a:rPr lang="en-US" dirty="0"/>
              <a:t>CUDA </a:t>
            </a:r>
            <a:r>
              <a:rPr lang="en-US" dirty="0" smtClean="0"/>
              <a:t>Highlights</a:t>
            </a:r>
            <a:endParaRPr lang="en-US" dirty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524000"/>
            <a:ext cx="8534400" cy="4813300"/>
          </a:xfrm>
          <a:noFill/>
        </p:spPr>
        <p:txBody>
          <a:bodyPr/>
          <a:lstStyle/>
          <a:p>
            <a:pPr marL="457200" indent="-457200"/>
            <a:r>
              <a:rPr lang="en-US" dirty="0"/>
              <a:t>The API is an </a:t>
            </a:r>
            <a:r>
              <a:rPr lang="en-US" dirty="0">
                <a:solidFill>
                  <a:srgbClr val="00B050"/>
                </a:solidFill>
              </a:rPr>
              <a:t>extension to the ANSI C programming language</a:t>
            </a:r>
          </a:p>
          <a:p>
            <a:pPr marL="457200" indent="-457200">
              <a:buFontTx/>
              <a:buNone/>
            </a:pPr>
            <a:r>
              <a:rPr lang="en-US" dirty="0">
                <a:solidFill>
                  <a:schemeClr val="accent2"/>
                </a:solidFill>
              </a:rPr>
              <a:t>	          </a:t>
            </a:r>
            <a:r>
              <a:rPr lang="en-US" dirty="0"/>
              <a:t>Low learning </a:t>
            </a:r>
            <a:r>
              <a:rPr lang="en-US" dirty="0" smtClean="0"/>
              <a:t>curve than OpenGL/Direct3D</a:t>
            </a:r>
            <a:endParaRPr lang="en-US" dirty="0"/>
          </a:p>
          <a:p>
            <a:pPr marL="457200" indent="-457200"/>
            <a:endParaRPr lang="en-US" dirty="0"/>
          </a:p>
          <a:p>
            <a:pPr marL="457200" indent="-457200"/>
            <a:r>
              <a:rPr lang="en-US" dirty="0"/>
              <a:t>The hardware is designed to enable lightweight runtime and driver</a:t>
            </a:r>
          </a:p>
          <a:p>
            <a:pPr marL="457200" indent="-457200">
              <a:buFontTx/>
              <a:buNone/>
            </a:pPr>
            <a:r>
              <a:rPr lang="en-US" dirty="0">
                <a:solidFill>
                  <a:schemeClr val="accent2"/>
                </a:solidFill>
              </a:rPr>
              <a:t>	          </a:t>
            </a:r>
            <a:r>
              <a:rPr lang="en-US" dirty="0"/>
              <a:t>High performance</a:t>
            </a:r>
          </a:p>
          <a:p>
            <a:pPr marL="974725" lvl="1" indent="-403225"/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8916" name="AutoShape 4"/>
          <p:cNvSpPr>
            <a:spLocks noChangeArrowheads="1"/>
          </p:cNvSpPr>
          <p:nvPr/>
        </p:nvSpPr>
        <p:spPr bwMode="auto">
          <a:xfrm>
            <a:off x="1143000" y="2667000"/>
            <a:ext cx="612775" cy="195263"/>
          </a:xfrm>
          <a:prstGeom prst="rightArrow">
            <a:avLst>
              <a:gd name="adj1" fmla="val 50000"/>
              <a:gd name="adj2" fmla="val 78455"/>
            </a:avLst>
          </a:prstGeom>
          <a:solidFill>
            <a:srgbClr val="73B9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38917" name="AutoShape 5"/>
          <p:cNvSpPr>
            <a:spLocks noChangeArrowheads="1"/>
          </p:cNvSpPr>
          <p:nvPr/>
        </p:nvSpPr>
        <p:spPr bwMode="auto">
          <a:xfrm>
            <a:off x="1143000" y="4648200"/>
            <a:ext cx="612775" cy="195263"/>
          </a:xfrm>
          <a:prstGeom prst="rightArrow">
            <a:avLst>
              <a:gd name="adj1" fmla="val 50000"/>
              <a:gd name="adj2" fmla="val 78455"/>
            </a:avLst>
          </a:prstGeom>
          <a:solidFill>
            <a:srgbClr val="73B9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" name="Plassholder for bunntekst 3"/>
          <p:cNvSpPr txBox="1">
            <a:spLocks/>
          </p:cNvSpPr>
          <p:nvPr/>
        </p:nvSpPr>
        <p:spPr>
          <a:xfrm>
            <a:off x="3048000" y="6629400"/>
            <a:ext cx="3429000" cy="228600"/>
          </a:xfrm>
          <a:prstGeom prst="rect">
            <a:avLst/>
          </a:prstGeom>
          <a:solidFill>
            <a:schemeClr val="bg1"/>
          </a:solidFill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INF5062, Håkon Kvale Stensland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CUDA Device Memory Allocation</a:t>
            </a:r>
          </a:p>
        </p:txBody>
      </p:sp>
      <p:sp>
        <p:nvSpPr>
          <p:cNvPr id="70663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066800"/>
            <a:ext cx="4800600" cy="4953000"/>
          </a:xfrm>
        </p:spPr>
        <p:txBody>
          <a:bodyPr/>
          <a:lstStyle/>
          <a:p>
            <a:r>
              <a:rPr lang="en-US" sz="3200" dirty="0" err="1">
                <a:latin typeface="Arial" charset="0"/>
              </a:rPr>
              <a:t>cudaMalloc</a:t>
            </a:r>
            <a:r>
              <a:rPr lang="en-US" sz="3200" dirty="0">
                <a:latin typeface="Arial" charset="0"/>
              </a:rPr>
              <a:t>()</a:t>
            </a:r>
          </a:p>
          <a:p>
            <a:pPr lvl="1"/>
            <a:r>
              <a:rPr lang="en-US" dirty="0"/>
              <a:t>Allocates object in the device </a:t>
            </a:r>
            <a:r>
              <a:rPr lang="en-US" b="1" dirty="0"/>
              <a:t>Global Memory</a:t>
            </a:r>
          </a:p>
          <a:p>
            <a:pPr lvl="1"/>
            <a:r>
              <a:rPr lang="en-US" dirty="0"/>
              <a:t>Requires two parameters</a:t>
            </a:r>
          </a:p>
          <a:p>
            <a:pPr lvl="2"/>
            <a:r>
              <a:rPr lang="en-US" b="1" dirty="0"/>
              <a:t>Address of a pointe</a:t>
            </a:r>
            <a:r>
              <a:rPr lang="en-US" dirty="0"/>
              <a:t>r to the allocated object</a:t>
            </a:r>
          </a:p>
          <a:p>
            <a:pPr lvl="2"/>
            <a:r>
              <a:rPr lang="en-US" b="1" dirty="0"/>
              <a:t>Size </a:t>
            </a:r>
            <a:r>
              <a:rPr lang="en-US" b="1" dirty="0" smtClean="0"/>
              <a:t>of</a:t>
            </a:r>
            <a:r>
              <a:rPr lang="en-US" dirty="0" smtClean="0"/>
              <a:t> </a:t>
            </a:r>
            <a:r>
              <a:rPr lang="en-US" dirty="0"/>
              <a:t>allocated object</a:t>
            </a:r>
          </a:p>
          <a:p>
            <a:r>
              <a:rPr lang="en-US" sz="3200" dirty="0" err="1">
                <a:latin typeface="Arial" charset="0"/>
              </a:rPr>
              <a:t>cudaFree</a:t>
            </a:r>
            <a:r>
              <a:rPr lang="en-US" sz="3200" dirty="0">
                <a:latin typeface="Arial" charset="0"/>
              </a:rPr>
              <a:t>()</a:t>
            </a:r>
          </a:p>
          <a:p>
            <a:pPr lvl="1"/>
            <a:r>
              <a:rPr lang="en-US" dirty="0"/>
              <a:t>Frees object from device Global Memory</a:t>
            </a:r>
          </a:p>
          <a:p>
            <a:pPr lvl="2"/>
            <a:r>
              <a:rPr lang="en-US" dirty="0"/>
              <a:t>Pointer to </a:t>
            </a:r>
            <a:r>
              <a:rPr lang="en-US" dirty="0" smtClean="0"/>
              <a:t>the </a:t>
            </a:r>
            <a:r>
              <a:rPr lang="en-US" dirty="0"/>
              <a:t>object</a:t>
            </a: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5284788" y="1447800"/>
            <a:ext cx="3859212" cy="4625975"/>
            <a:chOff x="2842" y="974"/>
            <a:chExt cx="2861" cy="3178"/>
          </a:xfrm>
        </p:grpSpPr>
        <p:sp>
          <p:nvSpPr>
            <p:cNvPr id="70668" name="AutoShape 12"/>
            <p:cNvSpPr>
              <a:spLocks noChangeAspect="1" noChangeArrowheads="1"/>
            </p:cNvSpPr>
            <p:nvPr/>
          </p:nvSpPr>
          <p:spPr bwMode="auto">
            <a:xfrm>
              <a:off x="3362" y="974"/>
              <a:ext cx="2341" cy="3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0669" name="Text Box 13"/>
            <p:cNvSpPr txBox="1">
              <a:spLocks noChangeArrowheads="1"/>
            </p:cNvSpPr>
            <p:nvPr/>
          </p:nvSpPr>
          <p:spPr bwMode="auto">
            <a:xfrm>
              <a:off x="3365" y="977"/>
              <a:ext cx="2335" cy="3172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200" b="1">
                  <a:solidFill>
                    <a:srgbClr val="003300"/>
                  </a:solidFill>
                  <a:latin typeface="Arial" charset="0"/>
                </a:rPr>
                <a:t>(Device) Grid</a:t>
              </a:r>
            </a:p>
          </p:txBody>
        </p:sp>
        <p:sp>
          <p:nvSpPr>
            <p:cNvPr id="70670" name="Text Box 14"/>
            <p:cNvSpPr txBox="1">
              <a:spLocks noChangeArrowheads="1"/>
            </p:cNvSpPr>
            <p:nvPr/>
          </p:nvSpPr>
          <p:spPr bwMode="auto">
            <a:xfrm>
              <a:off x="3397" y="3491"/>
              <a:ext cx="2271" cy="269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Constant</a:t>
              </a:r>
            </a:p>
            <a:p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0671" name="Text Box 15"/>
            <p:cNvSpPr txBox="1">
              <a:spLocks noChangeArrowheads="1"/>
            </p:cNvSpPr>
            <p:nvPr/>
          </p:nvSpPr>
          <p:spPr bwMode="auto">
            <a:xfrm>
              <a:off x="3397" y="3830"/>
              <a:ext cx="2271" cy="26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Texture</a:t>
              </a:r>
            </a:p>
            <a:p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0672" name="Text Box 16"/>
            <p:cNvSpPr txBox="1">
              <a:spLocks noChangeArrowheads="1"/>
            </p:cNvSpPr>
            <p:nvPr/>
          </p:nvSpPr>
          <p:spPr bwMode="auto">
            <a:xfrm>
              <a:off x="3397" y="3147"/>
              <a:ext cx="2271" cy="26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Global</a:t>
              </a:r>
            </a:p>
            <a:p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0673" name="Text Box 17"/>
            <p:cNvSpPr txBox="1">
              <a:spLocks noChangeArrowheads="1"/>
            </p:cNvSpPr>
            <p:nvPr/>
          </p:nvSpPr>
          <p:spPr bwMode="auto">
            <a:xfrm>
              <a:off x="3396" y="1288"/>
              <a:ext cx="1116" cy="1797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200" b="1">
                  <a:solidFill>
                    <a:srgbClr val="003300"/>
                  </a:solidFill>
                  <a:latin typeface="Arial" charset="0"/>
                </a:rPr>
                <a:t>Block (0, 0)</a:t>
              </a:r>
            </a:p>
          </p:txBody>
        </p:sp>
        <p:sp>
          <p:nvSpPr>
            <p:cNvPr id="70674" name="Text Box 18"/>
            <p:cNvSpPr txBox="1">
              <a:spLocks noChangeArrowheads="1"/>
            </p:cNvSpPr>
            <p:nvPr/>
          </p:nvSpPr>
          <p:spPr bwMode="auto">
            <a:xfrm>
              <a:off x="3427" y="1609"/>
              <a:ext cx="1060" cy="220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9144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Shared 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0675" name="Text Box 19"/>
            <p:cNvSpPr txBox="1">
              <a:spLocks noChangeArrowheads="1"/>
            </p:cNvSpPr>
            <p:nvPr/>
          </p:nvSpPr>
          <p:spPr bwMode="auto">
            <a:xfrm>
              <a:off x="3427" y="2709"/>
              <a:ext cx="332" cy="345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9144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Local</a:t>
              </a:r>
            </a:p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0676" name="Text Box 20"/>
            <p:cNvSpPr txBox="1">
              <a:spLocks noChangeArrowheads="1"/>
            </p:cNvSpPr>
            <p:nvPr/>
          </p:nvSpPr>
          <p:spPr bwMode="auto">
            <a:xfrm>
              <a:off x="3421" y="2257"/>
              <a:ext cx="517" cy="307"/>
            </a:xfrm>
            <a:prstGeom prst="rect">
              <a:avLst/>
            </a:prstGeom>
            <a:solidFill>
              <a:srgbClr val="99FF66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146304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Thread (0, 0)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0677" name="Text Box 21"/>
            <p:cNvSpPr txBox="1">
              <a:spLocks noChangeArrowheads="1"/>
            </p:cNvSpPr>
            <p:nvPr/>
          </p:nvSpPr>
          <p:spPr bwMode="auto">
            <a:xfrm>
              <a:off x="3421" y="1926"/>
              <a:ext cx="392" cy="18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Registers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0678" name="Line 22"/>
            <p:cNvSpPr>
              <a:spLocks noChangeShapeType="1"/>
            </p:cNvSpPr>
            <p:nvPr/>
          </p:nvSpPr>
          <p:spPr bwMode="auto">
            <a:xfrm flipV="1">
              <a:off x="3874" y="1830"/>
              <a:ext cx="2" cy="4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0679" name="Line 23"/>
            <p:cNvSpPr>
              <a:spLocks noChangeShapeType="1"/>
            </p:cNvSpPr>
            <p:nvPr/>
          </p:nvSpPr>
          <p:spPr bwMode="auto">
            <a:xfrm flipV="1">
              <a:off x="3617" y="2111"/>
              <a:ext cx="0" cy="1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0680" name="Line 24"/>
            <p:cNvSpPr>
              <a:spLocks noChangeShapeType="1"/>
            </p:cNvSpPr>
            <p:nvPr/>
          </p:nvSpPr>
          <p:spPr bwMode="auto">
            <a:xfrm flipV="1">
              <a:off x="3593" y="2567"/>
              <a:ext cx="1" cy="1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0681" name="Line 25"/>
            <p:cNvSpPr>
              <a:spLocks noChangeShapeType="1"/>
            </p:cNvSpPr>
            <p:nvPr/>
          </p:nvSpPr>
          <p:spPr bwMode="auto">
            <a:xfrm>
              <a:off x="3798" y="2567"/>
              <a:ext cx="0" cy="57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0682" name="Line 26"/>
            <p:cNvSpPr>
              <a:spLocks noChangeShapeType="1"/>
            </p:cNvSpPr>
            <p:nvPr/>
          </p:nvSpPr>
          <p:spPr bwMode="auto">
            <a:xfrm>
              <a:off x="3919" y="2567"/>
              <a:ext cx="0" cy="126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0683" name="Line 27"/>
            <p:cNvSpPr>
              <a:spLocks noChangeShapeType="1"/>
            </p:cNvSpPr>
            <p:nvPr/>
          </p:nvSpPr>
          <p:spPr bwMode="auto">
            <a:xfrm>
              <a:off x="3858" y="2567"/>
              <a:ext cx="1" cy="9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0684" name="Text Box 28"/>
            <p:cNvSpPr txBox="1">
              <a:spLocks noChangeArrowheads="1"/>
            </p:cNvSpPr>
            <p:nvPr/>
          </p:nvSpPr>
          <p:spPr bwMode="auto">
            <a:xfrm>
              <a:off x="3975" y="2709"/>
              <a:ext cx="333" cy="345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9144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Local</a:t>
              </a:r>
            </a:p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0685" name="Text Box 29"/>
            <p:cNvSpPr txBox="1">
              <a:spLocks noChangeArrowheads="1"/>
            </p:cNvSpPr>
            <p:nvPr/>
          </p:nvSpPr>
          <p:spPr bwMode="auto">
            <a:xfrm>
              <a:off x="3970" y="2257"/>
              <a:ext cx="517" cy="307"/>
            </a:xfrm>
            <a:prstGeom prst="rect">
              <a:avLst/>
            </a:prstGeom>
            <a:solidFill>
              <a:srgbClr val="99FF66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146304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Thread (1, 0)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0686" name="Text Box 30"/>
            <p:cNvSpPr txBox="1">
              <a:spLocks noChangeArrowheads="1"/>
            </p:cNvSpPr>
            <p:nvPr/>
          </p:nvSpPr>
          <p:spPr bwMode="auto">
            <a:xfrm>
              <a:off x="3970" y="1926"/>
              <a:ext cx="391" cy="18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Registers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0687" name="Line 31"/>
            <p:cNvSpPr>
              <a:spLocks noChangeShapeType="1"/>
            </p:cNvSpPr>
            <p:nvPr/>
          </p:nvSpPr>
          <p:spPr bwMode="auto">
            <a:xfrm flipV="1">
              <a:off x="4422" y="1830"/>
              <a:ext cx="2" cy="4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0688" name="Line 32"/>
            <p:cNvSpPr>
              <a:spLocks noChangeShapeType="1"/>
            </p:cNvSpPr>
            <p:nvPr/>
          </p:nvSpPr>
          <p:spPr bwMode="auto">
            <a:xfrm flipV="1">
              <a:off x="4166" y="2111"/>
              <a:ext cx="0" cy="1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0689" name="Line 33"/>
            <p:cNvSpPr>
              <a:spLocks noChangeShapeType="1"/>
            </p:cNvSpPr>
            <p:nvPr/>
          </p:nvSpPr>
          <p:spPr bwMode="auto">
            <a:xfrm flipV="1">
              <a:off x="4141" y="2567"/>
              <a:ext cx="1" cy="1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0690" name="Line 34"/>
            <p:cNvSpPr>
              <a:spLocks noChangeShapeType="1"/>
            </p:cNvSpPr>
            <p:nvPr/>
          </p:nvSpPr>
          <p:spPr bwMode="auto">
            <a:xfrm>
              <a:off x="4347" y="2567"/>
              <a:ext cx="0" cy="57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0691" name="Line 35"/>
            <p:cNvSpPr>
              <a:spLocks noChangeShapeType="1"/>
            </p:cNvSpPr>
            <p:nvPr/>
          </p:nvSpPr>
          <p:spPr bwMode="auto">
            <a:xfrm>
              <a:off x="4467" y="2567"/>
              <a:ext cx="0" cy="126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0692" name="Line 36"/>
            <p:cNvSpPr>
              <a:spLocks noChangeShapeType="1"/>
            </p:cNvSpPr>
            <p:nvPr/>
          </p:nvSpPr>
          <p:spPr bwMode="auto">
            <a:xfrm>
              <a:off x="4406" y="2567"/>
              <a:ext cx="1" cy="9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0693" name="Text Box 37"/>
            <p:cNvSpPr txBox="1">
              <a:spLocks noChangeArrowheads="1"/>
            </p:cNvSpPr>
            <p:nvPr/>
          </p:nvSpPr>
          <p:spPr bwMode="auto">
            <a:xfrm>
              <a:off x="4553" y="1288"/>
              <a:ext cx="1116" cy="1797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200" b="1">
                  <a:solidFill>
                    <a:srgbClr val="003300"/>
                  </a:solidFill>
                  <a:latin typeface="Arial" charset="0"/>
                </a:rPr>
                <a:t>Block (1, 0)</a:t>
              </a:r>
              <a:endParaRPr lang="en-US" sz="18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0694" name="Text Box 38"/>
            <p:cNvSpPr txBox="1">
              <a:spLocks noChangeArrowheads="1"/>
            </p:cNvSpPr>
            <p:nvPr/>
          </p:nvSpPr>
          <p:spPr bwMode="auto">
            <a:xfrm>
              <a:off x="4583" y="1609"/>
              <a:ext cx="1061" cy="220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9144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Shared 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0695" name="Text Box 39"/>
            <p:cNvSpPr txBox="1">
              <a:spLocks noChangeArrowheads="1"/>
            </p:cNvSpPr>
            <p:nvPr/>
          </p:nvSpPr>
          <p:spPr bwMode="auto">
            <a:xfrm>
              <a:off x="4583" y="2709"/>
              <a:ext cx="332" cy="345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9144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Local</a:t>
              </a:r>
            </a:p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0696" name="Text Box 40"/>
            <p:cNvSpPr txBox="1">
              <a:spLocks noChangeArrowheads="1"/>
            </p:cNvSpPr>
            <p:nvPr/>
          </p:nvSpPr>
          <p:spPr bwMode="auto">
            <a:xfrm>
              <a:off x="4578" y="2257"/>
              <a:ext cx="517" cy="307"/>
            </a:xfrm>
            <a:prstGeom prst="rect">
              <a:avLst/>
            </a:prstGeom>
            <a:solidFill>
              <a:srgbClr val="99FF66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146304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Thread (0, 0)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0697" name="Text Box 41"/>
            <p:cNvSpPr txBox="1">
              <a:spLocks noChangeArrowheads="1"/>
            </p:cNvSpPr>
            <p:nvPr/>
          </p:nvSpPr>
          <p:spPr bwMode="auto">
            <a:xfrm>
              <a:off x="4578" y="1926"/>
              <a:ext cx="391" cy="18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Registers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0698" name="Line 42"/>
            <p:cNvSpPr>
              <a:spLocks noChangeShapeType="1"/>
            </p:cNvSpPr>
            <p:nvPr/>
          </p:nvSpPr>
          <p:spPr bwMode="auto">
            <a:xfrm flipV="1">
              <a:off x="5030" y="1830"/>
              <a:ext cx="2" cy="4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0699" name="Line 43"/>
            <p:cNvSpPr>
              <a:spLocks noChangeShapeType="1"/>
            </p:cNvSpPr>
            <p:nvPr/>
          </p:nvSpPr>
          <p:spPr bwMode="auto">
            <a:xfrm flipV="1">
              <a:off x="4774" y="2111"/>
              <a:ext cx="0" cy="1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0700" name="Line 44"/>
            <p:cNvSpPr>
              <a:spLocks noChangeShapeType="1"/>
            </p:cNvSpPr>
            <p:nvPr/>
          </p:nvSpPr>
          <p:spPr bwMode="auto">
            <a:xfrm flipV="1">
              <a:off x="4749" y="2567"/>
              <a:ext cx="1" cy="1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0701" name="Line 45"/>
            <p:cNvSpPr>
              <a:spLocks noChangeShapeType="1"/>
            </p:cNvSpPr>
            <p:nvPr/>
          </p:nvSpPr>
          <p:spPr bwMode="auto">
            <a:xfrm>
              <a:off x="4955" y="2567"/>
              <a:ext cx="0" cy="57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0702" name="Line 46"/>
            <p:cNvSpPr>
              <a:spLocks noChangeShapeType="1"/>
            </p:cNvSpPr>
            <p:nvPr/>
          </p:nvSpPr>
          <p:spPr bwMode="auto">
            <a:xfrm>
              <a:off x="5075" y="2567"/>
              <a:ext cx="0" cy="126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0703" name="Line 47"/>
            <p:cNvSpPr>
              <a:spLocks noChangeShapeType="1"/>
            </p:cNvSpPr>
            <p:nvPr/>
          </p:nvSpPr>
          <p:spPr bwMode="auto">
            <a:xfrm>
              <a:off x="5014" y="2567"/>
              <a:ext cx="1" cy="9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0704" name="Text Box 48"/>
            <p:cNvSpPr txBox="1">
              <a:spLocks noChangeArrowheads="1"/>
            </p:cNvSpPr>
            <p:nvPr/>
          </p:nvSpPr>
          <p:spPr bwMode="auto">
            <a:xfrm>
              <a:off x="5132" y="2709"/>
              <a:ext cx="332" cy="345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9144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Local</a:t>
              </a:r>
            </a:p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0705" name="Text Box 49"/>
            <p:cNvSpPr txBox="1">
              <a:spLocks noChangeArrowheads="1"/>
            </p:cNvSpPr>
            <p:nvPr/>
          </p:nvSpPr>
          <p:spPr bwMode="auto">
            <a:xfrm>
              <a:off x="5127" y="2257"/>
              <a:ext cx="517" cy="307"/>
            </a:xfrm>
            <a:prstGeom prst="rect">
              <a:avLst/>
            </a:prstGeom>
            <a:solidFill>
              <a:srgbClr val="99FF66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146304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Thread (1, 0)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0706" name="Text Box 50"/>
            <p:cNvSpPr txBox="1">
              <a:spLocks noChangeArrowheads="1"/>
            </p:cNvSpPr>
            <p:nvPr/>
          </p:nvSpPr>
          <p:spPr bwMode="auto">
            <a:xfrm>
              <a:off x="5127" y="1926"/>
              <a:ext cx="391" cy="18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Registers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0707" name="Line 51"/>
            <p:cNvSpPr>
              <a:spLocks noChangeShapeType="1"/>
            </p:cNvSpPr>
            <p:nvPr/>
          </p:nvSpPr>
          <p:spPr bwMode="auto">
            <a:xfrm flipV="1">
              <a:off x="5579" y="1830"/>
              <a:ext cx="2" cy="4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0708" name="Line 52"/>
            <p:cNvSpPr>
              <a:spLocks noChangeShapeType="1"/>
            </p:cNvSpPr>
            <p:nvPr/>
          </p:nvSpPr>
          <p:spPr bwMode="auto">
            <a:xfrm flipV="1">
              <a:off x="5322" y="2111"/>
              <a:ext cx="0" cy="1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0709" name="Line 53"/>
            <p:cNvSpPr>
              <a:spLocks noChangeShapeType="1"/>
            </p:cNvSpPr>
            <p:nvPr/>
          </p:nvSpPr>
          <p:spPr bwMode="auto">
            <a:xfrm flipV="1">
              <a:off x="5298" y="2567"/>
              <a:ext cx="1" cy="1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0710" name="Line 54"/>
            <p:cNvSpPr>
              <a:spLocks noChangeShapeType="1"/>
            </p:cNvSpPr>
            <p:nvPr/>
          </p:nvSpPr>
          <p:spPr bwMode="auto">
            <a:xfrm>
              <a:off x="5504" y="2567"/>
              <a:ext cx="0" cy="57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0711" name="Line 55"/>
            <p:cNvSpPr>
              <a:spLocks noChangeShapeType="1"/>
            </p:cNvSpPr>
            <p:nvPr/>
          </p:nvSpPr>
          <p:spPr bwMode="auto">
            <a:xfrm>
              <a:off x="5624" y="2567"/>
              <a:ext cx="0" cy="126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0712" name="Line 56"/>
            <p:cNvSpPr>
              <a:spLocks noChangeShapeType="1"/>
            </p:cNvSpPr>
            <p:nvPr/>
          </p:nvSpPr>
          <p:spPr bwMode="auto">
            <a:xfrm>
              <a:off x="5563" y="2567"/>
              <a:ext cx="1" cy="9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0713" name="Text Box 57"/>
            <p:cNvSpPr txBox="1">
              <a:spLocks noChangeArrowheads="1"/>
            </p:cNvSpPr>
            <p:nvPr/>
          </p:nvSpPr>
          <p:spPr bwMode="auto">
            <a:xfrm>
              <a:off x="2842" y="3144"/>
              <a:ext cx="355" cy="1008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Host</a:t>
              </a:r>
            </a:p>
          </p:txBody>
        </p:sp>
        <p:sp>
          <p:nvSpPr>
            <p:cNvPr id="70714" name="Line 58"/>
            <p:cNvSpPr>
              <a:spLocks noChangeShapeType="1"/>
            </p:cNvSpPr>
            <p:nvPr/>
          </p:nvSpPr>
          <p:spPr bwMode="auto">
            <a:xfrm flipV="1">
              <a:off x="3197" y="3278"/>
              <a:ext cx="199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0715" name="Line 59"/>
            <p:cNvSpPr>
              <a:spLocks noChangeShapeType="1"/>
            </p:cNvSpPr>
            <p:nvPr/>
          </p:nvSpPr>
          <p:spPr bwMode="auto">
            <a:xfrm flipV="1">
              <a:off x="3197" y="3618"/>
              <a:ext cx="199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0716" name="Line 60"/>
            <p:cNvSpPr>
              <a:spLocks noChangeShapeType="1"/>
            </p:cNvSpPr>
            <p:nvPr/>
          </p:nvSpPr>
          <p:spPr bwMode="auto">
            <a:xfrm flipV="1">
              <a:off x="3197" y="3958"/>
              <a:ext cx="199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</p:grpSp>
      <p:sp>
        <p:nvSpPr>
          <p:cNvPr id="70717" name="Line 61"/>
          <p:cNvSpPr>
            <a:spLocks noChangeShapeType="1"/>
          </p:cNvSpPr>
          <p:nvPr/>
        </p:nvSpPr>
        <p:spPr bwMode="auto">
          <a:xfrm>
            <a:off x="4495800" y="2286000"/>
            <a:ext cx="1524000" cy="2438400"/>
          </a:xfrm>
          <a:prstGeom prst="line">
            <a:avLst/>
          </a:prstGeom>
          <a:noFill/>
          <a:ln w="6350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56" name="Plassholder for bunntekst 3"/>
          <p:cNvSpPr txBox="1">
            <a:spLocks/>
          </p:cNvSpPr>
          <p:nvPr/>
        </p:nvSpPr>
        <p:spPr>
          <a:xfrm>
            <a:off x="3048000" y="6629400"/>
            <a:ext cx="3429000" cy="228600"/>
          </a:xfrm>
          <a:prstGeom prst="rect">
            <a:avLst/>
          </a:prstGeom>
          <a:solidFill>
            <a:schemeClr val="bg1"/>
          </a:solidFill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INF5062, Håkon Kvale Stensland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71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CUDA Device Memory </a:t>
            </a:r>
            <a:r>
              <a:rPr lang="en-US" sz="3600" dirty="0" smtClean="0"/>
              <a:t>Allocation</a:t>
            </a:r>
            <a:endParaRPr lang="en-US" sz="3600" dirty="0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219200"/>
            <a:ext cx="8229600" cy="2286000"/>
          </a:xfrm>
        </p:spPr>
        <p:txBody>
          <a:bodyPr/>
          <a:lstStyle/>
          <a:p>
            <a:r>
              <a:rPr lang="en-US" sz="3200" dirty="0"/>
              <a:t>Code example: </a:t>
            </a:r>
          </a:p>
          <a:p>
            <a:pPr lvl="1"/>
            <a:r>
              <a:rPr lang="en-US" sz="2800" dirty="0"/>
              <a:t>Allocate a  64 * 64 single precision float array</a:t>
            </a:r>
          </a:p>
          <a:p>
            <a:pPr lvl="1"/>
            <a:r>
              <a:rPr lang="en-US" sz="2800" dirty="0"/>
              <a:t>Attach the allocated storage to </a:t>
            </a:r>
            <a:r>
              <a:rPr lang="en-US" sz="2800" dirty="0" err="1"/>
              <a:t>Md.elements</a:t>
            </a:r>
            <a:endParaRPr lang="en-US" sz="2800" dirty="0"/>
          </a:p>
          <a:p>
            <a:pPr lvl="1"/>
            <a:r>
              <a:rPr lang="en-US" sz="2800" dirty="0"/>
              <a:t>“d” is often used to indicate a device data structure</a:t>
            </a:r>
          </a:p>
        </p:txBody>
      </p:sp>
      <p:sp>
        <p:nvSpPr>
          <p:cNvPr id="74756" name="Text Box 4"/>
          <p:cNvSpPr txBox="1">
            <a:spLocks noChangeArrowheads="1"/>
          </p:cNvSpPr>
          <p:nvPr/>
        </p:nvSpPr>
        <p:spPr bwMode="auto">
          <a:xfrm>
            <a:off x="685800" y="3886200"/>
            <a:ext cx="8305800" cy="234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indent="461963"/>
            <a:r>
              <a:rPr lang="en-US" sz="2000" dirty="0">
                <a:latin typeface="Arial" charset="0"/>
              </a:rPr>
              <a:t>BLOCK_SIZE = 64;</a:t>
            </a:r>
          </a:p>
          <a:p>
            <a:pPr indent="461963"/>
            <a:r>
              <a:rPr lang="en-US" sz="2000" dirty="0">
                <a:latin typeface="Arial" charset="0"/>
              </a:rPr>
              <a:t>Matrix </a:t>
            </a:r>
            <a:r>
              <a:rPr lang="en-US" sz="2000" dirty="0" err="1">
                <a:latin typeface="Arial" charset="0"/>
              </a:rPr>
              <a:t>Md</a:t>
            </a:r>
            <a:endParaRPr lang="en-US" sz="2000" dirty="0">
              <a:latin typeface="Arial" charset="0"/>
            </a:endParaRPr>
          </a:p>
          <a:p>
            <a:pPr indent="461963"/>
            <a:r>
              <a:rPr lang="en-US" sz="2000" dirty="0" err="1">
                <a:latin typeface="Arial" charset="0"/>
              </a:rPr>
              <a:t>int</a:t>
            </a:r>
            <a:r>
              <a:rPr lang="en-US" sz="2000" dirty="0">
                <a:latin typeface="Arial" charset="0"/>
              </a:rPr>
              <a:t> size = BLOCK_SIZE * BLOCK_SIZE * </a:t>
            </a:r>
            <a:r>
              <a:rPr lang="en-US" sz="2000" dirty="0" err="1">
                <a:latin typeface="Arial" charset="0"/>
              </a:rPr>
              <a:t>sizeof</a:t>
            </a:r>
            <a:r>
              <a:rPr lang="en-US" sz="2000" dirty="0">
                <a:latin typeface="Arial" charset="0"/>
              </a:rPr>
              <a:t>(float);</a:t>
            </a:r>
          </a:p>
          <a:p>
            <a:pPr indent="461963"/>
            <a:endParaRPr lang="en-US" sz="3200" b="1" dirty="0">
              <a:latin typeface="Arial" charset="0"/>
            </a:endParaRPr>
          </a:p>
          <a:p>
            <a:pPr indent="461963"/>
            <a:r>
              <a:rPr lang="en-US" sz="2800" b="1" dirty="0" err="1">
                <a:latin typeface="Arial" charset="0"/>
              </a:rPr>
              <a:t>cudaMalloc</a:t>
            </a:r>
            <a:r>
              <a:rPr lang="en-US" sz="2800" b="1" dirty="0">
                <a:latin typeface="Arial" charset="0"/>
              </a:rPr>
              <a:t>((void**)&amp;</a:t>
            </a:r>
            <a:r>
              <a:rPr lang="en-US" sz="2800" b="1" dirty="0" err="1">
                <a:latin typeface="Arial" charset="0"/>
              </a:rPr>
              <a:t>Md.elements</a:t>
            </a:r>
            <a:r>
              <a:rPr lang="en-US" sz="2800" b="1" dirty="0">
                <a:latin typeface="Arial" charset="0"/>
              </a:rPr>
              <a:t>, size);</a:t>
            </a:r>
          </a:p>
          <a:p>
            <a:pPr indent="461963">
              <a:lnSpc>
                <a:spcPct val="80000"/>
              </a:lnSpc>
              <a:spcBef>
                <a:spcPct val="20000"/>
              </a:spcBef>
              <a:buSzPct val="180000"/>
            </a:pPr>
            <a:r>
              <a:rPr lang="en-US" sz="2800" b="1" dirty="0" err="1">
                <a:latin typeface="Arial" charset="0"/>
              </a:rPr>
              <a:t>cudaFree</a:t>
            </a:r>
            <a:r>
              <a:rPr lang="en-US" sz="2800" b="1" dirty="0">
                <a:latin typeface="Arial" charset="0"/>
              </a:rPr>
              <a:t>(</a:t>
            </a:r>
            <a:r>
              <a:rPr lang="en-US" sz="2800" b="1" dirty="0" err="1">
                <a:latin typeface="Arial" charset="0"/>
              </a:rPr>
              <a:t>Md.elements</a:t>
            </a:r>
            <a:r>
              <a:rPr lang="en-US" sz="2800" b="1" dirty="0">
                <a:latin typeface="Arial" charset="0"/>
              </a:rPr>
              <a:t>);</a:t>
            </a:r>
            <a:endParaRPr lang="en-US" sz="2800" dirty="0">
              <a:latin typeface="Arial" charset="0"/>
            </a:endParaRPr>
          </a:p>
        </p:txBody>
      </p:sp>
      <p:sp>
        <p:nvSpPr>
          <p:cNvPr id="6" name="Plassholder for bunntekst 3"/>
          <p:cNvSpPr txBox="1">
            <a:spLocks/>
          </p:cNvSpPr>
          <p:nvPr/>
        </p:nvSpPr>
        <p:spPr>
          <a:xfrm>
            <a:off x="3048000" y="6629400"/>
            <a:ext cx="3429000" cy="228600"/>
          </a:xfrm>
          <a:prstGeom prst="rect">
            <a:avLst/>
          </a:prstGeom>
          <a:solidFill>
            <a:schemeClr val="bg1"/>
          </a:solidFill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INF5062, Håkon Kvale Stensland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CUDA Host-Device Data Transfer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143000"/>
            <a:ext cx="4800600" cy="4876800"/>
          </a:xfrm>
        </p:spPr>
        <p:txBody>
          <a:bodyPr/>
          <a:lstStyle/>
          <a:p>
            <a:r>
              <a:rPr lang="en-US" dirty="0" err="1">
                <a:latin typeface="Arial" charset="0"/>
                <a:ea typeface="Times New Roman" pitchFamily="18" charset="0"/>
                <a:cs typeface="Courier New" pitchFamily="49" charset="0"/>
              </a:rPr>
              <a:t>cudaMemcpy</a:t>
            </a:r>
            <a:r>
              <a:rPr lang="en-US" dirty="0">
                <a:latin typeface="Arial" charset="0"/>
                <a:ea typeface="Times New Roman" pitchFamily="18" charset="0"/>
                <a:cs typeface="Courier New" pitchFamily="49" charset="0"/>
              </a:rPr>
              <a:t>()</a:t>
            </a:r>
          </a:p>
          <a:p>
            <a:pPr lvl="1"/>
            <a:r>
              <a:rPr lang="en-US" dirty="0">
                <a:ea typeface="Times New Roman" pitchFamily="18" charset="0"/>
                <a:cs typeface="Courier New" pitchFamily="49" charset="0"/>
              </a:rPr>
              <a:t>memory data transfer</a:t>
            </a:r>
          </a:p>
          <a:p>
            <a:pPr lvl="1"/>
            <a:r>
              <a:rPr lang="en-US" dirty="0">
                <a:ea typeface="Times New Roman" pitchFamily="18" charset="0"/>
                <a:cs typeface="Courier New" pitchFamily="49" charset="0"/>
              </a:rPr>
              <a:t>Requires four parameters</a:t>
            </a:r>
          </a:p>
          <a:p>
            <a:pPr lvl="2"/>
            <a:r>
              <a:rPr lang="en-US" dirty="0">
                <a:ea typeface="Times New Roman" pitchFamily="18" charset="0"/>
                <a:cs typeface="Courier New" pitchFamily="49" charset="0"/>
              </a:rPr>
              <a:t>Pointer to source </a:t>
            </a:r>
          </a:p>
          <a:p>
            <a:pPr lvl="2"/>
            <a:r>
              <a:rPr lang="en-US" dirty="0">
                <a:ea typeface="Times New Roman" pitchFamily="18" charset="0"/>
                <a:cs typeface="Courier New" pitchFamily="49" charset="0"/>
              </a:rPr>
              <a:t>Pointer to destination</a:t>
            </a:r>
          </a:p>
          <a:p>
            <a:pPr lvl="2"/>
            <a:r>
              <a:rPr lang="en-US" dirty="0">
                <a:ea typeface="Times New Roman" pitchFamily="18" charset="0"/>
                <a:cs typeface="Courier New" pitchFamily="49" charset="0"/>
              </a:rPr>
              <a:t>Number of bytes copied</a:t>
            </a:r>
          </a:p>
          <a:p>
            <a:pPr lvl="2"/>
            <a:r>
              <a:rPr lang="en-US" dirty="0">
                <a:ea typeface="Times New Roman" pitchFamily="18" charset="0"/>
                <a:cs typeface="Courier New" pitchFamily="49" charset="0"/>
              </a:rPr>
              <a:t>Type of transfer </a:t>
            </a:r>
          </a:p>
          <a:p>
            <a:pPr lvl="3"/>
            <a:r>
              <a:rPr lang="en-US" dirty="0">
                <a:ea typeface="Times New Roman" pitchFamily="18" charset="0"/>
                <a:cs typeface="Courier New" pitchFamily="49" charset="0"/>
              </a:rPr>
              <a:t>Host to Host</a:t>
            </a:r>
          </a:p>
          <a:p>
            <a:pPr lvl="3"/>
            <a:r>
              <a:rPr lang="en-US" dirty="0">
                <a:ea typeface="Times New Roman" pitchFamily="18" charset="0"/>
                <a:cs typeface="Courier New" pitchFamily="49" charset="0"/>
              </a:rPr>
              <a:t>Host to Device</a:t>
            </a:r>
          </a:p>
          <a:p>
            <a:pPr lvl="3"/>
            <a:r>
              <a:rPr lang="en-US" dirty="0">
                <a:ea typeface="Times New Roman" pitchFamily="18" charset="0"/>
                <a:cs typeface="Courier New" pitchFamily="49" charset="0"/>
              </a:rPr>
              <a:t>Device to Host</a:t>
            </a:r>
          </a:p>
          <a:p>
            <a:pPr lvl="3"/>
            <a:r>
              <a:rPr lang="en-US" dirty="0">
                <a:ea typeface="Times New Roman" pitchFamily="18" charset="0"/>
                <a:cs typeface="Courier New" pitchFamily="49" charset="0"/>
              </a:rPr>
              <a:t>Device to Device</a:t>
            </a:r>
          </a:p>
          <a:p>
            <a:r>
              <a:rPr lang="en-US" dirty="0">
                <a:ea typeface="Times New Roman" pitchFamily="18" charset="0"/>
                <a:cs typeface="Courier New" pitchFamily="49" charset="0"/>
              </a:rPr>
              <a:t>Asynchronous in CUDA </a:t>
            </a:r>
            <a:r>
              <a:rPr lang="en-US" dirty="0" smtClean="0">
                <a:ea typeface="Times New Roman" pitchFamily="18" charset="0"/>
                <a:cs typeface="Courier New" pitchFamily="49" charset="0"/>
              </a:rPr>
              <a:t>1.3</a:t>
            </a:r>
            <a:endParaRPr lang="en-US" dirty="0">
              <a:ea typeface="Times New Roman" pitchFamily="18" charset="0"/>
              <a:cs typeface="Courier New" pitchFamily="49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284788" y="1447800"/>
            <a:ext cx="3859212" cy="4625975"/>
            <a:chOff x="2842" y="974"/>
            <a:chExt cx="2861" cy="3178"/>
          </a:xfrm>
        </p:grpSpPr>
        <p:sp>
          <p:nvSpPr>
            <p:cNvPr id="75781" name="AutoShape 5"/>
            <p:cNvSpPr>
              <a:spLocks noChangeAspect="1" noChangeArrowheads="1"/>
            </p:cNvSpPr>
            <p:nvPr/>
          </p:nvSpPr>
          <p:spPr bwMode="auto">
            <a:xfrm>
              <a:off x="3362" y="974"/>
              <a:ext cx="2341" cy="3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5782" name="Text Box 6"/>
            <p:cNvSpPr txBox="1">
              <a:spLocks noChangeArrowheads="1"/>
            </p:cNvSpPr>
            <p:nvPr/>
          </p:nvSpPr>
          <p:spPr bwMode="auto">
            <a:xfrm>
              <a:off x="3365" y="977"/>
              <a:ext cx="2335" cy="3172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200" b="1">
                  <a:solidFill>
                    <a:srgbClr val="003300"/>
                  </a:solidFill>
                  <a:latin typeface="Arial" charset="0"/>
                </a:rPr>
                <a:t>(Device) Grid</a:t>
              </a:r>
            </a:p>
          </p:txBody>
        </p:sp>
        <p:sp>
          <p:nvSpPr>
            <p:cNvPr id="75783" name="Text Box 7"/>
            <p:cNvSpPr txBox="1">
              <a:spLocks noChangeArrowheads="1"/>
            </p:cNvSpPr>
            <p:nvPr/>
          </p:nvSpPr>
          <p:spPr bwMode="auto">
            <a:xfrm>
              <a:off x="3397" y="3491"/>
              <a:ext cx="2271" cy="269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Constant</a:t>
              </a:r>
            </a:p>
            <a:p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5784" name="Text Box 8"/>
            <p:cNvSpPr txBox="1">
              <a:spLocks noChangeArrowheads="1"/>
            </p:cNvSpPr>
            <p:nvPr/>
          </p:nvSpPr>
          <p:spPr bwMode="auto">
            <a:xfrm>
              <a:off x="3397" y="3830"/>
              <a:ext cx="2271" cy="26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Texture</a:t>
              </a:r>
            </a:p>
            <a:p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5785" name="Text Box 9"/>
            <p:cNvSpPr txBox="1">
              <a:spLocks noChangeArrowheads="1"/>
            </p:cNvSpPr>
            <p:nvPr/>
          </p:nvSpPr>
          <p:spPr bwMode="auto">
            <a:xfrm>
              <a:off x="3397" y="3147"/>
              <a:ext cx="2271" cy="26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Global</a:t>
              </a:r>
            </a:p>
            <a:p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5786" name="Text Box 10"/>
            <p:cNvSpPr txBox="1">
              <a:spLocks noChangeArrowheads="1"/>
            </p:cNvSpPr>
            <p:nvPr/>
          </p:nvSpPr>
          <p:spPr bwMode="auto">
            <a:xfrm>
              <a:off x="3396" y="1288"/>
              <a:ext cx="1116" cy="1797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200" b="1">
                  <a:solidFill>
                    <a:srgbClr val="003300"/>
                  </a:solidFill>
                  <a:latin typeface="Arial" charset="0"/>
                </a:rPr>
                <a:t>Block (0, 0)</a:t>
              </a:r>
            </a:p>
          </p:txBody>
        </p:sp>
        <p:sp>
          <p:nvSpPr>
            <p:cNvPr id="75787" name="Text Box 11"/>
            <p:cNvSpPr txBox="1">
              <a:spLocks noChangeArrowheads="1"/>
            </p:cNvSpPr>
            <p:nvPr/>
          </p:nvSpPr>
          <p:spPr bwMode="auto">
            <a:xfrm>
              <a:off x="3427" y="1609"/>
              <a:ext cx="1060" cy="220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9144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Shared 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5788" name="Text Box 12"/>
            <p:cNvSpPr txBox="1">
              <a:spLocks noChangeArrowheads="1"/>
            </p:cNvSpPr>
            <p:nvPr/>
          </p:nvSpPr>
          <p:spPr bwMode="auto">
            <a:xfrm>
              <a:off x="3427" y="2709"/>
              <a:ext cx="332" cy="345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9144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Local</a:t>
              </a:r>
            </a:p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5789" name="Text Box 13"/>
            <p:cNvSpPr txBox="1">
              <a:spLocks noChangeArrowheads="1"/>
            </p:cNvSpPr>
            <p:nvPr/>
          </p:nvSpPr>
          <p:spPr bwMode="auto">
            <a:xfrm>
              <a:off x="3421" y="2257"/>
              <a:ext cx="517" cy="307"/>
            </a:xfrm>
            <a:prstGeom prst="rect">
              <a:avLst/>
            </a:prstGeom>
            <a:solidFill>
              <a:srgbClr val="99FF66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146304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Thread (0, 0)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5790" name="Text Box 14"/>
            <p:cNvSpPr txBox="1">
              <a:spLocks noChangeArrowheads="1"/>
            </p:cNvSpPr>
            <p:nvPr/>
          </p:nvSpPr>
          <p:spPr bwMode="auto">
            <a:xfrm>
              <a:off x="3421" y="1926"/>
              <a:ext cx="392" cy="18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Registers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5791" name="Line 15"/>
            <p:cNvSpPr>
              <a:spLocks noChangeShapeType="1"/>
            </p:cNvSpPr>
            <p:nvPr/>
          </p:nvSpPr>
          <p:spPr bwMode="auto">
            <a:xfrm flipV="1">
              <a:off x="3874" y="1830"/>
              <a:ext cx="2" cy="4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5792" name="Line 16"/>
            <p:cNvSpPr>
              <a:spLocks noChangeShapeType="1"/>
            </p:cNvSpPr>
            <p:nvPr/>
          </p:nvSpPr>
          <p:spPr bwMode="auto">
            <a:xfrm flipV="1">
              <a:off x="3617" y="2111"/>
              <a:ext cx="0" cy="1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5793" name="Line 17"/>
            <p:cNvSpPr>
              <a:spLocks noChangeShapeType="1"/>
            </p:cNvSpPr>
            <p:nvPr/>
          </p:nvSpPr>
          <p:spPr bwMode="auto">
            <a:xfrm flipV="1">
              <a:off x="3593" y="2567"/>
              <a:ext cx="1" cy="1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5794" name="Line 18"/>
            <p:cNvSpPr>
              <a:spLocks noChangeShapeType="1"/>
            </p:cNvSpPr>
            <p:nvPr/>
          </p:nvSpPr>
          <p:spPr bwMode="auto">
            <a:xfrm>
              <a:off x="3798" y="2567"/>
              <a:ext cx="0" cy="57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5795" name="Line 19"/>
            <p:cNvSpPr>
              <a:spLocks noChangeShapeType="1"/>
            </p:cNvSpPr>
            <p:nvPr/>
          </p:nvSpPr>
          <p:spPr bwMode="auto">
            <a:xfrm>
              <a:off x="3919" y="2567"/>
              <a:ext cx="0" cy="126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5796" name="Line 20"/>
            <p:cNvSpPr>
              <a:spLocks noChangeShapeType="1"/>
            </p:cNvSpPr>
            <p:nvPr/>
          </p:nvSpPr>
          <p:spPr bwMode="auto">
            <a:xfrm>
              <a:off x="3858" y="2567"/>
              <a:ext cx="1" cy="9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5797" name="Text Box 21"/>
            <p:cNvSpPr txBox="1">
              <a:spLocks noChangeArrowheads="1"/>
            </p:cNvSpPr>
            <p:nvPr/>
          </p:nvSpPr>
          <p:spPr bwMode="auto">
            <a:xfrm>
              <a:off x="3975" y="2709"/>
              <a:ext cx="333" cy="345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9144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Local</a:t>
              </a:r>
            </a:p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5798" name="Text Box 22"/>
            <p:cNvSpPr txBox="1">
              <a:spLocks noChangeArrowheads="1"/>
            </p:cNvSpPr>
            <p:nvPr/>
          </p:nvSpPr>
          <p:spPr bwMode="auto">
            <a:xfrm>
              <a:off x="3970" y="2257"/>
              <a:ext cx="517" cy="307"/>
            </a:xfrm>
            <a:prstGeom prst="rect">
              <a:avLst/>
            </a:prstGeom>
            <a:solidFill>
              <a:srgbClr val="99FF66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146304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Thread (1, 0)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5799" name="Text Box 23"/>
            <p:cNvSpPr txBox="1">
              <a:spLocks noChangeArrowheads="1"/>
            </p:cNvSpPr>
            <p:nvPr/>
          </p:nvSpPr>
          <p:spPr bwMode="auto">
            <a:xfrm>
              <a:off x="3970" y="1926"/>
              <a:ext cx="391" cy="18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Registers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5800" name="Line 24"/>
            <p:cNvSpPr>
              <a:spLocks noChangeShapeType="1"/>
            </p:cNvSpPr>
            <p:nvPr/>
          </p:nvSpPr>
          <p:spPr bwMode="auto">
            <a:xfrm flipV="1">
              <a:off x="4422" y="1830"/>
              <a:ext cx="2" cy="4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5801" name="Line 25"/>
            <p:cNvSpPr>
              <a:spLocks noChangeShapeType="1"/>
            </p:cNvSpPr>
            <p:nvPr/>
          </p:nvSpPr>
          <p:spPr bwMode="auto">
            <a:xfrm flipV="1">
              <a:off x="4166" y="2111"/>
              <a:ext cx="0" cy="1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5802" name="Line 26"/>
            <p:cNvSpPr>
              <a:spLocks noChangeShapeType="1"/>
            </p:cNvSpPr>
            <p:nvPr/>
          </p:nvSpPr>
          <p:spPr bwMode="auto">
            <a:xfrm flipV="1">
              <a:off x="4141" y="2567"/>
              <a:ext cx="1" cy="1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5803" name="Line 27"/>
            <p:cNvSpPr>
              <a:spLocks noChangeShapeType="1"/>
            </p:cNvSpPr>
            <p:nvPr/>
          </p:nvSpPr>
          <p:spPr bwMode="auto">
            <a:xfrm>
              <a:off x="4347" y="2567"/>
              <a:ext cx="0" cy="57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5804" name="Line 28"/>
            <p:cNvSpPr>
              <a:spLocks noChangeShapeType="1"/>
            </p:cNvSpPr>
            <p:nvPr/>
          </p:nvSpPr>
          <p:spPr bwMode="auto">
            <a:xfrm>
              <a:off x="4467" y="2567"/>
              <a:ext cx="0" cy="126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5805" name="Line 29"/>
            <p:cNvSpPr>
              <a:spLocks noChangeShapeType="1"/>
            </p:cNvSpPr>
            <p:nvPr/>
          </p:nvSpPr>
          <p:spPr bwMode="auto">
            <a:xfrm>
              <a:off x="4406" y="2567"/>
              <a:ext cx="1" cy="9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5806" name="Text Box 30"/>
            <p:cNvSpPr txBox="1">
              <a:spLocks noChangeArrowheads="1"/>
            </p:cNvSpPr>
            <p:nvPr/>
          </p:nvSpPr>
          <p:spPr bwMode="auto">
            <a:xfrm>
              <a:off x="4553" y="1288"/>
              <a:ext cx="1116" cy="1797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200" b="1">
                  <a:solidFill>
                    <a:srgbClr val="003300"/>
                  </a:solidFill>
                  <a:latin typeface="Arial" charset="0"/>
                </a:rPr>
                <a:t>Block (1, 0)</a:t>
              </a:r>
              <a:endParaRPr lang="en-US" sz="18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5807" name="Text Box 31"/>
            <p:cNvSpPr txBox="1">
              <a:spLocks noChangeArrowheads="1"/>
            </p:cNvSpPr>
            <p:nvPr/>
          </p:nvSpPr>
          <p:spPr bwMode="auto">
            <a:xfrm>
              <a:off x="4583" y="1609"/>
              <a:ext cx="1061" cy="220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9144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Shared 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5808" name="Text Box 32"/>
            <p:cNvSpPr txBox="1">
              <a:spLocks noChangeArrowheads="1"/>
            </p:cNvSpPr>
            <p:nvPr/>
          </p:nvSpPr>
          <p:spPr bwMode="auto">
            <a:xfrm>
              <a:off x="4583" y="2709"/>
              <a:ext cx="332" cy="345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9144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Local</a:t>
              </a:r>
            </a:p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5809" name="Text Box 33"/>
            <p:cNvSpPr txBox="1">
              <a:spLocks noChangeArrowheads="1"/>
            </p:cNvSpPr>
            <p:nvPr/>
          </p:nvSpPr>
          <p:spPr bwMode="auto">
            <a:xfrm>
              <a:off x="4578" y="2257"/>
              <a:ext cx="517" cy="307"/>
            </a:xfrm>
            <a:prstGeom prst="rect">
              <a:avLst/>
            </a:prstGeom>
            <a:solidFill>
              <a:srgbClr val="99FF66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146304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Thread (0, 0)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5810" name="Text Box 34"/>
            <p:cNvSpPr txBox="1">
              <a:spLocks noChangeArrowheads="1"/>
            </p:cNvSpPr>
            <p:nvPr/>
          </p:nvSpPr>
          <p:spPr bwMode="auto">
            <a:xfrm>
              <a:off x="4578" y="1926"/>
              <a:ext cx="391" cy="18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Registers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5811" name="Line 35"/>
            <p:cNvSpPr>
              <a:spLocks noChangeShapeType="1"/>
            </p:cNvSpPr>
            <p:nvPr/>
          </p:nvSpPr>
          <p:spPr bwMode="auto">
            <a:xfrm flipV="1">
              <a:off x="5030" y="1830"/>
              <a:ext cx="2" cy="4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5812" name="Line 36"/>
            <p:cNvSpPr>
              <a:spLocks noChangeShapeType="1"/>
            </p:cNvSpPr>
            <p:nvPr/>
          </p:nvSpPr>
          <p:spPr bwMode="auto">
            <a:xfrm flipV="1">
              <a:off x="4774" y="2111"/>
              <a:ext cx="0" cy="1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5813" name="Line 37"/>
            <p:cNvSpPr>
              <a:spLocks noChangeShapeType="1"/>
            </p:cNvSpPr>
            <p:nvPr/>
          </p:nvSpPr>
          <p:spPr bwMode="auto">
            <a:xfrm flipV="1">
              <a:off x="4749" y="2567"/>
              <a:ext cx="1" cy="1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5814" name="Line 38"/>
            <p:cNvSpPr>
              <a:spLocks noChangeShapeType="1"/>
            </p:cNvSpPr>
            <p:nvPr/>
          </p:nvSpPr>
          <p:spPr bwMode="auto">
            <a:xfrm>
              <a:off x="4955" y="2567"/>
              <a:ext cx="0" cy="57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5815" name="Line 39"/>
            <p:cNvSpPr>
              <a:spLocks noChangeShapeType="1"/>
            </p:cNvSpPr>
            <p:nvPr/>
          </p:nvSpPr>
          <p:spPr bwMode="auto">
            <a:xfrm>
              <a:off x="5075" y="2567"/>
              <a:ext cx="0" cy="126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5816" name="Line 40"/>
            <p:cNvSpPr>
              <a:spLocks noChangeShapeType="1"/>
            </p:cNvSpPr>
            <p:nvPr/>
          </p:nvSpPr>
          <p:spPr bwMode="auto">
            <a:xfrm>
              <a:off x="5014" y="2567"/>
              <a:ext cx="1" cy="9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5817" name="Text Box 41"/>
            <p:cNvSpPr txBox="1">
              <a:spLocks noChangeArrowheads="1"/>
            </p:cNvSpPr>
            <p:nvPr/>
          </p:nvSpPr>
          <p:spPr bwMode="auto">
            <a:xfrm>
              <a:off x="5132" y="2709"/>
              <a:ext cx="332" cy="345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9144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Local</a:t>
              </a:r>
            </a:p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5818" name="Text Box 42"/>
            <p:cNvSpPr txBox="1">
              <a:spLocks noChangeArrowheads="1"/>
            </p:cNvSpPr>
            <p:nvPr/>
          </p:nvSpPr>
          <p:spPr bwMode="auto">
            <a:xfrm>
              <a:off x="5127" y="2257"/>
              <a:ext cx="517" cy="307"/>
            </a:xfrm>
            <a:prstGeom prst="rect">
              <a:avLst/>
            </a:prstGeom>
            <a:solidFill>
              <a:srgbClr val="99FF66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146304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Thread (1, 0)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5819" name="Text Box 43"/>
            <p:cNvSpPr txBox="1">
              <a:spLocks noChangeArrowheads="1"/>
            </p:cNvSpPr>
            <p:nvPr/>
          </p:nvSpPr>
          <p:spPr bwMode="auto">
            <a:xfrm>
              <a:off x="5127" y="1926"/>
              <a:ext cx="391" cy="18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Registers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5820" name="Line 44"/>
            <p:cNvSpPr>
              <a:spLocks noChangeShapeType="1"/>
            </p:cNvSpPr>
            <p:nvPr/>
          </p:nvSpPr>
          <p:spPr bwMode="auto">
            <a:xfrm flipV="1">
              <a:off x="5579" y="1830"/>
              <a:ext cx="2" cy="4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5821" name="Line 45"/>
            <p:cNvSpPr>
              <a:spLocks noChangeShapeType="1"/>
            </p:cNvSpPr>
            <p:nvPr/>
          </p:nvSpPr>
          <p:spPr bwMode="auto">
            <a:xfrm flipV="1">
              <a:off x="5322" y="2111"/>
              <a:ext cx="0" cy="1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5822" name="Line 46"/>
            <p:cNvSpPr>
              <a:spLocks noChangeShapeType="1"/>
            </p:cNvSpPr>
            <p:nvPr/>
          </p:nvSpPr>
          <p:spPr bwMode="auto">
            <a:xfrm flipV="1">
              <a:off x="5298" y="2567"/>
              <a:ext cx="1" cy="1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5823" name="Line 47"/>
            <p:cNvSpPr>
              <a:spLocks noChangeShapeType="1"/>
            </p:cNvSpPr>
            <p:nvPr/>
          </p:nvSpPr>
          <p:spPr bwMode="auto">
            <a:xfrm>
              <a:off x="5504" y="2567"/>
              <a:ext cx="0" cy="57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5824" name="Line 48"/>
            <p:cNvSpPr>
              <a:spLocks noChangeShapeType="1"/>
            </p:cNvSpPr>
            <p:nvPr/>
          </p:nvSpPr>
          <p:spPr bwMode="auto">
            <a:xfrm>
              <a:off x="5624" y="2567"/>
              <a:ext cx="0" cy="126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5825" name="Line 49"/>
            <p:cNvSpPr>
              <a:spLocks noChangeShapeType="1"/>
            </p:cNvSpPr>
            <p:nvPr/>
          </p:nvSpPr>
          <p:spPr bwMode="auto">
            <a:xfrm>
              <a:off x="5563" y="2567"/>
              <a:ext cx="1" cy="9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5826" name="Text Box 50"/>
            <p:cNvSpPr txBox="1">
              <a:spLocks noChangeArrowheads="1"/>
            </p:cNvSpPr>
            <p:nvPr/>
          </p:nvSpPr>
          <p:spPr bwMode="auto">
            <a:xfrm>
              <a:off x="2842" y="3144"/>
              <a:ext cx="355" cy="1008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Host</a:t>
              </a:r>
            </a:p>
          </p:txBody>
        </p:sp>
        <p:sp>
          <p:nvSpPr>
            <p:cNvPr id="75827" name="Line 51"/>
            <p:cNvSpPr>
              <a:spLocks noChangeShapeType="1"/>
            </p:cNvSpPr>
            <p:nvPr/>
          </p:nvSpPr>
          <p:spPr bwMode="auto">
            <a:xfrm flipV="1">
              <a:off x="3197" y="3278"/>
              <a:ext cx="199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5828" name="Line 52"/>
            <p:cNvSpPr>
              <a:spLocks noChangeShapeType="1"/>
            </p:cNvSpPr>
            <p:nvPr/>
          </p:nvSpPr>
          <p:spPr bwMode="auto">
            <a:xfrm flipV="1">
              <a:off x="3197" y="3618"/>
              <a:ext cx="199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5829" name="Line 53"/>
            <p:cNvSpPr>
              <a:spLocks noChangeShapeType="1"/>
            </p:cNvSpPr>
            <p:nvPr/>
          </p:nvSpPr>
          <p:spPr bwMode="auto">
            <a:xfrm flipV="1">
              <a:off x="3197" y="3958"/>
              <a:ext cx="199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</p:grpSp>
      <p:sp>
        <p:nvSpPr>
          <p:cNvPr id="75832" name="AutoShape 56"/>
          <p:cNvSpPr>
            <a:spLocks noChangeArrowheads="1"/>
          </p:cNvSpPr>
          <p:nvPr/>
        </p:nvSpPr>
        <p:spPr bwMode="auto">
          <a:xfrm>
            <a:off x="5257800" y="4648200"/>
            <a:ext cx="1219200" cy="1371600"/>
          </a:xfrm>
          <a:prstGeom prst="flowChartConnector">
            <a:avLst/>
          </a:prstGeom>
          <a:noFill/>
          <a:ln w="317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56" name="Plassholder for bunntekst 3"/>
          <p:cNvSpPr txBox="1">
            <a:spLocks/>
          </p:cNvSpPr>
          <p:nvPr/>
        </p:nvSpPr>
        <p:spPr>
          <a:xfrm>
            <a:off x="3048000" y="6629400"/>
            <a:ext cx="3429000" cy="228600"/>
          </a:xfrm>
          <a:prstGeom prst="rect">
            <a:avLst/>
          </a:prstGeom>
          <a:solidFill>
            <a:schemeClr val="bg1"/>
          </a:solidFill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INF5062, Håkon Kvale Stensland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7391400" cy="579438"/>
          </a:xfrm>
        </p:spPr>
        <p:txBody>
          <a:bodyPr/>
          <a:lstStyle/>
          <a:p>
            <a:r>
              <a:rPr lang="en-US" dirty="0" smtClean="0"/>
              <a:t>Memory </a:t>
            </a:r>
            <a:r>
              <a:rPr lang="en-US" dirty="0"/>
              <a:t>Management</a:t>
            </a:r>
          </a:p>
        </p:txBody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/>
            <a:r>
              <a:rPr lang="en-US" dirty="0"/>
              <a:t>Device memory </a:t>
            </a:r>
            <a:r>
              <a:rPr lang="en-US" dirty="0">
                <a:solidFill>
                  <a:srgbClr val="00B050"/>
                </a:solidFill>
              </a:rPr>
              <a:t>allocation</a:t>
            </a:r>
          </a:p>
          <a:p>
            <a:pPr marL="974725" lvl="1" indent="-403225"/>
            <a:r>
              <a:rPr lang="en-US" dirty="0" err="1">
                <a:latin typeface="Courier New" pitchFamily="49" charset="0"/>
              </a:rPr>
              <a:t>cudaMalloc</a:t>
            </a:r>
            <a:r>
              <a:rPr lang="en-US" dirty="0">
                <a:latin typeface="Courier New" pitchFamily="49" charset="0"/>
              </a:rPr>
              <a:t>()</a:t>
            </a:r>
            <a:r>
              <a:rPr lang="en-US" dirty="0"/>
              <a:t>, </a:t>
            </a:r>
            <a:r>
              <a:rPr lang="en-US" dirty="0" err="1">
                <a:latin typeface="Courier New" pitchFamily="49" charset="0"/>
              </a:rPr>
              <a:t>cudaFree</a:t>
            </a:r>
            <a:r>
              <a:rPr lang="en-US" dirty="0">
                <a:latin typeface="Courier New" pitchFamily="49" charset="0"/>
              </a:rPr>
              <a:t>()</a:t>
            </a:r>
          </a:p>
          <a:p>
            <a:pPr marL="457200" indent="-457200"/>
            <a:r>
              <a:rPr lang="en-US" dirty="0"/>
              <a:t>Memory </a:t>
            </a:r>
            <a:r>
              <a:rPr lang="en-US" dirty="0">
                <a:solidFill>
                  <a:srgbClr val="00B050"/>
                </a:solidFill>
              </a:rPr>
              <a:t>copy</a:t>
            </a:r>
            <a:r>
              <a:rPr lang="en-US" dirty="0"/>
              <a:t> from host to device, device to host, device to device</a:t>
            </a:r>
          </a:p>
          <a:p>
            <a:pPr marL="974725" lvl="1" indent="-403225"/>
            <a:r>
              <a:rPr lang="en-US" dirty="0" err="1">
                <a:latin typeface="Courier New" pitchFamily="49" charset="0"/>
              </a:rPr>
              <a:t>cudaMemcpy</a:t>
            </a:r>
            <a:r>
              <a:rPr lang="en-US" dirty="0">
                <a:latin typeface="Courier New" pitchFamily="49" charset="0"/>
              </a:rPr>
              <a:t>()</a:t>
            </a:r>
            <a:r>
              <a:rPr lang="en-US" dirty="0"/>
              <a:t>, </a:t>
            </a:r>
            <a:r>
              <a:rPr lang="en-US" dirty="0">
                <a:latin typeface="Courier New" pitchFamily="49" charset="0"/>
              </a:rPr>
              <a:t>cudaMemcpy2D()</a:t>
            </a:r>
            <a:r>
              <a:rPr lang="en-US" dirty="0"/>
              <a:t>, </a:t>
            </a:r>
            <a:r>
              <a:rPr lang="en-US" dirty="0" err="1">
                <a:latin typeface="Courier New" pitchFamily="49" charset="0"/>
              </a:rPr>
              <a:t>cudaMemcpyToSymbol</a:t>
            </a:r>
            <a:r>
              <a:rPr lang="en-US" dirty="0">
                <a:latin typeface="Courier New" pitchFamily="49" charset="0"/>
              </a:rPr>
              <a:t>()</a:t>
            </a:r>
            <a:r>
              <a:rPr lang="en-US" dirty="0"/>
              <a:t>, </a:t>
            </a:r>
            <a:r>
              <a:rPr lang="en-US" dirty="0" err="1">
                <a:latin typeface="Courier New" pitchFamily="49" charset="0"/>
              </a:rPr>
              <a:t>cudaMemcpyFromSymbol</a:t>
            </a:r>
            <a:r>
              <a:rPr lang="en-US" dirty="0">
                <a:latin typeface="Courier New" pitchFamily="49" charset="0"/>
              </a:rPr>
              <a:t>()</a:t>
            </a:r>
          </a:p>
          <a:p>
            <a:pPr marL="457200" indent="-457200"/>
            <a:r>
              <a:rPr lang="en-US" dirty="0"/>
              <a:t>Memory </a:t>
            </a:r>
            <a:r>
              <a:rPr lang="en-US" dirty="0">
                <a:solidFill>
                  <a:srgbClr val="00B050"/>
                </a:solidFill>
              </a:rPr>
              <a:t>addressing</a:t>
            </a:r>
          </a:p>
          <a:p>
            <a:pPr marL="974725" lvl="1" indent="-403225"/>
            <a:r>
              <a:rPr lang="en-US" dirty="0" err="1">
                <a:latin typeface="Courier New" pitchFamily="49" charset="0"/>
              </a:rPr>
              <a:t>cudaGetSymbolAddress</a:t>
            </a:r>
            <a:r>
              <a:rPr lang="en-US" dirty="0">
                <a:latin typeface="Courier New" pitchFamily="49" charset="0"/>
              </a:rPr>
              <a:t>()</a:t>
            </a:r>
          </a:p>
          <a:p>
            <a:pPr marL="457200" indent="-457200"/>
            <a:endParaRPr lang="en-US" dirty="0"/>
          </a:p>
        </p:txBody>
      </p:sp>
      <p:sp>
        <p:nvSpPr>
          <p:cNvPr id="6" name="Plassholder for bunntekst 3"/>
          <p:cNvSpPr txBox="1">
            <a:spLocks/>
          </p:cNvSpPr>
          <p:nvPr/>
        </p:nvSpPr>
        <p:spPr>
          <a:xfrm>
            <a:off x="3048000" y="6629400"/>
            <a:ext cx="3429000" cy="228600"/>
          </a:xfrm>
          <a:prstGeom prst="rect">
            <a:avLst/>
          </a:prstGeom>
          <a:solidFill>
            <a:schemeClr val="bg1"/>
          </a:solidFill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INF5062, Håkon Kvale Stensland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CUDA Host-Device Data </a:t>
            </a:r>
            <a:r>
              <a:rPr lang="en-US" sz="3600" dirty="0" smtClean="0"/>
              <a:t>Transfer</a:t>
            </a:r>
            <a:endParaRPr lang="en-US" sz="3600" dirty="0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524000"/>
            <a:ext cx="8229600" cy="2286000"/>
          </a:xfrm>
        </p:spPr>
        <p:txBody>
          <a:bodyPr/>
          <a:lstStyle/>
          <a:p>
            <a:r>
              <a:rPr lang="en-US" dirty="0"/>
              <a:t>Code example: </a:t>
            </a:r>
          </a:p>
          <a:p>
            <a:pPr lvl="1"/>
            <a:r>
              <a:rPr lang="en-US" dirty="0"/>
              <a:t>Transfer a  64 * 64 single precision float array</a:t>
            </a:r>
          </a:p>
          <a:p>
            <a:pPr lvl="1"/>
            <a:r>
              <a:rPr lang="en-US" dirty="0"/>
              <a:t>M is in host memory and </a:t>
            </a:r>
            <a:r>
              <a:rPr lang="en-US" dirty="0" err="1"/>
              <a:t>Md</a:t>
            </a:r>
            <a:r>
              <a:rPr lang="en-US" dirty="0"/>
              <a:t> is in device memory</a:t>
            </a:r>
          </a:p>
          <a:p>
            <a:pPr lvl="1"/>
            <a:r>
              <a:rPr lang="en-US" dirty="0" err="1"/>
              <a:t>cudaMemcpyHostToDevice</a:t>
            </a:r>
            <a:r>
              <a:rPr lang="en-US" dirty="0"/>
              <a:t> and </a:t>
            </a:r>
            <a:r>
              <a:rPr lang="en-US" dirty="0" err="1"/>
              <a:t>cudaMemcpyDeviceToHost</a:t>
            </a:r>
            <a:r>
              <a:rPr lang="en-US" dirty="0"/>
              <a:t> are symbolic constants</a:t>
            </a:r>
          </a:p>
        </p:txBody>
      </p:sp>
      <p:sp>
        <p:nvSpPr>
          <p:cNvPr id="76804" name="Text Box 4"/>
          <p:cNvSpPr txBox="1">
            <a:spLocks noChangeArrowheads="1"/>
          </p:cNvSpPr>
          <p:nvPr/>
        </p:nvSpPr>
        <p:spPr bwMode="auto">
          <a:xfrm>
            <a:off x="533400" y="3505200"/>
            <a:ext cx="8305800" cy="2405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66738" indent="-566738"/>
            <a:endParaRPr lang="en-US" sz="3200" b="1">
              <a:latin typeface="Arial" charset="0"/>
            </a:endParaRPr>
          </a:p>
          <a:p>
            <a:pPr marL="566738" indent="-566738"/>
            <a:r>
              <a:rPr lang="en-US" b="1">
                <a:latin typeface="Arial" charset="0"/>
              </a:rPr>
              <a:t>	cudaMemcpy(Md.elements, M.elements, size, 			cudaMemcpyHostToDevice);</a:t>
            </a:r>
          </a:p>
          <a:p>
            <a:pPr marL="566738" indent="-566738"/>
            <a:endParaRPr lang="en-US" b="1">
              <a:latin typeface="Arial" charset="0"/>
            </a:endParaRPr>
          </a:p>
          <a:p>
            <a:pPr marL="566738" indent="-566738"/>
            <a:r>
              <a:rPr lang="en-US" b="1">
                <a:latin typeface="Arial" charset="0"/>
              </a:rPr>
              <a:t>	cudaMemcpy(M.elements, Md.elements, size, 			cudaMemcpyDeviceToHost);</a:t>
            </a:r>
          </a:p>
        </p:txBody>
      </p:sp>
      <p:sp>
        <p:nvSpPr>
          <p:cNvPr id="6" name="Plassholder for bunntekst 3"/>
          <p:cNvSpPr txBox="1">
            <a:spLocks/>
          </p:cNvSpPr>
          <p:nvPr/>
        </p:nvSpPr>
        <p:spPr>
          <a:xfrm>
            <a:off x="3048000" y="6629400"/>
            <a:ext cx="3429000" cy="228600"/>
          </a:xfrm>
          <a:prstGeom prst="rect">
            <a:avLst/>
          </a:prstGeom>
          <a:solidFill>
            <a:schemeClr val="bg1"/>
          </a:solidFill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INF5062, Håkon Kvale Stensland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76200"/>
            <a:ext cx="8305800" cy="609600"/>
          </a:xfrm>
        </p:spPr>
        <p:txBody>
          <a:bodyPr/>
          <a:lstStyle/>
          <a:p>
            <a:r>
              <a:rPr lang="en-US" dirty="0"/>
              <a:t>CUDA Function Declarations</a:t>
            </a:r>
          </a:p>
        </p:txBody>
      </p:sp>
      <p:graphicFrame>
        <p:nvGraphicFramePr>
          <p:cNvPr id="81949" name="Group 29"/>
          <p:cNvGraphicFramePr>
            <a:graphicFrameLocks noGrp="1"/>
          </p:cNvGraphicFramePr>
          <p:nvPr>
            <p:ph sz="half" idx="1"/>
          </p:nvPr>
        </p:nvGraphicFramePr>
        <p:xfrm>
          <a:off x="609600" y="1295400"/>
          <a:ext cx="8305800" cy="2209801"/>
        </p:xfrm>
        <a:graphic>
          <a:graphicData uri="http://schemas.openxmlformats.org/drawingml/2006/table">
            <a:tbl>
              <a:tblPr/>
              <a:tblGrid>
                <a:gridCol w="4954588"/>
                <a:gridCol w="1446212"/>
                <a:gridCol w="1905000"/>
              </a:tblGrid>
              <a:tr h="765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Executed on the: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Only callable from the: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ourier New" pitchFamily="49" charset="0"/>
                        </a:rPr>
                        <a:t>__device__ 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float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DeviceFunc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()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device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device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7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ourier New" pitchFamily="49" charset="0"/>
                        </a:rPr>
                        <a:t>__global__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 void 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KernelFunc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()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device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host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00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ourier New" pitchFamily="49" charset="0"/>
                        </a:rPr>
                        <a:t>__host__   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float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HostFunc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()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host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host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192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609600" y="3733800"/>
            <a:ext cx="8305800" cy="2514600"/>
          </a:xfrm>
        </p:spPr>
        <p:txBody>
          <a:bodyPr/>
          <a:lstStyle/>
          <a:p>
            <a:pPr marL="457200" indent="-457200"/>
            <a:r>
              <a:rPr lang="en-US" dirty="0">
                <a:latin typeface="Courier New" pitchFamily="49" charset="0"/>
              </a:rPr>
              <a:t>__global__</a:t>
            </a:r>
            <a:r>
              <a:rPr lang="en-US" dirty="0"/>
              <a:t> defines a kernel function</a:t>
            </a:r>
          </a:p>
          <a:p>
            <a:pPr marL="974725" lvl="1" indent="-403225"/>
            <a:r>
              <a:rPr lang="en-US" dirty="0"/>
              <a:t>Must return </a:t>
            </a:r>
            <a:r>
              <a:rPr lang="en-US" dirty="0">
                <a:latin typeface="Courier New" pitchFamily="49" charset="0"/>
              </a:rPr>
              <a:t>void</a:t>
            </a:r>
          </a:p>
          <a:p>
            <a:pPr marL="457200" indent="-457200"/>
            <a:r>
              <a:rPr lang="en-US" dirty="0">
                <a:latin typeface="Courier New" pitchFamily="49" charset="0"/>
              </a:rPr>
              <a:t>__device__</a:t>
            </a:r>
            <a:r>
              <a:rPr lang="en-US" dirty="0"/>
              <a:t> and </a:t>
            </a:r>
            <a:r>
              <a:rPr lang="en-US" dirty="0">
                <a:latin typeface="Courier New" pitchFamily="49" charset="0"/>
              </a:rPr>
              <a:t>__host__</a:t>
            </a:r>
            <a:r>
              <a:rPr lang="en-US" dirty="0"/>
              <a:t> can be used together</a:t>
            </a:r>
          </a:p>
        </p:txBody>
      </p:sp>
      <p:sp>
        <p:nvSpPr>
          <p:cNvPr id="6" name="Plassholder for bunntekst 3"/>
          <p:cNvSpPr txBox="1">
            <a:spLocks/>
          </p:cNvSpPr>
          <p:nvPr/>
        </p:nvSpPr>
        <p:spPr>
          <a:xfrm>
            <a:off x="3048000" y="6629400"/>
            <a:ext cx="3429000" cy="228600"/>
          </a:xfrm>
          <a:prstGeom prst="rect">
            <a:avLst/>
          </a:prstGeom>
          <a:solidFill>
            <a:schemeClr val="bg1"/>
          </a:solidFill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INF5062, Håkon Kvale Stensland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CUDA Function </a:t>
            </a:r>
            <a:r>
              <a:rPr lang="en-US" sz="3600" dirty="0" smtClean="0"/>
              <a:t>Declarations</a:t>
            </a:r>
            <a:endParaRPr lang="en-US" sz="3600" dirty="0"/>
          </a:p>
        </p:txBody>
      </p:sp>
      <p:sp>
        <p:nvSpPr>
          <p:cNvPr id="839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 </a:t>
            </a:r>
            <a:r>
              <a:rPr lang="en-US" sz="3200" dirty="0">
                <a:latin typeface="Courier New" pitchFamily="49" charset="0"/>
              </a:rPr>
              <a:t>__device__</a:t>
            </a:r>
            <a:r>
              <a:rPr lang="en-US" sz="3200" dirty="0"/>
              <a:t> functions cannot have their address taken</a:t>
            </a:r>
          </a:p>
          <a:p>
            <a:r>
              <a:rPr lang="en-US" sz="3200" dirty="0" smtClean="0"/>
              <a:t>Limitations for </a:t>
            </a:r>
            <a:r>
              <a:rPr lang="en-US" sz="3200" dirty="0"/>
              <a:t>functions executed on the device:</a:t>
            </a:r>
          </a:p>
          <a:p>
            <a:pPr lvl="1"/>
            <a:r>
              <a:rPr lang="en-US" sz="2800" dirty="0" smtClean="0"/>
              <a:t> No </a:t>
            </a:r>
            <a:r>
              <a:rPr lang="en-US" sz="2800" dirty="0"/>
              <a:t>recursion</a:t>
            </a:r>
          </a:p>
          <a:p>
            <a:pPr lvl="1"/>
            <a:r>
              <a:rPr lang="en-US" sz="2800" dirty="0" smtClean="0"/>
              <a:t> No </a:t>
            </a:r>
            <a:r>
              <a:rPr lang="en-US" sz="2800" dirty="0"/>
              <a:t>static variable declarations inside the function</a:t>
            </a:r>
          </a:p>
          <a:p>
            <a:pPr lvl="1"/>
            <a:r>
              <a:rPr lang="en-US" sz="2800" dirty="0" smtClean="0"/>
              <a:t> No </a:t>
            </a:r>
            <a:r>
              <a:rPr lang="en-US" sz="2800" dirty="0"/>
              <a:t>variable number of arguments</a:t>
            </a:r>
            <a:endParaRPr lang="en-US" dirty="0"/>
          </a:p>
        </p:txBody>
      </p:sp>
      <p:sp>
        <p:nvSpPr>
          <p:cNvPr id="5" name="Plassholder for bunntekst 3"/>
          <p:cNvSpPr txBox="1">
            <a:spLocks/>
          </p:cNvSpPr>
          <p:nvPr/>
        </p:nvSpPr>
        <p:spPr>
          <a:xfrm>
            <a:off x="3048000" y="6629400"/>
            <a:ext cx="3429000" cy="228600"/>
          </a:xfrm>
          <a:prstGeom prst="rect">
            <a:avLst/>
          </a:prstGeom>
          <a:solidFill>
            <a:schemeClr val="bg1"/>
          </a:solidFill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INF5062, Håkon Kvale Stensland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458200" cy="655638"/>
          </a:xfrm>
        </p:spPr>
        <p:txBody>
          <a:bodyPr/>
          <a:lstStyle/>
          <a:p>
            <a:r>
              <a:rPr lang="en-US" sz="3600" dirty="0"/>
              <a:t>Calling a Kernel </a:t>
            </a:r>
            <a:r>
              <a:rPr lang="en-US" sz="3600" dirty="0" smtClean="0"/>
              <a:t>Function</a:t>
            </a:r>
            <a:endParaRPr lang="en-US" sz="3600" dirty="0"/>
          </a:p>
        </p:txBody>
      </p:sp>
      <p:sp>
        <p:nvSpPr>
          <p:cNvPr id="80900" name="Rectangle 4"/>
          <p:cNvSpPr>
            <a:spLocks noGrp="1" noChangeArrowheads="1"/>
          </p:cNvSpPr>
          <p:nvPr>
            <p:ph idx="1"/>
          </p:nvPr>
        </p:nvSpPr>
        <p:spPr>
          <a:xfrm>
            <a:off x="381000" y="990600"/>
            <a:ext cx="8499475" cy="5538787"/>
          </a:xfrm>
        </p:spPr>
        <p:txBody>
          <a:bodyPr/>
          <a:lstStyle/>
          <a:p>
            <a:pPr marL="457200" indent="-457200"/>
            <a:r>
              <a:rPr lang="en-US" dirty="0"/>
              <a:t>A kernel function must be called with an execution configuration:</a:t>
            </a:r>
          </a:p>
          <a:p>
            <a:pPr marL="457200" indent="-457200"/>
            <a:endParaRPr lang="en-US" sz="900" dirty="0">
              <a:latin typeface="Courier New" pitchFamily="49" charset="0"/>
            </a:endParaRPr>
          </a:p>
          <a:p>
            <a:pPr marL="457200" indent="-457200">
              <a:buFontTx/>
              <a:buNone/>
            </a:pPr>
            <a:r>
              <a:rPr lang="en-US" sz="1800" dirty="0">
                <a:solidFill>
                  <a:schemeClr val="accent2"/>
                </a:solidFill>
                <a:latin typeface="Courier New" pitchFamily="49" charset="0"/>
              </a:rPr>
              <a:t>__global__ </a:t>
            </a:r>
            <a:r>
              <a:rPr lang="en-US" sz="1800" dirty="0">
                <a:latin typeface="Courier New" pitchFamily="49" charset="0"/>
              </a:rPr>
              <a:t>void </a:t>
            </a:r>
            <a:r>
              <a:rPr lang="en-US" sz="1800" dirty="0" err="1">
                <a:latin typeface="Courier New" pitchFamily="49" charset="0"/>
              </a:rPr>
              <a:t>KernelFunc</a:t>
            </a:r>
            <a:r>
              <a:rPr lang="en-US" sz="1800" dirty="0">
                <a:latin typeface="Courier New" pitchFamily="49" charset="0"/>
              </a:rPr>
              <a:t>(...);</a:t>
            </a:r>
          </a:p>
          <a:p>
            <a:pPr marL="457200" indent="-457200">
              <a:buFontTx/>
              <a:buNone/>
            </a:pPr>
            <a:r>
              <a:rPr lang="en-US" sz="1800" dirty="0">
                <a:solidFill>
                  <a:schemeClr val="accent2"/>
                </a:solidFill>
                <a:latin typeface="Courier New" pitchFamily="49" charset="0"/>
              </a:rPr>
              <a:t>dim3</a:t>
            </a:r>
            <a:r>
              <a:rPr lang="en-US" sz="1800" dirty="0">
                <a:latin typeface="Courier New" pitchFamily="49" charset="0"/>
              </a:rPr>
              <a:t>   </a:t>
            </a:r>
            <a:r>
              <a:rPr lang="en-US" sz="1800" dirty="0" err="1">
                <a:latin typeface="Courier New" pitchFamily="49" charset="0"/>
              </a:rPr>
              <a:t>DimGrid</a:t>
            </a:r>
            <a:r>
              <a:rPr lang="en-US" sz="1800" dirty="0">
                <a:latin typeface="Courier New" pitchFamily="49" charset="0"/>
              </a:rPr>
              <a:t>(100, 50);    </a:t>
            </a:r>
            <a:r>
              <a:rPr lang="en-US" sz="1800" dirty="0">
                <a:solidFill>
                  <a:schemeClr val="tx2"/>
                </a:solidFill>
                <a:latin typeface="Courier New" pitchFamily="49" charset="0"/>
              </a:rPr>
              <a:t>// 5000 thread blocks</a:t>
            </a:r>
            <a:r>
              <a:rPr lang="en-US" sz="1800" dirty="0">
                <a:latin typeface="Courier New" pitchFamily="49" charset="0"/>
              </a:rPr>
              <a:t> </a:t>
            </a:r>
          </a:p>
          <a:p>
            <a:pPr marL="457200" indent="-457200">
              <a:buFontTx/>
              <a:buNone/>
            </a:pPr>
            <a:r>
              <a:rPr lang="en-US" sz="1800" dirty="0">
                <a:solidFill>
                  <a:schemeClr val="accent2"/>
                </a:solidFill>
                <a:latin typeface="Courier New" pitchFamily="49" charset="0"/>
              </a:rPr>
              <a:t>dim3</a:t>
            </a:r>
            <a:r>
              <a:rPr lang="en-US" sz="1800" dirty="0">
                <a:latin typeface="Courier New" pitchFamily="49" charset="0"/>
              </a:rPr>
              <a:t>   </a:t>
            </a:r>
            <a:r>
              <a:rPr lang="en-US" sz="1800" dirty="0" err="1">
                <a:latin typeface="Courier New" pitchFamily="49" charset="0"/>
              </a:rPr>
              <a:t>DimBlock</a:t>
            </a:r>
            <a:r>
              <a:rPr lang="en-US" sz="1800" dirty="0">
                <a:latin typeface="Courier New" pitchFamily="49" charset="0"/>
              </a:rPr>
              <a:t>(4, 8, 8);   </a:t>
            </a:r>
            <a:r>
              <a:rPr lang="en-US" sz="1800" dirty="0">
                <a:solidFill>
                  <a:schemeClr val="tx2"/>
                </a:solidFill>
                <a:latin typeface="Courier New" pitchFamily="49" charset="0"/>
              </a:rPr>
              <a:t>// 256 threads per block</a:t>
            </a:r>
            <a:r>
              <a:rPr lang="en-US" sz="1800" dirty="0">
                <a:latin typeface="Courier New" pitchFamily="49" charset="0"/>
              </a:rPr>
              <a:t> </a:t>
            </a:r>
          </a:p>
          <a:p>
            <a:pPr marL="457200" indent="-457200">
              <a:buFontTx/>
              <a:buNone/>
            </a:pPr>
            <a:r>
              <a:rPr lang="en-US" sz="1800" dirty="0" err="1">
                <a:latin typeface="Courier New" pitchFamily="49" charset="0"/>
              </a:rPr>
              <a:t>size_t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</a:rPr>
              <a:t>SharedMemBytes</a:t>
            </a:r>
            <a:r>
              <a:rPr lang="en-US" sz="1800" dirty="0">
                <a:latin typeface="Courier New" pitchFamily="49" charset="0"/>
              </a:rPr>
              <a:t> = 64; </a:t>
            </a:r>
            <a:r>
              <a:rPr lang="en-US" sz="1800" dirty="0">
                <a:solidFill>
                  <a:schemeClr val="tx2"/>
                </a:solidFill>
                <a:latin typeface="Courier New" pitchFamily="49" charset="0"/>
              </a:rPr>
              <a:t>// 64 bytes of shared memory</a:t>
            </a:r>
          </a:p>
          <a:p>
            <a:pPr marL="457200" indent="-457200">
              <a:buFontTx/>
              <a:buNone/>
            </a:pPr>
            <a:r>
              <a:rPr lang="en-US" sz="1800" dirty="0" err="1" smtClean="0">
                <a:latin typeface="Courier New" pitchFamily="49" charset="0"/>
              </a:rPr>
              <a:t>KernelFunc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sz="1800" dirty="0" smtClean="0">
                <a:solidFill>
                  <a:schemeClr val="accent2"/>
                </a:solidFill>
                <a:latin typeface="Courier New" pitchFamily="49" charset="0"/>
              </a:rPr>
              <a:t>&lt;&lt;&lt;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</a:rPr>
              <a:t>DimGrid</a:t>
            </a:r>
            <a:r>
              <a:rPr lang="en-US" sz="1800" dirty="0">
                <a:latin typeface="Courier New" pitchFamily="49" charset="0"/>
              </a:rPr>
              <a:t>, </a:t>
            </a:r>
            <a:r>
              <a:rPr lang="en-US" sz="1800" dirty="0" err="1">
                <a:latin typeface="Courier New" pitchFamily="49" charset="0"/>
              </a:rPr>
              <a:t>DimBlock</a:t>
            </a:r>
            <a:r>
              <a:rPr lang="en-US" sz="1800" dirty="0">
                <a:latin typeface="Courier New" pitchFamily="49" charset="0"/>
              </a:rPr>
              <a:t>, </a:t>
            </a:r>
            <a:r>
              <a:rPr lang="en-US" sz="1800" dirty="0" err="1">
                <a:latin typeface="Courier New" pitchFamily="49" charset="0"/>
              </a:rPr>
              <a:t>SharedMemBytes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smtClean="0">
                <a:solidFill>
                  <a:schemeClr val="accent2"/>
                </a:solidFill>
                <a:latin typeface="Courier New" pitchFamily="49" charset="0"/>
              </a:rPr>
              <a:t>&gt;&gt;&gt;</a:t>
            </a:r>
            <a:r>
              <a:rPr lang="en-US" sz="1800" dirty="0" smtClean="0">
                <a:latin typeface="Courier New" pitchFamily="49" charset="0"/>
              </a:rPr>
              <a:t>(...);</a:t>
            </a:r>
          </a:p>
          <a:p>
            <a:pPr marL="457200" indent="-457200">
              <a:buFontTx/>
              <a:buNone/>
            </a:pPr>
            <a:endParaRPr lang="en-US" sz="1000" dirty="0">
              <a:latin typeface="Courier New" pitchFamily="49" charset="0"/>
            </a:endParaRPr>
          </a:p>
          <a:p>
            <a:pPr marL="457200" indent="-457200"/>
            <a:r>
              <a:rPr lang="en-US" dirty="0"/>
              <a:t>Any call to a kernel function is asynchronous from CUDA 1.0 on, explicit synch needed for blocking</a:t>
            </a:r>
            <a:endParaRPr lang="en-US" sz="2500" dirty="0">
              <a:latin typeface="Courier New" pitchFamily="49" charset="0"/>
            </a:endParaRPr>
          </a:p>
        </p:txBody>
      </p:sp>
      <p:sp>
        <p:nvSpPr>
          <p:cNvPr id="6" name="Plassholder for bunntekst 3"/>
          <p:cNvSpPr txBox="1">
            <a:spLocks/>
          </p:cNvSpPr>
          <p:nvPr/>
        </p:nvSpPr>
        <p:spPr>
          <a:xfrm>
            <a:off x="3048000" y="6629400"/>
            <a:ext cx="3429000" cy="228600"/>
          </a:xfrm>
          <a:prstGeom prst="rect">
            <a:avLst/>
          </a:prstGeom>
          <a:solidFill>
            <a:schemeClr val="bg1"/>
          </a:solidFill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INF5062, Håkon Kvale Stensland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Some </a:t>
            </a:r>
            <a:r>
              <a:rPr lang="en-US" dirty="0" smtClean="0"/>
              <a:t>Information </a:t>
            </a:r>
            <a:r>
              <a:rPr lang="en-US" dirty="0"/>
              <a:t>on </a:t>
            </a:r>
            <a:r>
              <a:rPr lang="en-US" dirty="0" smtClean="0"/>
              <a:t>Toolkit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Compilation</a:t>
            </a:r>
          </a:p>
        </p:txBody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229600" cy="4648200"/>
          </a:xfrm>
        </p:spPr>
        <p:txBody>
          <a:bodyPr/>
          <a:lstStyle/>
          <a:p>
            <a:pPr marL="457200" indent="-457200">
              <a:lnSpc>
                <a:spcPct val="90000"/>
              </a:lnSpc>
            </a:pPr>
            <a:r>
              <a:rPr lang="en-US" dirty="0"/>
              <a:t>Any source file containing CUDA language extensions must be compiled with </a:t>
            </a:r>
            <a:r>
              <a:rPr lang="en-US" dirty="0" err="1">
                <a:solidFill>
                  <a:srgbClr val="00B050"/>
                </a:solidFill>
              </a:rPr>
              <a:t>nvcc</a:t>
            </a:r>
            <a:endParaRPr lang="en-US" dirty="0">
              <a:solidFill>
                <a:srgbClr val="00B050"/>
              </a:solidFill>
            </a:endParaRPr>
          </a:p>
          <a:p>
            <a:pPr marL="457200" indent="-457200">
              <a:lnSpc>
                <a:spcPct val="90000"/>
              </a:lnSpc>
            </a:pPr>
            <a:r>
              <a:rPr lang="en-US" dirty="0" err="1"/>
              <a:t>nvcc</a:t>
            </a:r>
            <a:r>
              <a:rPr lang="en-US" dirty="0"/>
              <a:t> is a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>
                <a:solidFill>
                  <a:srgbClr val="00B050"/>
                </a:solidFill>
              </a:rPr>
              <a:t>compiler driver</a:t>
            </a:r>
          </a:p>
          <a:p>
            <a:pPr marL="974725" lvl="1" indent="-403225">
              <a:lnSpc>
                <a:spcPct val="90000"/>
              </a:lnSpc>
            </a:pPr>
            <a:r>
              <a:rPr lang="en-US" dirty="0"/>
              <a:t>Works by invoking all the necessary tools and compilers like </a:t>
            </a:r>
            <a:r>
              <a:rPr lang="en-US" dirty="0" err="1"/>
              <a:t>cudacc</a:t>
            </a:r>
            <a:r>
              <a:rPr lang="en-US" dirty="0"/>
              <a:t>, g++, </a:t>
            </a:r>
            <a:r>
              <a:rPr lang="en-US" dirty="0" smtClean="0"/>
              <a:t>etc.</a:t>
            </a:r>
            <a:endParaRPr lang="en-US" dirty="0"/>
          </a:p>
          <a:p>
            <a:pPr marL="457200" indent="-457200">
              <a:lnSpc>
                <a:spcPct val="90000"/>
              </a:lnSpc>
            </a:pPr>
            <a:r>
              <a:rPr lang="en-US" dirty="0" err="1"/>
              <a:t>nvcc</a:t>
            </a:r>
            <a:r>
              <a:rPr lang="en-US" dirty="0"/>
              <a:t> can output:</a:t>
            </a:r>
          </a:p>
          <a:p>
            <a:pPr marL="974725" lvl="1" indent="-403225">
              <a:lnSpc>
                <a:spcPct val="90000"/>
              </a:lnSpc>
            </a:pPr>
            <a:r>
              <a:rPr lang="en-US" dirty="0"/>
              <a:t>Either C code</a:t>
            </a:r>
          </a:p>
          <a:p>
            <a:pPr marL="1431925" lvl="2" indent="-342900">
              <a:lnSpc>
                <a:spcPct val="90000"/>
              </a:lnSpc>
            </a:pPr>
            <a:r>
              <a:rPr lang="en-US" dirty="0"/>
              <a:t>That must then be compiled with the rest of the application using another tool</a:t>
            </a:r>
          </a:p>
          <a:p>
            <a:pPr marL="974725" lvl="1" indent="-403225">
              <a:lnSpc>
                <a:spcPct val="90000"/>
              </a:lnSpc>
            </a:pPr>
            <a:r>
              <a:rPr lang="en-US" dirty="0"/>
              <a:t>Or object code directly</a:t>
            </a:r>
          </a:p>
        </p:txBody>
      </p:sp>
      <p:sp>
        <p:nvSpPr>
          <p:cNvPr id="6" name="Plassholder for bunntekst 3"/>
          <p:cNvSpPr txBox="1">
            <a:spLocks/>
          </p:cNvSpPr>
          <p:nvPr/>
        </p:nvSpPr>
        <p:spPr>
          <a:xfrm>
            <a:off x="3048000" y="6629400"/>
            <a:ext cx="3429000" cy="228600"/>
          </a:xfrm>
          <a:prstGeom prst="rect">
            <a:avLst/>
          </a:prstGeom>
          <a:solidFill>
            <a:schemeClr val="bg1"/>
          </a:solidFill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INF5062, Håkon Kvale Stensland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Linking</a:t>
            </a:r>
          </a:p>
        </p:txBody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66800"/>
            <a:ext cx="9144000" cy="4695825"/>
          </a:xfrm>
        </p:spPr>
        <p:txBody>
          <a:bodyPr/>
          <a:lstStyle/>
          <a:p>
            <a:r>
              <a:rPr lang="en-US" dirty="0"/>
              <a:t>Any executable with CUDA code requires two dynamic libraries:</a:t>
            </a:r>
          </a:p>
          <a:p>
            <a:pPr lvl="1"/>
            <a:r>
              <a:rPr lang="en-US" dirty="0"/>
              <a:t>The CUDA runtime library (</a:t>
            </a:r>
            <a:r>
              <a:rPr lang="en-US" dirty="0" err="1">
                <a:solidFill>
                  <a:srgbClr val="00B050"/>
                </a:solidFill>
                <a:latin typeface="Courier New" pitchFamily="49" charset="0"/>
              </a:rPr>
              <a:t>cudart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The CUDA core library (</a:t>
            </a:r>
            <a:r>
              <a:rPr lang="en-US" dirty="0" err="1">
                <a:solidFill>
                  <a:srgbClr val="00B050"/>
                </a:solidFill>
                <a:latin typeface="Courier New" pitchFamily="49" charset="0"/>
              </a:rPr>
              <a:t>cuda</a:t>
            </a:r>
            <a:r>
              <a:rPr lang="en-US" dirty="0"/>
              <a:t>)</a:t>
            </a:r>
          </a:p>
          <a:p>
            <a:endParaRPr lang="en-US" dirty="0"/>
          </a:p>
        </p:txBody>
      </p:sp>
      <p:sp>
        <p:nvSpPr>
          <p:cNvPr id="6" name="Plassholder for bunntekst 3"/>
          <p:cNvSpPr txBox="1">
            <a:spLocks/>
          </p:cNvSpPr>
          <p:nvPr/>
        </p:nvSpPr>
        <p:spPr>
          <a:xfrm>
            <a:off x="3048000" y="6629400"/>
            <a:ext cx="3429000" cy="228600"/>
          </a:xfrm>
          <a:prstGeom prst="rect">
            <a:avLst/>
          </a:prstGeom>
          <a:solidFill>
            <a:schemeClr val="bg1"/>
          </a:solidFill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INF5062, Håkon Kvale Stensland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6200"/>
            <a:ext cx="7391400" cy="655638"/>
          </a:xfrm>
        </p:spPr>
        <p:txBody>
          <a:bodyPr/>
          <a:lstStyle/>
          <a:p>
            <a:r>
              <a:rPr lang="en-US" dirty="0"/>
              <a:t>Debugging </a:t>
            </a:r>
            <a:r>
              <a:rPr lang="en-US" dirty="0" smtClean="0"/>
              <a:t>Using Device Emulation</a:t>
            </a:r>
            <a:endParaRPr lang="en-US" dirty="0"/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29200"/>
          </a:xfrm>
        </p:spPr>
        <p:txBody>
          <a:bodyPr/>
          <a:lstStyle/>
          <a:p>
            <a:pPr marL="457200" indent="-457200">
              <a:lnSpc>
                <a:spcPct val="90000"/>
              </a:lnSpc>
            </a:pPr>
            <a:r>
              <a:rPr lang="en-US" dirty="0"/>
              <a:t>An executable compiled in </a:t>
            </a:r>
            <a:r>
              <a:rPr lang="en-US" dirty="0">
                <a:solidFill>
                  <a:srgbClr val="00B050"/>
                </a:solidFill>
              </a:rPr>
              <a:t>device emulation mode</a:t>
            </a:r>
            <a:r>
              <a:rPr lang="en-US" dirty="0"/>
              <a:t> (</a:t>
            </a:r>
            <a:r>
              <a:rPr lang="en-US" dirty="0" err="1">
                <a:latin typeface="Courier New" pitchFamily="49" charset="0"/>
              </a:rPr>
              <a:t>nvcc</a:t>
            </a:r>
            <a:r>
              <a:rPr lang="en-US" dirty="0">
                <a:latin typeface="Courier New" pitchFamily="49" charset="0"/>
              </a:rPr>
              <a:t> -</a:t>
            </a:r>
            <a:r>
              <a:rPr lang="en-US" dirty="0" err="1">
                <a:latin typeface="Courier New" pitchFamily="49" charset="0"/>
              </a:rPr>
              <a:t>deviceemu</a:t>
            </a:r>
            <a:r>
              <a:rPr lang="en-US" dirty="0"/>
              <a:t>) runs completely on the host using the CUDA runtime</a:t>
            </a:r>
          </a:p>
          <a:p>
            <a:pPr marL="974725" lvl="1" indent="-403225">
              <a:lnSpc>
                <a:spcPct val="90000"/>
              </a:lnSpc>
            </a:pPr>
            <a:r>
              <a:rPr lang="en-US" sz="2000" dirty="0"/>
              <a:t>No need of any device and CUDA driver</a:t>
            </a:r>
          </a:p>
          <a:p>
            <a:pPr marL="974725" lvl="1" indent="-403225">
              <a:lnSpc>
                <a:spcPct val="90000"/>
              </a:lnSpc>
            </a:pPr>
            <a:r>
              <a:rPr lang="en-US" sz="2000" dirty="0"/>
              <a:t>Each device thread is emulated with a host thread</a:t>
            </a:r>
          </a:p>
          <a:p>
            <a:pPr marL="974725" lvl="1" indent="-403225">
              <a:lnSpc>
                <a:spcPct val="90000"/>
              </a:lnSpc>
            </a:pPr>
            <a:endParaRPr lang="en-US" sz="2000" dirty="0"/>
          </a:p>
          <a:p>
            <a:pPr marL="457200" indent="-457200">
              <a:lnSpc>
                <a:spcPct val="90000"/>
              </a:lnSpc>
            </a:pPr>
            <a:r>
              <a:rPr lang="en-US" dirty="0"/>
              <a:t>When running in device emulation mode, one can:</a:t>
            </a:r>
          </a:p>
          <a:p>
            <a:pPr marL="974725" lvl="1" indent="-403225">
              <a:lnSpc>
                <a:spcPct val="90000"/>
              </a:lnSpc>
            </a:pPr>
            <a:r>
              <a:rPr lang="en-US" sz="2000" dirty="0"/>
              <a:t>Use host native debug support (breakpoints, inspection, etc.)</a:t>
            </a:r>
          </a:p>
          <a:p>
            <a:pPr marL="974725" lvl="1" indent="-403225">
              <a:lnSpc>
                <a:spcPct val="90000"/>
              </a:lnSpc>
            </a:pPr>
            <a:r>
              <a:rPr lang="en-US" sz="2000" dirty="0"/>
              <a:t>Access any device-specific data from host code and vice-versa</a:t>
            </a:r>
          </a:p>
          <a:p>
            <a:pPr marL="974725" lvl="1" indent="-403225">
              <a:lnSpc>
                <a:spcPct val="90000"/>
              </a:lnSpc>
            </a:pPr>
            <a:r>
              <a:rPr lang="en-US" sz="2000" dirty="0"/>
              <a:t>Call any host function from device code (e.g. </a:t>
            </a:r>
            <a:r>
              <a:rPr lang="en-US" sz="2000" dirty="0" err="1">
                <a:latin typeface="Courier New" pitchFamily="49" charset="0"/>
              </a:rPr>
              <a:t>printf</a:t>
            </a:r>
            <a:r>
              <a:rPr lang="en-US" sz="2000" dirty="0"/>
              <a:t>) and vice-versa</a:t>
            </a:r>
          </a:p>
          <a:p>
            <a:pPr marL="974725" lvl="1" indent="-403225">
              <a:lnSpc>
                <a:spcPct val="90000"/>
              </a:lnSpc>
            </a:pPr>
            <a:r>
              <a:rPr lang="en-US" sz="2000" dirty="0"/>
              <a:t>Detect deadlock situations caused by improper usage of </a:t>
            </a:r>
            <a:r>
              <a:rPr lang="en-US" sz="2000" dirty="0">
                <a:latin typeface="Courier New" pitchFamily="49" charset="0"/>
              </a:rPr>
              <a:t>__</a:t>
            </a:r>
            <a:r>
              <a:rPr lang="en-US" sz="2000" dirty="0" err="1">
                <a:latin typeface="Courier New" pitchFamily="49" charset="0"/>
              </a:rPr>
              <a:t>syncthreads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" name="Plassholder for bunntekst 3"/>
          <p:cNvSpPr txBox="1">
            <a:spLocks/>
          </p:cNvSpPr>
          <p:nvPr/>
        </p:nvSpPr>
        <p:spPr>
          <a:xfrm>
            <a:off x="3048000" y="6629400"/>
            <a:ext cx="3429000" cy="228600"/>
          </a:xfrm>
          <a:prstGeom prst="rect">
            <a:avLst/>
          </a:prstGeom>
          <a:solidFill>
            <a:schemeClr val="bg1"/>
          </a:solidFill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INF5062, Håkon Kvale Stensland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Lab </a:t>
            </a:r>
            <a:r>
              <a:rPr lang="nb-NO" dirty="0" err="1" smtClean="0"/>
              <a:t>Setup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frogner.ndlab.net</a:t>
            </a:r>
          </a:p>
          <a:p>
            <a:pPr lvl="1"/>
            <a:r>
              <a:rPr lang="en-US" dirty="0" smtClean="0"/>
              <a:t>GeForce 8600GT 256MB (G84)</a:t>
            </a:r>
          </a:p>
          <a:p>
            <a:pPr lvl="1"/>
            <a:r>
              <a:rPr lang="en-US" dirty="0" smtClean="0"/>
              <a:t>4 Multiprocessors, 32 Cores</a:t>
            </a:r>
          </a:p>
          <a:p>
            <a:r>
              <a:rPr lang="en-US" dirty="0" smtClean="0"/>
              <a:t>majorstuen.ndlab.net</a:t>
            </a:r>
          </a:p>
          <a:p>
            <a:pPr lvl="1"/>
            <a:r>
              <a:rPr lang="en-US" dirty="0" smtClean="0"/>
              <a:t>GeForce 8600GT 512MB (G84)</a:t>
            </a:r>
          </a:p>
          <a:p>
            <a:pPr lvl="1"/>
            <a:r>
              <a:rPr lang="en-US" dirty="0" smtClean="0"/>
              <a:t>4 Multiprocessors, 32 Cores</a:t>
            </a:r>
          </a:p>
          <a:p>
            <a:r>
              <a:rPr lang="en-US" dirty="0" smtClean="0"/>
              <a:t>uranienborg.ndlab.net</a:t>
            </a:r>
          </a:p>
          <a:p>
            <a:pPr lvl="1"/>
            <a:r>
              <a:rPr lang="en-US" dirty="0" smtClean="0"/>
              <a:t>GeForce 8600GT 512MB (G84)</a:t>
            </a:r>
          </a:p>
          <a:p>
            <a:pPr lvl="1"/>
            <a:r>
              <a:rPr lang="en-US" dirty="0" smtClean="0"/>
              <a:t>4 Multiprocessors, 32 Cores</a:t>
            </a:r>
          </a:p>
          <a:p>
            <a:r>
              <a:rPr lang="en-US" dirty="0" smtClean="0"/>
              <a:t>montebello.ndlab.net</a:t>
            </a:r>
          </a:p>
          <a:p>
            <a:pPr lvl="1"/>
            <a:r>
              <a:rPr lang="en-US" dirty="0" smtClean="0"/>
              <a:t>GeForce 8800GT 256MB (G92)</a:t>
            </a:r>
          </a:p>
          <a:p>
            <a:pPr lvl="1"/>
            <a:r>
              <a:rPr lang="en-US" dirty="0" smtClean="0"/>
              <a:t>14 Multiprocessors, 112 Cores</a:t>
            </a:r>
            <a:endParaRPr lang="en-US" dirty="0"/>
          </a:p>
        </p:txBody>
      </p:sp>
      <p:sp>
        <p:nvSpPr>
          <p:cNvPr id="4" name="Plassholder for bunntekst 3"/>
          <p:cNvSpPr txBox="1">
            <a:spLocks/>
          </p:cNvSpPr>
          <p:nvPr/>
        </p:nvSpPr>
        <p:spPr>
          <a:xfrm>
            <a:off x="3048000" y="6629400"/>
            <a:ext cx="3429000" cy="228600"/>
          </a:xfrm>
          <a:prstGeom prst="rect">
            <a:avLst/>
          </a:prstGeom>
          <a:solidFill>
            <a:schemeClr val="bg1"/>
          </a:solidFill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INF5062, Håkon Kvale Stensland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Before you start…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Four lines have to be added to your group users  .</a:t>
            </a:r>
            <a:r>
              <a:rPr lang="en-US" dirty="0" err="1" smtClean="0"/>
              <a:t>bash_profile</a:t>
            </a:r>
            <a:r>
              <a:rPr lang="en-US" dirty="0" smtClean="0"/>
              <a:t> file</a:t>
            </a:r>
          </a:p>
          <a:p>
            <a:pPr lvl="1"/>
            <a:endParaRPr lang="en-US" dirty="0"/>
          </a:p>
          <a:p>
            <a:pPr lvl="1">
              <a:buNone/>
            </a:pPr>
            <a:r>
              <a:rPr lang="en-US" dirty="0" smtClean="0"/>
              <a:t>PATH=$PATH:/</a:t>
            </a:r>
            <a:r>
              <a:rPr lang="en-US" dirty="0" err="1" smtClean="0"/>
              <a:t>usr</a:t>
            </a:r>
            <a:r>
              <a:rPr lang="en-US" dirty="0" smtClean="0"/>
              <a:t>/local/</a:t>
            </a:r>
            <a:r>
              <a:rPr lang="en-US" dirty="0" err="1" smtClean="0"/>
              <a:t>cuda</a:t>
            </a:r>
            <a:r>
              <a:rPr lang="en-US" dirty="0" smtClean="0"/>
              <a:t>/bin</a:t>
            </a:r>
          </a:p>
          <a:p>
            <a:pPr lvl="1">
              <a:buNone/>
            </a:pPr>
            <a:r>
              <a:rPr lang="en-US" dirty="0" smtClean="0"/>
              <a:t>LD_LIBRARY_PATH=$LD_LIBRARY_PATH:/</a:t>
            </a:r>
            <a:r>
              <a:rPr lang="en-US" dirty="0" err="1" smtClean="0"/>
              <a:t>usr</a:t>
            </a:r>
            <a:r>
              <a:rPr lang="en-US" dirty="0" smtClean="0"/>
              <a:t>/local/</a:t>
            </a:r>
            <a:r>
              <a:rPr lang="en-US" dirty="0" err="1" smtClean="0"/>
              <a:t>cuda</a:t>
            </a:r>
            <a:r>
              <a:rPr lang="en-US" dirty="0" smtClean="0"/>
              <a:t>/lib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r>
              <a:rPr lang="en-US" dirty="0" smtClean="0"/>
              <a:t>export PATH</a:t>
            </a:r>
          </a:p>
          <a:p>
            <a:pPr lvl="1">
              <a:buNone/>
            </a:pPr>
            <a:r>
              <a:rPr lang="en-US" dirty="0" smtClean="0"/>
              <a:t>export LD_LIBRARY_PATH</a:t>
            </a:r>
          </a:p>
          <a:p>
            <a:pPr lvl="1">
              <a:buNone/>
            </a:pPr>
            <a:endParaRPr lang="en-US" dirty="0"/>
          </a:p>
          <a:p>
            <a:r>
              <a:rPr lang="en-US" dirty="0" smtClean="0"/>
              <a:t>When you use a machine, remember to update the message of the day! (etc/</a:t>
            </a:r>
            <a:r>
              <a:rPr lang="en-US" dirty="0" err="1" smtClean="0"/>
              <a:t>motd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Plassholder for bunntekst 3"/>
          <p:cNvSpPr txBox="1">
            <a:spLocks/>
          </p:cNvSpPr>
          <p:nvPr/>
        </p:nvSpPr>
        <p:spPr>
          <a:xfrm>
            <a:off x="3048000" y="6629400"/>
            <a:ext cx="3429000" cy="228600"/>
          </a:xfrm>
          <a:prstGeom prst="rect">
            <a:avLst/>
          </a:prstGeom>
          <a:solidFill>
            <a:schemeClr val="bg1"/>
          </a:solidFill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INF5062, Håkon Kvale Stensland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Compile</a:t>
            </a:r>
            <a:r>
              <a:rPr lang="nb-NO" dirty="0" smtClean="0"/>
              <a:t> and test SDK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SDK is downloaded in the </a:t>
            </a:r>
            <a:r>
              <a:rPr lang="en-US" b="1" dirty="0" smtClean="0"/>
              <a:t>/opt/ </a:t>
            </a:r>
            <a:r>
              <a:rPr lang="en-US" dirty="0" smtClean="0"/>
              <a:t>folder</a:t>
            </a:r>
          </a:p>
          <a:p>
            <a:r>
              <a:rPr lang="en-US" dirty="0" smtClean="0"/>
              <a:t>Copy and build in your users home directory</a:t>
            </a:r>
          </a:p>
          <a:p>
            <a:r>
              <a:rPr lang="en-US" dirty="0" smtClean="0"/>
              <a:t>Test machines uses Fedora Core 9, with gcc 4.3, SDK is for Fedora Core 8, and some fixing is needed to compile…</a:t>
            </a:r>
          </a:p>
          <a:p>
            <a:pPr lvl="1">
              <a:buNone/>
            </a:pPr>
            <a:endParaRPr lang="en-US" sz="1000" dirty="0" smtClean="0"/>
          </a:p>
          <a:p>
            <a:pPr lvl="1">
              <a:buNone/>
            </a:pPr>
            <a:r>
              <a:rPr lang="en-US" dirty="0" smtClean="0"/>
              <a:t>Add the following </a:t>
            </a:r>
            <a:r>
              <a:rPr lang="en-US" b="1" dirty="0" smtClean="0"/>
              <a:t>#include </a:t>
            </a:r>
            <a:r>
              <a:rPr lang="en-US" dirty="0" smtClean="0"/>
              <a:t>in these files:</a:t>
            </a:r>
          </a:p>
          <a:p>
            <a:pPr lvl="1">
              <a:buNone/>
            </a:pPr>
            <a:endParaRPr lang="en-US" sz="1000" dirty="0" smtClean="0"/>
          </a:p>
          <a:p>
            <a:pPr lvl="1">
              <a:buNone/>
            </a:pPr>
            <a:r>
              <a:rPr lang="en-US" dirty="0" smtClean="0"/>
              <a:t>common/</a:t>
            </a:r>
            <a:r>
              <a:rPr lang="en-US" dirty="0" err="1" smtClean="0"/>
              <a:t>src</a:t>
            </a:r>
            <a:r>
              <a:rPr lang="en-US" dirty="0" smtClean="0"/>
              <a:t>/paramgl.cpp: &lt;</a:t>
            </a:r>
            <a:r>
              <a:rPr lang="en-US" dirty="0" err="1" smtClean="0"/>
              <a:t>cstring</a:t>
            </a:r>
            <a:r>
              <a:rPr lang="en-US" dirty="0" smtClean="0"/>
              <a:t>&gt;</a:t>
            </a:r>
          </a:p>
          <a:p>
            <a:pPr lvl="1">
              <a:buNone/>
            </a:pPr>
            <a:r>
              <a:rPr lang="en-US" dirty="0" smtClean="0"/>
              <a:t>projects/</a:t>
            </a:r>
            <a:r>
              <a:rPr lang="en-US" dirty="0" err="1" smtClean="0"/>
              <a:t>cppIntegration</a:t>
            </a:r>
            <a:r>
              <a:rPr lang="en-US" dirty="0" smtClean="0"/>
              <a:t>/main.cpp: &lt;</a:t>
            </a:r>
            <a:r>
              <a:rPr lang="en-US" dirty="0" err="1" smtClean="0"/>
              <a:t>cstdlib</a:t>
            </a:r>
            <a:r>
              <a:rPr lang="en-US" dirty="0" smtClean="0"/>
              <a:t>&gt;</a:t>
            </a:r>
          </a:p>
          <a:p>
            <a:pPr lvl="1">
              <a:buNone/>
            </a:pPr>
            <a:r>
              <a:rPr lang="en-US" dirty="0" smtClean="0"/>
              <a:t>common/inc/</a:t>
            </a:r>
            <a:r>
              <a:rPr lang="en-US" dirty="0" err="1" smtClean="0"/>
              <a:t>exception.h</a:t>
            </a:r>
            <a:r>
              <a:rPr lang="en-US" dirty="0" smtClean="0"/>
              <a:t>: &lt;</a:t>
            </a:r>
            <a:r>
              <a:rPr lang="en-US" dirty="0" err="1" smtClean="0"/>
              <a:t>cstdlib</a:t>
            </a:r>
            <a:r>
              <a:rPr lang="en-US" dirty="0" smtClean="0"/>
              <a:t>&gt;</a:t>
            </a:r>
          </a:p>
          <a:p>
            <a:pPr lvl="1">
              <a:buNone/>
            </a:pPr>
            <a:r>
              <a:rPr lang="en-US" dirty="0" smtClean="0"/>
              <a:t>common/inc/</a:t>
            </a:r>
            <a:r>
              <a:rPr lang="en-US" dirty="0" err="1" smtClean="0"/>
              <a:t>cutil.h</a:t>
            </a:r>
            <a:r>
              <a:rPr lang="en-US" dirty="0" smtClean="0"/>
              <a:t>: &lt;</a:t>
            </a:r>
            <a:r>
              <a:rPr lang="en-US" dirty="0" err="1" smtClean="0"/>
              <a:t>cstring</a:t>
            </a:r>
            <a:r>
              <a:rPr lang="en-US" dirty="0" smtClean="0"/>
              <a:t>&gt;</a:t>
            </a:r>
          </a:p>
          <a:p>
            <a:pPr lvl="1">
              <a:buNone/>
            </a:pPr>
            <a:r>
              <a:rPr lang="en-US" dirty="0" smtClean="0"/>
              <a:t>common/inc/</a:t>
            </a:r>
            <a:r>
              <a:rPr lang="en-US" dirty="0" err="1" smtClean="0"/>
              <a:t>cmd_arg_reader.h</a:t>
            </a:r>
            <a:r>
              <a:rPr lang="en-US" dirty="0" smtClean="0"/>
              <a:t>: &lt;</a:t>
            </a:r>
            <a:r>
              <a:rPr lang="en-US" dirty="0" err="1" smtClean="0"/>
              <a:t>typeinfo</a:t>
            </a:r>
            <a:r>
              <a:rPr lang="en-US" dirty="0" smtClean="0"/>
              <a:t>&gt;</a:t>
            </a:r>
            <a:endParaRPr lang="en-US" dirty="0"/>
          </a:p>
        </p:txBody>
      </p:sp>
      <p:sp>
        <p:nvSpPr>
          <p:cNvPr id="4" name="Plassholder for bunntekst 3"/>
          <p:cNvSpPr txBox="1">
            <a:spLocks/>
          </p:cNvSpPr>
          <p:nvPr/>
        </p:nvSpPr>
        <p:spPr>
          <a:xfrm>
            <a:off x="3048000" y="6629400"/>
            <a:ext cx="3429000" cy="228600"/>
          </a:xfrm>
          <a:prstGeom prst="rect">
            <a:avLst/>
          </a:prstGeom>
          <a:solidFill>
            <a:schemeClr val="bg1"/>
          </a:solidFill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INF5062, Håkon Kvale Stensland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Some</a:t>
            </a:r>
            <a:r>
              <a:rPr lang="nb-NO" dirty="0" smtClean="0"/>
              <a:t> </a:t>
            </a:r>
            <a:r>
              <a:rPr lang="nb-NO" dirty="0" err="1" smtClean="0"/>
              <a:t>usefull</a:t>
            </a:r>
            <a:r>
              <a:rPr lang="nb-NO" dirty="0" smtClean="0"/>
              <a:t> </a:t>
            </a:r>
            <a:r>
              <a:rPr lang="nb-NO" dirty="0" err="1" smtClean="0"/>
              <a:t>resources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0" y="990601"/>
            <a:ext cx="9144000" cy="5257800"/>
          </a:xfrm>
        </p:spPr>
        <p:txBody>
          <a:bodyPr/>
          <a:lstStyle/>
          <a:p>
            <a:pPr>
              <a:buNone/>
            </a:pPr>
            <a:r>
              <a:rPr lang="nb-NO" sz="2400" b="1" dirty="0" smtClean="0"/>
              <a:t>	nVIDIA CUDA </a:t>
            </a:r>
            <a:r>
              <a:rPr lang="nb-NO" sz="2400" b="1" dirty="0" err="1" smtClean="0"/>
              <a:t>Programming</a:t>
            </a:r>
            <a:r>
              <a:rPr lang="nb-NO" sz="2400" b="1" dirty="0" smtClean="0"/>
              <a:t> Guide 2.0</a:t>
            </a:r>
          </a:p>
          <a:p>
            <a:pPr>
              <a:buNone/>
            </a:pPr>
            <a:r>
              <a:rPr lang="nb-NO" sz="2400" dirty="0" smtClean="0"/>
              <a:t>	http://developer.download.nvidia.com/compute/cuda/2_0/docs/NVIDIA_CUDA_Programming_Guide_2.0.pdf</a:t>
            </a:r>
          </a:p>
          <a:p>
            <a:pPr>
              <a:buNone/>
            </a:pPr>
            <a:endParaRPr lang="nb-NO" sz="2000" dirty="0"/>
          </a:p>
          <a:p>
            <a:pPr>
              <a:buNone/>
            </a:pPr>
            <a:r>
              <a:rPr lang="nb-NO" sz="2400" b="1" dirty="0" smtClean="0"/>
              <a:t>	nVIDIA CUDA </a:t>
            </a:r>
            <a:r>
              <a:rPr lang="nb-NO" sz="2400" b="1" dirty="0" err="1" smtClean="0"/>
              <a:t>Refference</a:t>
            </a:r>
            <a:r>
              <a:rPr lang="nb-NO" sz="2400" b="1" dirty="0" smtClean="0"/>
              <a:t> Manual 2.0</a:t>
            </a:r>
          </a:p>
          <a:p>
            <a:pPr>
              <a:buNone/>
            </a:pPr>
            <a:r>
              <a:rPr lang="nb-NO" sz="2400" dirty="0" smtClean="0"/>
              <a:t>	http://developer.download.nvidia.com/compute/cuda/2_0/docs/CudaReferenceManual_2.0.pdf</a:t>
            </a:r>
          </a:p>
          <a:p>
            <a:pPr>
              <a:buNone/>
            </a:pPr>
            <a:endParaRPr lang="nb-NO" sz="2000" dirty="0"/>
          </a:p>
          <a:p>
            <a:pPr>
              <a:buNone/>
            </a:pPr>
            <a:r>
              <a:rPr lang="nb-NO" sz="2400" b="1" dirty="0" smtClean="0"/>
              <a:t>	nVISION08: </a:t>
            </a:r>
            <a:r>
              <a:rPr lang="nb-NO" sz="2400" b="1" dirty="0" err="1" smtClean="0"/>
              <a:t>Getting</a:t>
            </a:r>
            <a:r>
              <a:rPr lang="nb-NO" sz="2400" b="1" dirty="0" smtClean="0"/>
              <a:t> </a:t>
            </a:r>
            <a:r>
              <a:rPr lang="nb-NO" sz="2400" b="1" dirty="0" err="1" smtClean="0"/>
              <a:t>Started</a:t>
            </a:r>
            <a:r>
              <a:rPr lang="nb-NO" sz="2400" b="1" dirty="0" smtClean="0"/>
              <a:t> </a:t>
            </a:r>
            <a:r>
              <a:rPr lang="nb-NO" sz="2400" b="1" dirty="0" err="1" smtClean="0"/>
              <a:t>with</a:t>
            </a:r>
            <a:r>
              <a:rPr lang="nb-NO" sz="2400" b="1" dirty="0" smtClean="0"/>
              <a:t> CUDA</a:t>
            </a:r>
          </a:p>
          <a:p>
            <a:pPr>
              <a:buNone/>
            </a:pPr>
            <a:r>
              <a:rPr lang="nb-NO" sz="2400" b="1" dirty="0"/>
              <a:t>	</a:t>
            </a:r>
            <a:r>
              <a:rPr lang="nb-NO" sz="2400" dirty="0" smtClean="0"/>
              <a:t>http://www.nvidia.com/content/cudazone/download/Getting_Started_w_CUDA_Training_NVISION08.pdf</a:t>
            </a:r>
            <a:endParaRPr lang="nb-NO" sz="2400" dirty="0"/>
          </a:p>
        </p:txBody>
      </p:sp>
      <p:sp>
        <p:nvSpPr>
          <p:cNvPr id="4" name="Plassholder for bunntekst 3"/>
          <p:cNvSpPr txBox="1">
            <a:spLocks/>
          </p:cNvSpPr>
          <p:nvPr/>
        </p:nvSpPr>
        <p:spPr>
          <a:xfrm>
            <a:off x="3048000" y="6629400"/>
            <a:ext cx="3429000" cy="228600"/>
          </a:xfrm>
          <a:prstGeom prst="rect">
            <a:avLst/>
          </a:prstGeom>
          <a:solidFill>
            <a:schemeClr val="bg1"/>
          </a:solidFill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INF5062, Håkon Kvale Stensland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S-intro">
  <a:themeElements>
    <a:clrScheme name="OS-intro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OS-intro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DDDDD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85000"/>
          <a:buFont typeface="Wingdings" pitchFamily="-96" charset="2"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DDDDD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85000"/>
          <a:buFont typeface="Wingdings" pitchFamily="-96" charset="2"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OS-intro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intro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intro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INF5062-01-intro</Template>
  <TotalTime>4384</TotalTime>
  <Words>3577</Words>
  <Application>Microsoft PowerPoint</Application>
  <PresentationFormat>Skjermfremvisning (4:3)</PresentationFormat>
  <Paragraphs>1004</Paragraphs>
  <Slides>49</Slides>
  <Notes>21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49</vt:i4>
      </vt:variant>
    </vt:vector>
  </HeadingPairs>
  <TitlesOfParts>
    <vt:vector size="51" baseType="lpstr">
      <vt:lpstr>OS-intro</vt:lpstr>
      <vt:lpstr>Picture (Device Independent Bitmap)</vt:lpstr>
      <vt:lpstr>INF5062 – GPU &amp; CUDA</vt:lpstr>
      <vt:lpstr>PC Graphics Timeline</vt:lpstr>
      <vt:lpstr>(Some) 3D Buzzwords!!</vt:lpstr>
      <vt:lpstr>Basic 3D Graphics Pipeline</vt:lpstr>
      <vt:lpstr>Graphics in the PC Architecture</vt:lpstr>
      <vt:lpstr>High-end Hardware</vt:lpstr>
      <vt:lpstr>Lab Hardware</vt:lpstr>
      <vt:lpstr>GeForce G80 Architecture</vt:lpstr>
      <vt:lpstr>nVIDIA G80 vs. GT92/GT200 Architecture</vt:lpstr>
      <vt:lpstr>Compared with a multicore RISC-CPU</vt:lpstr>
      <vt:lpstr>TPC… SM… SP… Some more details…</vt:lpstr>
      <vt:lpstr>SP: The basic processing block</vt:lpstr>
      <vt:lpstr>Streaming Multiprocessor (SM)</vt:lpstr>
      <vt:lpstr>SM Register File</vt:lpstr>
      <vt:lpstr>Constants</vt:lpstr>
      <vt:lpstr>Shared Memory</vt:lpstr>
      <vt:lpstr>Execution Pipes</vt:lpstr>
      <vt:lpstr>GPGPU</vt:lpstr>
      <vt:lpstr>What is really GPGPU?</vt:lpstr>
      <vt:lpstr>Performance?</vt:lpstr>
      <vt:lpstr>Previous GPGPU use, and limitations</vt:lpstr>
      <vt:lpstr>nVIDIA CUDA</vt:lpstr>
      <vt:lpstr>”Extended” C</vt:lpstr>
      <vt:lpstr>Outline</vt:lpstr>
      <vt:lpstr>The CUDA Programming Model</vt:lpstr>
      <vt:lpstr>Thread Batching: Grids and Blocks</vt:lpstr>
      <vt:lpstr>Block and Thread IDs</vt:lpstr>
      <vt:lpstr>CUDA Device Memory Space Overview</vt:lpstr>
      <vt:lpstr>Global, Constant, and Texture Memories</vt:lpstr>
      <vt:lpstr>Terminology Recap</vt:lpstr>
      <vt:lpstr>Access Times</vt:lpstr>
      <vt:lpstr>CUDA – API</vt:lpstr>
      <vt:lpstr>CUDA Highlights</vt:lpstr>
      <vt:lpstr>CUDA Device Memory Allocation</vt:lpstr>
      <vt:lpstr>CUDA Device Memory Allocation</vt:lpstr>
      <vt:lpstr>CUDA Host-Device Data Transfer</vt:lpstr>
      <vt:lpstr>Memory Management</vt:lpstr>
      <vt:lpstr>CUDA Host-Device Data Transfer</vt:lpstr>
      <vt:lpstr>CUDA Function Declarations</vt:lpstr>
      <vt:lpstr>CUDA Function Declarations</vt:lpstr>
      <vt:lpstr>Calling a Kernel Function</vt:lpstr>
      <vt:lpstr>Some Information on Toolkit</vt:lpstr>
      <vt:lpstr>Compilation</vt:lpstr>
      <vt:lpstr>Linking</vt:lpstr>
      <vt:lpstr>Debugging Using Device Emulation</vt:lpstr>
      <vt:lpstr>Lab Setup</vt:lpstr>
      <vt:lpstr>Before you start…</vt:lpstr>
      <vt:lpstr>Compile and test SDK</vt:lpstr>
      <vt:lpstr>Some usefull resources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Håkon Stensland</dc:creator>
  <cp:lastModifiedBy>Håkon Stensland</cp:lastModifiedBy>
  <cp:revision>21</cp:revision>
  <cp:lastPrinted>1601-01-01T00:00:00Z</cp:lastPrinted>
  <dcterms:created xsi:type="dcterms:W3CDTF">2007-05-23T23:25:38Z</dcterms:created>
  <dcterms:modified xsi:type="dcterms:W3CDTF">2008-10-10T09:07:07Z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