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6"/>
  </p:notesMasterIdLst>
  <p:sldIdLst>
    <p:sldId id="256" r:id="rId2"/>
    <p:sldId id="259" r:id="rId3"/>
    <p:sldId id="263" r:id="rId4"/>
    <p:sldId id="258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3" r:id="rId15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521" autoAdjust="0"/>
  </p:normalViewPr>
  <p:slideViewPr>
    <p:cSldViewPr>
      <p:cViewPr varScale="1">
        <p:scale>
          <a:sx n="87" d="100"/>
          <a:sy n="87" d="100"/>
        </p:scale>
        <p:origin x="-84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&#229;kon%20Stensland\Desktop\results-INF506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&#229;kon%20Stensland\Desktop\results-INF506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&#229;kon%20Stensland\Desktop\results-INF506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&#229;kon%20Stensland\Desktop\results-INF506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&#229;kon%20Stensland\Desktop\results-INF506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&#229;kon%20Stensland\Desktop\results-INF506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&#229;kon%20Stensland\Desktop\results-INF506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&#229;kon%20Stensland\Desktop\results-INF506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col"/>
        <c:grouping val="clustered"/>
        <c:ser>
          <c:idx val="0"/>
          <c:order val="0"/>
          <c:cat>
            <c:strRef>
              <c:f>Sheet1!$E$2:$E$5</c:f>
              <c:strCache>
                <c:ptCount val="4"/>
                <c:pt idx="0">
                  <c:v>Referanse CPU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strCache>
            </c:strRef>
          </c:cat>
          <c:val>
            <c:numRef>
              <c:f>Sheet1!$L$2:$L$5</c:f>
              <c:numCache>
                <c:formatCode>General</c:formatCode>
                <c:ptCount val="4"/>
                <c:pt idx="0">
                  <c:v>26.764699999999991</c:v>
                </c:pt>
                <c:pt idx="1">
                  <c:v>26.76969999999999</c:v>
                </c:pt>
                <c:pt idx="2">
                  <c:v>26.764699999999991</c:v>
                </c:pt>
                <c:pt idx="3">
                  <c:v>26.765899999999984</c:v>
                </c:pt>
              </c:numCache>
            </c:numRef>
          </c:val>
        </c:ser>
        <c:axId val="73303168"/>
        <c:axId val="61153664"/>
      </c:barChart>
      <c:catAx>
        <c:axId val="73303168"/>
        <c:scaling>
          <c:orientation val="minMax"/>
        </c:scaling>
        <c:axPos val="b"/>
        <c:tickLblPos val="nextTo"/>
        <c:crossAx val="61153664"/>
        <c:crosses val="autoZero"/>
        <c:auto val="1"/>
        <c:lblAlgn val="ctr"/>
        <c:lblOffset val="100"/>
      </c:catAx>
      <c:valAx>
        <c:axId val="61153664"/>
        <c:scaling>
          <c:orientation val="minMax"/>
          <c:max val="30"/>
          <c:min val="0"/>
        </c:scaling>
        <c:axPos val="l"/>
        <c:majorGridlines/>
        <c:numFmt formatCode="General" sourceLinked="1"/>
        <c:tickLblPos val="nextTo"/>
        <c:crossAx val="73303168"/>
        <c:crosses val="autoZero"/>
        <c:crossBetween val="between"/>
        <c:majorUnit val="2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col"/>
        <c:grouping val="clustered"/>
        <c:ser>
          <c:idx val="0"/>
          <c:order val="0"/>
          <c:val>
            <c:numRef>
              <c:f>Sheet1!$G$3:$G$5</c:f>
              <c:numCache>
                <c:formatCode>0.00</c:formatCode>
                <c:ptCount val="3"/>
                <c:pt idx="0">
                  <c:v>0.92700000000000005</c:v>
                </c:pt>
                <c:pt idx="1">
                  <c:v>2.16</c:v>
                </c:pt>
                <c:pt idx="2">
                  <c:v>3.4459999999999997</c:v>
                </c:pt>
              </c:numCache>
            </c:numRef>
          </c:val>
        </c:ser>
        <c:axId val="61172736"/>
        <c:axId val="62206720"/>
      </c:barChart>
      <c:catAx>
        <c:axId val="61172736"/>
        <c:scaling>
          <c:orientation val="minMax"/>
        </c:scaling>
        <c:axPos val="b"/>
        <c:tickLblPos val="nextTo"/>
        <c:crossAx val="62206720"/>
        <c:crosses val="autoZero"/>
        <c:auto val="1"/>
        <c:lblAlgn val="ctr"/>
        <c:lblOffset val="100"/>
      </c:catAx>
      <c:valAx>
        <c:axId val="62206720"/>
        <c:scaling>
          <c:orientation val="minMax"/>
          <c:max val="5"/>
          <c:min val="0"/>
        </c:scaling>
        <c:delete val="1"/>
        <c:axPos val="l"/>
        <c:majorGridlines/>
        <c:numFmt formatCode="0.00" sourceLinked="1"/>
        <c:tickLblPos val="nextTo"/>
        <c:crossAx val="61172736"/>
        <c:crosses val="autoZero"/>
        <c:crossBetween val="between"/>
        <c:majorUnit val="0.5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col"/>
        <c:grouping val="clustered"/>
        <c:ser>
          <c:idx val="0"/>
          <c:order val="0"/>
          <c:val>
            <c:numRef>
              <c:f>Sheet1!$H$3:$H$5</c:f>
              <c:numCache>
                <c:formatCode>0.00</c:formatCode>
                <c:ptCount val="3"/>
                <c:pt idx="0">
                  <c:v>77.735000000000014</c:v>
                </c:pt>
                <c:pt idx="1">
                  <c:v>89.978000000000009</c:v>
                </c:pt>
                <c:pt idx="2">
                  <c:v>137.26599999999999</c:v>
                </c:pt>
              </c:numCache>
            </c:numRef>
          </c:val>
        </c:ser>
        <c:axId val="62235392"/>
        <c:axId val="62236928"/>
      </c:barChart>
      <c:catAx>
        <c:axId val="62235392"/>
        <c:scaling>
          <c:orientation val="minMax"/>
        </c:scaling>
        <c:axPos val="b"/>
        <c:tickLblPos val="nextTo"/>
        <c:crossAx val="62236928"/>
        <c:crosses val="autoZero"/>
        <c:auto val="1"/>
        <c:lblAlgn val="ctr"/>
        <c:lblOffset val="100"/>
      </c:catAx>
      <c:valAx>
        <c:axId val="62236928"/>
        <c:scaling>
          <c:orientation val="minMax"/>
          <c:max val="150"/>
          <c:min val="0"/>
        </c:scaling>
        <c:delete val="1"/>
        <c:axPos val="l"/>
        <c:majorGridlines/>
        <c:numFmt formatCode="0.00" sourceLinked="1"/>
        <c:tickLblPos val="nextTo"/>
        <c:crossAx val="62235392"/>
        <c:crosses val="autoZero"/>
        <c:crossBetween val="between"/>
        <c:majorUnit val="20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col"/>
        <c:grouping val="clustered"/>
        <c:ser>
          <c:idx val="0"/>
          <c:order val="0"/>
          <c:cat>
            <c:strRef>
              <c:f>Sheet1!$E$7:$E$12</c:f>
              <c:strCache>
                <c:ptCount val="6"/>
                <c:pt idx="0">
                  <c:v>Referanse CPU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strCache>
            </c:strRef>
          </c:cat>
          <c:val>
            <c:numRef>
              <c:f>Sheet1!$L$7:$L$12</c:f>
              <c:numCache>
                <c:formatCode>General</c:formatCode>
                <c:ptCount val="6"/>
                <c:pt idx="0">
                  <c:v>26.764699999999991</c:v>
                </c:pt>
                <c:pt idx="1">
                  <c:v>26.764500000000002</c:v>
                </c:pt>
                <c:pt idx="2">
                  <c:v>26.765199999999989</c:v>
                </c:pt>
                <c:pt idx="3">
                  <c:v>26.768299999999989</c:v>
                </c:pt>
                <c:pt idx="4">
                  <c:v>26.762299999999989</c:v>
                </c:pt>
                <c:pt idx="5">
                  <c:v>26.765199999999989</c:v>
                </c:pt>
              </c:numCache>
            </c:numRef>
          </c:val>
        </c:ser>
        <c:axId val="72812800"/>
        <c:axId val="72822784"/>
      </c:barChart>
      <c:catAx>
        <c:axId val="72812800"/>
        <c:scaling>
          <c:orientation val="minMax"/>
        </c:scaling>
        <c:axPos val="b"/>
        <c:tickLblPos val="nextTo"/>
        <c:crossAx val="72822784"/>
        <c:crosses val="autoZero"/>
        <c:auto val="1"/>
        <c:lblAlgn val="ctr"/>
        <c:lblOffset val="100"/>
      </c:catAx>
      <c:valAx>
        <c:axId val="72822784"/>
        <c:scaling>
          <c:orientation val="minMax"/>
          <c:max val="30"/>
          <c:min val="0"/>
        </c:scaling>
        <c:axPos val="l"/>
        <c:majorGridlines/>
        <c:numFmt formatCode="General" sourceLinked="1"/>
        <c:tickLblPos val="nextTo"/>
        <c:crossAx val="72812800"/>
        <c:crosses val="autoZero"/>
        <c:crossBetween val="between"/>
        <c:majorUnit val="2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col"/>
        <c:grouping val="clustered"/>
        <c:ser>
          <c:idx val="0"/>
          <c:order val="0"/>
          <c:val>
            <c:numRef>
              <c:f>Sheet1!$G$8:$G$12</c:f>
              <c:numCache>
                <c:formatCode>0.00</c:formatCode>
                <c:ptCount val="5"/>
                <c:pt idx="0">
                  <c:v>1.6600000000000001</c:v>
                </c:pt>
                <c:pt idx="1">
                  <c:v>1.1813</c:v>
                </c:pt>
                <c:pt idx="2">
                  <c:v>0.98399999999999999</c:v>
                </c:pt>
                <c:pt idx="3">
                  <c:v>2.6829999999999998</c:v>
                </c:pt>
                <c:pt idx="4">
                  <c:v>4.0369999999999999</c:v>
                </c:pt>
              </c:numCache>
            </c:numRef>
          </c:val>
        </c:ser>
        <c:axId val="72851456"/>
        <c:axId val="72852992"/>
      </c:barChart>
      <c:catAx>
        <c:axId val="72851456"/>
        <c:scaling>
          <c:orientation val="minMax"/>
        </c:scaling>
        <c:axPos val="b"/>
        <c:tickLblPos val="nextTo"/>
        <c:crossAx val="72852992"/>
        <c:crosses val="autoZero"/>
        <c:auto val="1"/>
        <c:lblAlgn val="ctr"/>
        <c:lblOffset val="100"/>
      </c:catAx>
      <c:valAx>
        <c:axId val="72852992"/>
        <c:scaling>
          <c:orientation val="minMax"/>
          <c:max val="5"/>
          <c:min val="0"/>
        </c:scaling>
        <c:delete val="1"/>
        <c:axPos val="l"/>
        <c:majorGridlines/>
        <c:numFmt formatCode="0.00" sourceLinked="1"/>
        <c:tickLblPos val="nextTo"/>
        <c:crossAx val="72851456"/>
        <c:crosses val="autoZero"/>
        <c:crossBetween val="between"/>
        <c:majorUnit val="0.5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ser>
          <c:idx val="0"/>
          <c:order val="0"/>
          <c:val>
            <c:numRef>
              <c:f>Sheet1!$H$8:$H$12</c:f>
              <c:numCache>
                <c:formatCode>0.00</c:formatCode>
                <c:ptCount val="5"/>
                <c:pt idx="0">
                  <c:v>67.831000000000003</c:v>
                </c:pt>
                <c:pt idx="1">
                  <c:v>76.688999999999979</c:v>
                </c:pt>
                <c:pt idx="2">
                  <c:v>77.864999999999995</c:v>
                </c:pt>
                <c:pt idx="3">
                  <c:v>127.49700000000003</c:v>
                </c:pt>
                <c:pt idx="4">
                  <c:v>0</c:v>
                </c:pt>
              </c:numCache>
            </c:numRef>
          </c:val>
        </c:ser>
        <c:axId val="72869376"/>
        <c:axId val="72870912"/>
      </c:barChart>
      <c:catAx>
        <c:axId val="72869376"/>
        <c:scaling>
          <c:orientation val="minMax"/>
        </c:scaling>
        <c:axPos val="b"/>
        <c:tickLblPos val="nextTo"/>
        <c:crossAx val="72870912"/>
        <c:crosses val="autoZero"/>
        <c:auto val="1"/>
        <c:lblAlgn val="ctr"/>
        <c:lblOffset val="100"/>
      </c:catAx>
      <c:valAx>
        <c:axId val="72870912"/>
        <c:scaling>
          <c:orientation val="minMax"/>
        </c:scaling>
        <c:delete val="1"/>
        <c:axPos val="l"/>
        <c:majorGridlines/>
        <c:numFmt formatCode="0.00" sourceLinked="1"/>
        <c:tickLblPos val="nextTo"/>
        <c:crossAx val="72869376"/>
        <c:crosses val="autoZero"/>
        <c:crossBetween val="between"/>
        <c:majorUnit val="10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/>
                </a:pPr>
                <a:endParaRPr lang="nb-NO"/>
              </a:p>
            </c:txPr>
            <c:dLblPos val="outEnd"/>
            <c:showVal val="1"/>
          </c:dLbls>
          <c:val>
            <c:numRef>
              <c:f>Sheet1!$J$3:$J$5</c:f>
              <c:numCache>
                <c:formatCode>0.00</c:formatCode>
                <c:ptCount val="3"/>
                <c:pt idx="0">
                  <c:v>78.661999999999992</c:v>
                </c:pt>
                <c:pt idx="1">
                  <c:v>92.137999999999991</c:v>
                </c:pt>
                <c:pt idx="2">
                  <c:v>140.71199999999999</c:v>
                </c:pt>
              </c:numCache>
            </c:numRef>
          </c:val>
        </c:ser>
        <c:axId val="73835264"/>
        <c:axId val="73836800"/>
      </c:barChart>
      <c:catAx>
        <c:axId val="73835264"/>
        <c:scaling>
          <c:orientation val="minMax"/>
        </c:scaling>
        <c:axPos val="b"/>
        <c:tickLblPos val="nextTo"/>
        <c:crossAx val="73836800"/>
        <c:crosses val="autoZero"/>
        <c:auto val="1"/>
        <c:lblAlgn val="ctr"/>
        <c:lblOffset val="100"/>
      </c:catAx>
      <c:valAx>
        <c:axId val="73836800"/>
        <c:scaling>
          <c:orientation val="minMax"/>
          <c:max val="150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nb-NO" sz="1400"/>
                  <a:t>Seconds</a:t>
                </a:r>
              </a:p>
            </c:rich>
          </c:tx>
          <c:layout/>
        </c:title>
        <c:numFmt formatCode="0.00" sourceLinked="1"/>
        <c:tickLblPos val="nextTo"/>
        <c:crossAx val="73835264"/>
        <c:crosses val="autoZero"/>
        <c:crossBetween val="between"/>
        <c:majorUnit val="20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barChart>
        <c:barDir val="col"/>
        <c:grouping val="clustered"/>
        <c:ser>
          <c:idx val="0"/>
          <c:order val="0"/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N/A</a:t>
                    </a:r>
                  </a:p>
                </c:rich>
              </c:tx>
              <c:dLblPos val="outEnd"/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nb-NO"/>
              </a:p>
            </c:txPr>
            <c:dLblPos val="outEnd"/>
            <c:showVal val="1"/>
          </c:dLbls>
          <c:val>
            <c:numRef>
              <c:f>Sheet1!$J$8:$J$12</c:f>
              <c:numCache>
                <c:formatCode>0.00</c:formatCode>
                <c:ptCount val="5"/>
                <c:pt idx="0">
                  <c:v>67.831000000000003</c:v>
                </c:pt>
                <c:pt idx="1">
                  <c:v>77.870299999999986</c:v>
                </c:pt>
                <c:pt idx="2">
                  <c:v>78.84899999999999</c:v>
                </c:pt>
                <c:pt idx="3">
                  <c:v>130.18</c:v>
                </c:pt>
                <c:pt idx="4">
                  <c:v>0</c:v>
                </c:pt>
              </c:numCache>
            </c:numRef>
          </c:val>
        </c:ser>
        <c:dLbls>
          <c:showVal val="1"/>
        </c:dLbls>
        <c:axId val="73882624"/>
        <c:axId val="73892608"/>
      </c:barChart>
      <c:catAx>
        <c:axId val="73882624"/>
        <c:scaling>
          <c:orientation val="minMax"/>
        </c:scaling>
        <c:axPos val="b"/>
        <c:tickLblPos val="nextTo"/>
        <c:crossAx val="73892608"/>
        <c:crosses val="autoZero"/>
        <c:auto val="1"/>
        <c:lblAlgn val="ctr"/>
        <c:lblOffset val="100"/>
      </c:catAx>
      <c:valAx>
        <c:axId val="73892608"/>
        <c:scaling>
          <c:orientation val="minMax"/>
          <c:max val="140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nb-NO" sz="1400"/>
                  <a:t>Seconds</a:t>
                </a:r>
              </a:p>
            </c:rich>
          </c:tx>
          <c:layout/>
        </c:title>
        <c:numFmt formatCode="0.00" sourceLinked="1"/>
        <c:tickLblPos val="nextTo"/>
        <c:crossAx val="73882624"/>
        <c:crosses val="autoZero"/>
        <c:crossBetween val="between"/>
        <c:majorUnit val="10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D14537-0078-42EF-9979-1FDD071A0F80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CBBCD3-F624-493C-ACDD-4BEE4DA3108F}" type="slidenum">
              <a:rPr lang="nb-NO"/>
              <a:pPr/>
              <a:t>1</a:t>
            </a:fld>
            <a:endParaRPr lang="nb-NO" dirty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710151-CE67-41DF-B5AC-312639F78769}" type="slidenum">
              <a:rPr lang="nb-NO"/>
              <a:pPr/>
              <a:t>2</a:t>
            </a:fld>
            <a:endParaRPr lang="nb-NO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Important to be ”Buzzword-capatible”!!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9BA321-1D13-4FC7-9907-8D621E11356B}" type="slidenum">
              <a:rPr lang="nb-NO"/>
              <a:pPr/>
              <a:t>4</a:t>
            </a:fld>
            <a:endParaRPr lang="nb-NO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Geometry</a:t>
            </a:r>
            <a:r>
              <a:rPr lang="nb-NO" dirty="0"/>
              <a:t> = Setter opp </a:t>
            </a:r>
            <a:r>
              <a:rPr lang="nb-NO" dirty="0" err="1"/>
              <a:t>vertexer</a:t>
            </a:r>
            <a:r>
              <a:rPr lang="nb-NO" dirty="0"/>
              <a:t> (kanter i triangler), og lager triangler</a:t>
            </a:r>
          </a:p>
          <a:p>
            <a:r>
              <a:rPr lang="nb-NO" dirty="0" err="1"/>
              <a:t>Rasterization</a:t>
            </a:r>
            <a:r>
              <a:rPr lang="nb-NO" dirty="0"/>
              <a:t> = Finne ut hvilke </a:t>
            </a:r>
            <a:r>
              <a:rPr lang="nb-NO" dirty="0" err="1"/>
              <a:t>pixler</a:t>
            </a:r>
            <a:r>
              <a:rPr lang="nb-NO" dirty="0"/>
              <a:t> som hører hjemme i trianglet</a:t>
            </a:r>
          </a:p>
          <a:p>
            <a:r>
              <a:rPr lang="nb-NO" dirty="0" err="1"/>
              <a:t>Pixel</a:t>
            </a:r>
            <a:r>
              <a:rPr lang="nb-NO" dirty="0"/>
              <a:t> = Manipulere, gjøre effekter med </a:t>
            </a:r>
            <a:r>
              <a:rPr lang="nb-NO" dirty="0" err="1"/>
              <a:t>pixler</a:t>
            </a:r>
            <a:endParaRPr lang="nb-NO" dirty="0"/>
          </a:p>
          <a:p>
            <a:r>
              <a:rPr lang="nb-NO" dirty="0"/>
              <a:t>ROP = Render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Put</a:t>
            </a:r>
            <a:r>
              <a:rPr lang="nb-NO" dirty="0"/>
              <a:t> = Siste ”touch” på triangler, eller på AA, osv. Finner også ut om vi trenger </a:t>
            </a:r>
            <a:r>
              <a:rPr lang="nb-NO" dirty="0" err="1"/>
              <a:t>pixlen</a:t>
            </a:r>
            <a:r>
              <a:rPr lang="nb-NO" dirty="0"/>
              <a:t> (er den synlig (</a:t>
            </a:r>
            <a:r>
              <a:rPr lang="nb-NO" dirty="0" err="1"/>
              <a:t>Hidden</a:t>
            </a:r>
            <a:r>
              <a:rPr lang="nb-NO" dirty="0"/>
              <a:t> </a:t>
            </a:r>
            <a:r>
              <a:rPr lang="nb-NO" dirty="0" err="1"/>
              <a:t>Surface</a:t>
            </a:r>
            <a:r>
              <a:rPr lang="nb-NO" dirty="0"/>
              <a:t> </a:t>
            </a:r>
            <a:r>
              <a:rPr lang="nb-NO" dirty="0" err="1"/>
              <a:t>Removal</a:t>
            </a:r>
            <a:r>
              <a:rPr lang="nb-NO" dirty="0"/>
              <a:t>))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1155076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155077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5078" name="Rectangle 6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r>
              <a:rPr lang="nb-NO" smtClean="0"/>
              <a:t>Klikk ikonet for å legge til et diagram</a:t>
            </a:r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tel og tekst ov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154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 smtClean="0"/>
          </a:p>
        </p:txBody>
      </p:sp>
      <p:sp>
        <p:nvSpPr>
          <p:cNvPr id="1154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smtClean="0"/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sz="900">
                <a:latin typeface="Arial" charset="0"/>
              </a:rPr>
              <a:t>INF5062, Pål Halvorsen and Carsten Griwodz</a:t>
            </a: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1154055" name="Picture 7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54056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1154057" name="Picture 9" descr="Picture2"/>
          <p:cNvPicPr>
            <a:picLocks noChangeAspect="1" noChangeArrowheads="1"/>
          </p:cNvPicPr>
          <p:nvPr/>
        </p:nvPicPr>
        <p:blipFill>
          <a:blip r:embed="rId16" cstate="print"/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-96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pitchFamily="-96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dirty="0" smtClean="0"/>
              <a:t>INF5062 – Competition</a:t>
            </a:r>
            <a:endParaRPr lang="en-US" sz="40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886200"/>
            <a:ext cx="7010400" cy="1752600"/>
          </a:xfrm>
        </p:spPr>
        <p:txBody>
          <a:bodyPr/>
          <a:lstStyle/>
          <a:p>
            <a:r>
              <a:rPr lang="nb-NO" dirty="0"/>
              <a:t>Håkon Kvale </a:t>
            </a:r>
            <a:r>
              <a:rPr lang="nb-NO" dirty="0" smtClean="0"/>
              <a:t>Stensland &amp; Håvard Espeland</a:t>
            </a:r>
          </a:p>
          <a:p>
            <a:r>
              <a:rPr lang="nb-NO" sz="2000" dirty="0" smtClean="0"/>
              <a:t>Simula Research Laboratory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and Testing</a:t>
            </a:r>
            <a:endParaRPr lang="nb-NO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1"/>
            <a:ext cx="91440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smtClean="0"/>
              <a:t>Cell Broadband Engine: Playstation 3 machine at the RELAY lab: stovner.ndlab.net</a:t>
            </a:r>
            <a:endParaRPr lang="en-US" sz="1600" b="1" dirty="0" smtClean="0"/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 smtClean="0"/>
              <a:t>nVIDIA GPU:</a:t>
            </a:r>
            <a:r>
              <a:rPr lang="en-US" sz="2000" b="1" dirty="0" smtClean="0"/>
              <a:t> </a:t>
            </a:r>
            <a:r>
              <a:rPr lang="en-US" sz="2000" dirty="0" smtClean="0"/>
              <a:t>GeForce 8800GT (G92) card at the RELAY lab: montebello.ndlab.net</a:t>
            </a:r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 smtClean="0"/>
              <a:t>We ran the foreman and tractor test sequence five times for each group. The best run was used. Caches was flushed in the beginning of every test sequence.</a:t>
            </a:r>
            <a:endParaRPr lang="en-US" sz="1800" b="1" dirty="0" smtClean="0"/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 smtClean="0"/>
              <a:t>The “time” application was used to measure execution time. </a:t>
            </a:r>
            <a:endParaRPr lang="en-US" sz="1800" b="1" dirty="0" smtClean="0"/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 smtClean="0"/>
              <a:t>To get the total time, seconds used to encode foreman and tractor was added together</a:t>
            </a:r>
            <a:endParaRPr lang="en-US" sz="1800" b="1" dirty="0" smtClean="0"/>
          </a:p>
          <a:p>
            <a:pPr>
              <a:lnSpc>
                <a:spcPct val="80000"/>
              </a:lnSpc>
              <a:buNone/>
            </a:pPr>
            <a:endParaRPr lang="en-US" sz="1000" b="1" dirty="0"/>
          </a:p>
          <a:p>
            <a:pPr>
              <a:lnSpc>
                <a:spcPct val="80000"/>
              </a:lnSpc>
            </a:pPr>
            <a:r>
              <a:rPr lang="en-US" sz="2000" dirty="0" smtClean="0"/>
              <a:t>PSNR was used to verify that the quality of the encoded files did not deviate from the reference CPU implementation.</a:t>
            </a:r>
            <a:endParaRPr lang="nb-NO" sz="1800" b="1" dirty="0"/>
          </a:p>
        </p:txBody>
      </p:sp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 &amp; Håvard Espeland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dirty="0" smtClean="0"/>
              <a:t>Cell Broadband Engine</a:t>
            </a:r>
            <a:endParaRPr lang="en-US" sz="4000" b="1" dirty="0"/>
          </a:p>
        </p:txBody>
      </p:sp>
      <p:sp>
        <p:nvSpPr>
          <p:cNvPr id="6" name="Undertit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3 groups participating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Broadband Engine - PSNR</a:t>
            </a:r>
            <a:endParaRPr lang="en-US" dirty="0"/>
          </a:p>
        </p:txBody>
      </p:sp>
      <p:sp>
        <p:nvSpPr>
          <p:cNvPr id="23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 &amp; Håvard Espeland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" name="Diagram 23"/>
          <p:cNvGraphicFramePr>
            <a:graphicFrameLocks noGrp="1"/>
          </p:cNvGraphicFramePr>
          <p:nvPr/>
        </p:nvGraphicFramePr>
        <p:xfrm>
          <a:off x="236483" y="990600"/>
          <a:ext cx="8450317" cy="5550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Broadband Engine - foreman</a:t>
            </a:r>
            <a:endParaRPr lang="en-US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0" y="866775"/>
          <a:ext cx="9144000" cy="5648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 &amp; Håvard Espeland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Broadband Engine - tractor</a:t>
            </a:r>
            <a:endParaRPr lang="en-US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</p:nvPr>
        </p:nvGraphicFramePr>
        <p:xfrm>
          <a:off x="0" y="866775"/>
          <a:ext cx="9144000" cy="5648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 &amp; Håvard Espeland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000" b="1" dirty="0" smtClean="0"/>
              <a:t>nVIDIA GeForce GPU</a:t>
            </a:r>
            <a:endParaRPr lang="nb-NO" sz="4000" b="1" dirty="0"/>
          </a:p>
        </p:txBody>
      </p:sp>
      <p:sp>
        <p:nvSpPr>
          <p:cNvPr id="6" name="Undertit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5 groups participating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nVIDIA GeForce 8800GT - PSNR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0" y="866775"/>
          <a:ext cx="9144000" cy="5648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 &amp; Håvard Espeland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nVIDIA GeForce 8800GT - </a:t>
            </a:r>
            <a:r>
              <a:rPr lang="nb-NO" dirty="0" err="1" smtClean="0"/>
              <a:t>foreman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0" y="866775"/>
          <a:ext cx="9144000" cy="5648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 &amp; Håvard Espeland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nVIDIA GeForce 8800GT - </a:t>
            </a:r>
            <a:r>
              <a:rPr lang="nb-NO" dirty="0" err="1" smtClean="0"/>
              <a:t>tractor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0" y="866775"/>
          <a:ext cx="9144000" cy="5648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 &amp; Håvard Espeland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dirty="0" smtClean="0"/>
              <a:t>The Results!!!!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Broadband Engine – Total time</a:t>
            </a:r>
            <a:endParaRPr lang="en-US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0" y="866775"/>
          <a:ext cx="9144000" cy="5648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 &amp; Håvard Espeland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nVIDIA GeForce 8800GT – Total time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0" y="866775"/>
          <a:ext cx="9144000" cy="5648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 &amp; Håvard Espeland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INF5062 Competition - Winners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INF5062 team wants to congratulate the winners of the ”2008 INF5062 Asymmetric Multicore Challenge”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3200" dirty="0" smtClean="0"/>
              <a:t>Cell Broadband Engine:</a:t>
            </a:r>
          </a:p>
          <a:p>
            <a:pPr lvl="1"/>
            <a:r>
              <a:rPr lang="nb-NO" sz="3100" b="1" dirty="0" smtClean="0"/>
              <a:t>Tore </a:t>
            </a:r>
            <a:r>
              <a:rPr lang="nb-NO" sz="3100" b="1" dirty="0" err="1" smtClean="0"/>
              <a:t>Langedal</a:t>
            </a:r>
            <a:r>
              <a:rPr lang="nb-NO" sz="3100" b="1" dirty="0" smtClean="0"/>
              <a:t> </a:t>
            </a:r>
            <a:r>
              <a:rPr lang="nb-NO" sz="3100" b="1" dirty="0" err="1" smtClean="0"/>
              <a:t>Endestad</a:t>
            </a:r>
            <a:r>
              <a:rPr lang="nb-NO" sz="3100" b="1" dirty="0" smtClean="0"/>
              <a:t> &amp; Haakon Riiser</a:t>
            </a:r>
          </a:p>
          <a:p>
            <a:pPr lvl="1"/>
            <a:endParaRPr lang="en-US" sz="3200" dirty="0" smtClean="0"/>
          </a:p>
          <a:p>
            <a:r>
              <a:rPr lang="en-US" sz="3200" dirty="0" smtClean="0"/>
              <a:t>nVIDIA GeForce GPU:</a:t>
            </a:r>
          </a:p>
          <a:p>
            <a:pPr lvl="1"/>
            <a:r>
              <a:rPr lang="nb-NO" sz="3100" b="1" dirty="0" smtClean="0"/>
              <a:t>Erik Wilhelm Bjønnes &amp; Thomas Brian</a:t>
            </a:r>
          </a:p>
        </p:txBody>
      </p:sp>
      <p:sp>
        <p:nvSpPr>
          <p:cNvPr id="4" name="Plassholder for bunntekst 3"/>
          <p:cNvSpPr txBox="1">
            <a:spLocks/>
          </p:cNvSpPr>
          <p:nvPr/>
        </p:nvSpPr>
        <p:spPr>
          <a:xfrm>
            <a:off x="3048000" y="6629400"/>
            <a:ext cx="3429000" cy="228600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INF5062, Håkon Kvale Stensland &amp; Håvard Espeland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INF5062-01-intro</Template>
  <TotalTime>5057</TotalTime>
  <Words>380</Words>
  <Application>Microsoft PowerPoint</Application>
  <PresentationFormat>Skjermfremvisning (4:3)</PresentationFormat>
  <Paragraphs>60</Paragraphs>
  <Slides>14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5" baseType="lpstr">
      <vt:lpstr>OS-intro</vt:lpstr>
      <vt:lpstr>INF5062 – Competition</vt:lpstr>
      <vt:lpstr>Hardware and Testing</vt:lpstr>
      <vt:lpstr>Cell Broadband Engine</vt:lpstr>
      <vt:lpstr>Cell Broadband Engine - PSNR</vt:lpstr>
      <vt:lpstr>Cell Broadband Engine - foreman</vt:lpstr>
      <vt:lpstr>Cell Broadband Engine - tractor</vt:lpstr>
      <vt:lpstr>nVIDIA GeForce GPU</vt:lpstr>
      <vt:lpstr>nVIDIA GeForce 8800GT - PSNR</vt:lpstr>
      <vt:lpstr>nVIDIA GeForce 8800GT - foreman</vt:lpstr>
      <vt:lpstr>nVIDIA GeForce 8800GT - tractor</vt:lpstr>
      <vt:lpstr>The Results!!!!</vt:lpstr>
      <vt:lpstr>Cell Broadband Engine – Total time</vt:lpstr>
      <vt:lpstr>nVIDIA GeForce 8800GT – Total time</vt:lpstr>
      <vt:lpstr>INF5062 Competition - Winners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Håkon Stensland</dc:creator>
  <cp:lastModifiedBy>Håkon Stensland</cp:lastModifiedBy>
  <cp:revision>26</cp:revision>
  <cp:lastPrinted>1601-01-01T00:00:00Z</cp:lastPrinted>
  <dcterms:created xsi:type="dcterms:W3CDTF">2007-05-23T23:25:38Z</dcterms:created>
  <dcterms:modified xsi:type="dcterms:W3CDTF">2008-11-24T11:44:12Z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