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280" r:id="rId13"/>
    <p:sldId id="281" r:id="rId14"/>
    <p:sldId id="295" r:id="rId15"/>
    <p:sldId id="296" r:id="rId16"/>
    <p:sldId id="294" r:id="rId17"/>
    <p:sldId id="297" r:id="rId18"/>
    <p:sldId id="301" r:id="rId19"/>
    <p:sldId id="307" r:id="rId20"/>
    <p:sldId id="304" r:id="rId21"/>
    <p:sldId id="300" r:id="rId22"/>
    <p:sldId id="282" r:id="rId23"/>
    <p:sldId id="283" r:id="rId24"/>
    <p:sldId id="302" r:id="rId25"/>
    <p:sldId id="312" r:id="rId26"/>
    <p:sldId id="293" r:id="rId27"/>
    <p:sldId id="285" r:id="rId28"/>
    <p:sldId id="292" r:id="rId29"/>
    <p:sldId id="286" r:id="rId30"/>
    <p:sldId id="287" r:id="rId31"/>
    <p:sldId id="288" r:id="rId32"/>
    <p:sldId id="284" r:id="rId33"/>
    <p:sldId id="289" r:id="rId34"/>
    <p:sldId id="317" r:id="rId35"/>
    <p:sldId id="318" r:id="rId36"/>
    <p:sldId id="316" r:id="rId37"/>
    <p:sldId id="290" r:id="rId38"/>
    <p:sldId id="313" r:id="rId39"/>
    <p:sldId id="298" r:id="rId40"/>
    <p:sldId id="299" r:id="rId41"/>
    <p:sldId id="269" r:id="rId42"/>
    <p:sldId id="319" r:id="rId43"/>
    <p:sldId id="274" r:id="rId44"/>
    <p:sldId id="271" r:id="rId45"/>
    <p:sldId id="272" r:id="rId46"/>
    <p:sldId id="273" r:id="rId47"/>
    <p:sldId id="314" r:id="rId48"/>
    <p:sldId id="261" r:id="rId49"/>
    <p:sldId id="320" r:id="rId50"/>
    <p:sldId id="315" r:id="rId51"/>
    <p:sldId id="277" r:id="rId5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53"/>
    <p:restoredTop sz="91056"/>
  </p:normalViewPr>
  <p:slideViewPr>
    <p:cSldViewPr>
      <p:cViewPr varScale="1">
        <p:scale>
          <a:sx n="107" d="100"/>
          <a:sy n="107" d="100"/>
        </p:scale>
        <p:origin x="77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09/02/2017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6736771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984208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3039375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40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41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43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44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799736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85062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50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1987181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51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 smtClean="0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 smtClean="0"/>
              <a:t>Eric Jul</a:t>
            </a:r>
          </a:p>
          <a:p>
            <a:pPr eaLnBrk="1" hangingPunct="1"/>
            <a:r>
              <a:rPr lang="da-DK" i="1" dirty="0" smtClean="0"/>
              <a:t>PSE</a:t>
            </a:r>
          </a:p>
          <a:p>
            <a:pPr eaLnBrk="1" hangingPunct="1"/>
            <a:endParaRPr lang="da-DK" i="1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mtClean="0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 smtClean="0"/>
              <a:t>Any </a:t>
            </a:r>
            <a:r>
              <a:rPr lang="da-DK" smtClean="0"/>
              <a:t>object can move at </a:t>
            </a:r>
            <a:r>
              <a:rPr lang="da-DK" i="1" smtClean="0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Clean OO language (better than succesors?) including uniform object model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Java?</a:t>
            </a:r>
          </a:p>
          <a:p>
            <a:r>
              <a:rPr lang="en-US" dirty="0" smtClean="0"/>
              <a:t>Experienced Java programmer?</a:t>
            </a:r>
          </a:p>
          <a:p>
            <a:r>
              <a:rPr lang="en-US" dirty="0" smtClean="0"/>
              <a:t>Other OO languages?</a:t>
            </a:r>
          </a:p>
          <a:p>
            <a:r>
              <a:rPr lang="da-DK" dirty="0"/>
              <a:t>SIMULA</a:t>
            </a:r>
            <a:r>
              <a:rPr lang="da-DK" dirty="0" smtClean="0"/>
              <a:t>?</a:t>
            </a:r>
            <a:endParaRPr lang="en-US" dirty="0" smtClean="0"/>
          </a:p>
          <a:p>
            <a:r>
              <a:rPr lang="da-DK" dirty="0" smtClean="0"/>
              <a:t>Strong typing?</a:t>
            </a:r>
          </a:p>
          <a:p>
            <a:r>
              <a:rPr lang="da-DK" dirty="0" smtClean="0"/>
              <a:t>Creating object using a CLASS?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Know by dozen and dozen of </a:t>
            </a:r>
            <a:r>
              <a:rPr lang="da-DK" dirty="0" err="1" smtClean="0"/>
              <a:t>people</a:t>
            </a:r>
            <a:r>
              <a:rPr lang="da-DK" dirty="0" smtClean="0"/>
              <a:t>! (Not </a:t>
            </a:r>
            <a:r>
              <a:rPr lang="da-DK" dirty="0" err="1" smtClean="0"/>
              <a:t>really</a:t>
            </a:r>
            <a:r>
              <a:rPr lang="da-DK" dirty="0" smtClean="0"/>
              <a:t> true: more </a:t>
            </a:r>
            <a:r>
              <a:rPr lang="da-DK" dirty="0" err="1" smtClean="0"/>
              <a:t>than</a:t>
            </a:r>
            <a:r>
              <a:rPr lang="da-DK" dirty="0" smtClean="0"/>
              <a:t> 1.000 citations!)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UBC (University of </a:t>
            </a:r>
            <a:r>
              <a:rPr lang="en-US" u="sng" dirty="0" smtClean="0"/>
              <a:t>B</a:t>
            </a:r>
            <a:r>
              <a:rPr lang="en-US" dirty="0" smtClean="0"/>
              <a:t>ritish </a:t>
            </a:r>
            <a:r>
              <a:rPr lang="en-US" u="sng" dirty="0" smtClean="0"/>
              <a:t>C</a:t>
            </a:r>
            <a:r>
              <a:rPr lang="en-US" dirty="0" smtClean="0"/>
              <a:t>olumbia) version:  </a:t>
            </a:r>
            <a:r>
              <a:rPr lang="en-US" u="sng" dirty="0" smtClean="0"/>
              <a:t>B</a:t>
            </a:r>
            <a:r>
              <a:rPr lang="en-US" dirty="0" smtClean="0"/>
              <a:t>yte </a:t>
            </a:r>
            <a:r>
              <a:rPr lang="en-US" u="sng" dirty="0" smtClean="0"/>
              <a:t>C</a:t>
            </a:r>
            <a:r>
              <a:rPr lang="en-US" dirty="0" smtClean="0"/>
              <a:t>odes for portability; compiler written in BC Emerald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smtClean="0"/>
              <a:t>In a nutshell: Java with an </a:t>
            </a:r>
            <a:r>
              <a:rPr lang="da-DK" dirty="0" err="1" smtClean="0"/>
              <a:t>Algol-like</a:t>
            </a:r>
            <a:r>
              <a:rPr lang="da-DK" dirty="0" smtClean="0"/>
              <a:t> </a:t>
            </a:r>
            <a:r>
              <a:rPr lang="da-DK" dirty="0" err="1" smtClean="0"/>
              <a:t>syntax</a:t>
            </a:r>
            <a:r>
              <a:rPr lang="da-DK" dirty="0" smtClean="0"/>
              <a:t>, </a:t>
            </a:r>
            <a:r>
              <a:rPr lang="da-DK" dirty="0" err="1" smtClean="0"/>
              <a:t>e.g</a:t>
            </a:r>
            <a:r>
              <a:rPr lang="da-DK" dirty="0" smtClean="0"/>
              <a:t>., ”{” </a:t>
            </a:r>
            <a:r>
              <a:rPr lang="da-DK" dirty="0" err="1" smtClean="0"/>
              <a:t>replaced</a:t>
            </a:r>
            <a:r>
              <a:rPr lang="da-DK" dirty="0" smtClean="0"/>
              <a:t> by ”</a:t>
            </a:r>
            <a:r>
              <a:rPr lang="da-DK" dirty="0" err="1" smtClean="0"/>
              <a:t>begin</a:t>
            </a:r>
            <a:r>
              <a:rPr lang="da-DK" dirty="0" smtClean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Language constructs are NOT </a:t>
            </a:r>
            <a:r>
              <a:rPr lang="da-DK" dirty="0" err="1" smtClean="0"/>
              <a:t>objects</a:t>
            </a:r>
            <a:r>
              <a:rPr lang="da-DK" dirty="0" smtClean="0"/>
              <a:t> (</a:t>
            </a:r>
            <a:r>
              <a:rPr lang="da-DK" dirty="0" err="1" smtClean="0"/>
              <a:t>unlike</a:t>
            </a:r>
            <a:r>
              <a:rPr lang="da-DK" dirty="0" smtClean="0"/>
              <a:t> Smalltalk) – for </a:t>
            </a:r>
            <a:r>
              <a:rPr lang="da-DK" dirty="0" err="1" smtClean="0"/>
              <a:t>compilability</a:t>
            </a:r>
            <a:r>
              <a:rPr lang="da-DK" dirty="0" smtClean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No pointers: just object &amp; object references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Objects in a distributed context</a:t>
            </a:r>
          </a:p>
          <a:p>
            <a:r>
              <a:rPr lang="en-US" dirty="0" smtClean="0"/>
              <a:t>Smalltalk SLOW – want ~ C performance</a:t>
            </a:r>
          </a:p>
          <a:p>
            <a:r>
              <a:rPr lang="en-US" dirty="0" smtClean="0"/>
              <a:t>Want strong typing</a:t>
            </a:r>
          </a:p>
          <a:p>
            <a:r>
              <a:rPr lang="en-US" dirty="0" smtClean="0"/>
              <a:t>Want lightweight objects</a:t>
            </a:r>
          </a:p>
          <a:p>
            <a:r>
              <a:rPr lang="en-US" dirty="0" smtClean="0"/>
              <a:t>Want full distribution including location concept, failure handling</a:t>
            </a:r>
          </a:p>
          <a:p>
            <a:r>
              <a:rPr lang="en-US" dirty="0" smtClean="0"/>
              <a:t>Want full, on-the-fly mobility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r>
              <a:rPr lang="en-US" dirty="0"/>
              <a:t> </a:t>
            </a:r>
            <a:r>
              <a:rPr lang="en-US" dirty="0" smtClean="0"/>
              <a:t>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 smtClean="0"/>
              <a:t>Language uniquely designed for distritbution</a:t>
            </a:r>
          </a:p>
          <a:p>
            <a:r>
              <a:rPr lang="da-DK" dirty="0" smtClean="0"/>
              <a:t>Distribution easy to use</a:t>
            </a:r>
          </a:p>
          <a:p>
            <a:r>
              <a:rPr lang="da-DK" dirty="0" smtClean="0"/>
              <a:t>Illustrates PRINCIPLES</a:t>
            </a:r>
          </a:p>
          <a:p>
            <a:endParaRPr lang="da-DK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Let’s start with objects</a:t>
            </a:r>
            <a:endParaRPr lang="en-GB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Principle: </a:t>
            </a:r>
            <a:r>
              <a:rPr lang="da-DK" sz="2800" i="1" dirty="0" smtClean="0">
                <a:cs typeface="Courier New" pitchFamily="49" charset="0"/>
              </a:rPr>
              <a:t>Everything is an object!</a:t>
            </a:r>
            <a:endParaRPr lang="da-DK" sz="2800" i="1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Let’s create objects</a:t>
            </a:r>
            <a:endParaRPr lang="en-GB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Classic </a:t>
            </a:r>
            <a:r>
              <a:rPr lang="da-DK" sz="2800" dirty="0" err="1" smtClean="0"/>
              <a:t>method</a:t>
            </a:r>
            <a:r>
              <a:rPr lang="da-DK" sz="2800" dirty="0" smtClean="0"/>
              <a:t> (</a:t>
            </a:r>
            <a:r>
              <a:rPr lang="da-DK" sz="2800" dirty="0" err="1" smtClean="0"/>
              <a:t>e.g</a:t>
            </a:r>
            <a:r>
              <a:rPr lang="da-DK" sz="2800" dirty="0" smtClean="0"/>
              <a:t>., Java):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	X =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 smtClean="0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 smtClean="0">
                <a:cs typeface="Courier New" pitchFamily="49" charset="0"/>
              </a:rPr>
              <a:t>But</a:t>
            </a:r>
            <a:r>
              <a:rPr lang="da-DK" sz="2800" dirty="0" smtClean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Classless Object Construction</a:t>
            </a:r>
            <a:endParaRPr lang="en-GB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65288"/>
            <a:ext cx="8568952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 smtClean="0"/>
              <a:t>Object</a:t>
            </a:r>
            <a:r>
              <a:rPr lang="da-DK" sz="2800" dirty="0" smtClean="0"/>
              <a:t> </a:t>
            </a:r>
            <a:r>
              <a:rPr lang="da-DK" sz="2800" dirty="0" err="1" smtClean="0"/>
              <a:t>constructors</a:t>
            </a:r>
            <a:r>
              <a:rPr lang="da-DK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</a:t>
            </a:r>
            <a:r>
              <a:rPr lang="da-DK" sz="2800" dirty="0" err="1" smtClean="0">
                <a:latin typeface="Courier New" pitchFamily="49" charset="0"/>
              </a:rPr>
              <a:t>object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var 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: </a:t>
            </a:r>
            <a:r>
              <a:rPr lang="da-DK" sz="2800" dirty="0" err="1" smtClean="0">
                <a:latin typeface="Courier New" pitchFamily="49" charset="0"/>
              </a:rPr>
              <a:t>Integer</a:t>
            </a:r>
            <a:r>
              <a:rPr lang="da-DK" sz="2800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operation </a:t>
            </a:r>
            <a:r>
              <a:rPr lang="da-DK" sz="2800" dirty="0" err="1" smtClean="0">
                <a:latin typeface="Courier New" pitchFamily="49" charset="0"/>
              </a:rPr>
              <a:t>getSeqNo</a:t>
            </a:r>
            <a:r>
              <a:rPr lang="da-DK" sz="2800" dirty="0" smtClean="0">
                <a:latin typeface="Courier New" pitchFamily="49" charset="0"/>
              </a:rPr>
              <a:t>[] -&gt; [</a:t>
            </a:r>
            <a:r>
              <a:rPr lang="da-DK" sz="2800" dirty="0" err="1" smtClean="0">
                <a:latin typeface="Courier New" pitchFamily="49" charset="0"/>
              </a:rPr>
              <a:t>r:Integer</a:t>
            </a:r>
            <a:r>
              <a:rPr lang="da-DK" sz="2800" dirty="0" smtClean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 &lt;- 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r &lt;- prev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end </a:t>
            </a:r>
            <a:r>
              <a:rPr lang="da-DK" sz="2800" dirty="0" err="1" smtClean="0">
                <a:latin typeface="Courier New" pitchFamily="49" charset="0"/>
              </a:rPr>
              <a:t>getSeqno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end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above</a:t>
            </a:r>
            <a:r>
              <a:rPr lang="da-DK" sz="2800" dirty="0" smtClean="0"/>
              <a:t> is an </a:t>
            </a:r>
            <a:r>
              <a:rPr lang="da-DK" sz="2800" i="1" dirty="0" err="1" smtClean="0"/>
              <a:t>executable</a:t>
            </a:r>
            <a:r>
              <a:rPr lang="da-DK" sz="2800" i="1" dirty="0" smtClean="0"/>
              <a:t> </a:t>
            </a:r>
            <a:r>
              <a:rPr lang="da-DK" sz="2800" i="1" dirty="0" err="1" smtClean="0"/>
              <a:t>expression</a:t>
            </a:r>
            <a:r>
              <a:rPr lang="da-DK" sz="2800" i="1" dirty="0" smtClean="0"/>
              <a:t>!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Constructors</a:t>
            </a:r>
            <a:endParaRPr lang="en-GB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Execution results in a new object</a:t>
            </a:r>
          </a:p>
          <a:p>
            <a:pPr eaLnBrk="1" hangingPunct="1"/>
            <a:r>
              <a:rPr lang="da-DK" smtClean="0"/>
              <a:t>Execute again – and get yet another object</a:t>
            </a:r>
          </a:p>
          <a:p>
            <a:pPr eaLnBrk="1" hangingPunct="1"/>
            <a:r>
              <a:rPr lang="da-DK" i="1" smtClean="0"/>
              <a:t>No class!</a:t>
            </a:r>
          </a:p>
          <a:p>
            <a:pPr eaLnBrk="1" hangingPunct="1">
              <a:buFontTx/>
              <a:buNone/>
            </a:pPr>
            <a:endParaRPr lang="da-DK" i="1" smtClean="0"/>
          </a:p>
          <a:p>
            <a:pPr eaLnBrk="1" hangingPunct="1">
              <a:buFontTx/>
              <a:buNone/>
            </a:pPr>
            <a:r>
              <a:rPr lang="da-DK" i="1" smtClean="0"/>
              <a:t>Want classes?</a:t>
            </a:r>
            <a:endParaRPr lang="en-GB" i="1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An Object that is a Class</a:t>
            </a:r>
            <a:endParaRPr lang="en-GB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57313"/>
            <a:ext cx="864096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i="1" dirty="0" smtClean="0">
                <a:latin typeface="Courier New" pitchFamily="49" charset="0"/>
              </a:rPr>
              <a:t>type-</a:t>
            </a:r>
            <a:r>
              <a:rPr lang="da-DK" sz="2400" i="1" dirty="0" err="1" smtClean="0">
                <a:latin typeface="Courier New" pitchFamily="49" charset="0"/>
              </a:rPr>
              <a:t>left</a:t>
            </a:r>
            <a:r>
              <a:rPr lang="da-DK" sz="2400" i="1" dirty="0" smtClean="0">
                <a:latin typeface="Courier New" pitchFamily="49" charset="0"/>
              </a:rPr>
              <a:t>-out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[]-&gt;[</a:t>
            </a:r>
            <a:r>
              <a:rPr lang="da-DK" sz="2400" dirty="0" err="1" smtClean="0">
                <a:latin typeface="Courier New" pitchFamily="49" charset="0"/>
              </a:rPr>
              <a:t>r:Integer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r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Free Variables</a:t>
            </a:r>
            <a:endParaRPr lang="en-GB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28750"/>
            <a:ext cx="8892480" cy="516860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&lt;- 17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var prev: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[]-&gt;[</a:t>
            </a:r>
            <a:r>
              <a:rPr lang="da-DK" sz="2400" dirty="0" err="1">
                <a:latin typeface="Courier New" pitchFamily="49" charset="0"/>
              </a:rPr>
              <a:t>r:Integer</a:t>
            </a:r>
            <a:r>
              <a:rPr lang="da-DK" sz="2400" dirty="0">
                <a:latin typeface="Courier New" pitchFamily="49" charset="0"/>
              </a:rPr>
              <a:t>] </a:t>
            </a:r>
            <a:r>
              <a:rPr lang="da-DK" sz="2400" dirty="0" smtClean="0">
                <a:latin typeface="Courier New" pitchFamily="49" charset="0"/>
              </a:rPr>
              <a:t>			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r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Parameters</a:t>
            </a:r>
            <a:endParaRPr lang="en-GB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643063"/>
            <a:ext cx="9073008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createInit</a:t>
            </a:r>
            <a:r>
              <a:rPr lang="da-DK" sz="2400" dirty="0" smtClean="0">
                <a:latin typeface="Courier New" pitchFamily="49" charset="0"/>
              </a:rPr>
              <a:t>[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 -&gt;[r]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var prev: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</a:t>
            </a:r>
            <a:r>
              <a:rPr lang="da-DK" sz="2400" dirty="0">
                <a:latin typeface="Courier New" pitchFamily="49" charset="0"/>
              </a:rPr>
              <a:t>	</a:t>
            </a:r>
            <a:r>
              <a:rPr lang="da-DK" sz="2400" dirty="0" smtClean="0">
                <a:latin typeface="Courier New" pitchFamily="49" charset="0"/>
              </a:rPr>
              <a:t>   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[]-&gt;[</a:t>
            </a:r>
            <a:r>
              <a:rPr lang="da-DK" sz="2400" dirty="0" err="1" smtClean="0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 			 </a:t>
            </a:r>
            <a:r>
              <a:rPr lang="da-DK" sz="2400" dirty="0" smtClean="0">
                <a:latin typeface="Courier New" pitchFamily="49" charset="0"/>
              </a:rPr>
              <a:t>   prev </a:t>
            </a:r>
            <a:r>
              <a:rPr lang="da-DK" sz="2400" dirty="0">
                <a:latin typeface="Courier New" pitchFamily="49" charset="0"/>
              </a:rPr>
              <a:t>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s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>
                <a:latin typeface="Courier New" pitchFamily="49" charset="0"/>
              </a:rPr>
              <a:t>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   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done by Syntatic Sugaring</a:t>
            </a:r>
            <a:endParaRPr lang="en-GB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665288"/>
            <a:ext cx="9036496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following</a:t>
            </a:r>
            <a:r>
              <a:rPr lang="da-DK" sz="2800" dirty="0" smtClean="0"/>
              <a:t> </a:t>
            </a:r>
            <a:r>
              <a:rPr lang="da-DK" sz="2800" dirty="0" err="1" smtClean="0"/>
              <a:t>turns</a:t>
            </a:r>
            <a:r>
              <a:rPr lang="da-DK" sz="2800" dirty="0" smtClean="0"/>
              <a:t> </a:t>
            </a:r>
            <a:r>
              <a:rPr lang="da-DK" sz="2800" dirty="0" err="1" smtClean="0"/>
              <a:t>into</a:t>
            </a:r>
            <a:r>
              <a:rPr lang="da-DK" sz="2800" dirty="0" smtClean="0"/>
              <a:t> the </a:t>
            </a:r>
            <a:r>
              <a:rPr lang="da-DK" sz="2800" dirty="0" err="1" smtClean="0"/>
              <a:t>previous</a:t>
            </a:r>
            <a:r>
              <a:rPr lang="da-DK" sz="2800" dirty="0" smtClean="0"/>
              <a:t> double </a:t>
            </a:r>
            <a:r>
              <a:rPr lang="da-DK" sz="2800" dirty="0" err="1" smtClean="0"/>
              <a:t>object</a:t>
            </a:r>
            <a:r>
              <a:rPr lang="da-DK" sz="2800" dirty="0" smtClean="0"/>
              <a:t> </a:t>
            </a:r>
            <a:r>
              <a:rPr lang="da-DK" sz="2800" dirty="0" err="1" smtClean="0"/>
              <a:t>constructor</a:t>
            </a:r>
            <a:r>
              <a:rPr lang="da-DK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</a:t>
            </a:r>
            <a:r>
              <a:rPr lang="da-DK" sz="2400" dirty="0" err="1" smtClean="0">
                <a:latin typeface="Courier New" pitchFamily="49" charset="0"/>
              </a:rPr>
              <a:t>class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var prev: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[]-&gt; [s: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s &lt;- prev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en-GB" sz="24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7504" y="1665288"/>
            <a:ext cx="9145016" cy="41148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 &lt;- </a:t>
            </a:r>
            <a:r>
              <a:rPr lang="da-DK" sz="2400" dirty="0" err="1" smtClean="0">
                <a:latin typeface="Courier New" pitchFamily="49" charset="0"/>
              </a:rPr>
              <a:t>class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	r &lt;- prev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en-GB" sz="2400" dirty="0" smtClean="0">
              <a:latin typeface="Courier New" pitchFamily="49" charset="0"/>
            </a:endParaRPr>
          </a:p>
          <a:p>
            <a:pPr eaLnBrk="1" hangingPunct="1">
              <a:defRPr/>
            </a:pP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179512" y="1665288"/>
            <a:ext cx="9145016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 smtClean="0">
                <a:latin typeface="Courier New" pitchFamily="49" charset="0"/>
              </a:rPr>
              <a:t>const</a:t>
            </a:r>
            <a:r>
              <a:rPr lang="da-DK" sz="2800" dirty="0" smtClean="0">
                <a:latin typeface="Courier New" pitchFamily="49" charset="0"/>
              </a:rPr>
              <a:t> SC2 &lt;- </a:t>
            </a:r>
            <a:r>
              <a:rPr lang="da-DK" sz="2800" dirty="0" err="1" smtClean="0">
                <a:latin typeface="Courier New" pitchFamily="49" charset="0"/>
              </a:rPr>
              <a:t>class</a:t>
            </a:r>
            <a:r>
              <a:rPr lang="da-DK" sz="2800" dirty="0" smtClean="0">
                <a:latin typeface="Courier New" pitchFamily="49" charset="0"/>
              </a:rPr>
              <a:t> seqno2 (SC) 	 operation getSeqNo2[]-&gt; [r: </a:t>
            </a:r>
            <a:r>
              <a:rPr lang="da-DK" sz="2800" dirty="0" err="1" smtClean="0">
                <a:latin typeface="Courier New" pitchFamily="49" charset="0"/>
              </a:rPr>
              <a:t>Integer</a:t>
            </a:r>
            <a:r>
              <a:rPr lang="da-DK" sz="2800" dirty="0" smtClean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r &lt;- prev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end seqno2</a:t>
            </a:r>
            <a:endParaRPr lang="en-GB" sz="2800" dirty="0" smtClean="0">
              <a:latin typeface="Courier New" pitchFamily="49" charset="0"/>
            </a:endParaRPr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 smtClean="0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SC2 &lt;- </a:t>
            </a:r>
            <a:r>
              <a:rPr lang="da-DK" sz="2400" dirty="0" err="1" smtClean="0">
                <a:latin typeface="Courier New" pitchFamily="49" charset="0"/>
              </a:rPr>
              <a:t>class</a:t>
            </a:r>
            <a:r>
              <a:rPr lang="da-DK" sz="2400" dirty="0" smtClean="0">
                <a:latin typeface="Courier New" pitchFamily="49" charset="0"/>
              </a:rPr>
              <a:t> seqno2 (SC) 	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[]-&gt; </a:t>
            </a:r>
            <a:r>
              <a:rPr lang="da-DK" sz="2400" dirty="0">
                <a:latin typeface="Courier New" pitchFamily="49" charset="0"/>
              </a:rPr>
              <a:t>[r: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r &lt;- prev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seqno2</a:t>
            </a:r>
            <a:endParaRPr lang="en-GB" sz="2400" dirty="0" smtClean="0">
              <a:latin typeface="Courier New" pitchFamily="49" charset="0"/>
            </a:endParaRPr>
          </a:p>
          <a:p>
            <a:pPr eaLnBrk="1" hangingPunct="1"/>
            <a:endParaRPr lang="en-US" sz="24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 smtClean="0">
                <a:latin typeface="Courier New" pitchFamily="49" charset="0"/>
              </a:rPr>
              <a:t>const</a:t>
            </a:r>
            <a:r>
              <a:rPr lang="da-DK" sz="2800" dirty="0" smtClean="0">
                <a:latin typeface="Courier New" pitchFamily="49" charset="0"/>
              </a:rPr>
              <a:t> SC2 &lt;- </a:t>
            </a:r>
            <a:r>
              <a:rPr lang="da-DK" sz="2800" dirty="0" err="1" smtClean="0">
                <a:latin typeface="Courier New" pitchFamily="49" charset="0"/>
              </a:rPr>
              <a:t>class</a:t>
            </a:r>
            <a:r>
              <a:rPr lang="da-DK" sz="2800" dirty="0" smtClean="0">
                <a:latin typeface="Courier New" pitchFamily="49" charset="0"/>
              </a:rPr>
              <a:t> seqno2 (SC)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</a:t>
            </a:r>
            <a:r>
              <a:rPr lang="da-DK" sz="2800" dirty="0" err="1" smtClean="0">
                <a:latin typeface="Courier New" pitchFamily="49" charset="0"/>
              </a:rPr>
              <a:t>class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function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getSuper</a:t>
            </a:r>
            <a:r>
              <a:rPr lang="da-DK" sz="2800" dirty="0" smtClean="0">
                <a:latin typeface="Courier New" pitchFamily="49" charset="0"/>
              </a:rPr>
              <a:t>[] -&gt;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end </a:t>
            </a:r>
            <a:r>
              <a:rPr lang="da-DK" sz="2800" dirty="0" err="1" smtClean="0">
                <a:latin typeface="Courier New" pitchFamily="49" charset="0"/>
              </a:rPr>
              <a:t>getSuper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end seqno2</a:t>
            </a:r>
            <a:endParaRPr lang="en-US" dirty="0" smtClean="0"/>
          </a:p>
          <a:p>
            <a:pPr eaLnBrk="1" hangingPunct="1">
              <a:buFontTx/>
              <a:buNone/>
            </a:pPr>
            <a:endParaRPr lang="en-GB" sz="2800" dirty="0" smtClean="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Operations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</a:t>
            </a:r>
            <a:r>
              <a:rPr lang="da-DK" i="1" smtClean="0">
                <a:latin typeface="Courier New" pitchFamily="49" charset="0"/>
              </a:rPr>
              <a:t>type-defined-later</a:t>
            </a: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/>
              <a:t>Classes ARE merely objects!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Types</a:t>
            </a:r>
            <a:endParaRPr lang="en-GB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Simple Type Example</a:t>
            </a:r>
            <a:endParaRPr lang="en-GB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type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   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GB" i="1" dirty="0" smtClean="0"/>
              <a:t>Note: type say NOTHING about IMPLEMENTATION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</a:t>
            </a:r>
            <a:r>
              <a:rPr lang="da-DK" dirty="0" smtClean="0">
                <a:latin typeface="Courier New" pitchFamily="49" charset="0"/>
              </a:rPr>
              <a:t>ar </a:t>
            </a:r>
            <a:r>
              <a:rPr lang="da-DK" dirty="0" err="1" smtClean="0">
                <a:latin typeface="Courier New" pitchFamily="49" charset="0"/>
              </a:rPr>
              <a:t>mySeqNo</a:t>
            </a:r>
            <a:r>
              <a:rPr lang="da-DK" dirty="0" smtClean="0">
                <a:latin typeface="Courier New" pitchFamily="49" charset="0"/>
              </a:rPr>
              <a:t>: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 smtClean="0">
                <a:latin typeface="Courier New" pitchFamily="49" charset="0"/>
              </a:rPr>
              <a:t>mySeqNo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SC.create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Type </a:t>
            </a:r>
            <a:r>
              <a:rPr lang="nb-NO" dirty="0" err="1" smtClean="0"/>
              <a:t>Conformity</a:t>
            </a:r>
            <a:r>
              <a:rPr lang="nb-NO" dirty="0" smtClean="0"/>
              <a:t>: First </a:t>
            </a:r>
            <a:r>
              <a:rPr lang="nb-NO" dirty="0" err="1" smtClean="0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 </a:t>
            </a:r>
            <a:r>
              <a:rPr lang="nb-NO" dirty="0" err="1" smtClean="0"/>
              <a:t>object</a:t>
            </a:r>
            <a:r>
              <a:rPr lang="nb-NO" dirty="0" smtClean="0"/>
              <a:t> is </a:t>
            </a:r>
            <a:r>
              <a:rPr lang="nb-NO" dirty="0" err="1" smtClean="0"/>
              <a:t>said</a:t>
            </a:r>
            <a:r>
              <a:rPr lang="nb-NO" dirty="0" smtClean="0"/>
              <a:t> to </a:t>
            </a:r>
            <a:r>
              <a:rPr lang="nb-NO" i="1" dirty="0" err="1" smtClean="0"/>
              <a:t>conform</a:t>
            </a:r>
            <a:r>
              <a:rPr lang="nb-NO" dirty="0" smtClean="0"/>
              <a:t> to a type, </a:t>
            </a:r>
            <a:r>
              <a:rPr lang="nb-NO" dirty="0" err="1" smtClean="0"/>
              <a:t>if</a:t>
            </a:r>
            <a:r>
              <a:rPr lang="nb-NO" dirty="0" smtClean="0"/>
              <a:t> it has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operations</a:t>
            </a:r>
            <a:r>
              <a:rPr lang="nb-NO" dirty="0" smtClean="0"/>
              <a:t> </a:t>
            </a:r>
            <a:r>
              <a:rPr lang="nb-NO" dirty="0" err="1" smtClean="0"/>
              <a:t>specified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type. (Note: it </a:t>
            </a:r>
            <a:r>
              <a:rPr lang="nb-NO" i="1" dirty="0" err="1" smtClean="0"/>
              <a:t>may</a:t>
            </a:r>
            <a:r>
              <a:rPr lang="nb-NO" dirty="0" smtClean="0"/>
              <a:t> have MORE </a:t>
            </a:r>
            <a:r>
              <a:rPr lang="nb-NO" dirty="0" err="1" smtClean="0"/>
              <a:t>operations</a:t>
            </a:r>
            <a:r>
              <a:rPr lang="nb-NO" dirty="0" smtClean="0"/>
              <a:t>.)</a:t>
            </a:r>
          </a:p>
          <a:p>
            <a:r>
              <a:rPr lang="nb-NO" dirty="0" smtClean="0"/>
              <a:t>If an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conforms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type </a:t>
            </a:r>
            <a:r>
              <a:rPr lang="nb-NO" dirty="0" err="1" smtClean="0"/>
              <a:t>of</a:t>
            </a:r>
            <a:r>
              <a:rPr lang="nb-NO" dirty="0" smtClean="0"/>
              <a:t> a variable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assigned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variable.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 smtClean="0"/>
              <a:t>and type-to-type</a:t>
            </a:r>
          </a:p>
          <a:p>
            <a:pPr eaLnBrk="1" hangingPunct="1">
              <a:buFontTx/>
              <a:buNone/>
            </a:pPr>
            <a:endParaRPr lang="da-DK" sz="2400" smtClean="0"/>
          </a:p>
          <a:p>
            <a:pPr eaLnBrk="1" hangingPunct="1">
              <a:buFontTx/>
              <a:buNone/>
            </a:pPr>
            <a:r>
              <a:rPr lang="da-DK" sz="2400" smtClean="0"/>
              <a:t>BankAccount </a:t>
            </a:r>
            <a:r>
              <a:rPr lang="da-DK" sz="2400" i="1" smtClean="0"/>
              <a:t>conforms</a:t>
            </a:r>
            <a:r>
              <a:rPr lang="da-DK" sz="2400" smtClean="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Conformity</a:t>
            </a:r>
            <a:r>
              <a:rPr lang="da-DK" dirty="0" smtClean="0"/>
              <a:t> </a:t>
            </a:r>
            <a:r>
              <a:rPr lang="da-DK" dirty="0" err="1" smtClean="0"/>
              <a:t>Informally</a:t>
            </a:r>
            <a:endParaRPr lang="en-GB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pPr eaLnBrk="1" hangingPunct="1">
              <a:defRPr/>
            </a:pPr>
            <a:r>
              <a:rPr lang="en-US" dirty="0" smtClean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 smtClean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 smtClean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 smtClean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 smtClean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Conformity</a:t>
            </a:r>
            <a:r>
              <a:rPr lang="da-DK" sz="2800" dirty="0" smtClean="0"/>
              <a:t> is a </a:t>
            </a:r>
            <a:r>
              <a:rPr lang="da-DK" sz="2800" dirty="0" err="1" smtClean="0"/>
              <a:t>mathematical</a:t>
            </a:r>
            <a:r>
              <a:rPr lang="da-DK" sz="2800" dirty="0" smtClean="0"/>
              <a:t> </a:t>
            </a:r>
            <a:r>
              <a:rPr lang="da-DK" sz="2800" dirty="0" err="1" smtClean="0"/>
              <a:t>relationship</a:t>
            </a:r>
            <a:endParaRPr lang="da-DK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smtClean="0"/>
              <a:t>If T is to </a:t>
            </a:r>
            <a:r>
              <a:rPr lang="da-DK" sz="2800" dirty="0" err="1" smtClean="0"/>
              <a:t>conform</a:t>
            </a:r>
            <a:r>
              <a:rPr lang="da-DK" sz="2800" dirty="0" smtClean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 smtClean="0"/>
              <a:t>T must have all the operations </a:t>
            </a:r>
            <a:r>
              <a:rPr lang="da-DK" sz="2800" dirty="0" err="1" smtClean="0"/>
              <a:t>required</a:t>
            </a:r>
            <a:r>
              <a:rPr lang="da-DK" sz="2800" dirty="0" smtClean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 smtClean="0"/>
              <a:t>For </a:t>
            </a:r>
            <a:r>
              <a:rPr lang="da-DK" sz="2800" dirty="0" err="1" smtClean="0"/>
              <a:t>each</a:t>
            </a:r>
            <a:r>
              <a:rPr lang="da-DK" sz="2800" dirty="0" smtClean="0"/>
              <a:t> operation in T the </a:t>
            </a:r>
            <a:r>
              <a:rPr lang="da-DK" sz="2800" dirty="0" err="1" smtClean="0"/>
              <a:t>corresponding</a:t>
            </a:r>
            <a:r>
              <a:rPr lang="da-DK" sz="2800" dirty="0" smtClean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 smtClean="0"/>
              <a:t>in-parameters must </a:t>
            </a:r>
            <a:r>
              <a:rPr lang="da-DK" sz="2000" dirty="0" err="1" smtClean="0"/>
              <a:t>conform</a:t>
            </a:r>
            <a:r>
              <a:rPr lang="da-DK" sz="2000" dirty="0" smtClean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 smtClean="0"/>
              <a:t>order</a:t>
            </a:r>
            <a:endParaRPr lang="da-DK" sz="2000" dirty="0" smtClean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 smtClean="0"/>
              <a:t>out-parameters must </a:t>
            </a:r>
            <a:r>
              <a:rPr lang="da-DK" sz="2000" dirty="0" err="1" smtClean="0"/>
              <a:t>conform</a:t>
            </a:r>
            <a:endParaRPr lang="da-DK" sz="2000" i="1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Contravariance</a:t>
            </a:r>
            <a:r>
              <a:rPr lang="da-DK" sz="2800" dirty="0" smtClean="0"/>
              <a:t>: not in </a:t>
            </a:r>
            <a:r>
              <a:rPr lang="da-DK" sz="2800" dirty="0" err="1" smtClean="0"/>
              <a:t>Simula</a:t>
            </a:r>
            <a:r>
              <a:rPr lang="da-DK" sz="2800" dirty="0" smtClean="0"/>
              <a:t> nor </a:t>
            </a:r>
            <a:r>
              <a:rPr lang="da-DK" sz="2800" dirty="0" err="1" smtClean="0"/>
              <a:t>Eiffel</a:t>
            </a:r>
            <a:endParaRPr lang="da-DK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necessary</a:t>
            </a:r>
            <a:r>
              <a:rPr lang="da-DK" sz="2800" dirty="0" smtClean="0"/>
              <a:t> to </a:t>
            </a:r>
            <a:r>
              <a:rPr lang="da-DK" sz="2800" dirty="0" err="1" smtClean="0"/>
              <a:t>make</a:t>
            </a:r>
            <a:r>
              <a:rPr lang="da-DK" sz="2800" dirty="0" smtClean="0"/>
              <a:t> </a:t>
            </a:r>
            <a:r>
              <a:rPr lang="da-DK" sz="2800" dirty="0" err="1" smtClean="0"/>
              <a:t>semantic</a:t>
            </a:r>
            <a:r>
              <a:rPr lang="da-DK" sz="2800" dirty="0" smtClean="0"/>
              <a:t> </a:t>
            </a:r>
            <a:r>
              <a:rPr lang="da-DK" sz="2800" dirty="0" err="1" smtClean="0"/>
              <a:t>sense</a:t>
            </a:r>
            <a:r>
              <a:rPr lang="da-DK" sz="2800" dirty="0" smtClean="0"/>
              <a:t> of programs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is </a:t>
            </a:r>
            <a:r>
              <a:rPr lang="da-DK" i="1" smtClean="0"/>
              <a:t>implicit</a:t>
            </a:r>
            <a:endParaRPr lang="da-DK" smtClean="0"/>
          </a:p>
          <a:p>
            <a:pPr eaLnBrk="1" hangingPunct="1"/>
            <a:r>
              <a:rPr lang="da-DK" smtClean="0"/>
              <a:t>No ”implements” as in Java</a:t>
            </a:r>
          </a:p>
          <a:p>
            <a:pPr eaLnBrk="1" hangingPunct="1"/>
            <a:r>
              <a:rPr lang="da-DK" smtClean="0"/>
              <a:t>Operation names important</a:t>
            </a:r>
          </a:p>
          <a:p>
            <a:pPr eaLnBrk="1" hangingPunct="1"/>
            <a:r>
              <a:rPr lang="da-DK" smtClean="0"/>
              <a:t>Parameter names do not matter, just their type</a:t>
            </a:r>
          </a:p>
          <a:p>
            <a:pPr eaLnBrk="1" hangingPunct="1"/>
            <a:r>
              <a:rPr lang="da-DK" smtClean="0"/>
              <a:t>Arity matters: foo(char) different from foo(char, float)</a:t>
            </a:r>
            <a:endParaRPr lang="en-GB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more formally</a:t>
            </a:r>
            <a:endParaRPr lang="en-GB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Don’t listen to me: Talk to Andrew Black!</a:t>
            </a:r>
          </a:p>
          <a:p>
            <a:pPr eaLnBrk="1" hangingPunct="1"/>
            <a:r>
              <a:rPr lang="da-DK" smtClean="0"/>
              <a:t>An object can conform to many different types</a:t>
            </a:r>
          </a:p>
          <a:p>
            <a:pPr eaLnBrk="1" hangingPunct="1"/>
            <a:r>
              <a:rPr lang="da-DK" smtClean="0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 smtClean="0"/>
              <a:t>Conformity defined between types</a:t>
            </a:r>
            <a:endParaRPr lang="en-GB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Lattice</a:t>
            </a:r>
            <a:r>
              <a:rPr lang="da-DK" dirty="0" smtClean="0"/>
              <a:t> of types</a:t>
            </a:r>
            <a:endParaRPr lang="en-GB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 smtClean="0"/>
              <a:t>Types form a </a:t>
            </a:r>
            <a:r>
              <a:rPr lang="da-DK" dirty="0" err="1" smtClean="0"/>
              <a:t>lattice</a:t>
            </a:r>
            <a:endParaRPr lang="da-DK" dirty="0" smtClean="0"/>
          </a:p>
          <a:p>
            <a:pPr eaLnBrk="1" hangingPunct="1"/>
            <a:r>
              <a:rPr lang="da-DK" dirty="0" smtClean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end Any</a:t>
            </a:r>
            <a:endParaRPr lang="da-DK" dirty="0" smtClean="0"/>
          </a:p>
          <a:p>
            <a:pPr eaLnBrk="1" hangingPunct="1"/>
            <a:r>
              <a:rPr lang="da-DK" dirty="0" err="1" smtClean="0"/>
              <a:t>Bottom</a:t>
            </a:r>
            <a:r>
              <a:rPr lang="da-DK" dirty="0" smtClean="0"/>
              <a:t> is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/>
              <a:t>(it has ALL operations!)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conforms</a:t>
            </a:r>
            <a:r>
              <a:rPr lang="da-DK" dirty="0" smtClean="0"/>
              <a:t> to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/>
              <a:t> </a:t>
            </a:r>
          </a:p>
          <a:p>
            <a:pPr eaLnBrk="1" hangingPunct="1"/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thus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assigned</a:t>
            </a:r>
            <a:r>
              <a:rPr lang="da-DK" dirty="0" smtClean="0"/>
              <a:t> to </a:t>
            </a:r>
            <a:r>
              <a:rPr lang="da-DK" i="1" dirty="0" err="1" smtClean="0"/>
              <a:t>any</a:t>
            </a:r>
            <a:r>
              <a:rPr lang="da-DK" dirty="0" smtClean="0"/>
              <a:t> variable! (Read ”</a:t>
            </a:r>
            <a:r>
              <a:rPr lang="da-DK" dirty="0" err="1" smtClean="0"/>
              <a:t>Much</a:t>
            </a:r>
            <a:r>
              <a:rPr lang="da-DK" dirty="0" smtClean="0"/>
              <a:t> </a:t>
            </a:r>
            <a:r>
              <a:rPr lang="da-DK" dirty="0" err="1" smtClean="0"/>
              <a:t>Ado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>
                <a:cs typeface="Courier New" pitchFamily="49" charset="0"/>
              </a:rPr>
              <a:t>.”)</a:t>
            </a:r>
            <a:endParaRPr lang="da-DK" dirty="0" smtClean="0"/>
          </a:p>
          <a:p>
            <a:pPr eaLnBrk="1" hangingPunct="1"/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(with Type Added)</a:t>
            </a:r>
            <a:endParaRPr lang="en-GB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 &lt;-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dirty="0" err="1" smtClean="0">
                <a:latin typeface="Courier New" pitchFamily="49" charset="0"/>
              </a:rPr>
              <a:t>SeqNoSource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</a:t>
            </a:r>
            <a:r>
              <a:rPr lang="da-DK" sz="2400" dirty="0" err="1" smtClean="0">
                <a:latin typeface="Courier New" pitchFamily="49" charset="0"/>
              </a:rPr>
              <a:t>return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 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 -&gt; [</a:t>
            </a:r>
            <a:r>
              <a:rPr lang="da-DK" sz="2400" dirty="0" err="1" smtClean="0">
                <a:latin typeface="Courier New" pitchFamily="49" charset="0"/>
              </a:rPr>
              <a:t>s:Integer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s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Concurrency</a:t>
            </a:r>
            <a:r>
              <a:rPr lang="da-DK" dirty="0" smtClean="0"/>
              <a:t>: The Java </a:t>
            </a:r>
            <a:r>
              <a:rPr lang="da-DK" dirty="0" err="1" smtClean="0"/>
              <a:t>Way</a:t>
            </a:r>
            <a:endParaRPr lang="en-GB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da-DK" dirty="0" err="1" smtClean="0"/>
              <a:t>Remember</a:t>
            </a:r>
            <a:r>
              <a:rPr lang="da-DK" dirty="0" smtClean="0"/>
              <a:t> the bad old </a:t>
            </a:r>
            <a:r>
              <a:rPr lang="da-DK" dirty="0" err="1" smtClean="0"/>
              <a:t>days</a:t>
            </a:r>
            <a:r>
              <a:rPr lang="da-DK" dirty="0" smtClean="0"/>
              <a:t>:</a:t>
            </a:r>
          </a:p>
          <a:p>
            <a:pPr marL="0" indent="0" eaLnBrk="1" hangingPunct="1">
              <a:buNone/>
            </a:pPr>
            <a:endParaRPr lang="da-DK" dirty="0" smtClean="0"/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SimpleSequential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public static void main(String[]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){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("Hello, World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da-DK" sz="24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Concurrency</a:t>
            </a:r>
            <a:r>
              <a:rPr lang="da-DK" dirty="0" smtClean="0"/>
              <a:t>: The </a:t>
            </a:r>
            <a:r>
              <a:rPr lang="da-DK" dirty="0" err="1" smtClean="0"/>
              <a:t>Emerald</a:t>
            </a:r>
            <a:r>
              <a:rPr lang="da-DK" dirty="0" smtClean="0"/>
              <a:t> </a:t>
            </a:r>
            <a:r>
              <a:rPr lang="da-DK" dirty="0" err="1" smtClean="0"/>
              <a:t>Way</a:t>
            </a:r>
            <a:endParaRPr lang="en-GB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400" dirty="0" err="1" smtClean="0">
                <a:latin typeface="Courier New" charset="0"/>
                <a:ea typeface="Courier New" charset="0"/>
                <a:cs typeface="Courier New" charset="0"/>
              </a:rPr>
              <a:t>const</a:t>
            </a: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prog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 == object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SimpleSequential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endParaRPr lang="en-US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 process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    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Stdout.putString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[Hello, World</a:t>
            </a: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"]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end </a:t>
            </a: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process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end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SimpleSequential</a:t>
            </a:r>
            <a:endParaRPr lang="da-DK" sz="2400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95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Concurrency</a:t>
            </a:r>
            <a:r>
              <a:rPr lang="da-DK" dirty="0" smtClean="0"/>
              <a:t>: The </a:t>
            </a:r>
            <a:r>
              <a:rPr lang="da-DK" dirty="0" err="1" smtClean="0"/>
              <a:t>Emerald</a:t>
            </a:r>
            <a:r>
              <a:rPr lang="da-DK" dirty="0" smtClean="0"/>
              <a:t> </a:t>
            </a:r>
            <a:r>
              <a:rPr lang="da-DK" dirty="0" err="1" smtClean="0"/>
              <a:t>Way</a:t>
            </a:r>
            <a:endParaRPr lang="en-GB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nb-NO" sz="2400" dirty="0" smtClean="0"/>
              <a:t>All </a:t>
            </a:r>
            <a:r>
              <a:rPr lang="nb-NO" sz="2400" dirty="0" err="1" smtClean="0"/>
              <a:t>objects</a:t>
            </a:r>
            <a:r>
              <a:rPr lang="nb-NO" sz="2400" dirty="0" smtClean="0"/>
              <a:t> have a </a:t>
            </a:r>
            <a:r>
              <a:rPr lang="nb-NO" sz="2400" dirty="0" err="1" smtClean="0"/>
              <a:t>process</a:t>
            </a:r>
            <a:r>
              <a:rPr lang="nb-NO" sz="2400" dirty="0" smtClean="0"/>
              <a:t> == </a:t>
            </a:r>
            <a:r>
              <a:rPr lang="nb-NO" sz="2400" dirty="0" err="1" smtClean="0"/>
              <a:t>thread</a:t>
            </a:r>
            <a:r>
              <a:rPr lang="nb-NO" sz="2400" dirty="0" smtClean="0"/>
              <a:t> in </a:t>
            </a:r>
            <a:r>
              <a:rPr lang="nb-NO" sz="2400" dirty="0" err="1" smtClean="0"/>
              <a:t>them</a:t>
            </a:r>
            <a:r>
              <a:rPr lang="nb-NO" sz="2400" dirty="0" smtClean="0"/>
              <a:t> </a:t>
            </a:r>
            <a:r>
              <a:rPr lang="nb-NO" sz="2400" dirty="0" err="1" smtClean="0"/>
              <a:t>that</a:t>
            </a:r>
            <a:r>
              <a:rPr lang="nb-NO" sz="2400" dirty="0" smtClean="0"/>
              <a:t> </a:t>
            </a:r>
            <a:r>
              <a:rPr lang="nb-NO" sz="2400" dirty="0" err="1" smtClean="0"/>
              <a:t>executes</a:t>
            </a:r>
            <a:r>
              <a:rPr lang="nb-NO" sz="2400" dirty="0" smtClean="0"/>
              <a:t> </a:t>
            </a:r>
            <a:r>
              <a:rPr lang="nb-NO" sz="2400" dirty="0" err="1" smtClean="0"/>
              <a:t>concurrently</a:t>
            </a:r>
            <a:r>
              <a:rPr lang="nb-NO" sz="2400" dirty="0" smtClean="0"/>
              <a:t>. </a:t>
            </a:r>
          </a:p>
          <a:p>
            <a:pPr marL="0" indent="0" eaLnBrk="1" hangingPunct="1">
              <a:buNone/>
            </a:pPr>
            <a:r>
              <a:rPr lang="nb-NO" sz="2400" dirty="0" smtClean="0"/>
              <a:t>If </a:t>
            </a:r>
            <a:r>
              <a:rPr lang="nb-NO" sz="2400" dirty="0" err="1" smtClean="0"/>
              <a:t>no</a:t>
            </a:r>
            <a:r>
              <a:rPr lang="nb-NO" sz="2400" dirty="0" smtClean="0"/>
              <a:t> </a:t>
            </a:r>
            <a:r>
              <a:rPr lang="nb-NO" sz="2400" dirty="0" err="1" smtClean="0"/>
              <a:t>process</a:t>
            </a:r>
            <a:r>
              <a:rPr lang="nb-NO" sz="2400" dirty="0" smtClean="0"/>
              <a:t> </a:t>
            </a:r>
            <a:r>
              <a:rPr lang="nb-NO" sz="2400" dirty="0" err="1" smtClean="0"/>
              <a:t>section</a:t>
            </a:r>
            <a:r>
              <a:rPr lang="nb-NO" sz="2400" dirty="0" smtClean="0"/>
              <a:t> </a:t>
            </a:r>
            <a:r>
              <a:rPr lang="nb-NO" sz="2400" dirty="0" err="1" smtClean="0"/>
              <a:t>then</a:t>
            </a:r>
            <a:r>
              <a:rPr lang="nb-NO" sz="2400" dirty="0" smtClean="0"/>
              <a:t> it is as </a:t>
            </a:r>
            <a:r>
              <a:rPr lang="nb-NO" sz="2400" dirty="0" err="1" smtClean="0"/>
              <a:t>if</a:t>
            </a:r>
            <a:r>
              <a:rPr lang="nb-NO" sz="2400" dirty="0" smtClean="0"/>
              <a:t> </a:t>
            </a:r>
            <a:r>
              <a:rPr lang="nb-NO" sz="2400" dirty="0" err="1" smtClean="0"/>
              <a:t>there</a:t>
            </a:r>
            <a:r>
              <a:rPr lang="nb-NO" sz="2400" dirty="0" smtClean="0"/>
              <a:t> is an </a:t>
            </a:r>
            <a:r>
              <a:rPr lang="nb-NO" sz="2400" dirty="0" err="1" smtClean="0"/>
              <a:t>empty</a:t>
            </a:r>
            <a:r>
              <a:rPr lang="nb-NO" sz="2400" dirty="0" smtClean="0"/>
              <a:t> </a:t>
            </a:r>
            <a:r>
              <a:rPr lang="nb-NO" sz="2400" dirty="0" err="1" smtClean="0"/>
              <a:t>process</a:t>
            </a:r>
            <a:r>
              <a:rPr lang="nb-NO" sz="2400" dirty="0" smtClean="0"/>
              <a:t> </a:t>
            </a:r>
            <a:r>
              <a:rPr lang="nb-NO" sz="2400" dirty="0" err="1" smtClean="0"/>
              <a:t>that</a:t>
            </a:r>
            <a:r>
              <a:rPr lang="nb-NO" sz="2400" dirty="0" smtClean="0"/>
              <a:t> </a:t>
            </a:r>
            <a:r>
              <a:rPr lang="nb-NO" sz="2400" dirty="0" err="1" smtClean="0"/>
              <a:t>executes</a:t>
            </a:r>
            <a:r>
              <a:rPr lang="nb-NO" sz="2400" dirty="0" smtClean="0"/>
              <a:t> and </a:t>
            </a:r>
            <a:r>
              <a:rPr lang="nb-NO" sz="2400" dirty="0" err="1" smtClean="0"/>
              <a:t>terminates</a:t>
            </a:r>
            <a:r>
              <a:rPr lang="nb-NO" sz="2400" dirty="0" smtClean="0"/>
              <a:t> right </a:t>
            </a:r>
            <a:r>
              <a:rPr lang="nb-NO" sz="2400" dirty="0" err="1" smtClean="0"/>
              <a:t>away</a:t>
            </a:r>
            <a:r>
              <a:rPr lang="nb-NO" sz="2400" dirty="0" smtClean="0"/>
              <a:t>.</a:t>
            </a:r>
          </a:p>
          <a:p>
            <a:pPr marL="0" indent="0" eaLnBrk="1" hangingPunct="1">
              <a:buNone/>
            </a:pPr>
            <a:endParaRPr lang="nb-NO" sz="2400" dirty="0"/>
          </a:p>
          <a:p>
            <a:pPr marL="0" indent="0" eaLnBrk="1" hangingPunct="1">
              <a:buNone/>
            </a:pPr>
            <a:r>
              <a:rPr lang="nb-NO" sz="2400" dirty="0" err="1" smtClean="0"/>
              <a:t>Thread</a:t>
            </a:r>
            <a:r>
              <a:rPr lang="nb-NO" sz="2400" dirty="0" smtClean="0"/>
              <a:t> is </a:t>
            </a:r>
            <a:r>
              <a:rPr lang="nb-NO" sz="2400" dirty="0" err="1" smtClean="0"/>
              <a:t>called</a:t>
            </a:r>
            <a:r>
              <a:rPr lang="nb-NO" sz="2400" dirty="0" smtClean="0"/>
              <a:t> a </a:t>
            </a:r>
            <a:r>
              <a:rPr lang="nb-NO" sz="2400" dirty="0" err="1" smtClean="0"/>
              <a:t>process</a:t>
            </a:r>
            <a:r>
              <a:rPr lang="nb-NO" sz="2400" dirty="0" smtClean="0"/>
              <a:t> in </a:t>
            </a:r>
            <a:r>
              <a:rPr lang="nb-NO" sz="2400" dirty="0" err="1" smtClean="0"/>
              <a:t>Emerald</a:t>
            </a:r>
            <a:r>
              <a:rPr lang="nb-NO" sz="2400" dirty="0" smtClean="0"/>
              <a:t> (obsolete </a:t>
            </a:r>
            <a:r>
              <a:rPr lang="nb-NO" sz="2400" dirty="0" err="1" smtClean="0"/>
              <a:t>terminology</a:t>
            </a:r>
            <a:r>
              <a:rPr lang="nb-NO" sz="2400" dirty="0" smtClean="0"/>
              <a:t>).</a:t>
            </a:r>
          </a:p>
          <a:p>
            <a:pPr marL="0" indent="0" eaLnBrk="1" hangingPunct="1">
              <a:buNone/>
            </a:pPr>
            <a:endParaRPr lang="da-DK" sz="2400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27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Distribution: The </a:t>
            </a:r>
            <a:r>
              <a:rPr lang="da-DK" dirty="0" err="1" smtClean="0"/>
              <a:t>Emerald</a:t>
            </a:r>
            <a:r>
              <a:rPr lang="da-DK" dirty="0" smtClean="0"/>
              <a:t> </a:t>
            </a:r>
            <a:r>
              <a:rPr lang="da-DK" dirty="0" err="1" smtClean="0"/>
              <a:t>Way</a:t>
            </a:r>
            <a:endParaRPr lang="en-GB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da-DK" dirty="0" smtClean="0"/>
              <a:t>The </a:t>
            </a:r>
            <a:r>
              <a:rPr lang="da-DK" dirty="0" err="1" smtClean="0"/>
              <a:t>Emerald</a:t>
            </a:r>
            <a:r>
              <a:rPr lang="da-DK" dirty="0" smtClean="0"/>
              <a:t> Model </a:t>
            </a:r>
          </a:p>
          <a:p>
            <a:pPr eaLnBrk="1" hangingPunct="1"/>
            <a:r>
              <a:rPr lang="da-DK" dirty="0" smtClean="0"/>
              <a:t>Sea of </a:t>
            </a:r>
            <a:r>
              <a:rPr lang="da-DK" dirty="0" err="1" smtClean="0"/>
              <a:t>objects</a:t>
            </a:r>
            <a:endParaRPr lang="da-DK" dirty="0" smtClean="0"/>
          </a:p>
          <a:p>
            <a:pPr eaLnBrk="1" hangingPunct="1"/>
            <a:r>
              <a:rPr lang="da-DK" dirty="0" smtClean="0"/>
              <a:t>Sea is </a:t>
            </a:r>
            <a:r>
              <a:rPr lang="da-DK" dirty="0" err="1" smtClean="0"/>
              <a:t>divided</a:t>
            </a:r>
            <a:r>
              <a:rPr lang="da-DK" dirty="0" smtClean="0"/>
              <a:t> </a:t>
            </a:r>
            <a:r>
              <a:rPr lang="da-DK" dirty="0" err="1" smtClean="0"/>
              <a:t>into</a:t>
            </a:r>
            <a:r>
              <a:rPr lang="da-DK" dirty="0" smtClean="0"/>
              <a:t> </a:t>
            </a:r>
            <a:r>
              <a:rPr lang="da-DK" dirty="0" err="1" smtClean="0"/>
              <a:t>disjunct</a:t>
            </a:r>
            <a:r>
              <a:rPr lang="da-DK" dirty="0" smtClean="0"/>
              <a:t> parts </a:t>
            </a:r>
            <a:r>
              <a:rPr lang="da-DK" dirty="0" err="1" smtClean="0"/>
              <a:t>called</a:t>
            </a:r>
            <a:r>
              <a:rPr lang="da-DK" dirty="0" smtClean="0"/>
              <a:t> Nodes</a:t>
            </a:r>
          </a:p>
          <a:p>
            <a:pPr eaLnBrk="1" hangingPunct="1"/>
            <a:r>
              <a:rPr lang="da-DK" dirty="0" smtClean="0"/>
              <a:t>An </a:t>
            </a:r>
            <a:r>
              <a:rPr lang="da-DK" dirty="0" err="1" smtClean="0"/>
              <a:t>object</a:t>
            </a:r>
            <a:r>
              <a:rPr lang="da-DK" dirty="0" smtClean="0"/>
              <a:t> is on </a:t>
            </a:r>
            <a:r>
              <a:rPr lang="da-DK" dirty="0" err="1" smtClean="0"/>
              <a:t>one</a:t>
            </a:r>
            <a:r>
              <a:rPr lang="da-DK" dirty="0" smtClean="0"/>
              <a:t> and </a:t>
            </a:r>
            <a:r>
              <a:rPr lang="da-DK" dirty="0" err="1" smtClean="0"/>
              <a:t>only</a:t>
            </a:r>
            <a:r>
              <a:rPr lang="da-DK" dirty="0" smtClean="0"/>
              <a:t> </a:t>
            </a:r>
            <a:r>
              <a:rPr lang="da-DK" dirty="0" err="1" smtClean="0"/>
              <a:t>one</a:t>
            </a:r>
            <a:r>
              <a:rPr lang="da-DK" dirty="0" smtClean="0"/>
              <a:t> Node at a time</a:t>
            </a:r>
          </a:p>
          <a:p>
            <a:pPr eaLnBrk="1" hangingPunct="1"/>
            <a:r>
              <a:rPr lang="da-DK" dirty="0" err="1" smtClean="0"/>
              <a:t>Each</a:t>
            </a:r>
            <a:r>
              <a:rPr lang="da-DK" dirty="0" smtClean="0"/>
              <a:t> node is </a:t>
            </a:r>
            <a:r>
              <a:rPr lang="da-DK" dirty="0" err="1" smtClean="0"/>
              <a:t>represented</a:t>
            </a:r>
            <a:r>
              <a:rPr lang="da-DK" dirty="0" smtClean="0"/>
              <a:t> by a Node </a:t>
            </a:r>
            <a:r>
              <a:rPr lang="da-DK" dirty="0" err="1" smtClean="0"/>
              <a:t>object</a:t>
            </a:r>
            <a:endParaRPr lang="da-DK" dirty="0" smtClean="0"/>
          </a:p>
          <a:p>
            <a:pPr eaLnBrk="1" hangingPunct="1"/>
            <a:r>
              <a:rPr lang="da-DK" dirty="0" err="1" smtClean="0">
                <a:latin typeface="Courier New" pitchFamily="49" charset="0"/>
              </a:rPr>
              <a:t>Locate</a:t>
            </a:r>
            <a:r>
              <a:rPr lang="da-DK" dirty="0" smtClean="0">
                <a:latin typeface="Courier New" pitchFamily="49" charset="0"/>
              </a:rPr>
              <a:t> X </a:t>
            </a:r>
            <a:r>
              <a:rPr lang="da-DK" dirty="0" err="1" smtClean="0"/>
              <a:t>returns</a:t>
            </a:r>
            <a:r>
              <a:rPr lang="da-DK" dirty="0" smtClean="0"/>
              <a:t> the node </a:t>
            </a:r>
            <a:r>
              <a:rPr lang="da-DK" dirty="0" err="1" smtClean="0"/>
              <a:t>where</a:t>
            </a:r>
            <a:r>
              <a:rPr lang="da-DK" dirty="0" smtClean="0"/>
              <a:t> X is</a:t>
            </a:r>
          </a:p>
        </p:txBody>
      </p:sp>
    </p:spTree>
    <p:extLst>
      <p:ext uri="{BB962C8B-B14F-4D97-AF65-F5344CB8AC3E}">
        <p14:creationId xmlns:p14="http://schemas.microsoft.com/office/powerpoint/2010/main" val="154102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Immutable Objects</a:t>
            </a:r>
            <a:endParaRPr lang="en-GB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Immutable objects cannot change state</a:t>
            </a:r>
          </a:p>
          <a:p>
            <a:pPr eaLnBrk="1" hangingPunct="1"/>
            <a:r>
              <a:rPr lang="en-US" smtClean="0"/>
              <a:t>Examples: The integer 17</a:t>
            </a:r>
          </a:p>
          <a:p>
            <a:pPr eaLnBrk="1" hangingPunct="1"/>
            <a:r>
              <a:rPr lang="en-US" smtClean="0"/>
              <a:t>User-defined immutable objects: for example complex numbers</a:t>
            </a:r>
          </a:p>
          <a:p>
            <a:pPr eaLnBrk="1" hangingPunct="1"/>
            <a:r>
              <a:rPr lang="en-US" smtClean="0"/>
              <a:t>Immutable objects are omnipresent</a:t>
            </a:r>
          </a:p>
          <a:p>
            <a:pPr eaLnBrk="1" hangingPunct="1"/>
            <a:r>
              <a:rPr lang="en-US" smtClean="0"/>
              <a:t>Types must be immutable to allow static type checking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Why</a:t>
            </a:r>
            <a:r>
              <a:rPr lang="nb-NO" dirty="0" smtClean="0"/>
              <a:t> </a:t>
            </a:r>
            <a:r>
              <a:rPr lang="nb-NO" dirty="0" err="1" smtClean="0"/>
              <a:t>Immutability</a:t>
            </a:r>
            <a:r>
              <a:rPr lang="nb-NO" dirty="0" smtClean="0"/>
              <a:t> is </a:t>
            </a:r>
            <a:r>
              <a:rPr lang="nb-NO" dirty="0" err="1" smtClean="0"/>
              <a:t>Useful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Because</a:t>
            </a:r>
            <a:r>
              <a:rPr lang="nb-NO" dirty="0" smtClean="0"/>
              <a:t> 17 </a:t>
            </a:r>
            <a:r>
              <a:rPr lang="nb-NO" dirty="0" err="1" smtClean="0"/>
              <a:t>cannot</a:t>
            </a:r>
            <a:r>
              <a:rPr lang="nb-NO" dirty="0" smtClean="0"/>
              <a:t> be </a:t>
            </a:r>
            <a:r>
              <a:rPr lang="nb-NO" dirty="0" err="1" smtClean="0"/>
              <a:t>everywhere</a:t>
            </a:r>
            <a:endParaRPr lang="nb-NO" dirty="0" smtClean="0"/>
          </a:p>
          <a:p>
            <a:r>
              <a:rPr lang="nb-NO" dirty="0" err="1" smtClean="0"/>
              <a:t>Enables</a:t>
            </a:r>
            <a:r>
              <a:rPr lang="nb-NO" dirty="0" smtClean="0"/>
              <a:t> Smart </a:t>
            </a:r>
            <a:r>
              <a:rPr lang="nb-NO" dirty="0" err="1" smtClean="0"/>
              <a:t>stuff</a:t>
            </a:r>
            <a:r>
              <a:rPr lang="nb-NO" dirty="0" smtClean="0"/>
              <a:t> in type system</a:t>
            </a:r>
          </a:p>
          <a:p>
            <a:r>
              <a:rPr lang="nb-NO" dirty="0" err="1" smtClean="0"/>
              <a:t>Provides</a:t>
            </a:r>
            <a:r>
              <a:rPr lang="nb-NO" dirty="0" smtClean="0"/>
              <a:t> Call-by-Value </a:t>
            </a:r>
            <a:r>
              <a:rPr lang="nb-NO" i="1" dirty="0" err="1" smtClean="0"/>
              <a:t>without</a:t>
            </a:r>
            <a:r>
              <a:rPr lang="nb-NO" i="1" dirty="0" smtClean="0"/>
              <a:t> </a:t>
            </a:r>
            <a:r>
              <a:rPr lang="nb-NO" i="1" dirty="0" err="1" smtClean="0"/>
              <a:t>values</a:t>
            </a:r>
            <a:r>
              <a:rPr lang="nb-NO" i="1" dirty="0" smtClean="0"/>
              <a:t>!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092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 smtClean="0"/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(Switch to code…)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Synchronization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6105748" cy="4114800"/>
          </a:xfrm>
        </p:spPr>
        <p:txBody>
          <a:bodyPr/>
          <a:lstStyle/>
          <a:p>
            <a:r>
              <a:rPr lang="nb-NO" dirty="0" smtClean="0"/>
              <a:t>Classic </a:t>
            </a:r>
            <a:r>
              <a:rPr lang="nb-NO" dirty="0" err="1" smtClean="0"/>
              <a:t>Hoare</a:t>
            </a:r>
            <a:r>
              <a:rPr lang="nb-NO" dirty="0" smtClean="0"/>
              <a:t> Monitors</a:t>
            </a:r>
          </a:p>
          <a:p>
            <a:r>
              <a:rPr lang="nb-NO" dirty="0" smtClean="0"/>
              <a:t>Basic </a:t>
            </a:r>
            <a:r>
              <a:rPr lang="nb-NO" dirty="0" err="1" smtClean="0"/>
              <a:t>idea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Monitors:</a:t>
            </a:r>
          </a:p>
          <a:p>
            <a:pPr lvl="2"/>
            <a:r>
              <a:rPr lang="nb-NO" dirty="0" err="1" smtClean="0"/>
              <a:t>Only</a:t>
            </a:r>
            <a:r>
              <a:rPr lang="nb-NO" dirty="0" smtClean="0"/>
              <a:t> ONE </a:t>
            </a:r>
            <a:r>
              <a:rPr lang="nb-NO" dirty="0" err="1" smtClean="0"/>
              <a:t>process</a:t>
            </a:r>
            <a:r>
              <a:rPr lang="nb-NO" dirty="0" smtClean="0"/>
              <a:t> </a:t>
            </a:r>
            <a:r>
              <a:rPr lang="nb-NO" dirty="0" err="1" smtClean="0"/>
              <a:t>executing</a:t>
            </a:r>
            <a:r>
              <a:rPr lang="nb-NO" dirty="0" smtClean="0"/>
              <a:t> </a:t>
            </a:r>
            <a:r>
              <a:rPr lang="nb-NO" dirty="0" err="1" smtClean="0"/>
              <a:t>inside</a:t>
            </a:r>
            <a:r>
              <a:rPr lang="nb-NO" dirty="0" smtClean="0"/>
              <a:t> at a time</a:t>
            </a:r>
          </a:p>
          <a:p>
            <a:pPr lvl="2"/>
            <a:r>
              <a:rPr lang="nb-NO" dirty="0" smtClean="0"/>
              <a:t>”Automatic” </a:t>
            </a:r>
            <a:r>
              <a:rPr lang="nb-NO" dirty="0" err="1" smtClean="0"/>
              <a:t>locking</a:t>
            </a:r>
            <a:endParaRPr lang="nb-NO" dirty="0" smtClean="0"/>
          </a:p>
          <a:p>
            <a:pPr lvl="2"/>
            <a:r>
              <a:rPr lang="nb-NO" dirty="0" err="1" smtClean="0"/>
              <a:t>Processes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wait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an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until</a:t>
            </a:r>
            <a:r>
              <a:rPr lang="nb-NO" dirty="0" smtClean="0"/>
              <a:t> </a:t>
            </a:r>
            <a:r>
              <a:rPr lang="nb-NO" dirty="0" err="1" smtClean="0"/>
              <a:t>another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r>
              <a:rPr lang="nb-NO" dirty="0" smtClean="0"/>
              <a:t> signals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object</a:t>
            </a:r>
            <a:endParaRPr lang="nb-NO" dirty="0" smtClean="0"/>
          </a:p>
          <a:p>
            <a:pPr lvl="2"/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380312" y="1665288"/>
            <a:ext cx="1090588" cy="4114800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569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Local calls are typically 1,000 – 10,000 times faster than remote calls</a:t>
            </a:r>
          </a:p>
          <a:p>
            <a:pPr eaLnBrk="1" hangingPunct="1"/>
            <a:r>
              <a:rPr lang="da-DK" smtClean="0"/>
              <a:t>Mobility for:</a:t>
            </a:r>
          </a:p>
          <a:p>
            <a:pPr lvl="1" eaLnBrk="1" hangingPunct="1"/>
            <a:r>
              <a:rPr lang="da-DK" smtClean="0"/>
              <a:t>performance</a:t>
            </a:r>
          </a:p>
          <a:p>
            <a:pPr lvl="1" eaLnBrk="1" hangingPunct="1"/>
            <a:r>
              <a:rPr lang="da-DK" smtClean="0"/>
              <a:t>availability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 smtClean="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unfix X           allow normal moves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var B: </a:t>
            </a:r>
            <a:r>
              <a:rPr lang="da-DK" i="1" smtClean="0"/>
              <a:t>some data object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X.F[move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X.F[visit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object X</a:t>
            </a:r>
          </a:p>
          <a:p>
            <a:pPr eaLnBrk="1" hangingPunct="1">
              <a:buFontTx/>
              <a:buNone/>
            </a:pPr>
            <a:r>
              <a:rPr lang="da-DK" smtClean="0"/>
              <a:t>  operation F[arg:T]</a:t>
            </a:r>
          </a:p>
          <a:p>
            <a:pPr eaLnBrk="1" hangingPunct="1">
              <a:buFontTx/>
              <a:buNone/>
            </a:pPr>
            <a:r>
              <a:rPr lang="da-DK" smtClean="0"/>
              <a:t>    loop</a:t>
            </a:r>
          </a:p>
          <a:p>
            <a:pPr eaLnBrk="1" hangingPunct="1">
              <a:buFontTx/>
              <a:buNone/>
            </a:pPr>
            <a:r>
              <a:rPr lang="da-DK" smtClean="0"/>
              <a:t>      arg.g[…]</a:t>
            </a:r>
          </a:p>
          <a:p>
            <a:pPr eaLnBrk="1" hangingPunct="1">
              <a:buFontTx/>
              <a:buNone/>
            </a:pPr>
            <a:r>
              <a:rPr lang="da-DK" smtClean="0"/>
              <a:t>    exit </a:t>
            </a:r>
            <a:r>
              <a:rPr lang="da-DK" i="1" smtClean="0"/>
              <a:t>after many loops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    end loop</a:t>
            </a:r>
          </a:p>
          <a:p>
            <a:pPr eaLnBrk="1" hangingPunct="1">
              <a:buFontTx/>
              <a:buNone/>
            </a:pPr>
            <a:r>
              <a:rPr lang="da-DK" smtClean="0"/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Questions</a:t>
            </a:r>
            <a:r>
              <a:rPr lang="da-DK" sz="2800" dirty="0" smtClean="0"/>
              <a:t>: given a normal PC </a:t>
            </a:r>
            <a:r>
              <a:rPr lang="da-DK" sz="2800" dirty="0" err="1" smtClean="0"/>
              <a:t>enviroment</a:t>
            </a:r>
            <a:r>
              <a:rPr lang="da-DK" sz="2800" dirty="0" smtClean="0"/>
              <a:t>, </a:t>
            </a:r>
            <a:r>
              <a:rPr lang="da-DK" sz="2800" dirty="0" err="1" smtClean="0"/>
              <a:t>say</a:t>
            </a:r>
            <a:r>
              <a:rPr lang="da-DK" sz="2800" dirty="0" smtClean="0"/>
              <a:t> 2 GHz CPU, 100 </a:t>
            </a:r>
            <a:r>
              <a:rPr lang="da-DK" sz="2800" dirty="0" err="1" smtClean="0"/>
              <a:t>Mbit</a:t>
            </a:r>
            <a:r>
              <a:rPr lang="da-DK" sz="2800" dirty="0" smtClean="0"/>
              <a:t>/s Ethernet, </a:t>
            </a:r>
            <a:r>
              <a:rPr lang="da-DK" sz="2800" dirty="0" err="1" smtClean="0"/>
              <a:t>how</a:t>
            </a:r>
            <a:r>
              <a:rPr lang="da-DK" sz="2800" dirty="0" smtClean="0"/>
              <a:t> </a:t>
            </a:r>
            <a:r>
              <a:rPr lang="da-DK" sz="2800" dirty="0" err="1" smtClean="0"/>
              <a:t>many</a:t>
            </a:r>
            <a:r>
              <a:rPr lang="da-DK" sz="2800" dirty="0" smtClean="0"/>
              <a:t> </a:t>
            </a:r>
            <a:r>
              <a:rPr lang="da-DK" sz="2800" dirty="0" err="1" smtClean="0"/>
              <a:t>calls</a:t>
            </a:r>
            <a:r>
              <a:rPr lang="da-DK" sz="2800" dirty="0" smtClean="0"/>
              <a:t> of a small (</a:t>
            </a:r>
            <a:r>
              <a:rPr lang="da-DK" sz="2800" dirty="0" err="1" smtClean="0"/>
              <a:t>say</a:t>
            </a:r>
            <a:r>
              <a:rPr lang="da-DK" sz="2800" dirty="0" smtClean="0"/>
              <a:t> 100 bytes) argument B </a:t>
            </a:r>
            <a:r>
              <a:rPr lang="da-DK" sz="2800" dirty="0" err="1" smtClean="0"/>
              <a:t>before</a:t>
            </a:r>
            <a:r>
              <a:rPr lang="da-DK" sz="2800" dirty="0" smtClean="0"/>
              <a:t> </a:t>
            </a:r>
            <a:r>
              <a:rPr lang="da-DK" sz="2800" dirty="0" err="1" smtClean="0"/>
              <a:t>breakeven</a:t>
            </a:r>
            <a:r>
              <a:rPr lang="da-DK" sz="2800" dirty="0"/>
              <a:t> </a:t>
            </a:r>
            <a:r>
              <a:rPr lang="da-DK" sz="2800" dirty="0" smtClean="0"/>
              <a:t>point is </a:t>
            </a:r>
            <a:r>
              <a:rPr lang="da-DK" sz="2800" dirty="0" err="1" smtClean="0"/>
              <a:t>reached</a:t>
            </a:r>
            <a:r>
              <a:rPr lang="da-DK" sz="2800" dirty="0" smtClean="0"/>
              <a:t> </a:t>
            </a:r>
            <a:r>
              <a:rPr lang="da-DK" sz="2800" dirty="0" err="1" smtClean="0"/>
              <a:t>using</a:t>
            </a:r>
            <a:r>
              <a:rPr lang="da-DK" sz="2800" dirty="0" smtClean="0"/>
              <a:t> </a:t>
            </a:r>
            <a:r>
              <a:rPr lang="da-DK" sz="2800" dirty="0" err="1" smtClean="0"/>
              <a:t>call</a:t>
            </a:r>
            <a:r>
              <a:rPr lang="da-DK" sz="2800" dirty="0" smtClean="0"/>
              <a:t>-by-visit?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a-DK" sz="2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 smtClean="0"/>
              <a:t>BREAKEVEN:  For </a:t>
            </a:r>
            <a:r>
              <a:rPr lang="da-DK" sz="2800" dirty="0" err="1" smtClean="0"/>
              <a:t>zero</a:t>
            </a:r>
            <a:r>
              <a:rPr lang="da-DK" sz="2800" dirty="0" smtClean="0"/>
              <a:t> </a:t>
            </a:r>
            <a:r>
              <a:rPr lang="da-DK" sz="2800" dirty="0" err="1" smtClean="0"/>
              <a:t>calls</a:t>
            </a:r>
            <a:r>
              <a:rPr lang="da-DK" sz="2800" dirty="0" smtClean="0"/>
              <a:t> of the </a:t>
            </a:r>
            <a:r>
              <a:rPr lang="da-DK" sz="2800" dirty="0" err="1" smtClean="0"/>
              <a:t>param</a:t>
            </a:r>
            <a:r>
              <a:rPr lang="da-DK" sz="2800" dirty="0" smtClean="0"/>
              <a:t>: </a:t>
            </a:r>
            <a:r>
              <a:rPr lang="da-DK" sz="2800" dirty="0" err="1" smtClean="0"/>
              <a:t>call</a:t>
            </a:r>
            <a:r>
              <a:rPr lang="da-DK" sz="2800" dirty="0" smtClean="0"/>
              <a:t>-by-visit a </a:t>
            </a:r>
            <a:r>
              <a:rPr lang="da-DK" sz="2800" dirty="0" err="1" smtClean="0"/>
              <a:t>waste</a:t>
            </a:r>
            <a:r>
              <a:rPr lang="da-DK" sz="2800" dirty="0" smtClean="0"/>
              <a:t>. For a billion </a:t>
            </a:r>
            <a:r>
              <a:rPr lang="da-DK" sz="2800" dirty="0" err="1" smtClean="0"/>
              <a:t>calls</a:t>
            </a:r>
            <a:r>
              <a:rPr lang="da-DK" sz="2800" dirty="0" smtClean="0"/>
              <a:t> </a:t>
            </a:r>
            <a:r>
              <a:rPr lang="da-DK" sz="2800" dirty="0" err="1" smtClean="0"/>
              <a:t>clearly</a:t>
            </a:r>
            <a:r>
              <a:rPr lang="da-DK" sz="2800" dirty="0" smtClean="0"/>
              <a:t> a </a:t>
            </a:r>
            <a:r>
              <a:rPr lang="da-DK" sz="2800" dirty="0" err="1" smtClean="0"/>
              <a:t>gain</a:t>
            </a:r>
            <a:r>
              <a:rPr lang="da-DK" sz="2800" dirty="0" smtClean="0"/>
              <a:t>. So </a:t>
            </a:r>
            <a:r>
              <a:rPr lang="da-DK" sz="2800" dirty="0" err="1" smtClean="0"/>
              <a:t>when</a:t>
            </a:r>
            <a:r>
              <a:rPr lang="da-DK" sz="2800" dirty="0" smtClean="0"/>
              <a:t> is the </a:t>
            </a:r>
            <a:r>
              <a:rPr lang="da-DK" sz="2800" dirty="0" err="1" smtClean="0"/>
              <a:t>breakeven</a:t>
            </a:r>
            <a:r>
              <a:rPr lang="da-DK" sz="2800" dirty="0" smtClean="0"/>
              <a:t> point </a:t>
            </a:r>
            <a:r>
              <a:rPr lang="da-DK" sz="2800" dirty="0" err="1" smtClean="0"/>
              <a:t>passed</a:t>
            </a:r>
            <a:r>
              <a:rPr lang="da-DK" sz="2800" dirty="0" smtClean="0"/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86005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Questions</a:t>
            </a:r>
            <a:r>
              <a:rPr lang="da-DK" sz="2800" dirty="0" smtClean="0"/>
              <a:t>: given a normal PC </a:t>
            </a:r>
            <a:r>
              <a:rPr lang="da-DK" sz="2800" dirty="0" err="1" smtClean="0"/>
              <a:t>enviroment</a:t>
            </a:r>
            <a:r>
              <a:rPr lang="da-DK" sz="2800" dirty="0" smtClean="0"/>
              <a:t>, </a:t>
            </a:r>
            <a:r>
              <a:rPr lang="da-DK" sz="2800" dirty="0" err="1" smtClean="0"/>
              <a:t>say</a:t>
            </a:r>
            <a:r>
              <a:rPr lang="da-DK" sz="2800" dirty="0" smtClean="0"/>
              <a:t> 2 GHz CPU, 10 </a:t>
            </a:r>
            <a:r>
              <a:rPr lang="da-DK" sz="2800" dirty="0" err="1" smtClean="0"/>
              <a:t>Mbit</a:t>
            </a:r>
            <a:r>
              <a:rPr lang="da-DK" sz="2800" dirty="0" smtClean="0"/>
              <a:t>/s Ethernet, </a:t>
            </a:r>
            <a:r>
              <a:rPr lang="da-DK" sz="2800" dirty="0" err="1" smtClean="0"/>
              <a:t>how</a:t>
            </a:r>
            <a:r>
              <a:rPr lang="da-DK" sz="2800" dirty="0" smtClean="0"/>
              <a:t> </a:t>
            </a:r>
            <a:r>
              <a:rPr lang="da-DK" sz="2800" dirty="0" err="1" smtClean="0"/>
              <a:t>many</a:t>
            </a:r>
            <a:r>
              <a:rPr lang="da-DK" sz="2800" dirty="0" smtClean="0"/>
              <a:t> </a:t>
            </a:r>
            <a:r>
              <a:rPr lang="da-DK" sz="2800" dirty="0" err="1" smtClean="0"/>
              <a:t>calls</a:t>
            </a:r>
            <a:r>
              <a:rPr lang="da-DK" sz="2800" dirty="0" smtClean="0"/>
              <a:t> of a small (</a:t>
            </a:r>
            <a:r>
              <a:rPr lang="da-DK" sz="2800" dirty="0" err="1" smtClean="0"/>
              <a:t>say</a:t>
            </a:r>
            <a:r>
              <a:rPr lang="da-DK" sz="2800" dirty="0" smtClean="0"/>
              <a:t> 100 bytes) argument B </a:t>
            </a:r>
            <a:r>
              <a:rPr lang="da-DK" sz="2800" dirty="0" err="1" smtClean="0"/>
              <a:t>before</a:t>
            </a:r>
            <a:r>
              <a:rPr lang="da-DK" sz="2800" dirty="0" smtClean="0"/>
              <a:t> </a:t>
            </a:r>
            <a:r>
              <a:rPr lang="da-DK" sz="2800" dirty="0" err="1" smtClean="0"/>
              <a:t>breakeven</a:t>
            </a:r>
            <a:r>
              <a:rPr lang="da-DK" sz="2800" dirty="0"/>
              <a:t> point is </a:t>
            </a:r>
            <a:r>
              <a:rPr lang="da-DK" sz="2800" dirty="0" err="1"/>
              <a:t>reached</a:t>
            </a:r>
            <a:r>
              <a:rPr lang="da-DK" sz="2800" dirty="0"/>
              <a:t> </a:t>
            </a:r>
            <a:r>
              <a:rPr lang="da-DK" sz="2800" dirty="0" err="1"/>
              <a:t>using</a:t>
            </a:r>
            <a:r>
              <a:rPr lang="da-DK" sz="2800" dirty="0"/>
              <a:t> </a:t>
            </a:r>
            <a:r>
              <a:rPr lang="da-DK" sz="2800" dirty="0" err="1"/>
              <a:t>call</a:t>
            </a:r>
            <a:r>
              <a:rPr lang="da-DK" sz="2800" dirty="0"/>
              <a:t>-by-visit</a:t>
            </a:r>
            <a:r>
              <a:rPr lang="da-DK" sz="2800" dirty="0" smtClean="0"/>
              <a:t>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dirty="0" smtClean="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dirty="0" smtClean="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dirty="0" smtClean="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dirty="0" smtClean="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dirty="0" smtClean="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dirty="0" smtClean="0"/>
              <a:t>100,000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1,000,000</a:t>
            </a:r>
            <a:endParaRPr lang="da-DK" sz="2800" dirty="0" smtClean="0"/>
          </a:p>
        </p:txBody>
      </p:sp>
    </p:spTree>
    <p:extLst>
      <p:ext uri="{BB962C8B-B14F-4D97-AF65-F5344CB8AC3E}">
        <p14:creationId xmlns:p14="http://schemas.microsoft.com/office/powerpoint/2010/main" val="480972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Process</a:t>
            </a:r>
            <a:r>
              <a:rPr lang="da-DK" dirty="0" smtClean="0"/>
              <a:t> </a:t>
            </a:r>
            <a:r>
              <a:rPr lang="da-DK" dirty="0" err="1" smtClean="0"/>
              <a:t>Mobility</a:t>
            </a:r>
            <a:endParaRPr lang="da-DK" dirty="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790594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z="2400" dirty="0" smtClean="0"/>
              <a:t>Any </a:t>
            </a:r>
            <a:r>
              <a:rPr lang="da-DK" sz="2400" dirty="0" err="1" smtClean="0"/>
              <a:t>process</a:t>
            </a:r>
            <a:r>
              <a:rPr lang="da-DK" sz="2400" dirty="0" smtClean="0"/>
              <a:t> </a:t>
            </a:r>
            <a:r>
              <a:rPr lang="da-DK" sz="2400" dirty="0" err="1" smtClean="0"/>
              <a:t>inside</a:t>
            </a:r>
            <a:r>
              <a:rPr lang="da-DK" sz="2400" dirty="0" smtClean="0"/>
              <a:t> an </a:t>
            </a:r>
            <a:r>
              <a:rPr lang="da-DK" sz="2400" dirty="0" err="1" smtClean="0"/>
              <a:t>object</a:t>
            </a:r>
            <a:r>
              <a:rPr lang="da-DK" sz="2400" dirty="0" smtClean="0"/>
              <a:t> is </a:t>
            </a:r>
            <a:r>
              <a:rPr lang="da-DK" sz="2400" dirty="0" err="1" smtClean="0"/>
              <a:t>moved</a:t>
            </a:r>
            <a:r>
              <a:rPr lang="da-DK" sz="2400" dirty="0" smtClean="0"/>
              <a:t> </a:t>
            </a:r>
            <a:r>
              <a:rPr lang="da-DK" sz="2400" dirty="0" err="1" smtClean="0"/>
              <a:t>along</a:t>
            </a:r>
            <a:r>
              <a:rPr lang="da-DK" sz="2400" dirty="0" smtClean="0"/>
              <a:t> with the </a:t>
            </a:r>
            <a:r>
              <a:rPr lang="da-DK" sz="2400" dirty="0" err="1" smtClean="0"/>
              <a:t>object</a:t>
            </a:r>
            <a:endParaRPr lang="da-DK" sz="2400" dirty="0" smtClean="0"/>
          </a:p>
          <a:p>
            <a:pPr eaLnBrk="1" hangingPunct="1">
              <a:lnSpc>
                <a:spcPct val="90000"/>
              </a:lnSpc>
            </a:pPr>
            <a:r>
              <a:rPr lang="da-DK" sz="2400" dirty="0" smtClean="0"/>
              <a:t>Any </a:t>
            </a:r>
            <a:r>
              <a:rPr lang="da-DK" sz="2400" dirty="0" err="1" smtClean="0"/>
              <a:t>process</a:t>
            </a:r>
            <a:r>
              <a:rPr lang="da-DK" sz="2400" dirty="0" smtClean="0"/>
              <a:t> </a:t>
            </a:r>
            <a:r>
              <a:rPr lang="da-DK" sz="2400" dirty="0" err="1" smtClean="0"/>
              <a:t>executing</a:t>
            </a:r>
            <a:r>
              <a:rPr lang="da-DK" sz="2400" dirty="0" smtClean="0"/>
              <a:t> an operation </a:t>
            </a:r>
            <a:r>
              <a:rPr lang="da-DK" sz="2400" dirty="0" err="1" smtClean="0"/>
              <a:t>moves</a:t>
            </a:r>
            <a:r>
              <a:rPr lang="da-DK" sz="2400" dirty="0" smtClean="0"/>
              <a:t> </a:t>
            </a:r>
            <a:r>
              <a:rPr lang="da-DK" sz="2400" dirty="0" err="1" smtClean="0"/>
              <a:t>along</a:t>
            </a:r>
            <a:r>
              <a:rPr lang="da-DK" sz="24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da-DK" sz="2400" dirty="0"/>
          </a:p>
          <a:p>
            <a:pPr eaLnBrk="1" hangingPunct="1">
              <a:lnSpc>
                <a:spcPct val="90000"/>
              </a:lnSpc>
            </a:pPr>
            <a:r>
              <a:rPr lang="da-DK" sz="2400" dirty="0" smtClean="0"/>
              <a:t>All </a:t>
            </a:r>
            <a:r>
              <a:rPr lang="da-DK" sz="2400" dirty="0" err="1" smtClean="0"/>
              <a:t>continue</a:t>
            </a:r>
            <a:r>
              <a:rPr lang="da-DK" sz="2400" dirty="0" smtClean="0"/>
              <a:t> </a:t>
            </a:r>
            <a:r>
              <a:rPr lang="da-DK" sz="2400" dirty="0" err="1" smtClean="0"/>
              <a:t>execution</a:t>
            </a:r>
            <a:r>
              <a:rPr lang="da-DK" sz="2400" dirty="0" smtClean="0"/>
              <a:t> on the new node</a:t>
            </a:r>
            <a:endParaRPr lang="da-DK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Kilroy</a:t>
            </a:r>
            <a:endParaRPr lang="da-DK" dirty="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/>
              <a:t>object</a:t>
            </a:r>
            <a:r>
              <a:rPr lang="da-DK" sz="2400" dirty="0" smtClean="0"/>
              <a:t> </a:t>
            </a:r>
            <a:r>
              <a:rPr lang="da-DK" sz="2400" dirty="0" smtClean="0"/>
              <a:t>Kilroy</a:t>
            </a:r>
            <a:endParaRPr lang="da-DK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</a:t>
            </a:r>
            <a:r>
              <a:rPr lang="da-DK" sz="2400" dirty="0" err="1" smtClean="0"/>
              <a:t>process</a:t>
            </a:r>
            <a:endParaRPr lang="da-DK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  var </a:t>
            </a:r>
            <a:r>
              <a:rPr lang="da-DK" sz="2400" dirty="0" err="1" smtClean="0"/>
              <a:t>myNode</a:t>
            </a:r>
            <a:r>
              <a:rPr lang="da-DK" sz="2400" dirty="0" smtClean="0"/>
              <a:t> &lt;- </a:t>
            </a:r>
            <a:r>
              <a:rPr lang="da-DK" sz="2400" dirty="0" err="1" smtClean="0"/>
              <a:t>locate</a:t>
            </a:r>
            <a:r>
              <a:rPr lang="da-DK" sz="2400" dirty="0" smtClean="0"/>
              <a:t> </a:t>
            </a:r>
            <a:r>
              <a:rPr lang="da-DK" sz="2400" dirty="0" err="1" smtClean="0"/>
              <a:t>self</a:t>
            </a:r>
            <a:endParaRPr lang="da-DK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  var up: </a:t>
            </a:r>
            <a:r>
              <a:rPr lang="da-DK" sz="2400" dirty="0" err="1" smtClean="0"/>
              <a:t>array.of</a:t>
            </a:r>
            <a:r>
              <a:rPr lang="da-DK" sz="2400" dirty="0" smtClean="0"/>
              <a:t>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  up &lt;- </a:t>
            </a:r>
            <a:r>
              <a:rPr lang="da-DK" sz="2400" dirty="0" err="1" smtClean="0"/>
              <a:t>myNode.getNodes</a:t>
            </a:r>
            <a:r>
              <a:rPr lang="da-DK" sz="2400" dirty="0" smtClean="0"/>
              <a:t>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  </a:t>
            </a:r>
            <a:r>
              <a:rPr lang="da-DK" sz="2400" dirty="0" err="1" smtClean="0"/>
              <a:t>foreach</a:t>
            </a:r>
            <a:r>
              <a:rPr lang="da-DK" sz="2400" dirty="0" smtClean="0"/>
              <a:t>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    </a:t>
            </a:r>
            <a:r>
              <a:rPr lang="da-DK" sz="2400" dirty="0" err="1" smtClean="0"/>
              <a:t>move</a:t>
            </a:r>
            <a:r>
              <a:rPr lang="da-DK" sz="2400" dirty="0" smtClean="0"/>
              <a:t> </a:t>
            </a:r>
            <a:r>
              <a:rPr lang="da-DK" sz="2400" dirty="0" err="1" smtClean="0"/>
              <a:t>self</a:t>
            </a:r>
            <a:r>
              <a:rPr lang="da-DK" sz="2400" dirty="0" smtClean="0"/>
              <a:t>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  end </a:t>
            </a:r>
            <a:r>
              <a:rPr lang="da-DK" sz="2400" dirty="0" err="1" smtClean="0"/>
              <a:t>foreach</a:t>
            </a:r>
            <a:endParaRPr lang="da-DK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end </a:t>
            </a:r>
            <a:r>
              <a:rPr lang="da-DK" sz="2400" dirty="0" err="1" smtClean="0"/>
              <a:t>process</a:t>
            </a:r>
            <a:endParaRPr lang="da-DK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end </a:t>
            </a:r>
            <a:r>
              <a:rPr lang="da-DK" sz="2400" dirty="0" smtClean="0"/>
              <a:t>Kilroy</a:t>
            </a:r>
            <a:endParaRPr lang="da-DK" sz="2400" dirty="0" smtClean="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moves itself to all available nodes</a:t>
            </a:r>
          </a:p>
          <a:p>
            <a:pPr eaLnBrk="1" hangingPunct="1"/>
            <a:r>
              <a:rPr lang="da-DK" smtClean="0"/>
              <a:t>On the original MicroVAX implementation: 20 moves/second</a:t>
            </a:r>
          </a:p>
          <a:p>
            <a:pPr eaLnBrk="1" hangingPunct="1"/>
            <a:r>
              <a:rPr lang="da-DK" smtClean="0"/>
              <a:t>Note: the thread (called a process in Emerald) moves along</a:t>
            </a:r>
          </a:p>
        </p:txBody>
      </p:sp>
    </p:spTree>
    <p:extLst>
      <p:ext uri="{BB962C8B-B14F-4D97-AF65-F5344CB8AC3E}">
        <p14:creationId xmlns:p14="http://schemas.microsoft.com/office/powerpoint/2010/main" val="222860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Kilroy </a:t>
            </a:r>
            <a:r>
              <a:rPr lang="da-DK" dirty="0" err="1" smtClean="0"/>
              <a:t>Assignment</a:t>
            </a:r>
            <a:endParaRPr lang="da-DK" dirty="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da-DK" sz="2400" dirty="0" smtClean="0"/>
              <a:t>Measure </a:t>
            </a:r>
            <a:r>
              <a:rPr lang="da-DK" sz="2400" dirty="0" err="1" smtClean="0"/>
              <a:t>how</a:t>
            </a:r>
            <a:r>
              <a:rPr lang="da-DK" sz="2400" dirty="0" smtClean="0"/>
              <a:t> </a:t>
            </a:r>
            <a:r>
              <a:rPr lang="da-DK" sz="2400" dirty="0" err="1" smtClean="0"/>
              <a:t>many</a:t>
            </a:r>
            <a:r>
              <a:rPr lang="da-DK" sz="2400" dirty="0" smtClean="0"/>
              <a:t> </a:t>
            </a:r>
            <a:r>
              <a:rPr lang="da-DK" sz="2400" dirty="0" err="1" smtClean="0"/>
              <a:t>moves</a:t>
            </a:r>
            <a:r>
              <a:rPr lang="da-DK" sz="2400" dirty="0" smtClean="0"/>
              <a:t>/</a:t>
            </a:r>
            <a:r>
              <a:rPr lang="da-DK" sz="2400" dirty="0" err="1" smtClean="0"/>
              <a:t>second</a:t>
            </a:r>
            <a:r>
              <a:rPr lang="da-DK" sz="2400" dirty="0" smtClean="0"/>
              <a:t> on </a:t>
            </a:r>
            <a:r>
              <a:rPr lang="da-DK" sz="2400" dirty="0" err="1" smtClean="0"/>
              <a:t>four</a:t>
            </a:r>
            <a:r>
              <a:rPr lang="da-DK" sz="2400" dirty="0" smtClean="0"/>
              <a:t> or </a:t>
            </a:r>
            <a:r>
              <a:rPr lang="da-DK" sz="2400" dirty="0" smtClean="0"/>
              <a:t>more </a:t>
            </a:r>
            <a:r>
              <a:rPr lang="da-DK" sz="2400" dirty="0" err="1" smtClean="0"/>
              <a:t>co-located</a:t>
            </a:r>
            <a:r>
              <a:rPr lang="da-DK" sz="2400" dirty="0" smtClean="0"/>
              <a:t> </a:t>
            </a:r>
            <a:r>
              <a:rPr lang="da-DK" sz="2400" dirty="0" err="1" smtClean="0"/>
              <a:t>PlanetLab</a:t>
            </a:r>
            <a:r>
              <a:rPr lang="da-DK" sz="2400" dirty="0" smtClean="0"/>
              <a:t> </a:t>
            </a:r>
            <a:r>
              <a:rPr lang="da-DK" sz="2400" dirty="0" err="1" smtClean="0"/>
              <a:t>machines</a:t>
            </a:r>
            <a:endParaRPr lang="da-DK" sz="2400" dirty="0" smtClean="0"/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da-DK" sz="2400" dirty="0" smtClean="0"/>
              <a:t>Measure </a:t>
            </a:r>
            <a:r>
              <a:rPr lang="da-DK" sz="2400" dirty="0" err="1" smtClean="0"/>
              <a:t>how</a:t>
            </a:r>
            <a:r>
              <a:rPr lang="da-DK" sz="2400" dirty="0" smtClean="0"/>
              <a:t> </a:t>
            </a:r>
            <a:r>
              <a:rPr lang="da-DK" sz="2400" dirty="0" err="1" smtClean="0"/>
              <a:t>many</a:t>
            </a:r>
            <a:r>
              <a:rPr lang="da-DK" sz="2400" dirty="0" smtClean="0"/>
              <a:t> </a:t>
            </a:r>
            <a:r>
              <a:rPr lang="da-DK" sz="2400" dirty="0" err="1" smtClean="0"/>
              <a:t>moves</a:t>
            </a:r>
            <a:r>
              <a:rPr lang="da-DK" sz="2400" dirty="0" smtClean="0"/>
              <a:t>/</a:t>
            </a:r>
            <a:r>
              <a:rPr lang="da-DK" sz="2400" dirty="0" err="1" smtClean="0"/>
              <a:t>second</a:t>
            </a:r>
            <a:r>
              <a:rPr lang="da-DK" sz="2400" dirty="0" smtClean="0"/>
              <a:t> on </a:t>
            </a:r>
            <a:r>
              <a:rPr lang="da-DK" sz="2400" dirty="0" err="1" smtClean="0"/>
              <a:t>four</a:t>
            </a:r>
            <a:r>
              <a:rPr lang="da-DK" sz="2400" dirty="0" smtClean="0"/>
              <a:t> or </a:t>
            </a:r>
            <a:r>
              <a:rPr lang="da-DK" sz="2400" dirty="0" smtClean="0"/>
              <a:t>more </a:t>
            </a:r>
            <a:r>
              <a:rPr lang="da-DK" sz="2400" dirty="0" err="1" smtClean="0"/>
              <a:t>PlanetLab</a:t>
            </a:r>
            <a:r>
              <a:rPr lang="da-DK" sz="2400" dirty="0" smtClean="0"/>
              <a:t> </a:t>
            </a:r>
            <a:r>
              <a:rPr lang="da-DK" sz="2400" dirty="0" err="1" smtClean="0"/>
              <a:t>machines</a:t>
            </a:r>
            <a:r>
              <a:rPr lang="da-DK" sz="2400" dirty="0" smtClean="0"/>
              <a:t> </a:t>
            </a:r>
            <a:r>
              <a:rPr lang="da-DK" sz="2400" dirty="0" err="1" smtClean="0"/>
              <a:t>that</a:t>
            </a:r>
            <a:r>
              <a:rPr lang="da-DK" sz="2400" dirty="0" smtClean="0"/>
              <a:t> </a:t>
            </a:r>
            <a:r>
              <a:rPr lang="da-DK" sz="2400" dirty="0" err="1" smtClean="0"/>
              <a:t>are</a:t>
            </a:r>
            <a:r>
              <a:rPr lang="da-DK" sz="2400" dirty="0" smtClean="0"/>
              <a:t> at </a:t>
            </a:r>
            <a:r>
              <a:rPr lang="da-DK" sz="2400" dirty="0" err="1" smtClean="0"/>
              <a:t>least</a:t>
            </a:r>
            <a:r>
              <a:rPr lang="da-DK" sz="2400" dirty="0" smtClean="0"/>
              <a:t> 500 km from </a:t>
            </a:r>
            <a:r>
              <a:rPr lang="da-DK" sz="2400" dirty="0" err="1" smtClean="0"/>
              <a:t>one</a:t>
            </a:r>
            <a:r>
              <a:rPr lang="da-DK" sz="2400" dirty="0" smtClean="0"/>
              <a:t> </a:t>
            </a:r>
            <a:r>
              <a:rPr lang="da-DK" sz="2400" dirty="0" err="1" smtClean="0"/>
              <a:t>another</a:t>
            </a:r>
            <a:endParaRPr lang="da-DK" sz="2400" dirty="0" smtClean="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Object </a:t>
            </a:r>
            <a:r>
              <a:rPr lang="da-DK" dirty="0" err="1" smtClean="0"/>
              <a:t>moves</a:t>
            </a:r>
            <a:r>
              <a:rPr lang="da-DK" dirty="0" smtClean="0"/>
              <a:t> </a:t>
            </a:r>
            <a:r>
              <a:rPr lang="da-DK" dirty="0" err="1" smtClean="0"/>
              <a:t>itself</a:t>
            </a:r>
            <a:r>
              <a:rPr lang="da-DK" dirty="0" smtClean="0"/>
              <a:t> to all </a:t>
            </a:r>
            <a:r>
              <a:rPr lang="da-DK" dirty="0" err="1" smtClean="0"/>
              <a:t>available</a:t>
            </a:r>
            <a:r>
              <a:rPr lang="da-DK" dirty="0" smtClean="0"/>
              <a:t> nodes</a:t>
            </a:r>
          </a:p>
          <a:p>
            <a:pPr eaLnBrk="1" hangingPunct="1"/>
            <a:r>
              <a:rPr lang="da-DK" dirty="0" smtClean="0"/>
              <a:t>On the original </a:t>
            </a:r>
            <a:r>
              <a:rPr lang="da-DK" dirty="0" err="1" smtClean="0"/>
              <a:t>MicroVAX</a:t>
            </a:r>
            <a:r>
              <a:rPr lang="da-DK" dirty="0" smtClean="0"/>
              <a:t> </a:t>
            </a:r>
            <a:r>
              <a:rPr lang="da-DK" dirty="0" err="1" smtClean="0"/>
              <a:t>implementation</a:t>
            </a:r>
            <a:r>
              <a:rPr lang="da-DK" dirty="0" smtClean="0"/>
              <a:t>: 20 </a:t>
            </a:r>
            <a:r>
              <a:rPr lang="da-DK" dirty="0" err="1" smtClean="0"/>
              <a:t>moves</a:t>
            </a:r>
            <a:r>
              <a:rPr lang="da-DK" dirty="0" smtClean="0"/>
              <a:t>/</a:t>
            </a:r>
            <a:r>
              <a:rPr lang="da-DK" dirty="0" err="1" smtClean="0"/>
              <a:t>second</a:t>
            </a:r>
            <a:endParaRPr lang="da-DK" dirty="0" smtClean="0"/>
          </a:p>
          <a:p>
            <a:pPr eaLnBrk="1" hangingPunct="1"/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1435347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Emerald is</a:t>
            </a:r>
          </a:p>
          <a:p>
            <a:pPr eaLnBrk="1" hangingPunct="1"/>
            <a:r>
              <a:rPr lang="da-DK" smtClean="0"/>
              <a:t>clean OO language</a:t>
            </a:r>
          </a:p>
          <a:p>
            <a:pPr eaLnBrk="1" hangingPunct="1"/>
            <a:r>
              <a:rPr lang="da-DK" smtClean="0"/>
              <a:t>fully integrated distribution facilities</a:t>
            </a:r>
          </a:p>
          <a:p>
            <a:pPr eaLnBrk="1" hangingPunct="1"/>
            <a:r>
              <a:rPr lang="da-DK" smtClean="0"/>
              <a:t>has full on-the-fly mobility</a:t>
            </a:r>
          </a:p>
          <a:p>
            <a:pPr eaLnBrk="1" hangingPunct="1"/>
            <a:r>
              <a:rPr lang="da-DK" smtClean="0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 smtClean="0"/>
              <a:t>Many novel implementation techniques (more talks to come!)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15731</TotalTime>
  <Words>1716</Words>
  <Application>Microsoft Macintosh PowerPoint</Application>
  <PresentationFormat>Skjermfremvisning (4:3)</PresentationFormat>
  <Paragraphs>423</Paragraphs>
  <Slides>51</Slides>
  <Notes>48</Notes>
  <HiddenSlides>35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51</vt:i4>
      </vt:variant>
    </vt:vector>
  </HeadingPairs>
  <TitlesOfParts>
    <vt:vector size="55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Concurrency: The Java Way</vt:lpstr>
      <vt:lpstr>Concurrency: The Emerald Way</vt:lpstr>
      <vt:lpstr>Concurrency: The Emerald Way</vt:lpstr>
      <vt:lpstr>Distribution: The Emerald Way</vt:lpstr>
      <vt:lpstr>Immutable Objects</vt:lpstr>
      <vt:lpstr>Why Immutability is Useful</vt:lpstr>
      <vt:lpstr>Types are Immutable Objects</vt:lpstr>
      <vt:lpstr>Let’s look at the implementation of Array</vt:lpstr>
      <vt:lpstr>Mobility Example</vt:lpstr>
      <vt:lpstr>Synchronization</vt:lpstr>
      <vt:lpstr>Why Mobility</vt:lpstr>
      <vt:lpstr>Mobility and Location Concepts</vt:lpstr>
      <vt:lpstr>Call-by-move</vt:lpstr>
      <vt:lpstr>How Many Calls of B?</vt:lpstr>
      <vt:lpstr>How Many Calls of B?</vt:lpstr>
      <vt:lpstr>Process Mobility</vt:lpstr>
      <vt:lpstr>Kilroy</vt:lpstr>
      <vt:lpstr>Kilroy Assignment</vt:lpstr>
      <vt:lpstr>Conclusion</vt:lpstr>
    </vt:vector>
  </TitlesOfParts>
  <Company>DIKU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51</cp:revision>
  <cp:lastPrinted>1601-01-01T00:00:00Z</cp:lastPrinted>
  <dcterms:created xsi:type="dcterms:W3CDTF">2016-02-29T13:14:49Z</dcterms:created>
  <dcterms:modified xsi:type="dcterms:W3CDTF">2017-02-10T11:04:05Z</dcterms:modified>
</cp:coreProperties>
</file>