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290" r:id="rId35"/>
    <p:sldId id="298" r:id="rId36"/>
    <p:sldId id="299" r:id="rId37"/>
    <p:sldId id="269" r:id="rId38"/>
    <p:sldId id="274" r:id="rId39"/>
    <p:sldId id="271" r:id="rId40"/>
    <p:sldId id="272" r:id="rId41"/>
    <p:sldId id="273" r:id="rId42"/>
    <p:sldId id="261" r:id="rId43"/>
    <p:sldId id="277" r:id="rId4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53"/>
    <p:restoredTop sz="90984"/>
  </p:normalViewPr>
  <p:slideViewPr>
    <p:cSldViewPr>
      <p:cViewPr varScale="1">
        <p:scale>
          <a:sx n="95" d="100"/>
          <a:sy n="95" d="100"/>
        </p:scale>
        <p:origin x="11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01/02/2017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 smtClean="0"/>
              <a:t>Eric Jul</a:t>
            </a:r>
          </a:p>
          <a:p>
            <a:pPr eaLnBrk="1" hangingPunct="1"/>
            <a:r>
              <a:rPr lang="da-DK" i="1" dirty="0" smtClean="0"/>
              <a:t>PSE</a:t>
            </a:r>
          </a:p>
          <a:p>
            <a:pPr eaLnBrk="1" hangingPunct="1"/>
            <a:endParaRPr lang="da-DK" i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Java?</a:t>
            </a:r>
          </a:p>
          <a:p>
            <a:r>
              <a:rPr lang="en-US" dirty="0" smtClean="0"/>
              <a:t>Experienced Java programmer?</a:t>
            </a:r>
          </a:p>
          <a:p>
            <a:r>
              <a:rPr lang="en-US" dirty="0" smtClean="0"/>
              <a:t>Other OO languages?</a:t>
            </a:r>
          </a:p>
          <a:p>
            <a:r>
              <a:rPr lang="da-DK" dirty="0"/>
              <a:t>SIMULA</a:t>
            </a:r>
            <a:r>
              <a:rPr lang="da-DK" dirty="0" smtClean="0"/>
              <a:t>?</a:t>
            </a:r>
            <a:endParaRPr lang="en-US" dirty="0" smtClean="0"/>
          </a:p>
          <a:p>
            <a:r>
              <a:rPr lang="da-DK" dirty="0" smtClean="0"/>
              <a:t>Strong typing?</a:t>
            </a:r>
          </a:p>
          <a:p>
            <a:r>
              <a:rPr lang="da-DK" dirty="0" smtClean="0"/>
              <a:t>Creating object using a CLASS?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Know by dozen and dozen of </a:t>
            </a:r>
            <a:r>
              <a:rPr lang="da-DK" dirty="0" err="1" smtClean="0"/>
              <a:t>people</a:t>
            </a:r>
            <a:r>
              <a:rPr lang="da-DK" dirty="0" smtClean="0"/>
              <a:t>! (Not </a:t>
            </a:r>
            <a:r>
              <a:rPr lang="da-DK" dirty="0" err="1" smtClean="0"/>
              <a:t>really</a:t>
            </a:r>
            <a:r>
              <a:rPr lang="da-DK" dirty="0" smtClean="0"/>
              <a:t> true: more </a:t>
            </a:r>
            <a:r>
              <a:rPr lang="da-DK" dirty="0" err="1" smtClean="0"/>
              <a:t>than</a:t>
            </a:r>
            <a:r>
              <a:rPr lang="da-DK" dirty="0" smtClean="0"/>
              <a:t> 1.000 citations!)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smtClean="0"/>
              <a:t>In a nutshell: Java with an </a:t>
            </a:r>
            <a:r>
              <a:rPr lang="da-DK" dirty="0" err="1" smtClean="0"/>
              <a:t>Algol-like</a:t>
            </a:r>
            <a:r>
              <a:rPr lang="da-DK" dirty="0" smtClean="0"/>
              <a:t> </a:t>
            </a:r>
            <a:r>
              <a:rPr lang="da-DK" dirty="0" err="1" smtClean="0"/>
              <a:t>syntax</a:t>
            </a:r>
            <a:r>
              <a:rPr lang="da-DK" dirty="0" smtClean="0"/>
              <a:t>, </a:t>
            </a:r>
            <a:r>
              <a:rPr lang="da-DK" dirty="0" err="1" smtClean="0"/>
              <a:t>e.g</a:t>
            </a:r>
            <a:r>
              <a:rPr lang="da-DK" dirty="0" smtClean="0"/>
              <a:t>., ”{” </a:t>
            </a:r>
            <a:r>
              <a:rPr lang="da-DK" dirty="0" err="1" smtClean="0"/>
              <a:t>replaced</a:t>
            </a:r>
            <a:r>
              <a:rPr lang="da-DK" dirty="0" smtClean="0"/>
              <a:t> by ”</a:t>
            </a:r>
            <a:r>
              <a:rPr lang="da-DK" dirty="0" err="1" smtClean="0"/>
              <a:t>begin</a:t>
            </a:r>
            <a:r>
              <a:rPr lang="da-DK" dirty="0" smtClean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Language constructs are NOT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unlike</a:t>
            </a:r>
            <a:r>
              <a:rPr lang="da-DK" dirty="0" smtClean="0"/>
              <a:t> Smalltalk) – for </a:t>
            </a:r>
            <a:r>
              <a:rPr lang="da-DK" dirty="0" err="1" smtClean="0"/>
              <a:t>compilability</a:t>
            </a:r>
            <a:r>
              <a:rPr lang="da-DK" dirty="0" smtClean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No pointers: just object &amp; object references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in a distributed context</a:t>
            </a:r>
          </a:p>
          <a:p>
            <a:r>
              <a:rPr lang="en-US" dirty="0" smtClean="0"/>
              <a:t>Smalltalk SLOW – want ~ C performance</a:t>
            </a:r>
          </a:p>
          <a:p>
            <a:r>
              <a:rPr lang="en-US" dirty="0" smtClean="0"/>
              <a:t>Want strong typing</a:t>
            </a:r>
          </a:p>
          <a:p>
            <a:r>
              <a:rPr lang="en-US" dirty="0" smtClean="0"/>
              <a:t>Want lightweight objects</a:t>
            </a:r>
          </a:p>
          <a:p>
            <a:r>
              <a:rPr lang="en-US" dirty="0" smtClean="0"/>
              <a:t>Want full distribution including location concept, failure handling</a:t>
            </a:r>
          </a:p>
          <a:p>
            <a:r>
              <a:rPr lang="en-US" dirty="0" smtClean="0"/>
              <a:t>Want full, on-the-fly mobility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dirty="0"/>
              <a:t> </a:t>
            </a:r>
            <a:r>
              <a:rPr lang="en-US" dirty="0" smtClean="0"/>
              <a:t>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 smtClean="0"/>
              <a:t>Language uniquely designed for distritbution</a:t>
            </a:r>
          </a:p>
          <a:p>
            <a:r>
              <a:rPr lang="da-DK" dirty="0" smtClean="0"/>
              <a:t>Distribution easy to use</a:t>
            </a:r>
          </a:p>
          <a:p>
            <a:r>
              <a:rPr lang="da-DK" dirty="0" smtClean="0"/>
              <a:t>Illustrates PRINCIPLES</a:t>
            </a:r>
          </a:p>
          <a:p>
            <a:endParaRPr lang="da-DK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Principle: </a:t>
            </a:r>
            <a:r>
              <a:rPr lang="da-DK" sz="2800" i="1" dirty="0" smtClean="0">
                <a:cs typeface="Courier New" pitchFamily="49" charset="0"/>
              </a:rPr>
              <a:t>Everything is an object!</a:t>
            </a:r>
            <a:endParaRPr lang="da-DK" sz="2800" i="1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Let’s create objects</a:t>
            </a:r>
            <a:endParaRPr lang="en-GB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Classic </a:t>
            </a:r>
            <a:r>
              <a:rPr lang="da-DK" sz="2800" dirty="0" err="1" smtClean="0"/>
              <a:t>method</a:t>
            </a:r>
            <a:r>
              <a:rPr lang="da-DK" sz="2800" dirty="0" smtClean="0"/>
              <a:t> (</a:t>
            </a:r>
            <a:r>
              <a:rPr lang="da-DK" sz="2800" dirty="0" err="1" smtClean="0"/>
              <a:t>e.g</a:t>
            </a:r>
            <a:r>
              <a:rPr lang="da-DK" sz="2800" dirty="0" smtClean="0"/>
              <a:t>., Java):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 smtClean="0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65288"/>
            <a:ext cx="8568952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constructors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</a:t>
            </a:r>
            <a:r>
              <a:rPr lang="da-DK" sz="2800" dirty="0" err="1" smtClean="0">
                <a:latin typeface="Courier New" pitchFamily="49" charset="0"/>
              </a:rPr>
              <a:t>object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var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operation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r>
              <a:rPr lang="da-DK" sz="2800" dirty="0" smtClean="0">
                <a:latin typeface="Courier New" pitchFamily="49" charset="0"/>
              </a:rPr>
              <a:t>[] -&gt; </a:t>
            </a:r>
            <a:r>
              <a:rPr lang="da-DK" sz="2800" dirty="0" smtClean="0">
                <a:latin typeface="Courier New" pitchFamily="49" charset="0"/>
              </a:rPr>
              <a:t>[</a:t>
            </a:r>
            <a:r>
              <a:rPr lang="da-DK" sz="2800" dirty="0" err="1" smtClean="0">
                <a:latin typeface="Courier New" pitchFamily="49" charset="0"/>
              </a:rPr>
              <a:t>r:Integer</a:t>
            </a:r>
            <a:r>
              <a:rPr lang="da-DK" sz="2800" dirty="0" smtClean="0">
                <a:latin typeface="Courier New" pitchFamily="49" charset="0"/>
              </a:rPr>
              <a:t>]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&lt;-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smtClean="0">
                <a:latin typeface="Courier New" pitchFamily="49" charset="0"/>
              </a:rPr>
              <a:t>r &lt;- prev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57313"/>
            <a:ext cx="864096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</a:t>
            </a:r>
            <a:r>
              <a:rPr lang="da-DK" sz="2400" dirty="0" smtClean="0">
                <a:latin typeface="Courier New" pitchFamily="49" charset="0"/>
              </a:rPr>
              <a:t>-&gt; </a:t>
            </a:r>
            <a:r>
              <a:rPr lang="da-DK" sz="2400" dirty="0" smtClean="0">
                <a:latin typeface="Courier New" pitchFamily="49" charset="0"/>
              </a:rPr>
              <a:t>[</a:t>
            </a:r>
            <a:r>
              <a:rPr lang="da-DK" sz="2400" dirty="0" smtClean="0">
                <a:latin typeface="Courier New" pitchFamily="49" charset="0"/>
              </a:rPr>
              <a:t>r: </a:t>
            </a:r>
            <a:r>
              <a:rPr lang="da-DK" sz="2400" i="1" dirty="0" smtClean="0">
                <a:latin typeface="Courier New" pitchFamily="49" charset="0"/>
              </a:rPr>
              <a:t>type-</a:t>
            </a:r>
            <a:r>
              <a:rPr lang="da-DK" sz="2400" i="1" dirty="0" err="1" smtClean="0">
                <a:latin typeface="Courier New" pitchFamily="49" charset="0"/>
              </a:rPr>
              <a:t>left</a:t>
            </a:r>
            <a:r>
              <a:rPr lang="da-DK" sz="2400" i="1" dirty="0" smtClean="0">
                <a:latin typeface="Courier New" pitchFamily="49" charset="0"/>
              </a:rPr>
              <a:t>-out</a:t>
            </a:r>
            <a:r>
              <a:rPr lang="da-DK" sz="2400" dirty="0" smtClean="0">
                <a:latin typeface="Courier New" pitchFamily="49" charset="0"/>
              </a:rPr>
              <a:t>]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[]-&gt;[</a:t>
            </a:r>
            <a:r>
              <a:rPr lang="da-DK" sz="2400" dirty="0" err="1" smtClean="0">
                <a:latin typeface="Courier New" pitchFamily="49" charset="0"/>
              </a:rPr>
              <a:t>r:Integer</a:t>
            </a:r>
            <a:r>
              <a:rPr lang="da-DK" sz="2400" dirty="0" smtClean="0">
                <a:latin typeface="Courier New" pitchFamily="49" charset="0"/>
              </a:rPr>
              <a:t>]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smtClean="0">
                <a:latin typeface="Courier New" pitchFamily="49" charset="0"/>
              </a:rPr>
              <a:t>r &lt;- 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28750"/>
            <a:ext cx="8892480" cy="51686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&lt;- 17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smtClean="0">
                <a:latin typeface="Courier New" pitchFamily="49" charset="0"/>
              </a:rPr>
              <a:t>r &lt;-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smtClean="0">
                <a:latin typeface="Courier New" pitchFamily="49" charset="0"/>
              </a:rPr>
              <a:t>  </a:t>
            </a:r>
            <a:r>
              <a:rPr lang="da-DK" sz="2400" dirty="0" smtClean="0">
                <a:latin typeface="Courier New" pitchFamily="49" charset="0"/>
              </a:rPr>
              <a:t>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r:Integer</a:t>
            </a:r>
            <a:r>
              <a:rPr lang="da-DK" sz="2400" dirty="0">
                <a:latin typeface="Courier New" pitchFamily="49" charset="0"/>
              </a:rPr>
              <a:t>] </a:t>
            </a: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smtClean="0">
                <a:latin typeface="Courier New" pitchFamily="49" charset="0"/>
              </a:rPr>
              <a:t>prev </a:t>
            </a:r>
            <a:r>
              <a:rPr lang="da-DK" sz="2400" dirty="0" smtClean="0">
                <a:latin typeface="Courier New" pitchFamily="49" charset="0"/>
              </a:rPr>
              <a:t>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smtClean="0">
                <a:latin typeface="Courier New" pitchFamily="49" charset="0"/>
              </a:rPr>
              <a:t>r &lt;- 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643063"/>
            <a:ext cx="9073008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createInit</a:t>
            </a:r>
            <a:r>
              <a:rPr lang="da-DK" sz="2400" dirty="0" smtClean="0">
                <a:latin typeface="Courier New" pitchFamily="49" charset="0"/>
              </a:rPr>
              <a:t>[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 -&gt;[r]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smtClean="0">
                <a:latin typeface="Courier New" pitchFamily="49" charset="0"/>
              </a:rPr>
              <a:t>r &lt;-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smtClean="0">
                <a:latin typeface="Courier New" pitchFamily="49" charset="0"/>
              </a:rPr>
              <a:t>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smtClean="0">
                <a:latin typeface="Courier New" pitchFamily="49" charset="0"/>
              </a:rPr>
              <a:t>var </a:t>
            </a:r>
            <a:r>
              <a:rPr lang="da-DK" sz="2400" dirty="0" smtClean="0">
                <a:latin typeface="Courier New" pitchFamily="49" charset="0"/>
              </a:rPr>
              <a:t>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</a:t>
            </a:r>
            <a:r>
              <a:rPr lang="da-DK" sz="2400" dirty="0">
                <a:latin typeface="Courier New" pitchFamily="49" charset="0"/>
              </a:rPr>
              <a:t>	</a:t>
            </a:r>
            <a:r>
              <a:rPr lang="da-DK" sz="2400" dirty="0" smtClean="0">
                <a:latin typeface="Courier New" pitchFamily="49" charset="0"/>
              </a:rPr>
              <a:t>   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 			 </a:t>
            </a:r>
            <a:r>
              <a:rPr lang="da-DK" sz="2400" dirty="0" smtClean="0">
                <a:latin typeface="Courier New" pitchFamily="49" charset="0"/>
              </a:rPr>
              <a:t>   prev </a:t>
            </a:r>
            <a:r>
              <a:rPr lang="da-DK" sz="2400" dirty="0">
                <a:latin typeface="Courier New" pitchFamily="49" charset="0"/>
              </a:rPr>
              <a:t>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>
                <a:latin typeface="Courier New" pitchFamily="49" charset="0"/>
              </a:rPr>
              <a:t>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 </a:t>
            </a: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65288"/>
            <a:ext cx="9036496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following</a:t>
            </a:r>
            <a:r>
              <a:rPr lang="da-DK" sz="2800" dirty="0" smtClean="0"/>
              <a:t> </a:t>
            </a:r>
            <a:r>
              <a:rPr lang="da-DK" sz="2800" dirty="0" err="1" smtClean="0"/>
              <a:t>turns</a:t>
            </a:r>
            <a:r>
              <a:rPr lang="da-DK" sz="2800" dirty="0" smtClean="0"/>
              <a:t> </a:t>
            </a:r>
            <a:r>
              <a:rPr lang="da-DK" sz="2800" dirty="0" err="1" smtClean="0"/>
              <a:t>into</a:t>
            </a:r>
            <a:r>
              <a:rPr lang="da-DK" sz="2800" dirty="0" smtClean="0"/>
              <a:t> the </a:t>
            </a:r>
            <a:r>
              <a:rPr lang="da-DK" sz="2800" dirty="0" err="1" smtClean="0"/>
              <a:t>previous</a:t>
            </a:r>
            <a:r>
              <a:rPr lang="da-DK" sz="2800" dirty="0" smtClean="0"/>
              <a:t> double </a:t>
            </a: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 [s: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smtClean="0">
                <a:latin typeface="Courier New" pitchFamily="49" charset="0"/>
              </a:rPr>
              <a:t>s &lt;- 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en-GB" sz="24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7504" y="1665288"/>
            <a:ext cx="9145016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smtClean="0">
                <a:latin typeface="Courier New" pitchFamily="49" charset="0"/>
              </a:rPr>
              <a:t>r &lt;- 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en-GB" sz="2400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179512" y="1665288"/>
            <a:ext cx="9145016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>
                <a:latin typeface="Courier New" pitchFamily="49" charset="0"/>
              </a:rPr>
              <a:t>const</a:t>
            </a:r>
            <a:r>
              <a:rPr lang="da-DK" sz="2800" dirty="0" smtClean="0">
                <a:latin typeface="Courier New" pitchFamily="49" charset="0"/>
              </a:rPr>
              <a:t> SC2 &lt;- 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seqno2 (SC</a:t>
            </a:r>
            <a:r>
              <a:rPr lang="da-DK" sz="2800" dirty="0" smtClean="0">
                <a:latin typeface="Courier New" pitchFamily="49" charset="0"/>
              </a:rPr>
              <a:t>) 	 </a:t>
            </a:r>
            <a:r>
              <a:rPr lang="da-DK" sz="2800" dirty="0" smtClean="0">
                <a:latin typeface="Courier New" pitchFamily="49" charset="0"/>
              </a:rPr>
              <a:t>operation getSeqNo2</a:t>
            </a:r>
            <a:r>
              <a:rPr lang="da-DK" sz="2800" dirty="0" smtClean="0">
                <a:latin typeface="Courier New" pitchFamily="49" charset="0"/>
              </a:rPr>
              <a:t>[]-&gt; [r: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]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smtClean="0">
                <a:latin typeface="Courier New" pitchFamily="49" charset="0"/>
              </a:rPr>
              <a:t>r &lt;- prev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seqno2</a:t>
            </a:r>
            <a:endParaRPr lang="en-GB" sz="2800" dirty="0" smtClean="0">
              <a:latin typeface="Courier New" pitchFamily="49" charset="0"/>
            </a:endParaRP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SC2 &lt;- 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seqno2 (SC) 	</a:t>
            </a:r>
            <a:r>
              <a:rPr lang="da-DK" sz="2400" dirty="0" smtClean="0">
                <a:latin typeface="Courier New" pitchFamily="49" charset="0"/>
              </a:rPr>
              <a:t>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 </a:t>
            </a:r>
            <a:r>
              <a:rPr lang="da-DK" sz="2400" dirty="0">
                <a:latin typeface="Courier New" pitchFamily="49" charset="0"/>
              </a:rPr>
              <a:t>[r: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smtClean="0">
                <a:latin typeface="Courier New" pitchFamily="49" charset="0"/>
              </a:rPr>
              <a:t>r &lt;- 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seqno2</a:t>
            </a:r>
            <a:endParaRPr lang="en-GB" sz="2400" dirty="0" smtClean="0">
              <a:latin typeface="Courier New" pitchFamily="49" charset="0"/>
            </a:endParaRPr>
          </a:p>
          <a:p>
            <a:pPr eaLnBrk="1" hangingPunct="1"/>
            <a:endParaRPr lang="en-US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>
                <a:latin typeface="Courier New" pitchFamily="49" charset="0"/>
              </a:rPr>
              <a:t>const</a:t>
            </a:r>
            <a:r>
              <a:rPr lang="da-DK" sz="2800" dirty="0" smtClean="0">
                <a:latin typeface="Courier New" pitchFamily="49" charset="0"/>
              </a:rPr>
              <a:t> SC2 &lt;- 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seqno2 (SC)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function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r>
              <a:rPr lang="da-DK" sz="2800" dirty="0" smtClean="0">
                <a:latin typeface="Courier New" pitchFamily="49" charset="0"/>
              </a:rPr>
              <a:t>[] -&gt;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seqno2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GB" sz="2800" dirty="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  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i="1" dirty="0" smtClean="0"/>
              <a:t>Note: type say NOTHING about IMPLEMENTATION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</a:t>
            </a:r>
            <a:r>
              <a:rPr lang="da-DK" dirty="0" smtClean="0">
                <a:latin typeface="Courier New" pitchFamily="49" charset="0"/>
              </a:rPr>
              <a:t>ar </a:t>
            </a: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SC.create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 </a:t>
            </a:r>
            <a:r>
              <a:rPr lang="nb-NO" dirty="0" err="1" smtClean="0"/>
              <a:t>Conformity</a:t>
            </a:r>
            <a:r>
              <a:rPr lang="nb-NO" dirty="0" smtClean="0"/>
              <a:t>: First </a:t>
            </a:r>
            <a:r>
              <a:rPr lang="nb-NO" dirty="0" err="1" smtClean="0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 </a:t>
            </a:r>
            <a:r>
              <a:rPr lang="nb-NO" dirty="0" err="1" smtClean="0"/>
              <a:t>object</a:t>
            </a:r>
            <a:r>
              <a:rPr lang="nb-NO" dirty="0" smtClean="0"/>
              <a:t> is </a:t>
            </a:r>
            <a:r>
              <a:rPr lang="nb-NO" dirty="0" err="1" smtClean="0"/>
              <a:t>said</a:t>
            </a:r>
            <a:r>
              <a:rPr lang="nb-NO" dirty="0" smtClean="0"/>
              <a:t> to </a:t>
            </a:r>
            <a:r>
              <a:rPr lang="nb-NO" i="1" dirty="0" err="1" smtClean="0"/>
              <a:t>conform</a:t>
            </a:r>
            <a:r>
              <a:rPr lang="nb-NO" dirty="0" smtClean="0"/>
              <a:t> to a type, </a:t>
            </a:r>
            <a:r>
              <a:rPr lang="nb-NO" dirty="0" err="1" smtClean="0"/>
              <a:t>if</a:t>
            </a:r>
            <a:r>
              <a:rPr lang="nb-NO" dirty="0" smtClean="0"/>
              <a:t> it has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operations</a:t>
            </a:r>
            <a:r>
              <a:rPr lang="nb-NO" dirty="0" smtClean="0"/>
              <a:t> </a:t>
            </a:r>
            <a:r>
              <a:rPr lang="nb-NO" dirty="0" err="1" smtClean="0"/>
              <a:t>specified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type. (Note: it </a:t>
            </a:r>
            <a:r>
              <a:rPr lang="nb-NO" i="1" dirty="0" err="1" smtClean="0"/>
              <a:t>may</a:t>
            </a:r>
            <a:r>
              <a:rPr lang="nb-NO" dirty="0" smtClean="0"/>
              <a:t> have MORE </a:t>
            </a:r>
            <a:r>
              <a:rPr lang="nb-NO" dirty="0" err="1" smtClean="0"/>
              <a:t>operations</a:t>
            </a:r>
            <a:r>
              <a:rPr lang="nb-NO" dirty="0" smtClean="0"/>
              <a:t>.)</a:t>
            </a:r>
          </a:p>
          <a:p>
            <a:r>
              <a:rPr lang="nb-NO" dirty="0" smtClean="0"/>
              <a:t>If an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conforms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type </a:t>
            </a:r>
            <a:r>
              <a:rPr lang="nb-NO" dirty="0" err="1" smtClean="0"/>
              <a:t>of</a:t>
            </a:r>
            <a:r>
              <a:rPr lang="nb-NO" dirty="0" smtClean="0"/>
              <a:t> a variable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assigned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variable.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Conformity</a:t>
            </a:r>
            <a:r>
              <a:rPr lang="da-DK" dirty="0" smtClean="0"/>
              <a:t> </a:t>
            </a:r>
            <a:r>
              <a:rPr lang="da-DK" dirty="0" err="1" smtClean="0"/>
              <a:t>Informally</a:t>
            </a:r>
            <a:endParaRPr lang="en-GB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Conformity</a:t>
            </a:r>
            <a:r>
              <a:rPr lang="da-DK" sz="2800" dirty="0" smtClean="0"/>
              <a:t> is a </a:t>
            </a:r>
            <a:r>
              <a:rPr lang="da-DK" sz="2800" dirty="0" err="1" smtClean="0"/>
              <a:t>mathematical</a:t>
            </a:r>
            <a:r>
              <a:rPr lang="da-DK" sz="2800" dirty="0" smtClean="0"/>
              <a:t> </a:t>
            </a:r>
            <a:r>
              <a:rPr lang="da-DK" sz="2800" dirty="0" err="1" smtClean="0"/>
              <a:t>relationship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If T is to </a:t>
            </a:r>
            <a:r>
              <a:rPr lang="da-DK" sz="2800" dirty="0" err="1" smtClean="0"/>
              <a:t>conform</a:t>
            </a:r>
            <a:r>
              <a:rPr lang="da-DK" sz="2800" dirty="0" smtClean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T must have all the operations </a:t>
            </a:r>
            <a:r>
              <a:rPr lang="da-DK" sz="2800" dirty="0" err="1" smtClean="0"/>
              <a:t>required</a:t>
            </a:r>
            <a:r>
              <a:rPr lang="da-DK" sz="2800" dirty="0" smtClean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For </a:t>
            </a:r>
            <a:r>
              <a:rPr lang="da-DK" sz="2800" dirty="0" err="1" smtClean="0"/>
              <a:t>each</a:t>
            </a:r>
            <a:r>
              <a:rPr lang="da-DK" sz="2800" dirty="0" smtClean="0"/>
              <a:t> operation in T the </a:t>
            </a:r>
            <a:r>
              <a:rPr lang="da-DK" sz="2800" dirty="0" err="1" smtClean="0"/>
              <a:t>corresponding</a:t>
            </a:r>
            <a:r>
              <a:rPr lang="da-DK" sz="2800" dirty="0" smtClean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in-parameters must </a:t>
            </a:r>
            <a:r>
              <a:rPr lang="da-DK" sz="2000" dirty="0" err="1" smtClean="0"/>
              <a:t>conform</a:t>
            </a:r>
            <a:r>
              <a:rPr lang="da-DK" sz="2000" dirty="0" smtClean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 smtClean="0"/>
              <a:t>order</a:t>
            </a:r>
            <a:endParaRPr lang="da-DK" sz="2000" dirty="0" smtClean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out-parameters must </a:t>
            </a:r>
            <a:r>
              <a:rPr lang="da-DK" sz="2000" dirty="0" err="1" smtClean="0"/>
              <a:t>conform</a:t>
            </a:r>
            <a:endParaRPr lang="da-DK" sz="2000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Contravariance</a:t>
            </a:r>
            <a:r>
              <a:rPr lang="da-DK" sz="2800" dirty="0" smtClean="0"/>
              <a:t>: not in </a:t>
            </a:r>
            <a:r>
              <a:rPr lang="da-DK" sz="2800" dirty="0" err="1" smtClean="0"/>
              <a:t>Simula</a:t>
            </a:r>
            <a:r>
              <a:rPr lang="da-DK" sz="2800" dirty="0" smtClean="0"/>
              <a:t> nor </a:t>
            </a:r>
            <a:r>
              <a:rPr lang="da-DK" sz="2800" dirty="0" err="1" smtClean="0"/>
              <a:t>Eiffel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necessary</a:t>
            </a:r>
            <a:r>
              <a:rPr lang="da-DK" sz="2800" dirty="0" smtClean="0"/>
              <a:t> to </a:t>
            </a:r>
            <a:r>
              <a:rPr lang="da-DK" sz="2800" dirty="0" err="1" smtClean="0"/>
              <a:t>make</a:t>
            </a:r>
            <a:r>
              <a:rPr lang="da-DK" sz="2800" dirty="0" smtClean="0"/>
              <a:t> </a:t>
            </a:r>
            <a:r>
              <a:rPr lang="da-DK" sz="2800" dirty="0" err="1" smtClean="0"/>
              <a:t>semantic</a:t>
            </a:r>
            <a:r>
              <a:rPr lang="da-DK" sz="2800" dirty="0" smtClean="0"/>
              <a:t> </a:t>
            </a:r>
            <a:r>
              <a:rPr lang="da-DK" sz="2800" dirty="0" err="1" smtClean="0"/>
              <a:t>sense</a:t>
            </a:r>
            <a:r>
              <a:rPr lang="da-DK" sz="2800" dirty="0" smtClean="0"/>
              <a:t> of programs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Lattice</a:t>
            </a:r>
            <a:r>
              <a:rPr lang="da-DK" dirty="0" smtClean="0"/>
              <a:t> of types</a:t>
            </a:r>
            <a:endParaRPr lang="en-GB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 smtClean="0"/>
              <a:t>Types form a </a:t>
            </a:r>
            <a:r>
              <a:rPr lang="da-DK" dirty="0" err="1" smtClean="0"/>
              <a:t>lattice</a:t>
            </a:r>
            <a:endParaRPr lang="da-DK" dirty="0" smtClean="0"/>
          </a:p>
          <a:p>
            <a:pPr eaLnBrk="1" hangingPunct="1"/>
            <a:r>
              <a:rPr lang="da-DK" dirty="0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Any</a:t>
            </a:r>
            <a:endParaRPr lang="da-DK" dirty="0" smtClean="0"/>
          </a:p>
          <a:p>
            <a:pPr eaLnBrk="1" hangingPunct="1"/>
            <a:r>
              <a:rPr lang="da-DK" dirty="0" err="1" smtClean="0"/>
              <a:t>Bottom</a:t>
            </a:r>
            <a:r>
              <a:rPr lang="da-DK" dirty="0" smtClean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</a:t>
            </a:r>
            <a:r>
              <a:rPr lang="da-DK" dirty="0" smtClean="0"/>
              <a:t>operations!)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conforms</a:t>
            </a:r>
            <a:r>
              <a:rPr lang="da-DK" dirty="0" smtClean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(Read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.”)</a:t>
            </a:r>
            <a:endParaRPr lang="da-DK" dirty="0" smtClean="0"/>
          </a:p>
          <a:p>
            <a:pPr eaLnBrk="1" hangingPunct="1"/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s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Sea of objects</a:t>
            </a:r>
          </a:p>
          <a:p>
            <a:pPr eaLnBrk="1" hangingPunct="1"/>
            <a:r>
              <a:rPr lang="da-DK" smtClean="0"/>
              <a:t>Sea is divided into disjunct parts called Nodes</a:t>
            </a:r>
          </a:p>
          <a:p>
            <a:pPr eaLnBrk="1" hangingPunct="1"/>
            <a:r>
              <a:rPr lang="da-DK" smtClean="0"/>
              <a:t>An object is on one and only one Node at a time</a:t>
            </a:r>
          </a:p>
          <a:p>
            <a:pPr eaLnBrk="1" hangingPunct="1"/>
            <a:r>
              <a:rPr lang="da-DK" smtClean="0"/>
              <a:t>Each node is represented by a Node object</a:t>
            </a:r>
          </a:p>
          <a:p>
            <a:pPr eaLnBrk="1" hangingPunct="1"/>
            <a:r>
              <a:rPr lang="da-DK" smtClean="0">
                <a:latin typeface="Courier New" pitchFamily="49" charset="0"/>
              </a:rPr>
              <a:t>Locate X </a:t>
            </a:r>
            <a:r>
              <a:rPr lang="da-DK" smtClean="0"/>
              <a:t>returns the node where X is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14216</TotalTime>
  <Words>1392</Words>
  <Application>Microsoft Macintosh PowerPoint</Application>
  <PresentationFormat>Skjermfremvisning (4:3)</PresentationFormat>
  <Paragraphs>372</Paragraphs>
  <Slides>43</Slides>
  <Notes>42</Notes>
  <HiddenSlides>11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47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41</cp:revision>
  <cp:lastPrinted>1601-01-01T00:00:00Z</cp:lastPrinted>
  <dcterms:created xsi:type="dcterms:W3CDTF">2016-02-29T13:14:49Z</dcterms:created>
  <dcterms:modified xsi:type="dcterms:W3CDTF">2017-02-01T14:56:04Z</dcterms:modified>
</cp:coreProperties>
</file>