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305" r:id="rId3"/>
    <p:sldId id="257" r:id="rId4"/>
    <p:sldId id="308" r:id="rId5"/>
    <p:sldId id="258" r:id="rId6"/>
    <p:sldId id="259" r:id="rId7"/>
    <p:sldId id="309" r:id="rId8"/>
    <p:sldId id="310" r:id="rId9"/>
    <p:sldId id="279" r:id="rId10"/>
    <p:sldId id="311" r:id="rId11"/>
    <p:sldId id="306" r:id="rId12"/>
    <p:sldId id="280" r:id="rId13"/>
    <p:sldId id="281" r:id="rId14"/>
    <p:sldId id="295" r:id="rId15"/>
    <p:sldId id="296" r:id="rId16"/>
    <p:sldId id="294" r:id="rId17"/>
    <p:sldId id="297" r:id="rId18"/>
    <p:sldId id="301" r:id="rId19"/>
    <p:sldId id="307" r:id="rId20"/>
    <p:sldId id="304" r:id="rId21"/>
    <p:sldId id="300" r:id="rId22"/>
    <p:sldId id="282" r:id="rId23"/>
    <p:sldId id="283" r:id="rId24"/>
    <p:sldId id="302" r:id="rId25"/>
    <p:sldId id="312" r:id="rId26"/>
    <p:sldId id="293" r:id="rId27"/>
    <p:sldId id="285" r:id="rId28"/>
    <p:sldId id="292" r:id="rId29"/>
    <p:sldId id="286" r:id="rId30"/>
    <p:sldId id="287" r:id="rId31"/>
    <p:sldId id="288" r:id="rId32"/>
    <p:sldId id="284" r:id="rId33"/>
    <p:sldId id="289" r:id="rId34"/>
    <p:sldId id="290" r:id="rId35"/>
    <p:sldId id="298" r:id="rId36"/>
    <p:sldId id="299" r:id="rId37"/>
    <p:sldId id="269" r:id="rId38"/>
    <p:sldId id="274" r:id="rId39"/>
    <p:sldId id="271" r:id="rId40"/>
    <p:sldId id="272" r:id="rId41"/>
    <p:sldId id="273" r:id="rId42"/>
    <p:sldId id="261" r:id="rId43"/>
    <p:sldId id="277" r:id="rId44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53"/>
    <p:restoredTop sz="90909"/>
  </p:normalViewPr>
  <p:slideViewPr>
    <p:cSldViewPr>
      <p:cViewPr varScale="1">
        <p:scale>
          <a:sx n="107" d="100"/>
          <a:sy n="107" d="100"/>
        </p:scale>
        <p:origin x="77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18/01/2017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 smtClean="0"/>
              <a:t>Klik for at redigere typografi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7857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60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2E510-62D0-4295-9F46-313702928C5C}" type="slidenum">
              <a:rPr lang="da-DK" smtClean="0"/>
              <a:pPr/>
              <a:t>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837758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247235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481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9D345-F39E-4D87-B9D2-C471EA019B89}" type="slidenum">
              <a:rPr lang="da-DK" smtClean="0"/>
              <a:pPr/>
              <a:t>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748273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91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73A5-B88C-4A5C-BA18-8F38F22E91AD}" type="slidenum">
              <a:rPr lang="da-DK" smtClean="0"/>
              <a:pPr/>
              <a:t>5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20911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01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1CF6F2-1223-4C4B-AD71-C6F20B4ECB65}" type="slidenum">
              <a:rPr lang="da-DK" smtClean="0"/>
              <a:pPr/>
              <a:t>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119058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706127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935052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494966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10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077618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218221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42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53FBD-3CB6-48BE-8758-A0709F8AFB5F}" type="slidenum">
              <a:rPr lang="da-DK" smtClean="0"/>
              <a:pPr/>
              <a:t>12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848185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067782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63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4EA5C8-4B20-4CC1-A78F-720C22BC37A6}" type="slidenum">
              <a:rPr lang="da-DK" smtClean="0"/>
              <a:pPr/>
              <a:t>14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946225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73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9D1DEE-FB1A-49B5-82BC-04EB58047305}" type="slidenum">
              <a:rPr lang="da-DK" smtClean="0"/>
              <a:pPr/>
              <a:t>15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8528928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83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B9AAEC-B0B9-45ED-BBAE-BE0DAD01173B}" type="slidenum">
              <a:rPr lang="da-DK" smtClean="0"/>
              <a:pPr/>
              <a:t>16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2470030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93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EFBC17-C83C-4D83-84A6-0CDE70CB7539}" type="slidenum">
              <a:rPr lang="da-DK" smtClean="0"/>
              <a:pPr/>
              <a:t>17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03484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04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65F006-DB8F-431A-9928-6001105D7D4E}" type="slidenum">
              <a:rPr lang="da-DK" smtClean="0"/>
              <a:pPr/>
              <a:t>18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2042319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14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F92EC5-0FA4-4F80-8F4E-1B504F724CBC}" type="slidenum">
              <a:rPr lang="da-DK" smtClean="0"/>
              <a:pPr/>
              <a:t>19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5085981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246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B65956-357A-436C-9140-12E281F539E5}" type="slidenum">
              <a:rPr lang="da-DK" smtClean="0"/>
              <a:pPr/>
              <a:t>20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450562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349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557DE0-1B27-419D-8456-829B4580F0D4}" type="slidenum">
              <a:rPr lang="da-DK" smtClean="0"/>
              <a:pPr/>
              <a:t>21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6465618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22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334770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554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678215-8D61-4A9A-B0E8-F9D7E637DD28}" type="slidenum">
              <a:rPr lang="da-DK" smtClean="0"/>
              <a:pPr/>
              <a:t>23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9461376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656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CBEBBB-6981-4508-A265-6BE754C5CE57}" type="slidenum">
              <a:rPr lang="da-DK" smtClean="0"/>
              <a:pPr/>
              <a:t>24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617964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758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697B4E-10D9-4375-AB56-E6007EDE3488}" type="slidenum">
              <a:rPr lang="da-DK" smtClean="0"/>
              <a:pPr/>
              <a:t>26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9297773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861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60A32A-A110-41D2-938D-4F294A0C3507}" type="slidenum">
              <a:rPr lang="da-DK" smtClean="0"/>
              <a:pPr/>
              <a:t>27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3634139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963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2C065F-A199-4884-80C5-ACFC832CA2C7}" type="slidenum">
              <a:rPr lang="da-DK" smtClean="0"/>
              <a:pPr/>
              <a:t>28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8717136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06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ADA30F-9B0F-46D7-9EC6-716FC116055C}" type="slidenum">
              <a:rPr lang="da-DK" smtClean="0"/>
              <a:pPr/>
              <a:t>29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1241746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16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F5914C-2EB4-4EC9-9FE1-3550536E8953}" type="slidenum">
              <a:rPr lang="da-DK" smtClean="0"/>
              <a:pPr/>
              <a:t>30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6555851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27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DF71A8-FC60-4645-A377-5D8325DC20DB}" type="slidenum">
              <a:rPr lang="da-DK" smtClean="0"/>
              <a:pPr/>
              <a:t>31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0975549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37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73BB90-E5C0-4672-B252-205118AA6ED2}" type="slidenum">
              <a:rPr lang="da-DK" smtClean="0"/>
              <a:pPr/>
              <a:t>32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7929516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0525078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34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961398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68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D7EFEB-1253-4466-B1C5-18D4662B7B4A}" type="slidenum">
              <a:rPr lang="da-DK" smtClean="0"/>
              <a:pPr/>
              <a:t>35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0395438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36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8292791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88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01BBD4-F00B-4CBF-9FD1-34EED75C41EC}" type="slidenum">
              <a:rPr lang="da-DK" smtClean="0"/>
              <a:pPr/>
              <a:t>37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5138706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98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243AC8-2C86-49F8-AABC-C04FF49001A5}" type="slidenum">
              <a:rPr lang="da-DK" smtClean="0"/>
              <a:pPr/>
              <a:t>38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9827626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09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16F824-84ED-4EC5-AD41-85F4E2CA7E68}" type="slidenum">
              <a:rPr lang="da-DK" smtClean="0"/>
              <a:pPr/>
              <a:t>39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4147407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1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9E9A2B-348B-4CA1-9D02-D855CB648753}" type="slidenum">
              <a:rPr lang="da-DK" smtClean="0"/>
              <a:pPr/>
              <a:t>40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0486163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41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31439584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42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31519833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49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942AA7-3E41-4617-9C19-95EB22B26A37}" type="slidenum">
              <a:rPr lang="da-DK" smtClean="0"/>
              <a:pPr/>
              <a:t>43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3491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pPr eaLnBrk="1" hangingPunct="1"/>
            <a:r>
              <a:rPr lang="da-DK" smtClean="0"/>
              <a:t>Emerald - et OO-språk for distribuerte applikasjoner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dirty="0" smtClean="0"/>
              <a:t>Eric Jul</a:t>
            </a:r>
          </a:p>
          <a:p>
            <a:pPr eaLnBrk="1" hangingPunct="1"/>
            <a:r>
              <a:rPr lang="da-DK" i="1" dirty="0" smtClean="0"/>
              <a:t>PSE</a:t>
            </a:r>
          </a:p>
          <a:p>
            <a:pPr eaLnBrk="1" hangingPunct="1"/>
            <a:endParaRPr lang="da-DK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People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/>
                <a:gridCol w="2643206"/>
                <a:gridCol w="289876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OS/OO-runtime-mobility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OO-language</a:t>
                      </a:r>
                      <a:r>
                        <a:rPr lang="en-US" sz="2400" baseline="0" dirty="0" smtClean="0"/>
                        <a:t> design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Ph.D.</a:t>
                      </a:r>
                      <a:r>
                        <a:rPr lang="en-US" sz="2800" baseline="0" dirty="0" smtClean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Eric Jul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Norm Hutchinson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Faculty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Hank</a:t>
                      </a:r>
                      <a:r>
                        <a:rPr lang="en-US" sz="2800" baseline="0" dirty="0" smtClean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Andrew Black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smtClean="0"/>
              <a:t>Distribution: Mobile objects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i="1" smtClean="0"/>
              <a:t>Any </a:t>
            </a:r>
            <a:r>
              <a:rPr lang="da-DK" smtClean="0"/>
              <a:t>object can move at </a:t>
            </a:r>
            <a:r>
              <a:rPr lang="da-DK" i="1" smtClean="0"/>
              <a:t>any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object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thread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heterogeneous mobility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Conformity based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smtClean="0"/>
              <a:t>Type system based on conformity  principle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smtClean="0"/>
              <a:t>Well-defined semantics (e.g., NIL makes sense!)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Clean OO language (better than succesors?) including uniform object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YOUR Background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 Java?</a:t>
            </a:r>
          </a:p>
          <a:p>
            <a:r>
              <a:rPr lang="en-US" dirty="0" smtClean="0"/>
              <a:t>Experienced Java programmer?</a:t>
            </a:r>
          </a:p>
          <a:p>
            <a:r>
              <a:rPr lang="en-US" dirty="0" smtClean="0"/>
              <a:t>Other OO languages?</a:t>
            </a:r>
          </a:p>
          <a:p>
            <a:r>
              <a:rPr lang="da-DK" dirty="0"/>
              <a:t>SIMULA</a:t>
            </a:r>
            <a:r>
              <a:rPr lang="da-DK" dirty="0" smtClean="0"/>
              <a:t>?</a:t>
            </a:r>
            <a:endParaRPr lang="en-US" dirty="0" smtClean="0"/>
          </a:p>
          <a:p>
            <a:r>
              <a:rPr lang="da-DK" dirty="0" smtClean="0"/>
              <a:t>Strong typing?</a:t>
            </a:r>
          </a:p>
          <a:p>
            <a:r>
              <a:rPr lang="da-DK" dirty="0" smtClean="0"/>
              <a:t>Creating object using a CLASS?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History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Developed in Seattle at the University of Washington 1984-1986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Know by dozen and dozen of </a:t>
            </a:r>
            <a:r>
              <a:rPr lang="da-DK" dirty="0" err="1" smtClean="0"/>
              <a:t>people</a:t>
            </a:r>
            <a:r>
              <a:rPr lang="da-DK" dirty="0" smtClean="0"/>
              <a:t>! (Not </a:t>
            </a:r>
            <a:r>
              <a:rPr lang="da-DK" dirty="0" err="1" smtClean="0"/>
              <a:t>really</a:t>
            </a:r>
            <a:r>
              <a:rPr lang="da-DK" dirty="0" smtClean="0"/>
              <a:t> true: more </a:t>
            </a:r>
            <a:r>
              <a:rPr lang="da-DK" dirty="0" err="1" smtClean="0"/>
              <a:t>than</a:t>
            </a:r>
            <a:r>
              <a:rPr lang="da-DK" dirty="0" smtClean="0"/>
              <a:t> 1.000 citations!)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Emerald is green; Emerald City is Seattle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Original UW version: native code and virtual machine for VAX for speed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UBC (University of </a:t>
            </a:r>
            <a:r>
              <a:rPr lang="en-US" u="sng" dirty="0" smtClean="0"/>
              <a:t>B</a:t>
            </a:r>
            <a:r>
              <a:rPr lang="en-US" dirty="0" smtClean="0"/>
              <a:t>ritish </a:t>
            </a:r>
            <a:r>
              <a:rPr lang="en-US" u="sng" dirty="0" smtClean="0"/>
              <a:t>C</a:t>
            </a:r>
            <a:r>
              <a:rPr lang="en-US" dirty="0" smtClean="0"/>
              <a:t>olumbia) version:  </a:t>
            </a:r>
            <a:r>
              <a:rPr lang="en-US" u="sng" dirty="0" smtClean="0"/>
              <a:t>B</a:t>
            </a:r>
            <a:r>
              <a:rPr lang="en-US" dirty="0" smtClean="0"/>
              <a:t>yte </a:t>
            </a:r>
            <a:r>
              <a:rPr lang="en-US" u="sng" dirty="0" smtClean="0"/>
              <a:t>C</a:t>
            </a:r>
            <a:r>
              <a:rPr lang="en-US" dirty="0" smtClean="0"/>
              <a:t>odes for portability; compiler written in BC Emerald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What does it look like?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93838"/>
            <a:ext cx="8208912" cy="4830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 smtClean="0"/>
              <a:t>In a nutshell: Java with an </a:t>
            </a:r>
            <a:r>
              <a:rPr lang="da-DK" dirty="0" err="1" smtClean="0"/>
              <a:t>Algol-like</a:t>
            </a:r>
            <a:r>
              <a:rPr lang="da-DK" dirty="0" smtClean="0"/>
              <a:t> </a:t>
            </a:r>
            <a:r>
              <a:rPr lang="da-DK" dirty="0" err="1" smtClean="0"/>
              <a:t>syntax</a:t>
            </a:r>
            <a:r>
              <a:rPr lang="da-DK" dirty="0" smtClean="0"/>
              <a:t>, </a:t>
            </a:r>
            <a:r>
              <a:rPr lang="da-DK" dirty="0" err="1" smtClean="0"/>
              <a:t>e.g</a:t>
            </a:r>
            <a:r>
              <a:rPr lang="da-DK" dirty="0" smtClean="0"/>
              <a:t>., ”{” </a:t>
            </a:r>
            <a:r>
              <a:rPr lang="da-DK" dirty="0" err="1" smtClean="0"/>
              <a:t>replaced</a:t>
            </a:r>
            <a:r>
              <a:rPr lang="da-DK" dirty="0" smtClean="0"/>
              <a:t> by ”</a:t>
            </a:r>
            <a:r>
              <a:rPr lang="da-DK" dirty="0" err="1" smtClean="0"/>
              <a:t>begin</a:t>
            </a:r>
            <a:r>
              <a:rPr lang="da-DK" dirty="0" smtClean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Heavily inspired by Algol/Simula and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”Clean” OO language – ”everything” is an object: data, integers, strings, arrays, classes, types as in Smalltalk (unlike Java)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Language constructs are NOT </a:t>
            </a:r>
            <a:r>
              <a:rPr lang="da-DK" dirty="0" err="1" smtClean="0"/>
              <a:t>objects</a:t>
            </a:r>
            <a:r>
              <a:rPr lang="da-DK" dirty="0" smtClean="0"/>
              <a:t> (</a:t>
            </a:r>
            <a:r>
              <a:rPr lang="da-DK" dirty="0" err="1" smtClean="0"/>
              <a:t>unlike</a:t>
            </a:r>
            <a:r>
              <a:rPr lang="da-DK" dirty="0" smtClean="0"/>
              <a:t> Smalltalk) – for </a:t>
            </a:r>
            <a:r>
              <a:rPr lang="da-DK" dirty="0" err="1" smtClean="0"/>
              <a:t>compilability</a:t>
            </a:r>
            <a:r>
              <a:rPr lang="da-DK" dirty="0" smtClean="0"/>
              <a:t> &amp; speed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No pointers: just object &amp; object references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 (Anno 1984)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Objects in a distributed context</a:t>
            </a:r>
          </a:p>
          <a:p>
            <a:r>
              <a:rPr lang="en-US" dirty="0" smtClean="0"/>
              <a:t>Smalltalk SLOW – want ~ C performance</a:t>
            </a:r>
          </a:p>
          <a:p>
            <a:r>
              <a:rPr lang="en-US" dirty="0" smtClean="0"/>
              <a:t>Want strong typing</a:t>
            </a:r>
          </a:p>
          <a:p>
            <a:r>
              <a:rPr lang="en-US" dirty="0" smtClean="0"/>
              <a:t>Want lightweight objects</a:t>
            </a:r>
          </a:p>
          <a:p>
            <a:r>
              <a:rPr lang="en-US" dirty="0" smtClean="0"/>
              <a:t>Want full distribution including location concept, failure handling</a:t>
            </a:r>
          </a:p>
          <a:p>
            <a:r>
              <a:rPr lang="en-US" dirty="0" smtClean="0"/>
              <a:t>Want full, on-the-fly mobility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</a:t>
            </a:r>
            <a:r>
              <a:rPr lang="en-US" dirty="0"/>
              <a:t> </a:t>
            </a:r>
            <a:r>
              <a:rPr lang="en-US" dirty="0" smtClean="0"/>
              <a:t>here?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8265988" cy="4114800"/>
          </a:xfrm>
        </p:spPr>
        <p:txBody>
          <a:bodyPr/>
          <a:lstStyle/>
          <a:p>
            <a:r>
              <a:rPr lang="da-DK" dirty="0" smtClean="0"/>
              <a:t>Language uniquely designed for distritbution</a:t>
            </a:r>
          </a:p>
          <a:p>
            <a:r>
              <a:rPr lang="da-DK" dirty="0" smtClean="0"/>
              <a:t>Distribution easy to use</a:t>
            </a:r>
          </a:p>
          <a:p>
            <a:r>
              <a:rPr lang="da-DK" dirty="0" smtClean="0"/>
              <a:t>Illustrates PRINCIPLES</a:t>
            </a:r>
          </a:p>
          <a:p>
            <a:endParaRPr lang="da-DK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8592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Let’s start with objects</a:t>
            </a:r>
            <a:endParaRPr lang="en-GB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smtClean="0"/>
              <a:t>Principle: </a:t>
            </a:r>
            <a:r>
              <a:rPr lang="da-DK" sz="2800" i="1" dirty="0" smtClean="0">
                <a:cs typeface="Courier New" pitchFamily="49" charset="0"/>
              </a:rPr>
              <a:t>Everything is an object!</a:t>
            </a:r>
            <a:endParaRPr lang="da-DK" sz="2800" i="1" dirty="0" smtClean="0"/>
          </a:p>
          <a:p>
            <a:pPr eaLnBrk="1" hangingPunct="1">
              <a:buFontTx/>
              <a:buNone/>
            </a:pPr>
            <a:endParaRPr lang="da-DK" sz="2800" dirty="0" smtClean="0"/>
          </a:p>
          <a:p>
            <a:pPr eaLnBrk="1" hangingPunct="1">
              <a:buFontTx/>
              <a:buNone/>
            </a:pPr>
            <a:endParaRPr lang="da-DK" sz="28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smtClean="0"/>
              <a:t>Let’s create objects</a:t>
            </a:r>
            <a:endParaRPr lang="en-GB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smtClean="0"/>
              <a:t>How to create an object?</a:t>
            </a:r>
          </a:p>
          <a:p>
            <a:pPr eaLnBrk="1" hangingPunct="1">
              <a:buFontTx/>
              <a:buNone/>
            </a:pPr>
            <a:endParaRPr lang="da-DK" sz="2800" dirty="0" smtClean="0"/>
          </a:p>
          <a:p>
            <a:pPr eaLnBrk="1" hangingPunct="1">
              <a:buFontTx/>
              <a:buNone/>
            </a:pPr>
            <a:r>
              <a:rPr lang="da-DK" sz="2800" dirty="0" smtClean="0"/>
              <a:t>Classic </a:t>
            </a:r>
            <a:r>
              <a:rPr lang="da-DK" sz="2800" dirty="0" err="1" smtClean="0"/>
              <a:t>method</a:t>
            </a:r>
            <a:r>
              <a:rPr lang="da-DK" sz="2800" dirty="0" smtClean="0"/>
              <a:t> (</a:t>
            </a:r>
            <a:r>
              <a:rPr lang="da-DK" sz="2800" dirty="0" err="1" smtClean="0"/>
              <a:t>e.g</a:t>
            </a:r>
            <a:r>
              <a:rPr lang="da-DK" sz="2800" dirty="0" smtClean="0"/>
              <a:t>., Java):</a:t>
            </a:r>
          </a:p>
          <a:p>
            <a:pPr eaLnBrk="1" hangingPunct="1">
              <a:buFontTx/>
              <a:buNone/>
            </a:pPr>
            <a:endParaRPr lang="da-DK" sz="2800" dirty="0" smtClean="0"/>
          </a:p>
          <a:p>
            <a:pPr eaLnBrk="1" hangingPunct="1">
              <a:buFontTx/>
              <a:buNone/>
            </a:pPr>
            <a:r>
              <a:rPr lang="da-DK" sz="2800" dirty="0" smtClean="0"/>
              <a:t>	X = </a:t>
            </a:r>
            <a:r>
              <a:rPr lang="da-DK" sz="2800" dirty="0" smtClean="0">
                <a:latin typeface="Courier New" pitchFamily="49" charset="0"/>
                <a:cs typeface="Courier New" pitchFamily="49" charset="0"/>
              </a:rPr>
              <a:t>new </a:t>
            </a:r>
            <a:r>
              <a:rPr lang="da-DK" sz="2800" i="1" dirty="0" err="1" smtClean="0">
                <a:latin typeface="Courier New" pitchFamily="49" charset="0"/>
                <a:cs typeface="Courier New" pitchFamily="49" charset="0"/>
              </a:rPr>
              <a:t>someclass</a:t>
            </a:r>
            <a:r>
              <a:rPr lang="da-DK" sz="2800" i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eaLnBrk="1" hangingPunct="1">
              <a:buFontTx/>
              <a:buNone/>
            </a:pPr>
            <a:endParaRPr lang="da-DK" sz="2800" i="1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i="1" dirty="0" smtClean="0">
                <a:cs typeface="Courier New" pitchFamily="49" charset="0"/>
              </a:rPr>
              <a:t>But</a:t>
            </a:r>
            <a:r>
              <a:rPr lang="da-DK" sz="2800" dirty="0" smtClean="0">
                <a:cs typeface="Courier New" pitchFamily="49" charset="0"/>
              </a:rPr>
              <a:t> this requires classes – let’s try Occam’s razor: </a:t>
            </a:r>
          </a:p>
        </p:txBody>
      </p:sp>
    </p:spTree>
    <p:extLst>
      <p:ext uri="{BB962C8B-B14F-4D97-AF65-F5344CB8AC3E}">
        <p14:creationId xmlns:p14="http://schemas.microsoft.com/office/powerpoint/2010/main" val="4139654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Classless Object Construction</a:t>
            </a:r>
            <a:endParaRPr lang="en-GB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 smtClean="0"/>
              <a:t>Object</a:t>
            </a:r>
            <a:r>
              <a:rPr lang="da-DK" sz="2800" dirty="0" smtClean="0"/>
              <a:t> </a:t>
            </a:r>
            <a:r>
              <a:rPr lang="da-DK" sz="2800" dirty="0" err="1" smtClean="0"/>
              <a:t>constructors</a:t>
            </a:r>
            <a:r>
              <a:rPr lang="da-DK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</a:t>
            </a:r>
            <a:r>
              <a:rPr lang="da-DK" sz="2800" dirty="0" err="1" smtClean="0">
                <a:latin typeface="Courier New" pitchFamily="49" charset="0"/>
              </a:rPr>
              <a:t>object</a:t>
            </a:r>
            <a:r>
              <a:rPr lang="da-DK" sz="2800" dirty="0" smtClean="0">
                <a:latin typeface="Courier New" pitchFamily="49" charset="0"/>
              </a:rPr>
              <a:t> </a:t>
            </a:r>
            <a:r>
              <a:rPr lang="da-DK" sz="2800" dirty="0" err="1" smtClean="0">
                <a:latin typeface="Courier New" pitchFamily="49" charset="0"/>
              </a:rPr>
              <a:t>seqno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var </a:t>
            </a:r>
            <a:r>
              <a:rPr lang="da-DK" sz="2800" dirty="0" err="1" smtClean="0">
                <a:latin typeface="Courier New" pitchFamily="49" charset="0"/>
              </a:rPr>
              <a:t>prev</a:t>
            </a:r>
            <a:r>
              <a:rPr lang="da-DK" sz="2800" dirty="0" smtClean="0">
                <a:latin typeface="Courier New" pitchFamily="49" charset="0"/>
              </a:rPr>
              <a:t>: </a:t>
            </a:r>
            <a:r>
              <a:rPr lang="da-DK" sz="2800" dirty="0" err="1" smtClean="0">
                <a:latin typeface="Courier New" pitchFamily="49" charset="0"/>
              </a:rPr>
              <a:t>Integer</a:t>
            </a:r>
            <a:r>
              <a:rPr lang="da-DK" sz="2800" dirty="0" smtClean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operation </a:t>
            </a:r>
            <a:r>
              <a:rPr lang="da-DK" sz="2800" dirty="0" err="1" smtClean="0">
                <a:latin typeface="Courier New" pitchFamily="49" charset="0"/>
              </a:rPr>
              <a:t>getSeqNo</a:t>
            </a:r>
            <a:r>
              <a:rPr lang="da-DK" sz="2800" dirty="0" smtClean="0">
                <a:latin typeface="Courier New" pitchFamily="49" charset="0"/>
              </a:rPr>
              <a:t>[] -&gt; </a:t>
            </a:r>
            <a:r>
              <a:rPr lang="da-DK" sz="2800" dirty="0" err="1" smtClean="0">
                <a:latin typeface="Courier New" pitchFamily="49" charset="0"/>
              </a:rPr>
              <a:t>prev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	</a:t>
            </a:r>
            <a:r>
              <a:rPr lang="da-DK" sz="2800" dirty="0" err="1" smtClean="0">
                <a:latin typeface="Courier New" pitchFamily="49" charset="0"/>
              </a:rPr>
              <a:t>prev</a:t>
            </a:r>
            <a:r>
              <a:rPr lang="da-DK" sz="2800" dirty="0" smtClean="0">
                <a:latin typeface="Courier New" pitchFamily="49" charset="0"/>
              </a:rPr>
              <a:t> &lt;- </a:t>
            </a:r>
            <a:r>
              <a:rPr lang="da-DK" sz="2800" dirty="0" err="1" smtClean="0">
                <a:latin typeface="Courier New" pitchFamily="49" charset="0"/>
              </a:rPr>
              <a:t>prev</a:t>
            </a:r>
            <a:r>
              <a:rPr lang="da-DK" sz="2800" dirty="0" smtClean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	</a:t>
            </a:r>
            <a:r>
              <a:rPr lang="da-DK" sz="2800" dirty="0" err="1" smtClean="0">
                <a:latin typeface="Courier New" pitchFamily="49" charset="0"/>
              </a:rPr>
              <a:t>return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end </a:t>
            </a:r>
            <a:r>
              <a:rPr lang="da-DK" sz="2800" dirty="0" err="1" smtClean="0">
                <a:latin typeface="Courier New" pitchFamily="49" charset="0"/>
              </a:rPr>
              <a:t>getSeqno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end </a:t>
            </a:r>
            <a:r>
              <a:rPr lang="da-DK" sz="2800" dirty="0" err="1" smtClean="0">
                <a:latin typeface="Courier New" pitchFamily="49" charset="0"/>
              </a:rPr>
              <a:t>seqno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/>
              <a:t>The </a:t>
            </a:r>
            <a:r>
              <a:rPr lang="da-DK" sz="2800" dirty="0" err="1" smtClean="0"/>
              <a:t>above</a:t>
            </a:r>
            <a:r>
              <a:rPr lang="da-DK" sz="2800" dirty="0" smtClean="0"/>
              <a:t> is an </a:t>
            </a:r>
            <a:r>
              <a:rPr lang="da-DK" sz="2800" i="1" dirty="0" err="1" smtClean="0"/>
              <a:t>executable</a:t>
            </a:r>
            <a:r>
              <a:rPr lang="da-DK" sz="2800" i="1" dirty="0" smtClean="0"/>
              <a:t> </a:t>
            </a:r>
            <a:r>
              <a:rPr lang="da-DK" sz="2800" i="1" dirty="0" err="1" smtClean="0"/>
              <a:t>expression</a:t>
            </a:r>
            <a:r>
              <a:rPr lang="da-DK" sz="2800" i="1" dirty="0" smtClean="0"/>
              <a:t>!</a:t>
            </a:r>
            <a:endParaRPr lang="en-GB" sz="2800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Object Constructors</a:t>
            </a:r>
            <a:endParaRPr lang="en-GB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Execution results in a new object</a:t>
            </a:r>
          </a:p>
          <a:p>
            <a:pPr eaLnBrk="1" hangingPunct="1"/>
            <a:r>
              <a:rPr lang="da-DK" smtClean="0"/>
              <a:t>Execute again – and get yet another object</a:t>
            </a:r>
          </a:p>
          <a:p>
            <a:pPr eaLnBrk="1" hangingPunct="1"/>
            <a:r>
              <a:rPr lang="da-DK" i="1" smtClean="0"/>
              <a:t>No class!</a:t>
            </a:r>
          </a:p>
          <a:p>
            <a:pPr eaLnBrk="1" hangingPunct="1">
              <a:buFontTx/>
              <a:buNone/>
            </a:pPr>
            <a:endParaRPr lang="da-DK" i="1" smtClean="0"/>
          </a:p>
          <a:p>
            <a:pPr eaLnBrk="1" hangingPunct="1">
              <a:buFontTx/>
              <a:buNone/>
            </a:pPr>
            <a:r>
              <a:rPr lang="da-DK" i="1" smtClean="0"/>
              <a:t>Want classes?</a:t>
            </a:r>
            <a:endParaRPr lang="en-GB" i="1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An Object that is a Class</a:t>
            </a:r>
            <a:endParaRPr lang="en-GB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135731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operation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r>
              <a:rPr lang="da-DK" sz="2400" dirty="0" smtClean="0">
                <a:latin typeface="Courier New" pitchFamily="49" charset="0"/>
              </a:rPr>
              <a:t>[] .&gt; [r]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var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operation </a:t>
            </a:r>
            <a:r>
              <a:rPr lang="da-DK" sz="2400" dirty="0" err="1" smtClean="0">
                <a:latin typeface="Courier New" pitchFamily="49" charset="0"/>
              </a:rPr>
              <a:t>getSeqNo[]-&gt;[prev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  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   </a:t>
            </a:r>
            <a:r>
              <a:rPr lang="da-DK" sz="2400" dirty="0" err="1" smtClean="0">
                <a:latin typeface="Courier New" pitchFamily="49" charset="0"/>
              </a:rPr>
              <a:t>return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    		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en-GB" sz="2800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Classes with Free Variables</a:t>
            </a:r>
            <a:endParaRPr lang="en-GB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428750"/>
            <a:ext cx="7772400" cy="46370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operation create[]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end seqnoclass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Classes with Parameters</a:t>
            </a:r>
            <a:endParaRPr lang="en-GB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64306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operation createInit[InitSN: Integer]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end seqnoclass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 done by Syntatic Sugaring</a:t>
            </a:r>
            <a:endParaRPr lang="en-GB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831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/>
              <a:t>The following turns into the previous double object constructor: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class seqno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var prev: Integer = 0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Integer operation getSeqNo[]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end seqno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Inheritance by Sugaring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Tx/>
              <a:buNone/>
              <a:defRPr/>
            </a:pPr>
            <a:r>
              <a:rPr lang="da-DK" dirty="0" err="1" smtClean="0">
                <a:latin typeface="Courier New" pitchFamily="49" charset="0"/>
              </a:rPr>
              <a:t>const</a:t>
            </a:r>
            <a:r>
              <a:rPr lang="da-DK" dirty="0" smtClean="0">
                <a:latin typeface="Courier New" pitchFamily="49" charset="0"/>
              </a:rPr>
              <a:t> SC &lt;- </a:t>
            </a:r>
            <a:r>
              <a:rPr lang="da-DK" dirty="0" err="1" smtClean="0">
                <a:latin typeface="Courier New" pitchFamily="49" charset="0"/>
              </a:rPr>
              <a:t>class</a:t>
            </a:r>
            <a:r>
              <a:rPr lang="da-DK" dirty="0" smtClean="0">
                <a:latin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</a:rPr>
              <a:t>seqno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var 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: </a:t>
            </a:r>
            <a:r>
              <a:rPr lang="da-DK" dirty="0" err="1" smtClean="0">
                <a:latin typeface="Courier New" pitchFamily="49" charset="0"/>
              </a:rPr>
              <a:t>Integer</a:t>
            </a:r>
            <a:r>
              <a:rPr lang="da-DK" dirty="0" smtClean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</a:t>
            </a:r>
            <a:r>
              <a:rPr lang="da-DK" dirty="0" err="1" smtClean="0">
                <a:latin typeface="Courier New" pitchFamily="49" charset="0"/>
              </a:rPr>
              <a:t>Integer</a:t>
            </a:r>
            <a:r>
              <a:rPr lang="da-DK" dirty="0" smtClean="0">
                <a:latin typeface="Courier New" pitchFamily="49" charset="0"/>
              </a:rPr>
              <a:t> operation </a:t>
            </a:r>
            <a:r>
              <a:rPr lang="da-DK" dirty="0" err="1" smtClean="0">
                <a:latin typeface="Courier New" pitchFamily="49" charset="0"/>
              </a:rPr>
              <a:t>getSeqNo</a:t>
            </a:r>
            <a:r>
              <a:rPr lang="da-DK" dirty="0" smtClean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	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 &lt;- 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	</a:t>
            </a:r>
            <a:r>
              <a:rPr lang="da-DK" dirty="0" err="1" smtClean="0">
                <a:latin typeface="Courier New" pitchFamily="49" charset="0"/>
              </a:rPr>
              <a:t>return</a:t>
            </a:r>
            <a:r>
              <a:rPr lang="da-DK" dirty="0" smtClean="0">
                <a:latin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</a:rPr>
              <a:t>prev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end </a:t>
            </a:r>
            <a:r>
              <a:rPr lang="da-DK" dirty="0" err="1" smtClean="0">
                <a:latin typeface="Courier New" pitchFamily="49" charset="0"/>
              </a:rPr>
              <a:t>getSeqno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end </a:t>
            </a:r>
            <a:r>
              <a:rPr lang="da-DK" dirty="0" err="1" smtClean="0">
                <a:latin typeface="Courier New" pitchFamily="49" charset="0"/>
              </a:rPr>
              <a:t>seqno</a:t>
            </a:r>
            <a:endParaRPr lang="en-GB" dirty="0" smtClean="0">
              <a:latin typeface="Courier New" pitchFamily="49" charset="0"/>
            </a:endParaRP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Inheritance by Sugaring/Adding</a:t>
            </a:r>
          </a:p>
        </p:txBody>
      </p:sp>
      <p:sp>
        <p:nvSpPr>
          <p:cNvPr id="18435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const SC2 &lt;- class seqno2 (SC) 	Integer operation getSeqNo2[]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end getSeqno2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end seqno2</a:t>
            </a:r>
            <a:endParaRPr lang="en-GB" smtClean="0">
              <a:latin typeface="Courier New" pitchFamily="49" charset="0"/>
            </a:endParaRP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8029575" cy="1143000"/>
          </a:xfrm>
        </p:spPr>
        <p:txBody>
          <a:bodyPr/>
          <a:lstStyle/>
          <a:p>
            <a:pPr eaLnBrk="1" hangingPunct="1"/>
            <a:r>
              <a:rPr lang="en-US" smtClean="0"/>
              <a:t>Inheritance by Sugaring/Overwrite</a:t>
            </a:r>
          </a:p>
        </p:txBody>
      </p:sp>
      <p:sp>
        <p:nvSpPr>
          <p:cNvPr id="19459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const SC2 &lt;- class seqno2 (SC) 	Integer operation getSeqNo[]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end seqno2</a:t>
            </a:r>
            <a:endParaRPr lang="en-GB" smtClean="0">
              <a:latin typeface="Courier New" pitchFamily="49" charset="0"/>
            </a:endParaRP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const SC2 &lt;- class seqno2 (SC)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class function getSuper[] -&gt;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                           [r: Any]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r &lt;- SC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end getSuper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end seqno2</a:t>
            </a:r>
            <a:endParaRPr lang="en-US" smtClean="0"/>
          </a:p>
          <a:p>
            <a:pPr eaLnBrk="1" hangingPunct="1">
              <a:buFontTx/>
              <a:buNone/>
            </a:pPr>
            <a:endParaRPr lang="en-GB" sz="2800" smtClean="0">
              <a:latin typeface="Courier New" pitchFamily="49" charset="0"/>
            </a:endParaRPr>
          </a:p>
        </p:txBody>
      </p:sp>
      <p:sp>
        <p:nvSpPr>
          <p:cNvPr id="20483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Operations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Using a class to create an object</a:t>
            </a:r>
            <a:endParaRPr lang="en-GB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Var mySeqNo: </a:t>
            </a:r>
            <a:r>
              <a:rPr lang="da-DK" i="1" smtClean="0">
                <a:latin typeface="Courier New" pitchFamily="49" charset="0"/>
              </a:rPr>
              <a:t>type-defined-later</a:t>
            </a:r>
            <a:endParaRPr lang="da-DK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da-DK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mtClean="0"/>
              <a:t>Classes ARE merely objects!</a:t>
            </a:r>
          </a:p>
          <a:p>
            <a:pPr eaLnBrk="1" hangingPunct="1">
              <a:buFontTx/>
              <a:buNone/>
            </a:pPr>
            <a:endParaRPr lang="en-GB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Types</a:t>
            </a:r>
            <a:endParaRPr lang="en-GB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Types are abstract descriptions of the operations required of an object (think: Java Interfaces – they are close to identical to types in Emerald).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Collection of operation signatures.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Simple Type Example</a:t>
            </a:r>
            <a:endParaRPr lang="en-GB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type </a:t>
            </a:r>
            <a:r>
              <a:rPr lang="da-DK" dirty="0" err="1" smtClean="0">
                <a:latin typeface="Courier New" pitchFamily="49" charset="0"/>
              </a:rPr>
              <a:t>SeqNoSource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   </a:t>
            </a:r>
            <a:r>
              <a:rPr lang="da-DK" dirty="0" err="1" smtClean="0">
                <a:latin typeface="Courier New" pitchFamily="49" charset="0"/>
              </a:rPr>
              <a:t>Integer</a:t>
            </a:r>
            <a:r>
              <a:rPr lang="da-DK" dirty="0" smtClean="0">
                <a:latin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</a:rPr>
              <a:t>getSeqNo</a:t>
            </a:r>
            <a:r>
              <a:rPr lang="da-DK" dirty="0" smtClean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end </a:t>
            </a:r>
            <a:r>
              <a:rPr lang="da-DK" dirty="0" err="1" smtClean="0">
                <a:latin typeface="Courier New" pitchFamily="49" charset="0"/>
              </a:rPr>
              <a:t>SeqNoSource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>
              <a:buFontTx/>
              <a:buNone/>
            </a:pPr>
            <a:r>
              <a:rPr lang="en-GB" i="1" dirty="0" smtClean="0"/>
              <a:t>Note: type say NOTHING about IMPLEMENTATION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Using a class to create an object</a:t>
            </a:r>
            <a:endParaRPr lang="en-GB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v</a:t>
            </a:r>
            <a:r>
              <a:rPr lang="da-DK" dirty="0" smtClean="0">
                <a:latin typeface="Courier New" pitchFamily="49" charset="0"/>
              </a:rPr>
              <a:t>ar </a:t>
            </a:r>
            <a:r>
              <a:rPr lang="da-DK" dirty="0" err="1" smtClean="0">
                <a:latin typeface="Courier New" pitchFamily="49" charset="0"/>
              </a:rPr>
              <a:t>mySeqNo</a:t>
            </a:r>
            <a:r>
              <a:rPr lang="da-DK" dirty="0" smtClean="0">
                <a:latin typeface="Courier New" pitchFamily="49" charset="0"/>
              </a:rPr>
              <a:t>: </a:t>
            </a:r>
            <a:r>
              <a:rPr lang="da-DK" dirty="0" err="1" smtClean="0">
                <a:latin typeface="Courier New" pitchFamily="49" charset="0"/>
              </a:rPr>
              <a:t>SeqNoSource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 err="1" smtClean="0">
                <a:latin typeface="Courier New" pitchFamily="49" charset="0"/>
              </a:rPr>
              <a:t>mySeqNo</a:t>
            </a:r>
            <a:r>
              <a:rPr lang="da-DK" dirty="0" smtClean="0">
                <a:latin typeface="Courier New" pitchFamily="49" charset="0"/>
              </a:rPr>
              <a:t> &lt;- </a:t>
            </a:r>
            <a:r>
              <a:rPr lang="da-DK" dirty="0" err="1" smtClean="0">
                <a:latin typeface="Courier New" pitchFamily="49" charset="0"/>
              </a:rPr>
              <a:t>SC.create</a:t>
            </a:r>
            <a:r>
              <a:rPr lang="da-DK" dirty="0" smtClean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endParaRPr lang="en-GB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i="1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Type </a:t>
            </a:r>
            <a:r>
              <a:rPr lang="nb-NO" dirty="0" err="1" smtClean="0"/>
              <a:t>Conformity</a:t>
            </a:r>
            <a:r>
              <a:rPr lang="nb-NO" dirty="0" smtClean="0"/>
              <a:t>: First </a:t>
            </a:r>
            <a:r>
              <a:rPr lang="nb-NO" dirty="0" err="1" smtClean="0"/>
              <a:t>Cut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An </a:t>
            </a:r>
            <a:r>
              <a:rPr lang="nb-NO" dirty="0" err="1" smtClean="0"/>
              <a:t>object</a:t>
            </a:r>
            <a:r>
              <a:rPr lang="nb-NO" dirty="0" smtClean="0"/>
              <a:t> is </a:t>
            </a:r>
            <a:r>
              <a:rPr lang="nb-NO" dirty="0" err="1" smtClean="0"/>
              <a:t>said</a:t>
            </a:r>
            <a:r>
              <a:rPr lang="nb-NO" dirty="0" smtClean="0"/>
              <a:t> to </a:t>
            </a:r>
            <a:r>
              <a:rPr lang="nb-NO" i="1" dirty="0" err="1" smtClean="0"/>
              <a:t>conform</a:t>
            </a:r>
            <a:r>
              <a:rPr lang="nb-NO" dirty="0" smtClean="0"/>
              <a:t> to a type, </a:t>
            </a:r>
            <a:r>
              <a:rPr lang="nb-NO" dirty="0" err="1" smtClean="0"/>
              <a:t>if</a:t>
            </a:r>
            <a:r>
              <a:rPr lang="nb-NO" dirty="0" smtClean="0"/>
              <a:t> it has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operations</a:t>
            </a:r>
            <a:r>
              <a:rPr lang="nb-NO" dirty="0" smtClean="0"/>
              <a:t> </a:t>
            </a:r>
            <a:r>
              <a:rPr lang="nb-NO" dirty="0" err="1" smtClean="0"/>
              <a:t>specified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type. (Note: it </a:t>
            </a:r>
            <a:r>
              <a:rPr lang="nb-NO" i="1" dirty="0" err="1" smtClean="0"/>
              <a:t>may</a:t>
            </a:r>
            <a:r>
              <a:rPr lang="nb-NO" dirty="0" smtClean="0"/>
              <a:t> have MORE </a:t>
            </a:r>
            <a:r>
              <a:rPr lang="nb-NO" dirty="0" err="1" smtClean="0"/>
              <a:t>operations</a:t>
            </a:r>
            <a:r>
              <a:rPr lang="nb-NO" dirty="0" smtClean="0"/>
              <a:t>.)</a:t>
            </a:r>
          </a:p>
          <a:p>
            <a:r>
              <a:rPr lang="nb-NO" dirty="0" smtClean="0"/>
              <a:t>If an </a:t>
            </a:r>
            <a:r>
              <a:rPr lang="nb-NO" dirty="0" err="1" smtClean="0"/>
              <a:t>object</a:t>
            </a:r>
            <a:r>
              <a:rPr lang="nb-NO" dirty="0" smtClean="0"/>
              <a:t> </a:t>
            </a:r>
            <a:r>
              <a:rPr lang="nb-NO" dirty="0" err="1" smtClean="0"/>
              <a:t>conforms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type </a:t>
            </a:r>
            <a:r>
              <a:rPr lang="nb-NO" dirty="0" err="1" smtClean="0"/>
              <a:t>of</a:t>
            </a:r>
            <a:r>
              <a:rPr lang="nb-NO" dirty="0" smtClean="0"/>
              <a:t> a variable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object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assigned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variable.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1785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3" cy="41148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</a:t>
            </a:r>
            <a:r>
              <a:rPr lang="da-DK" sz="1800" dirty="0" smtClean="0">
                <a:latin typeface="Courier New" pitchFamily="49" charset="0"/>
                <a:cs typeface="Courier New" pitchFamily="49" charset="0"/>
              </a:rPr>
              <a:t>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0" y="1665288"/>
            <a:ext cx="3327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smtClean="0"/>
              <a:t>Conformity object-to-type</a:t>
            </a:r>
          </a:p>
          <a:p>
            <a:pPr eaLnBrk="1" hangingPunct="1">
              <a:buFontTx/>
              <a:buNone/>
            </a:pPr>
            <a:r>
              <a:rPr lang="da-DK" sz="2400" smtClean="0"/>
              <a:t>and type-to-type</a:t>
            </a:r>
          </a:p>
          <a:p>
            <a:pPr eaLnBrk="1" hangingPunct="1">
              <a:buFontTx/>
              <a:buNone/>
            </a:pPr>
            <a:endParaRPr lang="da-DK" sz="2400" smtClean="0"/>
          </a:p>
          <a:p>
            <a:pPr eaLnBrk="1" hangingPunct="1">
              <a:buFontTx/>
              <a:buNone/>
            </a:pPr>
            <a:r>
              <a:rPr lang="da-DK" sz="2400" smtClean="0"/>
              <a:t>BankAccount </a:t>
            </a:r>
            <a:r>
              <a:rPr lang="da-DK" sz="2400" i="1" smtClean="0"/>
              <a:t>conforms</a:t>
            </a:r>
            <a:r>
              <a:rPr lang="da-DK" sz="2400" smtClean="0"/>
              <a:t> to DepositOnlyBankAccount because it support all the require operations – and the parameters also conform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 smtClean="0"/>
              <a:t>Conformity</a:t>
            </a:r>
            <a:r>
              <a:rPr lang="da-DK" dirty="0" smtClean="0"/>
              <a:t> </a:t>
            </a:r>
            <a:r>
              <a:rPr lang="da-DK" dirty="0" err="1" smtClean="0"/>
              <a:t>Informally</a:t>
            </a:r>
            <a:endParaRPr lang="en-GB" dirty="0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An object is said to </a:t>
            </a:r>
            <a:r>
              <a:rPr lang="en-US" i="1" dirty="0" smtClean="0"/>
              <a:t>conform</a:t>
            </a:r>
            <a:r>
              <a:rPr lang="en-US" dirty="0" smtClean="0"/>
              <a:t> to a type, if </a:t>
            </a:r>
          </a:p>
          <a:p>
            <a:pPr eaLnBrk="1" hangingPunct="1">
              <a:defRPr/>
            </a:pPr>
            <a:r>
              <a:rPr lang="en-US" dirty="0" smtClean="0"/>
              <a:t>It has the operations specified by the type</a:t>
            </a:r>
          </a:p>
          <a:p>
            <a:pPr eaLnBrk="1" hangingPunct="1">
              <a:defRPr/>
            </a:pPr>
            <a:r>
              <a:rPr lang="en-US" dirty="0" smtClean="0"/>
              <a:t>For each operation in the type:</a:t>
            </a:r>
          </a:p>
          <a:p>
            <a:pPr lvl="1" eaLnBrk="1" hangingPunct="1">
              <a:defRPr/>
            </a:pPr>
            <a:r>
              <a:rPr lang="en-US" dirty="0" smtClean="0"/>
              <a:t>The number of parameters is the same in the object as in the type</a:t>
            </a:r>
          </a:p>
          <a:p>
            <a:pPr lvl="1" eaLnBrk="1" hangingPunct="1">
              <a:defRPr/>
            </a:pPr>
            <a:r>
              <a:rPr lang="en-US" dirty="0" smtClean="0"/>
              <a:t>Each output parameter of the object conforms to the corresponding param of the type</a:t>
            </a:r>
          </a:p>
          <a:p>
            <a:pPr lvl="1" eaLnBrk="1" hangingPunct="1">
              <a:defRPr/>
            </a:pPr>
            <a:r>
              <a:rPr lang="en-US" dirty="0" smtClean="0"/>
              <a:t>Each input parameter of the type conforms to the corresponding param of the object (contra variant)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between types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 smtClean="0"/>
              <a:t>Conformity</a:t>
            </a:r>
            <a:r>
              <a:rPr lang="da-DK" sz="2800" dirty="0" smtClean="0"/>
              <a:t> is a </a:t>
            </a:r>
            <a:r>
              <a:rPr lang="da-DK" sz="2800" dirty="0" err="1" smtClean="0"/>
              <a:t>mathematical</a:t>
            </a:r>
            <a:r>
              <a:rPr lang="da-DK" sz="2800" dirty="0" smtClean="0"/>
              <a:t> </a:t>
            </a:r>
            <a:r>
              <a:rPr lang="da-DK" sz="2800" dirty="0" err="1" smtClean="0"/>
              <a:t>relationship</a:t>
            </a:r>
            <a:endParaRPr lang="da-DK" sz="2800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smtClean="0"/>
              <a:t>If T is to </a:t>
            </a:r>
            <a:r>
              <a:rPr lang="da-DK" sz="2800" dirty="0" err="1" smtClean="0"/>
              <a:t>conform</a:t>
            </a:r>
            <a:r>
              <a:rPr lang="da-DK" sz="2800" dirty="0" smtClean="0"/>
              <a:t> to S: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 smtClean="0"/>
              <a:t>T must have all the operations </a:t>
            </a:r>
            <a:r>
              <a:rPr lang="da-DK" sz="2800" dirty="0" err="1" smtClean="0"/>
              <a:t>required</a:t>
            </a:r>
            <a:r>
              <a:rPr lang="da-DK" sz="2800" dirty="0" smtClean="0"/>
              <a:t> by 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 smtClean="0"/>
              <a:t>For </a:t>
            </a:r>
            <a:r>
              <a:rPr lang="da-DK" sz="2800" dirty="0" err="1" smtClean="0"/>
              <a:t>each</a:t>
            </a:r>
            <a:r>
              <a:rPr lang="da-DK" sz="2800" dirty="0" smtClean="0"/>
              <a:t> operation in T the </a:t>
            </a:r>
            <a:r>
              <a:rPr lang="da-DK" sz="2800" dirty="0" err="1" smtClean="0"/>
              <a:t>corresponding</a:t>
            </a:r>
            <a:r>
              <a:rPr lang="da-DK" sz="2800" dirty="0" smtClean="0"/>
              <a:t> operation in S: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 smtClean="0"/>
              <a:t>in-parameters must </a:t>
            </a:r>
            <a:r>
              <a:rPr lang="da-DK" sz="2000" dirty="0" err="1" smtClean="0"/>
              <a:t>conform</a:t>
            </a:r>
            <a:r>
              <a:rPr lang="da-DK" sz="2000" dirty="0" smtClean="0"/>
              <a:t> </a:t>
            </a:r>
            <a:r>
              <a:rPr lang="da-DK" sz="2000" i="1" dirty="0"/>
              <a:t>in </a:t>
            </a:r>
            <a:r>
              <a:rPr lang="da-DK" sz="2000" i="1" dirty="0" err="1"/>
              <a:t>opposite</a:t>
            </a:r>
            <a:r>
              <a:rPr lang="da-DK" sz="2000" i="1" dirty="0"/>
              <a:t> </a:t>
            </a:r>
            <a:r>
              <a:rPr lang="da-DK" sz="2000" i="1" dirty="0" err="1" smtClean="0"/>
              <a:t>order</a:t>
            </a:r>
            <a:endParaRPr lang="da-DK" sz="2000" dirty="0" smtClean="0"/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 smtClean="0"/>
              <a:t>out-parameters must </a:t>
            </a:r>
            <a:r>
              <a:rPr lang="da-DK" sz="2000" dirty="0" err="1" smtClean="0"/>
              <a:t>conform</a:t>
            </a:r>
            <a:endParaRPr lang="da-DK" sz="2000" i="1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 smtClean="0"/>
              <a:t>Contravariance</a:t>
            </a:r>
            <a:r>
              <a:rPr lang="da-DK" sz="2800" dirty="0" smtClean="0"/>
              <a:t>: not in </a:t>
            </a:r>
            <a:r>
              <a:rPr lang="da-DK" sz="2800" dirty="0" err="1" smtClean="0"/>
              <a:t>Simula</a:t>
            </a:r>
            <a:r>
              <a:rPr lang="da-DK" sz="2800" dirty="0" smtClean="0"/>
              <a:t> nor </a:t>
            </a:r>
            <a:r>
              <a:rPr lang="da-DK" sz="2800" dirty="0" err="1" smtClean="0"/>
              <a:t>Eiffel</a:t>
            </a:r>
            <a:endParaRPr lang="da-DK" sz="2800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 smtClean="0"/>
              <a:t>necessary</a:t>
            </a:r>
            <a:r>
              <a:rPr lang="da-DK" sz="2800" dirty="0" smtClean="0"/>
              <a:t> to </a:t>
            </a:r>
            <a:r>
              <a:rPr lang="da-DK" sz="2800" dirty="0" err="1" smtClean="0"/>
              <a:t>make</a:t>
            </a:r>
            <a:r>
              <a:rPr lang="da-DK" sz="2800" dirty="0" smtClean="0"/>
              <a:t> </a:t>
            </a:r>
            <a:r>
              <a:rPr lang="da-DK" sz="2800" dirty="0" err="1" smtClean="0"/>
              <a:t>semantic</a:t>
            </a:r>
            <a:r>
              <a:rPr lang="da-DK" sz="2800" dirty="0" smtClean="0"/>
              <a:t> </a:t>
            </a:r>
            <a:r>
              <a:rPr lang="da-DK" sz="2800" dirty="0" err="1" smtClean="0"/>
              <a:t>sense</a:t>
            </a:r>
            <a:r>
              <a:rPr lang="da-DK" sz="2800" dirty="0" smtClean="0"/>
              <a:t> of programs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details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is </a:t>
            </a:r>
            <a:r>
              <a:rPr lang="da-DK" i="1" smtClean="0"/>
              <a:t>implicit</a:t>
            </a:r>
            <a:endParaRPr lang="da-DK" smtClean="0"/>
          </a:p>
          <a:p>
            <a:pPr eaLnBrk="1" hangingPunct="1"/>
            <a:r>
              <a:rPr lang="da-DK" smtClean="0"/>
              <a:t>No ”implements” as in Java</a:t>
            </a:r>
          </a:p>
          <a:p>
            <a:pPr eaLnBrk="1" hangingPunct="1"/>
            <a:r>
              <a:rPr lang="da-DK" smtClean="0"/>
              <a:t>Operation names important</a:t>
            </a:r>
          </a:p>
          <a:p>
            <a:pPr eaLnBrk="1" hangingPunct="1"/>
            <a:r>
              <a:rPr lang="da-DK" smtClean="0"/>
              <a:t>Parameter names do not matter, just their type</a:t>
            </a:r>
          </a:p>
          <a:p>
            <a:pPr eaLnBrk="1" hangingPunct="1"/>
            <a:r>
              <a:rPr lang="da-DK" smtClean="0"/>
              <a:t>Arity matters: foo(char) different from foo(char, float)</a:t>
            </a:r>
            <a:endParaRPr lang="en-GB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more formally</a:t>
            </a:r>
            <a:endParaRPr lang="en-GB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Don’t listen to me: Talk to Andrew Black!</a:t>
            </a:r>
          </a:p>
          <a:p>
            <a:pPr eaLnBrk="1" hangingPunct="1"/>
            <a:r>
              <a:rPr lang="da-DK" smtClean="0"/>
              <a:t>An object can conform to many different types</a:t>
            </a:r>
          </a:p>
          <a:p>
            <a:pPr eaLnBrk="1" hangingPunct="1"/>
            <a:r>
              <a:rPr lang="da-DK" smtClean="0"/>
              <a:t>An object has a ”best-fitting” type: the ”largest” of the types that the object conforms to. Essentially just collect all its methods </a:t>
            </a:r>
          </a:p>
          <a:p>
            <a:pPr eaLnBrk="1" hangingPunct="1"/>
            <a:r>
              <a:rPr lang="da-DK" smtClean="0"/>
              <a:t>Conformity defined between types</a:t>
            </a:r>
            <a:endParaRPr lang="en-GB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Lattice of types</a:t>
            </a:r>
            <a:endParaRPr lang="en-GB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37"/>
          </a:xfrm>
        </p:spPr>
        <p:txBody>
          <a:bodyPr/>
          <a:lstStyle/>
          <a:p>
            <a:pPr eaLnBrk="1" hangingPunct="1"/>
            <a:r>
              <a:rPr lang="da-DK" dirty="0" smtClean="0"/>
              <a:t>Types form a </a:t>
            </a:r>
            <a:r>
              <a:rPr lang="da-DK" dirty="0" err="1" smtClean="0"/>
              <a:t>lattice</a:t>
            </a:r>
            <a:endParaRPr lang="da-DK" dirty="0" smtClean="0"/>
          </a:p>
          <a:p>
            <a:pPr eaLnBrk="1" hangingPunct="1"/>
            <a:r>
              <a:rPr lang="da-DK" dirty="0" smtClean="0"/>
              <a:t>Top is</a:t>
            </a:r>
          </a:p>
          <a:p>
            <a:pPr lvl="1"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type Any</a:t>
            </a:r>
          </a:p>
          <a:p>
            <a:pPr lvl="1"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end Any</a:t>
            </a:r>
            <a:endParaRPr lang="da-DK" dirty="0" smtClean="0"/>
          </a:p>
          <a:p>
            <a:pPr eaLnBrk="1" hangingPunct="1"/>
            <a:r>
              <a:rPr lang="da-DK" dirty="0" err="1" smtClean="0"/>
              <a:t>Bottom</a:t>
            </a:r>
            <a:r>
              <a:rPr lang="da-DK" dirty="0" smtClean="0"/>
              <a:t> is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smtClean="0"/>
              <a:t>(it has ALL operations”)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/>
              <a:t> </a:t>
            </a:r>
            <a:r>
              <a:rPr lang="da-DK" dirty="0" err="1" smtClean="0"/>
              <a:t>conforms</a:t>
            </a:r>
            <a:r>
              <a:rPr lang="da-DK" dirty="0" smtClean="0"/>
              <a:t> to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 smtClean="0"/>
              <a:t> </a:t>
            </a:r>
          </a:p>
          <a:p>
            <a:pPr eaLnBrk="1" hangingPunct="1"/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/>
              <a:t> </a:t>
            </a:r>
            <a:r>
              <a:rPr lang="da-DK" dirty="0" err="1" smtClean="0"/>
              <a:t>can</a:t>
            </a:r>
            <a:r>
              <a:rPr lang="da-DK" dirty="0" smtClean="0"/>
              <a:t> </a:t>
            </a:r>
            <a:r>
              <a:rPr lang="da-DK" dirty="0" err="1" smtClean="0"/>
              <a:t>thus</a:t>
            </a:r>
            <a:r>
              <a:rPr lang="da-DK" dirty="0" smtClean="0"/>
              <a:t> </a:t>
            </a:r>
            <a:r>
              <a:rPr lang="da-DK" dirty="0" err="1" smtClean="0"/>
              <a:t>be</a:t>
            </a:r>
            <a:r>
              <a:rPr lang="da-DK" dirty="0" smtClean="0"/>
              <a:t> </a:t>
            </a:r>
            <a:r>
              <a:rPr lang="da-DK" dirty="0" err="1" smtClean="0"/>
              <a:t>assigned</a:t>
            </a:r>
            <a:r>
              <a:rPr lang="da-DK" dirty="0" smtClean="0"/>
              <a:t> to </a:t>
            </a:r>
            <a:r>
              <a:rPr lang="da-DK" i="1" dirty="0" err="1" smtClean="0"/>
              <a:t>any</a:t>
            </a:r>
            <a:r>
              <a:rPr lang="da-DK" dirty="0" smtClean="0"/>
              <a:t> variable! (Read ”</a:t>
            </a:r>
            <a:r>
              <a:rPr lang="da-DK" dirty="0" err="1" smtClean="0"/>
              <a:t>Much</a:t>
            </a:r>
            <a:r>
              <a:rPr lang="da-DK" dirty="0" smtClean="0"/>
              <a:t> </a:t>
            </a:r>
            <a:r>
              <a:rPr lang="da-DK" dirty="0" err="1" smtClean="0"/>
              <a:t>Ado</a:t>
            </a:r>
            <a:r>
              <a:rPr lang="da-DK" dirty="0" smtClean="0"/>
              <a:t> </a:t>
            </a:r>
            <a:r>
              <a:rPr lang="da-DK" dirty="0" err="1" smtClean="0"/>
              <a:t>About</a:t>
            </a:r>
            <a:r>
              <a:rPr lang="da-DK" dirty="0" smtClean="0"/>
              <a:t> 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>
                <a:cs typeface="Courier New" pitchFamily="49" charset="0"/>
              </a:rPr>
              <a:t>.)</a:t>
            </a:r>
            <a:endParaRPr lang="da-DK" dirty="0" smtClean="0"/>
          </a:p>
          <a:p>
            <a:pPr eaLnBrk="1" hangingPunct="1"/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GB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 (with Type Added)</a:t>
            </a:r>
            <a:endParaRPr lang="en-GB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00188"/>
            <a:ext cx="8064896" cy="4929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>
                <a:latin typeface="Courier New" pitchFamily="49" charset="0"/>
              </a:rPr>
              <a:t>Const</a:t>
            </a:r>
            <a:r>
              <a:rPr lang="da-DK" sz="2400" dirty="0" smtClean="0">
                <a:latin typeface="Courier New" pitchFamily="49" charset="0"/>
              </a:rPr>
              <a:t> SC &lt;- 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operation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r>
              <a:rPr lang="da-DK" sz="2400" dirty="0" smtClean="0">
                <a:latin typeface="Courier New" pitchFamily="49" charset="0"/>
              </a:rPr>
              <a:t>[] -&gt; [r: </a:t>
            </a:r>
            <a:r>
              <a:rPr lang="da-DK" sz="2400" dirty="0" err="1" smtClean="0">
                <a:latin typeface="Courier New" pitchFamily="49" charset="0"/>
              </a:rPr>
              <a:t>SeqNoSource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  </a:t>
            </a:r>
            <a:r>
              <a:rPr lang="da-DK" sz="2400" dirty="0" err="1" smtClean="0">
                <a:latin typeface="Courier New" pitchFamily="49" charset="0"/>
              </a:rPr>
              <a:t>return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    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   var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   operation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 -&gt; [</a:t>
            </a:r>
            <a:r>
              <a:rPr lang="da-DK" sz="2400" dirty="0" err="1" smtClean="0">
                <a:latin typeface="Courier New" pitchFamily="49" charset="0"/>
              </a:rPr>
              <a:t>s:Integer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s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smtClean="0">
                <a:latin typeface="Courier New" pitchFamily="49" charset="0"/>
              </a:rPr>
              <a:t>  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    	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en-GB" sz="28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Distribution</a:t>
            </a:r>
            <a:endParaRPr lang="en-GB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Sea of objects</a:t>
            </a:r>
          </a:p>
          <a:p>
            <a:pPr eaLnBrk="1" hangingPunct="1"/>
            <a:r>
              <a:rPr lang="da-DK" smtClean="0"/>
              <a:t>Sea is divided into disjunct parts called Nodes</a:t>
            </a:r>
          </a:p>
          <a:p>
            <a:pPr eaLnBrk="1" hangingPunct="1"/>
            <a:r>
              <a:rPr lang="da-DK" smtClean="0"/>
              <a:t>An object is on one and only one Node at a time</a:t>
            </a:r>
          </a:p>
          <a:p>
            <a:pPr eaLnBrk="1" hangingPunct="1"/>
            <a:r>
              <a:rPr lang="da-DK" smtClean="0"/>
              <a:t>Each node is represented by a Node object</a:t>
            </a:r>
          </a:p>
          <a:p>
            <a:pPr eaLnBrk="1" hangingPunct="1"/>
            <a:r>
              <a:rPr lang="da-DK" smtClean="0">
                <a:latin typeface="Courier New" pitchFamily="49" charset="0"/>
              </a:rPr>
              <a:t>Locate X </a:t>
            </a:r>
            <a:r>
              <a:rPr lang="da-DK" smtClean="0"/>
              <a:t>returns the node where X is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Immutable Objects</a:t>
            </a:r>
            <a:endParaRPr lang="en-GB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Immutable objects cannot change state</a:t>
            </a:r>
          </a:p>
          <a:p>
            <a:pPr eaLnBrk="1" hangingPunct="1"/>
            <a:r>
              <a:rPr lang="en-US" smtClean="0"/>
              <a:t>Examples: The integer 17</a:t>
            </a:r>
          </a:p>
          <a:p>
            <a:pPr eaLnBrk="1" hangingPunct="1"/>
            <a:r>
              <a:rPr lang="en-US" smtClean="0"/>
              <a:t>User-defined immutable objects: for example complex numbers</a:t>
            </a:r>
          </a:p>
          <a:p>
            <a:pPr eaLnBrk="1" hangingPunct="1"/>
            <a:r>
              <a:rPr lang="en-US" smtClean="0"/>
              <a:t>Immutable objects are omnipresent</a:t>
            </a:r>
          </a:p>
          <a:p>
            <a:pPr eaLnBrk="1" hangingPunct="1"/>
            <a:r>
              <a:rPr lang="en-US" smtClean="0"/>
              <a:t>Types must be immutable to allow static type checking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are Immutable Objects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Example: arrays</a:t>
            </a:r>
          </a:p>
          <a:p>
            <a:pPr eaLnBrk="1" hangingPunct="1">
              <a:buFontTx/>
              <a:buNone/>
              <a:defRPr/>
            </a:pPr>
            <a:endParaRPr lang="en-US" dirty="0" smtClean="0"/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 eaLnBrk="1" hangingPunct="1">
              <a:buFontTx/>
              <a:buNone/>
              <a:defRPr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Let’s look at the implementation of Array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(Switch to code…)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Mobility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object Boss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var w: Worker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n &lt;- …find usable node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w &lt;- Worker.create[ ]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move w to n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w.DoWork[ ]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class Worker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operation DoWork[ 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  … work … work …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end DoWork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end Worker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Why Mobility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Local calls are typically 1,000 – 10,000 times faster than remote calls</a:t>
            </a:r>
          </a:p>
          <a:p>
            <a:pPr eaLnBrk="1" hangingPunct="1"/>
            <a:r>
              <a:rPr lang="da-DK" smtClean="0"/>
              <a:t>Mobility for:</a:t>
            </a:r>
          </a:p>
          <a:p>
            <a:pPr lvl="1" eaLnBrk="1" hangingPunct="1"/>
            <a:r>
              <a:rPr lang="da-DK" smtClean="0"/>
              <a:t>performance</a:t>
            </a:r>
          </a:p>
          <a:p>
            <a:pPr lvl="1" eaLnBrk="1" hangingPunct="1"/>
            <a:r>
              <a:rPr lang="da-DK" smtClean="0"/>
              <a:t>availability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Mobility and Location Concepts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/>
              <a:t>locate X          returns (one of) the object X’s 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locations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move X to Y  move the object X to the node 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where Y is (or rather was)</a:t>
            </a:r>
          </a:p>
          <a:p>
            <a:pPr eaLnBrk="1" hangingPunct="1">
              <a:buFontTx/>
              <a:buNone/>
            </a:pPr>
            <a:r>
              <a:rPr lang="da-DK" sz="2800" smtClean="0"/>
              <a:t>fix X at Y       as move but disregard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subsequent moves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refix X at Y    as fix but for fixed objects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unfix X           allow normal moves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Call-by-move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var B: </a:t>
            </a:r>
            <a:r>
              <a:rPr lang="da-DK" i="1" smtClean="0"/>
              <a:t>some data object</a:t>
            </a:r>
            <a:endParaRPr lang="da-DK" smtClean="0"/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  X.F[move B]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  X.F[visit B]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</p:txBody>
      </p:sp>
      <p:sp>
        <p:nvSpPr>
          <p:cNvPr id="39940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object X</a:t>
            </a:r>
          </a:p>
          <a:p>
            <a:pPr eaLnBrk="1" hangingPunct="1">
              <a:buFontTx/>
              <a:buNone/>
            </a:pPr>
            <a:r>
              <a:rPr lang="da-DK" smtClean="0"/>
              <a:t>  operation F[arg:T]</a:t>
            </a:r>
          </a:p>
          <a:p>
            <a:pPr eaLnBrk="1" hangingPunct="1">
              <a:buFontTx/>
              <a:buNone/>
            </a:pPr>
            <a:r>
              <a:rPr lang="da-DK" smtClean="0"/>
              <a:t>    loop</a:t>
            </a:r>
          </a:p>
          <a:p>
            <a:pPr eaLnBrk="1" hangingPunct="1">
              <a:buFontTx/>
              <a:buNone/>
            </a:pPr>
            <a:r>
              <a:rPr lang="da-DK" smtClean="0"/>
              <a:t>      arg.g[…]</a:t>
            </a:r>
          </a:p>
          <a:p>
            <a:pPr eaLnBrk="1" hangingPunct="1">
              <a:buFontTx/>
              <a:buNone/>
            </a:pPr>
            <a:r>
              <a:rPr lang="da-DK" smtClean="0"/>
              <a:t>    exit </a:t>
            </a:r>
            <a:r>
              <a:rPr lang="da-DK" i="1" smtClean="0"/>
              <a:t>after many loops</a:t>
            </a:r>
            <a:endParaRPr lang="da-DK" smtClean="0"/>
          </a:p>
          <a:p>
            <a:pPr eaLnBrk="1" hangingPunct="1">
              <a:buFontTx/>
              <a:buNone/>
            </a:pPr>
            <a:r>
              <a:rPr lang="da-DK" smtClean="0"/>
              <a:t>    end loop</a:t>
            </a:r>
          </a:p>
          <a:p>
            <a:pPr eaLnBrk="1" hangingPunct="1">
              <a:buFontTx/>
              <a:buNone/>
            </a:pPr>
            <a:r>
              <a:rPr lang="da-DK" smtClean="0"/>
              <a:t>end X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smtClean="0"/>
              <a:t>Questions: given a normal PC enviroment, say 2 GHz CPU, 10 Mbit/s Ethernet, how many calls of a small (say 100 bytes) argument B before breakeven?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100,000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Killroy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object Killroy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var myNode &lt;- locate self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var up: array.of[Nodes]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up &lt;- myNode.getNodes[]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foreach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  move self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end foreach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end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end Killroy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 smtClean="0"/>
              <a:t>Object moves itself to all available nodes</a:t>
            </a:r>
          </a:p>
          <a:p>
            <a:pPr eaLnBrk="1" hangingPunct="1"/>
            <a:r>
              <a:rPr lang="da-DK" smtClean="0"/>
              <a:t>On the original MicroVAX implementation: 20 moves/second</a:t>
            </a:r>
          </a:p>
          <a:p>
            <a:pPr eaLnBrk="1" hangingPunct="1"/>
            <a:r>
              <a:rPr lang="da-DK" smtClean="0"/>
              <a:t>Note: the thread (called a process in Emerald) moves along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Conclusion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Emerald is</a:t>
            </a:r>
          </a:p>
          <a:p>
            <a:pPr eaLnBrk="1" hangingPunct="1"/>
            <a:r>
              <a:rPr lang="da-DK" smtClean="0"/>
              <a:t>clean OO language</a:t>
            </a:r>
          </a:p>
          <a:p>
            <a:pPr eaLnBrk="1" hangingPunct="1"/>
            <a:r>
              <a:rPr lang="da-DK" smtClean="0"/>
              <a:t>fully integrated distribution facilities</a:t>
            </a:r>
          </a:p>
          <a:p>
            <a:pPr eaLnBrk="1" hangingPunct="1"/>
            <a:r>
              <a:rPr lang="da-DK" smtClean="0"/>
              <a:t>has full on-the-fly mobility</a:t>
            </a:r>
          </a:p>
          <a:p>
            <a:pPr eaLnBrk="1" hangingPunct="1"/>
            <a:r>
              <a:rPr lang="da-DK" smtClean="0"/>
              <a:t>a well-defined type system</a:t>
            </a:r>
          </a:p>
          <a:p>
            <a:pPr eaLnBrk="1" hangingPunct="1">
              <a:buFontTx/>
              <a:buNone/>
            </a:pPr>
            <a:r>
              <a:rPr lang="da-DK" smtClean="0"/>
              <a:t>Many novel implementation techniques (more talks to come!)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13877</TotalTime>
  <Words>1388</Words>
  <Application>Microsoft Macintosh PowerPoint</Application>
  <PresentationFormat>Skjermfremvisning (4:3)</PresentationFormat>
  <Paragraphs>373</Paragraphs>
  <Slides>43</Slides>
  <Notes>42</Notes>
  <HiddenSlides>35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43</vt:i4>
      </vt:variant>
    </vt:vector>
  </HeadingPairs>
  <TitlesOfParts>
    <vt:vector size="47" baseType="lpstr">
      <vt:lpstr>Calibri</vt:lpstr>
      <vt:lpstr>Courier New</vt:lpstr>
      <vt:lpstr>Times New Roman</vt:lpstr>
      <vt:lpstr>Marble</vt:lpstr>
      <vt:lpstr>Emerald - et OO-språk for distribuerte applikasjoner</vt:lpstr>
      <vt:lpstr>People</vt:lpstr>
      <vt:lpstr>Main Contributions</vt:lpstr>
      <vt:lpstr>YOUR Background</vt:lpstr>
      <vt:lpstr>History</vt:lpstr>
      <vt:lpstr>What does it look like?</vt:lpstr>
      <vt:lpstr>Why? (Anno 1984)</vt:lpstr>
      <vt:lpstr>Why here?</vt:lpstr>
      <vt:lpstr>Let’s start with objects</vt:lpstr>
      <vt:lpstr>Let’s create objects</vt:lpstr>
      <vt:lpstr>Classless Object Construction</vt:lpstr>
      <vt:lpstr>Object Constructors</vt:lpstr>
      <vt:lpstr>An Object that is a Class</vt:lpstr>
      <vt:lpstr>Classes with Free Variables</vt:lpstr>
      <vt:lpstr>Classes with Parameters</vt:lpstr>
      <vt:lpstr>Class done by Syntatic Sugaring</vt:lpstr>
      <vt:lpstr>Inheritance by Sugaring</vt:lpstr>
      <vt:lpstr>Inheritance by Sugaring/Adding</vt:lpstr>
      <vt:lpstr>Inheritance by Sugaring/Overwrite</vt:lpstr>
      <vt:lpstr>Class Operations</vt:lpstr>
      <vt:lpstr>Using a class to create an object</vt:lpstr>
      <vt:lpstr>Types</vt:lpstr>
      <vt:lpstr>Simple Type Example</vt:lpstr>
      <vt:lpstr>Using a class to create an object</vt:lpstr>
      <vt:lpstr>Type Conformity: First Cut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Class (with Type Added)</vt:lpstr>
      <vt:lpstr>Distribution</vt:lpstr>
      <vt:lpstr>Immutable Objects</vt:lpstr>
      <vt:lpstr>Types are Immutable Objects</vt:lpstr>
      <vt:lpstr>Let’s look at the implementation of Array</vt:lpstr>
      <vt:lpstr>Mobility Example</vt:lpstr>
      <vt:lpstr>Why Mobility</vt:lpstr>
      <vt:lpstr>Mobility and Location Concepts</vt:lpstr>
      <vt:lpstr>Call-by-move</vt:lpstr>
      <vt:lpstr>How Many Calls of B?</vt:lpstr>
      <vt:lpstr>Killroy</vt:lpstr>
      <vt:lpstr>Conclusion</vt:lpstr>
    </vt:vector>
  </TitlesOfParts>
  <Company>DIKU</Company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Jul</cp:lastModifiedBy>
  <cp:revision>36</cp:revision>
  <cp:lastPrinted>1601-01-01T00:00:00Z</cp:lastPrinted>
  <dcterms:created xsi:type="dcterms:W3CDTF">2016-02-29T13:14:49Z</dcterms:created>
  <dcterms:modified xsi:type="dcterms:W3CDTF">2017-01-18T11:24:07Z</dcterms:modified>
</cp:coreProperties>
</file>