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312" r:id="rId3"/>
    <p:sldId id="313" r:id="rId4"/>
    <p:sldId id="314" r:id="rId5"/>
    <p:sldId id="315" r:id="rId6"/>
    <p:sldId id="316" r:id="rId7"/>
    <p:sldId id="317" r:id="rId8"/>
    <p:sldId id="318" r:id="rId9"/>
    <p:sldId id="289" r:id="rId10"/>
    <p:sldId id="322" r:id="rId11"/>
    <p:sldId id="323" r:id="rId12"/>
    <p:sldId id="324" r:id="rId13"/>
    <p:sldId id="326" r:id="rId14"/>
    <p:sldId id="325" r:id="rId15"/>
    <p:sldId id="269" r:id="rId16"/>
    <p:sldId id="274" r:id="rId17"/>
    <p:sldId id="271" r:id="rId18"/>
    <p:sldId id="272" r:id="rId19"/>
    <p:sldId id="273" r:id="rId20"/>
    <p:sldId id="261" r:id="rId21"/>
    <p:sldId id="320" r:id="rId22"/>
    <p:sldId id="321" r:id="rId23"/>
    <p:sldId id="327" r:id="rId24"/>
    <p:sldId id="277" r:id="rId25"/>
  </p:sldIdLst>
  <p:sldSz cx="9144000" cy="6858000" type="screen4x3"/>
  <p:notesSz cx="7099300" cy="102346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 varScale="1">
        <p:scale>
          <a:sx n="59" d="100"/>
          <a:sy n="59" d="100"/>
        </p:scale>
        <p:origin x="820" y="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pPr>
              <a:defRPr/>
            </a:pPr>
            <a:fld id="{6A8B4C38-FA1C-475B-A863-13A56162FACD}" type="datetimeFigureOut">
              <a:rPr lang="da-DK"/>
              <a:pPr>
                <a:defRPr/>
              </a:pPr>
              <a:t>02-02-2015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pPr lvl="0"/>
            <a:endParaRPr lang="da-DK" noProof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da-DK" noProof="0" smtClean="0"/>
              <a:t>Klik for at redigere typografi i masteren</a:t>
            </a:r>
          </a:p>
          <a:p>
            <a:pPr lvl="1"/>
            <a:r>
              <a:rPr lang="da-DK" noProof="0" smtClean="0"/>
              <a:t>Andet niveau</a:t>
            </a:r>
          </a:p>
          <a:p>
            <a:pPr lvl="2"/>
            <a:r>
              <a:rPr lang="da-DK" noProof="0" smtClean="0"/>
              <a:t>Tredje niveau</a:t>
            </a:r>
          </a:p>
          <a:p>
            <a:pPr lvl="3"/>
            <a:r>
              <a:rPr lang="da-DK" noProof="0" smtClean="0"/>
              <a:t>Fjerde niveau</a:t>
            </a:r>
          </a:p>
          <a:p>
            <a:pPr lvl="4"/>
            <a:r>
              <a:rPr lang="da-DK" noProof="0" smtClean="0"/>
              <a:t>Femte niveau</a:t>
            </a:r>
            <a:endParaRPr lang="da-DK" noProof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pPr>
              <a:defRPr/>
            </a:pPr>
            <a:fld id="{666F4F1A-6A9B-4B35-8BEA-A3C58294E289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2095639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4506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01850C4-52CB-4B05-AB38-931655B43958}" type="slidenum">
              <a:rPr lang="da-DK" smtClean="0"/>
              <a:pPr/>
              <a:t>1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37857958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7475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2A31142-CFDB-4DD4-B294-8016392583C0}" type="slidenum">
              <a:rPr lang="da-DK" smtClean="0"/>
              <a:pPr/>
              <a:t>2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42002469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754831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316070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352546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289835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991870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051580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7475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2A31142-CFDB-4DD4-B294-8016392583C0}" type="slidenum">
              <a:rPr lang="da-DK" smtClean="0"/>
              <a:pPr/>
              <a:t>9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40525078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10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978273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11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865459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12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55500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7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7578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EC61C6A-D8CC-497D-B01C-A65EDD3BFFB4}" type="slidenum">
              <a:rPr lang="da-DK" smtClean="0"/>
              <a:pPr/>
              <a:t>13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29544883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14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209423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7885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201BBD4-F00B-4CBF-9FD1-34EED75C41EC}" type="slidenum">
              <a:rPr lang="da-DK" smtClean="0"/>
              <a:pPr/>
              <a:t>15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5138706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7987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B243AC8-2C86-49F8-AABC-C04FF49001A5}" type="slidenum">
              <a:rPr lang="da-DK" smtClean="0"/>
              <a:pPr/>
              <a:t>16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198276265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89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8090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716F824-84ED-4EC5-AD41-85F4E2CA7E68}" type="slidenum">
              <a:rPr lang="da-DK" smtClean="0"/>
              <a:pPr/>
              <a:t>17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241474070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8192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C9E9A2B-348B-4CA1-9D02-D855CB648753}" type="slidenum">
              <a:rPr lang="da-DK" smtClean="0"/>
              <a:pPr/>
              <a:t>18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104861635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8294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964FB90-B025-4954-AE36-8C2CED8509DA}" type="slidenum">
              <a:rPr lang="da-DK" smtClean="0"/>
              <a:pPr/>
              <a:t>19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131439584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97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8397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08F977C-FF53-4E63-BAD9-EFDDDAD074AF}" type="slidenum">
              <a:rPr lang="da-DK" smtClean="0"/>
              <a:pPr/>
              <a:t>20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331519833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7680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FD7EFEB-1253-4466-B1C5-18D4662B7B4A}" type="slidenum">
              <a:rPr lang="da-DK" smtClean="0"/>
              <a:pPr/>
              <a:t>21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25460590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7782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386EBD8-DD9F-4BF5-9F36-071DBA5457AE}" type="slidenum">
              <a:rPr lang="da-DK" smtClean="0"/>
              <a:pPr/>
              <a:t>22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94785253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8499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B942AA7-3E41-4617-9C19-95EB22B26A37}" type="slidenum">
              <a:rPr lang="da-DK" smtClean="0"/>
              <a:pPr/>
              <a:t>24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21349109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38100" y="-12700"/>
            <a:ext cx="9239250" cy="6940550"/>
            <a:chOff x="-12" y="-10"/>
            <a:chExt cx="5820" cy="4372"/>
          </a:xfrm>
        </p:grpSpPr>
        <p:sp>
          <p:nvSpPr>
            <p:cNvPr id="5" name="Rectangle 3"/>
            <p:cNvSpPr>
              <a:spLocks noChangeArrowheads="1"/>
            </p:cNvSpPr>
            <p:nvPr userDrawn="1"/>
          </p:nvSpPr>
          <p:spPr bwMode="ltGray">
            <a:xfrm>
              <a:off x="5520" y="-8"/>
              <a:ext cx="287" cy="4364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6" name="Rectangle 4"/>
            <p:cNvSpPr>
              <a:spLocks noChangeArrowheads="1"/>
            </p:cNvSpPr>
            <p:nvPr userDrawn="1"/>
          </p:nvSpPr>
          <p:spPr bwMode="ltGray">
            <a:xfrm>
              <a:off x="-8" y="-8"/>
              <a:ext cx="288" cy="4368"/>
            </a:xfrm>
            <a:prstGeom prst="rect">
              <a:avLst/>
            </a:pr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7" name="AutoShape 5"/>
            <p:cNvSpPr>
              <a:spLocks noChangeArrowheads="1"/>
            </p:cNvSpPr>
            <p:nvPr userDrawn="1"/>
          </p:nvSpPr>
          <p:spPr bwMode="ltGray">
            <a:xfrm rot="-10800000" flipH="1" flipV="1">
              <a:off x="2" y="-10"/>
              <a:ext cx="5798" cy="288"/>
            </a:xfrm>
            <a:custGeom>
              <a:avLst/>
              <a:gdLst>
                <a:gd name="G0" fmla="+- 1089 0 0"/>
                <a:gd name="G1" fmla="+- 21600 0 1089"/>
                <a:gd name="G2" fmla="*/ 1089 1 2"/>
                <a:gd name="G3" fmla="+- 21600 0 G2"/>
                <a:gd name="G4" fmla="+/ 1089 21600 2"/>
                <a:gd name="G5" fmla="+/ G1 0 2"/>
                <a:gd name="G6" fmla="*/ 21600 21600 1089"/>
                <a:gd name="G7" fmla="*/ G6 1 2"/>
                <a:gd name="G8" fmla="+- 21600 0 G7"/>
                <a:gd name="G9" fmla="*/ 21600 1 2"/>
                <a:gd name="G10" fmla="+- 1089 0 G9"/>
                <a:gd name="G11" fmla="?: G10 G8 0"/>
                <a:gd name="G12" fmla="?: G10 G7 21600"/>
                <a:gd name="T0" fmla="*/ 21055 w 21600"/>
                <a:gd name="T1" fmla="*/ 10800 h 21600"/>
                <a:gd name="T2" fmla="*/ 10800 w 21600"/>
                <a:gd name="T3" fmla="*/ 21600 h 21600"/>
                <a:gd name="T4" fmla="*/ 545 w 21600"/>
                <a:gd name="T5" fmla="*/ 10800 h 21600"/>
                <a:gd name="T6" fmla="*/ 10800 w 21600"/>
                <a:gd name="T7" fmla="*/ 0 h 21600"/>
                <a:gd name="T8" fmla="*/ 2345 w 21600"/>
                <a:gd name="T9" fmla="*/ 2345 h 21600"/>
                <a:gd name="T10" fmla="*/ 19255 w 21600"/>
                <a:gd name="T11" fmla="*/ 1925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089" y="21600"/>
                  </a:lnTo>
                  <a:lnTo>
                    <a:pt x="20511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8" name="AutoShape 6"/>
            <p:cNvSpPr>
              <a:spLocks noChangeArrowheads="1"/>
            </p:cNvSpPr>
            <p:nvPr userDrawn="1"/>
          </p:nvSpPr>
          <p:spPr bwMode="ltGray">
            <a:xfrm flipV="1">
              <a:off x="-12" y="4072"/>
              <a:ext cx="5820" cy="290"/>
            </a:xfrm>
            <a:custGeom>
              <a:avLst/>
              <a:gdLst>
                <a:gd name="G0" fmla="+- 1100 0 0"/>
                <a:gd name="G1" fmla="+- 21600 0 1100"/>
                <a:gd name="G2" fmla="*/ 1100 1 2"/>
                <a:gd name="G3" fmla="+- 21600 0 G2"/>
                <a:gd name="G4" fmla="+/ 1100 21600 2"/>
                <a:gd name="G5" fmla="+/ G1 0 2"/>
                <a:gd name="G6" fmla="*/ 21600 21600 1100"/>
                <a:gd name="G7" fmla="*/ G6 1 2"/>
                <a:gd name="G8" fmla="+- 21600 0 G7"/>
                <a:gd name="G9" fmla="*/ 21600 1 2"/>
                <a:gd name="G10" fmla="+- 1100 0 G9"/>
                <a:gd name="G11" fmla="?: G10 G8 0"/>
                <a:gd name="G12" fmla="?: G10 G7 21600"/>
                <a:gd name="T0" fmla="*/ 21050 w 21600"/>
                <a:gd name="T1" fmla="*/ 10800 h 21600"/>
                <a:gd name="T2" fmla="*/ 10800 w 21600"/>
                <a:gd name="T3" fmla="*/ 21600 h 21600"/>
                <a:gd name="T4" fmla="*/ 550 w 21600"/>
                <a:gd name="T5" fmla="*/ 10800 h 21600"/>
                <a:gd name="T6" fmla="*/ 10800 w 21600"/>
                <a:gd name="T7" fmla="*/ 0 h 21600"/>
                <a:gd name="T8" fmla="*/ 2350 w 21600"/>
                <a:gd name="T9" fmla="*/ 2350 h 21600"/>
                <a:gd name="T10" fmla="*/ 19250 w 21600"/>
                <a:gd name="T11" fmla="*/ 1925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100" y="21600"/>
                  </a:lnTo>
                  <a:lnTo>
                    <a:pt x="20500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9" name="Rectangle 7" descr="Green marble"/>
            <p:cNvSpPr>
              <a:spLocks noChangeArrowheads="1"/>
            </p:cNvSpPr>
            <p:nvPr userDrawn="1"/>
          </p:nvSpPr>
          <p:spPr bwMode="ltGray">
            <a:xfrm>
              <a:off x="184" y="176"/>
              <a:ext cx="5432" cy="3988"/>
            </a:xfrm>
            <a:prstGeom prst="rect">
              <a:avLst/>
            </a:prstGeom>
            <a:blipFill dpi="0" rotWithShape="0">
              <a:blip r:embed="rId2" cstate="print"/>
              <a:srcRect/>
              <a:tile tx="0" ty="0" sx="100000" sy="100000" flip="none" algn="tl"/>
            </a:blipFill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</p:grpSp>
      <p:grpSp>
        <p:nvGrpSpPr>
          <p:cNvPr id="10" name="Group 13"/>
          <p:cNvGrpSpPr>
            <a:grpSpLocks/>
          </p:cNvGrpSpPr>
          <p:nvPr/>
        </p:nvGrpSpPr>
        <p:grpSpPr bwMode="auto">
          <a:xfrm>
            <a:off x="609600" y="3324225"/>
            <a:ext cx="8001000" cy="374650"/>
            <a:chOff x="384" y="2094"/>
            <a:chExt cx="5040" cy="236"/>
          </a:xfrm>
        </p:grpSpPr>
        <p:sp>
          <p:nvSpPr>
            <p:cNvPr id="11" name="Rectangle 14"/>
            <p:cNvSpPr>
              <a:spLocks noChangeArrowheads="1"/>
            </p:cNvSpPr>
            <p:nvPr/>
          </p:nvSpPr>
          <p:spPr bwMode="auto">
            <a:xfrm>
              <a:off x="384" y="2186"/>
              <a:ext cx="5040" cy="144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2" name="Rectangle 15"/>
            <p:cNvSpPr>
              <a:spLocks noChangeArrowheads="1"/>
            </p:cNvSpPr>
            <p:nvPr/>
          </p:nvSpPr>
          <p:spPr bwMode="auto">
            <a:xfrm>
              <a:off x="388" y="2094"/>
              <a:ext cx="4941" cy="175"/>
            </a:xfrm>
            <a:prstGeom prst="rect">
              <a:avLst/>
            </a:prstGeom>
            <a:gradFill rotWithShape="0">
              <a:gsLst>
                <a:gs pos="0">
                  <a:srgbClr val="E6DCAC"/>
                </a:gs>
                <a:gs pos="12000">
                  <a:srgbClr val="E6D78A"/>
                </a:gs>
                <a:gs pos="30000">
                  <a:srgbClr val="C7AC4C"/>
                </a:gs>
                <a:gs pos="45000">
                  <a:srgbClr val="E6D78A"/>
                </a:gs>
                <a:gs pos="77000">
                  <a:srgbClr val="C7AC4C"/>
                </a:gs>
                <a:gs pos="100000">
                  <a:srgbClr val="E6DCAC"/>
                </a:gs>
              </a:gsLst>
              <a:lin ang="2700000" scaled="1"/>
            </a:gradFill>
            <a:ln w="12700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3" name="Line 16"/>
            <p:cNvSpPr>
              <a:spLocks noChangeShapeType="1"/>
            </p:cNvSpPr>
            <p:nvPr/>
          </p:nvSpPr>
          <p:spPr bwMode="auto">
            <a:xfrm>
              <a:off x="392" y="2138"/>
              <a:ext cx="4939" cy="0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4" name="Line 17"/>
            <p:cNvSpPr>
              <a:spLocks noChangeShapeType="1"/>
            </p:cNvSpPr>
            <p:nvPr/>
          </p:nvSpPr>
          <p:spPr bwMode="auto">
            <a:xfrm>
              <a:off x="392" y="2186"/>
              <a:ext cx="4939" cy="0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5" name="Line 18"/>
            <p:cNvSpPr>
              <a:spLocks noChangeShapeType="1"/>
            </p:cNvSpPr>
            <p:nvPr/>
          </p:nvSpPr>
          <p:spPr bwMode="auto">
            <a:xfrm>
              <a:off x="392" y="2234"/>
              <a:ext cx="4939" cy="0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6" name="Line 19"/>
            <p:cNvSpPr>
              <a:spLocks noChangeShapeType="1"/>
            </p:cNvSpPr>
            <p:nvPr/>
          </p:nvSpPr>
          <p:spPr bwMode="auto">
            <a:xfrm>
              <a:off x="392" y="2129"/>
              <a:ext cx="4939" cy="0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7" name="Line 20"/>
            <p:cNvSpPr>
              <a:spLocks noChangeShapeType="1"/>
            </p:cNvSpPr>
            <p:nvPr/>
          </p:nvSpPr>
          <p:spPr bwMode="auto">
            <a:xfrm>
              <a:off x="392" y="2177"/>
              <a:ext cx="4939" cy="0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8" name="Line 21"/>
            <p:cNvSpPr>
              <a:spLocks noChangeShapeType="1"/>
            </p:cNvSpPr>
            <p:nvPr/>
          </p:nvSpPr>
          <p:spPr bwMode="auto">
            <a:xfrm>
              <a:off x="392" y="2225"/>
              <a:ext cx="4939" cy="0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</p:grpSp>
      <p:sp>
        <p:nvSpPr>
          <p:cNvPr id="3080" name="Rectangle 8"/>
          <p:cNvSpPr>
            <a:spLocks noGrp="1" noChangeArrowheads="1"/>
          </p:cNvSpPr>
          <p:nvPr>
            <p:ph type="ctrTitle"/>
          </p:nvPr>
        </p:nvSpPr>
        <p:spPr>
          <a:xfrm>
            <a:off x="685800" y="18288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a-DK"/>
              <a:t>Click to edit Master title style</a:t>
            </a:r>
          </a:p>
        </p:txBody>
      </p:sp>
      <p:sp>
        <p:nvSpPr>
          <p:cNvPr id="3081" name="Rectangle 9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da-DK"/>
              <a:t>Click to edit Master subtitle style</a:t>
            </a:r>
          </a:p>
        </p:txBody>
      </p:sp>
      <p:sp>
        <p:nvSpPr>
          <p:cNvPr id="19" name="Rectangle 10"/>
          <p:cNvSpPr>
            <a:spLocks noGrp="1" noChangeArrowheads="1"/>
          </p:cNvSpPr>
          <p:nvPr>
            <p:ph type="dt" sz="half" idx="10"/>
          </p:nvPr>
        </p:nvSpPr>
        <p:spPr>
          <a:xfrm>
            <a:off x="698500" y="61547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20" name="Rectangle 11"/>
          <p:cNvSpPr>
            <a:spLocks noGrp="1" noChangeArrowheads="1"/>
          </p:cNvSpPr>
          <p:nvPr>
            <p:ph type="ftr" sz="quarter" idx="11"/>
          </p:nvPr>
        </p:nvSpPr>
        <p:spPr>
          <a:xfrm>
            <a:off x="3136900" y="61547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21" name="Rectangle 12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65900" y="61547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4C8F01-4DB9-4FCC-B5C6-962CD946014C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8B954A-DCC6-47C5-B13F-A1F76BE018B8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CDB83C-B5ED-4097-A0E4-739309C1B2DC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698500" y="1665288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60900" y="1665288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308480-505C-4D03-B4BE-C37ABA95C313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723622-916F-40B3-9858-13E23FA1FE5A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EC4B2D-5DF9-4950-B589-8B976EA84F82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E7B361-2338-4CA3-AEE4-128D92AE3B24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F67559-0C4E-4C19-BEA2-4FE75A5C47E3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a-DK" noProof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772A8F-BA6A-44F2-93FB-4809D39A3F1D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BCF7C2-4110-4FB0-8B33-02EB7A7E85E1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524625" y="350838"/>
            <a:ext cx="1946275" cy="5429250"/>
          </a:xfrm>
        </p:spPr>
        <p:txBody>
          <a:bodyPr vert="eaVert"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685800" y="350838"/>
            <a:ext cx="5686425" cy="5429250"/>
          </a:xfrm>
        </p:spPr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9344D1-0D27-4A72-B0F6-5C5FA0041BE7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7"/>
          <p:cNvGrpSpPr>
            <a:grpSpLocks/>
          </p:cNvGrpSpPr>
          <p:nvPr/>
        </p:nvGrpSpPr>
        <p:grpSpPr bwMode="auto">
          <a:xfrm>
            <a:off x="-38100" y="-12700"/>
            <a:ext cx="9239250" cy="6940550"/>
            <a:chOff x="-12" y="-10"/>
            <a:chExt cx="5820" cy="4372"/>
          </a:xfrm>
        </p:grpSpPr>
        <p:sp>
          <p:nvSpPr>
            <p:cNvPr id="1032" name="Rectangle 8"/>
            <p:cNvSpPr>
              <a:spLocks noChangeArrowheads="1"/>
            </p:cNvSpPr>
            <p:nvPr userDrawn="1"/>
          </p:nvSpPr>
          <p:spPr bwMode="invGray">
            <a:xfrm>
              <a:off x="5520" y="-8"/>
              <a:ext cx="287" cy="4364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033" name="Rectangle 9"/>
            <p:cNvSpPr>
              <a:spLocks noChangeArrowheads="1"/>
            </p:cNvSpPr>
            <p:nvPr userDrawn="1"/>
          </p:nvSpPr>
          <p:spPr bwMode="invGray">
            <a:xfrm>
              <a:off x="-8" y="-8"/>
              <a:ext cx="288" cy="4368"/>
            </a:xfrm>
            <a:prstGeom prst="rect">
              <a:avLst/>
            </a:pr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034" name="AutoShape 10"/>
            <p:cNvSpPr>
              <a:spLocks noChangeArrowheads="1"/>
            </p:cNvSpPr>
            <p:nvPr userDrawn="1"/>
          </p:nvSpPr>
          <p:spPr bwMode="invGray">
            <a:xfrm rot="-10800000" flipH="1" flipV="1">
              <a:off x="2" y="-10"/>
              <a:ext cx="5798" cy="288"/>
            </a:xfrm>
            <a:custGeom>
              <a:avLst/>
              <a:gdLst>
                <a:gd name="G0" fmla="+- 1089 0 0"/>
                <a:gd name="G1" fmla="+- 21600 0 1089"/>
                <a:gd name="G2" fmla="*/ 1089 1 2"/>
                <a:gd name="G3" fmla="+- 21600 0 G2"/>
                <a:gd name="G4" fmla="+/ 1089 21600 2"/>
                <a:gd name="G5" fmla="+/ G1 0 2"/>
                <a:gd name="G6" fmla="*/ 21600 21600 1089"/>
                <a:gd name="G7" fmla="*/ G6 1 2"/>
                <a:gd name="G8" fmla="+- 21600 0 G7"/>
                <a:gd name="G9" fmla="*/ 21600 1 2"/>
                <a:gd name="G10" fmla="+- 1089 0 G9"/>
                <a:gd name="G11" fmla="?: G10 G8 0"/>
                <a:gd name="G12" fmla="?: G10 G7 21600"/>
                <a:gd name="T0" fmla="*/ 21055 w 21600"/>
                <a:gd name="T1" fmla="*/ 10800 h 21600"/>
                <a:gd name="T2" fmla="*/ 10800 w 21600"/>
                <a:gd name="T3" fmla="*/ 21600 h 21600"/>
                <a:gd name="T4" fmla="*/ 545 w 21600"/>
                <a:gd name="T5" fmla="*/ 10800 h 21600"/>
                <a:gd name="T6" fmla="*/ 10800 w 21600"/>
                <a:gd name="T7" fmla="*/ 0 h 21600"/>
                <a:gd name="T8" fmla="*/ 2345 w 21600"/>
                <a:gd name="T9" fmla="*/ 2345 h 21600"/>
                <a:gd name="T10" fmla="*/ 19255 w 21600"/>
                <a:gd name="T11" fmla="*/ 1925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089" y="21600"/>
                  </a:lnTo>
                  <a:lnTo>
                    <a:pt x="20511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035" name="AutoShape 11"/>
            <p:cNvSpPr>
              <a:spLocks noChangeArrowheads="1"/>
            </p:cNvSpPr>
            <p:nvPr userDrawn="1"/>
          </p:nvSpPr>
          <p:spPr bwMode="invGray">
            <a:xfrm flipV="1">
              <a:off x="-12" y="4072"/>
              <a:ext cx="5820" cy="290"/>
            </a:xfrm>
            <a:custGeom>
              <a:avLst/>
              <a:gdLst>
                <a:gd name="G0" fmla="+- 1100 0 0"/>
                <a:gd name="G1" fmla="+- 21600 0 1100"/>
                <a:gd name="G2" fmla="*/ 1100 1 2"/>
                <a:gd name="G3" fmla="+- 21600 0 G2"/>
                <a:gd name="G4" fmla="+/ 1100 21600 2"/>
                <a:gd name="G5" fmla="+/ G1 0 2"/>
                <a:gd name="G6" fmla="*/ 21600 21600 1100"/>
                <a:gd name="G7" fmla="*/ G6 1 2"/>
                <a:gd name="G8" fmla="+- 21600 0 G7"/>
                <a:gd name="G9" fmla="*/ 21600 1 2"/>
                <a:gd name="G10" fmla="+- 1100 0 G9"/>
                <a:gd name="G11" fmla="?: G10 G8 0"/>
                <a:gd name="G12" fmla="?: G10 G7 21600"/>
                <a:gd name="T0" fmla="*/ 21050 w 21600"/>
                <a:gd name="T1" fmla="*/ 10800 h 21600"/>
                <a:gd name="T2" fmla="*/ 10800 w 21600"/>
                <a:gd name="T3" fmla="*/ 21600 h 21600"/>
                <a:gd name="T4" fmla="*/ 550 w 21600"/>
                <a:gd name="T5" fmla="*/ 10800 h 21600"/>
                <a:gd name="T6" fmla="*/ 10800 w 21600"/>
                <a:gd name="T7" fmla="*/ 0 h 21600"/>
                <a:gd name="T8" fmla="*/ 2350 w 21600"/>
                <a:gd name="T9" fmla="*/ 2350 h 21600"/>
                <a:gd name="T10" fmla="*/ 19250 w 21600"/>
                <a:gd name="T11" fmla="*/ 1925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100" y="21600"/>
                  </a:lnTo>
                  <a:lnTo>
                    <a:pt x="20500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036" name="Rectangle 12" descr="Green marble"/>
            <p:cNvSpPr>
              <a:spLocks noChangeArrowheads="1"/>
            </p:cNvSpPr>
            <p:nvPr userDrawn="1"/>
          </p:nvSpPr>
          <p:spPr bwMode="invGray">
            <a:xfrm>
              <a:off x="184" y="176"/>
              <a:ext cx="5432" cy="3988"/>
            </a:xfrm>
            <a:prstGeom prst="rect">
              <a:avLst/>
            </a:prstGeom>
            <a:blipFill dpi="0" rotWithShape="0">
              <a:blip r:embed="rId13" cstate="print"/>
              <a:srcRect/>
              <a:tile tx="0" ty="0" sx="100000" sy="100000" flip="none" algn="tl"/>
            </a:blipFill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</p:grp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50838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a-DK" smtClean="0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98500" y="1665288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smtClean="0"/>
              <a:t>Click to edit Master text styles</a:t>
            </a:r>
          </a:p>
          <a:p>
            <a:pPr lvl="1"/>
            <a:r>
              <a:rPr lang="da-DK" smtClean="0"/>
              <a:t>Second level</a:t>
            </a:r>
          </a:p>
          <a:p>
            <a:pPr lvl="2"/>
            <a:r>
              <a:rPr lang="da-DK" smtClean="0"/>
              <a:t>Third level</a:t>
            </a:r>
          </a:p>
          <a:p>
            <a:pPr lvl="3"/>
            <a:r>
              <a:rPr lang="da-DK" smtClean="0"/>
              <a:t>Fourth level</a:t>
            </a:r>
          </a:p>
          <a:p>
            <a:pPr lvl="4"/>
            <a:r>
              <a:rPr lang="da-DK" smtClean="0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16585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16585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16585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DE1E7C40-B3D6-46A3-B083-44FE10DF2EF9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83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1500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1500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1219200"/>
            <a:ext cx="7772400" cy="1524000"/>
          </a:xfrm>
        </p:spPr>
        <p:txBody>
          <a:bodyPr/>
          <a:lstStyle/>
          <a:p>
            <a:pPr eaLnBrk="1" hangingPunct="1"/>
            <a:r>
              <a:rPr lang="da-DK" smtClean="0"/>
              <a:t>Emerald - et OO-språk for distribuerte applikasjoner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57313" y="3857625"/>
            <a:ext cx="6357937" cy="2428875"/>
          </a:xfrm>
        </p:spPr>
        <p:txBody>
          <a:bodyPr/>
          <a:lstStyle/>
          <a:p>
            <a:pPr eaLnBrk="1" hangingPunct="1"/>
            <a:r>
              <a:rPr lang="da-DK" i="1" smtClean="0"/>
              <a:t>Eric Jul</a:t>
            </a:r>
          </a:p>
          <a:p>
            <a:pPr eaLnBrk="1" hangingPunct="1"/>
            <a:r>
              <a:rPr lang="da-DK" i="1" smtClean="0"/>
              <a:t>OMS</a:t>
            </a:r>
          </a:p>
          <a:p>
            <a:pPr eaLnBrk="1" hangingPunct="1"/>
            <a:r>
              <a:rPr lang="da-DK" i="1" smtClean="0"/>
              <a:t>Professor II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dirty="0" err="1" smtClean="0"/>
              <a:t>Concurrency</a:t>
            </a:r>
            <a:endParaRPr lang="en-GB" dirty="0" smtClean="0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a-DK" dirty="0" err="1" smtClean="0"/>
              <a:t>Process</a:t>
            </a:r>
            <a:r>
              <a:rPr lang="da-DK" dirty="0" smtClean="0"/>
              <a:t> </a:t>
            </a:r>
            <a:r>
              <a:rPr lang="da-DK" dirty="0" err="1" smtClean="0"/>
              <a:t>Concept</a:t>
            </a:r>
            <a:r>
              <a:rPr lang="da-DK" dirty="0" smtClean="0"/>
              <a:t>: A </a:t>
            </a:r>
            <a:r>
              <a:rPr lang="da-DK" dirty="0" err="1" smtClean="0"/>
              <a:t>thread</a:t>
            </a:r>
            <a:r>
              <a:rPr lang="da-DK" dirty="0" smtClean="0"/>
              <a:t> in </a:t>
            </a:r>
            <a:r>
              <a:rPr lang="da-DK" dirty="0" err="1" smtClean="0"/>
              <a:t>every</a:t>
            </a:r>
            <a:r>
              <a:rPr lang="da-DK" dirty="0" smtClean="0"/>
              <a:t> </a:t>
            </a:r>
            <a:r>
              <a:rPr lang="da-DK" dirty="0" err="1" smtClean="0"/>
              <a:t>object</a:t>
            </a:r>
            <a:endParaRPr lang="da-DK" dirty="0" smtClean="0"/>
          </a:p>
          <a:p>
            <a:pPr eaLnBrk="1" hangingPunct="1"/>
            <a:r>
              <a:rPr lang="da-DK" dirty="0" err="1" smtClean="0"/>
              <a:t>Synchronization</a:t>
            </a:r>
            <a:r>
              <a:rPr lang="da-DK" dirty="0" smtClean="0"/>
              <a:t> </a:t>
            </a:r>
            <a:r>
              <a:rPr lang="da-DK" dirty="0" err="1" smtClean="0"/>
              <a:t>using</a:t>
            </a:r>
            <a:r>
              <a:rPr lang="da-DK" dirty="0" smtClean="0"/>
              <a:t> </a:t>
            </a:r>
            <a:r>
              <a:rPr lang="da-DK" dirty="0" err="1" smtClean="0"/>
              <a:t>classic</a:t>
            </a:r>
            <a:r>
              <a:rPr lang="da-DK" dirty="0" smtClean="0"/>
              <a:t> </a:t>
            </a:r>
            <a:r>
              <a:rPr lang="da-DK" dirty="0" err="1" smtClean="0"/>
              <a:t>Hoare</a:t>
            </a:r>
            <a:r>
              <a:rPr lang="da-DK" dirty="0" smtClean="0"/>
              <a:t> Monitors from his </a:t>
            </a:r>
            <a:r>
              <a:rPr lang="da-DK" dirty="0" err="1" smtClean="0"/>
              <a:t>influential</a:t>
            </a:r>
            <a:r>
              <a:rPr lang="da-DK" dirty="0" smtClean="0"/>
              <a:t> </a:t>
            </a:r>
            <a:r>
              <a:rPr lang="da-DK" dirty="0" err="1" smtClean="0"/>
              <a:t>article</a:t>
            </a:r>
            <a:endParaRPr lang="da-DK" dirty="0" smtClean="0"/>
          </a:p>
          <a:p>
            <a:pPr eaLnBrk="1" hangingPunct="1"/>
            <a:endParaRPr lang="da-DK" dirty="0" smtClean="0"/>
          </a:p>
        </p:txBody>
      </p:sp>
    </p:spTree>
    <p:extLst>
      <p:ext uri="{BB962C8B-B14F-4D97-AF65-F5344CB8AC3E}">
        <p14:creationId xmlns:p14="http://schemas.microsoft.com/office/powerpoint/2010/main" val="548880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Process Concept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A </a:t>
            </a:r>
            <a:r>
              <a:rPr lang="en-US" i="1" dirty="0" smtClean="0"/>
              <a:t>process</a:t>
            </a:r>
            <a:r>
              <a:rPr lang="en-US" dirty="0" smtClean="0"/>
              <a:t> is a thread of execution.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Every object can have ONE process.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Process section in object constructor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1365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Process section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da-DK" dirty="0" err="1" smtClean="0">
                <a:latin typeface="Courier New" pitchFamily="49" charset="0"/>
                <a:cs typeface="Courier New" pitchFamily="49" charset="0"/>
              </a:rPr>
              <a:t>object</a:t>
            </a:r>
            <a:r>
              <a:rPr lang="da-DK" dirty="0" smtClean="0">
                <a:latin typeface="Courier New" pitchFamily="49" charset="0"/>
                <a:cs typeface="Courier New" pitchFamily="49" charset="0"/>
              </a:rPr>
              <a:t> A</a:t>
            </a:r>
          </a:p>
          <a:p>
            <a:pPr>
              <a:buFontTx/>
              <a:buNone/>
            </a:pPr>
            <a:r>
              <a:rPr lang="da-DK" dirty="0" err="1" smtClean="0">
                <a:latin typeface="Courier New" pitchFamily="49" charset="0"/>
                <a:cs typeface="Courier New" pitchFamily="49" charset="0"/>
              </a:rPr>
              <a:t>initially</a:t>
            </a:r>
            <a:endParaRPr lang="da-DK" dirty="0" smtClean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dirty="0" smtClean="0">
                <a:latin typeface="Courier New" pitchFamily="49" charset="0"/>
                <a:cs typeface="Courier New" pitchFamily="49" charset="0"/>
              </a:rPr>
              <a:t>  … </a:t>
            </a:r>
            <a:r>
              <a:rPr lang="da-DK" dirty="0" err="1" smtClean="0">
                <a:latin typeface="Courier New" pitchFamily="49" charset="0"/>
                <a:cs typeface="Courier New" pitchFamily="49" charset="0"/>
              </a:rPr>
              <a:t>initialize</a:t>
            </a:r>
            <a:r>
              <a:rPr lang="da-DK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dirty="0" err="1" smtClean="0">
                <a:latin typeface="Courier New" pitchFamily="49" charset="0"/>
                <a:cs typeface="Courier New" pitchFamily="49" charset="0"/>
              </a:rPr>
              <a:t>stuff</a:t>
            </a:r>
            <a:endParaRPr lang="da-DK" dirty="0" smtClean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dirty="0" smtClean="0">
                <a:latin typeface="Courier New" pitchFamily="49" charset="0"/>
                <a:cs typeface="Courier New" pitchFamily="49" charset="0"/>
              </a:rPr>
              <a:t>end </a:t>
            </a:r>
            <a:r>
              <a:rPr lang="da-DK" dirty="0" err="1" smtClean="0">
                <a:latin typeface="Courier New" pitchFamily="49" charset="0"/>
                <a:cs typeface="Courier New" pitchFamily="49" charset="0"/>
              </a:rPr>
              <a:t>initially</a:t>
            </a:r>
            <a:endParaRPr lang="da-DK" dirty="0" smtClean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dirty="0" err="1" smtClean="0">
                <a:latin typeface="Courier New" pitchFamily="49" charset="0"/>
                <a:cs typeface="Courier New" pitchFamily="49" charset="0"/>
              </a:rPr>
              <a:t>process</a:t>
            </a:r>
            <a:endParaRPr lang="da-DK" dirty="0" smtClean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dirty="0" smtClean="0">
                <a:latin typeface="Courier New" pitchFamily="49" charset="0"/>
                <a:cs typeface="Courier New" pitchFamily="49" charset="0"/>
              </a:rPr>
              <a:t>  … do </a:t>
            </a:r>
            <a:r>
              <a:rPr lang="da-DK" dirty="0" err="1" smtClean="0">
                <a:latin typeface="Courier New" pitchFamily="49" charset="0"/>
                <a:cs typeface="Courier New" pitchFamily="49" charset="0"/>
              </a:rPr>
              <a:t>something</a:t>
            </a:r>
            <a:endParaRPr lang="da-DK" dirty="0" smtClean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dirty="0" smtClean="0">
                <a:latin typeface="Courier New" pitchFamily="49" charset="0"/>
                <a:cs typeface="Courier New" pitchFamily="49" charset="0"/>
              </a:rPr>
              <a:t>end </a:t>
            </a:r>
            <a:r>
              <a:rPr lang="da-DK" dirty="0" err="1" smtClean="0">
                <a:latin typeface="Courier New" pitchFamily="49" charset="0"/>
                <a:cs typeface="Courier New" pitchFamily="49" charset="0"/>
              </a:rPr>
              <a:t>process</a:t>
            </a:r>
            <a:endParaRPr lang="da-DK" dirty="0" smtClean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dirty="0" smtClean="0">
                <a:latin typeface="Courier New" pitchFamily="49" charset="0"/>
                <a:cs typeface="Courier New" pitchFamily="49" charset="0"/>
              </a:rPr>
              <a:t>end A</a:t>
            </a:r>
          </a:p>
        </p:txBody>
      </p:sp>
    </p:spTree>
    <p:extLst>
      <p:ext uri="{BB962C8B-B14F-4D97-AF65-F5344CB8AC3E}">
        <p14:creationId xmlns:p14="http://schemas.microsoft.com/office/powerpoint/2010/main" val="4000388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Process execution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After the end of the initially section, the process (if present) is started and executes in parallel with all other processes.</a:t>
            </a:r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9037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Concurrent Updates</a:t>
            </a:r>
            <a:endParaRPr lang="en-US" dirty="0"/>
          </a:p>
        </p:txBody>
      </p:sp>
      <p:sp>
        <p:nvSpPr>
          <p:cNvPr id="5" name="Pladsholder til indhold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da-DK" sz="2000" dirty="0" err="1" smtClean="0">
                <a:latin typeface="Courier New" pitchFamily="49" charset="0"/>
                <a:cs typeface="Courier New" pitchFamily="49" charset="0"/>
              </a:rPr>
              <a:t>object</a:t>
            </a:r>
            <a:r>
              <a:rPr lang="da-DK" sz="2000" dirty="0" smtClean="0">
                <a:latin typeface="Courier New" pitchFamily="49" charset="0"/>
                <a:cs typeface="Courier New" pitchFamily="49" charset="0"/>
              </a:rPr>
              <a:t> A</a:t>
            </a:r>
          </a:p>
          <a:p>
            <a:pPr>
              <a:buFontTx/>
              <a:buNone/>
            </a:pPr>
            <a:r>
              <a:rPr lang="da-DK" sz="2000" dirty="0" err="1" smtClean="0">
                <a:latin typeface="Courier New" pitchFamily="49" charset="0"/>
                <a:cs typeface="Courier New" pitchFamily="49" charset="0"/>
              </a:rPr>
              <a:t>process</a:t>
            </a:r>
            <a:endParaRPr lang="da-DK" sz="2000" dirty="0" smtClean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sz="2000" dirty="0" smtClean="0">
                <a:latin typeface="Courier New" pitchFamily="49" charset="0"/>
                <a:cs typeface="Courier New" pitchFamily="49" charset="0"/>
              </a:rPr>
              <a:t>  m &lt;</a:t>
            </a:r>
            <a:r>
              <a:rPr lang="da-DK" sz="2000" dirty="0" err="1" smtClean="0">
                <a:latin typeface="Courier New" pitchFamily="49" charset="0"/>
                <a:cs typeface="Courier New" pitchFamily="49" charset="0"/>
              </a:rPr>
              <a:t>-ba.withdraw</a:t>
            </a:r>
            <a:r>
              <a:rPr lang="da-DK" sz="2000" dirty="0" smtClean="0">
                <a:latin typeface="Courier New" pitchFamily="49" charset="0"/>
                <a:cs typeface="Courier New" pitchFamily="49" charset="0"/>
              </a:rPr>
              <a:t>[100]</a:t>
            </a:r>
          </a:p>
          <a:p>
            <a:pPr>
              <a:buFontTx/>
              <a:buNone/>
            </a:pPr>
            <a:r>
              <a:rPr lang="da-DK" sz="2000" dirty="0" smtClean="0">
                <a:latin typeface="Courier New" pitchFamily="49" charset="0"/>
                <a:cs typeface="Courier New" pitchFamily="49" charset="0"/>
              </a:rPr>
              <a:t>end </a:t>
            </a:r>
            <a:r>
              <a:rPr lang="da-DK" sz="2000" dirty="0" err="1" smtClean="0">
                <a:latin typeface="Courier New" pitchFamily="49" charset="0"/>
                <a:cs typeface="Courier New" pitchFamily="49" charset="0"/>
              </a:rPr>
              <a:t>process</a:t>
            </a:r>
            <a:endParaRPr lang="da-DK" sz="2000" dirty="0" smtClean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sz="2000" dirty="0" smtClean="0">
                <a:latin typeface="Courier New" pitchFamily="49" charset="0"/>
                <a:cs typeface="Courier New" pitchFamily="49" charset="0"/>
              </a:rPr>
              <a:t>end A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da-DK" sz="2000" dirty="0" err="1" smtClean="0">
                <a:latin typeface="Courier New" pitchFamily="49" charset="0"/>
                <a:cs typeface="Courier New" pitchFamily="49" charset="0"/>
              </a:rPr>
              <a:t>object</a:t>
            </a:r>
            <a:r>
              <a:rPr lang="da-DK" sz="2000" dirty="0" smtClean="0">
                <a:latin typeface="Courier New" pitchFamily="49" charset="0"/>
                <a:cs typeface="Courier New" pitchFamily="49" charset="0"/>
              </a:rPr>
              <a:t> B</a:t>
            </a:r>
          </a:p>
          <a:p>
            <a:pPr>
              <a:buFontTx/>
              <a:buNone/>
            </a:pPr>
            <a:r>
              <a:rPr lang="da-DK" sz="2000" dirty="0" err="1" smtClean="0">
                <a:latin typeface="Courier New" pitchFamily="49" charset="0"/>
                <a:cs typeface="Courier New" pitchFamily="49" charset="0"/>
              </a:rPr>
              <a:t>process</a:t>
            </a:r>
            <a:endParaRPr lang="da-DK" sz="2000" dirty="0" smtClean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sz="2000" dirty="0" smtClean="0">
                <a:latin typeface="Courier New" pitchFamily="49" charset="0"/>
                <a:cs typeface="Courier New" pitchFamily="49" charset="0"/>
              </a:rPr>
              <a:t>  m &lt;- </a:t>
            </a:r>
            <a:r>
              <a:rPr lang="da-DK" sz="2000" dirty="0" err="1" smtClean="0">
                <a:latin typeface="Courier New" pitchFamily="49" charset="0"/>
                <a:cs typeface="Courier New" pitchFamily="49" charset="0"/>
              </a:rPr>
              <a:t>ba.withdraw</a:t>
            </a:r>
            <a:r>
              <a:rPr lang="da-DK" sz="2000" dirty="0" smtClean="0">
                <a:latin typeface="Courier New" pitchFamily="49" charset="0"/>
                <a:cs typeface="Courier New" pitchFamily="49" charset="0"/>
              </a:rPr>
              <a:t>[100]</a:t>
            </a:r>
          </a:p>
          <a:p>
            <a:pPr>
              <a:buFontTx/>
              <a:buNone/>
            </a:pPr>
            <a:r>
              <a:rPr lang="da-DK" sz="2000" dirty="0" smtClean="0">
                <a:latin typeface="Courier New" pitchFamily="49" charset="0"/>
                <a:cs typeface="Courier New" pitchFamily="49" charset="0"/>
              </a:rPr>
              <a:t>end </a:t>
            </a:r>
            <a:r>
              <a:rPr lang="da-DK" sz="2000" dirty="0" err="1" smtClean="0">
                <a:latin typeface="Courier New" pitchFamily="49" charset="0"/>
                <a:cs typeface="Courier New" pitchFamily="49" charset="0"/>
              </a:rPr>
              <a:t>process</a:t>
            </a:r>
            <a:endParaRPr lang="da-DK" sz="2000" dirty="0" smtClean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sz="2000" dirty="0" smtClean="0">
                <a:latin typeface="Courier New" pitchFamily="49" charset="0"/>
                <a:cs typeface="Courier New" pitchFamily="49" charset="0"/>
              </a:rPr>
              <a:t>end B</a:t>
            </a:r>
          </a:p>
          <a:p>
            <a:pPr>
              <a:buFontTx/>
              <a:buNone/>
            </a:pPr>
            <a:endParaRPr lang="da-DK" sz="2000" dirty="0" smtClean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0360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Synchronization Required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Classic Monitors as described by Tony Hoare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Example: hi – ho program (</a:t>
            </a:r>
            <a:r>
              <a:rPr lang="en-US" dirty="0" err="1" smtClean="0"/>
              <a:t>synch.m</a:t>
            </a:r>
            <a:r>
              <a:rPr lang="en-US" dirty="0" smtClean="0"/>
              <a:t>)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4231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Alternatives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Semaphore – go thru example (</a:t>
            </a:r>
            <a:r>
              <a:rPr lang="en-US" dirty="0" err="1" smtClean="0"/>
              <a:t>sem.m</a:t>
            </a:r>
            <a:r>
              <a:rPr lang="en-US" dirty="0" smtClean="0"/>
              <a:t>)</a:t>
            </a:r>
          </a:p>
          <a:p>
            <a:r>
              <a:rPr lang="en-US" dirty="0" err="1" smtClean="0"/>
              <a:t>Rendez-vous</a:t>
            </a:r>
            <a:endParaRPr lang="en-US" dirty="0" smtClean="0"/>
          </a:p>
          <a:p>
            <a:r>
              <a:rPr lang="en-US" dirty="0" smtClean="0"/>
              <a:t>Barrier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565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Distribution</a:t>
            </a:r>
            <a:endParaRPr lang="en-GB" smtClean="0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a-DK" dirty="0" smtClean="0"/>
              <a:t>Sea of </a:t>
            </a:r>
            <a:r>
              <a:rPr lang="da-DK" dirty="0" err="1" smtClean="0"/>
              <a:t>objects</a:t>
            </a:r>
            <a:endParaRPr lang="da-DK" dirty="0" smtClean="0"/>
          </a:p>
          <a:p>
            <a:pPr eaLnBrk="1" hangingPunct="1"/>
            <a:r>
              <a:rPr lang="da-DK" dirty="0" smtClean="0"/>
              <a:t>Sea is </a:t>
            </a:r>
            <a:r>
              <a:rPr lang="da-DK" dirty="0" err="1" smtClean="0"/>
              <a:t>divided</a:t>
            </a:r>
            <a:r>
              <a:rPr lang="da-DK" dirty="0" smtClean="0"/>
              <a:t> </a:t>
            </a:r>
            <a:r>
              <a:rPr lang="da-DK" dirty="0" err="1" smtClean="0"/>
              <a:t>into</a:t>
            </a:r>
            <a:r>
              <a:rPr lang="da-DK" dirty="0" smtClean="0"/>
              <a:t> </a:t>
            </a:r>
            <a:r>
              <a:rPr lang="da-DK" dirty="0" err="1" smtClean="0"/>
              <a:t>disjunct</a:t>
            </a:r>
            <a:r>
              <a:rPr lang="da-DK" dirty="0" smtClean="0"/>
              <a:t> parts </a:t>
            </a:r>
            <a:r>
              <a:rPr lang="da-DK" dirty="0" err="1" smtClean="0"/>
              <a:t>called</a:t>
            </a:r>
            <a:r>
              <a:rPr lang="da-DK" dirty="0" smtClean="0"/>
              <a:t> Nodes</a:t>
            </a:r>
          </a:p>
          <a:p>
            <a:pPr eaLnBrk="1" hangingPunct="1"/>
            <a:r>
              <a:rPr lang="da-DK" dirty="0" smtClean="0"/>
              <a:t>An </a:t>
            </a:r>
            <a:r>
              <a:rPr lang="da-DK" dirty="0" err="1" smtClean="0"/>
              <a:t>object</a:t>
            </a:r>
            <a:r>
              <a:rPr lang="da-DK" dirty="0" smtClean="0"/>
              <a:t> is on </a:t>
            </a:r>
            <a:r>
              <a:rPr lang="da-DK" dirty="0" err="1" smtClean="0"/>
              <a:t>one</a:t>
            </a:r>
            <a:r>
              <a:rPr lang="da-DK" dirty="0" smtClean="0"/>
              <a:t> and </a:t>
            </a:r>
            <a:r>
              <a:rPr lang="da-DK" dirty="0" err="1" smtClean="0"/>
              <a:t>only</a:t>
            </a:r>
            <a:r>
              <a:rPr lang="da-DK" dirty="0" smtClean="0"/>
              <a:t> </a:t>
            </a:r>
            <a:r>
              <a:rPr lang="da-DK" dirty="0" err="1" smtClean="0"/>
              <a:t>one</a:t>
            </a:r>
            <a:r>
              <a:rPr lang="da-DK" dirty="0" smtClean="0"/>
              <a:t> Node at a time</a:t>
            </a:r>
          </a:p>
          <a:p>
            <a:pPr eaLnBrk="1" hangingPunct="1"/>
            <a:r>
              <a:rPr lang="da-DK" dirty="0" err="1" smtClean="0"/>
              <a:t>Each</a:t>
            </a:r>
            <a:r>
              <a:rPr lang="da-DK" dirty="0" smtClean="0"/>
              <a:t> node is </a:t>
            </a:r>
            <a:r>
              <a:rPr lang="da-DK" dirty="0" err="1" smtClean="0"/>
              <a:t>represented</a:t>
            </a:r>
            <a:r>
              <a:rPr lang="da-DK" dirty="0" smtClean="0"/>
              <a:t> by a Node </a:t>
            </a:r>
            <a:r>
              <a:rPr lang="da-DK" dirty="0" err="1" smtClean="0"/>
              <a:t>object</a:t>
            </a:r>
            <a:endParaRPr lang="da-DK" dirty="0" smtClean="0"/>
          </a:p>
          <a:p>
            <a:pPr eaLnBrk="1" hangingPunct="1"/>
            <a:r>
              <a:rPr lang="da-DK" dirty="0" err="1" smtClean="0">
                <a:latin typeface="Courier New" pitchFamily="49" charset="0"/>
              </a:rPr>
              <a:t>Locate</a:t>
            </a:r>
            <a:r>
              <a:rPr lang="da-DK" dirty="0" smtClean="0">
                <a:latin typeface="Courier New" pitchFamily="49" charset="0"/>
              </a:rPr>
              <a:t> X </a:t>
            </a:r>
            <a:r>
              <a:rPr lang="da-DK" dirty="0" err="1" smtClean="0"/>
              <a:t>returns</a:t>
            </a:r>
            <a:r>
              <a:rPr lang="da-DK" dirty="0" smtClean="0"/>
              <a:t> the node </a:t>
            </a:r>
            <a:r>
              <a:rPr lang="da-DK" dirty="0" err="1" smtClean="0"/>
              <a:t>where</a:t>
            </a:r>
            <a:r>
              <a:rPr lang="da-DK" dirty="0" smtClean="0"/>
              <a:t> X is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Location Primitive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err="1" smtClean="0">
                <a:latin typeface="Courier New" pitchFamily="49" charset="0"/>
              </a:rPr>
              <a:t>Locate</a:t>
            </a:r>
            <a:r>
              <a:rPr lang="da-DK" dirty="0" smtClean="0">
                <a:latin typeface="Courier New" pitchFamily="49" charset="0"/>
              </a:rPr>
              <a:t> X </a:t>
            </a:r>
            <a:r>
              <a:rPr lang="da-DK" dirty="0" err="1" smtClean="0"/>
              <a:t>returns</a:t>
            </a:r>
            <a:r>
              <a:rPr lang="da-DK" dirty="0" smtClean="0"/>
              <a:t> the node </a:t>
            </a:r>
            <a:r>
              <a:rPr lang="da-DK" dirty="0" err="1" smtClean="0"/>
              <a:t>where</a:t>
            </a:r>
            <a:r>
              <a:rPr lang="da-DK" dirty="0" smtClean="0"/>
              <a:t> X is (</a:t>
            </a:r>
            <a:r>
              <a:rPr lang="da-DK" dirty="0" err="1" smtClean="0"/>
              <a:t>was</a:t>
            </a:r>
            <a:r>
              <a:rPr lang="da-DK" dirty="0" smtClean="0"/>
              <a:t>!)</a:t>
            </a:r>
          </a:p>
          <a:p>
            <a:r>
              <a:rPr lang="da-DK" i="1" dirty="0" smtClean="0"/>
              <a:t>Note </a:t>
            </a:r>
            <a:r>
              <a:rPr lang="da-DK" i="1" dirty="0" err="1" smtClean="0"/>
              <a:t>that</a:t>
            </a:r>
            <a:r>
              <a:rPr lang="da-DK" i="1" dirty="0" smtClean="0"/>
              <a:t> the </a:t>
            </a:r>
            <a:r>
              <a:rPr lang="da-DK" i="1" dirty="0" err="1" smtClean="0"/>
              <a:t>object</a:t>
            </a:r>
            <a:r>
              <a:rPr lang="da-DK" i="1" dirty="0" smtClean="0"/>
              <a:t> </a:t>
            </a:r>
            <a:r>
              <a:rPr lang="da-DK" i="1" dirty="0" err="1" smtClean="0"/>
              <a:t>may</a:t>
            </a:r>
            <a:r>
              <a:rPr lang="da-DK" i="1" dirty="0" smtClean="0"/>
              <a:t> </a:t>
            </a:r>
            <a:r>
              <a:rPr lang="da-DK" i="1" dirty="0" err="1" smtClean="0"/>
              <a:t>already</a:t>
            </a:r>
            <a:r>
              <a:rPr lang="da-DK" i="1" dirty="0" smtClean="0"/>
              <a:t> have </a:t>
            </a:r>
            <a:r>
              <a:rPr lang="da-DK" i="1" dirty="0" err="1" smtClean="0"/>
              <a:t>moved</a:t>
            </a:r>
            <a:r>
              <a:rPr lang="da-DK" i="1" dirty="0" smtClean="0"/>
              <a:t> to </a:t>
            </a:r>
            <a:r>
              <a:rPr lang="da-DK" i="1" dirty="0" err="1" smtClean="0"/>
              <a:t>another</a:t>
            </a:r>
            <a:r>
              <a:rPr lang="da-DK" i="1" dirty="0" smtClean="0"/>
              <a:t> node (</a:t>
            </a:r>
            <a:r>
              <a:rPr lang="da-DK" i="1" dirty="0" err="1" smtClean="0"/>
              <a:t>actually</a:t>
            </a:r>
            <a:r>
              <a:rPr lang="da-DK" i="1" dirty="0" smtClean="0"/>
              <a:t> </a:t>
            </a:r>
            <a:r>
              <a:rPr lang="da-DK" i="1" dirty="0" err="1" smtClean="0"/>
              <a:t>any</a:t>
            </a:r>
            <a:r>
              <a:rPr lang="da-DK" i="1" dirty="0" smtClean="0"/>
              <a:t> </a:t>
            </a:r>
            <a:r>
              <a:rPr lang="da-DK" i="1" dirty="0" err="1" smtClean="0"/>
              <a:t>number</a:t>
            </a:r>
            <a:r>
              <a:rPr lang="da-DK" i="1" dirty="0" smtClean="0"/>
              <a:t> of </a:t>
            </a:r>
            <a:r>
              <a:rPr lang="da-DK" i="1" dirty="0" err="1" smtClean="0"/>
              <a:t>moves</a:t>
            </a:r>
            <a:r>
              <a:rPr lang="da-DK" i="1" dirty="0" smtClean="0"/>
              <a:t>)</a:t>
            </a:r>
            <a:endParaRPr lang="da-DK" i="1" dirty="0"/>
          </a:p>
        </p:txBody>
      </p:sp>
    </p:spTree>
    <p:extLst>
      <p:ext uri="{BB962C8B-B14F-4D97-AF65-F5344CB8AC3E}">
        <p14:creationId xmlns:p14="http://schemas.microsoft.com/office/powerpoint/2010/main" val="346673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Mobility Primitive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698500" y="1665288"/>
            <a:ext cx="7772400" cy="4572024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Basic primitive is </a:t>
            </a:r>
            <a:r>
              <a:rPr lang="da-DK" dirty="0" err="1" smtClean="0">
                <a:latin typeface="Courier New" pitchFamily="49" charset="0"/>
              </a:rPr>
              <a:t>move</a:t>
            </a:r>
            <a:r>
              <a:rPr lang="da-DK" dirty="0" smtClean="0">
                <a:latin typeface="Courier New" pitchFamily="49" charset="0"/>
              </a:rPr>
              <a:t> X to Y</a:t>
            </a:r>
          </a:p>
          <a:p>
            <a:pPr>
              <a:buNone/>
            </a:pPr>
            <a:r>
              <a:rPr lang="en-US" dirty="0" smtClean="0"/>
              <a:t>The object X is moved where Y is.</a:t>
            </a:r>
          </a:p>
          <a:p>
            <a:pPr>
              <a:buNone/>
            </a:pPr>
            <a:r>
              <a:rPr lang="en-US" dirty="0" smtClean="0"/>
              <a:t>More formally: The object denoted by the expression X is move to the node where the object denoted by expression Y was!</a:t>
            </a:r>
          </a:p>
          <a:p>
            <a:pPr>
              <a:buNone/>
            </a:pPr>
            <a:r>
              <a:rPr lang="en-US" dirty="0" smtClean="0"/>
              <a:t>If the move cannot be done, it is </a:t>
            </a:r>
            <a:r>
              <a:rPr lang="en-US" i="1" dirty="0" smtClean="0"/>
              <a:t>ignored.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NOTHING is guaranteed – nothing may happen.</a:t>
            </a:r>
          </a:p>
        </p:txBody>
      </p:sp>
    </p:spTree>
    <p:extLst>
      <p:ext uri="{BB962C8B-B14F-4D97-AF65-F5344CB8AC3E}">
        <p14:creationId xmlns:p14="http://schemas.microsoft.com/office/powerpoint/2010/main" val="3908899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Strong Move: Fix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Basic primitive is </a:t>
            </a:r>
            <a:r>
              <a:rPr lang="da-DK" dirty="0" smtClean="0">
                <a:latin typeface="Courier New" pitchFamily="49" charset="0"/>
              </a:rPr>
              <a:t>fix X at Y</a:t>
            </a:r>
          </a:p>
          <a:p>
            <a:pPr>
              <a:buNone/>
            </a:pPr>
            <a:r>
              <a:rPr lang="en-US" dirty="0" smtClean="0"/>
              <a:t>The object X is moved where Y is &amp; stays there.</a:t>
            </a:r>
          </a:p>
          <a:p>
            <a:pPr>
              <a:buNone/>
            </a:pPr>
            <a:r>
              <a:rPr lang="en-US" dirty="0" smtClean="0"/>
              <a:t>More formally: The object denoted by the expression X is move to the node where the object denoted by expression Y was!</a:t>
            </a:r>
          </a:p>
          <a:p>
            <a:pPr>
              <a:buNone/>
            </a:pPr>
            <a:r>
              <a:rPr lang="en-US" dirty="0" smtClean="0"/>
              <a:t>Either the move happens – or it fails.</a:t>
            </a:r>
          </a:p>
          <a:p>
            <a:pPr>
              <a:buNone/>
            </a:pPr>
            <a:r>
              <a:rPr lang="en-US" dirty="0" smtClean="0"/>
              <a:t>Strong guarantees; potentially expensive</a:t>
            </a:r>
          </a:p>
        </p:txBody>
      </p:sp>
    </p:spTree>
    <p:extLst>
      <p:ext uri="{BB962C8B-B14F-4D97-AF65-F5344CB8AC3E}">
        <p14:creationId xmlns:p14="http://schemas.microsoft.com/office/powerpoint/2010/main" val="1639745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Immutable Objects</a:t>
            </a:r>
            <a:endParaRPr lang="en-GB" smtClean="0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Immutable objects cannot change state</a:t>
            </a:r>
          </a:p>
          <a:p>
            <a:pPr eaLnBrk="1" hangingPunct="1"/>
            <a:r>
              <a:rPr lang="en-US" smtClean="0"/>
              <a:t>Examples: The integer 17</a:t>
            </a:r>
          </a:p>
          <a:p>
            <a:pPr eaLnBrk="1" hangingPunct="1"/>
            <a:r>
              <a:rPr lang="en-US" smtClean="0"/>
              <a:t>User-defined immutable objects: for example complex numbers</a:t>
            </a:r>
          </a:p>
          <a:p>
            <a:pPr eaLnBrk="1" hangingPunct="1"/>
            <a:r>
              <a:rPr lang="en-US" smtClean="0"/>
              <a:t>Immutable objects are omnipresent</a:t>
            </a:r>
          </a:p>
          <a:p>
            <a:pPr eaLnBrk="1" hangingPunct="1"/>
            <a:r>
              <a:rPr lang="en-US" smtClean="0"/>
              <a:t>Types must be immutable to allow static type checking</a:t>
            </a:r>
          </a:p>
        </p:txBody>
      </p:sp>
    </p:spTree>
    <p:extLst>
      <p:ext uri="{BB962C8B-B14F-4D97-AF65-F5344CB8AC3E}">
        <p14:creationId xmlns:p14="http://schemas.microsoft.com/office/powerpoint/2010/main" val="3009999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Immutable Objects</a:t>
            </a:r>
            <a:endParaRPr lang="en-GB"/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Immutable objects are </a:t>
            </a:r>
            <a:r>
              <a:rPr lang="en-US" i="1" dirty="0" smtClean="0"/>
              <a:t>omnipresent</a:t>
            </a:r>
            <a:r>
              <a:rPr lang="en-US" dirty="0" smtClean="0"/>
              <a:t> so moving them does </a:t>
            </a:r>
            <a:r>
              <a:rPr lang="en-US" i="1" dirty="0" smtClean="0"/>
              <a:t>nothing</a:t>
            </a:r>
            <a:r>
              <a:rPr lang="en-US" dirty="0" smtClean="0"/>
              <a:t> and ALWAYS succeeds.</a:t>
            </a:r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0967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Mobility Example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98500" y="1665288"/>
            <a:ext cx="3810000" cy="433546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400" smtClean="0">
                <a:latin typeface="Courier New" pitchFamily="49" charset="0"/>
                <a:cs typeface="Courier New" pitchFamily="49" charset="0"/>
              </a:rPr>
              <a:t>object Boss</a:t>
            </a:r>
          </a:p>
          <a:p>
            <a:pPr eaLnBrk="1" hangingPunct="1">
              <a:buFontTx/>
              <a:buNone/>
            </a:pPr>
            <a:r>
              <a:rPr lang="da-DK" sz="2400" smtClean="0">
                <a:latin typeface="Courier New" pitchFamily="49" charset="0"/>
                <a:cs typeface="Courier New" pitchFamily="49" charset="0"/>
              </a:rPr>
              <a:t>   var w: Worker</a:t>
            </a:r>
          </a:p>
          <a:p>
            <a:pPr eaLnBrk="1" hangingPunct="1">
              <a:buFontTx/>
              <a:buNone/>
            </a:pPr>
            <a:r>
              <a:rPr lang="da-DK" sz="2400" smtClean="0">
                <a:latin typeface="Courier New" pitchFamily="49" charset="0"/>
                <a:cs typeface="Courier New" pitchFamily="49" charset="0"/>
              </a:rPr>
              <a:t>   var n: Node</a:t>
            </a:r>
          </a:p>
          <a:p>
            <a:pPr eaLnBrk="1" hangingPunct="1">
              <a:buFontTx/>
              <a:buNone/>
            </a:pPr>
            <a:r>
              <a:rPr lang="da-DK" sz="2400" smtClean="0">
                <a:latin typeface="Courier New" pitchFamily="49" charset="0"/>
                <a:cs typeface="Courier New" pitchFamily="49" charset="0"/>
              </a:rPr>
              <a:t>   n &lt;- …find usable node</a:t>
            </a:r>
          </a:p>
          <a:p>
            <a:pPr eaLnBrk="1" hangingPunct="1">
              <a:buFontTx/>
              <a:buNone/>
            </a:pPr>
            <a:r>
              <a:rPr lang="da-DK" sz="2400" smtClean="0">
                <a:latin typeface="Courier New" pitchFamily="49" charset="0"/>
                <a:cs typeface="Courier New" pitchFamily="49" charset="0"/>
              </a:rPr>
              <a:t>   w &lt;- Worker.create[ ]</a:t>
            </a:r>
          </a:p>
          <a:p>
            <a:pPr eaLnBrk="1" hangingPunct="1">
              <a:buFontTx/>
              <a:buNone/>
            </a:pPr>
            <a:r>
              <a:rPr lang="da-DK" sz="2400" smtClean="0">
                <a:latin typeface="Courier New" pitchFamily="49" charset="0"/>
                <a:cs typeface="Courier New" pitchFamily="49" charset="0"/>
              </a:rPr>
              <a:t>   move w to n</a:t>
            </a:r>
          </a:p>
          <a:p>
            <a:pPr eaLnBrk="1" hangingPunct="1">
              <a:buFontTx/>
              <a:buNone/>
            </a:pPr>
            <a:r>
              <a:rPr lang="da-DK" sz="2400" smtClean="0">
                <a:latin typeface="Courier New" pitchFamily="49" charset="0"/>
                <a:cs typeface="Courier New" pitchFamily="49" charset="0"/>
              </a:rPr>
              <a:t>  w.DoWork[ ]</a:t>
            </a:r>
          </a:p>
          <a:p>
            <a:pPr eaLnBrk="1" hangingPunct="1">
              <a:buFontTx/>
              <a:buNone/>
            </a:pPr>
            <a:r>
              <a:rPr lang="da-DK" sz="2400" smtClean="0">
                <a:latin typeface="Courier New" pitchFamily="49" charset="0"/>
                <a:cs typeface="Courier New" pitchFamily="49" charset="0"/>
              </a:rPr>
              <a:t>end Boss</a:t>
            </a:r>
          </a:p>
        </p:txBody>
      </p:sp>
      <p:sp>
        <p:nvSpPr>
          <p:cNvPr id="36868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  <a:cs typeface="Courier New" pitchFamily="49" charset="0"/>
              </a:rPr>
              <a:t>class Worker</a:t>
            </a:r>
          </a:p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  <a:cs typeface="Courier New" pitchFamily="49" charset="0"/>
              </a:rPr>
              <a:t>  operation DoWork[ ]</a:t>
            </a:r>
          </a:p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  <a:cs typeface="Courier New" pitchFamily="49" charset="0"/>
              </a:rPr>
              <a:t>    … work … work …</a:t>
            </a:r>
          </a:p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  <a:cs typeface="Courier New" pitchFamily="49" charset="0"/>
              </a:rPr>
              <a:t>  end DoWork</a:t>
            </a:r>
          </a:p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  <a:cs typeface="Courier New" pitchFamily="49" charset="0"/>
              </a:rPr>
              <a:t>end Worker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Why Mobility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a-DK" smtClean="0"/>
              <a:t>Local calls are typically 1,000 – 10,000 times faster than remote calls</a:t>
            </a:r>
          </a:p>
          <a:p>
            <a:pPr eaLnBrk="1" hangingPunct="1"/>
            <a:r>
              <a:rPr lang="da-DK" smtClean="0"/>
              <a:t>Mobility for:</a:t>
            </a:r>
          </a:p>
          <a:p>
            <a:pPr lvl="1" eaLnBrk="1" hangingPunct="1"/>
            <a:r>
              <a:rPr lang="da-DK" smtClean="0"/>
              <a:t>performance</a:t>
            </a:r>
          </a:p>
          <a:p>
            <a:pPr lvl="1" eaLnBrk="1" hangingPunct="1"/>
            <a:r>
              <a:rPr lang="da-DK" smtClean="0"/>
              <a:t>availability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Mobility and Location Concepts</a:t>
            </a:r>
          </a:p>
        </p:txBody>
      </p:sp>
      <p:sp>
        <p:nvSpPr>
          <p:cNvPr id="38915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sz="2800" smtClean="0"/>
              <a:t>locate X          returns (one of) the object X’s </a:t>
            </a:r>
          </a:p>
          <a:p>
            <a:pPr eaLnBrk="1" hangingPunct="1">
              <a:buFontTx/>
              <a:buNone/>
            </a:pPr>
            <a:r>
              <a:rPr lang="da-DK" sz="2800" smtClean="0"/>
              <a:t>                       locations</a:t>
            </a:r>
          </a:p>
          <a:p>
            <a:pPr eaLnBrk="1" hangingPunct="1">
              <a:buFontTx/>
              <a:buNone/>
            </a:pPr>
            <a:r>
              <a:rPr lang="da-DK" sz="2800" smtClean="0"/>
              <a:t>move X to Y  move the object X to the node </a:t>
            </a:r>
          </a:p>
          <a:p>
            <a:pPr eaLnBrk="1" hangingPunct="1">
              <a:buFontTx/>
              <a:buNone/>
            </a:pPr>
            <a:r>
              <a:rPr lang="da-DK" sz="2800" smtClean="0"/>
              <a:t>                       where Y is (or rather was)</a:t>
            </a:r>
          </a:p>
          <a:p>
            <a:pPr eaLnBrk="1" hangingPunct="1">
              <a:buFontTx/>
              <a:buNone/>
            </a:pPr>
            <a:r>
              <a:rPr lang="da-DK" sz="2800" smtClean="0"/>
              <a:t>fix X at Y       as move but disregard</a:t>
            </a:r>
          </a:p>
          <a:p>
            <a:pPr eaLnBrk="1" hangingPunct="1">
              <a:buFontTx/>
              <a:buNone/>
            </a:pPr>
            <a:r>
              <a:rPr lang="da-DK" sz="2800" smtClean="0"/>
              <a:t>                       subsequent moves</a:t>
            </a:r>
          </a:p>
          <a:p>
            <a:pPr eaLnBrk="1" hangingPunct="1">
              <a:buFontTx/>
              <a:buNone/>
            </a:pPr>
            <a:r>
              <a:rPr lang="da-DK" sz="2800" smtClean="0"/>
              <a:t>refix X at Y    as fix but for fixed objects</a:t>
            </a:r>
          </a:p>
          <a:p>
            <a:pPr eaLnBrk="1" hangingPunct="1">
              <a:buFontTx/>
              <a:buNone/>
            </a:pPr>
            <a:r>
              <a:rPr lang="da-DK" sz="2800" smtClean="0"/>
              <a:t>unfix X           allow normal moves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Call-by-move</a:t>
            </a:r>
          </a:p>
        </p:txBody>
      </p:sp>
      <p:sp>
        <p:nvSpPr>
          <p:cNvPr id="39939" name="Rectangle 1027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smtClean="0"/>
              <a:t>var B: </a:t>
            </a:r>
            <a:r>
              <a:rPr lang="da-DK" i="1" smtClean="0"/>
              <a:t>some data object</a:t>
            </a:r>
            <a:endParaRPr lang="da-DK" smtClean="0"/>
          </a:p>
          <a:p>
            <a:pPr eaLnBrk="1" hangingPunct="1">
              <a:buFontTx/>
              <a:buNone/>
            </a:pPr>
            <a:r>
              <a:rPr lang="da-DK" smtClean="0"/>
              <a:t>…</a:t>
            </a:r>
          </a:p>
          <a:p>
            <a:pPr eaLnBrk="1" hangingPunct="1">
              <a:buFontTx/>
              <a:buNone/>
            </a:pPr>
            <a:r>
              <a:rPr lang="da-DK" smtClean="0"/>
              <a:t>  X.F[move B]</a:t>
            </a:r>
          </a:p>
          <a:p>
            <a:pPr eaLnBrk="1" hangingPunct="1">
              <a:buFontTx/>
              <a:buNone/>
            </a:pPr>
            <a:r>
              <a:rPr lang="da-DK" smtClean="0"/>
              <a:t>…</a:t>
            </a:r>
          </a:p>
          <a:p>
            <a:pPr eaLnBrk="1" hangingPunct="1">
              <a:buFontTx/>
              <a:buNone/>
            </a:pPr>
            <a:r>
              <a:rPr lang="da-DK" smtClean="0"/>
              <a:t>…</a:t>
            </a:r>
          </a:p>
          <a:p>
            <a:pPr eaLnBrk="1" hangingPunct="1">
              <a:buFontTx/>
              <a:buNone/>
            </a:pPr>
            <a:r>
              <a:rPr lang="da-DK" smtClean="0"/>
              <a:t>  X.F[visit B]</a:t>
            </a:r>
          </a:p>
          <a:p>
            <a:pPr eaLnBrk="1" hangingPunct="1">
              <a:buFontTx/>
              <a:buNone/>
            </a:pPr>
            <a:r>
              <a:rPr lang="da-DK" smtClean="0"/>
              <a:t>…</a:t>
            </a:r>
          </a:p>
        </p:txBody>
      </p:sp>
      <p:sp>
        <p:nvSpPr>
          <p:cNvPr id="39940" name="Rectangle 1028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smtClean="0"/>
              <a:t>object X</a:t>
            </a:r>
          </a:p>
          <a:p>
            <a:pPr eaLnBrk="1" hangingPunct="1">
              <a:buFontTx/>
              <a:buNone/>
            </a:pPr>
            <a:r>
              <a:rPr lang="da-DK" smtClean="0"/>
              <a:t>  operation F[arg:T]</a:t>
            </a:r>
          </a:p>
          <a:p>
            <a:pPr eaLnBrk="1" hangingPunct="1">
              <a:buFontTx/>
              <a:buNone/>
            </a:pPr>
            <a:r>
              <a:rPr lang="da-DK" smtClean="0"/>
              <a:t>    loop</a:t>
            </a:r>
          </a:p>
          <a:p>
            <a:pPr eaLnBrk="1" hangingPunct="1">
              <a:buFontTx/>
              <a:buNone/>
            </a:pPr>
            <a:r>
              <a:rPr lang="da-DK" smtClean="0"/>
              <a:t>      arg.g[…]</a:t>
            </a:r>
          </a:p>
          <a:p>
            <a:pPr eaLnBrk="1" hangingPunct="1">
              <a:buFontTx/>
              <a:buNone/>
            </a:pPr>
            <a:r>
              <a:rPr lang="da-DK" smtClean="0"/>
              <a:t>    exit </a:t>
            </a:r>
            <a:r>
              <a:rPr lang="da-DK" i="1" smtClean="0"/>
              <a:t>after many loops</a:t>
            </a:r>
            <a:endParaRPr lang="da-DK" smtClean="0"/>
          </a:p>
          <a:p>
            <a:pPr eaLnBrk="1" hangingPunct="1">
              <a:buFontTx/>
              <a:buNone/>
            </a:pPr>
            <a:r>
              <a:rPr lang="da-DK" smtClean="0"/>
              <a:t>    end loop</a:t>
            </a:r>
          </a:p>
          <a:p>
            <a:pPr eaLnBrk="1" hangingPunct="1">
              <a:buFontTx/>
              <a:buNone/>
            </a:pPr>
            <a:r>
              <a:rPr lang="da-DK" smtClean="0"/>
              <a:t>end X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How Many Calls of B?</a:t>
            </a:r>
          </a:p>
        </p:txBody>
      </p:sp>
      <p:sp>
        <p:nvSpPr>
          <p:cNvPr id="40963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800" smtClean="0"/>
              <a:t>Questions: given a normal PC enviroment, say 2 GHz CPU, 10 Mbit/s Ethernet, how many calls of a small (say 100 bytes) argument B before breakeven?</a:t>
            </a:r>
          </a:p>
          <a:p>
            <a:pPr eaLnBrk="1" hangingPunct="1">
              <a:lnSpc>
                <a:spcPct val="90000"/>
              </a:lnSpc>
            </a:pPr>
            <a:r>
              <a:rPr lang="da-DK" sz="2800" smtClean="0"/>
              <a:t>1</a:t>
            </a:r>
          </a:p>
          <a:p>
            <a:pPr eaLnBrk="1" hangingPunct="1">
              <a:lnSpc>
                <a:spcPct val="90000"/>
              </a:lnSpc>
            </a:pPr>
            <a:r>
              <a:rPr lang="da-DK" sz="2800" smtClean="0"/>
              <a:t>10</a:t>
            </a:r>
          </a:p>
          <a:p>
            <a:pPr eaLnBrk="1" hangingPunct="1">
              <a:lnSpc>
                <a:spcPct val="90000"/>
              </a:lnSpc>
            </a:pPr>
            <a:r>
              <a:rPr lang="da-DK" sz="2800" smtClean="0"/>
              <a:t>100</a:t>
            </a:r>
          </a:p>
          <a:p>
            <a:pPr eaLnBrk="1" hangingPunct="1">
              <a:lnSpc>
                <a:spcPct val="90000"/>
              </a:lnSpc>
            </a:pPr>
            <a:r>
              <a:rPr lang="da-DK" sz="2800" smtClean="0"/>
              <a:t>1,000</a:t>
            </a:r>
          </a:p>
          <a:p>
            <a:pPr eaLnBrk="1" hangingPunct="1">
              <a:lnSpc>
                <a:spcPct val="90000"/>
              </a:lnSpc>
            </a:pPr>
            <a:r>
              <a:rPr lang="da-DK" sz="2800" smtClean="0"/>
              <a:t>10,000</a:t>
            </a:r>
          </a:p>
          <a:p>
            <a:pPr eaLnBrk="1" hangingPunct="1">
              <a:lnSpc>
                <a:spcPct val="90000"/>
              </a:lnSpc>
            </a:pPr>
            <a:r>
              <a:rPr lang="da-DK" sz="2800" smtClean="0"/>
              <a:t>100,000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Killroy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/>
              <a:t>object Killroy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/>
              <a:t>  process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/>
              <a:t>    var myNode &lt;- locate self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/>
              <a:t>    var up: array.of[Nodes]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/>
              <a:t>    up &lt;- myNode.getNodes[]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/>
              <a:t>    foreach n in up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/>
              <a:t>      move self to 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/>
              <a:t>    end foreach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/>
              <a:t>  end process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/>
              <a:t>end Killroy</a:t>
            </a:r>
          </a:p>
        </p:txBody>
      </p:sp>
      <p:sp>
        <p:nvSpPr>
          <p:cNvPr id="41988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r>
              <a:rPr lang="da-DK" smtClean="0"/>
              <a:t>Object moves itself to all available nodes</a:t>
            </a:r>
          </a:p>
          <a:p>
            <a:pPr eaLnBrk="1" hangingPunct="1"/>
            <a:r>
              <a:rPr lang="da-DK" smtClean="0"/>
              <a:t>On the original MicroVAX implementation: 20 moves/second</a:t>
            </a:r>
          </a:p>
          <a:p>
            <a:pPr eaLnBrk="1" hangingPunct="1"/>
            <a:r>
              <a:rPr lang="da-DK" smtClean="0"/>
              <a:t>Note: the thread (called a process in Emerald) moves along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Types are Immutable Objects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>
              <a:buFontTx/>
              <a:buNone/>
              <a:defRPr/>
            </a:pPr>
            <a:r>
              <a:rPr lang="en-US" dirty="0" smtClean="0"/>
              <a:t>Example: arrays</a:t>
            </a:r>
          </a:p>
          <a:p>
            <a:pPr eaLnBrk="1" hangingPunct="1">
              <a:buFontTx/>
              <a:buNone/>
              <a:defRPr/>
            </a:pPr>
            <a:endParaRPr lang="en-US" dirty="0" smtClean="0"/>
          </a:p>
          <a:p>
            <a:pPr eaLnBrk="1" hangingPunct="1">
              <a:buFontTx/>
              <a:buNone/>
              <a:defRPr/>
            </a:pP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var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ai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: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Array.of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[Integer]</a:t>
            </a:r>
          </a:p>
          <a:p>
            <a:pPr eaLnBrk="1" hangingPunct="1">
              <a:buFontTx/>
              <a:buNone/>
              <a:defRPr/>
            </a:pPr>
            <a:endParaRPr lang="en-US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ai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&lt;-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Array.of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[Integer].create[]</a:t>
            </a:r>
          </a:p>
          <a:p>
            <a:pPr eaLnBrk="1" hangingPunct="1">
              <a:buFontTx/>
              <a:buNone/>
              <a:defRPr/>
            </a:pPr>
            <a:endParaRPr lang="en-US" dirty="0" smtClean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var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aai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: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Array.of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[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Array.of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[Integer]]</a:t>
            </a:r>
          </a:p>
          <a:p>
            <a:pPr eaLnBrk="1" hangingPunct="1">
              <a:buFontTx/>
              <a:buNone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7715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Let’s look at the implementation of Array</a:t>
            </a:r>
          </a:p>
        </p:txBody>
      </p:sp>
      <p:sp>
        <p:nvSpPr>
          <p:cNvPr id="3584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smtClean="0"/>
              <a:t>(Switch to code…)</a:t>
            </a:r>
          </a:p>
        </p:txBody>
      </p:sp>
    </p:spTree>
    <p:extLst>
      <p:ext uri="{BB962C8B-B14F-4D97-AF65-F5344CB8AC3E}">
        <p14:creationId xmlns:p14="http://schemas.microsoft.com/office/powerpoint/2010/main" val="1622473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Planetlab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World wide </a:t>
            </a:r>
            <a:r>
              <a:rPr lang="en-US" dirty="0" err="1" smtClean="0"/>
              <a:t>testbed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55760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Conclusion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smtClean="0"/>
              <a:t>Emerald is</a:t>
            </a:r>
          </a:p>
          <a:p>
            <a:pPr eaLnBrk="1" hangingPunct="1"/>
            <a:r>
              <a:rPr lang="da-DK" smtClean="0"/>
              <a:t>clean OO language</a:t>
            </a:r>
          </a:p>
          <a:p>
            <a:pPr eaLnBrk="1" hangingPunct="1"/>
            <a:r>
              <a:rPr lang="da-DK" smtClean="0"/>
              <a:t>fully integrated distribution facilities</a:t>
            </a:r>
          </a:p>
          <a:p>
            <a:pPr eaLnBrk="1" hangingPunct="1"/>
            <a:r>
              <a:rPr lang="da-DK" smtClean="0"/>
              <a:t>has full on-the-fly mobility</a:t>
            </a:r>
          </a:p>
          <a:p>
            <a:pPr eaLnBrk="1" hangingPunct="1"/>
            <a:r>
              <a:rPr lang="da-DK" smtClean="0"/>
              <a:t>a well-defined type system</a:t>
            </a:r>
          </a:p>
          <a:p>
            <a:pPr eaLnBrk="1" hangingPunct="1">
              <a:buFontTx/>
              <a:buNone/>
            </a:pPr>
            <a:r>
              <a:rPr lang="da-DK" smtClean="0"/>
              <a:t>Many novel implementation techniques (more talks to come!)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arble">
  <a:themeElements>
    <a:clrScheme name="Marble 1">
      <a:dk1>
        <a:srgbClr val="000000"/>
      </a:dk1>
      <a:lt1>
        <a:srgbClr val="EAEAEA"/>
      </a:lt1>
      <a:dk2>
        <a:srgbClr val="006600"/>
      </a:dk2>
      <a:lt2>
        <a:srgbClr val="FFCC66"/>
      </a:lt2>
      <a:accent1>
        <a:srgbClr val="3366FF"/>
      </a:accent1>
      <a:accent2>
        <a:srgbClr val="60371C"/>
      </a:accent2>
      <a:accent3>
        <a:srgbClr val="AAB8AA"/>
      </a:accent3>
      <a:accent4>
        <a:srgbClr val="C8C8C8"/>
      </a:accent4>
      <a:accent5>
        <a:srgbClr val="ADB8FF"/>
      </a:accent5>
      <a:accent6>
        <a:srgbClr val="563118"/>
      </a:accent6>
      <a:hlink>
        <a:srgbClr val="FF0033"/>
      </a:hlink>
      <a:folHlink>
        <a:srgbClr val="CC9967"/>
      </a:folHlink>
    </a:clrScheme>
    <a:fontScheme name="Marbl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Marble 1">
        <a:dk1>
          <a:srgbClr val="000000"/>
        </a:dk1>
        <a:lt1>
          <a:srgbClr val="EAEAEA"/>
        </a:lt1>
        <a:dk2>
          <a:srgbClr val="006600"/>
        </a:dk2>
        <a:lt2>
          <a:srgbClr val="FFCC66"/>
        </a:lt2>
        <a:accent1>
          <a:srgbClr val="3366FF"/>
        </a:accent1>
        <a:accent2>
          <a:srgbClr val="60371C"/>
        </a:accent2>
        <a:accent3>
          <a:srgbClr val="AAB8AA"/>
        </a:accent3>
        <a:accent4>
          <a:srgbClr val="C8C8C8"/>
        </a:accent4>
        <a:accent5>
          <a:srgbClr val="ADB8FF"/>
        </a:accent5>
        <a:accent6>
          <a:srgbClr val="563118"/>
        </a:accent6>
        <a:hlink>
          <a:srgbClr val="FF0033"/>
        </a:hlink>
        <a:folHlink>
          <a:srgbClr val="CC996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ble 2">
        <a:dk1>
          <a:srgbClr val="000000"/>
        </a:dk1>
        <a:lt1>
          <a:srgbClr val="EAEAEA"/>
        </a:lt1>
        <a:dk2>
          <a:srgbClr val="FFCC99"/>
        </a:dk2>
        <a:lt2>
          <a:srgbClr val="FFCC66"/>
        </a:lt2>
        <a:accent1>
          <a:srgbClr val="FF9933"/>
        </a:accent1>
        <a:accent2>
          <a:srgbClr val="996600"/>
        </a:accent2>
        <a:accent3>
          <a:srgbClr val="FFE2CA"/>
        </a:accent3>
        <a:accent4>
          <a:srgbClr val="C8C8C8"/>
        </a:accent4>
        <a:accent5>
          <a:srgbClr val="FFCAAD"/>
        </a:accent5>
        <a:accent6>
          <a:srgbClr val="8A5C00"/>
        </a:accent6>
        <a:hlink>
          <a:srgbClr val="FF5050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ble 3">
        <a:dk1>
          <a:srgbClr val="000000"/>
        </a:dk1>
        <a:lt1>
          <a:srgbClr val="FFFFFF"/>
        </a:lt1>
        <a:dk2>
          <a:srgbClr val="EAEAEA"/>
        </a:dk2>
        <a:lt2>
          <a:srgbClr val="FFFFFF"/>
        </a:lt2>
        <a:accent1>
          <a:srgbClr val="CBCBCB"/>
        </a:accent1>
        <a:accent2>
          <a:srgbClr val="333333"/>
        </a:accent2>
        <a:accent3>
          <a:srgbClr val="F3F3F3"/>
        </a:accent3>
        <a:accent4>
          <a:srgbClr val="DADADA"/>
        </a:accent4>
        <a:accent5>
          <a:srgbClr val="E2E2E2"/>
        </a:accent5>
        <a:accent6>
          <a:srgbClr val="2D2D2D"/>
        </a:accent6>
        <a:hlink>
          <a:srgbClr val="C0C0C0"/>
        </a:hlink>
        <a:folHlink>
          <a:srgbClr val="EAEAEA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C:\Programmer\Microsoft Office\Templates\Presentation Designs\Marble.pot</Template>
  <TotalTime>13932</TotalTime>
  <Words>775</Words>
  <Application>Microsoft Office PowerPoint</Application>
  <PresentationFormat>On-screen Show (4:3)</PresentationFormat>
  <Paragraphs>179</Paragraphs>
  <Slides>24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Calibri</vt:lpstr>
      <vt:lpstr>Courier New</vt:lpstr>
      <vt:lpstr>Times New Roman</vt:lpstr>
      <vt:lpstr>Marble</vt:lpstr>
      <vt:lpstr>Emerald - et OO-språk for distribuerte applikasjoner</vt:lpstr>
      <vt:lpstr>Concurrency</vt:lpstr>
      <vt:lpstr>Process Concept</vt:lpstr>
      <vt:lpstr>Process section</vt:lpstr>
      <vt:lpstr>Process execution</vt:lpstr>
      <vt:lpstr>Concurrent Updates</vt:lpstr>
      <vt:lpstr>Synchronization Required</vt:lpstr>
      <vt:lpstr>Alternatives</vt:lpstr>
      <vt:lpstr>Distribution</vt:lpstr>
      <vt:lpstr>Location Primitive</vt:lpstr>
      <vt:lpstr>Mobility Primitive</vt:lpstr>
      <vt:lpstr>Strong Move: Fix</vt:lpstr>
      <vt:lpstr>Immutable Objects</vt:lpstr>
      <vt:lpstr>Immutable Objects</vt:lpstr>
      <vt:lpstr>Mobility Example</vt:lpstr>
      <vt:lpstr>Why Mobility</vt:lpstr>
      <vt:lpstr>Mobility and Location Concepts</vt:lpstr>
      <vt:lpstr>Call-by-move</vt:lpstr>
      <vt:lpstr>How Many Calls of B?</vt:lpstr>
      <vt:lpstr>Killroy</vt:lpstr>
      <vt:lpstr>Types are Immutable Objects</vt:lpstr>
      <vt:lpstr>Let’s look at the implementation of Array</vt:lpstr>
      <vt:lpstr>Planetlab</vt:lpstr>
      <vt:lpstr>Conclusion</vt:lpstr>
    </vt:vector>
  </TitlesOfParts>
  <Company>DIKU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Emerald – distributed OO language</dc:title>
  <dc:creator>Eric Jul</dc:creator>
  <cp:lastModifiedBy>Eric Jul</cp:lastModifiedBy>
  <cp:revision>38</cp:revision>
  <cp:lastPrinted>1601-01-01T00:00:00Z</cp:lastPrinted>
  <dcterms:created xsi:type="dcterms:W3CDTF">2003-09-26T05:07:47Z</dcterms:created>
  <dcterms:modified xsi:type="dcterms:W3CDTF">2015-02-02T04:20:09Z</dcterms:modified>
</cp:coreProperties>
</file>