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280" r:id="rId13"/>
    <p:sldId id="281" r:id="rId14"/>
    <p:sldId id="295" r:id="rId15"/>
    <p:sldId id="296" r:id="rId16"/>
    <p:sldId id="294" r:id="rId17"/>
    <p:sldId id="297" r:id="rId18"/>
    <p:sldId id="301" r:id="rId19"/>
    <p:sldId id="307" r:id="rId20"/>
    <p:sldId id="304" r:id="rId21"/>
    <p:sldId id="300" r:id="rId22"/>
    <p:sldId id="282" r:id="rId23"/>
    <p:sldId id="283" r:id="rId24"/>
    <p:sldId id="302" r:id="rId25"/>
    <p:sldId id="293" r:id="rId26"/>
    <p:sldId id="285" r:id="rId27"/>
    <p:sldId id="292" r:id="rId28"/>
    <p:sldId id="286" r:id="rId29"/>
    <p:sldId id="287" r:id="rId30"/>
    <p:sldId id="288" r:id="rId31"/>
    <p:sldId id="284" r:id="rId32"/>
    <p:sldId id="289" r:id="rId33"/>
    <p:sldId id="290" r:id="rId34"/>
    <p:sldId id="298" r:id="rId35"/>
    <p:sldId id="299" r:id="rId36"/>
    <p:sldId id="269" r:id="rId37"/>
    <p:sldId id="274" r:id="rId38"/>
    <p:sldId id="271" r:id="rId39"/>
    <p:sldId id="272" r:id="rId40"/>
    <p:sldId id="273" r:id="rId41"/>
    <p:sldId id="261" r:id="rId42"/>
    <p:sldId id="277" r:id="rId43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9" d="100"/>
          <a:sy n="69" d="100"/>
        </p:scale>
        <p:origin x="540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19-01-2015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smtClean="0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19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23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24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25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26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29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30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32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33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34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35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36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37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38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39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40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41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42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 smtClean="0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smtClean="0"/>
              <a:t>Eric Jul</a:t>
            </a:r>
          </a:p>
          <a:p>
            <a:pPr eaLnBrk="1" hangingPunct="1"/>
            <a:r>
              <a:rPr lang="da-DK" i="1" smtClean="0"/>
              <a:t>OMS</a:t>
            </a:r>
          </a:p>
          <a:p>
            <a:pPr eaLnBrk="1" hangingPunct="1"/>
            <a:r>
              <a:rPr lang="da-DK" i="1" smtClean="0"/>
              <a:t>Professor II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/>
                <a:gridCol w="2643206"/>
                <a:gridCol w="289876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OS/OO-runtime-mobility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OO-language</a:t>
                      </a:r>
                      <a:r>
                        <a:rPr lang="en-US" sz="2400" baseline="0" dirty="0" smtClean="0"/>
                        <a:t> design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Ph.D.</a:t>
                      </a:r>
                      <a:r>
                        <a:rPr lang="en-US" sz="2800" baseline="0" dirty="0" smtClean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Eric Jul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Norm Hutchinson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Faculty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Hank</a:t>
                      </a:r>
                      <a:r>
                        <a:rPr lang="en-US" sz="2800" baseline="0" dirty="0" smtClean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Andrew Black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mtClean="0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 smtClean="0"/>
              <a:t>Any </a:t>
            </a:r>
            <a:r>
              <a:rPr lang="da-DK" smtClean="0"/>
              <a:t>object can move at </a:t>
            </a:r>
            <a:r>
              <a:rPr lang="da-DK" i="1" smtClean="0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 smtClean="0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smtClean="0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 smtClean="0"/>
              <a:t>Clean OO language (better than succesors?) including uniform object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Java?</a:t>
            </a:r>
          </a:p>
          <a:p>
            <a:r>
              <a:rPr lang="en-US" dirty="0" smtClean="0"/>
              <a:t>Experienced Java programmer?</a:t>
            </a:r>
          </a:p>
          <a:p>
            <a:r>
              <a:rPr lang="en-US" dirty="0" smtClean="0"/>
              <a:t>Other OO languages?</a:t>
            </a:r>
          </a:p>
          <a:p>
            <a:r>
              <a:rPr lang="da-DK" dirty="0"/>
              <a:t>SIMULA</a:t>
            </a:r>
            <a:r>
              <a:rPr lang="da-DK" dirty="0" smtClean="0"/>
              <a:t>?</a:t>
            </a:r>
            <a:endParaRPr lang="en-US" dirty="0" smtClean="0"/>
          </a:p>
          <a:p>
            <a:r>
              <a:rPr lang="da-DK" dirty="0" smtClean="0"/>
              <a:t>Strong typing?</a:t>
            </a:r>
          </a:p>
          <a:p>
            <a:r>
              <a:rPr lang="da-DK" dirty="0" smtClean="0"/>
              <a:t>Creating object using a CLASS?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Developed in Seattle at the University of Washington 1984-1986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Know by dozen and dozen of people!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Original UW version: native code and virtual machine for VAX for 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UBC (University of </a:t>
            </a:r>
            <a:r>
              <a:rPr lang="en-US" u="sng" dirty="0" smtClean="0"/>
              <a:t>B</a:t>
            </a:r>
            <a:r>
              <a:rPr lang="en-US" dirty="0" smtClean="0"/>
              <a:t>ritish </a:t>
            </a:r>
            <a:r>
              <a:rPr lang="en-US" u="sng" dirty="0" smtClean="0"/>
              <a:t>C</a:t>
            </a:r>
            <a:r>
              <a:rPr lang="en-US" dirty="0" smtClean="0"/>
              <a:t>olumbia) version:  </a:t>
            </a:r>
            <a:r>
              <a:rPr lang="en-US" u="sng" dirty="0" smtClean="0"/>
              <a:t>B</a:t>
            </a:r>
            <a:r>
              <a:rPr lang="en-US" dirty="0" smtClean="0"/>
              <a:t>yte </a:t>
            </a:r>
            <a:r>
              <a:rPr lang="en-US" u="sng" dirty="0" smtClean="0"/>
              <a:t>C</a:t>
            </a:r>
            <a:r>
              <a:rPr lang="en-US" dirty="0" smtClean="0"/>
              <a:t>odes for portability; compiler written in BC Emerald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59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smtClean="0"/>
              <a:t>In a nutshell: Java with an Algol-like syntax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Language constructs are NOT objects – for compilability and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No pointers: just object &amp; object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in a distributed context</a:t>
            </a:r>
          </a:p>
          <a:p>
            <a:r>
              <a:rPr lang="en-US" dirty="0" smtClean="0"/>
              <a:t>Smalltalk SLOW – want ~ C performance</a:t>
            </a:r>
          </a:p>
          <a:p>
            <a:r>
              <a:rPr lang="en-US" dirty="0" smtClean="0"/>
              <a:t>Want strong typing</a:t>
            </a:r>
          </a:p>
          <a:p>
            <a:r>
              <a:rPr lang="en-US" dirty="0" smtClean="0"/>
              <a:t>Want lightweight objects</a:t>
            </a:r>
          </a:p>
          <a:p>
            <a:r>
              <a:rPr lang="en-US" dirty="0" smtClean="0"/>
              <a:t>Want full distribution including location concept, failure handling</a:t>
            </a:r>
          </a:p>
          <a:p>
            <a:r>
              <a:rPr lang="en-US" dirty="0" smtClean="0"/>
              <a:t>Want full, on-the-fly 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dirty="0"/>
              <a:t> </a:t>
            </a:r>
            <a:r>
              <a:rPr lang="en-US" dirty="0" smtClean="0"/>
              <a:t>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 smtClean="0"/>
              <a:t>Language uniquely designed for distritbution</a:t>
            </a:r>
          </a:p>
          <a:p>
            <a:r>
              <a:rPr lang="da-DK" dirty="0" smtClean="0"/>
              <a:t>Distribution easy to use</a:t>
            </a:r>
          </a:p>
          <a:p>
            <a:r>
              <a:rPr lang="da-DK" dirty="0" smtClean="0"/>
              <a:t>Illustrates PRINCIPLES</a:t>
            </a:r>
          </a:p>
          <a:p>
            <a:endParaRPr lang="da-DK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Let’s start with objects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Principle: </a:t>
            </a:r>
            <a:r>
              <a:rPr lang="da-DK" sz="2800" i="1" dirty="0" smtClean="0">
                <a:cs typeface="Courier New" pitchFamily="49" charset="0"/>
              </a:rPr>
              <a:t>Everything is an object!</a:t>
            </a:r>
            <a:endParaRPr lang="da-DK" sz="2800" i="1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endParaRPr lang="da-DK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Let’s create objects</a:t>
            </a:r>
            <a:endParaRPr lang="en-GB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smtClean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Classic method:</a:t>
            </a:r>
          </a:p>
          <a:p>
            <a:pPr eaLnBrk="1" hangingPunct="1">
              <a:buFontTx/>
              <a:buNone/>
            </a:pPr>
            <a:endParaRPr lang="da-DK" sz="2800" dirty="0" smtClean="0"/>
          </a:p>
          <a:p>
            <a:pPr eaLnBrk="1" hangingPunct="1">
              <a:buFontTx/>
              <a:buNone/>
            </a:pPr>
            <a:r>
              <a:rPr lang="da-DK" sz="2800" dirty="0" smtClean="0"/>
              <a:t>	X = </a:t>
            </a:r>
            <a:r>
              <a:rPr lang="da-DK" sz="2800" dirty="0" smtClean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smtClean="0">
                <a:latin typeface="Courier New" pitchFamily="49" charset="0"/>
                <a:cs typeface="Courier New" pitchFamily="49" charset="0"/>
              </a:rPr>
              <a:t>someclass</a:t>
            </a:r>
          </a:p>
          <a:p>
            <a:pPr eaLnBrk="1" hangingPunct="1">
              <a:buFontTx/>
              <a:buNone/>
            </a:pPr>
            <a:endParaRPr lang="da-DK" sz="2800" i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 smtClean="0">
                <a:cs typeface="Courier New" pitchFamily="49" charset="0"/>
              </a:rPr>
              <a:t>But</a:t>
            </a:r>
            <a:r>
              <a:rPr lang="da-DK" sz="2800" dirty="0" smtClean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Classless Object Construction</a:t>
            </a:r>
            <a:endParaRPr lang="en-GB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Object constructors: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object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</a:p>
          <a:p>
            <a:pPr eaLnBrk="1" hangingPunct="1">
              <a:buFontTx/>
              <a:buNone/>
            </a:pPr>
            <a:r>
              <a:rPr lang="da-DK" sz="2800" smtClean="0"/>
              <a:t>The above is an </a:t>
            </a:r>
            <a:r>
              <a:rPr lang="da-DK" sz="2800" i="1" smtClean="0"/>
              <a:t>executable expression!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Constructors</a:t>
            </a:r>
            <a:endParaRPr lang="en-GB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Execution results in a new object</a:t>
            </a:r>
          </a:p>
          <a:p>
            <a:pPr eaLnBrk="1" hangingPunct="1"/>
            <a:r>
              <a:rPr lang="da-DK" smtClean="0"/>
              <a:t>Execute again – and get yet another object</a:t>
            </a:r>
          </a:p>
          <a:p>
            <a:pPr eaLnBrk="1" hangingPunct="1"/>
            <a:r>
              <a:rPr lang="da-DK" i="1" smtClean="0"/>
              <a:t>No class!</a:t>
            </a:r>
          </a:p>
          <a:p>
            <a:pPr eaLnBrk="1" hangingPunct="1">
              <a:buFontTx/>
              <a:buNone/>
            </a:pPr>
            <a:endParaRPr lang="da-DK" i="1" smtClean="0"/>
          </a:p>
          <a:p>
            <a:pPr eaLnBrk="1" hangingPunct="1">
              <a:buFontTx/>
              <a:buNone/>
            </a:pPr>
            <a:r>
              <a:rPr lang="da-DK" i="1" smtClean="0"/>
              <a:t>Want classes?</a:t>
            </a:r>
            <a:endParaRPr lang="en-GB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An Object that is a Class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35731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Free Variables</a:t>
            </a:r>
            <a:endParaRPr lang="en-GB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Classes with Parameters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Courier New" pitchFamily="49" charset="0"/>
              </a:rPr>
              <a:t>end seqnoclass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done by Syntatic Sugaring</a:t>
            </a:r>
            <a:endParaRPr lang="en-GB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The following turns into the previous double object constructor: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class 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var prev: Integer = 0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Integer operation getSeqNo[]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</a:t>
            </a:r>
            <a:endParaRPr lang="en-GB" sz="280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 smtClean="0">
                <a:latin typeface="Courier New" pitchFamily="49" charset="0"/>
              </a:rPr>
              <a:t>const</a:t>
            </a:r>
            <a:r>
              <a:rPr lang="da-DK" dirty="0" smtClean="0">
                <a:latin typeface="Courier New" pitchFamily="49" charset="0"/>
              </a:rPr>
              <a:t> SC &lt;- </a:t>
            </a:r>
            <a:r>
              <a:rPr lang="da-DK" dirty="0" err="1" smtClean="0">
                <a:latin typeface="Courier New" pitchFamily="49" charset="0"/>
              </a:rPr>
              <a:t>class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var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: 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</a:t>
            </a:r>
            <a:r>
              <a:rPr lang="da-DK" dirty="0" err="1" smtClean="0">
                <a:latin typeface="Courier New" pitchFamily="49" charset="0"/>
              </a:rPr>
              <a:t>Integer</a:t>
            </a:r>
            <a:r>
              <a:rPr lang="da-DK" dirty="0" smtClean="0">
                <a:latin typeface="Courier New" pitchFamily="49" charset="0"/>
              </a:rPr>
              <a:t> operation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r>
              <a:rPr lang="da-DK" dirty="0" smtClean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&lt;- </a:t>
            </a:r>
            <a:r>
              <a:rPr lang="da-DK" dirty="0" err="1" smtClean="0">
                <a:latin typeface="Courier New" pitchFamily="49" charset="0"/>
              </a:rPr>
              <a:t>prev</a:t>
            </a:r>
            <a:r>
              <a:rPr lang="da-DK" dirty="0" smtClean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	</a:t>
            </a:r>
            <a:r>
              <a:rPr lang="da-DK" dirty="0" err="1" smtClean="0">
                <a:latin typeface="Courier New" pitchFamily="49" charset="0"/>
              </a:rPr>
              <a:t>return</a:t>
            </a:r>
            <a:r>
              <a:rPr lang="da-DK" dirty="0" smtClean="0">
                <a:latin typeface="Courier New" pitchFamily="49" charset="0"/>
              </a:rPr>
              <a:t> </a:t>
            </a:r>
            <a:r>
              <a:rPr lang="da-DK" dirty="0" err="1" smtClean="0">
                <a:latin typeface="Courier New" pitchFamily="49" charset="0"/>
              </a:rPr>
              <a:t>prev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	end </a:t>
            </a:r>
            <a:r>
              <a:rPr lang="da-DK" dirty="0" err="1" smtClean="0">
                <a:latin typeface="Courier New" pitchFamily="49" charset="0"/>
              </a:rPr>
              <a:t>getSeqno</a:t>
            </a:r>
            <a:endParaRPr lang="da-DK" dirty="0" smtClean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 smtClean="0">
                <a:latin typeface="Courier New" pitchFamily="49" charset="0"/>
              </a:rPr>
              <a:t>	end </a:t>
            </a:r>
            <a:r>
              <a:rPr lang="da-DK" dirty="0" err="1" smtClean="0">
                <a:latin typeface="Courier New" pitchFamily="49" charset="0"/>
              </a:rPr>
              <a:t>seqno</a:t>
            </a:r>
            <a:endParaRPr lang="en-GB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getSeqNo2[]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 smtClean="0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	end seqno2</a:t>
            </a:r>
            <a:endParaRPr lang="en-GB" smtClean="0">
              <a:latin typeface="Courier New" pitchFamily="49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 smtClean="0">
                <a:latin typeface="Courier New" pitchFamily="49" charset="0"/>
              </a:rPr>
              <a:t>	end seqno2</a:t>
            </a:r>
            <a:endParaRPr lang="en-US" smtClean="0"/>
          </a:p>
          <a:p>
            <a:pPr eaLnBrk="1" hangingPunct="1">
              <a:buFontTx/>
              <a:buNone/>
            </a:pPr>
            <a:endParaRPr lang="en-GB" sz="2800" smtClean="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</a:t>
            </a:r>
            <a:r>
              <a:rPr lang="da-DK" i="1" smtClean="0">
                <a:latin typeface="Courier New" pitchFamily="49" charset="0"/>
              </a:rPr>
              <a:t>type-defined-later</a:t>
            </a: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mtClean="0"/>
              <a:t>Classes ARE merely objects!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Types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Simple Type Example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type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   Integer getSeqNo[]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end SeqNoSource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Using a class to create an object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Var mySeqNo: SeqNoSource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en-GB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What is conformity?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4373563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da-DK" sz="1800" dirty="0" smtClean="0">
                <a:latin typeface="Courier New" pitchFamily="49" charset="0"/>
                <a:cs typeface="Courier New" pitchFamily="49" charset="0"/>
              </a:rPr>
              <a:t>-&gt;[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3327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/>
              <a:t>Conformity object-to-type</a:t>
            </a:r>
          </a:p>
          <a:p>
            <a:pPr eaLnBrk="1" hangingPunct="1">
              <a:buFontTx/>
              <a:buNone/>
            </a:pPr>
            <a:r>
              <a:rPr lang="da-DK" sz="2400" smtClean="0"/>
              <a:t>and type-to-type</a:t>
            </a:r>
          </a:p>
          <a:p>
            <a:pPr eaLnBrk="1" hangingPunct="1">
              <a:buFontTx/>
              <a:buNone/>
            </a:pPr>
            <a:endParaRPr lang="da-DK" sz="2400" smtClean="0"/>
          </a:p>
          <a:p>
            <a:pPr eaLnBrk="1" hangingPunct="1">
              <a:buFontTx/>
              <a:buNone/>
            </a:pPr>
            <a:r>
              <a:rPr lang="da-DK" sz="2400" smtClean="0"/>
              <a:t>BankAccount </a:t>
            </a:r>
            <a:r>
              <a:rPr lang="da-DK" sz="2400" i="1" smtClean="0"/>
              <a:t>conforms</a:t>
            </a:r>
            <a:r>
              <a:rPr lang="da-DK" sz="2400" smtClean="0"/>
              <a:t> to DepositOnlyBankAccount because it support all the require operations – and the parameters also conform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 smtClean="0"/>
              <a:t>Conformity</a:t>
            </a:r>
            <a:r>
              <a:rPr lang="da-DK" dirty="0" smtClean="0"/>
              <a:t> </a:t>
            </a:r>
            <a:r>
              <a:rPr lang="da-DK" dirty="0" err="1" smtClean="0"/>
              <a:t>Informally</a:t>
            </a:r>
            <a:endParaRPr lang="en-GB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An object is said to </a:t>
            </a:r>
            <a:r>
              <a:rPr lang="en-US" i="1" dirty="0" smtClean="0"/>
              <a:t>conform</a:t>
            </a:r>
            <a:r>
              <a:rPr lang="en-US" dirty="0" smtClean="0"/>
              <a:t> to a type, if </a:t>
            </a:r>
          </a:p>
          <a:p>
            <a:pPr eaLnBrk="1" hangingPunct="1">
              <a:defRPr/>
            </a:pPr>
            <a:r>
              <a:rPr lang="en-US" dirty="0" smtClean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 smtClean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 smtClean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 smtClean="0"/>
              <a:t>Each </a:t>
            </a:r>
            <a:r>
              <a:rPr lang="en-US" dirty="0" smtClean="0"/>
              <a:t>output parameter </a:t>
            </a:r>
            <a:r>
              <a:rPr lang="en-US" dirty="0" smtClean="0"/>
              <a:t>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 smtClean="0"/>
              <a:t>Each </a:t>
            </a:r>
            <a:r>
              <a:rPr lang="en-US" dirty="0" smtClean="0"/>
              <a:t>in</a:t>
            </a:r>
            <a:r>
              <a:rPr lang="en-US" dirty="0" smtClean="0"/>
              <a:t>put </a:t>
            </a:r>
            <a:r>
              <a:rPr lang="en-US" dirty="0" smtClean="0"/>
              <a:t>parameter of the type conforms to the corresponding param of the object (contra variant)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between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Conformity</a:t>
            </a:r>
            <a:r>
              <a:rPr lang="da-DK" sz="2800" dirty="0" smtClean="0"/>
              <a:t> is a </a:t>
            </a:r>
            <a:r>
              <a:rPr lang="da-DK" sz="2800" dirty="0" err="1" smtClean="0"/>
              <a:t>mathematical</a:t>
            </a:r>
            <a:r>
              <a:rPr lang="da-DK" sz="2800" dirty="0" smtClean="0"/>
              <a:t> </a:t>
            </a:r>
            <a:r>
              <a:rPr lang="da-DK" sz="2800" dirty="0" err="1" smtClean="0"/>
              <a:t>relationship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smtClean="0"/>
              <a:t>If T is to </a:t>
            </a:r>
            <a:r>
              <a:rPr lang="da-DK" sz="2800" dirty="0" err="1" smtClean="0"/>
              <a:t>conform</a:t>
            </a:r>
            <a:r>
              <a:rPr lang="da-DK" sz="2800" dirty="0" smtClean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T must have all the operations </a:t>
            </a:r>
            <a:r>
              <a:rPr lang="da-DK" sz="2800" dirty="0" err="1" smtClean="0"/>
              <a:t>required</a:t>
            </a:r>
            <a:r>
              <a:rPr lang="da-DK" sz="2800" dirty="0" smtClean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 smtClean="0"/>
              <a:t>For </a:t>
            </a:r>
            <a:r>
              <a:rPr lang="da-DK" sz="2800" dirty="0" err="1" smtClean="0"/>
              <a:t>each</a:t>
            </a:r>
            <a:r>
              <a:rPr lang="da-DK" sz="2800" dirty="0" smtClean="0"/>
              <a:t> operation in T the </a:t>
            </a:r>
            <a:r>
              <a:rPr lang="da-DK" sz="2800" dirty="0" err="1" smtClean="0"/>
              <a:t>corresponding</a:t>
            </a:r>
            <a:r>
              <a:rPr lang="da-DK" sz="2800" dirty="0" smtClean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in-parameters must </a:t>
            </a:r>
            <a:r>
              <a:rPr lang="da-DK" sz="2000" dirty="0" err="1" smtClean="0"/>
              <a:t>conform</a:t>
            </a:r>
            <a:r>
              <a:rPr lang="da-DK" sz="2000" dirty="0" smtClean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 smtClean="0"/>
              <a:t>order</a:t>
            </a:r>
            <a:endParaRPr lang="da-DK" sz="2000" dirty="0" smtClean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 smtClean="0"/>
              <a:t>out-parameters must </a:t>
            </a:r>
            <a:r>
              <a:rPr lang="da-DK" sz="2000" dirty="0" err="1" smtClean="0"/>
              <a:t>conform</a:t>
            </a:r>
            <a:endParaRPr lang="da-DK" sz="20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Contravariance</a:t>
            </a:r>
            <a:r>
              <a:rPr lang="da-DK" sz="2800" dirty="0" smtClean="0"/>
              <a:t>: not in </a:t>
            </a:r>
            <a:r>
              <a:rPr lang="da-DK" sz="2800" dirty="0" err="1" smtClean="0"/>
              <a:t>Simula</a:t>
            </a:r>
            <a:r>
              <a:rPr lang="da-DK" sz="2800" dirty="0" smtClean="0"/>
              <a:t> nor </a:t>
            </a:r>
            <a:r>
              <a:rPr lang="da-DK" sz="2800" dirty="0" err="1" smtClean="0"/>
              <a:t>Eiffel</a:t>
            </a:r>
            <a:endParaRPr lang="da-DK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 smtClean="0"/>
              <a:t>necessary</a:t>
            </a:r>
            <a:r>
              <a:rPr lang="da-DK" sz="2800" dirty="0" smtClean="0"/>
              <a:t> </a:t>
            </a:r>
            <a:r>
              <a:rPr lang="da-DK" sz="2800" dirty="0" smtClean="0"/>
              <a:t>to </a:t>
            </a:r>
            <a:r>
              <a:rPr lang="da-DK" sz="2800" dirty="0" err="1" smtClean="0"/>
              <a:t>make</a:t>
            </a:r>
            <a:r>
              <a:rPr lang="da-DK" sz="2800" dirty="0" smtClean="0"/>
              <a:t> </a:t>
            </a:r>
            <a:r>
              <a:rPr lang="da-DK" sz="2800" dirty="0" err="1" smtClean="0"/>
              <a:t>semantic</a:t>
            </a:r>
            <a:r>
              <a:rPr lang="da-DK" sz="2800" dirty="0" smtClean="0"/>
              <a:t> </a:t>
            </a:r>
            <a:r>
              <a:rPr lang="da-DK" sz="2800" dirty="0" err="1" smtClean="0"/>
              <a:t>sense</a:t>
            </a:r>
            <a:r>
              <a:rPr lang="da-DK" sz="2800" dirty="0" smtClean="0"/>
              <a:t> of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details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is </a:t>
            </a:r>
            <a:r>
              <a:rPr lang="da-DK" i="1" smtClean="0"/>
              <a:t>implicit</a:t>
            </a:r>
            <a:endParaRPr lang="da-DK" smtClean="0"/>
          </a:p>
          <a:p>
            <a:pPr eaLnBrk="1" hangingPunct="1"/>
            <a:r>
              <a:rPr lang="da-DK" smtClean="0"/>
              <a:t>No ”implements” as in Java</a:t>
            </a:r>
          </a:p>
          <a:p>
            <a:pPr eaLnBrk="1" hangingPunct="1"/>
            <a:r>
              <a:rPr lang="da-DK" smtClean="0"/>
              <a:t>Operation names important</a:t>
            </a:r>
          </a:p>
          <a:p>
            <a:pPr eaLnBrk="1" hangingPunct="1"/>
            <a:r>
              <a:rPr lang="da-DK" smtClean="0"/>
              <a:t>Parameter names do not matter, just their type</a:t>
            </a:r>
          </a:p>
          <a:p>
            <a:pPr eaLnBrk="1" hangingPunct="1"/>
            <a:r>
              <a:rPr lang="da-DK" smtClean="0"/>
              <a:t>Arity matters: foo(char) different from foo(char, float)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Conformity more formally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Don’t listen to me: Talk to Andrew Black!</a:t>
            </a:r>
          </a:p>
          <a:p>
            <a:pPr eaLnBrk="1" hangingPunct="1"/>
            <a:r>
              <a:rPr lang="da-DK" smtClean="0"/>
              <a:t>An object can conform to many different types</a:t>
            </a:r>
          </a:p>
          <a:p>
            <a:pPr eaLnBrk="1" hangingPunct="1"/>
            <a:r>
              <a:rPr lang="da-DK" smtClean="0"/>
              <a:t>An object has a ”best-fitting” type: the ”largest” of the types that the object conforms to. Essentially just collect all its methods </a:t>
            </a:r>
          </a:p>
          <a:p>
            <a:pPr eaLnBrk="1" hangingPunct="1"/>
            <a:r>
              <a:rPr lang="da-DK" smtClean="0"/>
              <a:t>Conformity defined between types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Lattice of types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 smtClean="0"/>
              <a:t>Types form a </a:t>
            </a:r>
            <a:r>
              <a:rPr lang="da-DK" dirty="0" err="1" smtClean="0"/>
              <a:t>lattice</a:t>
            </a:r>
            <a:endParaRPr lang="da-DK" dirty="0" smtClean="0"/>
          </a:p>
          <a:p>
            <a:pPr eaLnBrk="1" hangingPunct="1"/>
            <a:r>
              <a:rPr lang="da-DK" dirty="0" smtClean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 smtClean="0">
                <a:latin typeface="Courier New" pitchFamily="49" charset="0"/>
              </a:rPr>
              <a:t>end Any</a:t>
            </a:r>
            <a:endParaRPr lang="da-DK" dirty="0" smtClean="0"/>
          </a:p>
          <a:p>
            <a:pPr eaLnBrk="1" hangingPunct="1"/>
            <a:r>
              <a:rPr lang="da-DK" dirty="0" err="1" smtClean="0"/>
              <a:t>Bottom</a:t>
            </a:r>
            <a:r>
              <a:rPr lang="da-DK" dirty="0" smtClean="0"/>
              <a:t> is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 smtClean="0"/>
              <a:t>(it has ALL operations”)</a:t>
            </a:r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conforms</a:t>
            </a:r>
            <a:r>
              <a:rPr lang="da-DK" dirty="0" smtClean="0"/>
              <a:t> to </a:t>
            </a:r>
            <a:r>
              <a:rPr lang="da-DK" dirty="0" err="1" smtClean="0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 smtClean="0"/>
              <a:t> </a:t>
            </a:r>
          </a:p>
          <a:p>
            <a:pPr eaLnBrk="1" hangingPunct="1"/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thus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assigned</a:t>
            </a:r>
            <a:r>
              <a:rPr lang="da-DK" dirty="0" smtClean="0"/>
              <a:t> to </a:t>
            </a:r>
            <a:r>
              <a:rPr lang="da-DK" i="1" dirty="0" err="1" smtClean="0"/>
              <a:t>any</a:t>
            </a:r>
            <a:r>
              <a:rPr lang="da-DK" dirty="0" smtClean="0"/>
              <a:t> variable! (Read ”</a:t>
            </a:r>
            <a:r>
              <a:rPr lang="da-DK" dirty="0" err="1" smtClean="0"/>
              <a:t>Much</a:t>
            </a:r>
            <a:r>
              <a:rPr lang="da-DK" dirty="0" smtClean="0"/>
              <a:t> </a:t>
            </a:r>
            <a:r>
              <a:rPr lang="da-DK" dirty="0" err="1" smtClean="0"/>
              <a:t>Ado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smtClean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 smtClean="0">
                <a:cs typeface="Courier New" pitchFamily="49" charset="0"/>
              </a:rPr>
              <a:t>.)</a:t>
            </a:r>
            <a:endParaRPr lang="da-DK" dirty="0" smtClean="0"/>
          </a:p>
          <a:p>
            <a:pPr eaLnBrk="1" hangingPunct="1"/>
            <a:endParaRPr lang="da-DK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Class (with Type Added)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 smtClean="0">
                <a:latin typeface="Courier New" pitchFamily="49" charset="0"/>
              </a:rPr>
              <a:t>Const</a:t>
            </a:r>
            <a:r>
              <a:rPr lang="da-DK" sz="2400" dirty="0" smtClean="0">
                <a:latin typeface="Courier New" pitchFamily="49" charset="0"/>
              </a:rPr>
              <a:t> SC &lt;-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operation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r>
              <a:rPr lang="da-DK" sz="2400" dirty="0" smtClean="0">
                <a:latin typeface="Courier New" pitchFamily="49" charset="0"/>
              </a:rPr>
              <a:t>[] -&gt; [r: </a:t>
            </a:r>
            <a:r>
              <a:rPr lang="da-DK" sz="2400" dirty="0" err="1" smtClean="0">
                <a:latin typeface="Courier New" pitchFamily="49" charset="0"/>
              </a:rPr>
              <a:t>SeqNoSource</a:t>
            </a:r>
            <a:r>
              <a:rPr lang="da-DK" sz="2400" dirty="0" smtClean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</a:t>
            </a:r>
            <a:r>
              <a:rPr lang="da-DK" sz="2400" dirty="0" err="1" smtClean="0">
                <a:latin typeface="Courier New" pitchFamily="49" charset="0"/>
              </a:rPr>
              <a:t>return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    </a:t>
            </a:r>
            <a:r>
              <a:rPr lang="da-DK" sz="2400" dirty="0" err="1" smtClean="0">
                <a:latin typeface="Courier New" pitchFamily="49" charset="0"/>
              </a:rPr>
              <a:t>object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var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: </a:t>
            </a:r>
            <a:r>
              <a:rPr lang="da-DK" sz="2400" dirty="0" err="1" smtClean="0">
                <a:latin typeface="Courier New" pitchFamily="49" charset="0"/>
              </a:rPr>
              <a:t>Integer</a:t>
            </a:r>
            <a:r>
              <a:rPr lang="da-DK" sz="2400" dirty="0" smtClean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   operation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r>
              <a:rPr lang="da-DK" sz="2400" dirty="0" smtClean="0">
                <a:latin typeface="Courier New" pitchFamily="49" charset="0"/>
              </a:rPr>
              <a:t>[] -&gt; [</a:t>
            </a:r>
            <a:r>
              <a:rPr lang="da-DK" sz="2400" dirty="0" err="1" smtClean="0">
                <a:latin typeface="Courier New" pitchFamily="49" charset="0"/>
              </a:rPr>
              <a:t>s:Integer</a:t>
            </a:r>
            <a:r>
              <a:rPr lang="da-DK" sz="2400" dirty="0" smtClean="0">
                <a:latin typeface="Courier New" pitchFamily="49" charset="0"/>
              </a:rPr>
              <a:t>]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r>
              <a:rPr lang="da-DK" sz="2400" dirty="0" smtClean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	 </a:t>
            </a:r>
            <a:r>
              <a:rPr lang="da-DK" sz="2400" dirty="0" smtClean="0">
                <a:latin typeface="Courier New" pitchFamily="49" charset="0"/>
              </a:rPr>
              <a:t>s </a:t>
            </a:r>
            <a:r>
              <a:rPr lang="da-DK" sz="2400" dirty="0" smtClean="0">
                <a:latin typeface="Courier New" pitchFamily="49" charset="0"/>
              </a:rPr>
              <a:t>&lt;- </a:t>
            </a:r>
            <a:r>
              <a:rPr lang="da-DK" sz="2400" dirty="0" err="1" smtClean="0">
                <a:latin typeface="Courier New" pitchFamily="49" charset="0"/>
              </a:rPr>
              <a:t>prev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	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smtClean="0">
                <a:latin typeface="Courier New" pitchFamily="49" charset="0"/>
              </a:rPr>
              <a:t>  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getSeqno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    	</a:t>
            </a: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	end </a:t>
            </a:r>
            <a:r>
              <a:rPr lang="da-DK" sz="2400" dirty="0" err="1" smtClean="0">
                <a:latin typeface="Courier New" pitchFamily="49" charset="0"/>
              </a:rPr>
              <a:t>create</a:t>
            </a:r>
            <a:endParaRPr lang="da-DK" sz="24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smtClean="0">
                <a:latin typeface="Courier New" pitchFamily="49" charset="0"/>
              </a:rPr>
              <a:t>end </a:t>
            </a:r>
            <a:r>
              <a:rPr lang="da-DK" sz="2400" dirty="0" err="1" smtClean="0">
                <a:latin typeface="Courier New" pitchFamily="49" charset="0"/>
              </a:rPr>
              <a:t>seqnoclass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Distribution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Sea of objects</a:t>
            </a:r>
          </a:p>
          <a:p>
            <a:pPr eaLnBrk="1" hangingPunct="1"/>
            <a:r>
              <a:rPr lang="da-DK" smtClean="0"/>
              <a:t>Sea is divided into disjunct parts called Nodes</a:t>
            </a:r>
          </a:p>
          <a:p>
            <a:pPr eaLnBrk="1" hangingPunct="1"/>
            <a:r>
              <a:rPr lang="da-DK" smtClean="0"/>
              <a:t>An object is on one and only one Node at a time</a:t>
            </a:r>
          </a:p>
          <a:p>
            <a:pPr eaLnBrk="1" hangingPunct="1"/>
            <a:r>
              <a:rPr lang="da-DK" smtClean="0"/>
              <a:t>Each node is represented by a Node object</a:t>
            </a:r>
          </a:p>
          <a:p>
            <a:pPr eaLnBrk="1" hangingPunct="1"/>
            <a:r>
              <a:rPr lang="da-DK" smtClean="0">
                <a:latin typeface="Courier New" pitchFamily="49" charset="0"/>
              </a:rPr>
              <a:t>Locate X </a:t>
            </a:r>
            <a:r>
              <a:rPr lang="da-DK" smtClean="0"/>
              <a:t>returns the node where X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Immutable Objects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Immutable objects cannot change state</a:t>
            </a:r>
          </a:p>
          <a:p>
            <a:pPr eaLnBrk="1" hangingPunct="1"/>
            <a:r>
              <a:rPr lang="en-US" smtClean="0"/>
              <a:t>Examples: The integer 17</a:t>
            </a:r>
          </a:p>
          <a:p>
            <a:pPr eaLnBrk="1" hangingPunct="1"/>
            <a:r>
              <a:rPr lang="en-US" smtClean="0"/>
              <a:t>User-defined immutable objects: for example complex numbers</a:t>
            </a:r>
          </a:p>
          <a:p>
            <a:pPr eaLnBrk="1" hangingPunct="1"/>
            <a:r>
              <a:rPr lang="en-US" smtClean="0"/>
              <a:t>Immutable objects are omnipresent</a:t>
            </a:r>
          </a:p>
          <a:p>
            <a:pPr eaLnBrk="1" hangingPunct="1"/>
            <a:r>
              <a:rPr lang="en-US" smtClean="0"/>
              <a:t>Types must be immutable to allow static type checking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(Switch to code…)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 smtClean="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 smtClean="0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smtClean="0"/>
              <a:t>Local calls are typically 1,000 – 10,000 times faster than remote calls</a:t>
            </a:r>
          </a:p>
          <a:p>
            <a:pPr eaLnBrk="1" hangingPunct="1"/>
            <a:r>
              <a:rPr lang="da-DK" smtClean="0"/>
              <a:t>Mobility for:</a:t>
            </a:r>
          </a:p>
          <a:p>
            <a:pPr lvl="1" eaLnBrk="1" hangingPunct="1"/>
            <a:r>
              <a:rPr lang="da-DK" smtClean="0"/>
              <a:t>performance</a:t>
            </a:r>
          </a:p>
          <a:p>
            <a:pPr lvl="1" eaLnBrk="1" hangingPunct="1"/>
            <a:r>
              <a:rPr lang="da-DK" smtClean="0"/>
              <a:t>availability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 smtClean="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 smtClean="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 smtClean="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 smtClean="0"/>
              <a:t>unfix X           allow normal moves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var B: </a:t>
            </a:r>
            <a:r>
              <a:rPr lang="da-DK" i="1" smtClean="0"/>
              <a:t>some data object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X.F[move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  <a:p>
            <a:pPr eaLnBrk="1" hangingPunct="1">
              <a:buFontTx/>
              <a:buNone/>
            </a:pPr>
            <a:r>
              <a:rPr lang="da-DK" smtClean="0"/>
              <a:t>  X.F[visit B]</a:t>
            </a:r>
          </a:p>
          <a:p>
            <a:pPr eaLnBrk="1" hangingPunct="1">
              <a:buFontTx/>
              <a:buNone/>
            </a:pPr>
            <a:r>
              <a:rPr lang="da-DK" smtClean="0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object X</a:t>
            </a:r>
          </a:p>
          <a:p>
            <a:pPr eaLnBrk="1" hangingPunct="1">
              <a:buFontTx/>
              <a:buNone/>
            </a:pPr>
            <a:r>
              <a:rPr lang="da-DK" smtClean="0"/>
              <a:t>  operation F[arg:T]</a:t>
            </a:r>
          </a:p>
          <a:p>
            <a:pPr eaLnBrk="1" hangingPunct="1">
              <a:buFontTx/>
              <a:buNone/>
            </a:pPr>
            <a:r>
              <a:rPr lang="da-DK" smtClean="0"/>
              <a:t>    loop</a:t>
            </a:r>
          </a:p>
          <a:p>
            <a:pPr eaLnBrk="1" hangingPunct="1">
              <a:buFontTx/>
              <a:buNone/>
            </a:pPr>
            <a:r>
              <a:rPr lang="da-DK" smtClean="0"/>
              <a:t>      arg.g[…]</a:t>
            </a:r>
          </a:p>
          <a:p>
            <a:pPr eaLnBrk="1" hangingPunct="1">
              <a:buFontTx/>
              <a:buNone/>
            </a:pPr>
            <a:r>
              <a:rPr lang="da-DK" smtClean="0"/>
              <a:t>    exit </a:t>
            </a:r>
            <a:r>
              <a:rPr lang="da-DK" i="1" smtClean="0"/>
              <a:t>after many loops</a:t>
            </a:r>
            <a:endParaRPr lang="da-DK" smtClean="0"/>
          </a:p>
          <a:p>
            <a:pPr eaLnBrk="1" hangingPunct="1">
              <a:buFontTx/>
              <a:buNone/>
            </a:pPr>
            <a:r>
              <a:rPr lang="da-DK" smtClean="0"/>
              <a:t>    end loop</a:t>
            </a:r>
          </a:p>
          <a:p>
            <a:pPr eaLnBrk="1" hangingPunct="1">
              <a:buFontTx/>
              <a:buNone/>
            </a:pPr>
            <a:r>
              <a:rPr lang="da-DK" smtClean="0"/>
              <a:t>end 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smtClean="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 smtClean="0"/>
              <a:t>100,000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Killroy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object Killroy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myNode &lt;- locate self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var up: array.of[Nodes]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up &lt;- myNode.getNodes[]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foreach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  move self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  end foreach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  end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smtClean="0"/>
              <a:t>end Killroy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smtClean="0"/>
              <a:t>Object moves itself to all available nodes</a:t>
            </a:r>
          </a:p>
          <a:p>
            <a:pPr eaLnBrk="1" hangingPunct="1"/>
            <a:r>
              <a:rPr lang="da-DK" smtClean="0"/>
              <a:t>On the original MicroVAX implementation: 20 moves/second</a:t>
            </a:r>
          </a:p>
          <a:p>
            <a:pPr eaLnBrk="1" hangingPunct="1"/>
            <a:r>
              <a:rPr lang="da-DK" smtClean="0"/>
              <a:t>Note: the thread (called a process in Emerald) moves along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Emerald is</a:t>
            </a:r>
          </a:p>
          <a:p>
            <a:pPr eaLnBrk="1" hangingPunct="1"/>
            <a:r>
              <a:rPr lang="da-DK" smtClean="0"/>
              <a:t>clean OO language</a:t>
            </a:r>
          </a:p>
          <a:p>
            <a:pPr eaLnBrk="1" hangingPunct="1"/>
            <a:r>
              <a:rPr lang="da-DK" smtClean="0"/>
              <a:t>fully integrated distribution facilities</a:t>
            </a:r>
          </a:p>
          <a:p>
            <a:pPr eaLnBrk="1" hangingPunct="1"/>
            <a:r>
              <a:rPr lang="da-DK" smtClean="0"/>
              <a:t>has full on-the-fly mobility</a:t>
            </a:r>
          </a:p>
          <a:p>
            <a:pPr eaLnBrk="1" hangingPunct="1"/>
            <a:r>
              <a:rPr lang="da-DK" smtClean="0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 smtClean="0"/>
              <a:t>Many novel implementation techniques (more talks to come!)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13688</TotalTime>
  <Words>1302</Words>
  <Application>Microsoft Office PowerPoint</Application>
  <PresentationFormat>On-screen Show (4:3)</PresentationFormat>
  <Paragraphs>369</Paragraphs>
  <Slides>42</Slides>
  <Notes>42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Simple Type Example</vt:lpstr>
      <vt:lpstr>Using a class to create an object</vt:lpstr>
      <vt:lpstr>What is conformity?</vt:lpstr>
      <vt:lpstr>Conformity Informally</vt:lpstr>
      <vt:lpstr>Conformity between types</vt:lpstr>
      <vt:lpstr>Conformity details</vt:lpstr>
      <vt:lpstr>Conformity more formally</vt:lpstr>
      <vt:lpstr>Lattice of types</vt:lpstr>
      <vt:lpstr>Class (with Type Added)</vt:lpstr>
      <vt:lpstr>Distribution</vt:lpstr>
      <vt:lpstr>Immutable Objects</vt:lpstr>
      <vt:lpstr>Types are Immutable Objects</vt:lpstr>
      <vt:lpstr>Let’s look at the implementation of Array</vt:lpstr>
      <vt:lpstr>Mobility Example</vt:lpstr>
      <vt:lpstr>Why Mobility</vt:lpstr>
      <vt:lpstr>Mobility and Location Concepts</vt:lpstr>
      <vt:lpstr>Call-by-move</vt:lpstr>
      <vt:lpstr>How Many Calls of B?</vt:lpstr>
      <vt:lpstr>Killroy</vt:lpstr>
      <vt:lpstr>Conclusion</vt:lpstr>
    </vt:vector>
  </TitlesOfParts>
  <Company>DIKU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Jul</cp:lastModifiedBy>
  <cp:revision>31</cp:revision>
  <cp:lastPrinted>1601-01-01T00:00:00Z</cp:lastPrinted>
  <dcterms:created xsi:type="dcterms:W3CDTF">2003-09-26T05:07:47Z</dcterms:created>
  <dcterms:modified xsi:type="dcterms:W3CDTF">2015-01-23T12:15:23Z</dcterms:modified>
</cp:coreProperties>
</file>