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08" r:id="rId3"/>
    <p:sldId id="305" r:id="rId4"/>
    <p:sldId id="257" r:id="rId5"/>
    <p:sldId id="259" r:id="rId6"/>
    <p:sldId id="306" r:id="rId7"/>
    <p:sldId id="280" r:id="rId8"/>
    <p:sldId id="281" r:id="rId9"/>
    <p:sldId id="294" r:id="rId10"/>
    <p:sldId id="282" r:id="rId11"/>
    <p:sldId id="293" r:id="rId12"/>
    <p:sldId id="285" r:id="rId13"/>
    <p:sldId id="292" r:id="rId14"/>
    <p:sldId id="286" r:id="rId15"/>
    <p:sldId id="287" r:id="rId16"/>
    <p:sldId id="288" r:id="rId17"/>
    <p:sldId id="317" r:id="rId18"/>
    <p:sldId id="318" r:id="rId19"/>
    <p:sldId id="321" r:id="rId20"/>
    <p:sldId id="309" r:id="rId21"/>
    <p:sldId id="310" r:id="rId22"/>
    <p:sldId id="311" r:id="rId23"/>
    <p:sldId id="313" r:id="rId24"/>
    <p:sldId id="315" r:id="rId25"/>
    <p:sldId id="316" r:id="rId26"/>
    <p:sldId id="289" r:id="rId27"/>
    <p:sldId id="323" r:id="rId28"/>
    <p:sldId id="325" r:id="rId29"/>
    <p:sldId id="324" r:id="rId30"/>
    <p:sldId id="290" r:id="rId31"/>
    <p:sldId id="269" r:id="rId32"/>
    <p:sldId id="319" r:id="rId33"/>
    <p:sldId id="326" r:id="rId34"/>
    <p:sldId id="274" r:id="rId35"/>
    <p:sldId id="271" r:id="rId36"/>
    <p:sldId id="272" r:id="rId37"/>
    <p:sldId id="327" r:id="rId38"/>
    <p:sldId id="273" r:id="rId39"/>
    <p:sldId id="330" r:id="rId40"/>
    <p:sldId id="261" r:id="rId41"/>
    <p:sldId id="332" r:id="rId42"/>
    <p:sldId id="333" r:id="rId43"/>
    <p:sldId id="334" r:id="rId44"/>
    <p:sldId id="320" r:id="rId45"/>
    <p:sldId id="335" r:id="rId46"/>
    <p:sldId id="336" r:id="rId47"/>
    <p:sldId id="277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0929"/>
  </p:normalViewPr>
  <p:slideViewPr>
    <p:cSldViewPr>
      <p:cViewPr varScale="1">
        <p:scale>
          <a:sx n="65" d="100"/>
          <a:sy n="65" d="100"/>
        </p:scale>
        <p:origin x="-16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9CC9-1304-41D7-A586-220C401CA7EC}" type="datetimeFigureOut">
              <a:rPr lang="da-DK" smtClean="0"/>
              <a:pPr/>
              <a:t>06-02-2012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7EAB-5C31-4324-A3B0-CE1CD4F6BADD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24</a:t>
            </a:fld>
            <a:endParaRPr lang="da-D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25</a:t>
            </a:fld>
            <a:endParaRPr lang="da-D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26</a:t>
            </a:fld>
            <a:endParaRPr lang="da-D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27</a:t>
            </a:fld>
            <a:endParaRPr lang="da-D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28</a:t>
            </a:fld>
            <a:endParaRPr lang="da-D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29</a:t>
            </a:fld>
            <a:endParaRPr lang="da-D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30</a:t>
            </a:fld>
            <a:endParaRPr lang="da-D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31</a:t>
            </a:fld>
            <a:endParaRPr lang="da-D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32</a:t>
            </a:fld>
            <a:endParaRPr lang="da-D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33</a:t>
            </a:fld>
            <a:endParaRPr lang="da-D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34</a:t>
            </a:fld>
            <a:endParaRPr lang="da-D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35</a:t>
            </a:fld>
            <a:endParaRPr lang="da-DK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36</a:t>
            </a:fld>
            <a:endParaRPr lang="da-DK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37</a:t>
            </a:fld>
            <a:endParaRPr lang="da-DK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38</a:t>
            </a:fld>
            <a:endParaRPr lang="da-DK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39</a:t>
            </a:fld>
            <a:endParaRPr lang="da-DK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40</a:t>
            </a:fld>
            <a:endParaRPr lang="da-DK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41</a:t>
            </a:fld>
            <a:endParaRPr lang="da-DK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42</a:t>
            </a:fld>
            <a:endParaRPr lang="da-DK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43</a:t>
            </a:fld>
            <a:endParaRPr lang="da-DK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44</a:t>
            </a:fld>
            <a:endParaRPr lang="da-DK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45</a:t>
            </a:fld>
            <a:endParaRPr lang="da-DK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46</a:t>
            </a:fld>
            <a:endParaRPr lang="da-DK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47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6E952-B453-49C3-9C4E-2F45DD32C725}" type="slidenum">
              <a:rPr lang="da-DK"/>
              <a:pPr/>
              <a:t>‹#›</a:t>
            </a:fld>
            <a:endParaRPr lang="da-DK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1205F-8775-44FA-B26C-B18073617DB7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2D58-B524-498C-8014-D3B4786EE30D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8C2AE-0AC9-4046-BF57-69ED97E7A4F5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25A5-B9D4-4852-9790-8DBF80FE8D12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55AC-FD4E-454F-B966-C15B7A566EA4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B597C-20CD-4C19-A191-83C6F319FB3E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F289-C405-4F8C-AE60-27667E9EC157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98A9E-DEC3-4F0F-8D79-58E189C7F1D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C079-52D6-407E-BCB0-5B2B618E616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D465F-1DD0-498A-9C45-0BBC90713A5E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527614-DCE7-422C-85C0-BBBF0E481428}" type="slidenum">
              <a:rPr lang="da-DK"/>
              <a:pPr/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r>
              <a:rPr lang="da-DK" dirty="0" smtClean="0"/>
              <a:t>Emerald - et </a:t>
            </a:r>
            <a:r>
              <a:rPr lang="da-DK" dirty="0" err="1" smtClean="0"/>
              <a:t>OO-språk</a:t>
            </a:r>
            <a:r>
              <a:rPr lang="da-DK" dirty="0" smtClean="0"/>
              <a:t> for </a:t>
            </a:r>
            <a:r>
              <a:rPr lang="da-DK" dirty="0" err="1" smtClean="0"/>
              <a:t>distribuerte</a:t>
            </a:r>
            <a:r>
              <a:rPr lang="da-DK" dirty="0" smtClean="0"/>
              <a:t> </a:t>
            </a:r>
            <a:r>
              <a:rPr lang="da-DK" dirty="0" err="1" smtClean="0"/>
              <a:t>applikasjoner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Review</a:t>
            </a:r>
            <a:r>
              <a:rPr lang="da-DK" dirty="0" smtClean="0"/>
              <a:t> – </a:t>
            </a:r>
            <a:r>
              <a:rPr lang="da-DK" dirty="0" err="1" smtClean="0"/>
              <a:t>Concurrency</a:t>
            </a:r>
            <a:r>
              <a:rPr lang="da-DK" dirty="0" smtClean="0"/>
              <a:t> - </a:t>
            </a:r>
            <a:r>
              <a:rPr lang="da-DK" dirty="0" err="1" smtClean="0"/>
              <a:t>Mobility</a:t>
            </a:r>
            <a:endParaRPr lang="da-DK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857628"/>
            <a:ext cx="6357982" cy="2428892"/>
          </a:xfrm>
        </p:spPr>
        <p:txBody>
          <a:bodyPr/>
          <a:lstStyle/>
          <a:p>
            <a:r>
              <a:rPr lang="da-DK" i="1" dirty="0" smtClean="0"/>
              <a:t>Eric Jul</a:t>
            </a:r>
          </a:p>
          <a:p>
            <a:r>
              <a:rPr lang="da-DK" i="1" dirty="0" smtClean="0"/>
              <a:t>OMS</a:t>
            </a:r>
          </a:p>
          <a:p>
            <a:r>
              <a:rPr lang="da-DK" i="1" dirty="0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Emerald Review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We’ll start with a review of Emerald from the first lecture series (F1):</a:t>
            </a:r>
          </a:p>
          <a:p>
            <a:r>
              <a:rPr lang="en-US" dirty="0" smtClean="0"/>
              <a:t>Everything is an object</a:t>
            </a:r>
          </a:p>
          <a:p>
            <a:r>
              <a:rPr lang="en-US" dirty="0" smtClean="0"/>
              <a:t>Algol-60/Simula/Smalltalk heritage</a:t>
            </a:r>
          </a:p>
          <a:p>
            <a:r>
              <a:rPr lang="en-US" dirty="0" smtClean="0"/>
              <a:t>Object constructors</a:t>
            </a:r>
          </a:p>
          <a:p>
            <a:r>
              <a:rPr lang="en-US" dirty="0" smtClean="0"/>
              <a:t>Conformity based type system – think interfaces (e.g., as in Java)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Main Contributions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65288"/>
            <a:ext cx="8358246" cy="46926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 dirty="0"/>
              <a:t>Distribution: Mobile </a:t>
            </a:r>
            <a:r>
              <a:rPr lang="da-DK" dirty="0" err="1" smtClean="0"/>
              <a:t>objects</a:t>
            </a:r>
            <a:r>
              <a:rPr lang="da-DK" dirty="0" smtClean="0"/>
              <a:t> (Eric/Hank)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i="1" dirty="0" err="1"/>
              <a:t>Any</a:t>
            </a:r>
            <a:r>
              <a:rPr lang="da-DK" i="1" dirty="0"/>
              <a:t>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move</a:t>
            </a:r>
            <a:r>
              <a:rPr lang="da-DK" dirty="0"/>
              <a:t> at </a:t>
            </a:r>
            <a:r>
              <a:rPr lang="da-DK" i="1" dirty="0" err="1"/>
              <a:t>any</a:t>
            </a:r>
            <a:r>
              <a:rPr lang="da-DK" i="1" dirty="0"/>
              <a:t> time. </a:t>
            </a:r>
            <a:r>
              <a:rPr lang="da-DK" i="1" dirty="0" err="1"/>
              <a:t>Full</a:t>
            </a:r>
            <a:r>
              <a:rPr lang="da-DK" i="1" dirty="0"/>
              <a:t> </a:t>
            </a:r>
            <a:r>
              <a:rPr lang="da-DK" i="1" dirty="0" err="1"/>
              <a:t>on-the-fly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object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thread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heterogeneous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>
              <a:lnSpc>
                <a:spcPct val="90000"/>
              </a:lnSpc>
            </a:pPr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based</a:t>
            </a:r>
            <a:r>
              <a:rPr lang="da-DK" dirty="0"/>
              <a:t> type </a:t>
            </a:r>
            <a:r>
              <a:rPr lang="da-DK" dirty="0" smtClean="0"/>
              <a:t>system (Norm/Andrew)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/>
              <a:t>Type system </a:t>
            </a:r>
            <a:r>
              <a:rPr lang="da-DK" dirty="0" err="1"/>
              <a:t>based</a:t>
            </a:r>
            <a:r>
              <a:rPr lang="da-DK" dirty="0"/>
              <a:t>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conformity</a:t>
            </a:r>
            <a:r>
              <a:rPr lang="da-DK" dirty="0"/>
              <a:t>  </a:t>
            </a:r>
            <a:r>
              <a:rPr lang="da-DK" dirty="0" err="1"/>
              <a:t>principle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 err="1"/>
              <a:t>Well-defined</a:t>
            </a:r>
            <a:r>
              <a:rPr lang="da-DK" dirty="0"/>
              <a:t> </a:t>
            </a:r>
            <a:r>
              <a:rPr lang="da-DK" dirty="0" err="1"/>
              <a:t>semantics</a:t>
            </a:r>
            <a:r>
              <a:rPr lang="da-DK" dirty="0"/>
              <a:t> (</a:t>
            </a:r>
            <a:r>
              <a:rPr lang="da-DK" dirty="0" err="1"/>
              <a:t>e.g</a:t>
            </a:r>
            <a:r>
              <a:rPr lang="da-DK" dirty="0"/>
              <a:t>., NIL </a:t>
            </a:r>
            <a:r>
              <a:rPr lang="da-DK" dirty="0" err="1"/>
              <a:t>makes</a:t>
            </a:r>
            <a:r>
              <a:rPr lang="da-DK" dirty="0"/>
              <a:t> </a:t>
            </a:r>
            <a:r>
              <a:rPr lang="da-DK" dirty="0" err="1"/>
              <a:t>sense</a:t>
            </a:r>
            <a:r>
              <a:rPr lang="da-DK" dirty="0"/>
              <a:t>!)</a:t>
            </a:r>
          </a:p>
          <a:p>
            <a:pPr>
              <a:lnSpc>
                <a:spcPct val="90000"/>
              </a:lnSpc>
            </a:pPr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r>
              <a:rPr lang="da-DK" dirty="0"/>
              <a:t> (</a:t>
            </a:r>
            <a:r>
              <a:rPr lang="da-DK" dirty="0" err="1"/>
              <a:t>better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succesors</a:t>
            </a:r>
            <a:r>
              <a:rPr lang="da-DK" dirty="0"/>
              <a:t>?) </a:t>
            </a:r>
            <a:r>
              <a:rPr lang="da-DK" dirty="0" err="1"/>
              <a:t>including</a:t>
            </a:r>
            <a:r>
              <a:rPr lang="da-DK" dirty="0"/>
              <a:t> uniform </a:t>
            </a:r>
            <a:r>
              <a:rPr lang="da-DK" dirty="0" err="1"/>
              <a:t>object</a:t>
            </a:r>
            <a:r>
              <a:rPr lang="da-DK" dirty="0"/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does it look like?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/>
              <a:t>In a nutshell: Java with an Algol-like syntax</a:t>
            </a:r>
          </a:p>
          <a:p>
            <a:pPr>
              <a:lnSpc>
                <a:spcPct val="90000"/>
              </a:lnSpc>
            </a:pPr>
            <a:r>
              <a:rPr lang="da-DK"/>
              <a:t>Heavily inspired by Algol/Simula and Smalltalk</a:t>
            </a:r>
          </a:p>
          <a:p>
            <a:pPr>
              <a:lnSpc>
                <a:spcPct val="90000"/>
              </a:lnSpc>
            </a:pPr>
            <a:r>
              <a:rPr lang="da-DK"/>
              <a:t>”Clean” OO language – ”everything” is an object: data, integers, strings, arrays, classes, types as in Smalltalk</a:t>
            </a:r>
          </a:p>
          <a:p>
            <a:pPr>
              <a:lnSpc>
                <a:spcPct val="90000"/>
              </a:lnSpc>
            </a:pPr>
            <a:r>
              <a:rPr lang="da-DK"/>
              <a:t>Language constructs are NOT objects – for compilability and speed</a:t>
            </a:r>
          </a:p>
          <a:p>
            <a:pPr>
              <a:lnSpc>
                <a:spcPct val="90000"/>
              </a:lnSpc>
            </a:pPr>
            <a:r>
              <a:rPr lang="da-DK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Classless</a:t>
            </a:r>
            <a:r>
              <a:rPr lang="da-DK" dirty="0" smtClean="0"/>
              <a:t> </a:t>
            </a:r>
            <a:r>
              <a:rPr lang="da-DK" dirty="0" err="1" smtClean="0"/>
              <a:t>Object</a:t>
            </a:r>
            <a:r>
              <a:rPr lang="da-DK" dirty="0" smtClean="0"/>
              <a:t> Construction</a:t>
            </a: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108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smtClean="0">
                <a:latin typeface="Courier New" pitchFamily="49" charset="0"/>
              </a:rPr>
              <a:t>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Object Constructors</a:t>
            </a: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Execution results in a new object</a:t>
            </a:r>
          </a:p>
          <a:p>
            <a:r>
              <a:rPr lang="da-DK"/>
              <a:t>Execute again – and get yet another object</a:t>
            </a:r>
          </a:p>
          <a:p>
            <a:r>
              <a:rPr lang="da-DK" i="1"/>
              <a:t>No class!</a:t>
            </a:r>
          </a:p>
          <a:p>
            <a:pPr>
              <a:buFontTx/>
              <a:buNone/>
            </a:pPr>
            <a:endParaRPr lang="da-DK" i="1"/>
          </a:p>
          <a:p>
            <a:pPr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</a:t>
            </a:r>
            <a:r>
              <a:rPr lang="da-DK" dirty="0" err="1" smtClean="0"/>
              <a:t>that</a:t>
            </a:r>
            <a:r>
              <a:rPr lang="da-DK" dirty="0" smtClean="0"/>
              <a:t> is a </a:t>
            </a:r>
            <a:r>
              <a:rPr lang="da-DK" dirty="0" err="1" smtClean="0"/>
              <a:t>Class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57298"/>
            <a:ext cx="7772400" cy="50006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Class</a:t>
            </a:r>
            <a:r>
              <a:rPr lang="da-DK" dirty="0"/>
              <a:t> done by </a:t>
            </a:r>
            <a:r>
              <a:rPr lang="da-DK" dirty="0" err="1" smtClean="0"/>
              <a:t>Syntatic</a:t>
            </a:r>
            <a:r>
              <a:rPr lang="da-DK" dirty="0" smtClean="0"/>
              <a:t> </a:t>
            </a:r>
            <a:r>
              <a:rPr lang="da-DK" dirty="0" err="1" smtClean="0"/>
              <a:t>Sugaring</a:t>
            </a:r>
            <a:endParaRPr lang="en-GB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Types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Types are abstract descriptions of the operations required of an object (think: Java Interfaces – they are close to identical to types in Emerald).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Collection of operation </a:t>
            </a:r>
            <a:r>
              <a:rPr lang="en-US" i="1" dirty="0" smtClean="0"/>
              <a:t>signatures</a:t>
            </a:r>
            <a:r>
              <a:rPr lang="en-US" dirty="0" smtClean="0"/>
              <a:t>.</a:t>
            </a:r>
          </a:p>
          <a:p>
            <a:pPr algn="just">
              <a:buFontTx/>
              <a:buNone/>
            </a:pPr>
            <a:r>
              <a:rPr lang="en-US" dirty="0" smtClean="0"/>
              <a:t>Signature is </a:t>
            </a:r>
            <a:r>
              <a:rPr lang="en-US" i="1" dirty="0" smtClean="0"/>
              <a:t>name</a:t>
            </a:r>
            <a:r>
              <a:rPr lang="en-US" dirty="0" smtClean="0"/>
              <a:t> &amp; </a:t>
            </a:r>
            <a:r>
              <a:rPr lang="en-US" i="1" dirty="0" smtClean="0"/>
              <a:t>types</a:t>
            </a:r>
            <a:r>
              <a:rPr lang="en-US" dirty="0" smtClean="0"/>
              <a:t> of </a:t>
            </a:r>
            <a:r>
              <a:rPr lang="en-US" i="1" dirty="0" smtClean="0"/>
              <a:t>each parameter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6" cy="4114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4" y="1665288"/>
            <a:ext cx="3327396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 smtClean="0"/>
              <a:t>Conformity</a:t>
            </a:r>
            <a:r>
              <a:rPr lang="da-DK" sz="2400" dirty="0" smtClean="0"/>
              <a:t> </a:t>
            </a:r>
            <a:r>
              <a:rPr lang="da-DK" sz="2400" dirty="0" err="1" smtClean="0"/>
              <a:t>object-to-type</a:t>
            </a:r>
            <a:endParaRPr lang="da-DK" sz="2400" dirty="0" smtClean="0"/>
          </a:p>
          <a:p>
            <a:pPr>
              <a:buFontTx/>
              <a:buNone/>
            </a:pPr>
            <a:r>
              <a:rPr lang="da-DK" sz="2400" dirty="0" smtClean="0"/>
              <a:t>and </a:t>
            </a:r>
            <a:r>
              <a:rPr lang="da-DK" sz="2400" dirty="0" err="1" smtClean="0"/>
              <a:t>type-to-type</a:t>
            </a:r>
            <a:endParaRPr lang="da-DK" sz="2400" dirty="0" smtClean="0"/>
          </a:p>
          <a:p>
            <a:pPr>
              <a:buFontTx/>
              <a:buNone/>
            </a:pPr>
            <a:endParaRPr lang="da-DK" sz="2400" dirty="0"/>
          </a:p>
          <a:p>
            <a:pPr>
              <a:buFontTx/>
              <a:buNone/>
            </a:pPr>
            <a:r>
              <a:rPr lang="da-DK" sz="2400" dirty="0" smtClean="0"/>
              <a:t>BankAccount </a:t>
            </a:r>
            <a:r>
              <a:rPr lang="da-DK" sz="2400" i="1" dirty="0"/>
              <a:t>conforms</a:t>
            </a:r>
            <a:r>
              <a:rPr lang="da-DK" sz="2400" dirty="0"/>
              <a:t> to DepositOnlyBankAccount because it support all the </a:t>
            </a:r>
            <a:r>
              <a:rPr lang="da-DK" sz="2400" dirty="0" smtClean="0"/>
              <a:t>required operations </a:t>
            </a:r>
            <a:r>
              <a:rPr lang="da-DK" sz="2400" dirty="0"/>
              <a:t>– and the parameters also conform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informally</a:t>
            </a:r>
            <a:endParaRPr lang="en-GB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r>
              <a:rPr lang="en-US" dirty="0" smtClean="0"/>
              <a:t>It has the operations specified by the type</a:t>
            </a:r>
          </a:p>
          <a:p>
            <a:r>
              <a:rPr lang="en-US" dirty="0" smtClean="0"/>
              <a:t>For each operation in the type:</a:t>
            </a:r>
          </a:p>
          <a:p>
            <a:pPr lvl="1"/>
            <a:r>
              <a:rPr lang="en-US" dirty="0" smtClean="0"/>
              <a:t>The number of parameters is the same in the object as in the type</a:t>
            </a:r>
          </a:p>
          <a:p>
            <a:pPr lvl="1"/>
            <a:r>
              <a:rPr lang="en-US" dirty="0" smtClean="0"/>
              <a:t>Each input parameter of the object conforms to the corresponding param of the type</a:t>
            </a:r>
          </a:p>
          <a:p>
            <a:pPr lvl="1"/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between types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>
              <a:lnSpc>
                <a:spcPct val="90000"/>
              </a:lnSpc>
            </a:pPr>
            <a:r>
              <a:rPr lang="da-DK" sz="2000" dirty="0" err="1"/>
              <a:t>in-parameters</a:t>
            </a:r>
            <a:r>
              <a:rPr lang="da-DK" sz="2000" dirty="0"/>
              <a:t> must </a:t>
            </a:r>
            <a:r>
              <a:rPr lang="da-DK" sz="2000" dirty="0" err="1"/>
              <a:t>conform</a:t>
            </a:r>
            <a:endParaRPr lang="da-DK" sz="2000" dirty="0"/>
          </a:p>
          <a:p>
            <a:pPr marL="1371600" lvl="2" indent="-457200">
              <a:lnSpc>
                <a:spcPct val="90000"/>
              </a:lnSpc>
            </a:pPr>
            <a:r>
              <a:rPr lang="da-DK" sz="2000" dirty="0" err="1"/>
              <a:t>out-parameters</a:t>
            </a:r>
            <a:r>
              <a:rPr lang="da-DK" sz="2000" dirty="0"/>
              <a:t>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i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Simula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details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Conformity</a:t>
            </a:r>
            <a:r>
              <a:rPr lang="da-DK" dirty="0" smtClean="0"/>
              <a:t> is </a:t>
            </a:r>
            <a:r>
              <a:rPr lang="da-DK" i="1" dirty="0" smtClean="0"/>
              <a:t>implicit</a:t>
            </a:r>
            <a:endParaRPr lang="da-DK" dirty="0"/>
          </a:p>
          <a:p>
            <a:r>
              <a:rPr lang="da-DK" dirty="0" err="1" smtClean="0"/>
              <a:t>No</a:t>
            </a:r>
            <a:r>
              <a:rPr lang="da-DK" dirty="0" smtClean="0"/>
              <a:t> ”</a:t>
            </a:r>
            <a:r>
              <a:rPr lang="da-DK" dirty="0" err="1" smtClean="0"/>
              <a:t>implements</a:t>
            </a:r>
            <a:r>
              <a:rPr lang="da-DK" dirty="0" smtClean="0"/>
              <a:t>” as in Java</a:t>
            </a:r>
          </a:p>
          <a:p>
            <a:r>
              <a:rPr lang="da-DK" dirty="0" smtClean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more formally</a:t>
            </a:r>
            <a:endParaRPr lang="en-GB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r>
              <a:rPr lang="da-DK" sz="4400" b="1" i="1" dirty="0" smtClean="0"/>
              <a:t>NOT IMPORTANT HERE</a:t>
            </a:r>
            <a:endParaRPr lang="en-GB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Lattice of types</a:t>
            </a: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56"/>
          </a:xfrm>
        </p:spPr>
        <p:txBody>
          <a:bodyPr/>
          <a:lstStyle/>
          <a:p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r>
              <a:rPr lang="da-DK" dirty="0"/>
              <a:t>Top is</a:t>
            </a: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Any</a:t>
            </a:r>
            <a:endParaRPr lang="da-DK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Any</a:t>
            </a:r>
            <a:endParaRPr lang="da-DK" dirty="0"/>
          </a:p>
          <a:p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</a:t>
            </a:r>
            <a:r>
              <a:rPr lang="da-DK" dirty="0" err="1" smtClean="0"/>
              <a:t>Read</a:t>
            </a:r>
            <a:r>
              <a:rPr lang="da-DK" dirty="0" smtClean="0"/>
              <a:t>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an object</a:t>
            </a:r>
          </a:p>
          <a:p>
            <a:r>
              <a:rPr lang="en-US" dirty="0" smtClean="0"/>
              <a:t>Supports “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of</a:t>
            </a:r>
            <a:r>
              <a:rPr lang="en-US" dirty="0" smtClean="0"/>
              <a:t>” which returns an object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r>
              <a:rPr lang="en-US" dirty="0" smtClean="0">
                <a:cs typeface="Courier New" pitchFamily="49" charset="0"/>
              </a:rPr>
              <a:t>This is a type (!)</a:t>
            </a:r>
          </a:p>
          <a:p>
            <a:r>
              <a:rPr lang="en-US" dirty="0" smtClean="0">
                <a:cs typeface="Courier New" pitchFamily="49" charset="0"/>
              </a:rPr>
              <a:t>But it is also an object – that supports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create </a:t>
            </a:r>
            <a:r>
              <a:rPr lang="en-US" dirty="0" smtClean="0">
                <a:cs typeface="Courier New" pitchFamily="49" charset="0"/>
              </a:rPr>
              <a:t>(!)</a:t>
            </a:r>
          </a:p>
          <a:p>
            <a:r>
              <a:rPr lang="en-US" dirty="0" smtClean="0">
                <a:cs typeface="Courier New" pitchFamily="49" charset="0"/>
              </a:rPr>
              <a:t>Creates an EMPTY array.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Addupper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addlower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– a closer look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Dip into the code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(F2)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concept (Emerald process = thread)</a:t>
            </a:r>
          </a:p>
          <a:p>
            <a:r>
              <a:rPr lang="en-US" dirty="0" smtClean="0"/>
              <a:t>Synchronization using Monitors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Concept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</a:t>
            </a:r>
            <a:r>
              <a:rPr lang="en-US" i="1" dirty="0" smtClean="0"/>
              <a:t>process</a:t>
            </a:r>
            <a:r>
              <a:rPr lang="en-US" dirty="0" smtClean="0"/>
              <a:t> is a thread of execution.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object can have ONE process.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Process section in object constructor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section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initialize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stuff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do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execution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After the end of the initially section, the process (if present) is started and executes in parallel with all other processes.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Updates</a:t>
            </a:r>
            <a:endParaRPr lang="en-US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B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B</a:t>
            </a:r>
          </a:p>
          <a:p>
            <a:pPr>
              <a:buFontTx/>
              <a:buNone/>
            </a:pP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Required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Classic Monitors as described by Tony Hoare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hi – ho program (</a:t>
            </a:r>
            <a:r>
              <a:rPr lang="en-US" dirty="0" err="1" smtClean="0"/>
              <a:t>synch.m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Semaphore – go thru example (</a:t>
            </a:r>
            <a:r>
              <a:rPr lang="en-US" dirty="0" err="1" smtClean="0"/>
              <a:t>sem.m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Rendez-vous</a:t>
            </a:r>
            <a:endParaRPr lang="en-US" dirty="0" smtClean="0"/>
          </a:p>
          <a:p>
            <a:r>
              <a:rPr lang="en-US" dirty="0" smtClean="0"/>
              <a:t>Barrier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Distribution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49794"/>
          </a:xfrm>
        </p:spPr>
        <p:txBody>
          <a:bodyPr/>
          <a:lstStyle/>
          <a:p>
            <a:r>
              <a:rPr lang="da-DK" dirty="0" err="1"/>
              <a:t>Sea</a:t>
            </a:r>
            <a:r>
              <a:rPr lang="da-DK" dirty="0"/>
              <a:t> of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draw</a:t>
            </a:r>
            <a:r>
              <a:rPr lang="da-DK" dirty="0" smtClean="0"/>
              <a:t>)</a:t>
            </a:r>
            <a:endParaRPr lang="da-DK" dirty="0"/>
          </a:p>
          <a:p>
            <a:r>
              <a:rPr lang="da-DK" dirty="0" err="1"/>
              <a:t>Sea</a:t>
            </a:r>
            <a:r>
              <a:rPr lang="da-DK" dirty="0"/>
              <a:t>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da-DK" dirty="0"/>
              <a:t> </a:t>
            </a:r>
            <a:r>
              <a:rPr lang="da-DK" dirty="0" err="1" smtClean="0"/>
              <a:t>object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>
                <a:latin typeface="Courier New" pitchFamily="49" charset="0"/>
              </a:rPr>
              <a:t>Locate</a:t>
            </a:r>
            <a:r>
              <a:rPr lang="da-DK" dirty="0" smtClean="0">
                <a:latin typeface="Courier New" pitchFamily="49" charset="0"/>
              </a:rPr>
              <a:t> X </a:t>
            </a:r>
            <a:r>
              <a:rPr lang="da-DK" dirty="0" err="1" smtClean="0"/>
              <a:t>returns</a:t>
            </a:r>
            <a:r>
              <a:rPr lang="da-DK" dirty="0" smtClean="0"/>
              <a:t> the node </a:t>
            </a:r>
            <a:r>
              <a:rPr lang="da-DK" dirty="0" err="1" smtClean="0"/>
              <a:t>where</a:t>
            </a:r>
            <a:r>
              <a:rPr lang="da-DK" dirty="0" smtClean="0"/>
              <a:t> X is (</a:t>
            </a:r>
            <a:r>
              <a:rPr lang="da-DK" dirty="0" err="1" smtClean="0"/>
              <a:t>was</a:t>
            </a:r>
            <a:r>
              <a:rPr lang="da-DK" dirty="0" smtClean="0"/>
              <a:t>!)</a:t>
            </a:r>
          </a:p>
          <a:p>
            <a:r>
              <a:rPr lang="da-DK" i="1" dirty="0" smtClean="0"/>
              <a:t>Note </a:t>
            </a:r>
            <a:r>
              <a:rPr lang="da-DK" i="1" dirty="0" err="1" smtClean="0"/>
              <a:t>that</a:t>
            </a:r>
            <a:r>
              <a:rPr lang="da-DK" i="1" dirty="0" smtClean="0"/>
              <a:t> the </a:t>
            </a:r>
            <a:r>
              <a:rPr lang="da-DK" i="1" dirty="0" err="1" smtClean="0"/>
              <a:t>object</a:t>
            </a:r>
            <a:r>
              <a:rPr lang="da-DK" i="1" dirty="0" smtClean="0"/>
              <a:t> </a:t>
            </a:r>
            <a:r>
              <a:rPr lang="da-DK" i="1" dirty="0" err="1" smtClean="0"/>
              <a:t>may</a:t>
            </a:r>
            <a:r>
              <a:rPr lang="da-DK" i="1" dirty="0" smtClean="0"/>
              <a:t> </a:t>
            </a:r>
            <a:r>
              <a:rPr lang="da-DK" i="1" dirty="0" err="1" smtClean="0"/>
              <a:t>already</a:t>
            </a:r>
            <a:r>
              <a:rPr lang="da-DK" i="1" dirty="0" smtClean="0"/>
              <a:t> have </a:t>
            </a:r>
            <a:r>
              <a:rPr lang="da-DK" i="1" dirty="0" err="1" smtClean="0"/>
              <a:t>moved</a:t>
            </a:r>
            <a:r>
              <a:rPr lang="da-DK" i="1" dirty="0" smtClean="0"/>
              <a:t> to </a:t>
            </a:r>
            <a:r>
              <a:rPr lang="da-DK" i="1" dirty="0" err="1" smtClean="0"/>
              <a:t>another</a:t>
            </a:r>
            <a:r>
              <a:rPr lang="da-DK" i="1" dirty="0" smtClean="0"/>
              <a:t> node (</a:t>
            </a:r>
            <a:r>
              <a:rPr lang="da-DK" i="1" dirty="0" err="1" smtClean="0"/>
              <a:t>actually</a:t>
            </a:r>
            <a:r>
              <a:rPr lang="da-DK" i="1" dirty="0" smtClean="0"/>
              <a:t> </a:t>
            </a:r>
            <a:r>
              <a:rPr lang="da-DK" i="1" dirty="0" err="1" smtClean="0"/>
              <a:t>any</a:t>
            </a:r>
            <a:r>
              <a:rPr lang="da-DK" i="1" dirty="0" smtClean="0"/>
              <a:t> </a:t>
            </a:r>
            <a:r>
              <a:rPr lang="da-DK" i="1" dirty="0" err="1" smtClean="0"/>
              <a:t>number</a:t>
            </a:r>
            <a:r>
              <a:rPr lang="da-DK" i="1" dirty="0" smtClean="0"/>
              <a:t> of </a:t>
            </a:r>
            <a:r>
              <a:rPr lang="da-DK" i="1" dirty="0" err="1" smtClean="0"/>
              <a:t>moves</a:t>
            </a:r>
            <a:r>
              <a:rPr lang="da-DK" i="1" dirty="0" smtClean="0"/>
              <a:t>)</a:t>
            </a:r>
            <a:endParaRPr lang="da-DK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Mobility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57202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err="1" smtClean="0">
                <a:latin typeface="Courier New" pitchFamily="49" charset="0"/>
              </a:rPr>
              <a:t>move</a:t>
            </a:r>
            <a:r>
              <a:rPr lang="da-DK" dirty="0" smtClean="0">
                <a:latin typeface="Courier New" pitchFamily="49" charset="0"/>
              </a:rPr>
              <a:t> X to Y</a:t>
            </a:r>
          </a:p>
          <a:p>
            <a:pPr>
              <a:buNone/>
            </a:pPr>
            <a:r>
              <a:rPr lang="en-US" dirty="0" smtClean="0"/>
              <a:t>The object X is moved where Y is.</a:t>
            </a:r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If the move cannot be done, it is </a:t>
            </a:r>
            <a:r>
              <a:rPr lang="en-US" i="1" dirty="0" smtClean="0"/>
              <a:t>ignored.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NOTHING is guaranteed – nothing may happen.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Move: Fix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smtClean="0">
                <a:latin typeface="Courier New" pitchFamily="49" charset="0"/>
              </a:rPr>
              <a:t>fix X at Y</a:t>
            </a:r>
          </a:p>
          <a:p>
            <a:pPr>
              <a:buNone/>
            </a:pPr>
            <a:r>
              <a:rPr lang="en-US" dirty="0" smtClean="0"/>
              <a:t>The object X is moved where Y is &amp; stays there.</a:t>
            </a:r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Either the move happens – or it fails.</a:t>
            </a:r>
          </a:p>
          <a:p>
            <a:pPr>
              <a:buNone/>
            </a:pPr>
            <a:r>
              <a:rPr lang="en-US" dirty="0" smtClean="0"/>
              <a:t>Strong guarantees; potentially expensive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Immutable Objects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Immutable objects are </a:t>
            </a:r>
            <a:r>
              <a:rPr lang="en-US" i="1" dirty="0" smtClean="0"/>
              <a:t>omnipresent</a:t>
            </a:r>
            <a:r>
              <a:rPr lang="en-US" dirty="0" smtClean="0"/>
              <a:t> so moving them does </a:t>
            </a:r>
            <a:r>
              <a:rPr lang="en-US" i="1" dirty="0" smtClean="0"/>
              <a:t>nothing</a:t>
            </a:r>
            <a:r>
              <a:rPr lang="en-US" dirty="0" smtClean="0"/>
              <a:t> and ALWAYS succeeds.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932064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Boss</a:t>
            </a:r>
          </a:p>
          <a:p>
            <a:pPr>
              <a:buFontTx/>
              <a:buNone/>
            </a:pP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n: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Node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n &lt;- </a:t>
            </a:r>
            <a:r>
              <a:rPr lang="da-DK" sz="2400" i="1" dirty="0">
                <a:latin typeface="Courier New" pitchFamily="49" charset="0"/>
                <a:cs typeface="Courier New" pitchFamily="49" charset="0"/>
              </a:rPr>
              <a:t>…find </a:t>
            </a:r>
            <a:r>
              <a:rPr lang="da-DK" sz="2400" i="1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4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i="1" dirty="0" smtClean="0">
                <a:latin typeface="Courier New" pitchFamily="49" charset="0"/>
                <a:cs typeface="Courier New" pitchFamily="49" charset="0"/>
              </a:rPr>
              <a:t>node</a:t>
            </a: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to n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w &lt;-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Worker.create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[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do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80"/>
          </a:xfrm>
        </p:spPr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Boss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n &lt;- </a:t>
            </a:r>
            <a:r>
              <a:rPr lang="da-DK" sz="2000" i="1" dirty="0">
                <a:latin typeface="Courier New" pitchFamily="49" charset="0"/>
                <a:cs typeface="Courier New" pitchFamily="49" charset="0"/>
              </a:rPr>
              <a:t>…find </a:t>
            </a:r>
            <a:r>
              <a:rPr lang="da-DK" sz="2000" i="1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000" i="1" dirty="0">
                <a:latin typeface="Courier New" pitchFamily="49" charset="0"/>
                <a:cs typeface="Courier New" pitchFamily="49" charset="0"/>
              </a:rPr>
              <a:t>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w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-Worker.create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w to n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w.StartWork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op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slave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slave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…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StartWork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two </a:t>
            </a:r>
            <a:r>
              <a:rPr lang="en-US" i="1" dirty="0" smtClean="0"/>
              <a:t>different</a:t>
            </a:r>
            <a:r>
              <a:rPr lang="en-US" dirty="0" smtClean="0"/>
              <a:t> moves?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efficient – mobility hint</a:t>
            </a:r>
          </a:p>
          <a:p>
            <a:r>
              <a:rPr lang="en-US" dirty="0" smtClean="0"/>
              <a:t>Slow but sure for when location is part of the </a:t>
            </a:r>
            <a:r>
              <a:rPr lang="en-US" i="1" dirty="0" smtClean="0"/>
              <a:t>semantics </a:t>
            </a:r>
            <a:r>
              <a:rPr lang="en-US" dirty="0" smtClean="0"/>
              <a:t>of the application.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Why Mobility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Local</a:t>
            </a:r>
            <a:r>
              <a:rPr lang="da-DK" dirty="0"/>
              <a:t>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/>
            <a:r>
              <a:rPr lang="da-DK" dirty="0"/>
              <a:t>performance</a:t>
            </a:r>
          </a:p>
          <a:p>
            <a:pPr lvl="1"/>
            <a:r>
              <a:rPr lang="da-DK" dirty="0" err="1"/>
              <a:t>availability</a:t>
            </a: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and Location Concepts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3568" y="16652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returns</a:t>
            </a:r>
            <a:r>
              <a:rPr lang="da-DK" sz="2800" dirty="0" smtClean="0"/>
              <a:t> </a:t>
            </a:r>
            <a:r>
              <a:rPr lang="da-DK" sz="2800" dirty="0"/>
              <a:t>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/>
              <a:t>locations</a:t>
            </a:r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to Y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800" dirty="0" err="1" smtClean="0"/>
              <a:t>move</a:t>
            </a:r>
            <a:r>
              <a:rPr lang="da-DK" sz="2800" dirty="0" smtClean="0"/>
              <a:t> </a:t>
            </a:r>
            <a:r>
              <a:rPr lang="da-DK" sz="2800" dirty="0"/>
              <a:t>the </a:t>
            </a:r>
            <a:r>
              <a:rPr lang="da-DK" sz="2800" dirty="0" err="1"/>
              <a:t>object</a:t>
            </a:r>
            <a:r>
              <a:rPr lang="da-DK" sz="2800" dirty="0"/>
              <a:t> X to the node </a:t>
            </a:r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smtClean="0"/>
              <a:t>          </a:t>
            </a:r>
            <a:r>
              <a:rPr lang="da-DK" sz="2800" dirty="0" err="1" smtClean="0"/>
              <a:t>where</a:t>
            </a:r>
            <a:r>
              <a:rPr lang="da-DK" sz="2800" dirty="0" smtClean="0"/>
              <a:t> </a:t>
            </a:r>
            <a:r>
              <a:rPr lang="da-DK" sz="2800" dirty="0"/>
              <a:t>Y is (</a:t>
            </a:r>
            <a:r>
              <a:rPr lang="da-DK" sz="2800" dirty="0" err="1"/>
              <a:t>or</a:t>
            </a:r>
            <a:r>
              <a:rPr lang="da-DK" sz="2800" dirty="0"/>
              <a:t>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  <a:cs typeface="Courier New" pitchFamily="49" charset="0"/>
              </a:rPr>
              <a:t>fix X at Y    </a:t>
            </a:r>
            <a:r>
              <a:rPr lang="da-DK" sz="2800" dirty="0" smtClean="0"/>
              <a:t>as </a:t>
            </a:r>
            <a:r>
              <a:rPr lang="da-DK" sz="2800" dirty="0" err="1"/>
              <a:t>move</a:t>
            </a:r>
            <a:r>
              <a:rPr lang="da-DK" sz="2800" dirty="0"/>
              <a:t> but </a:t>
            </a:r>
            <a:r>
              <a:rPr lang="da-DK" sz="2800" dirty="0" err="1"/>
              <a:t>disregard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refix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at Y  </a:t>
            </a:r>
            <a:r>
              <a:rPr lang="da-DK" sz="2800" dirty="0" smtClean="0"/>
              <a:t>as </a:t>
            </a:r>
            <a:r>
              <a:rPr lang="da-DK" sz="2800" dirty="0"/>
              <a:t>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unfix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allow</a:t>
            </a:r>
            <a:r>
              <a:rPr lang="da-DK" sz="2800" dirty="0" smtClean="0"/>
              <a:t> </a:t>
            </a:r>
            <a:r>
              <a:rPr lang="da-DK" sz="2800" dirty="0"/>
              <a:t>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Call-by-move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700808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Call-by-visit</a:t>
            </a:r>
            <a:endParaRPr lang="da-DK" dirty="0"/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X.F[visit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Many Calls of B?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412776"/>
            <a:ext cx="7772400" cy="5256584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800" dirty="0" err="1"/>
              <a:t>Questions</a:t>
            </a:r>
            <a:r>
              <a:rPr lang="da-DK" sz="2800" dirty="0"/>
              <a:t>: given a normal PC </a:t>
            </a:r>
            <a:r>
              <a:rPr lang="da-DK" sz="2800" dirty="0" err="1"/>
              <a:t>enviroment</a:t>
            </a:r>
            <a:r>
              <a:rPr lang="da-DK" sz="2800" dirty="0"/>
              <a:t>, </a:t>
            </a:r>
            <a:r>
              <a:rPr lang="da-DK" sz="2800" dirty="0" err="1"/>
              <a:t>say</a:t>
            </a:r>
            <a:r>
              <a:rPr lang="da-DK" sz="2800" dirty="0"/>
              <a:t> 2 </a:t>
            </a:r>
            <a:r>
              <a:rPr lang="da-DK" sz="2800" dirty="0" err="1"/>
              <a:t>GHz</a:t>
            </a:r>
            <a:r>
              <a:rPr lang="da-DK" sz="2800" dirty="0"/>
              <a:t> CPU, </a:t>
            </a:r>
            <a:r>
              <a:rPr lang="da-DK" sz="2800" dirty="0" smtClean="0"/>
              <a:t>100 </a:t>
            </a:r>
            <a:r>
              <a:rPr lang="da-DK" sz="2800" dirty="0" err="1"/>
              <a:t>Mbit/s</a:t>
            </a:r>
            <a:r>
              <a:rPr lang="da-DK" sz="2800" dirty="0"/>
              <a:t> Ethernet, </a:t>
            </a:r>
            <a:r>
              <a:rPr lang="da-DK" sz="2800" dirty="0" err="1"/>
              <a:t>how</a:t>
            </a:r>
            <a:r>
              <a:rPr lang="da-DK" sz="2800" dirty="0"/>
              <a:t> </a:t>
            </a:r>
            <a:r>
              <a:rPr lang="da-DK" sz="2800" dirty="0" err="1"/>
              <a:t>many</a:t>
            </a:r>
            <a:r>
              <a:rPr lang="da-DK" sz="2800" dirty="0"/>
              <a:t> </a:t>
            </a:r>
            <a:r>
              <a:rPr lang="da-DK" sz="2800" dirty="0" err="1"/>
              <a:t>calls</a:t>
            </a:r>
            <a:r>
              <a:rPr lang="da-DK" sz="2800" dirty="0"/>
              <a:t> of a small (</a:t>
            </a:r>
            <a:r>
              <a:rPr lang="da-DK" sz="2800" dirty="0" err="1"/>
              <a:t>say</a:t>
            </a:r>
            <a:r>
              <a:rPr lang="da-DK" sz="2800" dirty="0"/>
              <a:t> 100 bytes) argument B </a:t>
            </a:r>
            <a:r>
              <a:rPr lang="da-DK" sz="2800" dirty="0" err="1"/>
              <a:t>before</a:t>
            </a:r>
            <a:r>
              <a:rPr lang="da-DK" sz="2800" dirty="0"/>
              <a:t> </a:t>
            </a:r>
            <a:r>
              <a:rPr lang="da-DK" sz="2800" dirty="0" err="1"/>
              <a:t>breakeven</a:t>
            </a:r>
            <a:r>
              <a:rPr lang="da-DK" sz="2800" dirty="0"/>
              <a:t>?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100,000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1,000,000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Return-by-move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When an operation creates a result object and knows it is for the caller’s use only, it can choose to return the parameter </a:t>
            </a:r>
            <a:r>
              <a:rPr lang="en-US" i="1" dirty="0" smtClean="0"/>
              <a:t>by move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Return-by-move is not necessary – but increases efficiency – </a:t>
            </a:r>
            <a:r>
              <a:rPr lang="en-US" i="1" dirty="0" smtClean="0"/>
              <a:t>why??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Killroy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up: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[Nodes]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up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myNode.getNodes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n in up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to 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r>
              <a:rPr lang="da-DK" dirty="0" err="1"/>
              <a:t>On</a:t>
            </a:r>
            <a:r>
              <a:rPr lang="da-DK" dirty="0"/>
              <a:t> the original </a:t>
            </a:r>
            <a:r>
              <a:rPr lang="da-DK" dirty="0" err="1"/>
              <a:t>MicroVAX</a:t>
            </a:r>
            <a:r>
              <a:rPr lang="da-DK" dirty="0"/>
              <a:t> </a:t>
            </a:r>
            <a:r>
              <a:rPr lang="da-DK" dirty="0" smtClean="0"/>
              <a:t>( 1987) implementation</a:t>
            </a:r>
            <a:r>
              <a:rPr lang="da-DK" dirty="0"/>
              <a:t>: 20 </a:t>
            </a:r>
            <a:r>
              <a:rPr lang="da-DK" dirty="0" err="1" smtClean="0"/>
              <a:t>moves/second</a:t>
            </a:r>
            <a:r>
              <a:rPr lang="da-DK" dirty="0" smtClean="0"/>
              <a:t>!</a:t>
            </a:r>
            <a:endParaRPr lang="da-DK" dirty="0"/>
          </a:p>
          <a:p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Emerald)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Problem:</a:t>
            </a:r>
          </a:p>
          <a:p>
            <a:pPr>
              <a:buNone/>
            </a:pPr>
            <a:r>
              <a:rPr lang="en-US" dirty="0" smtClean="0"/>
              <a:t>	move an object but its </a:t>
            </a:r>
            <a:r>
              <a:rPr lang="en-US" i="1" dirty="0" smtClean="0"/>
              <a:t>internal</a:t>
            </a:r>
            <a:r>
              <a:rPr lang="en-US" dirty="0" smtClean="0"/>
              <a:t> data structure does </a:t>
            </a:r>
            <a:r>
              <a:rPr lang="en-US" i="1" dirty="0" smtClean="0"/>
              <a:t>not </a:t>
            </a:r>
            <a:r>
              <a:rPr lang="en-US" dirty="0" smtClean="0"/>
              <a:t>move along!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Classic example: </a:t>
            </a:r>
          </a:p>
          <a:p>
            <a:pPr>
              <a:buNone/>
            </a:pPr>
            <a:r>
              <a:rPr lang="en-US" dirty="0" smtClean="0"/>
              <a:t>	A tree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Attached 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3528" y="1665288"/>
            <a:ext cx="8820472" cy="4114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Attachment: can it be decided automatically?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Tree example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TreeNode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left, right	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Mail message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</a:t>
            </a:r>
          </a:p>
          <a:p>
            <a:pPr>
              <a:buNone/>
            </a:pPr>
            <a:r>
              <a:rPr lang="en-US" dirty="0" smtClean="0"/>
              <a:t>From</a:t>
            </a:r>
          </a:p>
          <a:p>
            <a:pPr>
              <a:buNone/>
            </a:pPr>
            <a:r>
              <a:rPr lang="en-US" dirty="0" smtClean="0"/>
              <a:t>Subject</a:t>
            </a:r>
          </a:p>
          <a:p>
            <a:pPr>
              <a:buNone/>
            </a:pPr>
            <a:r>
              <a:rPr lang="en-US" dirty="0" smtClean="0"/>
              <a:t>Body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 costs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64403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Attachment has NO run-time cost!</a:t>
            </a:r>
          </a:p>
          <a:p>
            <a:pPr>
              <a:buNone/>
            </a:pPr>
            <a:r>
              <a:rPr lang="en-US" dirty="0" smtClean="0"/>
              <a:t>Just a bit in the DESCRIPTOR for an object.</a:t>
            </a:r>
          </a:p>
          <a:p>
            <a:pPr>
              <a:buNone/>
            </a:pPr>
            <a:r>
              <a:rPr lang="en-US" dirty="0" smtClean="0"/>
              <a:t>One bit for each variable.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Better: compiler </a:t>
            </a:r>
            <a:r>
              <a:rPr lang="en-US" i="1" dirty="0" smtClean="0"/>
              <a:t>sorts</a:t>
            </a:r>
            <a:r>
              <a:rPr lang="en-US" dirty="0" smtClean="0"/>
              <a:t> by attached bit – then merely two integers, e.g.,</a:t>
            </a:r>
          </a:p>
          <a:p>
            <a:pPr>
              <a:buNone/>
            </a:pPr>
            <a:r>
              <a:rPr lang="en-US" dirty="0" smtClean="0"/>
              <a:t>		5 attached variables</a:t>
            </a:r>
          </a:p>
          <a:p>
            <a:pPr>
              <a:buNone/>
            </a:pPr>
            <a:r>
              <a:rPr lang="en-US" dirty="0" smtClean="0"/>
              <a:t>		4 non-attached variables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Dynamic </a:t>
            </a:r>
            <a:r>
              <a:rPr lang="en-US" smtClean="0"/>
              <a:t>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X: …  &lt;-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Join: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X</a:t>
            </a:r>
            <a:endParaRPr lang="en-US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Leave: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NIL</a:t>
            </a:r>
            <a:endParaRPr lang="en-US" dirty="0" smtClean="0"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Conclusion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340768"/>
            <a:ext cx="7772400" cy="5184576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Emerald has</a:t>
            </a:r>
          </a:p>
          <a:p>
            <a:r>
              <a:rPr lang="en-US" dirty="0" smtClean="0"/>
              <a:t>concurrency with Hoare monitors</a:t>
            </a:r>
          </a:p>
          <a:p>
            <a:r>
              <a:rPr lang="en-US" dirty="0" smtClean="0"/>
              <a:t>fully integrated distribution facilities</a:t>
            </a:r>
          </a:p>
          <a:p>
            <a:r>
              <a:rPr lang="en-US" dirty="0" smtClean="0"/>
              <a:t>has full on-the-fly mobility</a:t>
            </a:r>
          </a:p>
          <a:p>
            <a:r>
              <a:rPr lang="en-US" dirty="0" smtClean="0"/>
              <a:t>a novel attachment language feature</a:t>
            </a:r>
          </a:p>
          <a:p>
            <a:pPr>
              <a:buFontTx/>
              <a:buNone/>
            </a:pPr>
            <a:r>
              <a:rPr lang="en-US" dirty="0" smtClean="0"/>
              <a:t>Many novel implementation techniques (more talks to come!)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2501</TotalTime>
  <Words>1608</Words>
  <Application>Microsoft Office PowerPoint</Application>
  <PresentationFormat>On-screen Show (4:3)</PresentationFormat>
  <Paragraphs>401</Paragraphs>
  <Slides>47</Slides>
  <Notes>47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Marble</vt:lpstr>
      <vt:lpstr>Emerald - et OO-språk for distribuerte applikasjoner Review – Concurrency - Mobility</vt:lpstr>
      <vt:lpstr>Emerald Review</vt:lpstr>
      <vt:lpstr>People</vt:lpstr>
      <vt:lpstr>Main Contributions</vt:lpstr>
      <vt:lpstr>What does it look like?</vt:lpstr>
      <vt:lpstr>Classless Object Construction</vt:lpstr>
      <vt:lpstr>Object Constructors</vt:lpstr>
      <vt:lpstr>An Object that is a Class</vt:lpstr>
      <vt:lpstr>Class done by Syntatic Sugaring</vt:lpstr>
      <vt:lpstr>Types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Array</vt:lpstr>
      <vt:lpstr>Array – a closer look</vt:lpstr>
      <vt:lpstr>TODAY (F2)</vt:lpstr>
      <vt:lpstr>Process Concept</vt:lpstr>
      <vt:lpstr>Process section</vt:lpstr>
      <vt:lpstr>Process execution</vt:lpstr>
      <vt:lpstr>Concurrent Updates</vt:lpstr>
      <vt:lpstr>Synchronization Required</vt:lpstr>
      <vt:lpstr>Alternatives</vt:lpstr>
      <vt:lpstr>Distribution</vt:lpstr>
      <vt:lpstr>Location Primitive</vt:lpstr>
      <vt:lpstr>Mobility Primitive</vt:lpstr>
      <vt:lpstr>Strong Move: Fix</vt:lpstr>
      <vt:lpstr>Immutable Objects</vt:lpstr>
      <vt:lpstr>Mobility Example</vt:lpstr>
      <vt:lpstr>Mobility Example</vt:lpstr>
      <vt:lpstr>Why two different moves?</vt:lpstr>
      <vt:lpstr>Why Mobility</vt:lpstr>
      <vt:lpstr>Mobility and Location Concepts</vt:lpstr>
      <vt:lpstr>Call-by-move</vt:lpstr>
      <vt:lpstr>Call-by-visit</vt:lpstr>
      <vt:lpstr>How Many Calls of B?</vt:lpstr>
      <vt:lpstr>Return-by-move</vt:lpstr>
      <vt:lpstr>Killroy</vt:lpstr>
      <vt:lpstr>Attachment</vt:lpstr>
      <vt:lpstr>Tree</vt:lpstr>
      <vt:lpstr>Attached Tree</vt:lpstr>
      <vt:lpstr>Attachment: can it be decided automatically?</vt:lpstr>
      <vt:lpstr>Attachment costs</vt:lpstr>
      <vt:lpstr>Dynamic Attachment</vt:lpstr>
      <vt:lpstr>Conclusion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ejul</cp:lastModifiedBy>
  <cp:revision>29</cp:revision>
  <cp:lastPrinted>1601-01-01T00:00:00Z</cp:lastPrinted>
  <dcterms:created xsi:type="dcterms:W3CDTF">2003-09-26T05:07:47Z</dcterms:created>
  <dcterms:modified xsi:type="dcterms:W3CDTF">2012-02-06T17:16:39Z</dcterms:modified>
</cp:coreProperties>
</file>