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279" r:id="rId9"/>
    <p:sldId id="306" r:id="rId10"/>
    <p:sldId id="280" r:id="rId11"/>
    <p:sldId id="281" r:id="rId12"/>
    <p:sldId id="295" r:id="rId13"/>
    <p:sldId id="296" r:id="rId14"/>
    <p:sldId id="294" r:id="rId15"/>
    <p:sldId id="297" r:id="rId16"/>
    <p:sldId id="301" r:id="rId17"/>
    <p:sldId id="307" r:id="rId18"/>
    <p:sldId id="304" r:id="rId19"/>
    <p:sldId id="300" r:id="rId20"/>
    <p:sldId id="282" r:id="rId21"/>
    <p:sldId id="283" r:id="rId22"/>
    <p:sldId id="302" r:id="rId23"/>
    <p:sldId id="293" r:id="rId24"/>
    <p:sldId id="285" r:id="rId25"/>
    <p:sldId id="292" r:id="rId26"/>
    <p:sldId id="286" r:id="rId27"/>
    <p:sldId id="287" r:id="rId28"/>
    <p:sldId id="288" r:id="rId29"/>
    <p:sldId id="284" r:id="rId30"/>
    <p:sldId id="289" r:id="rId31"/>
    <p:sldId id="290" r:id="rId32"/>
    <p:sldId id="298" r:id="rId33"/>
    <p:sldId id="299" r:id="rId34"/>
    <p:sldId id="269" r:id="rId35"/>
    <p:sldId id="274" r:id="rId36"/>
    <p:sldId id="271" r:id="rId37"/>
    <p:sldId id="272" r:id="rId38"/>
    <p:sldId id="273" r:id="rId39"/>
    <p:sldId id="261" r:id="rId40"/>
    <p:sldId id="277" r:id="rId41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0" d="100"/>
          <a:sy n="60" d="100"/>
        </p:scale>
        <p:origin x="-39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23-01-2012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8</a:t>
            </a:fld>
            <a:endParaRPr lang="da-DK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9</a:t>
            </a:fld>
            <a:endParaRPr lang="da-DK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10</a:t>
            </a:fld>
            <a:endParaRPr lang="da-DK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11</a:t>
            </a:fld>
            <a:endParaRPr lang="da-DK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12</a:t>
            </a:fld>
            <a:endParaRPr lang="da-DK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13</a:t>
            </a:fld>
            <a:endParaRPr lang="da-DK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14</a:t>
            </a:fld>
            <a:endParaRPr lang="da-DK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15</a:t>
            </a:fld>
            <a:endParaRPr lang="da-DK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16</a:t>
            </a:fld>
            <a:endParaRPr lang="da-DK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17</a:t>
            </a:fld>
            <a:endParaRPr lang="da-DK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18</a:t>
            </a:fld>
            <a:endParaRPr lang="da-DK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19</a:t>
            </a:fld>
            <a:endParaRPr lang="da-DK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20</a:t>
            </a:fld>
            <a:endParaRPr lang="da-DK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21</a:t>
            </a:fld>
            <a:endParaRPr lang="da-DK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22</a:t>
            </a:fld>
            <a:endParaRPr lang="da-DK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23</a:t>
            </a:fld>
            <a:endParaRPr lang="da-DK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24</a:t>
            </a:fld>
            <a:endParaRPr lang="da-DK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25</a:t>
            </a:fld>
            <a:endParaRPr lang="da-DK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26</a:t>
            </a:fld>
            <a:endParaRPr lang="da-DK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27</a:t>
            </a:fld>
            <a:endParaRPr lang="da-DK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28</a:t>
            </a:fld>
            <a:endParaRPr lang="da-DK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29</a:t>
            </a:fld>
            <a:endParaRPr lang="da-DK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30</a:t>
            </a:fld>
            <a:endParaRPr lang="da-DK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31</a:t>
            </a:fld>
            <a:endParaRPr lang="da-DK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32</a:t>
            </a:fld>
            <a:endParaRPr lang="da-DK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33</a:t>
            </a:fld>
            <a:endParaRPr lang="da-DK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34</a:t>
            </a:fld>
            <a:endParaRPr lang="da-DK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35</a:t>
            </a:fld>
            <a:endParaRPr lang="da-DK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36</a:t>
            </a:fld>
            <a:endParaRPr lang="da-DK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37</a:t>
            </a:fld>
            <a:endParaRPr lang="da-DK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38</a:t>
            </a:fld>
            <a:endParaRPr lang="da-DK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39</a:t>
            </a:fld>
            <a:endParaRPr lang="da-DK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40</a:t>
            </a:fld>
            <a:endParaRPr lang="da-D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 smtClean="0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smtClean="0"/>
              <a:t>Eric Jul</a:t>
            </a:r>
          </a:p>
          <a:p>
            <a:pPr eaLnBrk="1" hangingPunct="1"/>
            <a:r>
              <a:rPr lang="da-DK" i="1" smtClean="0"/>
              <a:t>OMS</a:t>
            </a:r>
          </a:p>
          <a:p>
            <a:pPr eaLnBrk="1" hangingPunct="1"/>
            <a:r>
              <a:rPr lang="da-DK" i="1" smtClean="0"/>
              <a:t>Professor II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smtClean="0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 smtClean="0"/>
              <a:t>Any </a:t>
            </a:r>
            <a:r>
              <a:rPr lang="da-DK" smtClean="0"/>
              <a:t>object can move at </a:t>
            </a:r>
            <a:r>
              <a:rPr lang="da-DK" i="1" smtClean="0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Clean OO language (better than succesors?) including uniform object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Know Java?</a:t>
            </a:r>
          </a:p>
          <a:p>
            <a:r>
              <a:rPr lang="en-US" smtClean="0"/>
              <a:t>Experienced Java programmer?</a:t>
            </a:r>
          </a:p>
          <a:p>
            <a:r>
              <a:rPr lang="en-US" smtClean="0"/>
              <a:t>Other OO languages?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UBC (University of </a:t>
            </a:r>
            <a:r>
              <a:rPr lang="en-US" u="sng" smtClean="0"/>
              <a:t>B</a:t>
            </a:r>
            <a:r>
              <a:rPr lang="en-US" smtClean="0"/>
              <a:t>ritish </a:t>
            </a:r>
            <a:r>
              <a:rPr lang="en-US" u="sng" smtClean="0"/>
              <a:t>C</a:t>
            </a:r>
            <a:r>
              <a:rPr lang="en-US" smtClean="0"/>
              <a:t>olumbia) version:  </a:t>
            </a:r>
            <a:r>
              <a:rPr lang="en-US" u="sng" smtClean="0"/>
              <a:t>B</a:t>
            </a:r>
            <a:r>
              <a:rPr lang="en-US" smtClean="0"/>
              <a:t>yte </a:t>
            </a:r>
            <a:r>
              <a:rPr lang="en-US" u="sng" smtClean="0"/>
              <a:t>C</a:t>
            </a:r>
            <a:r>
              <a:rPr lang="en-US" smtClean="0"/>
              <a:t>odes for portability; compiler written in BC Emerald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6593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smtClean="0"/>
              <a:t>In a nutshell: Java with an Algol-like syntax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”Clean” OO language – ”everything” is an object: data, integers, strings, arrays, classes, types as in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Language constructs are NOT objects – for compilability and speed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No pointers: just object &amp; object 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Objects in a distributed context</a:t>
            </a:r>
          </a:p>
          <a:p>
            <a:r>
              <a:rPr lang="en-US" smtClean="0"/>
              <a:t>Smalltalk SLOW – want ~ C performance</a:t>
            </a:r>
          </a:p>
          <a:p>
            <a:r>
              <a:rPr lang="en-US" smtClean="0"/>
              <a:t>Want strong typing</a:t>
            </a:r>
          </a:p>
          <a:p>
            <a:r>
              <a:rPr lang="en-US" smtClean="0"/>
              <a:t>Want lightweight objects</a:t>
            </a:r>
          </a:p>
          <a:p>
            <a:r>
              <a:rPr lang="en-US" smtClean="0"/>
              <a:t>Want full distribution including location concept, failure handling</a:t>
            </a:r>
          </a:p>
          <a:p>
            <a:r>
              <a:rPr lang="en-US" smtClean="0"/>
              <a:t>Want full, on-the-fly mobility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Let’s start with objects</a:t>
            </a:r>
            <a:endParaRPr lang="en-GB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Principle: </a:t>
            </a:r>
            <a:r>
              <a:rPr lang="da-DK" sz="2800" i="1" smtClean="0">
                <a:cs typeface="Courier New" pitchFamily="49" charset="0"/>
              </a:rPr>
              <a:t>Everything is an object!</a:t>
            </a:r>
            <a:endParaRPr lang="da-DK" sz="2800" i="1" smtClean="0"/>
          </a:p>
          <a:p>
            <a:pPr eaLnBrk="1" hangingPunct="1">
              <a:buFontTx/>
              <a:buNone/>
            </a:pPr>
            <a:endParaRPr lang="da-DK" sz="2800" smtClean="0"/>
          </a:p>
          <a:p>
            <a:pPr eaLnBrk="1" hangingPunct="1">
              <a:buFontTx/>
              <a:buNone/>
            </a:pPr>
            <a:r>
              <a:rPr lang="da-DK" sz="2800" smtClean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smtClean="0"/>
          </a:p>
          <a:p>
            <a:pPr eaLnBrk="1" hangingPunct="1">
              <a:buFontTx/>
              <a:buNone/>
            </a:pPr>
            <a:r>
              <a:rPr lang="da-DK" sz="2800" smtClean="0"/>
              <a:t>Classic method:</a:t>
            </a:r>
          </a:p>
          <a:p>
            <a:pPr eaLnBrk="1" hangingPunct="1">
              <a:buFontTx/>
              <a:buNone/>
            </a:pPr>
            <a:endParaRPr lang="da-DK" sz="2800" smtClean="0"/>
          </a:p>
          <a:p>
            <a:pPr eaLnBrk="1" hangingPunct="1">
              <a:buFontTx/>
              <a:buNone/>
            </a:pPr>
            <a:r>
              <a:rPr lang="da-DK" sz="2800" smtClean="0"/>
              <a:t>	X = </a:t>
            </a:r>
            <a:r>
              <a:rPr lang="da-DK" sz="2800" smtClean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smtClean="0">
                <a:latin typeface="Courier New" pitchFamily="49" charset="0"/>
                <a:cs typeface="Courier New" pitchFamily="49" charset="0"/>
              </a:rPr>
              <a:t>someclass</a:t>
            </a:r>
          </a:p>
          <a:p>
            <a:pPr eaLnBrk="1" hangingPunct="1">
              <a:buFontTx/>
              <a:buNone/>
            </a:pPr>
            <a:endParaRPr lang="da-DK" sz="2800" i="1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smtClean="0">
                <a:cs typeface="Courier New" pitchFamily="49" charset="0"/>
              </a:rPr>
              <a:t>But</a:t>
            </a:r>
            <a:r>
              <a:rPr lang="da-DK" sz="2800" smtClean="0">
                <a:cs typeface="Courier New" pitchFamily="49" charset="0"/>
              </a:rPr>
              <a:t> this requires classes – let’s try Occam’s razor: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Classless Object Construction</a:t>
            </a:r>
            <a:endParaRPr lang="en-GB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Object constructors: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object 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</a:t>
            </a:r>
          </a:p>
          <a:p>
            <a:pPr eaLnBrk="1" hangingPunct="1">
              <a:buFontTx/>
              <a:buNone/>
            </a:pPr>
            <a:r>
              <a:rPr lang="da-DK" sz="2800" smtClean="0"/>
              <a:t>The above is an </a:t>
            </a:r>
            <a:r>
              <a:rPr lang="da-DK" sz="2800" i="1" smtClean="0"/>
              <a:t>executable expression!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Constructors</a:t>
            </a:r>
            <a:endParaRPr lang="en-GB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Execution results in a new object</a:t>
            </a:r>
          </a:p>
          <a:p>
            <a:pPr eaLnBrk="1" hangingPunct="1"/>
            <a:r>
              <a:rPr lang="da-DK" smtClean="0"/>
              <a:t>Execute again – and get yet another object</a:t>
            </a:r>
          </a:p>
          <a:p>
            <a:pPr eaLnBrk="1" hangingPunct="1"/>
            <a:r>
              <a:rPr lang="da-DK" i="1" smtClean="0"/>
              <a:t>No class!</a:t>
            </a:r>
          </a:p>
          <a:p>
            <a:pPr eaLnBrk="1" hangingPunct="1">
              <a:buFontTx/>
              <a:buNone/>
            </a:pPr>
            <a:endParaRPr lang="da-DK" i="1" smtClean="0"/>
          </a:p>
          <a:p>
            <a:pPr eaLnBrk="1" hangingPunct="1">
              <a:buFontTx/>
              <a:buNone/>
            </a:pPr>
            <a:r>
              <a:rPr lang="da-DK" i="1" smtClean="0"/>
              <a:t>Want classes?</a:t>
            </a:r>
            <a:endParaRPr lang="en-GB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An Object that is a Class</a:t>
            </a:r>
            <a:endParaRPr lang="en-GB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35731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Free Variables</a:t>
            </a:r>
            <a:endParaRPr lang="en-GB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Parameters</a:t>
            </a:r>
            <a:endParaRPr lang="en-GB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done by Syntatic Sugaring</a:t>
            </a:r>
            <a:endParaRPr lang="en-GB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The following turns into the previous double object constructor: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class 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 smtClean="0">
                <a:latin typeface="Courier New" pitchFamily="49" charset="0"/>
              </a:rPr>
              <a:t>const</a:t>
            </a:r>
            <a:r>
              <a:rPr lang="da-DK" dirty="0" smtClean="0">
                <a:latin typeface="Courier New" pitchFamily="49" charset="0"/>
              </a:rPr>
              <a:t> SC &lt;- </a:t>
            </a:r>
            <a:r>
              <a:rPr lang="da-DK" dirty="0" err="1" smtClean="0">
                <a:latin typeface="Courier New" pitchFamily="49" charset="0"/>
              </a:rPr>
              <a:t>class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var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: 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operation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return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prev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end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end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en-GB" dirty="0" smtClean="0">
              <a:latin typeface="Courier New" pitchFamily="49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end seqno2</a:t>
            </a:r>
            <a:endParaRPr lang="en-GB" smtClean="0">
              <a:latin typeface="Courier New" pitchFamily="49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 smtClean="0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end seqno2</a:t>
            </a:r>
            <a:endParaRPr lang="en-GB" smtClean="0">
              <a:latin typeface="Courier New" pitchFamily="49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seqno2</a:t>
            </a:r>
            <a:endParaRPr lang="en-US" smtClean="0"/>
          </a:p>
          <a:p>
            <a:pPr eaLnBrk="1" hangingPunct="1">
              <a:buFontTx/>
              <a:buNone/>
            </a:pPr>
            <a:endParaRPr lang="en-GB" sz="2800" smtClean="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Operations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Var mySeqNo: </a:t>
            </a:r>
            <a:r>
              <a:rPr lang="da-DK" i="1" smtClean="0">
                <a:latin typeface="Courier New" pitchFamily="49" charset="0"/>
              </a:rPr>
              <a:t>type-defined-later</a:t>
            </a: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/>
              <a:t>Classes ARE merely objects!</a:t>
            </a:r>
          </a:p>
          <a:p>
            <a:pPr eaLnBrk="1" hangingPunct="1">
              <a:buFontTx/>
              <a:buNone/>
            </a:pPr>
            <a:endParaRPr lang="en-GB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Types</a:t>
            </a:r>
            <a:endParaRPr lang="en-GB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Simple Type Example</a:t>
            </a:r>
            <a:endParaRPr lang="en-GB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type SeqNoSource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   Integer getSeqNo[]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end SeqNoSource</a:t>
            </a:r>
          </a:p>
          <a:p>
            <a:pPr eaLnBrk="1" hangingPunct="1">
              <a:buFontTx/>
              <a:buNone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Var mySeqNo: SeqNoSource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en-GB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 smtClean="0"/>
              <a:t>and type-to-type</a:t>
            </a:r>
          </a:p>
          <a:p>
            <a:pPr eaLnBrk="1" hangingPunct="1">
              <a:buFontTx/>
              <a:buNone/>
            </a:pPr>
            <a:endParaRPr lang="da-DK" sz="2400" smtClean="0"/>
          </a:p>
          <a:p>
            <a:pPr eaLnBrk="1" hangingPunct="1">
              <a:buFontTx/>
              <a:buNone/>
            </a:pPr>
            <a:r>
              <a:rPr lang="da-DK" sz="2400" smtClean="0"/>
              <a:t>BankAccount </a:t>
            </a:r>
            <a:r>
              <a:rPr lang="da-DK" sz="2400" i="1" smtClean="0"/>
              <a:t>conforms</a:t>
            </a:r>
            <a:r>
              <a:rPr lang="da-DK" sz="2400" smtClean="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informally</a:t>
            </a:r>
            <a:endParaRPr lang="en-GB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pPr eaLnBrk="1" hangingPunct="1">
              <a:defRPr/>
            </a:pPr>
            <a:r>
              <a:rPr lang="en-US" dirty="0" smtClean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 smtClean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 smtClean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 smtClean="0"/>
              <a:t>Each input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 smtClean="0"/>
              <a:t>Each output parameter of the type conforms to the corresponding param of the object (contra variant)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Conformity is a mathematical relationship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If T is to conform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smtClean="0"/>
              <a:t>T must have all the operations required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smtClean="0"/>
              <a:t>For each operation in T the corresponding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smtClean="0"/>
              <a:t>in-parameters must conform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smtClean="0"/>
              <a:t>out-parameters must conform </a:t>
            </a:r>
            <a:r>
              <a:rPr lang="da-DK" sz="2000" i="1" smtClean="0"/>
              <a:t>in opposite order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Contravariance: not in Simula nor Eiffel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necessary to make semantic sense of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is </a:t>
            </a:r>
            <a:r>
              <a:rPr lang="da-DK" i="1" smtClean="0"/>
              <a:t>implicit</a:t>
            </a:r>
            <a:endParaRPr lang="da-DK" smtClean="0"/>
          </a:p>
          <a:p>
            <a:pPr eaLnBrk="1" hangingPunct="1"/>
            <a:r>
              <a:rPr lang="da-DK" smtClean="0"/>
              <a:t>No ”implements” as in Java</a:t>
            </a:r>
          </a:p>
          <a:p>
            <a:pPr eaLnBrk="1" hangingPunct="1"/>
            <a:r>
              <a:rPr lang="da-DK" smtClean="0"/>
              <a:t>Operation names important</a:t>
            </a:r>
          </a:p>
          <a:p>
            <a:pPr eaLnBrk="1" hangingPunct="1"/>
            <a:r>
              <a:rPr lang="da-DK" smtClean="0"/>
              <a:t>Parameter names do not matter, just their type</a:t>
            </a:r>
          </a:p>
          <a:p>
            <a:pPr eaLnBrk="1" hangingPunct="1"/>
            <a:r>
              <a:rPr lang="da-DK" smtClean="0"/>
              <a:t>Arity matters: foo(char) different from foo(char, float)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more formally</a:t>
            </a:r>
            <a:endParaRPr lang="en-GB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Don’t listen to me: Talk to Andrew Black!</a:t>
            </a:r>
          </a:p>
          <a:p>
            <a:pPr eaLnBrk="1" hangingPunct="1"/>
            <a:r>
              <a:rPr lang="da-DK" smtClean="0"/>
              <a:t>An object can conform to many different types</a:t>
            </a:r>
          </a:p>
          <a:p>
            <a:pPr eaLnBrk="1" hangingPunct="1"/>
            <a:r>
              <a:rPr lang="da-DK" smtClean="0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 smtClean="0"/>
              <a:t>Conformity defined between types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Lattice of types</a:t>
            </a:r>
            <a:endParaRPr lang="en-GB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smtClean="0"/>
              <a:t>Types form a lattice</a:t>
            </a:r>
          </a:p>
          <a:p>
            <a:pPr eaLnBrk="1" hangingPunct="1"/>
            <a:r>
              <a:rPr lang="da-DK" smtClean="0"/>
              <a:t>Top is</a:t>
            </a:r>
          </a:p>
          <a:p>
            <a:pPr lvl="1"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end Any</a:t>
            </a:r>
            <a:endParaRPr lang="da-DK" smtClean="0"/>
          </a:p>
          <a:p>
            <a:pPr eaLnBrk="1" hangingPunct="1"/>
            <a:r>
              <a:rPr lang="da-DK" smtClean="0"/>
              <a:t>Bottom is </a:t>
            </a:r>
            <a:r>
              <a:rPr lang="da-DK" smtClean="0">
                <a:latin typeface="Courier New" pitchFamily="49" charset="0"/>
                <a:cs typeface="Courier New" pitchFamily="49" charset="0"/>
              </a:rPr>
              <a:t>Noone </a:t>
            </a:r>
            <a:r>
              <a:rPr lang="da-DK" smtClean="0"/>
              <a:t>(it has ALL operations”)</a:t>
            </a:r>
            <a:endParaRPr lang="da-DK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smtClean="0"/>
              <a:t> conforms to </a:t>
            </a:r>
            <a:r>
              <a:rPr lang="da-DK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smtClean="0"/>
              <a:t> </a:t>
            </a:r>
          </a:p>
          <a:p>
            <a:pPr eaLnBrk="1" hangingPunct="1"/>
            <a:r>
              <a:rPr lang="da-DK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smtClean="0"/>
              <a:t> can thus be assigned to </a:t>
            </a:r>
            <a:r>
              <a:rPr lang="da-DK" i="1" smtClean="0"/>
              <a:t>any</a:t>
            </a:r>
            <a:r>
              <a:rPr lang="da-DK" smtClean="0"/>
              <a:t> variable! (Read ”Much Ado About </a:t>
            </a:r>
            <a:r>
              <a:rPr lang="da-DK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smtClean="0">
                <a:cs typeface="Courier New" pitchFamily="49" charset="0"/>
              </a:rPr>
              <a:t>.)</a:t>
            </a:r>
            <a:endParaRPr lang="da-DK" smtClean="0"/>
          </a:p>
          <a:p>
            <a:pPr eaLnBrk="1" hangingPunct="1"/>
            <a:endParaRPr lang="da-DK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(with Type Added)</a:t>
            </a:r>
            <a:endParaRPr lang="en-GB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500188"/>
            <a:ext cx="7772400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 &lt;-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 -&gt; [r: </a:t>
            </a:r>
            <a:r>
              <a:rPr lang="da-DK" sz="2400" dirty="0" err="1" smtClean="0">
                <a:latin typeface="Courier New" pitchFamily="49" charset="0"/>
              </a:rPr>
              <a:t>SeqNoSource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</a:t>
            </a:r>
            <a:r>
              <a:rPr lang="da-DK" sz="2400" dirty="0" err="1" smtClean="0">
                <a:latin typeface="Courier New" pitchFamily="49" charset="0"/>
              </a:rPr>
              <a:t>return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 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</a:t>
            </a:r>
            <a:r>
              <a:rPr lang="da-DK" sz="2400" dirty="0" smtClean="0">
                <a:latin typeface="Courier New" pitchFamily="49" charset="0"/>
              </a:rPr>
              <a:t>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 -&gt; [</a:t>
            </a:r>
            <a:r>
              <a:rPr lang="da-DK" sz="2400" dirty="0" err="1" smtClean="0">
                <a:latin typeface="Courier New" pitchFamily="49" charset="0"/>
              </a:rPr>
              <a:t>s:int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s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Distribution</a:t>
            </a:r>
            <a:endParaRPr lang="en-GB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Sea of objects</a:t>
            </a:r>
          </a:p>
          <a:p>
            <a:pPr eaLnBrk="1" hangingPunct="1"/>
            <a:r>
              <a:rPr lang="da-DK" smtClean="0"/>
              <a:t>Sea is divided into disjunct parts called Nodes</a:t>
            </a:r>
          </a:p>
          <a:p>
            <a:pPr eaLnBrk="1" hangingPunct="1"/>
            <a:r>
              <a:rPr lang="da-DK" smtClean="0"/>
              <a:t>An object is on one and only one Node at a time</a:t>
            </a:r>
          </a:p>
          <a:p>
            <a:pPr eaLnBrk="1" hangingPunct="1"/>
            <a:r>
              <a:rPr lang="da-DK" smtClean="0"/>
              <a:t>Each node is represented by a Node object</a:t>
            </a:r>
          </a:p>
          <a:p>
            <a:pPr eaLnBrk="1" hangingPunct="1"/>
            <a:r>
              <a:rPr lang="da-DK" smtClean="0">
                <a:latin typeface="Courier New" pitchFamily="49" charset="0"/>
              </a:rPr>
              <a:t>Locate X </a:t>
            </a:r>
            <a:r>
              <a:rPr lang="da-DK" smtClean="0"/>
              <a:t>returns the node where X 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Immutable Objects</a:t>
            </a:r>
            <a:endParaRPr lang="en-GB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Immutable objects cannot change state</a:t>
            </a:r>
          </a:p>
          <a:p>
            <a:pPr eaLnBrk="1" hangingPunct="1"/>
            <a:r>
              <a:rPr lang="en-US" smtClean="0"/>
              <a:t>Examples: The integer 17</a:t>
            </a:r>
          </a:p>
          <a:p>
            <a:pPr eaLnBrk="1" hangingPunct="1"/>
            <a:r>
              <a:rPr lang="en-US" smtClean="0"/>
              <a:t>User-defined immutable objects: for example complex numbers</a:t>
            </a:r>
          </a:p>
          <a:p>
            <a:pPr eaLnBrk="1" hangingPunct="1"/>
            <a:r>
              <a:rPr lang="en-US" smtClean="0"/>
              <a:t>Immutable objects are omnipresent</a:t>
            </a:r>
          </a:p>
          <a:p>
            <a:pPr eaLnBrk="1" hangingPunct="1"/>
            <a:r>
              <a:rPr lang="en-US" smtClean="0"/>
              <a:t>Types must be immutable to allow static type checking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 smtClean="0"/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(Switch to code…)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Local calls are typically 1,000 – 10,000 times faster than remote calls</a:t>
            </a:r>
          </a:p>
          <a:p>
            <a:pPr eaLnBrk="1" hangingPunct="1"/>
            <a:r>
              <a:rPr lang="da-DK" smtClean="0"/>
              <a:t>Mobility for:</a:t>
            </a:r>
          </a:p>
          <a:p>
            <a:pPr lvl="1" eaLnBrk="1" hangingPunct="1"/>
            <a:r>
              <a:rPr lang="da-DK" smtClean="0"/>
              <a:t>performance</a:t>
            </a:r>
          </a:p>
          <a:p>
            <a:pPr lvl="1" eaLnBrk="1" hangingPunct="1"/>
            <a:r>
              <a:rPr lang="da-DK" smtClean="0"/>
              <a:t>availability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 smtClean="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unfix X           allow normal moves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var B: </a:t>
            </a:r>
            <a:r>
              <a:rPr lang="da-DK" i="1" smtClean="0"/>
              <a:t>some data object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X.F[move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X.F[visit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object X</a:t>
            </a:r>
          </a:p>
          <a:p>
            <a:pPr eaLnBrk="1" hangingPunct="1">
              <a:buFontTx/>
              <a:buNone/>
            </a:pPr>
            <a:r>
              <a:rPr lang="da-DK" smtClean="0"/>
              <a:t>  operation F[arg:T]</a:t>
            </a:r>
          </a:p>
          <a:p>
            <a:pPr eaLnBrk="1" hangingPunct="1">
              <a:buFontTx/>
              <a:buNone/>
            </a:pPr>
            <a:r>
              <a:rPr lang="da-DK" smtClean="0"/>
              <a:t>    loop</a:t>
            </a:r>
          </a:p>
          <a:p>
            <a:pPr eaLnBrk="1" hangingPunct="1">
              <a:buFontTx/>
              <a:buNone/>
            </a:pPr>
            <a:r>
              <a:rPr lang="da-DK" smtClean="0"/>
              <a:t>      arg.g[…]</a:t>
            </a:r>
          </a:p>
          <a:p>
            <a:pPr eaLnBrk="1" hangingPunct="1">
              <a:buFontTx/>
              <a:buNone/>
            </a:pPr>
            <a:r>
              <a:rPr lang="da-DK" smtClean="0"/>
              <a:t>    exit </a:t>
            </a:r>
            <a:r>
              <a:rPr lang="da-DK" i="1" smtClean="0"/>
              <a:t>after many loops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    end loop</a:t>
            </a:r>
          </a:p>
          <a:p>
            <a:pPr eaLnBrk="1" hangingPunct="1">
              <a:buFontTx/>
              <a:buNone/>
            </a:pPr>
            <a:r>
              <a:rPr lang="da-DK" smtClean="0"/>
              <a:t>end X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100,000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moves itself to all available nodes</a:t>
            </a:r>
          </a:p>
          <a:p>
            <a:pPr eaLnBrk="1" hangingPunct="1"/>
            <a:r>
              <a:rPr lang="da-DK" smtClean="0"/>
              <a:t>On the original MicroVAX implementation: 20 moves/second</a:t>
            </a:r>
          </a:p>
          <a:p>
            <a:pPr eaLnBrk="1" hangingPunct="1"/>
            <a:r>
              <a:rPr lang="da-DK" smtClean="0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Emerald is</a:t>
            </a:r>
          </a:p>
          <a:p>
            <a:pPr eaLnBrk="1" hangingPunct="1"/>
            <a:r>
              <a:rPr lang="da-DK" smtClean="0"/>
              <a:t>clean OO language</a:t>
            </a:r>
          </a:p>
          <a:p>
            <a:pPr eaLnBrk="1" hangingPunct="1"/>
            <a:r>
              <a:rPr lang="da-DK" smtClean="0"/>
              <a:t>fully integrated distribution facilities</a:t>
            </a:r>
          </a:p>
          <a:p>
            <a:pPr eaLnBrk="1" hangingPunct="1"/>
            <a:r>
              <a:rPr lang="da-DK" smtClean="0"/>
              <a:t>has full on-the-fly mobility</a:t>
            </a:r>
          </a:p>
          <a:p>
            <a:pPr eaLnBrk="1" hangingPunct="1"/>
            <a:r>
              <a:rPr lang="da-DK" smtClean="0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 smtClean="0"/>
              <a:t>Many novel implementation techniques (more talks to come!)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7669</TotalTime>
  <Words>1256</Words>
  <Application>Microsoft Office PowerPoint</Application>
  <PresentationFormat>Skærmshow (4:3)</PresentationFormat>
  <Paragraphs>359</Paragraphs>
  <Slides>40</Slides>
  <Notes>40</Notes>
  <HiddenSlides>6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40</vt:i4>
      </vt:variant>
    </vt:vector>
  </HeadingPairs>
  <TitlesOfParts>
    <vt:vector size="41" baseType="lpstr"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</vt:lpstr>
      <vt:lpstr>Let’s start with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 </dc:title>
  <dc:creator>Eric Jul</dc:creator>
  <cp:lastModifiedBy>Eric Jul</cp:lastModifiedBy>
  <cp:revision>22</cp:revision>
  <cp:lastPrinted>1601-01-01T00:00:00Z</cp:lastPrinted>
  <dcterms:created xsi:type="dcterms:W3CDTF">2003-09-26T05:07:47Z</dcterms:created>
  <dcterms:modified xsi:type="dcterms:W3CDTF">2012-01-24T23:09:56Z</dcterms:modified>
</cp:coreProperties>
</file>