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279" r:id="rId9"/>
    <p:sldId id="306" r:id="rId10"/>
    <p:sldId id="280" r:id="rId11"/>
    <p:sldId id="281" r:id="rId12"/>
    <p:sldId id="295" r:id="rId13"/>
    <p:sldId id="296" r:id="rId14"/>
    <p:sldId id="294" r:id="rId15"/>
    <p:sldId id="297" r:id="rId16"/>
    <p:sldId id="301" r:id="rId17"/>
    <p:sldId id="307" r:id="rId18"/>
    <p:sldId id="304" r:id="rId19"/>
    <p:sldId id="300" r:id="rId20"/>
    <p:sldId id="282" r:id="rId21"/>
    <p:sldId id="283" r:id="rId22"/>
    <p:sldId id="302" r:id="rId23"/>
    <p:sldId id="293" r:id="rId24"/>
    <p:sldId id="285" r:id="rId25"/>
    <p:sldId id="292" r:id="rId26"/>
    <p:sldId id="286" r:id="rId27"/>
    <p:sldId id="287" r:id="rId28"/>
    <p:sldId id="288" r:id="rId29"/>
    <p:sldId id="284" r:id="rId30"/>
    <p:sldId id="289" r:id="rId31"/>
    <p:sldId id="290" r:id="rId32"/>
    <p:sldId id="298" r:id="rId33"/>
    <p:sldId id="299" r:id="rId34"/>
    <p:sldId id="269" r:id="rId35"/>
    <p:sldId id="274" r:id="rId36"/>
    <p:sldId id="271" r:id="rId37"/>
    <p:sldId id="272" r:id="rId38"/>
    <p:sldId id="273" r:id="rId39"/>
    <p:sldId id="261" r:id="rId40"/>
    <p:sldId id="277" r:id="rId4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9" d="100"/>
          <a:sy n="59" d="100"/>
        </p:scale>
        <p:origin x="-4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27-01-2011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8</a:t>
            </a:fld>
            <a:endParaRPr 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9</a:t>
            </a:fld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10</a:t>
            </a:fld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11</a:t>
            </a:fld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12</a:t>
            </a:fld>
            <a:endParaRPr 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13</a:t>
            </a:fld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14</a:t>
            </a:fld>
            <a:endParaRPr 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15</a:t>
            </a:fld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16</a:t>
            </a:fld>
            <a:endParaRPr 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17</a:t>
            </a:fld>
            <a:endParaRPr 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18</a:t>
            </a:fld>
            <a:endParaRPr 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19</a:t>
            </a:fld>
            <a:endParaRPr 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20</a:t>
            </a:fld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21</a:t>
            </a:fld>
            <a:endParaRPr 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22</a:t>
            </a:fld>
            <a:endParaRPr lang="da-D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23</a:t>
            </a:fld>
            <a:endParaRPr lang="da-D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24</a:t>
            </a:fld>
            <a:endParaRPr lang="da-D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25</a:t>
            </a:fld>
            <a:endParaRPr lang="da-DK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26</a:t>
            </a:fld>
            <a:endParaRPr lang="da-DK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27</a:t>
            </a:fld>
            <a:endParaRPr lang="da-DK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28</a:t>
            </a:fld>
            <a:endParaRPr lang="da-DK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29</a:t>
            </a:fld>
            <a:endParaRPr lang="da-DK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30</a:t>
            </a:fld>
            <a:endParaRPr lang="da-DK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31</a:t>
            </a:fld>
            <a:endParaRPr lang="da-DK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32</a:t>
            </a:fld>
            <a:endParaRPr lang="da-DK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33</a:t>
            </a:fld>
            <a:endParaRPr lang="da-DK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34</a:t>
            </a:fld>
            <a:endParaRPr lang="da-DK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35</a:t>
            </a:fld>
            <a:endParaRPr lang="da-DK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36</a:t>
            </a:fld>
            <a:endParaRPr lang="da-DK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37</a:t>
            </a:fld>
            <a:endParaRPr lang="da-DK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38</a:t>
            </a:fld>
            <a:endParaRPr lang="da-DK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39</a:t>
            </a:fld>
            <a:endParaRPr lang="da-DK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40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smtClean="0"/>
              <a:t>Eric Jul</a:t>
            </a:r>
          </a:p>
          <a:p>
            <a:pPr eaLnBrk="1" hangingPunct="1"/>
            <a:r>
              <a:rPr lang="da-DK" i="1" smtClean="0"/>
              <a:t>OMS</a:t>
            </a:r>
          </a:p>
          <a:p>
            <a:pPr eaLnBrk="1" hangingPunct="1"/>
            <a:r>
              <a:rPr lang="da-DK" i="1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Know Java?</a:t>
            </a:r>
          </a:p>
          <a:p>
            <a:r>
              <a:rPr lang="en-US" smtClean="0"/>
              <a:t>Experienced Java programmer?</a:t>
            </a:r>
          </a:p>
          <a:p>
            <a:r>
              <a:rPr lang="en-US" smtClean="0"/>
              <a:t>Other OO languages?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UBC (University of </a:t>
            </a:r>
            <a:r>
              <a:rPr lang="en-US" u="sng" smtClean="0"/>
              <a:t>B</a:t>
            </a:r>
            <a:r>
              <a:rPr lang="en-US" smtClean="0"/>
              <a:t>ritish </a:t>
            </a:r>
            <a:r>
              <a:rPr lang="en-US" u="sng" smtClean="0"/>
              <a:t>C</a:t>
            </a:r>
            <a:r>
              <a:rPr lang="en-US" smtClean="0"/>
              <a:t>olumbia) version:  </a:t>
            </a:r>
            <a:r>
              <a:rPr lang="en-US" u="sng" smtClean="0"/>
              <a:t>B</a:t>
            </a:r>
            <a:r>
              <a:rPr lang="en-US" smtClean="0"/>
              <a:t>yte </a:t>
            </a:r>
            <a:r>
              <a:rPr lang="en-US" u="sng" smtClean="0"/>
              <a:t>C</a:t>
            </a:r>
            <a:r>
              <a:rPr lang="en-US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In a nutshell: Java with an Algol-like syntax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”Clean” OO language – ”everything” is an object: data, integers, strings, arrays, classes, types as in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Language constructs are NOT objects – for compilability and speed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Objects in a distributed context</a:t>
            </a:r>
          </a:p>
          <a:p>
            <a:r>
              <a:rPr lang="en-US" smtClean="0"/>
              <a:t>Smalltalk SLOW – want ~ C performance</a:t>
            </a:r>
          </a:p>
          <a:p>
            <a:r>
              <a:rPr lang="en-US" smtClean="0"/>
              <a:t>Want strong typing</a:t>
            </a:r>
          </a:p>
          <a:p>
            <a:r>
              <a:rPr lang="en-US" smtClean="0"/>
              <a:t>Want lightweight objects</a:t>
            </a:r>
          </a:p>
          <a:p>
            <a:r>
              <a:rPr lang="en-US" smtClean="0"/>
              <a:t>Want full distribution including location concept, failure handling</a:t>
            </a:r>
          </a:p>
          <a:p>
            <a:r>
              <a:rPr lang="en-US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Principle: </a:t>
            </a:r>
            <a:r>
              <a:rPr lang="da-DK" sz="2800" i="1" smtClean="0">
                <a:cs typeface="Courier New" pitchFamily="49" charset="0"/>
              </a:rPr>
              <a:t>Everything is an object!</a:t>
            </a:r>
            <a:endParaRPr lang="da-DK" sz="2800" i="1" smtClean="0"/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Classic method:</a:t>
            </a:r>
          </a:p>
          <a:p>
            <a:pPr eaLnBrk="1" hangingPunct="1">
              <a:buFontTx/>
              <a:buNone/>
            </a:pPr>
            <a:endParaRPr lang="da-DK" sz="2800" smtClean="0"/>
          </a:p>
          <a:p>
            <a:pPr eaLnBrk="1" hangingPunct="1">
              <a:buFontTx/>
              <a:buNone/>
            </a:pPr>
            <a:r>
              <a:rPr lang="da-DK" sz="2800" smtClean="0"/>
              <a:t>	X = </a:t>
            </a:r>
            <a:r>
              <a:rPr lang="da-DK" sz="280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smtClean="0">
                <a:latin typeface="Courier New" pitchFamily="49" charset="0"/>
                <a:cs typeface="Courier New" pitchFamily="49" charset="0"/>
              </a:rPr>
              <a:t>someclass</a:t>
            </a:r>
          </a:p>
          <a:p>
            <a:pPr eaLnBrk="1" hangingPunct="1">
              <a:buFontTx/>
              <a:buNone/>
            </a:pPr>
            <a:endParaRPr lang="da-DK" sz="2800" i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smtClean="0">
                <a:cs typeface="Courier New" pitchFamily="49" charset="0"/>
              </a:rPr>
              <a:t>But</a:t>
            </a:r>
            <a:r>
              <a:rPr lang="da-DK" sz="280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Object constructors: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object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</a:p>
          <a:p>
            <a:pPr eaLnBrk="1" hangingPunct="1">
              <a:buFontTx/>
              <a:buNone/>
            </a:pPr>
            <a:r>
              <a:rPr lang="da-DK" sz="2800" smtClean="0"/>
              <a:t>The above is an </a:t>
            </a:r>
            <a:r>
              <a:rPr lang="da-DK" sz="2800" i="1" smtClean="0"/>
              <a:t>executable expression!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   Integer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SeqNoSource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informally</a:t>
            </a:r>
            <a:endParaRPr lang="en-GB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input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Conformity is a mathematical relationship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If T is to conform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T must have all the operations required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smtClean="0"/>
              <a:t>For each operation in T the corresponding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in-parameters must conform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smtClean="0"/>
              <a:t>out-parameters must conform </a:t>
            </a:r>
            <a:r>
              <a:rPr lang="da-DK" sz="2000" i="1" smtClean="0"/>
              <a:t>in opposite order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Contravariance: not in Simula nor Eiffel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necessary to make semantic sense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smtClean="0"/>
              <a:t>Types form a lattice</a:t>
            </a:r>
          </a:p>
          <a:p>
            <a:pPr eaLnBrk="1" hangingPunct="1"/>
            <a:r>
              <a:rPr lang="da-DK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Any</a:t>
            </a:r>
            <a:endParaRPr lang="da-DK" smtClean="0"/>
          </a:p>
          <a:p>
            <a:pPr eaLnBrk="1" hangingPunct="1"/>
            <a:r>
              <a:rPr lang="da-DK" smtClean="0"/>
              <a:t>Bottom is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 </a:t>
            </a:r>
            <a:r>
              <a:rPr lang="da-DK" smtClean="0"/>
              <a:t>(it has ALL operations”)</a:t>
            </a:r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conforms to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smtClean="0"/>
              <a:t> </a:t>
            </a:r>
          </a:p>
          <a:p>
            <a:pPr eaLnBrk="1" hangingPunct="1"/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/>
              <a:t> can thus be assigned to </a:t>
            </a:r>
            <a:r>
              <a:rPr lang="da-DK" i="1" smtClean="0"/>
              <a:t>any</a:t>
            </a:r>
            <a:r>
              <a:rPr lang="da-DK" smtClean="0"/>
              <a:t> variable! (Read ”Much Ado About </a:t>
            </a:r>
            <a:r>
              <a:rPr lang="da-DK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smtClean="0">
                <a:cs typeface="Courier New" pitchFamily="49" charset="0"/>
              </a:rPr>
              <a:t>.)</a:t>
            </a:r>
            <a:endParaRPr lang="da-DK" smtClean="0"/>
          </a:p>
          <a:p>
            <a:pPr eaLnBrk="1" hangingPunct="1"/>
            <a:endParaRPr lang="da-DK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500188"/>
            <a:ext cx="7772400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Const SC &lt;- 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 -&gt; [r: SeqNoSource]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  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    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   Integer prev=0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   operation getSeqNo[] -&gt; [s:int]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s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5274</TotalTime>
  <Words>1256</Words>
  <Application>Microsoft Office PowerPoint</Application>
  <PresentationFormat>Skærmshow (4:3)</PresentationFormat>
  <Paragraphs>359</Paragraphs>
  <Slides>40</Slides>
  <Notes>40</Notes>
  <HiddenSlides>6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40</vt:i4>
      </vt:variant>
    </vt:vector>
  </HeadingPairs>
  <TitlesOfParts>
    <vt:vector size="45" baseType="lpstr">
      <vt:lpstr>Times New Roman</vt:lpstr>
      <vt:lpstr>Arial</vt:lpstr>
      <vt:lpstr>Calibri</vt:lpstr>
      <vt:lpstr>Courier New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</vt:lpstr>
      <vt:lpstr>Let’s start with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21</cp:revision>
  <cp:lastPrinted>1601-01-01T00:00:00Z</cp:lastPrinted>
  <dcterms:created xsi:type="dcterms:W3CDTF">2003-09-26T05:07:47Z</dcterms:created>
  <dcterms:modified xsi:type="dcterms:W3CDTF">2011-01-26T23:07:14Z</dcterms:modified>
</cp:coreProperties>
</file>