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148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1606550" y="635000"/>
            <a:ext cx="9779000" cy="5918200"/>
          </a:xfrm>
          <a:prstGeom prst="rect">
            <a:avLst/>
          </a:prstGeom>
        </p:spPr>
        <p:txBody>
          <a:bodyPr lIns="91439" tIns="45719" rIns="91439" bIns="45719" anchor="t">
            <a:noAutofit/>
          </a:bodyPr>
          <a:lstStyle/>
          <a:p>
            <a:endParaRPr/>
          </a:p>
        </p:txBody>
      </p:sp>
      <p:sp>
        <p:nvSpPr>
          <p:cNvPr id="21" name="Shape 21"/>
          <p:cNvSpPr>
            <a:spLocks noGrp="1"/>
          </p:cNvSpPr>
          <p:nvPr>
            <p:ph type="title"/>
          </p:nvPr>
        </p:nvSpPr>
        <p:spPr>
          <a:xfrm>
            <a:off x="1270000" y="6718300"/>
            <a:ext cx="10464800" cy="1422400"/>
          </a:xfrm>
          <a:prstGeom prst="rect">
            <a:avLst/>
          </a:prstGeom>
        </p:spPr>
        <p:txBody>
          <a:bodyPr anchor="b"/>
          <a:lstStyle/>
          <a:p>
            <a:r>
              <a:t>Title Text</a:t>
            </a:r>
          </a:p>
        </p:txBody>
      </p:sp>
      <p:sp>
        <p:nvSpPr>
          <p:cNvPr id="22" name="Shape 22"/>
          <p:cNvSpPr>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xfrm>
            <a:off x="6311798" y="9245600"/>
            <a:ext cx="368504" cy="381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270000" y="3225800"/>
            <a:ext cx="10464800" cy="3302000"/>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718300" y="635000"/>
            <a:ext cx="5334000" cy="8229600"/>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Shape 40"/>
          <p:cNvSpPr>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718300" y="2603500"/>
            <a:ext cx="5334000" cy="62865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6724518" y="889000"/>
            <a:ext cx="5334001" cy="3771900"/>
          </a:xfrm>
          <a:prstGeom prst="rect">
            <a:avLst/>
          </a:prstGeom>
        </p:spPr>
        <p:txBody>
          <a:bodyPr lIns="91439" tIns="45719" rIns="91439" bIns="45719" anchor="t">
            <a:noAutofit/>
          </a:bodyPr>
          <a:lstStyle/>
          <a:p>
            <a:endParaRPr/>
          </a:p>
        </p:txBody>
      </p:sp>
      <p:sp>
        <p:nvSpPr>
          <p:cNvPr id="85" name="Shape 85"/>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a:latin typeface="Helvetica"/>
                <a:ea typeface="Helvetica"/>
                <a:cs typeface="Helvetica"/>
                <a:sym typeface="Helvetica"/>
              </a:defRPr>
            </a:lvl1pPr>
          </a:lstStyle>
          <a:p>
            <a:r>
              <a:t>–Johnny Appleseed</a:t>
            </a:r>
          </a:p>
        </p:txBody>
      </p:sp>
      <p:sp>
        <p:nvSpPr>
          <p:cNvPr id="94" name="Shape 94"/>
          <p:cNvSpPr>
            <a:spLocks noGrp="1"/>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defRPr sz="3800"/>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ctr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Hacking the Normal</a:t>
            </a:r>
          </a:p>
        </p:txBody>
      </p:sp>
      <p:sp>
        <p:nvSpPr>
          <p:cNvPr id="120" name="Shape 120"/>
          <p:cNvSpPr>
            <a:spLocks noGrp="1"/>
          </p:cNvSpPr>
          <p:nvPr>
            <p:ph type="subTitle" sz="half" idx="1"/>
          </p:nvPr>
        </p:nvSpPr>
        <p:spPr>
          <a:xfrm>
            <a:off x="1270000" y="5029200"/>
            <a:ext cx="10464800" cy="3112245"/>
          </a:xfrm>
          <a:prstGeom prst="rect">
            <a:avLst/>
          </a:prstGeom>
        </p:spPr>
        <p:txBody>
          <a:bodyPr/>
          <a:lstStyle/>
          <a:p>
            <a:pPr>
              <a:defRPr>
                <a:solidFill>
                  <a:schemeClr val="accent1">
                    <a:hueOff val="47394"/>
                    <a:satOff val="-25753"/>
                    <a:lumOff val="-7544"/>
                  </a:schemeClr>
                </a:solidFill>
                <a:latin typeface="Futura"/>
                <a:ea typeface="Futura"/>
                <a:cs typeface="Futura"/>
                <a:sym typeface="Futura"/>
              </a:defRPr>
            </a:pPr>
            <a:r>
              <a:t>Improving the FitBit for ME sufferers</a:t>
            </a:r>
          </a:p>
          <a:p>
            <a:pPr>
              <a:defRPr>
                <a:solidFill>
                  <a:schemeClr val="accent1">
                    <a:hueOff val="47394"/>
                    <a:satOff val="-25753"/>
                    <a:lumOff val="-7544"/>
                  </a:schemeClr>
                </a:solidFill>
                <a:latin typeface="Futura"/>
                <a:ea typeface="Futura"/>
                <a:cs typeface="Futura"/>
                <a:sym typeface="Futura"/>
              </a:defRPr>
            </a:pPr>
            <a:r>
              <a:t>Stian Sjøli </a:t>
            </a:r>
          </a:p>
          <a:p>
            <a:pPr>
              <a:defRPr>
                <a:solidFill>
                  <a:schemeClr val="accent1">
                    <a:hueOff val="47394"/>
                    <a:satOff val="-25753"/>
                    <a:lumOff val="-7544"/>
                  </a:schemeClr>
                </a:solidFill>
                <a:latin typeface="Futura"/>
                <a:ea typeface="Futura"/>
                <a:cs typeface="Futura"/>
                <a:sym typeface="Futura"/>
              </a:defRPr>
            </a:pPr>
            <a:r>
              <a:t>(“Me, Myself and Bailey”)</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Innhold</a:t>
            </a:r>
          </a:p>
        </p:txBody>
      </p:sp>
      <p:sp>
        <p:nvSpPr>
          <p:cNvPr id="123" name="Shape 123"/>
          <p:cNvSpPr>
            <a:spLocks noGrp="1"/>
          </p:cNvSpPr>
          <p:nvPr>
            <p:ph type="body" idx="1"/>
          </p:nvPr>
        </p:nvSpPr>
        <p:spPr>
          <a:xfrm>
            <a:off x="952500" y="2609850"/>
            <a:ext cx="11099800" cy="6286500"/>
          </a:xfrm>
          <a:prstGeom prst="rect">
            <a:avLst/>
          </a:prstGeom>
        </p:spPr>
        <p:txBody>
          <a:bodyPr/>
          <a:lstStyle/>
          <a:p>
            <a:pPr>
              <a:defRPr sz="2600">
                <a:solidFill>
                  <a:schemeClr val="accent1">
                    <a:hueOff val="47394"/>
                    <a:satOff val="-25753"/>
                    <a:lumOff val="-7544"/>
                  </a:schemeClr>
                </a:solidFill>
                <a:latin typeface="Futura"/>
                <a:ea typeface="Futura"/>
                <a:cs typeface="Futura"/>
                <a:sym typeface="Futura"/>
              </a:defRPr>
            </a:pPr>
            <a:r>
              <a:t>Innledning</a:t>
            </a:r>
          </a:p>
          <a:p>
            <a:pPr>
              <a:defRPr sz="2600">
                <a:solidFill>
                  <a:schemeClr val="accent1">
                    <a:hueOff val="47394"/>
                    <a:satOff val="-25753"/>
                    <a:lumOff val="-7544"/>
                  </a:schemeClr>
                </a:solidFill>
                <a:latin typeface="Futura"/>
                <a:ea typeface="Futura"/>
                <a:cs typeface="Futura"/>
                <a:sym typeface="Futura"/>
              </a:defRPr>
            </a:pPr>
            <a:r>
              <a:t>Bakgrunn </a:t>
            </a:r>
          </a:p>
          <a:p>
            <a:pPr>
              <a:defRPr sz="2600">
                <a:solidFill>
                  <a:schemeClr val="accent1">
                    <a:hueOff val="47394"/>
                    <a:satOff val="-25753"/>
                    <a:lumOff val="-7544"/>
                  </a:schemeClr>
                </a:solidFill>
                <a:latin typeface="Futura"/>
                <a:ea typeface="Futura"/>
                <a:cs typeface="Futura"/>
                <a:sym typeface="Futura"/>
              </a:defRPr>
            </a:pPr>
            <a:r>
              <a:t>Metoder </a:t>
            </a:r>
          </a:p>
          <a:p>
            <a:pPr>
              <a:defRPr sz="2600">
                <a:solidFill>
                  <a:schemeClr val="accent1">
                    <a:hueOff val="47394"/>
                    <a:satOff val="-25753"/>
                    <a:lumOff val="-7544"/>
                  </a:schemeClr>
                </a:solidFill>
                <a:latin typeface="Futura"/>
                <a:ea typeface="Futura"/>
                <a:cs typeface="Futura"/>
                <a:sym typeface="Futura"/>
              </a:defRPr>
            </a:pPr>
            <a:r>
              <a:t>Funn </a:t>
            </a:r>
          </a:p>
          <a:p>
            <a:pPr>
              <a:defRPr sz="2600">
                <a:solidFill>
                  <a:schemeClr val="accent1">
                    <a:hueOff val="47394"/>
                    <a:satOff val="-25753"/>
                    <a:lumOff val="-7544"/>
                  </a:schemeClr>
                </a:solidFill>
                <a:latin typeface="Futura"/>
                <a:ea typeface="Futura"/>
                <a:cs typeface="Futura"/>
                <a:sym typeface="Futura"/>
              </a:defRPr>
            </a:pPr>
            <a:r>
              <a:t>Begrensninger  </a:t>
            </a:r>
          </a:p>
          <a:p>
            <a:pPr>
              <a:defRPr sz="2600">
                <a:solidFill>
                  <a:schemeClr val="accent1">
                    <a:hueOff val="47394"/>
                    <a:satOff val="-25753"/>
                    <a:lumOff val="-7544"/>
                  </a:schemeClr>
                </a:solidFill>
                <a:latin typeface="Futura"/>
                <a:ea typeface="Futura"/>
                <a:cs typeface="Futura"/>
                <a:sym typeface="Futura"/>
              </a:defRPr>
            </a:pPr>
            <a:r>
              <a:t>Fremtid</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Innledning</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p:cNvSpPr>
          <p:nvPr>
            <p:ph type="title"/>
          </p:nvPr>
        </p:nvSpPr>
        <p:spPr>
          <a:prstGeom prst="rect">
            <a:avLst/>
          </a:prstGeom>
        </p:spPr>
        <p:txBody>
          <a:bodyPr/>
          <a:lstStyle>
            <a:lvl1pPr>
              <a:defRPr sz="6000">
                <a:solidFill>
                  <a:schemeClr val="accent1">
                    <a:hueOff val="47394"/>
                    <a:satOff val="-25753"/>
                    <a:lumOff val="-7544"/>
                  </a:schemeClr>
                </a:solidFill>
                <a:latin typeface="Futura"/>
                <a:ea typeface="Futura"/>
                <a:cs typeface="Futura"/>
                <a:sym typeface="Futura"/>
              </a:defRPr>
            </a:lvl1pPr>
          </a:lstStyle>
          <a:p>
            <a:r>
              <a:t>Antagelser for prosjektet</a:t>
            </a:r>
          </a:p>
        </p:txBody>
      </p:sp>
      <p:sp>
        <p:nvSpPr>
          <p:cNvPr id="128" name="Shape 128"/>
          <p:cNvSpPr>
            <a:spLocks noGrp="1"/>
          </p:cNvSpPr>
          <p:nvPr>
            <p:ph type="body" idx="1"/>
          </p:nvPr>
        </p:nvSpPr>
        <p:spPr>
          <a:prstGeom prst="rect">
            <a:avLst/>
          </a:prstGeom>
        </p:spPr>
        <p:txBody>
          <a:bodyPr/>
          <a:lstStyle/>
          <a:p>
            <a:pPr marL="181096" indent="-181096" defTabSz="457200">
              <a:lnSpc>
                <a:spcPts val="5300"/>
              </a:lnSpc>
              <a:spcBef>
                <a:spcPts val="1200"/>
              </a:spcBef>
              <a:defRPr sz="3000">
                <a:solidFill>
                  <a:schemeClr val="accent1">
                    <a:hueOff val="47394"/>
                    <a:satOff val="-25753"/>
                    <a:lumOff val="-7544"/>
                  </a:schemeClr>
                </a:solidFill>
                <a:latin typeface="Futura"/>
                <a:ea typeface="Futura"/>
                <a:cs typeface="Futura"/>
                <a:sym typeface="Futura"/>
              </a:defRPr>
            </a:pPr>
            <a:r>
              <a:t> Sensorer vi kan gå med har en påvirkning på våre liv  </a:t>
            </a:r>
          </a:p>
          <a:p>
            <a:pPr marL="181096" indent="-181096" defTabSz="457200">
              <a:lnSpc>
                <a:spcPts val="5300"/>
              </a:lnSpc>
              <a:spcBef>
                <a:spcPts val="1200"/>
              </a:spcBef>
              <a:defRPr sz="3000">
                <a:solidFill>
                  <a:schemeClr val="accent1">
                    <a:hueOff val="47394"/>
                    <a:satOff val="-25753"/>
                    <a:lumOff val="-7544"/>
                  </a:schemeClr>
                </a:solidFill>
                <a:latin typeface="Futura"/>
                <a:ea typeface="Futura"/>
                <a:cs typeface="Futura"/>
                <a:sym typeface="Futura"/>
              </a:defRPr>
            </a:pPr>
            <a:r>
              <a:t> En “digital artefact" kan ha flere bruksområder, og kan være paradoksal i natur - a “Janus face” </a:t>
            </a:r>
          </a:p>
          <a:p>
            <a:pPr marL="181096" indent="-181096" defTabSz="457200">
              <a:lnSpc>
                <a:spcPts val="5300"/>
              </a:lnSpc>
              <a:spcBef>
                <a:spcPts val="1200"/>
              </a:spcBef>
              <a:defRPr sz="3000">
                <a:solidFill>
                  <a:schemeClr val="accent1">
                    <a:hueOff val="47394"/>
                    <a:satOff val="-25753"/>
                    <a:lumOff val="-7544"/>
                  </a:schemeClr>
                </a:solidFill>
                <a:latin typeface="Futura"/>
                <a:ea typeface="Futura"/>
                <a:cs typeface="Futura"/>
                <a:sym typeface="Futura"/>
              </a:defRPr>
            </a:pPr>
            <a:r>
              <a:t> Det er mulig å endre på en digital artefact for at den skal være bedre tilpasset en bestemt brukergruppe </a:t>
            </a:r>
          </a:p>
          <a:p>
            <a:pPr marL="181096" indent="-181096" defTabSz="457200">
              <a:lnSpc>
                <a:spcPts val="5300"/>
              </a:lnSpc>
              <a:spcBef>
                <a:spcPts val="1200"/>
              </a:spcBef>
              <a:defRPr sz="3000">
                <a:solidFill>
                  <a:schemeClr val="accent1">
                    <a:hueOff val="47394"/>
                    <a:satOff val="-25753"/>
                    <a:lumOff val="-7544"/>
                  </a:schemeClr>
                </a:solidFill>
                <a:latin typeface="Futura"/>
                <a:ea typeface="Futura"/>
                <a:cs typeface="Futura"/>
                <a:sym typeface="Futura"/>
              </a:defRPr>
            </a:pPr>
            <a:r>
              <a:t>FitBit er en av disse fordi den tilrettelegger for ulik bruk (restful API)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Bakgrunn</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ME</a:t>
            </a:r>
          </a:p>
        </p:txBody>
      </p:sp>
      <p:sp>
        <p:nvSpPr>
          <p:cNvPr id="133" name="Shape 133"/>
          <p:cNvSpPr>
            <a:spLocks noGrp="1"/>
          </p:cNvSpPr>
          <p:nvPr>
            <p:ph type="body" idx="1"/>
          </p:nvPr>
        </p:nvSpPr>
        <p:spPr>
          <a:prstGeom prst="rect">
            <a:avLst/>
          </a:prstGeom>
        </p:spPr>
        <p:txBody>
          <a:bodyPr/>
          <a:lstStyle/>
          <a:p>
            <a:pPr marL="181096" indent="-181096" defTabSz="457200">
              <a:lnSpc>
                <a:spcPts val="4100"/>
              </a:lnSpc>
              <a:spcBef>
                <a:spcPts val="1200"/>
              </a:spcBef>
              <a:defRPr sz="2000">
                <a:solidFill>
                  <a:schemeClr val="accent1">
                    <a:hueOff val="47394"/>
                    <a:satOff val="-25753"/>
                    <a:lumOff val="-7544"/>
                  </a:schemeClr>
                </a:solidFill>
                <a:latin typeface="Futura"/>
                <a:ea typeface="Futura"/>
                <a:cs typeface="Futura"/>
                <a:sym typeface="Futura"/>
              </a:defRPr>
            </a:pPr>
            <a:r>
              <a:t>Myalgisk encefalomyelitt (ME) ble i 1969 av WHO klassifisert som en nervesykdom </a:t>
            </a:r>
          </a:p>
          <a:p>
            <a:pPr marL="181096" indent="-181096" defTabSz="457200">
              <a:lnSpc>
                <a:spcPts val="4100"/>
              </a:lnSpc>
              <a:spcBef>
                <a:spcPts val="1200"/>
              </a:spcBef>
              <a:defRPr sz="2000">
                <a:solidFill>
                  <a:schemeClr val="accent1">
                    <a:hueOff val="47394"/>
                    <a:satOff val="-25753"/>
                    <a:lumOff val="-7544"/>
                  </a:schemeClr>
                </a:solidFill>
                <a:latin typeface="Futura"/>
                <a:ea typeface="Futura"/>
                <a:cs typeface="Futura"/>
                <a:sym typeface="Futura"/>
              </a:defRPr>
            </a:pPr>
            <a:r>
              <a:t>Sentral nervesystemet og musklatur blir lett overarbeidet/utslitt, og man opplever tap av energi og sterkere symptomer etter kun normal aktivitet</a:t>
            </a:r>
          </a:p>
          <a:p>
            <a:pPr marL="181096" indent="-181096" defTabSz="457200">
              <a:lnSpc>
                <a:spcPts val="4100"/>
              </a:lnSpc>
              <a:spcBef>
                <a:spcPts val="1200"/>
              </a:spcBef>
              <a:defRPr sz="2000">
                <a:solidFill>
                  <a:schemeClr val="accent1">
                    <a:hueOff val="47394"/>
                    <a:satOff val="-25753"/>
                    <a:lumOff val="-7544"/>
                  </a:schemeClr>
                </a:solidFill>
                <a:latin typeface="Futura"/>
                <a:ea typeface="Futura"/>
                <a:cs typeface="Futura"/>
                <a:sym typeface="Futura"/>
              </a:defRPr>
            </a:pPr>
            <a:r>
              <a:t> Mengden melkesyre i kroppen etter en dusj kan være tilsvarende en normal treningsøkt </a:t>
            </a:r>
          </a:p>
          <a:p>
            <a:pPr marL="181096" indent="-181096" defTabSz="457200">
              <a:lnSpc>
                <a:spcPts val="4100"/>
              </a:lnSpc>
              <a:spcBef>
                <a:spcPts val="1200"/>
              </a:spcBef>
              <a:defRPr sz="2000">
                <a:solidFill>
                  <a:schemeClr val="accent1">
                    <a:hueOff val="47394"/>
                    <a:satOff val="-25753"/>
                    <a:lumOff val="-7544"/>
                  </a:schemeClr>
                </a:solidFill>
                <a:latin typeface="Futura"/>
                <a:ea typeface="Futura"/>
                <a:cs typeface="Futura"/>
                <a:sym typeface="Futura"/>
              </a:defRPr>
            </a:pPr>
            <a:r>
              <a:t>Man trenger ofte lengre restitusjonsperioder </a:t>
            </a:r>
          </a:p>
          <a:p>
            <a:pPr marL="181096" indent="-181096" defTabSz="457200">
              <a:lnSpc>
                <a:spcPts val="4100"/>
              </a:lnSpc>
              <a:spcBef>
                <a:spcPts val="1200"/>
              </a:spcBef>
              <a:defRPr sz="2000">
                <a:solidFill>
                  <a:schemeClr val="accent1">
                    <a:hueOff val="47394"/>
                    <a:satOff val="-25753"/>
                    <a:lumOff val="-7544"/>
                  </a:schemeClr>
                </a:solidFill>
                <a:latin typeface="Futura"/>
                <a:ea typeface="Futura"/>
                <a:cs typeface="Futura"/>
                <a:sym typeface="Futura"/>
              </a:defRPr>
            </a:pPr>
            <a:r>
              <a:t>Andre symptomer er redusert konsentrasjonsevne, påvirket korttidshukommelse, kognitiv svekkelse (“Brain fog”) </a:t>
            </a:r>
          </a:p>
          <a:p>
            <a:pPr marL="181096" indent="-181096" defTabSz="457200">
              <a:lnSpc>
                <a:spcPts val="4100"/>
              </a:lnSpc>
              <a:spcBef>
                <a:spcPts val="1200"/>
              </a:spcBef>
              <a:defRPr sz="2000">
                <a:solidFill>
                  <a:schemeClr val="accent1">
                    <a:hueOff val="47394"/>
                    <a:satOff val="-25753"/>
                    <a:lumOff val="-7544"/>
                  </a:schemeClr>
                </a:solidFill>
                <a:latin typeface="Futura"/>
                <a:ea typeface="Futura"/>
                <a:cs typeface="Futura"/>
                <a:sym typeface="Futura"/>
              </a:defRPr>
            </a:pPr>
            <a:r>
              <a:t>Symptomene kan fluktuere slik at en ME pasient kan se veldig normal ut, og i andre faser være totalt avhengig av en annen person for alt </a:t>
            </a:r>
          </a:p>
          <a:p>
            <a:pPr marL="181096" indent="-181096" defTabSz="457200">
              <a:lnSpc>
                <a:spcPts val="4100"/>
              </a:lnSpc>
              <a:spcBef>
                <a:spcPts val="1200"/>
              </a:spcBef>
              <a:defRPr sz="2000">
                <a:solidFill>
                  <a:schemeClr val="accent1">
                    <a:hueOff val="47394"/>
                    <a:satOff val="-25753"/>
                    <a:lumOff val="-7544"/>
                  </a:schemeClr>
                </a:solidFill>
                <a:latin typeface="Futura"/>
                <a:ea typeface="Futura"/>
                <a:cs typeface="Futura"/>
                <a:sym typeface="Futura"/>
              </a:defRPr>
            </a:pPr>
            <a:r>
              <a:t>Årsaken er ukjent, og leger er ofte ikke godt trent til å behandle ME pasienter</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FitBit</a:t>
            </a:r>
          </a:p>
        </p:txBody>
      </p:sp>
      <p:sp>
        <p:nvSpPr>
          <p:cNvPr id="136" name="Shape 136"/>
          <p:cNvSpPr>
            <a:spLocks noGrp="1"/>
          </p:cNvSpPr>
          <p:nvPr>
            <p:ph type="body" idx="1"/>
          </p:nvPr>
        </p:nvSpPr>
        <p:spPr>
          <a:prstGeom prst="rect">
            <a:avLst/>
          </a:prstGeom>
        </p:spPr>
        <p:txBody>
          <a:bodyPr/>
          <a:lstStyle/>
          <a:p>
            <a:pPr marL="181096" indent="-181096" defTabSz="457200">
              <a:lnSpc>
                <a:spcPts val="4500"/>
              </a:lnSpc>
              <a:spcBef>
                <a:spcPts val="1200"/>
              </a:spcBef>
              <a:defRPr sz="2400">
                <a:solidFill>
                  <a:schemeClr val="accent1">
                    <a:hueOff val="47394"/>
                    <a:satOff val="-25753"/>
                    <a:lumOff val="-7544"/>
                  </a:schemeClr>
                </a:solidFill>
                <a:latin typeface="Futura"/>
                <a:ea typeface="Futura"/>
                <a:cs typeface="Futura"/>
                <a:sym typeface="Futura"/>
              </a:defRPr>
            </a:pPr>
            <a:r>
              <a:t>FitBit er en av flere aktivitets “trackere” på det personlige helsemarkedet </a:t>
            </a:r>
          </a:p>
          <a:p>
            <a:pPr marL="181096" indent="-181096" defTabSz="457200">
              <a:lnSpc>
                <a:spcPts val="4500"/>
              </a:lnSpc>
              <a:spcBef>
                <a:spcPts val="1200"/>
              </a:spcBef>
              <a:defRPr sz="2400">
                <a:solidFill>
                  <a:schemeClr val="accent1">
                    <a:hueOff val="47394"/>
                    <a:satOff val="-25753"/>
                    <a:lumOff val="-7544"/>
                  </a:schemeClr>
                </a:solidFill>
                <a:latin typeface="Futura"/>
                <a:ea typeface="Futura"/>
                <a:cs typeface="Futura"/>
                <a:sym typeface="Futura"/>
              </a:defRPr>
            </a:pPr>
            <a:r>
              <a:t> består av en artefact som man har på håndleddet, og en app på mobil eller i browser på laptop/desktop </a:t>
            </a:r>
          </a:p>
          <a:p>
            <a:pPr marL="181096" indent="-181096" defTabSz="457200">
              <a:lnSpc>
                <a:spcPts val="4500"/>
              </a:lnSpc>
              <a:spcBef>
                <a:spcPts val="1200"/>
              </a:spcBef>
              <a:defRPr sz="2400">
                <a:solidFill>
                  <a:schemeClr val="accent1">
                    <a:hueOff val="47394"/>
                    <a:satOff val="-25753"/>
                    <a:lumOff val="-7544"/>
                  </a:schemeClr>
                </a:solidFill>
                <a:latin typeface="Futura"/>
                <a:ea typeface="Futura"/>
                <a:cs typeface="Futura"/>
                <a:sym typeface="Futura"/>
              </a:defRPr>
            </a:pPr>
            <a:r>
              <a:t>Sier ikke selv at den er et diagnostisk verktøy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Relevante Artikler</a:t>
            </a:r>
          </a:p>
        </p:txBody>
      </p:sp>
      <p:sp>
        <p:nvSpPr>
          <p:cNvPr id="139" name="Shape 139"/>
          <p:cNvSpPr>
            <a:spLocks noGrp="1"/>
          </p:cNvSpPr>
          <p:nvPr>
            <p:ph type="body" idx="1"/>
          </p:nvPr>
        </p:nvSpPr>
        <p:spPr>
          <a:xfrm>
            <a:off x="825500" y="2825750"/>
            <a:ext cx="11099800" cy="6286500"/>
          </a:xfrm>
          <a:prstGeom prst="rect">
            <a:avLst/>
          </a:prstGeom>
        </p:spPr>
        <p:txBody>
          <a:bodyPr/>
          <a:lstStyle/>
          <a:p>
            <a:pPr marL="196596" indent="-196596" defTabSz="196596">
              <a:lnSpc>
                <a:spcPts val="2000"/>
              </a:lnSpc>
              <a:spcBef>
                <a:spcPts val="500"/>
              </a:spcBef>
              <a:buSzTx/>
              <a:buNone/>
              <a:tabLst>
                <a:tab pos="50800" algn="l"/>
                <a:tab pos="190500" algn="l"/>
              </a:tabLst>
              <a:defRPr sz="1161">
                <a:solidFill>
                  <a:schemeClr val="accent1">
                    <a:hueOff val="47394"/>
                    <a:satOff val="-25753"/>
                    <a:lumOff val="-7544"/>
                  </a:schemeClr>
                </a:solidFill>
                <a:latin typeface="Futura"/>
                <a:ea typeface="Futura"/>
                <a:cs typeface="Futura"/>
                <a:sym typeface="Futura"/>
              </a:defRPr>
            </a:pPr>
            <a:endParaRPr/>
          </a:p>
          <a:p>
            <a:pPr marL="196596" indent="-196596" defTabSz="196596">
              <a:lnSpc>
                <a:spcPts val="2100"/>
              </a:lnSpc>
              <a:spcBef>
                <a:spcPts val="500"/>
              </a:spcBef>
              <a:buSzTx/>
              <a:buNone/>
              <a:tabLst>
                <a:tab pos="50800" algn="l"/>
                <a:tab pos="190500" algn="l"/>
              </a:tabLst>
              <a:defRPr sz="1290">
                <a:latin typeface="Futura"/>
                <a:ea typeface="Futura"/>
                <a:cs typeface="Futura"/>
                <a:sym typeface="Futura"/>
              </a:defRPr>
            </a:pPr>
            <a:r>
              <a:rPr>
                <a:solidFill>
                  <a:schemeClr val="accent1">
                    <a:hueOff val="47394"/>
                    <a:satOff val="-25753"/>
                    <a:lumOff val="-7544"/>
                  </a:schemeClr>
                </a:solidFill>
              </a:rPr>
              <a:t>M. Arnold. </a:t>
            </a:r>
            <a:r>
              <a:rPr>
                <a:solidFill>
                  <a:schemeClr val="accent2">
                    <a:hueOff val="-554920"/>
                    <a:satOff val="-21482"/>
                    <a:lumOff val="-6228"/>
                  </a:schemeClr>
                </a:solidFill>
              </a:rPr>
              <a:t>On the phenomenology of technology: the janus-faces of mobile phones</a:t>
            </a:r>
            <a:r>
              <a:rPr>
                <a:solidFill>
                  <a:schemeClr val="accent1">
                    <a:hueOff val="47394"/>
                    <a:satOff val="-25753"/>
                    <a:lumOff val="-7544"/>
                  </a:schemeClr>
                </a:solidFill>
              </a:rPr>
              <a:t>.</a:t>
            </a:r>
          </a:p>
          <a:p>
            <a:pPr marL="196596" indent="-196596" defTabSz="196596">
              <a:lnSpc>
                <a:spcPts val="2100"/>
              </a:lnSpc>
              <a:spcBef>
                <a:spcPts val="500"/>
              </a:spcBef>
              <a:buSzTx/>
              <a:buNone/>
              <a:tabLst>
                <a:tab pos="50800" algn="l"/>
                <a:tab pos="190500" algn="l"/>
              </a:tabLst>
              <a:defRPr sz="1290">
                <a:latin typeface="Futura"/>
                <a:ea typeface="Futura"/>
                <a:cs typeface="Futura"/>
                <a:sym typeface="Futura"/>
              </a:defRPr>
            </a:pPr>
            <a:r>
              <a:rPr>
                <a:solidFill>
                  <a:schemeClr val="accent1">
                    <a:hueOff val="47394"/>
                    <a:satOff val="-25753"/>
                    <a:lumOff val="-7544"/>
                  </a:schemeClr>
                </a:solidFill>
              </a:rPr>
              <a:t>Information and Organization, 13(4):231 – 256, 2003.</a:t>
            </a:r>
            <a:r>
              <a:t>	</a:t>
            </a: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endParaRP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r>
              <a:t>Henrik Enquist and Konrad Tollmar. </a:t>
            </a:r>
            <a:r>
              <a:rPr>
                <a:solidFill>
                  <a:schemeClr val="accent2">
                    <a:hueOff val="-554920"/>
                    <a:satOff val="-21482"/>
                    <a:lumOff val="-6228"/>
                  </a:schemeClr>
                </a:solidFill>
              </a:rPr>
              <a:t>The memory stone: A personal ict device in</a:t>
            </a: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r>
              <a:rPr>
                <a:solidFill>
                  <a:schemeClr val="accent2">
                    <a:hueOff val="-554920"/>
                    <a:satOff val="-21482"/>
                    <a:lumOff val="-6228"/>
                  </a:schemeClr>
                </a:solidFill>
              </a:rPr>
              <a:t>health care. </a:t>
            </a:r>
            <a:r>
              <a:t>In Proceedings of the 5th Nordic Conference on Human-computer</a:t>
            </a: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r>
              <a:t>Interaction: Building Bridges, NordiCHI ’08, pages 103– 112, New York, NY, USA,</a:t>
            </a: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r>
              <a:t>2008. ACM. </a:t>
            </a:r>
            <a:br/>
            <a:r>
              <a:t>	</a:t>
            </a: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r>
              <a:t>Jesper Kjeldskov and Jeni Paay.</a:t>
            </a:r>
            <a:r>
              <a:rPr>
                <a:solidFill>
                  <a:schemeClr val="accent2">
                    <a:hueOff val="-554920"/>
                    <a:satOff val="-21482"/>
                    <a:lumOff val="-6228"/>
                  </a:schemeClr>
                </a:solidFill>
              </a:rPr>
              <a:t> A longitudinal review of mobile hci re- search methods</a:t>
            </a:r>
            <a:r>
              <a:t>. In </a:t>
            </a: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r>
              <a:t>Proceedings of the 14th International Conference on Human-computer Interaction with Mobile</a:t>
            </a: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r>
              <a:t>Devices and Services, MobileHCI ’12, pages 69–78, New York, NY, USA, 2012. ACM. </a:t>
            </a:r>
            <a:br/>
            <a:r>
              <a:t>	</a:t>
            </a: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r>
              <a:t>Heekyoung Jung, Erik Stolterman, Will Ryan, Tonya Thompson, and Marty Siegel.</a:t>
            </a:r>
            <a:r>
              <a:rPr>
                <a:solidFill>
                  <a:schemeClr val="accent2">
                    <a:hueOff val="-554920"/>
                    <a:satOff val="-21482"/>
                    <a:lumOff val="-6228"/>
                  </a:schemeClr>
                </a:solidFill>
              </a:rPr>
              <a:t> Toward a framework for ecologies of </a:t>
            </a: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r>
              <a:rPr>
                <a:solidFill>
                  <a:schemeClr val="accent2">
                    <a:hueOff val="-554920"/>
                    <a:satOff val="-21482"/>
                    <a:lumOff val="-6228"/>
                  </a:schemeClr>
                </a:solidFill>
              </a:rPr>
              <a:t>artifacts: How are digital artifacts interconnected within a personal life</a:t>
            </a:r>
            <a:r>
              <a:t>? In Proceedings of the 5th Nordic Conference on</a:t>
            </a: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r>
              <a:t>Human-computer Interaction: Building Bridges, NordiCHI ’08, pages 201–210, New York, NY, USA, 2008. ACM. </a:t>
            </a:r>
          </a:p>
          <a:p>
            <a:pPr marL="196596" indent="-196596" defTabSz="196596">
              <a:lnSpc>
                <a:spcPts val="2100"/>
              </a:lnSpc>
              <a:spcBef>
                <a:spcPts val="500"/>
              </a:spcBef>
              <a:buSzTx/>
              <a:buNone/>
              <a:tabLst>
                <a:tab pos="50800" algn="l"/>
                <a:tab pos="190500" algn="l"/>
              </a:tabLst>
              <a:defRPr sz="1290">
                <a:latin typeface="Futura"/>
                <a:ea typeface="Futura"/>
                <a:cs typeface="Futura"/>
                <a:sym typeface="Futura"/>
              </a:defRPr>
            </a:pPr>
            <a:r>
              <a:t>	</a:t>
            </a:r>
          </a:p>
          <a:p>
            <a:pPr marL="196596" indent="-196596" defTabSz="196596">
              <a:lnSpc>
                <a:spcPts val="2100"/>
              </a:lnSpc>
              <a:spcBef>
                <a:spcPts val="500"/>
              </a:spcBef>
              <a:buSzTx/>
              <a:buNone/>
              <a:tabLst>
                <a:tab pos="50800" algn="l"/>
                <a:tab pos="190500" algn="l"/>
              </a:tabLst>
              <a:defRPr sz="1290">
                <a:latin typeface="Futura"/>
                <a:ea typeface="Futura"/>
                <a:cs typeface="Futura"/>
                <a:sym typeface="Futura"/>
              </a:defRPr>
            </a:pPr>
            <a:r>
              <a:rPr>
                <a:solidFill>
                  <a:schemeClr val="accent1">
                    <a:hueOff val="47394"/>
                    <a:satOff val="-25753"/>
                    <a:lumOff val="-7544"/>
                  </a:schemeClr>
                </a:solidFill>
              </a:rPr>
              <a:t>B. J. Rhodes, N. Minar, and J. Weaver. </a:t>
            </a:r>
            <a:r>
              <a:rPr>
                <a:solidFill>
                  <a:schemeClr val="accent2">
                    <a:hueOff val="-554920"/>
                    <a:satOff val="-21482"/>
                    <a:lumOff val="-6228"/>
                  </a:schemeClr>
                </a:solidFill>
              </a:rPr>
              <a:t>Wearable computing meets ubiquitous computing: reaping the best of both worlds</a:t>
            </a:r>
            <a:r>
              <a:rPr>
                <a:solidFill>
                  <a:schemeClr val="accent1">
                    <a:hueOff val="47394"/>
                    <a:satOff val="-25753"/>
                    <a:lumOff val="-7544"/>
                  </a:schemeClr>
                </a:solidFill>
              </a:rPr>
              <a:t>. In Digest of Papers. </a:t>
            </a:r>
          </a:p>
          <a:p>
            <a:pPr marL="196596" indent="-196596" defTabSz="196596">
              <a:lnSpc>
                <a:spcPts val="2100"/>
              </a:lnSpc>
              <a:spcBef>
                <a:spcPts val="500"/>
              </a:spcBef>
              <a:buSzTx/>
              <a:buNone/>
              <a:tabLst>
                <a:tab pos="50800" algn="l"/>
                <a:tab pos="190500" algn="l"/>
              </a:tabLst>
              <a:defRPr sz="1290">
                <a:latin typeface="Futura"/>
                <a:ea typeface="Futura"/>
                <a:cs typeface="Futura"/>
                <a:sym typeface="Futura"/>
              </a:defRPr>
            </a:pPr>
            <a:r>
              <a:rPr>
                <a:solidFill>
                  <a:schemeClr val="accent1">
                    <a:hueOff val="47394"/>
                    <a:satOff val="-25753"/>
                    <a:lumOff val="-7544"/>
                  </a:schemeClr>
                </a:solidFill>
              </a:rPr>
              <a:t>Third International Symposium on Wearable Computers, pages 141–149, Oct 1999. </a:t>
            </a:r>
            <a:r>
              <a:t/>
            </a:r>
            <a:br/>
            <a:endParaRPr/>
          </a:p>
          <a:p>
            <a:pPr marL="196596" indent="-196596" defTabSz="196596">
              <a:lnSpc>
                <a:spcPts val="2100"/>
              </a:lnSpc>
              <a:spcBef>
                <a:spcPts val="500"/>
              </a:spcBef>
              <a:buSzTx/>
              <a:buNone/>
              <a:tabLst>
                <a:tab pos="50800" algn="l"/>
                <a:tab pos="190500" algn="l"/>
              </a:tabLst>
              <a:defRPr sz="1290">
                <a:solidFill>
                  <a:schemeClr val="accent1">
                    <a:hueOff val="47394"/>
                    <a:satOff val="-25753"/>
                    <a:lumOff val="-7544"/>
                  </a:schemeClr>
                </a:solidFill>
                <a:latin typeface="Futura"/>
                <a:ea typeface="Futura"/>
                <a:cs typeface="Futura"/>
                <a:sym typeface="Futura"/>
              </a:defRPr>
            </a:pPr>
            <a:endParaRPr/>
          </a:p>
          <a:p>
            <a:pPr marL="196596" indent="-196596" defTabSz="196596">
              <a:lnSpc>
                <a:spcPts val="2100"/>
              </a:lnSpc>
              <a:spcBef>
                <a:spcPts val="500"/>
              </a:spcBef>
              <a:buSzTx/>
              <a:buNone/>
              <a:tabLst>
                <a:tab pos="50800" algn="l"/>
                <a:tab pos="190500" algn="l"/>
              </a:tabLst>
              <a:defRPr sz="1290">
                <a:latin typeface="Futura"/>
                <a:ea typeface="Futura"/>
                <a:cs typeface="Futura"/>
                <a:sym typeface="Futura"/>
              </a:defRPr>
            </a:pPr>
            <a:endParaRPr>
              <a:solidFill>
                <a:schemeClr val="accent1">
                  <a:hueOff val="47394"/>
                  <a:satOff val="-25753"/>
                  <a:lumOff val="-7544"/>
                </a:schemeClr>
              </a:solidFill>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Metoder </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Metoder</a:t>
            </a:r>
          </a:p>
        </p:txBody>
      </p:sp>
      <p:sp>
        <p:nvSpPr>
          <p:cNvPr id="144" name="Shape 144"/>
          <p:cNvSpPr>
            <a:spLocks noGrp="1"/>
          </p:cNvSpPr>
          <p:nvPr>
            <p:ph type="body" idx="1"/>
          </p:nvPr>
        </p:nvSpPr>
        <p:spPr>
          <a:prstGeom prst="rect">
            <a:avLst/>
          </a:prstGeom>
        </p:spPr>
        <p:txBody>
          <a:bodyPr/>
          <a:lstStyle/>
          <a:p>
            <a:pPr>
              <a:defRPr>
                <a:solidFill>
                  <a:schemeClr val="accent1">
                    <a:hueOff val="47394"/>
                    <a:satOff val="-25753"/>
                    <a:lumOff val="-7544"/>
                  </a:schemeClr>
                </a:solidFill>
                <a:latin typeface="Futura"/>
                <a:ea typeface="Futura"/>
                <a:cs typeface="Futura"/>
                <a:sym typeface="Futura"/>
              </a:defRPr>
            </a:pPr>
            <a:r>
              <a:t>Litteratursøk </a:t>
            </a:r>
          </a:p>
          <a:p>
            <a:pPr>
              <a:defRPr>
                <a:solidFill>
                  <a:schemeClr val="accent1">
                    <a:hueOff val="47394"/>
                    <a:satOff val="-25753"/>
                    <a:lumOff val="-7544"/>
                  </a:schemeClr>
                </a:solidFill>
                <a:latin typeface="Futura"/>
                <a:ea typeface="Futura"/>
                <a:cs typeface="Futura"/>
                <a:sym typeface="Futura"/>
              </a:defRPr>
            </a:pPr>
            <a:r>
              <a:t>Spørreundersøkelser</a:t>
            </a:r>
          </a:p>
          <a:p>
            <a:pPr>
              <a:defRPr>
                <a:solidFill>
                  <a:schemeClr val="accent1">
                    <a:hueOff val="47394"/>
                    <a:satOff val="-25753"/>
                    <a:lumOff val="-7544"/>
                  </a:schemeClr>
                </a:solidFill>
                <a:latin typeface="Futura"/>
                <a:ea typeface="Futura"/>
                <a:cs typeface="Futura"/>
                <a:sym typeface="Futura"/>
              </a:defRPr>
            </a:pPr>
            <a:r>
              <a:t>Intervju </a:t>
            </a:r>
          </a:p>
          <a:p>
            <a:pPr>
              <a:defRPr>
                <a:solidFill>
                  <a:schemeClr val="accent1">
                    <a:hueOff val="47394"/>
                    <a:satOff val="-25753"/>
                    <a:lumOff val="-7544"/>
                  </a:schemeClr>
                </a:solidFill>
                <a:latin typeface="Futura"/>
                <a:ea typeface="Futura"/>
                <a:cs typeface="Futura"/>
                <a:sym typeface="Futura"/>
              </a:defRPr>
            </a:pPr>
            <a:r>
              <a:t>Online dagbøker og forum </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p:cNvSpPr>
          <p:nvPr>
            <p:ph type="title"/>
          </p:nvPr>
        </p:nvSpPr>
        <p:spPr>
          <a:prstGeom prst="rect">
            <a:avLst/>
          </a:prstGeom>
        </p:spPr>
        <p:txBody>
          <a:bodyPr/>
          <a:lstStyle>
            <a:lvl1pPr defTabSz="578358">
              <a:defRPr sz="7919">
                <a:solidFill>
                  <a:schemeClr val="accent1">
                    <a:hueOff val="47394"/>
                    <a:satOff val="-25753"/>
                    <a:lumOff val="-7544"/>
                  </a:schemeClr>
                </a:solidFill>
                <a:latin typeface="Futura"/>
                <a:ea typeface="Futura"/>
                <a:cs typeface="Futura"/>
                <a:sym typeface="Futura"/>
              </a:defRPr>
            </a:lvl1pPr>
          </a:lstStyle>
          <a:p>
            <a:r>
              <a:t>Blogger &amp; kommentarer</a:t>
            </a:r>
          </a:p>
        </p:txBody>
      </p:sp>
      <p:sp>
        <p:nvSpPr>
          <p:cNvPr id="147" name="Shape 147"/>
          <p:cNvSpPr>
            <a:spLocks noGrp="1"/>
          </p:cNvSpPr>
          <p:nvPr>
            <p:ph type="body" idx="1"/>
          </p:nvPr>
        </p:nvSpPr>
        <p:spPr>
          <a:prstGeom prst="rect">
            <a:avLst/>
          </a:prstGeom>
        </p:spPr>
        <p:txBody>
          <a:bodyPr/>
          <a:lstStyle/>
          <a:p>
            <a:pPr marL="0" indent="0" defTabSz="457200">
              <a:lnSpc>
                <a:spcPts val="3000"/>
              </a:lnSpc>
              <a:spcBef>
                <a:spcPts val="1200"/>
              </a:spcBef>
              <a:buSzTx/>
              <a:buNone/>
              <a:defRPr sz="1333">
                <a:latin typeface="Times"/>
                <a:ea typeface="Times"/>
                <a:cs typeface="Times"/>
                <a:sym typeface="Times"/>
              </a:defRPr>
            </a:pPr>
            <a:endParaRPr/>
          </a:p>
          <a:p>
            <a:pPr marL="164625" indent="-164625" defTabSz="457200">
              <a:lnSpc>
                <a:spcPts val="4500"/>
              </a:lnSpc>
              <a:spcBef>
                <a:spcPts val="1200"/>
              </a:spcBef>
              <a:defRPr sz="2500">
                <a:solidFill>
                  <a:schemeClr val="accent1">
                    <a:hueOff val="47394"/>
                    <a:satOff val="-25753"/>
                    <a:lumOff val="-7544"/>
                  </a:schemeClr>
                </a:solidFill>
                <a:latin typeface="Futura"/>
                <a:ea typeface="Futura"/>
                <a:cs typeface="Futura"/>
                <a:sym typeface="Futura"/>
              </a:defRPr>
            </a:pPr>
            <a:r>
              <a:t>En dagbok er et dokument der en person (eller flere) kan skrive inn hendelser når de skjer </a:t>
            </a:r>
          </a:p>
          <a:p>
            <a:pPr marL="164625" indent="-164625" defTabSz="457200">
              <a:lnSpc>
                <a:spcPts val="4500"/>
              </a:lnSpc>
              <a:spcBef>
                <a:spcPts val="1200"/>
              </a:spcBef>
              <a:defRPr sz="2500">
                <a:solidFill>
                  <a:schemeClr val="accent1">
                    <a:hueOff val="47394"/>
                    <a:satOff val="-25753"/>
                    <a:lumOff val="-7544"/>
                  </a:schemeClr>
                </a:solidFill>
                <a:latin typeface="Futura"/>
                <a:ea typeface="Futura"/>
                <a:cs typeface="Futura"/>
                <a:sym typeface="Futura"/>
              </a:defRPr>
            </a:pPr>
            <a:r>
              <a:t>To former for online dagbøker, online blogs og forum</a:t>
            </a:r>
          </a:p>
          <a:p>
            <a:pPr marL="164625" indent="-164625" defTabSz="457200">
              <a:lnSpc>
                <a:spcPts val="4500"/>
              </a:lnSpc>
              <a:spcBef>
                <a:spcPts val="1200"/>
              </a:spcBef>
              <a:defRPr sz="2500">
                <a:solidFill>
                  <a:schemeClr val="accent1">
                    <a:hueOff val="47394"/>
                    <a:satOff val="-25753"/>
                    <a:lumOff val="-7544"/>
                  </a:schemeClr>
                </a:solidFill>
                <a:latin typeface="Futura"/>
                <a:ea typeface="Futura"/>
                <a:cs typeface="Futura"/>
                <a:sym typeface="Futura"/>
              </a:defRPr>
            </a:pPr>
            <a:r>
              <a:t>bloggene og kommentarene på disse inneholdt nyttig informasjon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Intervju</a:t>
            </a:r>
          </a:p>
        </p:txBody>
      </p:sp>
      <p:sp>
        <p:nvSpPr>
          <p:cNvPr id="150" name="Shape 150"/>
          <p:cNvSpPr>
            <a:spLocks noGrp="1"/>
          </p:cNvSpPr>
          <p:nvPr>
            <p:ph type="body" idx="1"/>
          </p:nvPr>
        </p:nvSpPr>
        <p:spPr>
          <a:prstGeom prst="rect">
            <a:avLst/>
          </a:prstGeom>
        </p:spPr>
        <p:txBody>
          <a:bodyPr/>
          <a:lstStyle/>
          <a:p>
            <a:pPr marL="0" indent="0" defTabSz="457200">
              <a:lnSpc>
                <a:spcPts val="4200"/>
              </a:lnSpc>
              <a:spcBef>
                <a:spcPts val="1200"/>
              </a:spcBef>
              <a:buSzTx/>
              <a:buNone/>
              <a:defRPr sz="2300">
                <a:solidFill>
                  <a:schemeClr val="accent1">
                    <a:hueOff val="47394"/>
                    <a:satOff val="-25753"/>
                    <a:lumOff val="-7544"/>
                  </a:schemeClr>
                </a:solidFill>
                <a:latin typeface="Futura"/>
                <a:ea typeface="Futura"/>
                <a:cs typeface="Futura"/>
                <a:sym typeface="Futura"/>
              </a:defRPr>
            </a:pPr>
            <a:endParaRPr/>
          </a:p>
          <a:p>
            <a:pPr marL="164625" indent="-164625" defTabSz="457200">
              <a:lnSpc>
                <a:spcPts val="4200"/>
              </a:lnSpc>
              <a:spcBef>
                <a:spcPts val="1200"/>
              </a:spcBef>
              <a:defRPr sz="2300">
                <a:solidFill>
                  <a:schemeClr val="accent1">
                    <a:hueOff val="47394"/>
                    <a:satOff val="-25753"/>
                    <a:lumOff val="-7544"/>
                  </a:schemeClr>
                </a:solidFill>
                <a:latin typeface="Futura"/>
                <a:ea typeface="Futura"/>
                <a:cs typeface="Futura"/>
                <a:sym typeface="Futura"/>
              </a:defRPr>
            </a:pPr>
            <a:r>
              <a:t>Brukt for å støtte funn fra bloggene og for å utforske nye features </a:t>
            </a:r>
          </a:p>
          <a:p>
            <a:pPr marL="164625" indent="-164625" defTabSz="457200">
              <a:lnSpc>
                <a:spcPts val="4200"/>
              </a:lnSpc>
              <a:spcBef>
                <a:spcPts val="1200"/>
              </a:spcBef>
              <a:defRPr sz="2300">
                <a:solidFill>
                  <a:schemeClr val="accent1">
                    <a:hueOff val="47394"/>
                    <a:satOff val="-25753"/>
                    <a:lumOff val="-7544"/>
                  </a:schemeClr>
                </a:solidFill>
                <a:latin typeface="Futura"/>
                <a:ea typeface="Futura"/>
                <a:cs typeface="Futura"/>
                <a:sym typeface="Futura"/>
              </a:defRPr>
            </a:pPr>
            <a:r>
              <a:t>forsøkt å være fritt, men litt styrt også  </a:t>
            </a:r>
          </a:p>
          <a:p>
            <a:pPr marL="164625" indent="-164625" defTabSz="457200">
              <a:lnSpc>
                <a:spcPts val="4200"/>
              </a:lnSpc>
              <a:spcBef>
                <a:spcPts val="1200"/>
              </a:spcBef>
              <a:defRPr sz="2300">
                <a:solidFill>
                  <a:schemeClr val="accent1">
                    <a:hueOff val="47394"/>
                    <a:satOff val="-25753"/>
                    <a:lumOff val="-7544"/>
                  </a:schemeClr>
                </a:solidFill>
                <a:latin typeface="Futura"/>
                <a:ea typeface="Futura"/>
                <a:cs typeface="Futura"/>
                <a:sym typeface="Futura"/>
              </a:defRPr>
            </a:pPr>
            <a:r>
              <a:t>gikk igjennom synspunkter på quotes, og beskrivelser rundt sin egen hverdag og ønsker til en tracker og FitBit spesifikt</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Funn</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Shape 154"/>
          <p:cNvSpPr>
            <a:spLocks noGrp="1"/>
          </p:cNvSpPr>
          <p:nvPr>
            <p:ph type="title"/>
          </p:nvPr>
        </p:nvSpPr>
        <p:spPr>
          <a:prstGeom prst="rect">
            <a:avLst/>
          </a:prstGeom>
        </p:spPr>
        <p:txBody>
          <a:bodyPr/>
          <a:lstStyle>
            <a:lvl1pPr>
              <a:defRPr sz="5000">
                <a:solidFill>
                  <a:schemeClr val="accent1">
                    <a:hueOff val="47394"/>
                    <a:satOff val="-25753"/>
                    <a:lumOff val="-7544"/>
                  </a:schemeClr>
                </a:solidFill>
                <a:latin typeface="Futura"/>
                <a:ea typeface="Futura"/>
                <a:cs typeface="Futura"/>
                <a:sym typeface="Futura"/>
              </a:defRPr>
            </a:lvl1pPr>
          </a:lstStyle>
          <a:p>
            <a:r>
              <a:t>Er FitBit “useful” for ME pasienter?</a:t>
            </a:r>
          </a:p>
        </p:txBody>
      </p:sp>
      <p:sp>
        <p:nvSpPr>
          <p:cNvPr id="155" name="Shape 155"/>
          <p:cNvSpPr>
            <a:spLocks noGrp="1"/>
          </p:cNvSpPr>
          <p:nvPr>
            <p:ph type="body" idx="1"/>
          </p:nvPr>
        </p:nvSpPr>
        <p:spPr>
          <a:prstGeom prst="rect">
            <a:avLst/>
          </a:prstGeom>
        </p:spPr>
        <p:txBody>
          <a:bodyPr/>
          <a:lstStyle/>
          <a:p>
            <a:pPr marL="0" indent="0" defTabSz="457200">
              <a:lnSpc>
                <a:spcPts val="3900"/>
              </a:lnSpc>
              <a:spcBef>
                <a:spcPts val="1200"/>
              </a:spcBef>
              <a:buSzTx/>
              <a:buNone/>
              <a:defRPr sz="2000">
                <a:solidFill>
                  <a:schemeClr val="accent1">
                    <a:hueOff val="47394"/>
                    <a:satOff val="-25753"/>
                    <a:lumOff val="-7544"/>
                  </a:schemeClr>
                </a:solidFill>
                <a:latin typeface="Futura"/>
                <a:ea typeface="Futura"/>
                <a:cs typeface="Futura"/>
                <a:sym typeface="Futura"/>
              </a:defRPr>
            </a:pPr>
            <a:r>
              <a:t> “The wonderful thing about the Fitbit tracker is that it provides objective information or relatively objective information. This is particularly welcome news in an illness that has no tracker of betterment or improvement of therapy. Everything in ME/CFS is self-reported - subjective reporting of the patient, usually via a form. This pedometer device eliminates the uncertainty, bias, and confusion of subjective reporting, at least in one category. “</a:t>
            </a:r>
          </a:p>
          <a:p>
            <a:pPr marL="0" indent="0" defTabSz="457200">
              <a:lnSpc>
                <a:spcPts val="3900"/>
              </a:lnSpc>
              <a:spcBef>
                <a:spcPts val="1200"/>
              </a:spcBef>
              <a:buSzTx/>
              <a:buNone/>
              <a:defRPr sz="2000">
                <a:solidFill>
                  <a:schemeClr val="accent1">
                    <a:hueOff val="47394"/>
                    <a:satOff val="-25753"/>
                    <a:lumOff val="-7544"/>
                  </a:schemeClr>
                </a:solidFill>
                <a:latin typeface="Futura"/>
                <a:ea typeface="Futura"/>
                <a:cs typeface="Futura"/>
                <a:sym typeface="Futura"/>
              </a:defRPr>
            </a:pPr>
            <a:endParaRPr/>
          </a:p>
          <a:p>
            <a:pPr marL="0" indent="0" defTabSz="457200">
              <a:lnSpc>
                <a:spcPts val="3900"/>
              </a:lnSpc>
              <a:spcBef>
                <a:spcPts val="1200"/>
              </a:spcBef>
              <a:buSzTx/>
              <a:buNone/>
              <a:defRPr sz="2000">
                <a:solidFill>
                  <a:schemeClr val="accent1">
                    <a:hueOff val="47394"/>
                    <a:satOff val="-25753"/>
                    <a:lumOff val="-7544"/>
                  </a:schemeClr>
                </a:solidFill>
                <a:latin typeface="Futura"/>
                <a:ea typeface="Futura"/>
                <a:cs typeface="Futura"/>
                <a:sym typeface="Futura"/>
              </a:defRPr>
            </a:pPr>
            <a:r>
              <a:t>“..I know a number of ME/CFS patients who use this device.</a:t>
            </a:r>
            <a:r>
              <a:rPr>
                <a:solidFill>
                  <a:schemeClr val="accent2"/>
                </a:solidFill>
              </a:rPr>
              <a:t> All attest to its benefits</a:t>
            </a:r>
            <a:r>
              <a:t>. One of them has used this device now for four months. She puts it on and gives it no thought - except to program it or recharge the battery “</a:t>
            </a:r>
          </a:p>
          <a:p>
            <a:pPr marL="0" indent="0" defTabSz="457200">
              <a:lnSpc>
                <a:spcPts val="3900"/>
              </a:lnSpc>
              <a:spcBef>
                <a:spcPts val="1200"/>
              </a:spcBef>
              <a:buSzTx/>
              <a:buNone/>
              <a:defRPr sz="2000">
                <a:solidFill>
                  <a:schemeClr val="accent1">
                    <a:hueOff val="47394"/>
                    <a:satOff val="-25753"/>
                    <a:lumOff val="-7544"/>
                  </a:schemeClr>
                </a:solidFill>
                <a:latin typeface="Futura"/>
                <a:ea typeface="Futura"/>
                <a:cs typeface="Futura"/>
                <a:sym typeface="Futura"/>
              </a:defRPr>
            </a:pPr>
            <a:endParaRPr/>
          </a:p>
          <a:p>
            <a:pPr marL="0" indent="0" defTabSz="457200">
              <a:lnSpc>
                <a:spcPts val="3900"/>
              </a:lnSpc>
              <a:spcBef>
                <a:spcPts val="1200"/>
              </a:spcBef>
              <a:buSzTx/>
              <a:buNone/>
              <a:defRPr sz="2000">
                <a:solidFill>
                  <a:schemeClr val="accent1">
                    <a:hueOff val="47394"/>
                    <a:satOff val="-25753"/>
                    <a:lumOff val="-7544"/>
                  </a:schemeClr>
                </a:solidFill>
                <a:latin typeface="Futura"/>
                <a:ea typeface="Futura"/>
                <a:cs typeface="Futura"/>
                <a:sym typeface="Futura"/>
              </a:defRPr>
            </a:pPr>
            <a:r>
              <a:t>“..But realizing that I could only take 600-800 steps a day was so depressing that I stopped wearing it! Fitbit is a </a:t>
            </a:r>
            <a:r>
              <a:rPr>
                <a:solidFill>
                  <a:schemeClr val="accent2"/>
                </a:solidFill>
              </a:rPr>
              <a:t>great idea</a:t>
            </a:r>
            <a:r>
              <a:t> and I will definitely consider wearing one should I attempt treatment”</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title"/>
          </p:nvPr>
        </p:nvSpPr>
        <p:spPr>
          <a:prstGeom prst="rect">
            <a:avLst/>
          </a:prstGeom>
        </p:spPr>
        <p:txBody>
          <a:bodyPr/>
          <a:lstStyle>
            <a:lvl1pPr>
              <a:defRPr sz="5000">
                <a:solidFill>
                  <a:schemeClr val="accent1">
                    <a:hueOff val="47394"/>
                    <a:satOff val="-25753"/>
                    <a:lumOff val="-7544"/>
                  </a:schemeClr>
                </a:solidFill>
                <a:latin typeface="Futura"/>
                <a:ea typeface="Futura"/>
                <a:cs typeface="Futura"/>
                <a:sym typeface="Futura"/>
              </a:defRPr>
            </a:lvl1pPr>
          </a:lstStyle>
          <a:p>
            <a:r>
              <a:t>Gruppering av Features </a:t>
            </a:r>
          </a:p>
        </p:txBody>
      </p:sp>
      <p:sp>
        <p:nvSpPr>
          <p:cNvPr id="158" name="Shape 158"/>
          <p:cNvSpPr>
            <a:spLocks noGrp="1"/>
          </p:cNvSpPr>
          <p:nvPr>
            <p:ph type="body" idx="1"/>
          </p:nvPr>
        </p:nvSpPr>
        <p:spPr>
          <a:prstGeom prst="rect">
            <a:avLst/>
          </a:prstGeom>
        </p:spPr>
        <p:txBody>
          <a:bodyPr/>
          <a:lstStyle/>
          <a:p>
            <a:pPr marL="400050" indent="-400050" defTabSz="525779">
              <a:spcBef>
                <a:spcPts val="3700"/>
              </a:spcBef>
              <a:defRPr sz="2250">
                <a:solidFill>
                  <a:schemeClr val="accent1">
                    <a:hueOff val="47394"/>
                    <a:satOff val="-25753"/>
                    <a:lumOff val="-7544"/>
                  </a:schemeClr>
                </a:solidFill>
                <a:latin typeface="Futura"/>
                <a:ea typeface="Futura"/>
                <a:cs typeface="Futura"/>
                <a:sym typeface="Futura"/>
              </a:defRPr>
            </a:pPr>
            <a:r>
              <a:t>Sleep tracking -&gt; Bra, vanskelig å finne noen negative kommentarer, mens Bailey og andre sier positive ting om  denne</a:t>
            </a:r>
          </a:p>
          <a:p>
            <a:pPr marL="400050" indent="-400050" defTabSz="525779">
              <a:spcBef>
                <a:spcPts val="3700"/>
              </a:spcBef>
              <a:defRPr sz="2250">
                <a:solidFill>
                  <a:schemeClr val="accent1">
                    <a:hueOff val="47394"/>
                    <a:satOff val="-25753"/>
                    <a:lumOff val="-7544"/>
                  </a:schemeClr>
                </a:solidFill>
                <a:latin typeface="Futura"/>
                <a:ea typeface="Futura"/>
                <a:cs typeface="Futura"/>
                <a:sym typeface="Futura"/>
              </a:defRPr>
            </a:pPr>
            <a:r>
              <a:t>pedometeret -&gt; nøytralt/negativt, fant en som ble deprimert av å se hvor lite hun/han gikk, Bailey bruker denne    </a:t>
            </a:r>
          </a:p>
          <a:p>
            <a:pPr marL="400050" indent="-400050" defTabSz="525779">
              <a:spcBef>
                <a:spcPts val="3700"/>
              </a:spcBef>
              <a:defRPr sz="2250">
                <a:solidFill>
                  <a:schemeClr val="accent1">
                    <a:hueOff val="47394"/>
                    <a:satOff val="-25753"/>
                    <a:lumOff val="-7544"/>
                  </a:schemeClr>
                </a:solidFill>
                <a:latin typeface="Futura"/>
                <a:ea typeface="Futura"/>
                <a:cs typeface="Futura"/>
                <a:sym typeface="Futura"/>
              </a:defRPr>
            </a:pPr>
            <a:r>
              <a:t>Lyder og alt med treningsfokus -&gt; negativt</a:t>
            </a:r>
          </a:p>
          <a:p>
            <a:pPr marL="277812" indent="-277812" defTabSz="525779">
              <a:spcBef>
                <a:spcPts val="3700"/>
              </a:spcBef>
              <a:defRPr sz="3239"/>
            </a:pPr>
            <a:r>
              <a:rPr sz="2250">
                <a:solidFill>
                  <a:schemeClr val="accent1">
                    <a:hueOff val="47394"/>
                    <a:satOff val="-25753"/>
                    <a:lumOff val="-7544"/>
                  </a:schemeClr>
                </a:solidFill>
                <a:latin typeface="Futura"/>
                <a:ea typeface="Futura"/>
                <a:cs typeface="Futura"/>
                <a:sym typeface="Futura"/>
              </a:rPr>
              <a:t>FitBit som objektiv logger/følgesvenn fremheves som positivt</a:t>
            </a:r>
          </a:p>
          <a:p>
            <a:pPr marL="400050" indent="-400050" defTabSz="525779">
              <a:spcBef>
                <a:spcPts val="3700"/>
              </a:spcBef>
              <a:defRPr sz="2250"/>
            </a:pPr>
            <a:r>
              <a:rPr>
                <a:solidFill>
                  <a:schemeClr val="accent1">
                    <a:hueOff val="47394"/>
                    <a:satOff val="-25753"/>
                    <a:lumOff val="-7544"/>
                  </a:schemeClr>
                </a:solidFill>
                <a:latin typeface="Futura"/>
                <a:ea typeface="Futura"/>
                <a:cs typeface="Futura"/>
                <a:sym typeface="Futura"/>
              </a:rPr>
              <a:t>kombinering av data/korrelasjoner ble nevnt som kommentarer i blog, og i intervjuet </a:t>
            </a:r>
          </a:p>
          <a:p>
            <a:pPr marL="0" indent="0" defTabSz="411479">
              <a:lnSpc>
                <a:spcPts val="2700"/>
              </a:lnSpc>
              <a:spcBef>
                <a:spcPts val="1000"/>
              </a:spcBef>
              <a:buSzTx/>
              <a:buNone/>
              <a:defRPr sz="1199">
                <a:latin typeface="Times"/>
                <a:ea typeface="Times"/>
                <a:cs typeface="Times"/>
                <a:sym typeface="Times"/>
              </a:defRPr>
            </a:pPr>
            <a:endParaRPr>
              <a:solidFill>
                <a:schemeClr val="accent1">
                  <a:hueOff val="47394"/>
                  <a:satOff val="-25753"/>
                  <a:lumOff val="-7544"/>
                </a:schemeClr>
              </a:solidFill>
              <a:latin typeface="Futura"/>
              <a:ea typeface="Futura"/>
              <a:cs typeface="Futura"/>
              <a:sym typeface="Futura"/>
            </a:endParaRPr>
          </a:p>
          <a:p>
            <a:pPr marL="0" lvl="2" indent="411479" defTabSz="411479">
              <a:lnSpc>
                <a:spcPts val="2700"/>
              </a:lnSpc>
              <a:spcBef>
                <a:spcPts val="1000"/>
              </a:spcBef>
              <a:buSzTx/>
              <a:buNone/>
              <a:defRPr sz="1199">
                <a:solidFill>
                  <a:schemeClr val="accent1">
                    <a:hueOff val="47394"/>
                    <a:satOff val="-25753"/>
                    <a:lumOff val="-7544"/>
                  </a:schemeClr>
                </a:solidFill>
                <a:latin typeface="Futura"/>
                <a:ea typeface="Futura"/>
                <a:cs typeface="Futura"/>
                <a:sym typeface="Futura"/>
              </a:defRPr>
            </a:pPr>
            <a:r>
              <a:t>“Pedometer + heart rate monitor have been my saving graces. I use the Fitbit too and also love love love it’s sleep tracking func- tion (wearing it on your wrist to track how much you move around while sleeping). Part of the problem with CFS is unrefreshing sleep and this helps track that too. My sleep has improved from 40% to 60% efficiency at one point and this matched feelings of minor improvements in wellness so it was nice to see an objective measure of that.”</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p:cNvSpPr>
          <p:nvPr>
            <p:ph type="title"/>
          </p:nvPr>
        </p:nvSpPr>
        <p:spPr>
          <a:prstGeom prst="rect">
            <a:avLst/>
          </a:prstGeom>
        </p:spPr>
        <p:txBody>
          <a:bodyPr/>
          <a:lstStyle>
            <a:lvl1pPr>
              <a:defRPr sz="6000">
                <a:solidFill>
                  <a:schemeClr val="accent1">
                    <a:hueOff val="47394"/>
                    <a:satOff val="-25753"/>
                    <a:lumOff val="-7544"/>
                  </a:schemeClr>
                </a:solidFill>
                <a:latin typeface="Futura"/>
                <a:ea typeface="Futura"/>
                <a:cs typeface="Futura"/>
                <a:sym typeface="Futura"/>
              </a:defRPr>
            </a:lvl1pPr>
          </a:lstStyle>
          <a:p>
            <a:r>
              <a:t>Nye features og endringer</a:t>
            </a:r>
          </a:p>
        </p:txBody>
      </p:sp>
      <p:sp>
        <p:nvSpPr>
          <p:cNvPr id="161" name="Shape 161"/>
          <p:cNvSpPr>
            <a:spLocks noGrp="1"/>
          </p:cNvSpPr>
          <p:nvPr>
            <p:ph type="body" idx="1"/>
          </p:nvPr>
        </p:nvSpPr>
        <p:spPr>
          <a:prstGeom prst="rect">
            <a:avLst/>
          </a:prstGeom>
        </p:spPr>
        <p:txBody>
          <a:bodyPr/>
          <a:lstStyle/>
          <a:p>
            <a:pPr>
              <a:defRPr sz="3000">
                <a:solidFill>
                  <a:schemeClr val="accent1">
                    <a:hueOff val="47394"/>
                    <a:satOff val="-25753"/>
                    <a:lumOff val="-7544"/>
                  </a:schemeClr>
                </a:solidFill>
                <a:latin typeface="Futura"/>
                <a:ea typeface="Futura"/>
                <a:cs typeface="Futura"/>
                <a:sym typeface="Futura"/>
              </a:defRPr>
            </a:pPr>
            <a:r>
              <a:t>Under intervjuet ble det foreslått flere “diary” features</a:t>
            </a:r>
          </a:p>
          <a:p>
            <a:pPr>
              <a:defRPr sz="3000">
                <a:solidFill>
                  <a:schemeClr val="accent1">
                    <a:hueOff val="47394"/>
                    <a:satOff val="-25753"/>
                    <a:lumOff val="-7544"/>
                  </a:schemeClr>
                </a:solidFill>
                <a:latin typeface="Futura"/>
                <a:ea typeface="Futura"/>
                <a:cs typeface="Futura"/>
                <a:sym typeface="Futura"/>
              </a:defRPr>
            </a:pPr>
            <a:r>
              <a:t>Logging av Medisinbruk og kosthold, med markering på graf</a:t>
            </a:r>
          </a:p>
          <a:p>
            <a:pPr>
              <a:defRPr sz="3000">
                <a:solidFill>
                  <a:schemeClr val="accent1">
                    <a:hueOff val="47394"/>
                    <a:satOff val="-25753"/>
                    <a:lumOff val="-7544"/>
                  </a:schemeClr>
                </a:solidFill>
                <a:latin typeface="Futura"/>
                <a:ea typeface="Futura"/>
                <a:cs typeface="Futura"/>
                <a:sym typeface="Futura"/>
              </a:defRPr>
            </a:pPr>
            <a:r>
              <a:t>Bør ikke bruke lyd til varsling og dempet prestasjonsfokuset</a:t>
            </a:r>
          </a:p>
          <a:p>
            <a:pPr>
              <a:defRPr sz="3000">
                <a:solidFill>
                  <a:schemeClr val="accent1">
                    <a:hueOff val="47394"/>
                    <a:satOff val="-25753"/>
                    <a:lumOff val="-7544"/>
                  </a:schemeClr>
                </a:solidFill>
                <a:latin typeface="Futura"/>
                <a:ea typeface="Futura"/>
                <a:cs typeface="Futura"/>
                <a:sym typeface="Futura"/>
              </a:defRPr>
            </a:pPr>
            <a:r>
              <a:t>Bedre verktøy for å kunne jobbe med sin egen data (dashboardet)   </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Begrensninger</a:t>
            </a:r>
          </a:p>
        </p:txBody>
      </p:sp>
      <p:sp>
        <p:nvSpPr>
          <p:cNvPr id="164" name="Shape 164"/>
          <p:cNvSpPr>
            <a:spLocks noGrp="1"/>
          </p:cNvSpPr>
          <p:nvPr>
            <p:ph type="body" idx="1"/>
          </p:nvPr>
        </p:nvSpPr>
        <p:spPr>
          <a:prstGeom prst="rect">
            <a:avLst/>
          </a:prstGeom>
        </p:spPr>
        <p:txBody>
          <a:bodyPr/>
          <a:lstStyle/>
          <a:p>
            <a:pPr>
              <a:defRPr>
                <a:solidFill>
                  <a:schemeClr val="accent1">
                    <a:hueOff val="47394"/>
                    <a:satOff val="-25753"/>
                    <a:lumOff val="-7544"/>
                  </a:schemeClr>
                </a:solidFill>
                <a:latin typeface="Futura"/>
                <a:ea typeface="Futura"/>
                <a:cs typeface="Futura"/>
                <a:sym typeface="Futura"/>
              </a:defRPr>
            </a:pPr>
            <a:r>
              <a:t>Skulle gjerne ha flere intervjuer </a:t>
            </a:r>
          </a:p>
          <a:p>
            <a:pPr>
              <a:defRPr>
                <a:solidFill>
                  <a:schemeClr val="accent1">
                    <a:hueOff val="47394"/>
                    <a:satOff val="-25753"/>
                    <a:lumOff val="-7544"/>
                  </a:schemeClr>
                </a:solidFill>
                <a:latin typeface="Futura"/>
                <a:ea typeface="Futura"/>
                <a:cs typeface="Futura"/>
                <a:sym typeface="Futura"/>
              </a:defRPr>
            </a:pPr>
            <a:r>
              <a:t>Bailey er kanskje ikke alltid like representativ for andre ME pasienter</a:t>
            </a:r>
          </a:p>
          <a:p>
            <a:pPr>
              <a:defRPr>
                <a:solidFill>
                  <a:schemeClr val="accent1">
                    <a:hueOff val="47394"/>
                    <a:satOff val="-25753"/>
                    <a:lumOff val="-7544"/>
                  </a:schemeClr>
                </a:solidFill>
                <a:latin typeface="Futura"/>
                <a:ea typeface="Futura"/>
                <a:cs typeface="Futura"/>
                <a:sym typeface="Futura"/>
              </a:defRPr>
            </a:pPr>
            <a:r>
              <a:t>Fortolkninger av kommentarer og ytringer, som kan medføre feil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title"/>
          </p:nvPr>
        </p:nvSpPr>
        <p:spPr>
          <a:prstGeom prst="rect">
            <a:avLst/>
          </a:prstGeom>
        </p:spPr>
        <p:txBody>
          <a:bodyPr/>
          <a:lstStyle>
            <a:lvl1pPr>
              <a:defRPr sz="6000">
                <a:solidFill>
                  <a:schemeClr val="accent1">
                    <a:hueOff val="47394"/>
                    <a:satOff val="-25753"/>
                    <a:lumOff val="-7544"/>
                  </a:schemeClr>
                </a:solidFill>
                <a:latin typeface="Futura"/>
                <a:ea typeface="Futura"/>
                <a:cs typeface="Futura"/>
                <a:sym typeface="Futura"/>
              </a:defRPr>
            </a:lvl1pPr>
          </a:lstStyle>
          <a:p>
            <a:r>
              <a:t>Fremtid</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p:cNvSpPr>
          <p:nvPr>
            <p:ph type="title"/>
          </p:nvPr>
        </p:nvSpPr>
        <p:spPr>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Koding </a:t>
            </a:r>
          </a:p>
        </p:txBody>
      </p:sp>
      <p:sp>
        <p:nvSpPr>
          <p:cNvPr id="169" name="Shape 169"/>
          <p:cNvSpPr>
            <a:spLocks noGrp="1"/>
          </p:cNvSpPr>
          <p:nvPr>
            <p:ph type="body" idx="1"/>
          </p:nvPr>
        </p:nvSpPr>
        <p:spPr>
          <a:prstGeom prst="rect">
            <a:avLst/>
          </a:prstGeom>
        </p:spPr>
        <p:txBody>
          <a:bodyPr/>
          <a:lstStyle/>
          <a:p>
            <a:pPr>
              <a:defRPr sz="2500">
                <a:solidFill>
                  <a:schemeClr val="accent1">
                    <a:hueOff val="47394"/>
                    <a:satOff val="-25753"/>
                    <a:lumOff val="-7544"/>
                  </a:schemeClr>
                </a:solidFill>
                <a:latin typeface="Futura"/>
                <a:ea typeface="Futura"/>
                <a:cs typeface="Futura"/>
                <a:sym typeface="Futura"/>
              </a:defRPr>
            </a:pPr>
            <a:r>
              <a:t>Jobbe med OAuth2 </a:t>
            </a:r>
          </a:p>
          <a:p>
            <a:pPr>
              <a:defRPr sz="2500">
                <a:solidFill>
                  <a:schemeClr val="accent1">
                    <a:hueOff val="47394"/>
                    <a:satOff val="-25753"/>
                    <a:lumOff val="-7544"/>
                  </a:schemeClr>
                </a:solidFill>
                <a:latin typeface="Futura"/>
                <a:ea typeface="Futura"/>
                <a:cs typeface="Futura"/>
                <a:sym typeface="Futura"/>
              </a:defRPr>
            </a:pPr>
            <a:r>
              <a:t>Funnet et interessant javascript-bibliotek (fitbit-oauth2)</a:t>
            </a:r>
          </a:p>
          <a:p>
            <a:pPr>
              <a:defRPr sz="2500">
                <a:solidFill>
                  <a:schemeClr val="accent1">
                    <a:hueOff val="47394"/>
                    <a:satOff val="-25753"/>
                    <a:lumOff val="-7544"/>
                  </a:schemeClr>
                </a:solidFill>
                <a:latin typeface="Futura"/>
                <a:ea typeface="Futura"/>
                <a:cs typeface="Futura"/>
                <a:sym typeface="Futura"/>
              </a:defRPr>
            </a:pPr>
            <a:r>
              <a:t>manipulere data </a:t>
            </a:r>
          </a:p>
          <a:p>
            <a:pPr>
              <a:defRPr sz="2500">
                <a:solidFill>
                  <a:schemeClr val="accent1">
                    <a:hueOff val="47394"/>
                    <a:satOff val="-25753"/>
                    <a:lumOff val="-7544"/>
                  </a:schemeClr>
                </a:solidFill>
                <a:latin typeface="Futura"/>
                <a:ea typeface="Futura"/>
                <a:cs typeface="Futura"/>
                <a:sym typeface="Futura"/>
              </a:defRPr>
            </a:pPr>
            <a:r>
              <a:t>lage et første draft til eget DashBoard (la Bailey jobbe med min FitBit data)</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p:cNvSpPr>
          <p:nvPr>
            <p:ph type="body" idx="13"/>
          </p:nvPr>
        </p:nvSpPr>
        <p:spPr>
          <a:xfrm>
            <a:off x="1270000" y="6362700"/>
            <a:ext cx="10464800" cy="498922"/>
          </a:xfrm>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–Stian Sjøli</a:t>
            </a:r>
          </a:p>
        </p:txBody>
      </p:sp>
      <p:sp>
        <p:nvSpPr>
          <p:cNvPr id="172" name="Shape 172"/>
          <p:cNvSpPr>
            <a:spLocks noGrp="1"/>
          </p:cNvSpPr>
          <p:nvPr>
            <p:ph type="body" idx="14"/>
          </p:nvPr>
        </p:nvSpPr>
        <p:spPr>
          <a:xfrm>
            <a:off x="1270000" y="4248987"/>
            <a:ext cx="10464800" cy="722226"/>
          </a:xfrm>
          <a:prstGeom prst="rect">
            <a:avLst/>
          </a:prstGeom>
        </p:spPr>
        <p:txBody>
          <a:bodyPr/>
          <a:lstStyle>
            <a:lvl1pPr>
              <a:defRPr>
                <a:solidFill>
                  <a:schemeClr val="accent1">
                    <a:hueOff val="47394"/>
                    <a:satOff val="-25753"/>
                    <a:lumOff val="-7544"/>
                  </a:schemeClr>
                </a:solidFill>
                <a:latin typeface="Futura"/>
                <a:ea typeface="Futura"/>
                <a:cs typeface="Futura"/>
                <a:sym typeface="Futura"/>
              </a:defRPr>
            </a:lvl1pPr>
          </a:lstStyle>
          <a:p>
            <a:r>
              <a:t>“Takk for meg - noen spørsmål?” </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834</Words>
  <Application>Microsoft Office PowerPoint</Application>
  <PresentationFormat>Custom</PresentationFormat>
  <Paragraphs>96</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Futura</vt:lpstr>
      <vt:lpstr>Helvetica</vt:lpstr>
      <vt:lpstr>Helvetica Light</vt:lpstr>
      <vt:lpstr>Helvetica Neue</vt:lpstr>
      <vt:lpstr>Times</vt:lpstr>
      <vt:lpstr>White</vt:lpstr>
      <vt:lpstr>Hacking the Normal</vt:lpstr>
      <vt:lpstr>Innhold</vt:lpstr>
      <vt:lpstr>Innledning</vt:lpstr>
      <vt:lpstr>Antagelser for prosjektet</vt:lpstr>
      <vt:lpstr>Bakgrunn</vt:lpstr>
      <vt:lpstr>ME</vt:lpstr>
      <vt:lpstr>FitBit</vt:lpstr>
      <vt:lpstr>Relevante Artikler</vt:lpstr>
      <vt:lpstr>Metoder </vt:lpstr>
      <vt:lpstr>Metoder</vt:lpstr>
      <vt:lpstr>Blogger &amp; kommentarer</vt:lpstr>
      <vt:lpstr>Intervju</vt:lpstr>
      <vt:lpstr>Funn</vt:lpstr>
      <vt:lpstr>Er FitBit “useful” for ME pasienter?</vt:lpstr>
      <vt:lpstr>Gruppering av Features </vt:lpstr>
      <vt:lpstr>Nye features og endringer</vt:lpstr>
      <vt:lpstr>Begrensninger</vt:lpstr>
      <vt:lpstr>Fremtid</vt:lpstr>
      <vt:lpstr>Koding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Hacking the Normal</dc:title>
  <dc:creator>Hani Murad</dc:creator>
  <cp:lastModifiedBy>Hani Murad</cp:lastModifiedBy>
  <cp:revision>1</cp:revision>
  <dcterms:modified xsi:type="dcterms:W3CDTF">2017-11-28T15:00:39Z</dcterms:modified>
</cp:coreProperties>
</file>