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5143500" cx="9144000"/>
  <p:notesSz cx="6858000" cy="9144000"/>
  <p:embeddedFontLst>
    <p:embeddedFont>
      <p:font typeface="Raleway"/>
      <p:regular r:id="rId20"/>
      <p:bold r:id="rId21"/>
      <p:italic r:id="rId22"/>
      <p:boldItalic r:id="rId23"/>
    </p:embeddedFont>
    <p:embeddedFont>
      <p:font typeface="Economica"/>
      <p:regular r:id="rId24"/>
      <p:bold r:id="rId25"/>
      <p:italic r:id="rId26"/>
      <p:boldItalic r:id="rId27"/>
    </p:embeddedFont>
    <p:embeddedFont>
      <p:font typeface="Open Sans"/>
      <p:regular r:id="rId28"/>
      <p:bold r:id="rId29"/>
      <p:italic r:id="rId30"/>
      <p:boldItalic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tableStyles.xml><?xml version="1.0" encoding="utf-8"?>
<a:tblStyleLst xmlns:a="http://schemas.openxmlformats.org/drawingml/2006/main" xmlns:r="http://schemas.openxmlformats.org/officeDocument/2006/relationships" def="{E6BD8DE0-6201-4989-933A-456123B18CBA}">
  <a:tblStyle styleId="{E6BD8DE0-6201-4989-933A-456123B18CBA}" styleName="Table_0">
    <a:wholeTbl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a:insideV>
        </a:tcBdr>
      </a:tcStyle>
    </a:wholeTb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aleway-regular.fntdata"/><Relationship Id="rId22" Type="http://schemas.openxmlformats.org/officeDocument/2006/relationships/font" Target="fonts/Raleway-italic.fntdata"/><Relationship Id="rId21" Type="http://schemas.openxmlformats.org/officeDocument/2006/relationships/font" Target="fonts/Raleway-bold.fntdata"/><Relationship Id="rId24" Type="http://schemas.openxmlformats.org/officeDocument/2006/relationships/font" Target="fonts/Economica-regular.fntdata"/><Relationship Id="rId23" Type="http://schemas.openxmlformats.org/officeDocument/2006/relationships/font" Target="fonts/Raleway-bold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Economica-italic.fntdata"/><Relationship Id="rId25" Type="http://schemas.openxmlformats.org/officeDocument/2006/relationships/font" Target="fonts/Economica-bold.fntdata"/><Relationship Id="rId28" Type="http://schemas.openxmlformats.org/officeDocument/2006/relationships/font" Target="fonts/OpenSans-regular.fntdata"/><Relationship Id="rId27" Type="http://schemas.openxmlformats.org/officeDocument/2006/relationships/font" Target="fonts/Economica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OpenSans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OpenSans-boldItalic.fntdata"/><Relationship Id="rId30" Type="http://schemas.openxmlformats.org/officeDocument/2006/relationships/font" Target="fonts/OpenSans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Shape 60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[1 </a:t>
            </a:r>
            <a:r>
              <a:rPr lang="en"/>
              <a:t>min - Øyvind]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Introduser gruppa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Overordnet tema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	Overvåking og personvern VS omsorg i bofellesskap/kollektiv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	Fokus på brukeropplevelse og HCI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Vår motivasjon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	Hadde erfaringer med familie som brukte overvåkingsteknologi ukritisk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	Også erfaring fra kollektiv der man ikke alltid visste når det var passende å spørre hvor andre var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Shape 6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[1 min - Øyvind]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Lese opp problemstillingen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Brukergruppe: Unge voksne mellom 18 og 29 år som bor i kollektiv med venner eller fremmede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Ekstraspørsmål: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Gjør man andre ting?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Hvordan føles det å se hvor andre er uten at de vet det?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Hva er egentlig relevant å vite?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Shape 7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[1-2 min - Pernille]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Pernille forts.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Shape 9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[2 min - Øyvind]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Mobilitet - mer enn posisjon (Mobility, An Extended Perspective, Kakihara &amp; Sørensen)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	Mobilitet i rom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	Mobilitet i tid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	Mobilitet i kontekst (flytte seg fra en kontekst til en annen)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Vi er mer interessert i kontekst enn posisjon, fordi våre brukere trenger å vite om de de bor med er </a:t>
            </a:r>
            <a:r>
              <a:rPr b="1" lang="en"/>
              <a:t>trygge</a:t>
            </a:r>
            <a:r>
              <a:rPr lang="en"/>
              <a:t>.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>
              <a:spcBef>
                <a:spcPts val="0"/>
              </a:spcBef>
              <a:buNone/>
            </a:pPr>
            <a:r>
              <a:rPr lang="en"/>
              <a:t>Kontekstavhengig </a:t>
            </a:r>
            <a:r>
              <a:rPr lang="en"/>
              <a:t>kommunikasjon</a:t>
            </a:r>
            <a:r>
              <a:rPr lang="en"/>
              <a:t> (Context-Aware Communication (Schilit, Hilbert &amp; Trevor, 2002))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Interessant diskusjon om automatikk og autonomi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Autonome systemer fører til ubehag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Automatikk som regel helt OK, fordi vi har kontroll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Shape 9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[2 min - Lone]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Shape 10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[2 min - Oda]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Shape 11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[2 min - Oda]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Shape 11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[? min - Pernille]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Shape 12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[? min - Pernille]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Shape 12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[2 min - Veronica]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Shape 135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[2 min - Veronica]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Shape 14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[2 min - </a:t>
            </a:r>
            <a:r>
              <a:rPr lang="en">
                <a:solidFill>
                  <a:schemeClr val="dk1"/>
                </a:solidFill>
              </a:rPr>
              <a:t>Lone</a:t>
            </a:r>
            <a:r>
              <a:rPr lang="en"/>
              <a:t>]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Shape 14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>
            <a:off x="2744012" y="756700"/>
            <a:ext cx="1081625" cy="1124950"/>
          </a:xfrm>
          <a:custGeom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/>
            <a:headEnd len="med" w="med" type="none"/>
            <a:tailEnd len="med" w="med" type="none"/>
          </a:ln>
        </p:spPr>
      </p:sp>
      <p:sp>
        <p:nvSpPr>
          <p:cNvPr id="11" name="Shape 11"/>
          <p:cNvSpPr/>
          <p:nvPr/>
        </p:nvSpPr>
        <p:spPr>
          <a:xfrm rot="10800000">
            <a:off x="5318350" y="3266725"/>
            <a:ext cx="1081625" cy="1124950"/>
          </a:xfrm>
          <a:custGeom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/>
            <a:headEnd len="med" w="med" type="none"/>
            <a:tailEnd len="med" w="med" type="none"/>
          </a:ln>
        </p:spPr>
      </p:sp>
      <p:sp>
        <p:nvSpPr>
          <p:cNvPr id="12" name="Shape 12"/>
          <p:cNvSpPr txBox="1"/>
          <p:nvPr>
            <p:ph type="ctrTitle"/>
          </p:nvPr>
        </p:nvSpPr>
        <p:spPr>
          <a:xfrm>
            <a:off x="3044700" y="1444255"/>
            <a:ext cx="3054600" cy="1537199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/>
        </p:txBody>
      </p:sp>
      <p:sp>
        <p:nvSpPr>
          <p:cNvPr id="13" name="Shape 13"/>
          <p:cNvSpPr txBox="1"/>
          <p:nvPr>
            <p:ph idx="1" type="subTitle"/>
          </p:nvPr>
        </p:nvSpPr>
        <p:spPr>
          <a:xfrm>
            <a:off x="3044700" y="3116580"/>
            <a:ext cx="3054600" cy="701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14" name="Shape 14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secHead">
  <p:cSld name="Section 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/>
        </p:nvSpPr>
        <p:spPr>
          <a:xfrm flipH="1">
            <a:off x="7595937" y="460225"/>
            <a:ext cx="1081625" cy="1124950"/>
          </a:xfrm>
          <a:custGeom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/>
            <a:headEnd len="med" w="med" type="none"/>
            <a:tailEnd len="med" w="med" type="none"/>
          </a:ln>
        </p:spPr>
      </p:sp>
      <p:sp>
        <p:nvSpPr>
          <p:cNvPr id="17" name="Shape 17"/>
          <p:cNvSpPr/>
          <p:nvPr/>
        </p:nvSpPr>
        <p:spPr>
          <a:xfrm flipH="1" rot="10800000">
            <a:off x="466425" y="3558325"/>
            <a:ext cx="1081625" cy="1124950"/>
          </a:xfrm>
          <a:custGeom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/>
            <a:headEnd len="med" w="med" type="none"/>
            <a:tailEnd len="med" w="med" type="none"/>
          </a:ln>
        </p:spPr>
      </p:sp>
      <p:sp>
        <p:nvSpPr>
          <p:cNvPr id="18" name="Shape 18"/>
          <p:cNvSpPr txBox="1"/>
          <p:nvPr>
            <p:ph type="title"/>
          </p:nvPr>
        </p:nvSpPr>
        <p:spPr>
          <a:xfrm>
            <a:off x="773700" y="1806450"/>
            <a:ext cx="7596600" cy="15306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/>
        </p:txBody>
      </p:sp>
      <p:sp>
        <p:nvSpPr>
          <p:cNvPr id="19" name="Shape 19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2" name="Shape 22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3" name="Shape 23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4" name="Shape 24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7" name="Shape 27"/>
          <p:cNvSpPr txBox="1"/>
          <p:nvPr>
            <p:ph idx="1" type="body"/>
          </p:nvPr>
        </p:nvSpPr>
        <p:spPr>
          <a:xfrm>
            <a:off x="311700" y="1225225"/>
            <a:ext cx="3999900" cy="33540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8" name="Shape 28"/>
          <p:cNvSpPr txBox="1"/>
          <p:nvPr>
            <p:ph idx="2" type="body"/>
          </p:nvPr>
        </p:nvSpPr>
        <p:spPr>
          <a:xfrm>
            <a:off x="4832400" y="1225225"/>
            <a:ext cx="3999900" cy="33540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9" name="Shape 29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32" name="Shape 32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One column 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buSzPct val="100000"/>
              <a:defRPr sz="3000"/>
            </a:lvl1pPr>
            <a:lvl2pPr lvl="1">
              <a:spcBef>
                <a:spcPts val="0"/>
              </a:spcBef>
              <a:buSzPct val="100000"/>
              <a:defRPr sz="3000"/>
            </a:lvl2pPr>
            <a:lvl3pPr lvl="2">
              <a:spcBef>
                <a:spcPts val="0"/>
              </a:spcBef>
              <a:buSzPct val="100000"/>
              <a:defRPr sz="3000"/>
            </a:lvl3pPr>
            <a:lvl4pPr lvl="3">
              <a:spcBef>
                <a:spcPts val="0"/>
              </a:spcBef>
              <a:buSzPct val="100000"/>
              <a:defRPr sz="3000"/>
            </a:lvl4pPr>
            <a:lvl5pPr lvl="4">
              <a:spcBef>
                <a:spcPts val="0"/>
              </a:spcBef>
              <a:buSzPct val="100000"/>
              <a:defRPr sz="3000"/>
            </a:lvl5pPr>
            <a:lvl6pPr lvl="5">
              <a:spcBef>
                <a:spcPts val="0"/>
              </a:spcBef>
              <a:buSzPct val="100000"/>
              <a:defRPr sz="3000"/>
            </a:lvl6pPr>
            <a:lvl7pPr lvl="6">
              <a:spcBef>
                <a:spcPts val="0"/>
              </a:spcBef>
              <a:buSzPct val="100000"/>
              <a:defRPr sz="3000"/>
            </a:lvl7pPr>
            <a:lvl8pPr lvl="7">
              <a:spcBef>
                <a:spcPts val="0"/>
              </a:spcBef>
              <a:buSzPct val="100000"/>
              <a:defRPr sz="3000"/>
            </a:lvl8pPr>
            <a:lvl9pPr lvl="8">
              <a:spcBef>
                <a:spcPts val="0"/>
              </a:spcBef>
              <a:buSzPct val="100000"/>
              <a:defRPr sz="3000"/>
            </a:lvl9pPr>
          </a:lstStyle>
          <a:p/>
        </p:txBody>
      </p:sp>
      <p:sp>
        <p:nvSpPr>
          <p:cNvPr id="35" name="Shape 35"/>
          <p:cNvSpPr txBox="1"/>
          <p:nvPr>
            <p:ph idx="1" type="body"/>
          </p:nvPr>
        </p:nvSpPr>
        <p:spPr>
          <a:xfrm>
            <a:off x="311700" y="1399399"/>
            <a:ext cx="2808000" cy="27849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36" name="Shape 36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Main poin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9" name="Shape 39"/>
          <p:cNvSpPr txBox="1"/>
          <p:nvPr>
            <p:ph type="title"/>
          </p:nvPr>
        </p:nvSpPr>
        <p:spPr>
          <a:xfrm>
            <a:off x="490250" y="450150"/>
            <a:ext cx="5878800" cy="4090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/>
        </p:txBody>
      </p:sp>
      <p:sp>
        <p:nvSpPr>
          <p:cNvPr id="40" name="Shape 40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Section title and descri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cxnSp>
        <p:nvCxnSpPr>
          <p:cNvPr id="43" name="Shape 43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4" name="Shape 44"/>
          <p:cNvSpPr txBox="1"/>
          <p:nvPr>
            <p:ph type="title"/>
          </p:nvPr>
        </p:nvSpPr>
        <p:spPr>
          <a:xfrm>
            <a:off x="265500" y="929275"/>
            <a:ext cx="4045200" cy="17862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Clr>
                <a:schemeClr val="lt2"/>
              </a:buClr>
              <a:defRPr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buClr>
                <a:schemeClr val="lt2"/>
              </a:buClr>
              <a:defRPr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buClr>
                <a:schemeClr val="lt2"/>
              </a:buClr>
              <a:defRPr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buClr>
                <a:schemeClr val="lt2"/>
              </a:buClr>
              <a:defRPr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buClr>
                <a:schemeClr val="lt2"/>
              </a:buClr>
              <a:defRPr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buClr>
                <a:schemeClr val="lt2"/>
              </a:buClr>
              <a:defRPr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buClr>
                <a:schemeClr val="lt2"/>
              </a:buClr>
              <a:defRPr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buClr>
                <a:schemeClr val="lt2"/>
              </a:buClr>
              <a:defRPr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buClr>
                <a:schemeClr val="lt2"/>
              </a:buClr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45" name="Shape 45"/>
          <p:cNvSpPr txBox="1"/>
          <p:nvPr>
            <p:ph idx="1" type="subTitle"/>
          </p:nvPr>
        </p:nvSpPr>
        <p:spPr>
          <a:xfrm>
            <a:off x="265500" y="2769000"/>
            <a:ext cx="4045200" cy="15741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46" name="Shape 46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Shape 47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/>
          <p:nvPr>
            <p:ph idx="1" type="body"/>
          </p:nvPr>
        </p:nvSpPr>
        <p:spPr>
          <a:xfrm>
            <a:off x="319500" y="4218925"/>
            <a:ext cx="5998800" cy="598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</a:lstStyle>
          <a:p/>
        </p:txBody>
      </p:sp>
      <p:sp>
        <p:nvSpPr>
          <p:cNvPr id="50" name="Shape 50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Big numb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53" name="Shape 53"/>
          <p:cNvSpPr txBox="1"/>
          <p:nvPr>
            <p:ph type="title"/>
          </p:nvPr>
        </p:nvSpPr>
        <p:spPr>
          <a:xfrm>
            <a:off x="311700" y="957125"/>
            <a:ext cx="8520600" cy="2128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 algn="ctr">
              <a:spcBef>
                <a:spcPts val="0"/>
              </a:spcBef>
              <a:buClr>
                <a:schemeClr val="lt2"/>
              </a:buClr>
              <a:buSzPct val="100000"/>
              <a:defRPr sz="160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buClr>
                <a:schemeClr val="lt2"/>
              </a:buClr>
              <a:buSzPct val="100000"/>
              <a:defRPr sz="16000"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buClr>
                <a:schemeClr val="lt2"/>
              </a:buClr>
              <a:buSzPct val="100000"/>
              <a:defRPr sz="16000"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buClr>
                <a:schemeClr val="lt2"/>
              </a:buClr>
              <a:buSzPct val="100000"/>
              <a:defRPr sz="16000"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buClr>
                <a:schemeClr val="lt2"/>
              </a:buClr>
              <a:buSzPct val="100000"/>
              <a:defRPr sz="16000"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buClr>
                <a:schemeClr val="lt2"/>
              </a:buClr>
              <a:buSzPct val="100000"/>
              <a:defRPr sz="16000"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buClr>
                <a:schemeClr val="lt2"/>
              </a:buClr>
              <a:buSzPct val="100000"/>
              <a:defRPr sz="16000"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buClr>
                <a:schemeClr val="lt2"/>
              </a:buClr>
              <a:buSzPct val="100000"/>
              <a:defRPr sz="16000"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buClr>
                <a:schemeClr val="lt2"/>
              </a:buClr>
              <a:buSzPct val="100000"/>
              <a:defRPr sz="160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54" name="Shape 54"/>
          <p:cNvSpPr txBox="1"/>
          <p:nvPr>
            <p:ph idx="1" type="body"/>
          </p:nvPr>
        </p:nvSpPr>
        <p:spPr>
          <a:xfrm>
            <a:off x="311700" y="3162000"/>
            <a:ext cx="8520600" cy="10716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/>
        </p:txBody>
      </p:sp>
      <p:sp>
        <p:nvSpPr>
          <p:cNvPr id="55" name="Shape 55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7" name="Shape 7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ct val="100000"/>
              <a:buFont typeface="Open Sans"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Open Sans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Open Sans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Open Sans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Open Sans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Open Sans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Open Sans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Open Sans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Open Sans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0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01.png"/><Relationship Id="rId4" Type="http://schemas.openxmlformats.org/officeDocument/2006/relationships/image" Target="../media/image0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03.jpg"/><Relationship Id="rId4" Type="http://schemas.openxmlformats.org/officeDocument/2006/relationships/image" Target="../media/image0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comments" Target="../comments/comment1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05.png"/><Relationship Id="rId4" Type="http://schemas.openxmlformats.org/officeDocument/2006/relationships/hyperlink" Target="https://www.flinto.com/p/fce65d3d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/>
          <p:nvPr>
            <p:ph type="ctrTitle"/>
          </p:nvPr>
        </p:nvSpPr>
        <p:spPr>
          <a:xfrm>
            <a:off x="2768550" y="1593675"/>
            <a:ext cx="3606900" cy="15372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CareTracking</a:t>
            </a:r>
          </a:p>
        </p:txBody>
      </p:sp>
      <p:sp>
        <p:nvSpPr>
          <p:cNvPr id="63" name="Shape 63"/>
          <p:cNvSpPr txBox="1"/>
          <p:nvPr>
            <p:ph idx="1" type="subTitle"/>
          </p:nvPr>
        </p:nvSpPr>
        <p:spPr>
          <a:xfrm>
            <a:off x="3637250" y="2981450"/>
            <a:ext cx="3009300" cy="992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666666"/>
                </a:solidFill>
                <a:latin typeface="Raleway"/>
                <a:ea typeface="Raleway"/>
                <a:cs typeface="Raleway"/>
                <a:sym typeface="Raleway"/>
              </a:rPr>
              <a:t>-Et kritisk blikk på kollektiv omsorg</a:t>
            </a:r>
          </a:p>
        </p:txBody>
      </p:sp>
      <p:sp>
        <p:nvSpPr>
          <p:cNvPr id="64" name="Shape 64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latin typeface="Raleway"/>
                <a:ea typeface="Raleway"/>
                <a:cs typeface="Raleway"/>
                <a:sym typeface="Raleway"/>
              </a:rPr>
              <a:t>‹#›</a:t>
            </a:fld>
          </a:p>
        </p:txBody>
      </p:sp>
      <p:sp>
        <p:nvSpPr>
          <p:cNvPr id="65" name="Shape 65"/>
          <p:cNvSpPr txBox="1"/>
          <p:nvPr/>
        </p:nvSpPr>
        <p:spPr>
          <a:xfrm>
            <a:off x="0" y="4663225"/>
            <a:ext cx="91440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i="1" lang="en">
                <a:solidFill>
                  <a:srgbClr val="666666"/>
                </a:solidFill>
                <a:latin typeface="Raleway"/>
                <a:ea typeface="Raleway"/>
                <a:cs typeface="Raleway"/>
                <a:sym typeface="Raleway"/>
              </a:rPr>
              <a:t>Øyvind Byhring | Oda Sofie Dahl Eide | Veronica Wachek Hansen | Pernille Kloster | Lone Lægreid</a:t>
            </a:r>
          </a:p>
        </p:txBody>
      </p:sp>
      <p:pic>
        <p:nvPicPr>
          <p:cNvPr id="66" name="Shape 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28731" y="122849"/>
            <a:ext cx="992418" cy="99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PROBLEMSTILLING</a:t>
            </a:r>
          </a:p>
        </p:txBody>
      </p:sp>
      <p:sp>
        <p:nvSpPr>
          <p:cNvPr id="72" name="Shape 72"/>
          <p:cNvSpPr txBox="1"/>
          <p:nvPr>
            <p:ph idx="1" type="body"/>
          </p:nvPr>
        </p:nvSpPr>
        <p:spPr>
          <a:xfrm>
            <a:off x="432600" y="1703150"/>
            <a:ext cx="8039700" cy="33540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5833"/>
              <a:buFont typeface="Arial"/>
              <a:buNone/>
            </a:pPr>
            <a:r>
              <a:rPr lang="en" sz="2400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“Hvordan kan lokasjonsbaserte applikasjoner brukes innad i et bofellesskap som et verktøy for omsorg, uten at brukerne av systemet opplever det som problematisk for sitt personvern?”</a:t>
            </a:r>
          </a:p>
        </p:txBody>
      </p:sp>
      <p:sp>
        <p:nvSpPr>
          <p:cNvPr id="73" name="Shape 73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latin typeface="Raleway"/>
                <a:ea typeface="Raleway"/>
                <a:cs typeface="Raleway"/>
                <a:sym typeface="Raleway"/>
              </a:rPr>
              <a:t>‹#›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EKSISTERENDE LØSNINGER</a:t>
            </a:r>
          </a:p>
        </p:txBody>
      </p:sp>
      <p:pic>
        <p:nvPicPr>
          <p:cNvPr id="79" name="Shape 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49700" y="2016749"/>
            <a:ext cx="2792500" cy="111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Shape 8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95150" y="1604587"/>
            <a:ext cx="1527449" cy="1527449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Shape 81"/>
          <p:cNvSpPr txBox="1"/>
          <p:nvPr/>
        </p:nvSpPr>
        <p:spPr>
          <a:xfrm>
            <a:off x="939875" y="3160175"/>
            <a:ext cx="2238000" cy="51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1800">
                <a:latin typeface="Raleway"/>
                <a:ea typeface="Raleway"/>
                <a:cs typeface="Raleway"/>
                <a:sym typeface="Raleway"/>
              </a:rPr>
              <a:t>Find My Friends</a:t>
            </a:r>
          </a:p>
        </p:txBody>
      </p:sp>
      <p:sp>
        <p:nvSpPr>
          <p:cNvPr id="82" name="Shape 82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latin typeface="Raleway"/>
                <a:ea typeface="Raleway"/>
                <a:cs typeface="Raleway"/>
                <a:sym typeface="Raleway"/>
              </a:rPr>
              <a:t>‹#›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0984.jpg" id="87" name="Shape 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62372" y="792824"/>
            <a:ext cx="2186717" cy="38875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14536583_10157473158135403_130399875_o.jpg" id="88" name="Shape 8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85474" y="791850"/>
            <a:ext cx="2186724" cy="3889467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Shape 89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latin typeface="Raleway"/>
                <a:ea typeface="Raleway"/>
                <a:cs typeface="Raleway"/>
                <a:sym typeface="Raleway"/>
              </a:rPr>
              <a:t>‹#›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/>
          <p:nvPr>
            <p:ph type="title"/>
          </p:nvPr>
        </p:nvSpPr>
        <p:spPr>
          <a:xfrm>
            <a:off x="311700" y="315925"/>
            <a:ext cx="8520600" cy="4507500"/>
          </a:xfrm>
          <a:prstGeom prst="rect">
            <a:avLst/>
          </a:prstGeom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MOBILITET OG KONTEKST</a:t>
            </a:r>
          </a:p>
        </p:txBody>
      </p:sp>
      <p:sp>
        <p:nvSpPr>
          <p:cNvPr id="95" name="Shape 95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latin typeface="Raleway"/>
                <a:ea typeface="Raleway"/>
                <a:cs typeface="Raleway"/>
                <a:sym typeface="Raleway"/>
              </a:rPr>
              <a:t>‹#›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/>
          <p:nvPr>
            <p:ph type="title"/>
          </p:nvPr>
        </p:nvSpPr>
        <p:spPr>
          <a:xfrm>
            <a:off x="311700" y="315925"/>
            <a:ext cx="8520600" cy="4408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INTERESSEKONFLIKTER</a:t>
            </a:r>
          </a:p>
        </p:txBody>
      </p:sp>
      <p:sp>
        <p:nvSpPr>
          <p:cNvPr id="101" name="Shape 101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latin typeface="Raleway"/>
                <a:ea typeface="Raleway"/>
                <a:cs typeface="Raleway"/>
                <a:sym typeface="Raleway"/>
              </a:rPr>
              <a:t>‹#›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/>
          <p:nvPr>
            <p:ph type="title"/>
          </p:nvPr>
        </p:nvSpPr>
        <p:spPr>
          <a:xfrm>
            <a:off x="490250" y="450150"/>
            <a:ext cx="8067900" cy="4090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INNSIKTSARBEID &amp; METODE</a:t>
            </a:r>
          </a:p>
        </p:txBody>
      </p:sp>
      <p:sp>
        <p:nvSpPr>
          <p:cNvPr id="107" name="Shape 107"/>
          <p:cNvSpPr txBox="1"/>
          <p:nvPr/>
        </p:nvSpPr>
        <p:spPr>
          <a:xfrm>
            <a:off x="490250" y="3163325"/>
            <a:ext cx="8067900" cy="99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>
                <a:solidFill>
                  <a:srgbClr val="666666"/>
                </a:solidFill>
                <a:latin typeface="Raleway"/>
                <a:ea typeface="Raleway"/>
                <a:cs typeface="Raleway"/>
                <a:sym typeface="Raleway"/>
              </a:rPr>
              <a:t>brukertesting | spørreundersøkelse | egentest</a:t>
            </a:r>
          </a:p>
        </p:txBody>
      </p:sp>
      <p:sp>
        <p:nvSpPr>
          <p:cNvPr id="108" name="Shape 108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latin typeface="Raleway"/>
                <a:ea typeface="Raleway"/>
                <a:cs typeface="Raleway"/>
                <a:sym typeface="Raleway"/>
              </a:rPr>
              <a:t>‹#›</a:t>
            </a:fld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 txBox="1"/>
          <p:nvPr>
            <p:ph type="title"/>
          </p:nvPr>
        </p:nvSpPr>
        <p:spPr>
          <a:xfrm>
            <a:off x="490250" y="450150"/>
            <a:ext cx="8067900" cy="4090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RESULTATER FRA BRUKERTEST</a:t>
            </a:r>
          </a:p>
        </p:txBody>
      </p:sp>
      <p:sp>
        <p:nvSpPr>
          <p:cNvPr id="114" name="Shape 114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latin typeface="Raleway"/>
                <a:ea typeface="Raleway"/>
                <a:cs typeface="Raleway"/>
                <a:sym typeface="Raleway"/>
              </a:rPr>
              <a:t>‹#›</a:t>
            </a:fld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 txBox="1"/>
          <p:nvPr>
            <p:ph type="title"/>
          </p:nvPr>
        </p:nvSpPr>
        <p:spPr>
          <a:xfrm>
            <a:off x="490250" y="450150"/>
            <a:ext cx="8067900" cy="4090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RESULTATER FRA SPØRREUNDERSØKELSE</a:t>
            </a:r>
          </a:p>
        </p:txBody>
      </p:sp>
      <p:sp>
        <p:nvSpPr>
          <p:cNvPr id="120" name="Shape 120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latin typeface="Raleway"/>
                <a:ea typeface="Raleway"/>
                <a:cs typeface="Raleway"/>
                <a:sym typeface="Raleway"/>
              </a:rPr>
              <a:t>‹#›</a:t>
            </a:fld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/>
          <p:nvPr>
            <p:ph type="title"/>
          </p:nvPr>
        </p:nvSpPr>
        <p:spPr>
          <a:xfrm>
            <a:off x="490250" y="450150"/>
            <a:ext cx="8067900" cy="4090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EGNE ERFARINGER</a:t>
            </a:r>
          </a:p>
        </p:txBody>
      </p:sp>
      <p:sp>
        <p:nvSpPr>
          <p:cNvPr id="126" name="Shape 126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latin typeface="Raleway"/>
                <a:ea typeface="Raleway"/>
                <a:cs typeface="Raleway"/>
                <a:sym typeface="Raleway"/>
              </a:rPr>
              <a:t>‹#›</a:t>
            </a:fld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 txBox="1"/>
          <p:nvPr>
            <p:ph type="title"/>
          </p:nvPr>
        </p:nvSpPr>
        <p:spPr>
          <a:xfrm>
            <a:off x="490250" y="450150"/>
            <a:ext cx="8067900" cy="4090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FUNN</a:t>
            </a:r>
          </a:p>
        </p:txBody>
      </p:sp>
      <p:sp>
        <p:nvSpPr>
          <p:cNvPr id="132" name="Shape 132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latin typeface="Raleway"/>
                <a:ea typeface="Raleway"/>
                <a:cs typeface="Raleway"/>
                <a:sym typeface="Raleway"/>
              </a:rPr>
              <a:t>‹#›</a:t>
            </a:fld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 txBox="1"/>
          <p:nvPr>
            <p:ph type="title"/>
          </p:nvPr>
        </p:nvSpPr>
        <p:spPr>
          <a:xfrm>
            <a:off x="-670650" y="1859425"/>
            <a:ext cx="7596600" cy="1530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REDESIGN</a:t>
            </a:r>
          </a:p>
        </p:txBody>
      </p:sp>
      <p:pic>
        <p:nvPicPr>
          <p:cNvPr descr="Skjermbilde 2016-10-26 kl. 13.33.44.png" id="138" name="Shape 1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00600" y="788975"/>
            <a:ext cx="2313100" cy="3671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Shape 139"/>
          <p:cNvSpPr txBox="1"/>
          <p:nvPr/>
        </p:nvSpPr>
        <p:spPr>
          <a:xfrm>
            <a:off x="1809225" y="3086100"/>
            <a:ext cx="2961000" cy="40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u="sng">
                <a:solidFill>
                  <a:schemeClr val="hlink"/>
                </a:solidFill>
                <a:hlinkClick r:id="rId4"/>
              </a:rPr>
              <a:t>https://www.flinto.com/p/fce65d3d</a:t>
            </a:r>
          </a:p>
        </p:txBody>
      </p:sp>
      <p:sp>
        <p:nvSpPr>
          <p:cNvPr id="140" name="Shape 140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latin typeface="Raleway"/>
                <a:ea typeface="Raleway"/>
                <a:cs typeface="Raleway"/>
                <a:sym typeface="Raleway"/>
              </a:rPr>
              <a:t>‹#›</a:t>
            </a:fld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 txBox="1"/>
          <p:nvPr>
            <p:ph type="title"/>
          </p:nvPr>
        </p:nvSpPr>
        <p:spPr>
          <a:xfrm>
            <a:off x="484650" y="1202700"/>
            <a:ext cx="8174700" cy="27381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KONKLUSJON</a:t>
            </a:r>
          </a:p>
        </p:txBody>
      </p:sp>
      <p:sp>
        <p:nvSpPr>
          <p:cNvPr id="146" name="Shape 146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latin typeface="Raleway"/>
                <a:ea typeface="Raleway"/>
                <a:cs typeface="Raleway"/>
                <a:sym typeface="Raleway"/>
              </a:rPr>
              <a:t>‹#›</a:t>
            </a:fld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  <p:graphicFrame>
        <p:nvGraphicFramePr>
          <p:cNvPr id="152" name="Shape 152"/>
          <p:cNvGraphicFramePr/>
          <p:nvPr/>
        </p:nvGraphicFramePr>
        <p:xfrm>
          <a:off x="-3337" y="152313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{E6BD8DE0-6201-4989-933A-456123B18CBA}</a:tableStyleId>
              </a:tblPr>
              <a:tblGrid>
                <a:gridCol w="9150675"/>
              </a:tblGrid>
              <a:tr h="213000"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Arnold, M. (2003). On the phenomenology of technology: the “Janus-faces” of mobile phones. Information and Organization, 13(4), 231-256.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  <a:tr h="213000"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Kakihara, M. and Sørensen, C. (2002) Mobility: An Extended Perspective. 35th Annual Hawaii International Conference on System Sciences (HICSS'02).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  <a:tr h="213000"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Clr>
                          <a:schemeClr val="dk1"/>
                        </a:buClr>
                        <a:buSzPct val="1100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Schilit, B. N., Hilbert, D. M., &amp; Trevor, J. (2002). Context-aware communication. IEEE Wireless Communications, 9(5), 46-54.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  <a:tr h="213000"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Harrison S and Dourish P: Re-Place-ing Space: The Roles of Place and Space in Collaborative Systems, 1996. CSCW/ACM.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  <a:tr h="261975"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Perez, S. (2013, 10. Juli). Life360, The Family Locator With More Users Than Foursquare, Raises A $10 Million Series B. TechCrunch. Hentet fra https://techcrunch.com/2013/07/10/life360-the-family-locator-with-more-users-than-foursquare-raises-10-million-series-b/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  <a:tr h="299250"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Life360. (2008). Answer an age-old question: Where are you? Hentet 10. Oktober 2016 https://www.life360.com/tour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luxe">
  <a:themeElements>
    <a:clrScheme name="Luxe">
      <a:dk1>
        <a:srgbClr val="000000"/>
      </a:dk1>
      <a:lt1>
        <a:srgbClr val="FFFFFF"/>
      </a:lt1>
      <a:dk2>
        <a:srgbClr val="B7B7B7"/>
      </a:dk2>
      <a:lt2>
        <a:srgbClr val="CCA677"/>
      </a:lt2>
      <a:accent1>
        <a:srgbClr val="5D4037"/>
      </a:accent1>
      <a:accent2>
        <a:srgbClr val="455A64"/>
      </a:accent2>
      <a:accent3>
        <a:srgbClr val="607D8B"/>
      </a:accent3>
      <a:accent4>
        <a:srgbClr val="78909C"/>
      </a:accent4>
      <a:accent5>
        <a:srgbClr val="57BB8A"/>
      </a:accent5>
      <a:accent6>
        <a:srgbClr val="DCE755"/>
      </a:accent6>
      <a:hlink>
        <a:srgbClr val="57BB8A"/>
      </a:hlink>
      <a:folHlink>
        <a:srgbClr val="57BB8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