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5"/>
  </p:notesMasterIdLst>
  <p:handoutMasterIdLst>
    <p:handoutMasterId r:id="rId16"/>
  </p:handoutMasterIdLst>
  <p:sldIdLst>
    <p:sldId id="294" r:id="rId2"/>
    <p:sldId id="297" r:id="rId3"/>
    <p:sldId id="286" r:id="rId4"/>
    <p:sldId id="296" r:id="rId5"/>
    <p:sldId id="298" r:id="rId6"/>
    <p:sldId id="299" r:id="rId7"/>
    <p:sldId id="307" r:id="rId8"/>
    <p:sldId id="308" r:id="rId9"/>
    <p:sldId id="309" r:id="rId10"/>
    <p:sldId id="311" r:id="rId11"/>
    <p:sldId id="312" r:id="rId12"/>
    <p:sldId id="313" r:id="rId13"/>
    <p:sldId id="295" r:id="rId14"/>
  </p:sldIdLst>
  <p:sldSz cx="12192000" cy="6858000"/>
  <p:notesSz cx="6858000" cy="9144000"/>
  <p:defaultTextStyle>
    <a:defPPr>
      <a:defRPr lang="nb-NO"/>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96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D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859" autoAdjust="0"/>
  </p:normalViewPr>
  <p:slideViewPr>
    <p:cSldViewPr snapToGrid="0">
      <p:cViewPr>
        <p:scale>
          <a:sx n="70" d="100"/>
          <a:sy n="70" d="100"/>
        </p:scale>
        <p:origin x="-672" y="-30"/>
      </p:cViewPr>
      <p:guideLst>
        <p:guide orient="horz" pos="963"/>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b-NO"/>
          </a:p>
        </p:txBody>
      </p:sp>
      <p:sp>
        <p:nvSpPr>
          <p:cNvPr id="3" name="Plassholder for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F9553DD-4E2A-EE4C-A5B0-F12B123F5AE7}" type="datetimeFigureOut">
              <a:rPr lang="nb-NO"/>
              <a:pPr>
                <a:defRPr/>
              </a:pPr>
              <a:t>01.12.2014</a:t>
            </a:fld>
            <a:endParaRPr lang="nb-NO"/>
          </a:p>
        </p:txBody>
      </p:sp>
      <p:sp>
        <p:nvSpPr>
          <p:cNvPr id="4" name="Plassholder for bunn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b-NO"/>
          </a:p>
        </p:txBody>
      </p:sp>
      <p:sp>
        <p:nvSpPr>
          <p:cNvPr id="5" name="Plassholder for lysbil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24FEECD2-28DC-9245-853A-69AE66DD1683}" type="slidenum">
              <a:rPr lang="nb-NO"/>
              <a:pPr>
                <a:defRPr/>
              </a:pPr>
              <a:t>‹#›</a:t>
            </a:fld>
            <a:endParaRPr lang="nb-NO"/>
          </a:p>
        </p:txBody>
      </p:sp>
    </p:spTree>
    <p:extLst>
      <p:ext uri="{BB962C8B-B14F-4D97-AF65-F5344CB8AC3E}">
        <p14:creationId xmlns:p14="http://schemas.microsoft.com/office/powerpoint/2010/main" val="1611653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7B6EF366-C888-8B4B-BA3B-FB20C808A5D5}" type="datetimeFigureOut">
              <a:rPr lang="nb-NO"/>
              <a:pPr>
                <a:defRPr/>
              </a:pPr>
              <a:t>01.12.2014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9F62490A-28A9-0147-9621-2AE337E9D636}" type="slidenum">
              <a:rPr lang="nb-NO"/>
              <a:pPr>
                <a:defRPr/>
              </a:pPr>
              <a:t>‹#›</a:t>
            </a:fld>
            <a:endParaRPr lang="nb-NO"/>
          </a:p>
        </p:txBody>
      </p:sp>
    </p:spTree>
    <p:extLst>
      <p:ext uri="{BB962C8B-B14F-4D97-AF65-F5344CB8AC3E}">
        <p14:creationId xmlns:p14="http://schemas.microsoft.com/office/powerpoint/2010/main" val="62141313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*international</a:t>
            </a:r>
            <a:r>
              <a:rPr lang="de-DE" baseline="0" dirty="0" smtClean="0"/>
              <a:t> </a:t>
            </a:r>
            <a:r>
              <a:rPr lang="de-DE" baseline="0" dirty="0" err="1" smtClean="0"/>
              <a:t>team</a:t>
            </a:r>
            <a:r>
              <a:rPr lang="de-DE" baseline="0" dirty="0" smtClean="0"/>
              <a:t> </a:t>
            </a:r>
          </a:p>
        </p:txBody>
      </p:sp>
      <p:sp>
        <p:nvSpPr>
          <p:cNvPr id="4" name="Foliennummernplatzhalter 3"/>
          <p:cNvSpPr>
            <a:spLocks noGrp="1"/>
          </p:cNvSpPr>
          <p:nvPr>
            <p:ph type="sldNum" sz="quarter" idx="10"/>
          </p:nvPr>
        </p:nvSpPr>
        <p:spPr/>
        <p:txBody>
          <a:bodyPr/>
          <a:lstStyle/>
          <a:p>
            <a:pPr>
              <a:defRPr/>
            </a:pPr>
            <a:fld id="{9F62490A-28A9-0147-9621-2AE337E9D636}" type="slidenum">
              <a:rPr lang="nb-NO" smtClean="0"/>
              <a:pPr>
                <a:defRPr/>
              </a:pPr>
              <a:t>0</a:t>
            </a:fld>
            <a:endParaRPr lang="nb-NO"/>
          </a:p>
        </p:txBody>
      </p:sp>
    </p:spTree>
    <p:extLst>
      <p:ext uri="{BB962C8B-B14F-4D97-AF65-F5344CB8AC3E}">
        <p14:creationId xmlns:p14="http://schemas.microsoft.com/office/powerpoint/2010/main" val="101079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9698"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de-DE" dirty="0" err="1" smtClean="0">
                <a:latin typeface="Calibri" charset="0"/>
              </a:rPr>
              <a:t>If</a:t>
            </a:r>
            <a:r>
              <a:rPr lang="de-DE" baseline="0" dirty="0" smtClean="0">
                <a:latin typeface="Calibri" charset="0"/>
              </a:rPr>
              <a:t> </a:t>
            </a:r>
            <a:r>
              <a:rPr lang="de-DE" baseline="0" dirty="0" err="1" smtClean="0">
                <a:latin typeface="Calibri" charset="0"/>
              </a:rPr>
              <a:t>you</a:t>
            </a:r>
            <a:r>
              <a:rPr lang="de-DE" baseline="0" dirty="0" smtClean="0">
                <a:latin typeface="Calibri" charset="0"/>
              </a:rPr>
              <a:t> </a:t>
            </a:r>
            <a:r>
              <a:rPr lang="de-DE" baseline="0" dirty="0" err="1" smtClean="0">
                <a:latin typeface="Calibri" charset="0"/>
              </a:rPr>
              <a:t>want</a:t>
            </a:r>
            <a:r>
              <a:rPr lang="de-DE" baseline="0" dirty="0" smtClean="0">
                <a:latin typeface="Calibri" charset="0"/>
              </a:rPr>
              <a:t> </a:t>
            </a:r>
            <a:r>
              <a:rPr lang="de-DE" baseline="0" dirty="0" err="1" smtClean="0">
                <a:latin typeface="Calibri" charset="0"/>
              </a:rPr>
              <a:t>to</a:t>
            </a:r>
            <a:r>
              <a:rPr lang="de-DE" baseline="0" dirty="0" smtClean="0">
                <a:latin typeface="Calibri" charset="0"/>
              </a:rPr>
              <a:t> </a:t>
            </a:r>
            <a:r>
              <a:rPr lang="de-DE" baseline="0" dirty="0" err="1" smtClean="0">
                <a:latin typeface="Calibri" charset="0"/>
              </a:rPr>
              <a:t>create</a:t>
            </a:r>
            <a:r>
              <a:rPr lang="de-DE" baseline="0" dirty="0" smtClean="0">
                <a:latin typeface="Calibri" charset="0"/>
              </a:rPr>
              <a:t> a </a:t>
            </a:r>
            <a:r>
              <a:rPr lang="de-DE" baseline="0" dirty="0" err="1" smtClean="0">
                <a:latin typeface="Calibri" charset="0"/>
              </a:rPr>
              <a:t>group</a:t>
            </a:r>
            <a:r>
              <a:rPr lang="de-DE" baseline="0" dirty="0" smtClean="0">
                <a:latin typeface="Calibri" charset="0"/>
              </a:rPr>
              <a:t> </a:t>
            </a:r>
            <a:r>
              <a:rPr lang="de-DE" baseline="0" dirty="0" err="1" smtClean="0">
                <a:latin typeface="Calibri" charset="0"/>
              </a:rPr>
              <a:t>for</a:t>
            </a:r>
            <a:r>
              <a:rPr lang="de-DE" baseline="0" dirty="0" smtClean="0">
                <a:latin typeface="Calibri" charset="0"/>
              </a:rPr>
              <a:t> a </a:t>
            </a:r>
            <a:r>
              <a:rPr lang="de-DE" baseline="0" dirty="0" err="1" smtClean="0">
                <a:latin typeface="Calibri" charset="0"/>
              </a:rPr>
              <a:t>project</a:t>
            </a:r>
            <a:r>
              <a:rPr lang="de-DE" baseline="0" dirty="0" smtClean="0">
                <a:latin typeface="Calibri" charset="0"/>
              </a:rPr>
              <a:t> </a:t>
            </a:r>
            <a:r>
              <a:rPr lang="de-DE" baseline="0" dirty="0" err="1" smtClean="0">
                <a:latin typeface="Calibri" charset="0"/>
              </a:rPr>
              <a:t>you</a:t>
            </a:r>
            <a:r>
              <a:rPr lang="de-DE" baseline="0" dirty="0" smtClean="0">
                <a:latin typeface="Calibri" charset="0"/>
              </a:rPr>
              <a:t> </a:t>
            </a:r>
            <a:r>
              <a:rPr lang="de-DE" baseline="0" dirty="0" err="1" smtClean="0">
                <a:latin typeface="Calibri" charset="0"/>
              </a:rPr>
              <a:t>have</a:t>
            </a:r>
            <a:r>
              <a:rPr lang="de-DE" baseline="0" dirty="0" smtClean="0">
                <a:latin typeface="Calibri" charset="0"/>
              </a:rPr>
              <a:t> </a:t>
            </a:r>
            <a:r>
              <a:rPr lang="de-DE" baseline="0" dirty="0" err="1" smtClean="0">
                <a:latin typeface="Calibri" charset="0"/>
              </a:rPr>
              <a:t>to</a:t>
            </a:r>
            <a:r>
              <a:rPr lang="de-DE" baseline="0" dirty="0" smtClean="0">
                <a:latin typeface="Calibri" charset="0"/>
              </a:rPr>
              <a:t> </a:t>
            </a:r>
            <a:r>
              <a:rPr lang="de-DE" baseline="0" dirty="0" err="1" smtClean="0">
                <a:latin typeface="Calibri" charset="0"/>
              </a:rPr>
              <a:t>consider</a:t>
            </a:r>
            <a:r>
              <a:rPr lang="de-DE" baseline="0" dirty="0" smtClean="0">
                <a:latin typeface="Calibri" charset="0"/>
              </a:rPr>
              <a:t> </a:t>
            </a:r>
            <a:r>
              <a:rPr lang="de-DE" baseline="0" dirty="0" err="1" smtClean="0">
                <a:latin typeface="Calibri" charset="0"/>
              </a:rPr>
              <a:t>the</a:t>
            </a:r>
            <a:r>
              <a:rPr lang="de-DE" baseline="0" dirty="0" smtClean="0">
                <a:latin typeface="Calibri" charset="0"/>
              </a:rPr>
              <a:t> </a:t>
            </a:r>
            <a:r>
              <a:rPr lang="de-DE" baseline="0" dirty="0" err="1" smtClean="0">
                <a:latin typeface="Calibri" charset="0"/>
              </a:rPr>
              <a:t>following</a:t>
            </a:r>
            <a:r>
              <a:rPr lang="de-DE" baseline="0" dirty="0" smtClean="0">
                <a:latin typeface="Calibri" charset="0"/>
              </a:rPr>
              <a:t> </a:t>
            </a:r>
            <a:r>
              <a:rPr lang="de-DE" baseline="0" dirty="0" err="1" smtClean="0">
                <a:latin typeface="Calibri" charset="0"/>
              </a:rPr>
              <a:t>problems</a:t>
            </a:r>
            <a:r>
              <a:rPr lang="de-DE" baseline="0" dirty="0" smtClean="0">
                <a:latin typeface="Calibri" charset="0"/>
              </a:rPr>
              <a:t>:</a:t>
            </a:r>
          </a:p>
          <a:p>
            <a:pPr eaLnBrk="1" hangingPunct="1">
              <a:spcBef>
                <a:spcPct val="0"/>
              </a:spcBef>
            </a:pPr>
            <a:r>
              <a:rPr lang="de-DE" baseline="0" dirty="0" smtClean="0">
                <a:latin typeface="Calibri" charset="0"/>
              </a:rPr>
              <a:t>*</a:t>
            </a:r>
          </a:p>
          <a:p>
            <a:pPr eaLnBrk="1" hangingPunct="1">
              <a:spcBef>
                <a:spcPct val="0"/>
              </a:spcBef>
            </a:pPr>
            <a:r>
              <a:rPr lang="de-DE" baseline="0" dirty="0" smtClean="0">
                <a:latin typeface="Calibri" charset="0"/>
              </a:rPr>
              <a:t>*</a:t>
            </a:r>
          </a:p>
          <a:p>
            <a:pPr eaLnBrk="1" hangingPunct="1">
              <a:spcBef>
                <a:spcPct val="0"/>
              </a:spcBef>
            </a:pPr>
            <a:r>
              <a:rPr lang="de-DE" baseline="0" dirty="0" smtClean="0">
                <a:latin typeface="Calibri" charset="0"/>
              </a:rPr>
              <a:t>*</a:t>
            </a:r>
          </a:p>
          <a:p>
            <a:pPr eaLnBrk="1" hangingPunct="1">
              <a:spcBef>
                <a:spcPct val="0"/>
              </a:spcBef>
            </a:pPr>
            <a:r>
              <a:rPr lang="de-DE" baseline="0" dirty="0" smtClean="0">
                <a:latin typeface="Calibri" charset="0"/>
              </a:rPr>
              <a:t>*</a:t>
            </a:r>
          </a:p>
          <a:p>
            <a:pPr eaLnBrk="1" hangingPunct="1">
              <a:spcBef>
                <a:spcPct val="0"/>
              </a:spcBef>
            </a:pPr>
            <a:r>
              <a:rPr lang="de-DE" baseline="0" dirty="0" smtClean="0">
                <a:latin typeface="Calibri" charset="0"/>
              </a:rPr>
              <a:t>*</a:t>
            </a:r>
          </a:p>
          <a:p>
            <a:pPr eaLnBrk="1" hangingPunct="1">
              <a:spcBef>
                <a:spcPct val="0"/>
              </a:spcBef>
            </a:pPr>
            <a:r>
              <a:rPr lang="de-DE" baseline="0" smtClean="0">
                <a:latin typeface="Calibri" charset="0"/>
              </a:rPr>
              <a:t>*</a:t>
            </a:r>
            <a:endParaRPr lang="de-DE" dirty="0">
              <a:latin typeface="Calibri" charset="0"/>
            </a:endParaRPr>
          </a:p>
        </p:txBody>
      </p:sp>
      <p:sp>
        <p:nvSpPr>
          <p:cNvPr id="29699"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4AC06948-6613-834E-BC05-C3A7C8EA89DC}" type="slidenum">
              <a:rPr lang="nb-NO" sz="1200"/>
              <a:pPr eaLnBrk="1" fontAlgn="base" hangingPunct="1">
                <a:spcBef>
                  <a:spcPct val="0"/>
                </a:spcBef>
                <a:spcAft>
                  <a:spcPct val="0"/>
                </a:spcAft>
              </a:pPr>
              <a:t>2</a:t>
            </a:fld>
            <a:endParaRPr lang="nb-NO" sz="1200"/>
          </a:p>
        </p:txBody>
      </p:sp>
    </p:spTree>
    <p:extLst>
      <p:ext uri="{BB962C8B-B14F-4D97-AF65-F5344CB8AC3E}">
        <p14:creationId xmlns:p14="http://schemas.microsoft.com/office/powerpoint/2010/main" val="2496827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a:spcBef>
                <a:spcPts val="0"/>
              </a:spcBef>
              <a:buNone/>
            </a:pPr>
            <a:r>
              <a:rPr lang="en-GB" dirty="0" err="1" smtClean="0"/>
              <a:t>Kakihara</a:t>
            </a:r>
            <a:r>
              <a:rPr lang="en-GB" dirty="0" smtClean="0"/>
              <a:t> and </a:t>
            </a:r>
            <a:r>
              <a:rPr lang="en-GB" dirty="0" err="1" smtClean="0"/>
              <a:t>Sørensen</a:t>
            </a:r>
            <a:r>
              <a:rPr lang="en-GB" dirty="0" smtClean="0"/>
              <a:t> transcend the traditional notion of mobility that implies independence from geographical constraints, and link it with interaction with others. They suggest that mobility should be examined under three dimensions.</a:t>
            </a:r>
          </a:p>
          <a:p>
            <a:pPr marL="457200" lvl="0" indent="-317500" rtl="0">
              <a:spcBef>
                <a:spcPts val="0"/>
              </a:spcBef>
              <a:buClr>
                <a:srgbClr val="000000"/>
              </a:buClr>
              <a:buSzPct val="127272"/>
              <a:buFont typeface="Arial"/>
              <a:buChar char="-"/>
            </a:pPr>
            <a:r>
              <a:rPr lang="en-GB" dirty="0" smtClean="0"/>
              <a:t>spatial refers to the conventional sense of mobility and applies to both physical, symbolic objects and space itself.</a:t>
            </a:r>
          </a:p>
          <a:p>
            <a:pPr marL="457200" lvl="0" indent="-317500" rtl="0">
              <a:spcBef>
                <a:spcPts val="0"/>
              </a:spcBef>
              <a:buClr>
                <a:srgbClr val="000000"/>
              </a:buClr>
              <a:buSzPct val="127272"/>
              <a:buFont typeface="Arial"/>
              <a:buChar char="-"/>
            </a:pPr>
            <a:r>
              <a:rPr lang="en-GB" dirty="0" smtClean="0"/>
              <a:t>when it comes to temporal mobility, the authors differentiate between </a:t>
            </a:r>
            <a:r>
              <a:rPr lang="en-GB" dirty="0" err="1" smtClean="0"/>
              <a:t>monochronicity</a:t>
            </a:r>
            <a:r>
              <a:rPr lang="en-GB" dirty="0" smtClean="0"/>
              <a:t> and </a:t>
            </a:r>
            <a:r>
              <a:rPr lang="en-GB" dirty="0" err="1" smtClean="0"/>
              <a:t>polychronicity</a:t>
            </a:r>
            <a:r>
              <a:rPr lang="en-GB" dirty="0" smtClean="0"/>
              <a:t>. In the latter case, allocation of time slots to specific activities is no longer necessary - people can work on multiple tasks simultaneously</a:t>
            </a:r>
          </a:p>
          <a:p>
            <a:pPr marL="457200" lvl="0" indent="-317500" rtl="0">
              <a:spcBef>
                <a:spcPts val="0"/>
              </a:spcBef>
              <a:buClr>
                <a:srgbClr val="000000"/>
              </a:buClr>
              <a:buSzPct val="127272"/>
              <a:buFont typeface="Arial"/>
              <a:buChar char="-"/>
            </a:pPr>
            <a:r>
              <a:rPr lang="en-GB" dirty="0" smtClean="0"/>
              <a:t>contextual mobility answers questions such as how and under what circumstances regarding human interactions. It is further categorized to obtrusive/unobtrusive and ephemeral/temporal. The application could allow for temporal contextual mobility.</a:t>
            </a:r>
          </a:p>
          <a:p>
            <a:pPr rtl="0">
              <a:spcBef>
                <a:spcPts val="0"/>
              </a:spcBef>
              <a:buNone/>
            </a:pPr>
            <a:endParaRPr lang="en-GB" dirty="0" smtClean="0"/>
          </a:p>
          <a:p>
            <a:pPr rtl="0">
              <a:spcBef>
                <a:spcPts val="0"/>
              </a:spcBef>
              <a:buNone/>
            </a:pPr>
            <a:r>
              <a:rPr lang="en-GB" dirty="0" smtClean="0"/>
              <a:t>The article “Changing Places: Contexts of awareness in computing” breaks down the traditional mapping between institutions and places. The author distinguishes between architectures, practices and institutions. The architecture provides structure and constraints  for the interaction, the practices are embodied routines and institutions encompass structures roles and rules. Institutions and architectures have been closely coupled, imposing strict mappings between activities and places, but mobile applications tend to resolve these couplings. In our case students will be able to join from home.</a:t>
            </a:r>
          </a:p>
          <a:p>
            <a:pPr rtl="0">
              <a:spcBef>
                <a:spcPts val="0"/>
              </a:spcBef>
              <a:buNone/>
            </a:pPr>
            <a:endParaRPr lang="en-GB" dirty="0" smtClean="0"/>
          </a:p>
          <a:p>
            <a:pPr lvl="0">
              <a:spcBef>
                <a:spcPts val="0"/>
              </a:spcBef>
              <a:buNone/>
            </a:pPr>
            <a:r>
              <a:rPr lang="en-GB" dirty="0" smtClean="0"/>
              <a:t>Mobility in Collaboration examines ways in which mobility is critical in collaborative work. The authors recognize aspects of mobility: micro mobility, remote mobility, and remote and local mobility. In all cases different actors require different levels of access, and may work synchronously or asynchronously.  </a:t>
            </a:r>
          </a:p>
        </p:txBody>
      </p:sp>
      <p:sp>
        <p:nvSpPr>
          <p:cNvPr id="4" name="Foliennummernplatzhalter 3"/>
          <p:cNvSpPr>
            <a:spLocks noGrp="1"/>
          </p:cNvSpPr>
          <p:nvPr>
            <p:ph type="sldNum" sz="quarter" idx="10"/>
          </p:nvPr>
        </p:nvSpPr>
        <p:spPr/>
        <p:txBody>
          <a:bodyPr/>
          <a:lstStyle/>
          <a:p>
            <a:pPr>
              <a:defRPr/>
            </a:pPr>
            <a:fld id="{9F62490A-28A9-0147-9621-2AE337E9D636}" type="slidenum">
              <a:rPr lang="nb-NO" smtClean="0"/>
              <a:pPr>
                <a:defRPr/>
              </a:pPr>
              <a:t>6</a:t>
            </a:fld>
            <a:endParaRPr lang="nb-NO"/>
          </a:p>
        </p:txBody>
      </p:sp>
    </p:spTree>
    <p:extLst>
      <p:ext uri="{BB962C8B-B14F-4D97-AF65-F5344CB8AC3E}">
        <p14:creationId xmlns:p14="http://schemas.microsoft.com/office/powerpoint/2010/main" val="3033349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smtClean="0"/>
              <a:t>multitasking occurs mostly while waiting, interactions with other students, everyday distractions.</a:t>
            </a:r>
          </a:p>
          <a:p>
            <a:endParaRPr lang="de-DE" dirty="0"/>
          </a:p>
        </p:txBody>
      </p:sp>
      <p:sp>
        <p:nvSpPr>
          <p:cNvPr id="4" name="Foliennummernplatzhalter 3"/>
          <p:cNvSpPr>
            <a:spLocks noGrp="1"/>
          </p:cNvSpPr>
          <p:nvPr>
            <p:ph type="sldNum" sz="quarter" idx="10"/>
          </p:nvPr>
        </p:nvSpPr>
        <p:spPr/>
        <p:txBody>
          <a:bodyPr/>
          <a:lstStyle/>
          <a:p>
            <a:pPr>
              <a:defRPr/>
            </a:pPr>
            <a:fld id="{9F62490A-28A9-0147-9621-2AE337E9D636}" type="slidenum">
              <a:rPr lang="nb-NO" smtClean="0"/>
              <a:pPr>
                <a:defRPr/>
              </a:pPr>
              <a:t>7</a:t>
            </a:fld>
            <a:endParaRPr lang="nb-NO"/>
          </a:p>
        </p:txBody>
      </p:sp>
    </p:spTree>
    <p:extLst>
      <p:ext uri="{BB962C8B-B14F-4D97-AF65-F5344CB8AC3E}">
        <p14:creationId xmlns:p14="http://schemas.microsoft.com/office/powerpoint/2010/main" val="2017496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summary of theories + UD</a:t>
            </a:r>
          </a:p>
          <a:p>
            <a:endParaRPr lang="de-DE" dirty="0"/>
          </a:p>
        </p:txBody>
      </p:sp>
      <p:sp>
        <p:nvSpPr>
          <p:cNvPr id="4" name="Foliennummernplatzhalter 3"/>
          <p:cNvSpPr>
            <a:spLocks noGrp="1"/>
          </p:cNvSpPr>
          <p:nvPr>
            <p:ph type="sldNum" sz="quarter" idx="10"/>
          </p:nvPr>
        </p:nvSpPr>
        <p:spPr/>
        <p:txBody>
          <a:bodyPr/>
          <a:lstStyle/>
          <a:p>
            <a:pPr>
              <a:defRPr/>
            </a:pPr>
            <a:fld id="{9F62490A-28A9-0147-9621-2AE337E9D636}" type="slidenum">
              <a:rPr lang="nb-NO" smtClean="0"/>
              <a:pPr>
                <a:defRPr/>
              </a:pPr>
              <a:t>10</a:t>
            </a:fld>
            <a:endParaRPr lang="nb-NO"/>
          </a:p>
        </p:txBody>
      </p:sp>
    </p:spTree>
    <p:extLst>
      <p:ext uri="{BB962C8B-B14F-4D97-AF65-F5344CB8AC3E}">
        <p14:creationId xmlns:p14="http://schemas.microsoft.com/office/powerpoint/2010/main" val="2511796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b-NO" smtClean="0"/>
              <a:t>Klikk for å redigere tittelstil</a:t>
            </a:r>
            <a:endParaRPr lang="nb-NO"/>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40E9ABD6-ACEC-C74F-9533-751CCE4B0BB2}" type="datetime1">
              <a:rPr lang="de-DE"/>
              <a:pPr>
                <a:defRPr/>
              </a:pPr>
              <a:t>01.12.2014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AAAC0BE4-9D3E-504F-88B4-CF7DC928EF38}" type="slidenum">
              <a:rPr lang="nb-NO"/>
              <a:pPr>
                <a:defRPr/>
              </a:pPr>
              <a:t>‹#›</a:t>
            </a:fld>
            <a:endParaRPr lang="nb-NO" dirty="0"/>
          </a:p>
        </p:txBody>
      </p:sp>
    </p:spTree>
    <p:extLst>
      <p:ext uri="{BB962C8B-B14F-4D97-AF65-F5344CB8AC3E}">
        <p14:creationId xmlns:p14="http://schemas.microsoft.com/office/powerpoint/2010/main" val="726197181"/>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325563"/>
          </a:xfrm>
          <a:prstGeom prst="rect">
            <a:avLst/>
          </a:prstGeom>
        </p:spPr>
        <p:txBody>
          <a:bodyPr/>
          <a:lstStyle/>
          <a:p>
            <a:r>
              <a:rPr lang="nb-NO" smtClean="0"/>
              <a:t>Klikk for å redigere tittelstil</a:t>
            </a:r>
            <a:endParaRPr lang="nb-NO"/>
          </a:p>
        </p:txBody>
      </p:sp>
      <p:sp>
        <p:nvSpPr>
          <p:cNvPr id="3" name="Plassholder for innhold 2"/>
          <p:cNvSpPr>
            <a:spLocks noGrp="1"/>
          </p:cNvSpPr>
          <p:nvPr>
            <p:ph idx="1"/>
          </p:nvPr>
        </p:nvSpPr>
        <p:spPr>
          <a:xfrm>
            <a:off x="838200" y="1707497"/>
            <a:ext cx="10515600" cy="395536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487B4B9E-EB6A-AC4F-AB90-58299DB14E34}" type="datetime1">
              <a:rPr lang="de-DE"/>
              <a:pPr>
                <a:defRPr/>
              </a:pPr>
              <a:t>01.12.2014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CEE33323-109F-8049-8A51-45E3BB4589E5}" type="slidenum">
              <a:rPr lang="nb-NO"/>
              <a:pPr>
                <a:defRPr/>
              </a:pPr>
              <a:t>‹#›</a:t>
            </a:fld>
            <a:endParaRPr lang="nb-NO" dirty="0"/>
          </a:p>
        </p:txBody>
      </p:sp>
    </p:spTree>
    <p:extLst>
      <p:ext uri="{BB962C8B-B14F-4D97-AF65-F5344CB8AC3E}">
        <p14:creationId xmlns:p14="http://schemas.microsoft.com/office/powerpoint/2010/main" val="202380345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a:prstGeom prst="rect">
            <a:avLst/>
          </a:prstGeom>
        </p:spPr>
        <p:txBody>
          <a:bodyPr anchor="b"/>
          <a:lstStyle>
            <a:lvl1pPr>
              <a:defRPr sz="6000"/>
            </a:lvl1pPr>
          </a:lstStyle>
          <a:p>
            <a:r>
              <a:rPr lang="nb-NO" smtClean="0"/>
              <a:t>Klikk for å redigere tittelstil</a:t>
            </a:r>
            <a:endParaRPr lang="nb-NO"/>
          </a:p>
        </p:txBody>
      </p:sp>
      <p:sp>
        <p:nvSpPr>
          <p:cNvPr id="3" name="Plassholder for tekst 2"/>
          <p:cNvSpPr>
            <a:spLocks noGrp="1"/>
          </p:cNvSpPr>
          <p:nvPr>
            <p:ph type="body" idx="1"/>
          </p:nvPr>
        </p:nvSpPr>
        <p:spPr>
          <a:xfrm>
            <a:off x="831850" y="4589464"/>
            <a:ext cx="10515600" cy="11733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22FD131C-9AE7-FD4C-9ADD-E876CFD32D00}" type="datetime1">
              <a:rPr lang="de-DE"/>
              <a:pPr>
                <a:defRPr/>
              </a:pPr>
              <a:t>01.12.2014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0B65E5CA-C5A6-5346-92E5-3BE561C1CA57}" type="slidenum">
              <a:rPr lang="nb-NO"/>
              <a:pPr>
                <a:defRPr/>
              </a:pPr>
              <a:t>‹#›</a:t>
            </a:fld>
            <a:endParaRPr lang="nb-NO" dirty="0"/>
          </a:p>
        </p:txBody>
      </p:sp>
    </p:spTree>
    <p:extLst>
      <p:ext uri="{BB962C8B-B14F-4D97-AF65-F5344CB8AC3E}">
        <p14:creationId xmlns:p14="http://schemas.microsoft.com/office/powerpoint/2010/main" val="319676059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325563"/>
          </a:xfrm>
          <a:prstGeom prst="rect">
            <a:avLst/>
          </a:prstGeom>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838200" y="1825625"/>
            <a:ext cx="5181600" cy="3926504"/>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6172200" y="1825625"/>
            <a:ext cx="5181600" cy="393717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9D807A15-8839-0C4A-938A-5513A416BBDF}" type="datetime1">
              <a:rPr lang="de-DE"/>
              <a:pPr>
                <a:defRPr/>
              </a:pPr>
              <a:t>01.12.2014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020304A1-6A23-424F-BD95-A19A6061BDA2}" type="slidenum">
              <a:rPr lang="nb-NO"/>
              <a:pPr>
                <a:defRPr/>
              </a:pPr>
              <a:t>‹#›</a:t>
            </a:fld>
            <a:endParaRPr lang="nb-NO" dirty="0"/>
          </a:p>
        </p:txBody>
      </p:sp>
    </p:spTree>
    <p:extLst>
      <p:ext uri="{BB962C8B-B14F-4D97-AF65-F5344CB8AC3E}">
        <p14:creationId xmlns:p14="http://schemas.microsoft.com/office/powerpoint/2010/main" val="30245649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a:prstGeom prst="rect">
            <a:avLst/>
          </a:prstGeom>
        </p:spPr>
        <p:txBody>
          <a:bodyPr/>
          <a:lstStyle/>
          <a:p>
            <a:r>
              <a:rPr lang="nb-NO" smtClean="0"/>
              <a:t>Klikk for å redigere tittelstil</a:t>
            </a:r>
            <a:endParaRPr lang="nb-NO"/>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25772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247054"/>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1EBC4BBD-1787-2F46-A80F-EA33587752C5}" type="datetime1">
              <a:rPr lang="de-DE"/>
              <a:pPr>
                <a:defRPr/>
              </a:pPr>
              <a:t>01.12.2014</a:t>
            </a:fld>
            <a:endParaRPr lang="nb-NO" dirty="0"/>
          </a:p>
        </p:txBody>
      </p:sp>
      <p:sp>
        <p:nvSpPr>
          <p:cNvPr id="8" name="Plassholder for bunntekst 4"/>
          <p:cNvSpPr>
            <a:spLocks noGrp="1"/>
          </p:cNvSpPr>
          <p:nvPr>
            <p:ph type="ftr" sz="quarter" idx="11"/>
          </p:nvPr>
        </p:nvSpPr>
        <p:spPr/>
        <p:txBody>
          <a:bodyPr/>
          <a:lstStyle>
            <a:lvl1pPr>
              <a:defRPr/>
            </a:lvl1pPr>
          </a:lstStyle>
          <a:p>
            <a:pPr>
              <a:defRPr/>
            </a:pPr>
            <a:endParaRPr lang="nb-NO"/>
          </a:p>
        </p:txBody>
      </p:sp>
      <p:sp>
        <p:nvSpPr>
          <p:cNvPr id="9" name="Plassholder for lysbildenummer 5"/>
          <p:cNvSpPr>
            <a:spLocks noGrp="1"/>
          </p:cNvSpPr>
          <p:nvPr>
            <p:ph type="sldNum" sz="quarter" idx="12"/>
          </p:nvPr>
        </p:nvSpPr>
        <p:spPr/>
        <p:txBody>
          <a:bodyPr/>
          <a:lstStyle>
            <a:lvl1pPr>
              <a:defRPr/>
            </a:lvl1pPr>
          </a:lstStyle>
          <a:p>
            <a:pPr>
              <a:defRPr/>
            </a:pPr>
            <a:fld id="{73CEF502-2588-CF41-9EC1-A08B37AD0B19}" type="slidenum">
              <a:rPr lang="nb-NO"/>
              <a:pPr>
                <a:defRPr/>
              </a:pPr>
              <a:t>‹#›</a:t>
            </a:fld>
            <a:endParaRPr lang="nb-NO" dirty="0"/>
          </a:p>
        </p:txBody>
      </p:sp>
    </p:spTree>
    <p:extLst>
      <p:ext uri="{BB962C8B-B14F-4D97-AF65-F5344CB8AC3E}">
        <p14:creationId xmlns:p14="http://schemas.microsoft.com/office/powerpoint/2010/main" val="419447485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325563"/>
          </a:xfrm>
          <a:prstGeom prst="rect">
            <a:avLst/>
          </a:prstGeom>
        </p:spPr>
        <p:txBody>
          <a:bodyPr/>
          <a:lstStyle/>
          <a:p>
            <a:r>
              <a:rPr lang="nb-NO" dirty="0" smtClean="0"/>
              <a:t>Klikk for å redigere tittelstil</a:t>
            </a:r>
            <a:endParaRPr lang="nb-NO" dirty="0"/>
          </a:p>
        </p:txBody>
      </p:sp>
      <p:sp>
        <p:nvSpPr>
          <p:cNvPr id="3" name="Plassholder for dato 3"/>
          <p:cNvSpPr>
            <a:spLocks noGrp="1"/>
          </p:cNvSpPr>
          <p:nvPr>
            <p:ph type="dt" sz="half" idx="10"/>
          </p:nvPr>
        </p:nvSpPr>
        <p:spPr/>
        <p:txBody>
          <a:bodyPr/>
          <a:lstStyle>
            <a:lvl1pPr>
              <a:defRPr/>
            </a:lvl1pPr>
          </a:lstStyle>
          <a:p>
            <a:pPr>
              <a:defRPr/>
            </a:pPr>
            <a:fld id="{229358A4-3C95-A44D-BF03-526E57805E9E}" type="datetime1">
              <a:rPr lang="de-DE"/>
              <a:pPr>
                <a:defRPr/>
              </a:pPr>
              <a:t>01.12.2014</a:t>
            </a:fld>
            <a:endParaRPr lang="nb-NO" dirty="0"/>
          </a:p>
        </p:txBody>
      </p:sp>
      <p:sp>
        <p:nvSpPr>
          <p:cNvPr id="4" name="Plassholder for bunntekst 4"/>
          <p:cNvSpPr>
            <a:spLocks noGrp="1"/>
          </p:cNvSpPr>
          <p:nvPr>
            <p:ph type="ftr" sz="quarter" idx="11"/>
          </p:nvPr>
        </p:nvSpPr>
        <p:spPr/>
        <p:txBody>
          <a:bodyPr/>
          <a:lstStyle>
            <a:lvl1pPr>
              <a:defRPr/>
            </a:lvl1pPr>
          </a:lstStyle>
          <a:p>
            <a:pPr>
              <a:defRPr/>
            </a:pPr>
            <a:endParaRPr lang="nb-NO"/>
          </a:p>
        </p:txBody>
      </p:sp>
      <p:sp>
        <p:nvSpPr>
          <p:cNvPr id="5" name="Plassholder for lysbildenummer 5"/>
          <p:cNvSpPr>
            <a:spLocks noGrp="1"/>
          </p:cNvSpPr>
          <p:nvPr>
            <p:ph type="sldNum" sz="quarter" idx="12"/>
          </p:nvPr>
        </p:nvSpPr>
        <p:spPr/>
        <p:txBody>
          <a:bodyPr/>
          <a:lstStyle>
            <a:lvl1pPr>
              <a:defRPr/>
            </a:lvl1pPr>
          </a:lstStyle>
          <a:p>
            <a:pPr>
              <a:defRPr/>
            </a:pPr>
            <a:fld id="{552C3B3C-4F7A-1348-A6C4-7518C1ED6664}" type="slidenum">
              <a:rPr lang="nb-NO"/>
              <a:pPr>
                <a:defRPr/>
              </a:pPr>
              <a:t>‹#›</a:t>
            </a:fld>
            <a:endParaRPr lang="nb-NO" dirty="0"/>
          </a:p>
        </p:txBody>
      </p:sp>
    </p:spTree>
    <p:extLst>
      <p:ext uri="{BB962C8B-B14F-4D97-AF65-F5344CB8AC3E}">
        <p14:creationId xmlns:p14="http://schemas.microsoft.com/office/powerpoint/2010/main" val="155388705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a:prstGeom prst="rect">
            <a:avLst/>
          </a:prstGeom>
        </p:spPr>
        <p:txBody>
          <a:bodyPr anchor="b"/>
          <a:lstStyle>
            <a:lvl1pPr>
              <a:defRPr sz="3200"/>
            </a:lvl1pPr>
          </a:lstStyle>
          <a:p>
            <a:r>
              <a:rPr lang="nb-NO" smtClean="0"/>
              <a:t>Klikk for å redigere tittelstil</a:t>
            </a:r>
            <a:endParaRPr lang="nb-NO"/>
          </a:p>
        </p:txBody>
      </p:sp>
      <p:sp>
        <p:nvSpPr>
          <p:cNvPr id="3" name="Plassholder for innhold 2"/>
          <p:cNvSpPr>
            <a:spLocks noGrp="1"/>
          </p:cNvSpPr>
          <p:nvPr>
            <p:ph idx="1"/>
          </p:nvPr>
        </p:nvSpPr>
        <p:spPr>
          <a:xfrm>
            <a:off x="5183188" y="987426"/>
            <a:ext cx="6172200" cy="4764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839788" y="2057400"/>
            <a:ext cx="3932237" cy="369472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D03E36A1-5870-6B4F-8AD5-3326B38967F8}" type="datetime1">
              <a:rPr lang="de-DE"/>
              <a:pPr>
                <a:defRPr/>
              </a:pPr>
              <a:t>01.12.2014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15B66641-5B2D-1C4F-9DFA-A497673201B0}" type="slidenum">
              <a:rPr lang="nb-NO"/>
              <a:pPr>
                <a:defRPr/>
              </a:pPr>
              <a:t>‹#›</a:t>
            </a:fld>
            <a:endParaRPr lang="nb-NO" dirty="0"/>
          </a:p>
        </p:txBody>
      </p:sp>
    </p:spTree>
    <p:extLst>
      <p:ext uri="{BB962C8B-B14F-4D97-AF65-F5344CB8AC3E}">
        <p14:creationId xmlns:p14="http://schemas.microsoft.com/office/powerpoint/2010/main" val="158464641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1325563"/>
          </a:xfrm>
          <a:prstGeom prst="rect">
            <a:avLst/>
          </a:prstGeom>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B4862182-25B5-4A4D-A3EB-FAE58592BE28}" type="datetime1">
              <a:rPr lang="de-DE"/>
              <a:pPr>
                <a:defRPr/>
              </a:pPr>
              <a:t>01.12.2014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EA88B1E9-2C41-F749-9602-162B16F85938}" type="slidenum">
              <a:rPr lang="nb-NO"/>
              <a:pPr>
                <a:defRPr/>
              </a:pPr>
              <a:t>‹#›</a:t>
            </a:fld>
            <a:endParaRPr lang="nb-NO" dirty="0"/>
          </a:p>
        </p:txBody>
      </p:sp>
    </p:spTree>
    <p:extLst>
      <p:ext uri="{BB962C8B-B14F-4D97-AF65-F5344CB8AC3E}">
        <p14:creationId xmlns:p14="http://schemas.microsoft.com/office/powerpoint/2010/main" val="84552643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387004"/>
          </a:xfrm>
          <a:prstGeom prst="rect">
            <a:avLst/>
          </a:prstGeo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838200" y="365125"/>
            <a:ext cx="7734300" cy="5387004"/>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5369BC8E-B036-F640-918C-2313591D800F}" type="datetime1">
              <a:rPr lang="de-DE"/>
              <a:pPr>
                <a:defRPr/>
              </a:pPr>
              <a:t>01.12.2014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5D3EE86C-AEC8-6B4F-910A-5FAA71F81416}" type="slidenum">
              <a:rPr lang="nb-NO"/>
              <a:pPr>
                <a:defRPr/>
              </a:pPr>
              <a:t>‹#›</a:t>
            </a:fld>
            <a:endParaRPr lang="nb-NO" dirty="0"/>
          </a:p>
        </p:txBody>
      </p:sp>
    </p:spTree>
    <p:extLst>
      <p:ext uri="{BB962C8B-B14F-4D97-AF65-F5344CB8AC3E}">
        <p14:creationId xmlns:p14="http://schemas.microsoft.com/office/powerpoint/2010/main" val="214846870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Plassholder for tekst 2"/>
          <p:cNvSpPr>
            <a:spLocks noGrp="1"/>
          </p:cNvSpPr>
          <p:nvPr>
            <p:ph type="body" idx="1"/>
          </p:nvPr>
        </p:nvSpPr>
        <p:spPr bwMode="auto">
          <a:xfrm>
            <a:off x="838200" y="1633538"/>
            <a:ext cx="10515600"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027" name="Bilde 4"/>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17538" y="5829300"/>
            <a:ext cx="3810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Rett linje 9"/>
          <p:cNvCxnSpPr/>
          <p:nvPr userDrawn="1"/>
        </p:nvCxnSpPr>
        <p:spPr>
          <a:xfrm>
            <a:off x="617538" y="5799138"/>
            <a:ext cx="106203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ett linje 10"/>
          <p:cNvCxnSpPr/>
          <p:nvPr userDrawn="1"/>
        </p:nvCxnSpPr>
        <p:spPr>
          <a:xfrm>
            <a:off x="617538" y="5873750"/>
            <a:ext cx="106203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lassholder for dato 3"/>
          <p:cNvSpPr>
            <a:spLocks noGrp="1"/>
          </p:cNvSpPr>
          <p:nvPr>
            <p:ph type="dt" sz="half" idx="2"/>
          </p:nvPr>
        </p:nvSpPr>
        <p:spPr>
          <a:xfrm>
            <a:off x="8607425" y="5983288"/>
            <a:ext cx="2743200" cy="365125"/>
          </a:xfrm>
          <a:prstGeom prst="rect">
            <a:avLst/>
          </a:prstGeom>
        </p:spPr>
        <p:txBody>
          <a:bodyPr/>
          <a:lstStyle>
            <a:lvl1pPr algn="r" fontAlgn="auto">
              <a:spcBef>
                <a:spcPts val="0"/>
              </a:spcBef>
              <a:spcAft>
                <a:spcPts val="0"/>
              </a:spcAft>
              <a:defRPr>
                <a:latin typeface="+mn-lt"/>
                <a:ea typeface="+mn-ea"/>
                <a:cs typeface="+mn-cs"/>
              </a:defRPr>
            </a:lvl1pPr>
          </a:lstStyle>
          <a:p>
            <a:pPr>
              <a:defRPr/>
            </a:pPr>
            <a:fld id="{968A091A-E6A7-2543-9764-5D78FB95ED45}" type="datetime1">
              <a:rPr lang="de-DE"/>
              <a:pPr>
                <a:defRPr/>
              </a:pPr>
              <a:t>01.12.2014</a:t>
            </a:fld>
            <a:endParaRPr lang="nb-NO" dirty="0"/>
          </a:p>
        </p:txBody>
      </p:sp>
      <p:sp>
        <p:nvSpPr>
          <p:cNvPr id="12" name="Plassholder for bunntekst 4"/>
          <p:cNvSpPr>
            <a:spLocks noGrp="1"/>
          </p:cNvSpPr>
          <p:nvPr>
            <p:ph type="ftr" sz="quarter" idx="3"/>
          </p:nvPr>
        </p:nvSpPr>
        <p:spPr>
          <a:xfrm>
            <a:off x="4486275" y="6364288"/>
            <a:ext cx="4114800" cy="365125"/>
          </a:xfrm>
          <a:prstGeom prst="rect">
            <a:avLst/>
          </a:prstGeom>
        </p:spPr>
        <p:txBody>
          <a:bodyPr/>
          <a:lstStyle>
            <a:lvl1pPr algn="ctr" fontAlgn="auto">
              <a:spcBef>
                <a:spcPts val="0"/>
              </a:spcBef>
              <a:spcAft>
                <a:spcPts val="0"/>
              </a:spcAft>
              <a:defRPr>
                <a:latin typeface="+mn-lt"/>
                <a:ea typeface="+mn-ea"/>
                <a:cs typeface="+mn-cs"/>
              </a:defRPr>
            </a:lvl1pPr>
          </a:lstStyle>
          <a:p>
            <a:pPr>
              <a:defRPr/>
            </a:pPr>
            <a:endParaRPr lang="nb-NO"/>
          </a:p>
        </p:txBody>
      </p:sp>
      <p:sp>
        <p:nvSpPr>
          <p:cNvPr id="13" name="Plassholder for lysbildenummer 5"/>
          <p:cNvSpPr>
            <a:spLocks noGrp="1"/>
          </p:cNvSpPr>
          <p:nvPr>
            <p:ph type="sldNum" sz="quarter" idx="4"/>
          </p:nvPr>
        </p:nvSpPr>
        <p:spPr>
          <a:xfrm>
            <a:off x="8610600" y="6356350"/>
            <a:ext cx="2743200" cy="365125"/>
          </a:xfrm>
          <a:prstGeom prst="rect">
            <a:avLst/>
          </a:prstGeom>
        </p:spPr>
        <p:txBody>
          <a:bodyPr/>
          <a:lstStyle>
            <a:lvl1pPr algn="r" fontAlgn="auto">
              <a:spcBef>
                <a:spcPts val="0"/>
              </a:spcBef>
              <a:spcAft>
                <a:spcPts val="0"/>
              </a:spcAft>
              <a:defRPr>
                <a:latin typeface="+mn-lt"/>
                <a:ea typeface="+mn-ea"/>
                <a:cs typeface="+mn-cs"/>
              </a:defRPr>
            </a:lvl1pPr>
          </a:lstStyle>
          <a:p>
            <a:pPr>
              <a:defRPr/>
            </a:pPr>
            <a:fld id="{DC33D373-3B67-6846-80CF-919926583BD1}" type="slidenum">
              <a:rPr lang="nb-NO"/>
              <a:pPr>
                <a:defRPr/>
              </a:pPr>
              <a:t>‹#›</a:t>
            </a:fld>
            <a:endParaRPr lang="nb-N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slow">
    <p:push dir="u"/>
  </p:transition>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
          <p:cNvGrpSpPr>
            <a:grpSpLocks/>
          </p:cNvGrpSpPr>
          <p:nvPr/>
        </p:nvGrpSpPr>
        <p:grpSpPr bwMode="auto">
          <a:xfrm>
            <a:off x="784225" y="557213"/>
            <a:ext cx="1739900" cy="1938337"/>
            <a:chOff x="647824" y="1979637"/>
            <a:chExt cx="1440160" cy="2135342"/>
          </a:xfrm>
        </p:grpSpPr>
        <p:pic>
          <p:nvPicPr>
            <p:cNvPr id="13328" name="Bild 5"/>
            <p:cNvPicPr>
              <a:picLocks noChangeAspect="1"/>
            </p:cNvPicPr>
            <p:nvPr/>
          </p:nvPicPr>
          <p:blipFill>
            <a:blip r:embed="rId3" cstate="email">
              <a:extLst>
                <a:ext uri="{28A0092B-C50C-407E-A947-70E740481C1C}">
                  <a14:useLocalDpi xmlns:a14="http://schemas.microsoft.com/office/drawing/2010/main" val="0"/>
                </a:ext>
              </a:extLst>
            </a:blip>
            <a:srcRect l="4160"/>
            <a:stretch>
              <a:fillRect/>
            </a:stretch>
          </p:blipFill>
          <p:spPr bwMode="auto">
            <a:xfrm>
              <a:off x="961632" y="1979637"/>
              <a:ext cx="897060" cy="16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9" name="Textfeld 9"/>
            <p:cNvSpPr txBox="1">
              <a:spLocks noChangeArrowheads="1"/>
            </p:cNvSpPr>
            <p:nvPr/>
          </p:nvSpPr>
          <p:spPr bwMode="auto">
            <a:xfrm>
              <a:off x="647824" y="3707829"/>
              <a:ext cx="1440160" cy="40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de-DE" sz="1800" dirty="0"/>
                <a:t>Magda</a:t>
              </a:r>
            </a:p>
          </p:txBody>
        </p:sp>
      </p:grpSp>
      <p:grpSp>
        <p:nvGrpSpPr>
          <p:cNvPr id="10" name="Gruppierung 9"/>
          <p:cNvGrpSpPr>
            <a:grpSpLocks/>
          </p:cNvGrpSpPr>
          <p:nvPr/>
        </p:nvGrpSpPr>
        <p:grpSpPr bwMode="auto">
          <a:xfrm>
            <a:off x="9666288" y="561975"/>
            <a:ext cx="1743075" cy="1933575"/>
            <a:chOff x="7992640" y="1983752"/>
            <a:chExt cx="1440160" cy="2131353"/>
          </a:xfrm>
        </p:grpSpPr>
        <p:pic>
          <p:nvPicPr>
            <p:cNvPr id="13324" name="Bild 8"/>
            <p:cNvPicPr>
              <a:picLocks noChangeAspect="1"/>
            </p:cNvPicPr>
            <p:nvPr/>
          </p:nvPicPr>
          <p:blipFill>
            <a:blip r:embed="rId4" cstate="email">
              <a:extLst>
                <a:ext uri="{28A0092B-C50C-407E-A947-70E740481C1C}">
                  <a14:useLocalDpi xmlns:a14="http://schemas.microsoft.com/office/drawing/2010/main" val="0"/>
                </a:ext>
              </a:extLst>
            </a:blip>
            <a:srcRect l="2051"/>
            <a:stretch>
              <a:fillRect/>
            </a:stretch>
          </p:blipFill>
          <p:spPr bwMode="auto">
            <a:xfrm>
              <a:off x="8259200" y="1983752"/>
              <a:ext cx="919530" cy="16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Textfeld 11"/>
            <p:cNvSpPr txBox="1">
              <a:spLocks noChangeArrowheads="1"/>
            </p:cNvSpPr>
            <p:nvPr/>
          </p:nvSpPr>
          <p:spPr bwMode="auto">
            <a:xfrm>
              <a:off x="7992640" y="3707828"/>
              <a:ext cx="1440160" cy="407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de-DE" sz="1800"/>
                <a:t>Sandra</a:t>
              </a:r>
            </a:p>
          </p:txBody>
        </p:sp>
      </p:grpSp>
      <p:grpSp>
        <p:nvGrpSpPr>
          <p:cNvPr id="13" name="Gruppierung 12"/>
          <p:cNvGrpSpPr>
            <a:grpSpLocks/>
          </p:cNvGrpSpPr>
          <p:nvPr/>
        </p:nvGrpSpPr>
        <p:grpSpPr bwMode="auto">
          <a:xfrm>
            <a:off x="5226050" y="561975"/>
            <a:ext cx="1739900" cy="1933575"/>
            <a:chOff x="4320232" y="1983752"/>
            <a:chExt cx="1440160" cy="2131353"/>
          </a:xfrm>
        </p:grpSpPr>
        <p:pic>
          <p:nvPicPr>
            <p:cNvPr id="13322" name="Bild 7"/>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575809" y="1983752"/>
              <a:ext cx="922238" cy="16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feld 12"/>
            <p:cNvSpPr txBox="1">
              <a:spLocks noChangeArrowheads="1"/>
            </p:cNvSpPr>
            <p:nvPr/>
          </p:nvSpPr>
          <p:spPr bwMode="auto">
            <a:xfrm>
              <a:off x="4320232" y="3707828"/>
              <a:ext cx="1440160" cy="407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de-DE" sz="1800"/>
                <a:t>Natalia</a:t>
              </a:r>
            </a:p>
          </p:txBody>
        </p:sp>
      </p:grpSp>
      <p:grpSp>
        <p:nvGrpSpPr>
          <p:cNvPr id="16" name="Gruppierung 15"/>
          <p:cNvGrpSpPr>
            <a:grpSpLocks/>
          </p:cNvGrpSpPr>
          <p:nvPr/>
        </p:nvGrpSpPr>
        <p:grpSpPr bwMode="auto">
          <a:xfrm>
            <a:off x="7489825" y="561975"/>
            <a:ext cx="1741488" cy="1933575"/>
            <a:chOff x="6192440" y="1983754"/>
            <a:chExt cx="1440160" cy="2131351"/>
          </a:xfrm>
        </p:grpSpPr>
        <p:pic>
          <p:nvPicPr>
            <p:cNvPr id="13320" name="Bild 6"/>
            <p:cNvPicPr>
              <a:picLocks/>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477982" y="1983754"/>
              <a:ext cx="908470" cy="160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feld 13"/>
            <p:cNvSpPr txBox="1">
              <a:spLocks noChangeArrowheads="1"/>
            </p:cNvSpPr>
            <p:nvPr/>
          </p:nvSpPr>
          <p:spPr bwMode="auto">
            <a:xfrm>
              <a:off x="6192440" y="3707828"/>
              <a:ext cx="1440160" cy="407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de-DE" sz="1800"/>
                <a:t>Georg</a:t>
              </a:r>
            </a:p>
          </p:txBody>
        </p:sp>
      </p:grpSp>
      <p:sp>
        <p:nvSpPr>
          <p:cNvPr id="21" name="Rechteck 20"/>
          <p:cNvSpPr/>
          <p:nvPr/>
        </p:nvSpPr>
        <p:spPr>
          <a:xfrm>
            <a:off x="255588" y="5495925"/>
            <a:ext cx="11388725" cy="125888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2" name="Bild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7111" y="3667743"/>
            <a:ext cx="7620000" cy="2181225"/>
          </a:xfrm>
          <a:prstGeom prst="rect">
            <a:avLst/>
          </a:prstGeom>
        </p:spPr>
      </p:pic>
      <p:grpSp>
        <p:nvGrpSpPr>
          <p:cNvPr id="3" name="Gruppierung 2"/>
          <p:cNvGrpSpPr/>
          <p:nvPr/>
        </p:nvGrpSpPr>
        <p:grpSpPr>
          <a:xfrm>
            <a:off x="3049246" y="557213"/>
            <a:ext cx="1741411" cy="1938338"/>
            <a:chOff x="3049246" y="557213"/>
            <a:chExt cx="1741411" cy="1938338"/>
          </a:xfrm>
        </p:grpSpPr>
        <p:sp>
          <p:nvSpPr>
            <p:cNvPr id="13327" name="Textfeld 10"/>
            <p:cNvSpPr txBox="1">
              <a:spLocks noChangeArrowheads="1"/>
            </p:cNvSpPr>
            <p:nvPr/>
          </p:nvSpPr>
          <p:spPr bwMode="auto">
            <a:xfrm>
              <a:off x="3049246" y="2126067"/>
              <a:ext cx="1741411" cy="36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de-DE" sz="1800"/>
                <a:t>Tom</a:t>
              </a:r>
            </a:p>
          </p:txBody>
        </p:sp>
        <p:pic>
          <p:nvPicPr>
            <p:cNvPr id="22" name="Bilde 21"/>
            <p:cNvPicPr>
              <a:picLocks noChangeAspect="1"/>
            </p:cNvPicPr>
            <p:nvPr/>
          </p:nvPicPr>
          <p:blipFill rotWithShape="1">
            <a:blip r:embed="rId8" cstate="email">
              <a:extLst>
                <a:ext uri="{28A0092B-C50C-407E-A947-70E740481C1C}">
                  <a14:useLocalDpi xmlns:a14="http://schemas.microsoft.com/office/drawing/2010/main" val="0"/>
                </a:ext>
              </a:extLst>
            </a:blip>
            <a:srcRect l="8406" r="8911" b="5149"/>
            <a:stretch/>
          </p:blipFill>
          <p:spPr>
            <a:xfrm rot="16200000">
              <a:off x="3180834" y="658862"/>
              <a:ext cx="1455960" cy="1252661"/>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1.02905E-7 -1.40412E-6 L 0.36629 0.50451 " pathEditMode="relative" rAng="0" ptsTypes="AA">
                                      <p:cBhvr>
                                        <p:cTn id="6" dur="2000" fill="hold"/>
                                        <p:tgtEl>
                                          <p:spTgt spid="4"/>
                                        </p:tgtEl>
                                        <p:attrNameLst>
                                          <p:attrName>ppt_x</p:attrName>
                                          <p:attrName>ppt_y</p:attrName>
                                        </p:attrNameLst>
                                      </p:cBhvr>
                                      <p:rCtr x="18314" y="25214"/>
                                    </p:animMotion>
                                  </p:childTnLst>
                                </p:cTn>
                              </p:par>
                              <p:par>
                                <p:cTn id="7" presetID="0" presetClass="path" presetSubtype="0" accel="50000" decel="50000" fill="hold" nodeType="withEffect">
                                  <p:stCondLst>
                                    <p:cond delay="0"/>
                                  </p:stCondLst>
                                  <p:childTnLst>
                                    <p:animMotion origin="layout" path="M 4.61118E-6 6.80083E-7 L 4.61118E-6 0.52163 " pathEditMode="relative" rAng="0" ptsTypes="AA">
                                      <p:cBhvr>
                                        <p:cTn id="8" dur="2000" fill="hold"/>
                                        <p:tgtEl>
                                          <p:spTgt spid="13"/>
                                        </p:tgtEl>
                                        <p:attrNameLst>
                                          <p:attrName>ppt_x</p:attrName>
                                          <p:attrName>ppt_y</p:attrName>
                                        </p:attrNameLst>
                                      </p:cBhvr>
                                      <p:rCtr x="0" y="26070"/>
                                    </p:animMotion>
                                  </p:childTnLst>
                                </p:cTn>
                              </p:par>
                              <p:par>
                                <p:cTn id="9" presetID="0" presetClass="path" presetSubtype="0" accel="50000" decel="50000" fill="hold" nodeType="withEffect">
                                  <p:stCondLst>
                                    <p:cond delay="0"/>
                                  </p:stCondLst>
                                  <p:childTnLst>
                                    <p:animMotion origin="layout" path="M 4.96939E-6 -1.97085E-6 L -0.18575 0.5059 " pathEditMode="relative" rAng="0" ptsTypes="AA">
                                      <p:cBhvr>
                                        <p:cTn id="10" dur="2000" fill="hold"/>
                                        <p:tgtEl>
                                          <p:spTgt spid="16"/>
                                        </p:tgtEl>
                                        <p:attrNameLst>
                                          <p:attrName>ppt_x</p:attrName>
                                          <p:attrName>ppt_y</p:attrName>
                                        </p:attrNameLst>
                                      </p:cBhvr>
                                      <p:rCtr x="-9287" y="25283"/>
                                    </p:animMotion>
                                  </p:childTnLst>
                                </p:cTn>
                              </p:par>
                              <p:par>
                                <p:cTn id="11" presetID="0" presetClass="path" presetSubtype="0" accel="50000" decel="50000" fill="hold" nodeType="withEffect">
                                  <p:stCondLst>
                                    <p:cond delay="0"/>
                                  </p:stCondLst>
                                  <p:childTnLst>
                                    <p:animMotion origin="layout" path="M -5.88174E-6 -3.03563E-6 L 0.18012 0.5206 " pathEditMode="relative" ptsTypes="AA">
                                      <p:cBhvr>
                                        <p:cTn id="12" dur="2000" fill="hold"/>
                                        <p:tgtEl>
                                          <p:spTgt spid="3"/>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4.14094E-6 -3.2917E-6 L -0.36707 0.50567 " pathEditMode="relative" rAng="0" ptsTypes="AA">
                                      <p:cBhvr>
                                        <p:cTn id="14" dur="2000" fill="hold"/>
                                        <p:tgtEl>
                                          <p:spTgt spid="10"/>
                                        </p:tgtEl>
                                        <p:attrNameLst>
                                          <p:attrName>ppt_x</p:attrName>
                                          <p:attrName>ppt_y</p:attrName>
                                        </p:attrNameLst>
                                      </p:cBhvr>
                                      <p:rCtr x="-18354" y="25283"/>
                                    </p:animMotion>
                                  </p:childTnLst>
                                </p:cTn>
                              </p:par>
                              <p:par>
                                <p:cTn id="15" presetID="9" presetClass="exit" presetSubtype="0" fill="hold" nodeType="withEffect">
                                  <p:stCondLst>
                                    <p:cond delay="0"/>
                                  </p:stCondLst>
                                  <p:childTnLst>
                                    <p:animEffect transition="out" filter="dissolve">
                                      <p:cBhvr>
                                        <p:cTn id="16" dur="2100"/>
                                        <p:tgtEl>
                                          <p:spTgt spid="4"/>
                                        </p:tgtEl>
                                      </p:cBhvr>
                                    </p:animEffect>
                                    <p:set>
                                      <p:cBhvr>
                                        <p:cTn id="17" dur="1" fill="hold">
                                          <p:stCondLst>
                                            <p:cond delay="2099"/>
                                          </p:stCondLst>
                                        </p:cTn>
                                        <p:tgtEl>
                                          <p:spTgt spid="4"/>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2100"/>
                                        <p:tgtEl>
                                          <p:spTgt spid="13"/>
                                        </p:tgtEl>
                                      </p:cBhvr>
                                    </p:animEffect>
                                    <p:set>
                                      <p:cBhvr>
                                        <p:cTn id="20" dur="1" fill="hold">
                                          <p:stCondLst>
                                            <p:cond delay="2099"/>
                                          </p:stCondLst>
                                        </p:cTn>
                                        <p:tgtEl>
                                          <p:spTgt spid="13"/>
                                        </p:tgtEl>
                                        <p:attrNameLst>
                                          <p:attrName>style.visibility</p:attrName>
                                        </p:attrNameLst>
                                      </p:cBhvr>
                                      <p:to>
                                        <p:strVal val="hidden"/>
                                      </p:to>
                                    </p:set>
                                  </p:childTnLst>
                                </p:cTn>
                              </p:par>
                              <p:par>
                                <p:cTn id="21" presetID="9" presetClass="exit" presetSubtype="0" fill="hold" nodeType="withEffect">
                                  <p:stCondLst>
                                    <p:cond delay="0"/>
                                  </p:stCondLst>
                                  <p:childTnLst>
                                    <p:animEffect transition="out" filter="dissolve">
                                      <p:cBhvr>
                                        <p:cTn id="22" dur="2100"/>
                                        <p:tgtEl>
                                          <p:spTgt spid="16"/>
                                        </p:tgtEl>
                                      </p:cBhvr>
                                    </p:animEffect>
                                    <p:set>
                                      <p:cBhvr>
                                        <p:cTn id="23" dur="1" fill="hold">
                                          <p:stCondLst>
                                            <p:cond delay="2099"/>
                                          </p:stCondLst>
                                        </p:cTn>
                                        <p:tgtEl>
                                          <p:spTgt spid="16"/>
                                        </p:tgtEl>
                                        <p:attrNameLst>
                                          <p:attrName>style.visibility</p:attrName>
                                        </p:attrNameLst>
                                      </p:cBhvr>
                                      <p:to>
                                        <p:strVal val="hidden"/>
                                      </p:to>
                                    </p:set>
                                  </p:childTnLst>
                                </p:cTn>
                              </p:par>
                              <p:par>
                                <p:cTn id="24" presetID="9" presetClass="exit" presetSubtype="0" fill="hold" nodeType="withEffect">
                                  <p:stCondLst>
                                    <p:cond delay="0"/>
                                  </p:stCondLst>
                                  <p:childTnLst>
                                    <p:animEffect transition="out" filter="dissolve">
                                      <p:cBhvr>
                                        <p:cTn id="25" dur="2100"/>
                                        <p:tgtEl>
                                          <p:spTgt spid="10"/>
                                        </p:tgtEl>
                                      </p:cBhvr>
                                    </p:animEffect>
                                    <p:set>
                                      <p:cBhvr>
                                        <p:cTn id="26" dur="1" fill="hold">
                                          <p:stCondLst>
                                            <p:cond delay="2099"/>
                                          </p:stCondLst>
                                        </p:cTn>
                                        <p:tgtEl>
                                          <p:spTgt spid="10"/>
                                        </p:tgtEl>
                                        <p:attrNameLst>
                                          <p:attrName>style.visibility</p:attrName>
                                        </p:attrNameLst>
                                      </p:cBhvr>
                                      <p:to>
                                        <p:strVal val="hidden"/>
                                      </p:to>
                                    </p:set>
                                  </p:childTnLst>
                                </p:cTn>
                              </p:par>
                              <p:par>
                                <p:cTn id="27" presetID="9" presetClass="exit" presetSubtype="0" fill="hold" nodeType="withEffect">
                                  <p:stCondLst>
                                    <p:cond delay="0"/>
                                  </p:stCondLst>
                                  <p:childTnLst>
                                    <p:animEffect transition="out" filter="dissolve">
                                      <p:cBhvr>
                                        <p:cTn id="28" dur="2100"/>
                                        <p:tgtEl>
                                          <p:spTgt spid="3"/>
                                        </p:tgtEl>
                                      </p:cBhvr>
                                    </p:animEffect>
                                    <p:set>
                                      <p:cBhvr>
                                        <p:cTn id="29" dur="1" fill="hold">
                                          <p:stCondLst>
                                            <p:cond delay="20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Content</a:t>
            </a:r>
            <a:endParaRPr lang="de-DE" dirty="0"/>
          </a:p>
        </p:txBody>
      </p:sp>
      <p:sp>
        <p:nvSpPr>
          <p:cNvPr id="3" name="Inhaltsplatzhalter 2"/>
          <p:cNvSpPr>
            <a:spLocks noGrp="1"/>
          </p:cNvSpPr>
          <p:nvPr>
            <p:ph idx="1"/>
          </p:nvPr>
        </p:nvSpPr>
        <p:spPr/>
        <p:txBody>
          <a:bodyPr anchor="b"/>
          <a:lstStyle/>
          <a:p>
            <a:pPr>
              <a:lnSpc>
                <a:spcPct val="130000"/>
              </a:lnSpc>
            </a:pPr>
            <a:r>
              <a:rPr lang="en-GB" dirty="0" smtClean="0"/>
              <a:t>Introduction</a:t>
            </a:r>
          </a:p>
          <a:p>
            <a:pPr>
              <a:lnSpc>
                <a:spcPct val="130000"/>
              </a:lnSpc>
            </a:pPr>
            <a:r>
              <a:rPr lang="en-GB" dirty="0" smtClean="0"/>
              <a:t>The current app</a:t>
            </a:r>
          </a:p>
          <a:p>
            <a:pPr>
              <a:lnSpc>
                <a:spcPct val="130000"/>
              </a:lnSpc>
            </a:pPr>
            <a:r>
              <a:rPr lang="en-GB" dirty="0" smtClean="0"/>
              <a:t>Theoretical background</a:t>
            </a:r>
          </a:p>
          <a:p>
            <a:pPr>
              <a:lnSpc>
                <a:spcPct val="130000"/>
              </a:lnSpc>
            </a:pPr>
            <a:r>
              <a:rPr lang="en-GB" dirty="0" smtClean="0"/>
              <a:t>Expert interviews</a:t>
            </a:r>
          </a:p>
          <a:p>
            <a:pPr>
              <a:lnSpc>
                <a:spcPct val="130000"/>
              </a:lnSpc>
            </a:pPr>
            <a:r>
              <a:rPr lang="en-GB" dirty="0" smtClean="0"/>
              <a:t>Framework &amp; implications</a:t>
            </a:r>
          </a:p>
          <a:p>
            <a:pPr>
              <a:lnSpc>
                <a:spcPct val="130000"/>
              </a:lnSpc>
            </a:pPr>
            <a:r>
              <a:rPr lang="en-GB" dirty="0" smtClean="0"/>
              <a:t>Limitations &amp; further research</a:t>
            </a:r>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1</a:t>
            </a:fld>
            <a:endParaRPr lang="nb-NO" dirty="0"/>
          </a:p>
        </p:txBody>
      </p:sp>
    </p:spTree>
    <p:extLst>
      <p:ext uri="{BB962C8B-B14F-4D97-AF65-F5344CB8AC3E}">
        <p14:creationId xmlns:p14="http://schemas.microsoft.com/office/powerpoint/2010/main" val="416431006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bwMode="auto">
          <a:xfrm>
            <a:off x="838200" y="365125"/>
            <a:ext cx="10515600" cy="958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dirty="0" smtClean="0">
                <a:latin typeface="Calibri Light" charset="0"/>
              </a:rPr>
              <a:t>Introduction</a:t>
            </a:r>
            <a:r>
              <a:rPr lang="nb-NO" dirty="0" smtClean="0">
                <a:latin typeface="Calibri Light" charset="0"/>
              </a:rPr>
              <a:t> - Problem</a:t>
            </a:r>
            <a:endParaRPr lang="nb-NO" dirty="0">
              <a:latin typeface="Calibri Light" charset="0"/>
            </a:endParaRPr>
          </a:p>
        </p:txBody>
      </p:sp>
      <p:sp>
        <p:nvSpPr>
          <p:cNvPr id="28674" name="TextBox 2"/>
          <p:cNvSpPr txBox="1">
            <a:spLocks noChangeArrowheads="1"/>
          </p:cNvSpPr>
          <p:nvPr/>
        </p:nvSpPr>
        <p:spPr bwMode="auto">
          <a:xfrm>
            <a:off x="809625" y="1628775"/>
            <a:ext cx="10460038"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150000"/>
              </a:lnSpc>
              <a:buFont typeface="Arial" charset="0"/>
              <a:buChar char="•"/>
            </a:pPr>
            <a:r>
              <a:rPr lang="en-GB" sz="2600"/>
              <a:t>Time intensive</a:t>
            </a:r>
          </a:p>
          <a:p>
            <a:pPr eaLnBrk="1" hangingPunct="1">
              <a:lnSpc>
                <a:spcPct val="150000"/>
              </a:lnSpc>
              <a:buFont typeface="Arial" charset="0"/>
              <a:buChar char="•"/>
            </a:pPr>
            <a:r>
              <a:rPr lang="en-GB" sz="2600"/>
              <a:t>New person or without social network </a:t>
            </a:r>
          </a:p>
          <a:p>
            <a:pPr eaLnBrk="1" hangingPunct="1">
              <a:lnSpc>
                <a:spcPct val="150000"/>
              </a:lnSpc>
              <a:buFont typeface="Arial" charset="0"/>
              <a:buChar char="•"/>
            </a:pPr>
            <a:r>
              <a:rPr lang="en-GB" sz="2600"/>
              <a:t>Topics for the project</a:t>
            </a:r>
          </a:p>
          <a:p>
            <a:pPr eaLnBrk="1" hangingPunct="1">
              <a:lnSpc>
                <a:spcPct val="150000"/>
              </a:lnSpc>
              <a:buFont typeface="Arial" charset="0"/>
              <a:buChar char="•"/>
            </a:pPr>
            <a:r>
              <a:rPr lang="en-GB" sz="2600"/>
              <a:t>Size of the team</a:t>
            </a:r>
          </a:p>
          <a:p>
            <a:pPr eaLnBrk="1" hangingPunct="1">
              <a:lnSpc>
                <a:spcPct val="150000"/>
              </a:lnSpc>
              <a:buFont typeface="Arial" charset="0"/>
              <a:buChar char="•"/>
            </a:pPr>
            <a:r>
              <a:rPr lang="en-GB" sz="2600"/>
              <a:t>Roles inside the team</a:t>
            </a:r>
          </a:p>
          <a:p>
            <a:pPr eaLnBrk="1" hangingPunct="1">
              <a:lnSpc>
                <a:spcPct val="150000"/>
              </a:lnSpc>
              <a:buFont typeface="Arial" charset="0"/>
              <a:buChar char="•"/>
            </a:pPr>
            <a:r>
              <a:rPr lang="en-GB" sz="2600"/>
              <a:t>Knowledge distribution </a:t>
            </a:r>
          </a:p>
          <a:p>
            <a:pPr eaLnBrk="1" hangingPunct="1">
              <a:buFont typeface="Arial" charset="0"/>
              <a:buChar char="•"/>
            </a:pPr>
            <a:endParaRPr lang="en-GB" sz="2800"/>
          </a:p>
        </p:txBody>
      </p:sp>
      <p:pic>
        <p:nvPicPr>
          <p:cNvPr id="4" name="Bild 3" descr="Unknown.jpg"/>
          <p:cNvPicPr>
            <a:picLocks noChangeAspect="1"/>
          </p:cNvPicPr>
          <p:nvPr/>
        </p:nvPicPr>
        <p:blipFill>
          <a:blip r:embed="rId3"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705778" y="1013827"/>
            <a:ext cx="934830" cy="934830"/>
          </a:xfrm>
          <a:prstGeom prst="rect">
            <a:avLst/>
          </a:prstGeom>
        </p:spPr>
      </p:pic>
      <p:pic>
        <p:nvPicPr>
          <p:cNvPr id="5" name="Bild 4" descr="socialnet.jpg"/>
          <p:cNvPicPr>
            <a:picLocks noChangeAspect="1"/>
          </p:cNvPicPr>
          <p:nvPr/>
        </p:nvPicPr>
        <p:blipFill>
          <a:blip r:embed="rId4"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928790" y="1718166"/>
            <a:ext cx="1581204" cy="1099201"/>
          </a:xfrm>
          <a:prstGeom prst="rect">
            <a:avLst/>
          </a:prstGeom>
        </p:spPr>
      </p:pic>
      <p:pic>
        <p:nvPicPr>
          <p:cNvPr id="6" name="Bild 5" descr="size.jpg"/>
          <p:cNvPicPr>
            <a:picLocks noChangeAspect="1"/>
          </p:cNvPicPr>
          <p:nvPr/>
        </p:nvPicPr>
        <p:blipFill>
          <a:blip r:embed="rId5"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875694" y="2984122"/>
            <a:ext cx="1658066" cy="994840"/>
          </a:xfrm>
          <a:prstGeom prst="rect">
            <a:avLst/>
          </a:prstGeom>
        </p:spPr>
      </p:pic>
      <p:pic>
        <p:nvPicPr>
          <p:cNvPr id="7" name="Bild 6" descr="roles.jpg"/>
          <p:cNvPicPr>
            <a:picLocks noChangeAspect="1"/>
          </p:cNvPicPr>
          <p:nvPr/>
        </p:nvPicPr>
        <p:blipFill rotWithShape="1">
          <a:blip r:embed="rId6" cstate="email">
            <a:duotone>
              <a:schemeClr val="accent6">
                <a:shade val="45000"/>
                <a:satMod val="135000"/>
              </a:schemeClr>
              <a:prstClr val="white"/>
            </a:duotone>
            <a:extLst>
              <a:ext uri="{28A0092B-C50C-407E-A947-70E740481C1C}">
                <a14:useLocalDpi xmlns:a14="http://schemas.microsoft.com/office/drawing/2010/main" val="0"/>
              </a:ext>
            </a:extLst>
          </a:blip>
          <a:srcRect l="4620" t="4580" r="3003" b="3816"/>
          <a:stretch/>
        </p:blipFill>
        <p:spPr>
          <a:xfrm>
            <a:off x="7438735" y="3692462"/>
            <a:ext cx="1024560" cy="1024498"/>
          </a:xfrm>
          <a:prstGeom prst="rect">
            <a:avLst/>
          </a:prstGeom>
        </p:spPr>
      </p:pic>
      <p:pic>
        <p:nvPicPr>
          <p:cNvPr id="8" name="Bild 7" descr="knowledge.jpg"/>
          <p:cNvPicPr>
            <a:picLocks noChangeAspect="1"/>
          </p:cNvPicPr>
          <p:nvPr/>
        </p:nvPicPr>
        <p:blipFill>
          <a:blip r:embed="rId7"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220198" y="4375461"/>
            <a:ext cx="1454717" cy="1039084"/>
          </a:xfrm>
          <a:prstGeom prst="rect">
            <a:avLst/>
          </a:prstGeom>
        </p:spPr>
      </p:pic>
      <p:pic>
        <p:nvPicPr>
          <p:cNvPr id="9" name="Bild 8" descr="topic.jpg"/>
          <p:cNvPicPr>
            <a:picLocks noChangeAspect="1"/>
          </p:cNvPicPr>
          <p:nvPr/>
        </p:nvPicPr>
        <p:blipFill>
          <a:blip r:embed="rId8"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49948" y="2230418"/>
            <a:ext cx="1431975" cy="1087857"/>
          </a:xfrm>
          <a:prstGeom prst="rect">
            <a:avLst/>
          </a:prstGeom>
        </p:spPr>
      </p:pic>
      <p:sp>
        <p:nvSpPr>
          <p:cNvPr id="28681" name="Foliennummernplatzhalt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B8B41898-686D-EF4D-99C5-FDF5F5FBF787}" type="slidenum">
              <a:rPr lang="nb-NO" sz="1800"/>
              <a:pPr eaLnBrk="1" fontAlgn="base" hangingPunct="1">
                <a:spcBef>
                  <a:spcPct val="0"/>
                </a:spcBef>
                <a:spcAft>
                  <a:spcPct val="0"/>
                </a:spcAft>
              </a:pPr>
              <a:t>2</a:t>
            </a:fld>
            <a:endParaRPr lang="nb-NO" sz="1800"/>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559686" y="5940551"/>
            <a:ext cx="3982379" cy="753331"/>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en-GB" dirty="0">
                <a:latin typeface="Calibri Light" charset="0"/>
              </a:rPr>
              <a:t>Introduction</a:t>
            </a:r>
            <a:r>
              <a:rPr lang="nb-NO" dirty="0">
                <a:latin typeface="Calibri Light" charset="0"/>
              </a:rPr>
              <a:t> - </a:t>
            </a:r>
            <a:r>
              <a:rPr lang="de-DE" dirty="0" smtClean="0"/>
              <a:t>The </a:t>
            </a:r>
            <a:r>
              <a:rPr lang="en-GB" dirty="0" smtClean="0"/>
              <a:t>idea</a:t>
            </a:r>
            <a:endParaRPr lang="en-GB" dirty="0"/>
          </a:p>
        </p:txBody>
      </p:sp>
      <p:sp>
        <p:nvSpPr>
          <p:cNvPr id="3" name="Inhaltsplatzhalter 2"/>
          <p:cNvSpPr>
            <a:spLocks noGrp="1"/>
          </p:cNvSpPr>
          <p:nvPr>
            <p:ph idx="1"/>
          </p:nvPr>
        </p:nvSpPr>
        <p:spPr/>
        <p:txBody>
          <a:bodyPr anchor="ctr"/>
          <a:lstStyle/>
          <a:p>
            <a:pPr marL="0" indent="0" algn="ctr">
              <a:buNone/>
            </a:pPr>
            <a:r>
              <a:rPr lang="en-GB" dirty="0" smtClean="0"/>
              <a:t>An app which is supporting the group forming procedure in an educational environment.</a:t>
            </a:r>
            <a:endParaRPr lang="en-GB"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3</a:t>
            </a:fld>
            <a:endParaRPr lang="nb-NO" dirty="0"/>
          </a:p>
        </p:txBody>
      </p:sp>
      <p:pic>
        <p:nvPicPr>
          <p:cNvPr id="5" name="Bild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5159" y="5764552"/>
            <a:ext cx="3575586" cy="1023512"/>
          </a:xfrm>
          <a:prstGeom prst="rect">
            <a:avLst/>
          </a:prstGeom>
        </p:spPr>
      </p:pic>
      <p:pic>
        <p:nvPicPr>
          <p:cNvPr id="7" name="Bild 6" descr="apple-android-app-market2.png"/>
          <p:cNvPicPr>
            <a:picLocks noChangeAspect="1"/>
          </p:cNvPicPr>
          <p:nvPr/>
        </p:nvPicPr>
        <p:blipFill>
          <a:blip r:embed="rId3"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851489" y="1377519"/>
            <a:ext cx="2092612" cy="1831036"/>
          </a:xfrm>
          <a:prstGeom prst="rect">
            <a:avLst/>
          </a:prstGeom>
        </p:spPr>
      </p:pic>
    </p:spTree>
    <p:extLst>
      <p:ext uri="{BB962C8B-B14F-4D97-AF65-F5344CB8AC3E}">
        <p14:creationId xmlns:p14="http://schemas.microsoft.com/office/powerpoint/2010/main" val="38533591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74434E-7 -1.5887E-6 L -0.3037 0.41617 " pathEditMode="relative" rAng="0" ptsTypes="AA">
                                      <p:cBhvr>
                                        <p:cTn id="6" dur="2000" fill="hold"/>
                                        <p:tgtEl>
                                          <p:spTgt spid="5"/>
                                        </p:tgtEl>
                                        <p:attrNameLst>
                                          <p:attrName>ppt_x</p:attrName>
                                          <p:attrName>ppt_y</p:attrName>
                                        </p:attrNameLst>
                                      </p:cBhvr>
                                      <p:rCtr x="-15191" y="20797"/>
                                    </p:animMotion>
                                  </p:childTnLst>
                                </p:cTn>
                              </p:par>
                              <p:par>
                                <p:cTn id="7" presetID="6" presetClass="emph" presetSubtype="0" fill="hold" nodeType="withEffect">
                                  <p:stCondLst>
                                    <p:cond delay="0"/>
                                  </p:stCondLst>
                                  <p:childTnLst>
                                    <p:animScale>
                                      <p:cBhvr>
                                        <p:cTn id="8" dur="2000" fill="hold"/>
                                        <p:tgtEl>
                                          <p:spTgt spid="5"/>
                                        </p:tgtEl>
                                      </p:cBhvr>
                                      <p:by x="50000" y="50000"/>
                                    </p:animScale>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9"/>
                                          </p:stCondLst>
                                        </p:cTn>
                                        <p:tgtEl>
                                          <p:spTgt spid="8"/>
                                        </p:tgtEl>
                                        <p:attrNameLst>
                                          <p:attrName>style.visibility</p:attrName>
                                        </p:attrNameLst>
                                      </p:cBhvr>
                                      <p:to>
                                        <p:strVal val="hidden"/>
                                      </p:to>
                                    </p:set>
                                  </p:childTnLst>
                                </p:cTn>
                              </p:par>
                            </p:childTnLst>
                          </p:cTn>
                        </p:par>
                        <p:par>
                          <p:cTn id="12" fill="hold">
                            <p:stCondLst>
                              <p:cond delay="2010"/>
                            </p:stCondLst>
                            <p:childTnLst>
                              <p:par>
                                <p:cTn id="13" presetID="3" presetClass="entr" presetSubtype="1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linds(horizontal)">
                                      <p:cBhvr>
                                        <p:cTn id="15" dur="500"/>
                                        <p:tgtEl>
                                          <p:spTgt spid="3">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latin typeface="Calibri Light" charset="0"/>
              </a:rPr>
              <a:t>Introduction</a:t>
            </a:r>
            <a:r>
              <a:rPr lang="nb-NO" dirty="0">
                <a:latin typeface="Calibri Light" charset="0"/>
              </a:rPr>
              <a:t> </a:t>
            </a:r>
            <a:r>
              <a:rPr lang="nb-NO" dirty="0" smtClean="0">
                <a:latin typeface="Calibri Light" charset="0"/>
              </a:rPr>
              <a:t>– Research questions</a:t>
            </a:r>
            <a:endParaRPr lang="de-DE" dirty="0"/>
          </a:p>
        </p:txBody>
      </p:sp>
      <p:sp>
        <p:nvSpPr>
          <p:cNvPr id="3" name="Inhaltsplatzhalter 2"/>
          <p:cNvSpPr>
            <a:spLocks noGrp="1"/>
          </p:cNvSpPr>
          <p:nvPr>
            <p:ph idx="1"/>
          </p:nvPr>
        </p:nvSpPr>
        <p:spPr/>
        <p:txBody>
          <a:bodyPr anchor="ctr"/>
          <a:lstStyle/>
          <a:p>
            <a:r>
              <a:rPr lang="en-GB" dirty="0" smtClean="0"/>
              <a:t>What group forming strategies are currently used in an educational environment?</a:t>
            </a:r>
          </a:p>
          <a:p>
            <a:r>
              <a:rPr lang="en-GB" dirty="0" smtClean="0"/>
              <a:t>Is there any existing technology, which is in use related to group formation in class?</a:t>
            </a:r>
          </a:p>
          <a:p>
            <a:r>
              <a:rPr lang="en-GB" dirty="0" smtClean="0"/>
              <a:t>How should be a prototype designed in order to assist the group forming procedure?</a:t>
            </a:r>
            <a:endParaRPr lang="en-GB"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4</a:t>
            </a:fld>
            <a:endParaRPr lang="nb-NO" dirty="0"/>
          </a:p>
        </p:txBody>
      </p:sp>
      <p:pic>
        <p:nvPicPr>
          <p:cNvPr id="8" name="Bild 7" descr="research-question-picture.jpg"/>
          <p:cNvPicPr>
            <a:picLocks noChangeAspect="1"/>
          </p:cNvPicPr>
          <p:nvPr/>
        </p:nvPicPr>
        <p:blipFill>
          <a:blip r:embed="rId2" cstate="email">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57213" y="86094"/>
            <a:ext cx="2238498" cy="1692304"/>
          </a:xfrm>
          <a:prstGeom prst="rect">
            <a:avLst/>
          </a:prstGeom>
        </p:spPr>
      </p:pic>
    </p:spTree>
    <p:extLst>
      <p:ext uri="{BB962C8B-B14F-4D97-AF65-F5344CB8AC3E}">
        <p14:creationId xmlns:p14="http://schemas.microsoft.com/office/powerpoint/2010/main" val="205738299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current</a:t>
            </a:r>
            <a:r>
              <a:rPr lang="de-DE" dirty="0" smtClean="0"/>
              <a:t> </a:t>
            </a:r>
            <a:r>
              <a:rPr lang="de-DE" dirty="0" err="1" smtClean="0"/>
              <a:t>app</a:t>
            </a:r>
            <a:endParaRPr lang="de-DE" dirty="0"/>
          </a:p>
        </p:txBody>
      </p:sp>
      <p:sp>
        <p:nvSpPr>
          <p:cNvPr id="3" name="Inhaltsplatzhalter 2"/>
          <p:cNvSpPr>
            <a:spLocks noGrp="1"/>
          </p:cNvSpPr>
          <p:nvPr>
            <p:ph idx="1"/>
          </p:nvPr>
        </p:nvSpPr>
        <p:spPr>
          <a:xfrm>
            <a:off x="838200" y="1707497"/>
            <a:ext cx="6491530" cy="3955366"/>
          </a:xfrm>
        </p:spPr>
        <p:txBody>
          <a:bodyPr anchor="ctr"/>
          <a:lstStyle/>
          <a:p>
            <a:r>
              <a:rPr lang="en-GB" dirty="0" smtClean="0"/>
              <a:t>The prototype works on Android, iOS, </a:t>
            </a:r>
            <a:r>
              <a:rPr lang="en-GB" dirty="0" smtClean="0"/>
              <a:t>Windows Phone </a:t>
            </a:r>
            <a:r>
              <a:rPr lang="en-GB" dirty="0" smtClean="0"/>
              <a:t>&amp; web</a:t>
            </a:r>
          </a:p>
          <a:p>
            <a:r>
              <a:rPr lang="en-GB" dirty="0" smtClean="0"/>
              <a:t>Designed for mobile devices</a:t>
            </a:r>
          </a:p>
          <a:p>
            <a:r>
              <a:rPr lang="en-GB" dirty="0" smtClean="0"/>
              <a:t>Developed in </a:t>
            </a:r>
            <a:r>
              <a:rPr lang="en-GB" dirty="0" err="1" smtClean="0"/>
              <a:t>Appery.io</a:t>
            </a:r>
            <a:r>
              <a:rPr lang="en-GB" dirty="0" smtClean="0"/>
              <a:t> Cloud Service</a:t>
            </a:r>
          </a:p>
          <a:p>
            <a:r>
              <a:rPr lang="en-GB" dirty="0" smtClean="0"/>
              <a:t>Applies some universal design patterns</a:t>
            </a:r>
            <a:endParaRPr lang="en-GB"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5</a:t>
            </a:fld>
            <a:endParaRPr lang="nb-NO" dirty="0"/>
          </a:p>
        </p:txBody>
      </p:sp>
      <p:pic>
        <p:nvPicPr>
          <p:cNvPr id="5" name="Bild 4"/>
          <p:cNvPicPr>
            <a:picLocks noChangeAspect="1"/>
          </p:cNvPicPr>
          <p:nvPr/>
        </p:nvPicPr>
        <p:blipFill>
          <a:blip r:embed="rId2"/>
          <a:stretch>
            <a:fillRect/>
          </a:stretch>
        </p:blipFill>
        <p:spPr>
          <a:xfrm>
            <a:off x="7789778" y="399974"/>
            <a:ext cx="2736619" cy="5015936"/>
          </a:xfrm>
          <a:prstGeom prst="rect">
            <a:avLst/>
          </a:prstGeom>
        </p:spPr>
      </p:pic>
      <p:sp>
        <p:nvSpPr>
          <p:cNvPr id="6" name="Rechteck 5"/>
          <p:cNvSpPr/>
          <p:nvPr/>
        </p:nvSpPr>
        <p:spPr>
          <a:xfrm>
            <a:off x="7923893" y="925521"/>
            <a:ext cx="2481036" cy="3914086"/>
          </a:xfrm>
          <a:prstGeom prst="rect">
            <a:avLst/>
          </a:prstGeom>
          <a:blipFill rotWithShape="1">
            <a:blip r:embed="rId3"/>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4598390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Theoretical </a:t>
            </a:r>
            <a:r>
              <a:rPr lang="en-GB" dirty="0" smtClean="0"/>
              <a:t>background </a:t>
            </a:r>
            <a:r>
              <a:rPr lang="en-GB" dirty="0"/>
              <a:t>– </a:t>
            </a:r>
            <a:br>
              <a:rPr lang="en-GB" dirty="0"/>
            </a:br>
            <a:r>
              <a:rPr lang="en-GB" dirty="0"/>
              <a:t>Mobile concepts &amp; context </a:t>
            </a:r>
            <a:endParaRPr lang="de-DE" dirty="0"/>
          </a:p>
        </p:txBody>
      </p:sp>
      <p:sp>
        <p:nvSpPr>
          <p:cNvPr id="3" name="Inhaltsplatzhalter 2"/>
          <p:cNvSpPr>
            <a:spLocks noGrp="1"/>
          </p:cNvSpPr>
          <p:nvPr>
            <p:ph idx="1"/>
          </p:nvPr>
        </p:nvSpPr>
        <p:spPr>
          <a:xfrm>
            <a:off x="838200" y="1639457"/>
            <a:ext cx="10515600" cy="3955366"/>
          </a:xfrm>
        </p:spPr>
        <p:txBody>
          <a:bodyPr/>
          <a:lstStyle/>
          <a:p>
            <a:pPr marL="609585" indent="-457189">
              <a:lnSpc>
                <a:spcPct val="80000"/>
              </a:lnSpc>
              <a:buClr>
                <a:schemeClr val="dk1"/>
              </a:buClr>
              <a:buSzPct val="100000"/>
              <a:buFont typeface="Arial"/>
              <a:buChar char="●"/>
            </a:pPr>
            <a:r>
              <a:rPr lang="en-GB" sz="2400" i="1" dirty="0" err="1"/>
              <a:t>Kakihara</a:t>
            </a:r>
            <a:r>
              <a:rPr lang="en-GB" sz="2400" i="1" dirty="0"/>
              <a:t> &amp; </a:t>
            </a:r>
            <a:r>
              <a:rPr lang="en-GB" sz="2400" i="1" dirty="0" err="1"/>
              <a:t>Sørensen</a:t>
            </a:r>
            <a:r>
              <a:rPr lang="en-GB" sz="2400" i="1" dirty="0"/>
              <a:t>, 2001: Expanding the Mobility Concept</a:t>
            </a:r>
          </a:p>
          <a:p>
            <a:pPr marL="1219170" lvl="1" indent="-457189">
              <a:lnSpc>
                <a:spcPct val="80000"/>
              </a:lnSpc>
              <a:buClr>
                <a:schemeClr val="dk1"/>
              </a:buClr>
              <a:buSzPct val="100000"/>
              <a:buFont typeface="Courier New"/>
              <a:buChar char="o"/>
            </a:pPr>
            <a:r>
              <a:rPr lang="en-GB" dirty="0"/>
              <a:t>spatial - virtual classroom</a:t>
            </a:r>
          </a:p>
          <a:p>
            <a:pPr marL="1219170" lvl="1" indent="-457189">
              <a:lnSpc>
                <a:spcPct val="80000"/>
              </a:lnSpc>
              <a:buClr>
                <a:schemeClr val="dk1"/>
              </a:buClr>
              <a:buSzPct val="100000"/>
              <a:buFont typeface="Courier New"/>
              <a:buChar char="o"/>
            </a:pPr>
            <a:r>
              <a:rPr lang="en-GB" dirty="0"/>
              <a:t>temporal - shift from the linear time slot paradigm</a:t>
            </a:r>
          </a:p>
          <a:p>
            <a:pPr marL="1219170" lvl="1" indent="-457189">
              <a:lnSpc>
                <a:spcPct val="80000"/>
              </a:lnSpc>
              <a:buClr>
                <a:schemeClr val="dk1"/>
              </a:buClr>
              <a:buSzPct val="100000"/>
              <a:buFont typeface="Courier New"/>
              <a:buChar char="o"/>
            </a:pPr>
            <a:r>
              <a:rPr lang="en-GB" dirty="0"/>
              <a:t>contextual - how/under what circumstances. Ephemeral announcement from instructor becomes temporal message for the students</a:t>
            </a:r>
          </a:p>
          <a:p>
            <a:pPr marL="609585" indent="-457189">
              <a:lnSpc>
                <a:spcPct val="80000"/>
              </a:lnSpc>
              <a:buClr>
                <a:schemeClr val="dk1"/>
              </a:buClr>
              <a:buSzPct val="100000"/>
              <a:buFont typeface="Arial"/>
              <a:buChar char="●"/>
            </a:pPr>
            <a:r>
              <a:rPr lang="en-GB" sz="2400" i="1" dirty="0" err="1"/>
              <a:t>Agre</a:t>
            </a:r>
            <a:r>
              <a:rPr lang="en-GB" sz="2400" i="1" dirty="0"/>
              <a:t>, 2001: Changing Places: Contents of Awareness in Computing</a:t>
            </a:r>
          </a:p>
          <a:p>
            <a:pPr marL="1219170" lvl="1" indent="-457189">
              <a:lnSpc>
                <a:spcPct val="80000"/>
              </a:lnSpc>
              <a:buClr>
                <a:schemeClr val="dk1"/>
              </a:buClr>
              <a:buSzPct val="100000"/>
              <a:buFont typeface="Arial"/>
              <a:buChar char="○"/>
            </a:pPr>
            <a:r>
              <a:rPr lang="en-GB" dirty="0"/>
              <a:t> uncouples institutions and architectures</a:t>
            </a:r>
          </a:p>
          <a:p>
            <a:pPr marL="609585" indent="-457189">
              <a:lnSpc>
                <a:spcPct val="80000"/>
              </a:lnSpc>
              <a:buClr>
                <a:schemeClr val="dk1"/>
              </a:buClr>
              <a:buSzPct val="100000"/>
              <a:buFont typeface="Arial"/>
              <a:buChar char="●"/>
            </a:pPr>
            <a:r>
              <a:rPr lang="en-GB" sz="2400" i="1" dirty="0"/>
              <a:t>Luff &amp; Heath, 1998: Mobility in Collaboration</a:t>
            </a:r>
          </a:p>
          <a:p>
            <a:pPr marL="1219170" lvl="1" indent="-457189">
              <a:lnSpc>
                <a:spcPct val="80000"/>
              </a:lnSpc>
              <a:buClr>
                <a:schemeClr val="dk1"/>
              </a:buClr>
              <a:buSzPct val="100000"/>
              <a:buFont typeface="Arial"/>
              <a:buChar char="○"/>
            </a:pPr>
            <a:r>
              <a:rPr lang="en-GB" dirty="0"/>
              <a:t>3 notions of mobility encompass synchronicity and </a:t>
            </a:r>
            <a:r>
              <a:rPr lang="en-GB" dirty="0" err="1"/>
              <a:t>asynchronicity</a:t>
            </a:r>
            <a:endParaRPr lang="en-GB" dirty="0"/>
          </a:p>
          <a:p>
            <a:pPr marL="1219170" lvl="1" indent="-457189">
              <a:lnSpc>
                <a:spcPct val="80000"/>
              </a:lnSpc>
              <a:buClr>
                <a:schemeClr val="dk1"/>
              </a:buClr>
              <a:buSzPct val="100000"/>
              <a:buFont typeface="Arial"/>
              <a:buChar char="○"/>
            </a:pPr>
            <a:r>
              <a:rPr lang="en-GB" dirty="0"/>
              <a:t>Attention to the practical concerns of the human actors, how they interact with the artifacts and each other.</a:t>
            </a:r>
          </a:p>
          <a:p>
            <a:endParaRPr lang="de-DE"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6</a:t>
            </a:fld>
            <a:endParaRPr lang="nb-NO" dirty="0"/>
          </a:p>
        </p:txBody>
      </p:sp>
    </p:spTree>
    <p:extLst>
      <p:ext uri="{BB962C8B-B14F-4D97-AF65-F5344CB8AC3E}">
        <p14:creationId xmlns:p14="http://schemas.microsoft.com/office/powerpoint/2010/main" val="401038836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Theoretical </a:t>
            </a:r>
            <a:r>
              <a:rPr lang="en-GB" dirty="0" smtClean="0"/>
              <a:t>background </a:t>
            </a:r>
            <a:r>
              <a:rPr lang="en-GB" dirty="0"/>
              <a:t>– </a:t>
            </a:r>
            <a:br>
              <a:rPr lang="en-GB" dirty="0"/>
            </a:br>
            <a:r>
              <a:rPr lang="en-GB" dirty="0"/>
              <a:t>Mobile concepts &amp; context </a:t>
            </a:r>
            <a:endParaRPr lang="de-DE" dirty="0"/>
          </a:p>
        </p:txBody>
      </p:sp>
      <p:sp>
        <p:nvSpPr>
          <p:cNvPr id="3" name="Inhaltsplatzhalter 2"/>
          <p:cNvSpPr>
            <a:spLocks noGrp="1"/>
          </p:cNvSpPr>
          <p:nvPr>
            <p:ph idx="1"/>
          </p:nvPr>
        </p:nvSpPr>
        <p:spPr>
          <a:xfrm>
            <a:off x="838200" y="1718837"/>
            <a:ext cx="10515600" cy="3955366"/>
          </a:xfrm>
        </p:spPr>
        <p:txBody>
          <a:bodyPr/>
          <a:lstStyle/>
          <a:p>
            <a:pPr marL="609585" indent="-457189">
              <a:lnSpc>
                <a:spcPct val="80000"/>
              </a:lnSpc>
              <a:buClr>
                <a:schemeClr val="dk1"/>
              </a:buClr>
              <a:buSzPct val="100000"/>
              <a:buFont typeface="Arial"/>
              <a:buChar char="●"/>
            </a:pPr>
            <a:r>
              <a:rPr lang="en-GB" sz="2400" i="1" dirty="0" err="1"/>
              <a:t>Tamminen</a:t>
            </a:r>
            <a:r>
              <a:rPr lang="en-GB" sz="2400" i="1" dirty="0"/>
              <a:t> et al., 2004</a:t>
            </a:r>
            <a:r>
              <a:rPr lang="en-GB" sz="2400" dirty="0"/>
              <a:t> define 5 characteristics of mobile contexts</a:t>
            </a:r>
          </a:p>
          <a:p>
            <a:pPr marL="1219170" lvl="1" indent="-457189">
              <a:lnSpc>
                <a:spcPct val="80000"/>
              </a:lnSpc>
              <a:buClr>
                <a:schemeClr val="dk1"/>
              </a:buClr>
              <a:buSzPct val="100000"/>
              <a:buFont typeface="Arial"/>
              <a:buAutoNum type="alphaLcPeriod"/>
            </a:pPr>
            <a:r>
              <a:rPr lang="en-GB" dirty="0"/>
              <a:t>situational acts within planned ones : not being able to join a group because the position is filled</a:t>
            </a:r>
          </a:p>
          <a:p>
            <a:pPr marL="1219170" lvl="1" indent="-457189">
              <a:lnSpc>
                <a:spcPct val="80000"/>
              </a:lnSpc>
              <a:buClr>
                <a:schemeClr val="dk1"/>
              </a:buClr>
              <a:buSzPct val="100000"/>
              <a:buFont typeface="Arial"/>
              <a:buAutoNum type="alphaLcPeriod"/>
            </a:pPr>
            <a:r>
              <a:rPr lang="en-GB" dirty="0"/>
              <a:t>claiming personal and group spaces:</a:t>
            </a:r>
          </a:p>
          <a:p>
            <a:pPr marL="1828754" lvl="2" indent="-457189">
              <a:lnSpc>
                <a:spcPct val="80000"/>
              </a:lnSpc>
              <a:buClr>
                <a:schemeClr val="dk1"/>
              </a:buClr>
              <a:buSzPct val="100000"/>
              <a:buFont typeface="Arial"/>
              <a:buAutoNum type="romanLcPeriod"/>
            </a:pPr>
            <a:r>
              <a:rPr lang="en-GB" sz="2400" dirty="0"/>
              <a:t>user profile</a:t>
            </a:r>
          </a:p>
          <a:p>
            <a:pPr marL="1828754" lvl="2" indent="-457189">
              <a:lnSpc>
                <a:spcPct val="80000"/>
              </a:lnSpc>
              <a:buClr>
                <a:schemeClr val="dk1"/>
              </a:buClr>
              <a:buSzPct val="100000"/>
              <a:buFont typeface="Arial"/>
              <a:buAutoNum type="romanLcPeriod"/>
            </a:pPr>
            <a:r>
              <a:rPr lang="en-GB" sz="2400" dirty="0"/>
              <a:t>group page</a:t>
            </a:r>
          </a:p>
          <a:p>
            <a:pPr marL="1828754" lvl="2" indent="-457189">
              <a:lnSpc>
                <a:spcPct val="80000"/>
              </a:lnSpc>
              <a:buClr>
                <a:schemeClr val="dk1"/>
              </a:buClr>
              <a:buSzPct val="100000"/>
              <a:buFont typeface="Arial"/>
              <a:buAutoNum type="romanLcPeriod"/>
            </a:pPr>
            <a:r>
              <a:rPr lang="en-GB" sz="2400" dirty="0"/>
              <a:t>class page </a:t>
            </a:r>
          </a:p>
          <a:p>
            <a:pPr marL="1219170" lvl="1" indent="-457189">
              <a:lnSpc>
                <a:spcPct val="80000"/>
              </a:lnSpc>
              <a:buClr>
                <a:schemeClr val="dk1"/>
              </a:buClr>
              <a:buSzPct val="100000"/>
              <a:buFont typeface="Arial"/>
              <a:buAutoNum type="alphaLcPeriod"/>
            </a:pPr>
            <a:r>
              <a:rPr lang="en-GB" dirty="0"/>
              <a:t>social solutions to problems in navigation: exchange student scenario </a:t>
            </a:r>
          </a:p>
          <a:p>
            <a:pPr marL="1219170" lvl="1" indent="-457189">
              <a:lnSpc>
                <a:spcPct val="80000"/>
              </a:lnSpc>
              <a:buClr>
                <a:schemeClr val="dk1"/>
              </a:buClr>
              <a:buSzPct val="100000"/>
              <a:buFont typeface="Arial"/>
              <a:buAutoNum type="alphaLcPeriod"/>
            </a:pPr>
            <a:r>
              <a:rPr lang="en-GB" dirty="0"/>
              <a:t>temporal tensions : acceleration, normal proceeding, slowing down, stopping.  </a:t>
            </a:r>
          </a:p>
          <a:p>
            <a:pPr marL="1219170" lvl="1" indent="-457189">
              <a:lnSpc>
                <a:spcPct val="80000"/>
              </a:lnSpc>
              <a:buClr>
                <a:schemeClr val="dk1"/>
              </a:buClr>
              <a:buSzPct val="100000"/>
              <a:buFont typeface="Arial"/>
              <a:buAutoNum type="alphaLcPeriod"/>
            </a:pPr>
            <a:r>
              <a:rPr lang="en-GB" dirty="0"/>
              <a:t>Multitasking </a:t>
            </a:r>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7</a:t>
            </a:fld>
            <a:endParaRPr lang="nb-NO" dirty="0"/>
          </a:p>
        </p:txBody>
      </p:sp>
    </p:spTree>
    <p:extLst>
      <p:ext uri="{BB962C8B-B14F-4D97-AF65-F5344CB8AC3E}">
        <p14:creationId xmlns:p14="http://schemas.microsoft.com/office/powerpoint/2010/main" val="113027741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Theoretical </a:t>
            </a:r>
            <a:r>
              <a:rPr lang="en-GB" dirty="0" smtClean="0"/>
              <a:t>background </a:t>
            </a:r>
            <a:r>
              <a:rPr lang="en-GB" dirty="0"/>
              <a:t>– </a:t>
            </a:r>
            <a:br>
              <a:rPr lang="en-GB" dirty="0"/>
            </a:br>
            <a:r>
              <a:rPr lang="en-GB" dirty="0"/>
              <a:t>Group forming strategies </a:t>
            </a:r>
            <a:endParaRPr lang="de-DE" dirty="0"/>
          </a:p>
        </p:txBody>
      </p:sp>
      <p:sp>
        <p:nvSpPr>
          <p:cNvPr id="3" name="Inhaltsplatzhalter 2"/>
          <p:cNvSpPr>
            <a:spLocks noGrp="1"/>
          </p:cNvSpPr>
          <p:nvPr>
            <p:ph idx="1"/>
          </p:nvPr>
        </p:nvSpPr>
        <p:spPr/>
        <p:txBody>
          <a:bodyPr/>
          <a:lstStyle/>
          <a:p>
            <a:pPr marL="609585" indent="-474121">
              <a:buClr>
                <a:schemeClr val="dk1"/>
              </a:buClr>
              <a:buSzPct val="100000"/>
              <a:buFont typeface="Arial"/>
              <a:buChar char="●"/>
            </a:pPr>
            <a:r>
              <a:rPr lang="en-GB" sz="2700" dirty="0"/>
              <a:t>real life practice : ad hoc</a:t>
            </a:r>
          </a:p>
          <a:p>
            <a:pPr marL="609585" indent="-474121">
              <a:buClr>
                <a:schemeClr val="dk1"/>
              </a:buClr>
              <a:buSzPct val="100000"/>
              <a:buFont typeface="Arial"/>
              <a:buChar char="●"/>
            </a:pPr>
            <a:r>
              <a:rPr lang="en-GB" sz="2700" dirty="0">
                <a:solidFill>
                  <a:srgbClr val="000000"/>
                </a:solidFill>
              </a:rPr>
              <a:t>Gross Davis (1999), Hilton &amp; Phillips (2010) </a:t>
            </a:r>
            <a:r>
              <a:rPr lang="en-GB" sz="2700" dirty="0"/>
              <a:t>+ Interviews</a:t>
            </a:r>
          </a:p>
          <a:p>
            <a:pPr marL="1219170" lvl="1" indent="-474121">
              <a:buClr>
                <a:schemeClr val="dk1"/>
              </a:buClr>
              <a:buSzPct val="100000"/>
              <a:buFont typeface="Arial"/>
              <a:buAutoNum type="alphaLcPeriod"/>
            </a:pPr>
            <a:r>
              <a:rPr lang="en-GB" sz="2700" dirty="0"/>
              <a:t>Social formation strategy: no intervention from instructor, students join themselves.</a:t>
            </a:r>
          </a:p>
          <a:p>
            <a:pPr marL="1219170" lvl="1" indent="-474121">
              <a:buClr>
                <a:schemeClr val="dk1"/>
              </a:buClr>
              <a:buSzPct val="100000"/>
              <a:buFont typeface="Arial"/>
              <a:buAutoNum type="alphaLcPeriod"/>
            </a:pPr>
            <a:r>
              <a:rPr lang="en-GB" sz="2700" dirty="0"/>
              <a:t>Requirements based algorithm: stratified random assignment. The students categorize themselves on predefined strata/roles. Yields balanced groups.</a:t>
            </a:r>
          </a:p>
          <a:p>
            <a:pPr marL="1219170" lvl="1" indent="-474121">
              <a:buClr>
                <a:schemeClr val="dk1"/>
              </a:buClr>
              <a:buSzPct val="100000"/>
              <a:buFont typeface="Arial"/>
              <a:buAutoNum type="alphaLcPeriod"/>
            </a:pPr>
            <a:r>
              <a:rPr lang="en-GB" sz="2700" dirty="0"/>
              <a:t>Coordinator based formation strategy: Drag &amp; Drop, Random assignment to groups</a:t>
            </a:r>
            <a:r>
              <a:rPr lang="en-GB" sz="2700" dirty="0" smtClean="0"/>
              <a:t>.</a:t>
            </a:r>
            <a:endParaRPr lang="en-GB" sz="2700"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8</a:t>
            </a:fld>
            <a:endParaRPr lang="nb-NO" dirty="0"/>
          </a:p>
        </p:txBody>
      </p:sp>
    </p:spTree>
    <p:extLst>
      <p:ext uri="{BB962C8B-B14F-4D97-AF65-F5344CB8AC3E}">
        <p14:creationId xmlns:p14="http://schemas.microsoft.com/office/powerpoint/2010/main" val="3654297665"/>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Expert interviews </a:t>
            </a:r>
            <a:endParaRPr lang="de-DE" dirty="0"/>
          </a:p>
        </p:txBody>
      </p:sp>
      <p:sp>
        <p:nvSpPr>
          <p:cNvPr id="3" name="Inhaltsplatzhalter 2"/>
          <p:cNvSpPr>
            <a:spLocks noGrp="1"/>
          </p:cNvSpPr>
          <p:nvPr>
            <p:ph idx="1"/>
          </p:nvPr>
        </p:nvSpPr>
        <p:spPr/>
        <p:txBody>
          <a:bodyPr/>
          <a:lstStyle/>
          <a:p>
            <a:r>
              <a:rPr lang="en-GB" sz="2900" dirty="0"/>
              <a:t>Strategies:</a:t>
            </a:r>
          </a:p>
          <a:p>
            <a:pPr lvl="1"/>
            <a:r>
              <a:rPr lang="en-GB" sz="2500" dirty="0"/>
              <a:t>Creation themselves by lecture, balance allocation of skills</a:t>
            </a:r>
          </a:p>
          <a:p>
            <a:pPr lvl="1"/>
            <a:r>
              <a:rPr lang="en-GB" sz="2500" dirty="0"/>
              <a:t>Lecturers support self-reliant creation</a:t>
            </a:r>
          </a:p>
          <a:p>
            <a:r>
              <a:rPr lang="en-GB" sz="2900" dirty="0"/>
              <a:t>Group work support self-reliant creation</a:t>
            </a:r>
          </a:p>
          <a:p>
            <a:pPr lvl="1"/>
            <a:r>
              <a:rPr lang="en-GB" sz="2500" dirty="0"/>
              <a:t>Projects, discussion, …</a:t>
            </a:r>
          </a:p>
          <a:p>
            <a:r>
              <a:rPr lang="en-GB" sz="2900" dirty="0"/>
              <a:t>3 – 5 persons per group</a:t>
            </a:r>
          </a:p>
          <a:p>
            <a:r>
              <a:rPr lang="en-GB" sz="2900" dirty="0"/>
              <a:t>Absence of students is frustrating</a:t>
            </a:r>
          </a:p>
          <a:p>
            <a:r>
              <a:rPr lang="en-GB" sz="2900" dirty="0"/>
              <a:t>Need short time to some hours for </a:t>
            </a:r>
            <a:r>
              <a:rPr lang="en-GB" sz="2900" dirty="0" smtClean="0"/>
              <a:t>creation</a:t>
            </a:r>
            <a:endParaRPr lang="en-GB" sz="2900"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9</a:t>
            </a:fld>
            <a:endParaRPr lang="nb-NO" dirty="0"/>
          </a:p>
        </p:txBody>
      </p:sp>
    </p:spTree>
    <p:extLst>
      <p:ext uri="{BB962C8B-B14F-4D97-AF65-F5344CB8AC3E}">
        <p14:creationId xmlns:p14="http://schemas.microsoft.com/office/powerpoint/2010/main" val="76197149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Framework &amp; implications</a:t>
            </a:r>
            <a:endParaRPr lang="de-DE" dirty="0"/>
          </a:p>
        </p:txBody>
      </p:sp>
      <p:sp>
        <p:nvSpPr>
          <p:cNvPr id="3" name="Inhaltsplatzhalter 2"/>
          <p:cNvSpPr>
            <a:spLocks noGrp="1"/>
          </p:cNvSpPr>
          <p:nvPr>
            <p:ph idx="1"/>
          </p:nvPr>
        </p:nvSpPr>
        <p:spPr>
          <a:xfrm>
            <a:off x="838200" y="1707497"/>
            <a:ext cx="6611364" cy="3955366"/>
          </a:xfrm>
        </p:spPr>
        <p:txBody>
          <a:bodyPr anchor="t"/>
          <a:lstStyle/>
          <a:p>
            <a:pPr>
              <a:lnSpc>
                <a:spcPct val="200000"/>
              </a:lnSpc>
            </a:pPr>
            <a:r>
              <a:rPr lang="en-GB" dirty="0" smtClean="0"/>
              <a:t>Mobility maintenance</a:t>
            </a:r>
          </a:p>
          <a:p>
            <a:pPr>
              <a:lnSpc>
                <a:spcPct val="200000"/>
              </a:lnSpc>
            </a:pPr>
            <a:r>
              <a:rPr lang="en-GB" dirty="0" smtClean="0"/>
              <a:t>Context transfer</a:t>
            </a:r>
          </a:p>
          <a:p>
            <a:pPr>
              <a:lnSpc>
                <a:spcPct val="200000"/>
              </a:lnSpc>
            </a:pPr>
            <a:r>
              <a:rPr lang="en-GB" dirty="0" smtClean="0"/>
              <a:t>Group forming flexibility and support</a:t>
            </a:r>
            <a:endParaRPr lang="en-GB"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10</a:t>
            </a:fld>
            <a:endParaRPr lang="nb-NO" dirty="0"/>
          </a:p>
        </p:txBody>
      </p:sp>
      <p:pic>
        <p:nvPicPr>
          <p:cNvPr id="6" name="Shape 86"/>
          <p:cNvPicPr preferRelativeResize="0"/>
          <p:nvPr/>
        </p:nvPicPr>
        <p:blipFill>
          <a:blip r:embed="rId3">
            <a:alphaModFix/>
            <a:duotone>
              <a:schemeClr val="accent6">
                <a:shade val="45000"/>
                <a:satMod val="135000"/>
              </a:schemeClr>
              <a:prstClr val="white"/>
            </a:duotone>
          </a:blip>
          <a:stretch>
            <a:fillRect/>
          </a:stretch>
        </p:blipFill>
        <p:spPr>
          <a:xfrm>
            <a:off x="7527301" y="2061017"/>
            <a:ext cx="4114865" cy="2735967"/>
          </a:xfrm>
          <a:prstGeom prst="rect">
            <a:avLst/>
          </a:prstGeom>
          <a:noFill/>
          <a:ln>
            <a:noFill/>
          </a:ln>
        </p:spPr>
      </p:pic>
    </p:spTree>
    <p:extLst>
      <p:ext uri="{BB962C8B-B14F-4D97-AF65-F5344CB8AC3E}">
        <p14:creationId xmlns:p14="http://schemas.microsoft.com/office/powerpoint/2010/main" val="126986366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Limitation &amp; further steps</a:t>
            </a:r>
            <a:endParaRPr lang="de-DE" dirty="0"/>
          </a:p>
        </p:txBody>
      </p:sp>
      <p:sp>
        <p:nvSpPr>
          <p:cNvPr id="3" name="Inhaltsplatzhalter 2"/>
          <p:cNvSpPr>
            <a:spLocks noGrp="1"/>
          </p:cNvSpPr>
          <p:nvPr>
            <p:ph idx="1"/>
          </p:nvPr>
        </p:nvSpPr>
        <p:spPr/>
        <p:txBody>
          <a:bodyPr/>
          <a:lstStyle/>
          <a:p>
            <a:pPr marL="609585" indent="-474121">
              <a:lnSpc>
                <a:spcPct val="150000"/>
              </a:lnSpc>
              <a:buClr>
                <a:schemeClr val="dk1"/>
              </a:buClr>
              <a:buSzPct val="76923"/>
              <a:buFont typeface="Arial"/>
              <a:buChar char="●"/>
            </a:pPr>
            <a:r>
              <a:rPr lang="en-GB" dirty="0"/>
              <a:t>Survey, workshop, focus group</a:t>
            </a:r>
          </a:p>
          <a:p>
            <a:pPr marL="609585" indent="-474121">
              <a:lnSpc>
                <a:spcPct val="150000"/>
              </a:lnSpc>
              <a:buClr>
                <a:schemeClr val="dk1"/>
              </a:buClr>
              <a:buSzPct val="76923"/>
              <a:buFont typeface="Arial"/>
              <a:buChar char="●"/>
            </a:pPr>
            <a:r>
              <a:rPr lang="en-GB" dirty="0"/>
              <a:t>Connection to </a:t>
            </a:r>
            <a:r>
              <a:rPr lang="en-GB" dirty="0" err="1"/>
              <a:t>Kahoot</a:t>
            </a:r>
            <a:endParaRPr lang="en-GB" dirty="0"/>
          </a:p>
          <a:p>
            <a:pPr marL="609585" indent="-474121">
              <a:lnSpc>
                <a:spcPct val="150000"/>
              </a:lnSpc>
              <a:buClr>
                <a:schemeClr val="dk1"/>
              </a:buClr>
              <a:buSzPct val="76923"/>
              <a:buFont typeface="Arial"/>
              <a:buChar char="●"/>
            </a:pPr>
            <a:r>
              <a:rPr lang="en-GB" dirty="0"/>
              <a:t>Application environments </a:t>
            </a:r>
          </a:p>
          <a:p>
            <a:pPr marL="609585" indent="-474121">
              <a:lnSpc>
                <a:spcPct val="150000"/>
              </a:lnSpc>
              <a:buClr>
                <a:schemeClr val="dk1"/>
              </a:buClr>
              <a:buSzPct val="76923"/>
              <a:buFont typeface="Arial"/>
              <a:buChar char="●"/>
            </a:pPr>
            <a:r>
              <a:rPr lang="en-GB" dirty="0"/>
              <a:t>Implementation</a:t>
            </a:r>
          </a:p>
          <a:p>
            <a:pPr marL="609585" indent="-474121">
              <a:lnSpc>
                <a:spcPct val="150000"/>
              </a:lnSpc>
              <a:buClr>
                <a:schemeClr val="dk1"/>
              </a:buClr>
              <a:buSzPct val="76923"/>
              <a:buFont typeface="Arial"/>
              <a:buChar char="●"/>
            </a:pPr>
            <a:r>
              <a:rPr lang="en-GB" dirty="0"/>
              <a:t>Testing in real </a:t>
            </a:r>
            <a:r>
              <a:rPr lang="en-GB" dirty="0" smtClean="0"/>
              <a:t>setting</a:t>
            </a:r>
            <a:endParaRPr lang="en-GB" dirty="0"/>
          </a:p>
        </p:txBody>
      </p:sp>
      <p:sp>
        <p:nvSpPr>
          <p:cNvPr id="4" name="Foliennummernplatzhalter 3"/>
          <p:cNvSpPr>
            <a:spLocks noGrp="1"/>
          </p:cNvSpPr>
          <p:nvPr>
            <p:ph type="sldNum" sz="quarter" idx="12"/>
          </p:nvPr>
        </p:nvSpPr>
        <p:spPr/>
        <p:txBody>
          <a:bodyPr/>
          <a:lstStyle/>
          <a:p>
            <a:pPr>
              <a:defRPr/>
            </a:pPr>
            <a:fld id="{CEE33323-109F-8049-8A51-45E3BB4589E5}" type="slidenum">
              <a:rPr lang="nb-NO" smtClean="0"/>
              <a:pPr>
                <a:defRPr/>
              </a:pPr>
              <a:t>11</a:t>
            </a:fld>
            <a:endParaRPr lang="nb-NO" dirty="0"/>
          </a:p>
        </p:txBody>
      </p:sp>
      <p:pic>
        <p:nvPicPr>
          <p:cNvPr id="5" name="Shape 93"/>
          <p:cNvPicPr preferRelativeResize="0"/>
          <p:nvPr/>
        </p:nvPicPr>
        <p:blipFill>
          <a:blip r:embed="rId2">
            <a:alphaModFix/>
            <a:duotone>
              <a:schemeClr val="accent6">
                <a:shade val="45000"/>
                <a:satMod val="135000"/>
              </a:schemeClr>
              <a:prstClr val="white"/>
            </a:duotone>
          </a:blip>
          <a:stretch>
            <a:fillRect/>
          </a:stretch>
        </p:blipFill>
        <p:spPr>
          <a:xfrm>
            <a:off x="7332267" y="2192177"/>
            <a:ext cx="3788632" cy="3534167"/>
          </a:xfrm>
          <a:prstGeom prst="rect">
            <a:avLst/>
          </a:prstGeom>
          <a:noFill/>
          <a:ln>
            <a:noFill/>
          </a:ln>
        </p:spPr>
      </p:pic>
    </p:spTree>
    <p:extLst>
      <p:ext uri="{BB962C8B-B14F-4D97-AF65-F5344CB8AC3E}">
        <p14:creationId xmlns:p14="http://schemas.microsoft.com/office/powerpoint/2010/main" val="363312782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GB">
                <a:latin typeface="Calibri Light" charset="0"/>
              </a:rPr>
              <a:t>Thank you for your attention!</a:t>
            </a:r>
          </a:p>
        </p:txBody>
      </p:sp>
      <p:sp>
        <p:nvSpPr>
          <p:cNvPr id="3" name="Textplatzhalter 2"/>
          <p:cNvSpPr>
            <a:spLocks noGrp="1"/>
          </p:cNvSpPr>
          <p:nvPr>
            <p:ph type="body" idx="1"/>
          </p:nvPr>
        </p:nvSpPr>
        <p:spPr>
          <a:xfrm>
            <a:off x="831850" y="4589463"/>
            <a:ext cx="10515600" cy="1173162"/>
          </a:xfrm>
        </p:spPr>
        <p:txBody>
          <a:bodyPr rtlCol="0">
            <a:normAutofit/>
          </a:bodyPr>
          <a:lstStyle/>
          <a:p>
            <a:pPr eaLnBrk="1" fontAlgn="auto" hangingPunct="1">
              <a:spcAft>
                <a:spcPts val="0"/>
              </a:spcAft>
              <a:buFont typeface="Arial" panose="020B0604020202020204" pitchFamily="34" charset="0"/>
              <a:buNone/>
              <a:defRPr/>
            </a:pPr>
            <a:endParaRPr lang="de-DE">
              <a:ea typeface="+mn-ea"/>
              <a:cs typeface="+mn-cs"/>
            </a:endParaRPr>
          </a:p>
        </p:txBody>
      </p:sp>
      <p:sp>
        <p:nvSpPr>
          <p:cNvPr id="41987"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50735373-BDD4-5C43-BB7A-8A6ABE064CE5}" type="slidenum">
              <a:rPr lang="nb-NO" sz="1800"/>
              <a:pPr eaLnBrk="1" fontAlgn="base" hangingPunct="1">
                <a:spcBef>
                  <a:spcPct val="0"/>
                </a:spcBef>
                <a:spcAft>
                  <a:spcPct val="0"/>
                </a:spcAft>
              </a:pPr>
              <a:t>12</a:t>
            </a:fld>
            <a:endParaRPr lang="nb-NO" sz="1800"/>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Words>791</Words>
  <Application>Microsoft Office PowerPoint</Application>
  <PresentationFormat>Custom</PresentationFormat>
  <Paragraphs>111</Paragraphs>
  <Slides>13</Slides>
  <Notes>5</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Office-tema</vt:lpstr>
      <vt:lpstr>PowerPoint Presentation</vt:lpstr>
      <vt:lpstr>Content</vt:lpstr>
      <vt:lpstr>Introduction - Problem</vt:lpstr>
      <vt:lpstr>Introduction - The idea</vt:lpstr>
      <vt:lpstr>Introduction – Research questions</vt:lpstr>
      <vt:lpstr>The current app</vt:lpstr>
      <vt:lpstr>Theoretical background –  Mobile concepts &amp; context </vt:lpstr>
      <vt:lpstr>Theoretical background –  Mobile concepts &amp; context </vt:lpstr>
      <vt:lpstr>Theoretical background –  Group forming strategies </vt:lpstr>
      <vt:lpstr>Expert interviews </vt:lpstr>
      <vt:lpstr>Framework &amp; implications</vt:lpstr>
      <vt:lpstr>Limitation &amp; further steps</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Tom</dc:creator>
  <cp:lastModifiedBy>"natalpi"</cp:lastModifiedBy>
  <cp:revision>68</cp:revision>
  <dcterms:created xsi:type="dcterms:W3CDTF">2014-09-16T11:30:50Z</dcterms:created>
  <dcterms:modified xsi:type="dcterms:W3CDTF">2014-12-01T15:28:42Z</dcterms:modified>
</cp:coreProperties>
</file>