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120" y="-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2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242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7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2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85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32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0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72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9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0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617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4699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95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59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32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5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2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01/12/14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84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741220" y="4565507"/>
            <a:ext cx="4186479" cy="96549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Raissa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Espen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Kenneth, Erlend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736" y="1265345"/>
            <a:ext cx="6997449" cy="31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755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6.googleusercontent.com/Ovihk_jepPQ3PGSd3sDLZrsEcKu_BtgCuMZQTkpfXjaU1gmFKfjzt3w8B1T2dL73E5Whby_TBdw2RPprI05QoYAC7j7OLLdYKP4BdMV_Fq7tWQ9c1UgoGTlO4hf3mOHD2hf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6543" y="2590324"/>
            <a:ext cx="5520690" cy="312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397" y="310345"/>
            <a:ext cx="4164982" cy="18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172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7115137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>
                <a:latin typeface="+mj-lt"/>
              </a:rPr>
              <a:t>Theory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398606"/>
            <a:ext cx="10815419" cy="4195481"/>
          </a:xfrm>
        </p:spPr>
        <p:txBody>
          <a:bodyPr/>
          <a:lstStyle/>
          <a:p>
            <a:pPr fontAlgn="base"/>
            <a:r>
              <a:rPr lang="en-US" dirty="0"/>
              <a:t>A longitudinal review of Mobile HCI research Methods. (</a:t>
            </a:r>
            <a:r>
              <a:rPr lang="en-US" dirty="0" err="1"/>
              <a:t>Kjeldskov</a:t>
            </a:r>
            <a:r>
              <a:rPr lang="en-US" dirty="0"/>
              <a:t>, J., 2012)</a:t>
            </a:r>
          </a:p>
          <a:p>
            <a:pPr fontAlgn="base"/>
            <a:r>
              <a:rPr lang="en-US" dirty="0"/>
              <a:t>On the Move with a Magic Thing: Role Playing in Concept Design of Mobile Services and Devices (</a:t>
            </a:r>
            <a:r>
              <a:rPr lang="en-US" dirty="0" err="1"/>
              <a:t>Iacucci</a:t>
            </a:r>
            <a:r>
              <a:rPr lang="en-US" dirty="0"/>
              <a:t>, G. 2000)</a:t>
            </a:r>
          </a:p>
          <a:p>
            <a:pPr fontAlgn="base"/>
            <a:r>
              <a:rPr lang="en-US" dirty="0"/>
              <a:t>Universal Design for Mobile Phones (</a:t>
            </a:r>
            <a:r>
              <a:rPr lang="en-US" dirty="0" err="1"/>
              <a:t>Ornella</a:t>
            </a:r>
            <a:r>
              <a:rPr lang="en-US" dirty="0"/>
              <a:t> </a:t>
            </a:r>
            <a:r>
              <a:rPr lang="en-US" dirty="0" err="1"/>
              <a:t>Plos</a:t>
            </a:r>
            <a:r>
              <a:rPr lang="en-US" dirty="0"/>
              <a:t>, 2006) </a:t>
            </a:r>
          </a:p>
          <a:p>
            <a:pPr fontAlgn="base"/>
            <a:r>
              <a:rPr lang="en-US" dirty="0"/>
              <a:t>Negotiating Privacy Boundaries in Social Applications for Accessibility Mapping (</a:t>
            </a:r>
            <a:r>
              <a:rPr lang="en-US" dirty="0" err="1"/>
              <a:t>Harald</a:t>
            </a:r>
            <a:r>
              <a:rPr lang="en-US" dirty="0"/>
              <a:t> </a:t>
            </a:r>
            <a:r>
              <a:rPr lang="en-US" dirty="0" err="1"/>
              <a:t>Holone</a:t>
            </a:r>
            <a:r>
              <a:rPr lang="en-US" dirty="0"/>
              <a:t>., Jo </a:t>
            </a:r>
            <a:r>
              <a:rPr lang="en-US" dirty="0" err="1"/>
              <a:t>Herstad</a:t>
            </a:r>
            <a:r>
              <a:rPr lang="en-US" dirty="0"/>
              <a:t>, 2010)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0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7115137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Methodology</a:t>
            </a: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53279"/>
            <a:ext cx="10815419" cy="4195481"/>
          </a:xfrm>
        </p:spPr>
        <p:txBody>
          <a:bodyPr/>
          <a:lstStyle/>
          <a:p>
            <a:pPr fontAlgn="base"/>
            <a:r>
              <a:rPr lang="en-US" dirty="0"/>
              <a:t>Functional part of the app (participatory design):</a:t>
            </a:r>
          </a:p>
          <a:p>
            <a:pPr lvl="1" fontAlgn="base"/>
            <a:r>
              <a:rPr lang="en-US" dirty="0"/>
              <a:t>Research of existing products</a:t>
            </a:r>
          </a:p>
          <a:p>
            <a:pPr lvl="1" fontAlgn="base"/>
            <a:r>
              <a:rPr lang="en-US" dirty="0" smtClean="0"/>
              <a:t>Role playing</a:t>
            </a:r>
          </a:p>
          <a:p>
            <a:pPr lvl="1" fontAlgn="base"/>
            <a:r>
              <a:rPr lang="en-US" dirty="0" smtClean="0"/>
              <a:t>Focus </a:t>
            </a:r>
            <a:r>
              <a:rPr lang="en-US" dirty="0"/>
              <a:t>group with target group</a:t>
            </a:r>
          </a:p>
          <a:p>
            <a:pPr marL="457200" lvl="1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Stylistic dimension</a:t>
            </a:r>
          </a:p>
          <a:p>
            <a:pPr lvl="1" fontAlgn="base"/>
            <a:r>
              <a:rPr lang="en-US" dirty="0"/>
              <a:t>Study of existing competing products</a:t>
            </a:r>
          </a:p>
          <a:p>
            <a:pPr lvl="1" fontAlgn="base"/>
            <a:r>
              <a:rPr lang="en-US" dirty="0"/>
              <a:t>Study of apps with the best designs (some reliable sources) </a:t>
            </a:r>
          </a:p>
          <a:p>
            <a:pPr lvl="1" fontAlgn="base"/>
            <a:r>
              <a:rPr lang="en-US" dirty="0"/>
              <a:t>Creating a trend board</a:t>
            </a:r>
          </a:p>
          <a:p>
            <a:pPr lvl="1" fontAlgn="base"/>
            <a:r>
              <a:rPr lang="en-US" dirty="0"/>
              <a:t>Testing UI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4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Functional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53279"/>
            <a:ext cx="10815419" cy="4195481"/>
          </a:xfrm>
        </p:spPr>
        <p:txBody>
          <a:bodyPr/>
          <a:lstStyle/>
          <a:p>
            <a:pPr fontAlgn="base"/>
            <a:r>
              <a:rPr lang="en-US" dirty="0"/>
              <a:t>Research of existing products</a:t>
            </a:r>
          </a:p>
          <a:p>
            <a:pPr lvl="1" fontAlgn="base"/>
            <a:r>
              <a:rPr lang="en-US" dirty="0" err="1"/>
              <a:t>Strava</a:t>
            </a:r>
            <a:endParaRPr lang="en-US" dirty="0"/>
          </a:p>
          <a:p>
            <a:pPr lvl="1" fontAlgn="base"/>
            <a:r>
              <a:rPr lang="en-US" dirty="0"/>
              <a:t>LG-health</a:t>
            </a:r>
          </a:p>
          <a:p>
            <a:pPr lvl="1" fontAlgn="base"/>
            <a:r>
              <a:rPr lang="en-US" dirty="0" err="1"/>
              <a:t>Edomondo</a:t>
            </a:r>
            <a:endParaRPr lang="en-US" dirty="0"/>
          </a:p>
          <a:p>
            <a:pPr lvl="1" fontAlgn="base"/>
            <a:r>
              <a:rPr lang="en-US" dirty="0"/>
              <a:t>Trace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 descr="https://lh3.googleusercontent.com/LWXDXxSo1L7TwVPLjIQBHcOAdVALdU0a5l_1OIyYtbKQKg_wWNdez4tWdA6mcHGRGwa8n7tGGAzjzewx98sEemModEy8kz75XgzCbakHebhyd7rZ1SSrer04K2zJ15lB6c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410" y="2186403"/>
            <a:ext cx="2344990" cy="416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205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Functional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19825"/>
            <a:ext cx="10815419" cy="4195481"/>
          </a:xfrm>
        </p:spPr>
        <p:txBody>
          <a:bodyPr/>
          <a:lstStyle/>
          <a:p>
            <a:pPr fontAlgn="base"/>
            <a:r>
              <a:rPr lang="en-US" dirty="0"/>
              <a:t>Role playing session</a:t>
            </a:r>
          </a:p>
          <a:p>
            <a:pPr lvl="2" fontAlgn="base"/>
            <a:r>
              <a:rPr lang="en-US" dirty="0"/>
              <a:t>Challenge system</a:t>
            </a:r>
          </a:p>
          <a:p>
            <a:pPr lvl="2" fontAlgn="base"/>
            <a:r>
              <a:rPr lang="en-US" dirty="0"/>
              <a:t>Gamification</a:t>
            </a:r>
          </a:p>
          <a:p>
            <a:pPr lvl="2" fontAlgn="base"/>
            <a:r>
              <a:rPr lang="en-US" dirty="0"/>
              <a:t>Crowd search</a:t>
            </a:r>
          </a:p>
          <a:p>
            <a:pPr lvl="2" fontAlgn="base"/>
            <a:r>
              <a:rPr lang="en-US" dirty="0"/>
              <a:t>Automatic on/off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 descr="2014-10-01 15.29.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969" y="2219639"/>
            <a:ext cx="2661425" cy="199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014-10-01 15.05.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394" y="4215708"/>
            <a:ext cx="2483006" cy="186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429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Functional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19825"/>
            <a:ext cx="10815419" cy="4195481"/>
          </a:xfrm>
        </p:spPr>
        <p:txBody>
          <a:bodyPr/>
          <a:lstStyle/>
          <a:p>
            <a:pPr fontAlgn="base"/>
            <a:r>
              <a:rPr lang="en-US" dirty="0"/>
              <a:t>Focus Group</a:t>
            </a:r>
          </a:p>
          <a:p>
            <a:pPr lvl="2" fontAlgn="base"/>
            <a:r>
              <a:rPr lang="en-US" dirty="0"/>
              <a:t>Track feedback</a:t>
            </a:r>
          </a:p>
          <a:p>
            <a:pPr lvl="2" fontAlgn="base"/>
            <a:r>
              <a:rPr lang="en-US" dirty="0"/>
              <a:t>Slope mapping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 descr="2014-10-03 13.02.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118" y="2119825"/>
            <a:ext cx="3575282" cy="268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44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Stylistic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409756"/>
            <a:ext cx="10815419" cy="4195481"/>
          </a:xfrm>
        </p:spPr>
        <p:txBody>
          <a:bodyPr/>
          <a:lstStyle/>
          <a:p>
            <a:pPr fontAlgn="base"/>
            <a:r>
              <a:rPr lang="en-US" dirty="0" err="1"/>
              <a:t>Skeuomorphic</a:t>
            </a:r>
            <a:r>
              <a:rPr lang="en-US" dirty="0"/>
              <a:t> design or flat (pictures</a:t>
            </a:r>
            <a:r>
              <a:rPr lang="en-US" dirty="0" smtClean="0"/>
              <a:t>)</a:t>
            </a:r>
          </a:p>
          <a:p>
            <a:pPr fontAlgn="base"/>
            <a:r>
              <a:rPr lang="en-US" dirty="0" smtClean="0"/>
              <a:t>Important </a:t>
            </a:r>
            <a:r>
              <a:rPr lang="en-US" dirty="0"/>
              <a:t>aspects to consider: Colors, Typography, Transitions, Thumb-focus interactions, Icons...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146" name="Picture 2" descr="https://lh4.googleusercontent.com/ep6YHOyAex2diMMvLcCPOxeGl72fpKzAJL1E4_OHxfl_K1DK6XPBNJZulJJ0r4OKdJPK8WtQilmCVQPfRYKuU8gLYFhiQ-vxhHaZHpHPzfHWhpDj00XdJaqGhs7yQeifhDm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922" y="4245958"/>
            <a:ext cx="4828478" cy="206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851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Stylistic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409756"/>
            <a:ext cx="10815419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 descr="https://lh6.googleusercontent.com/d1aXI2WcOYoMIfNGSOdP3i9-LXNgfYLAA9XWRI-0_azPCg0T0BfjTvmQdiRG9FpfOMbC-URknYQfJTKGR9vzf1b1MdBw490Ooa2OHKCak_T49CuYUy0PsuFX40JehDoQm9l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1" y="2738209"/>
            <a:ext cx="4272683" cy="186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6.googleusercontent.com/d6w8BCT-qOMwhoXxjBz2xw08doKn7G1RrBmP9Ks4OEkHCJ5fRS0NtOYRFW8eHSHf2FYz0SnSMK6zVRGKroHvO7L41jnzYJms0PlYfs3sCd9YVTl6YLSHgHS0iAAG59xoQ8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93" y="2738209"/>
            <a:ext cx="4115907" cy="186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82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Stylistic dimension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409756"/>
            <a:ext cx="10815419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194" name="Picture 2" descr="https://lh4.googleusercontent.com/dE1Du8dTN13-CGAmPmWGNGTNah6rh2MYbulp_IIKotcTkf-0aDKo47Fh0334KbNPhfs84Oj-wOuDU1xPAFLRB61CUqNxyvLzdCoYR-bLzrdQW997F5hp7J2DGcYZHlenZC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23" y="2409756"/>
            <a:ext cx="6144864" cy="379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37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Functionality of the app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19825"/>
            <a:ext cx="10815419" cy="4195481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US" b="1" dirty="0" smtClean="0"/>
              <a:t>Core </a:t>
            </a:r>
            <a:r>
              <a:rPr lang="en-US" b="1" dirty="0"/>
              <a:t>functionality</a:t>
            </a:r>
          </a:p>
          <a:p>
            <a:pPr lvl="1" fontAlgn="base"/>
            <a:r>
              <a:rPr lang="en-US" dirty="0"/>
              <a:t>Pair the device</a:t>
            </a:r>
          </a:p>
          <a:p>
            <a:pPr lvl="1" fontAlgn="base"/>
            <a:r>
              <a:rPr lang="en-US" b="1" dirty="0"/>
              <a:t>Anti theft core function</a:t>
            </a:r>
          </a:p>
          <a:p>
            <a:pPr lvl="2" fontAlgn="base"/>
            <a:r>
              <a:rPr lang="en-US" b="1" dirty="0"/>
              <a:t>Button on/off</a:t>
            </a:r>
          </a:p>
          <a:p>
            <a:pPr lvl="2" fontAlgn="base"/>
            <a:r>
              <a:rPr lang="en-US" b="1" dirty="0"/>
              <a:t>Volume</a:t>
            </a:r>
          </a:p>
          <a:p>
            <a:pPr lvl="1" fontAlgn="base"/>
            <a:r>
              <a:rPr lang="en-US" dirty="0"/>
              <a:t>Off </a:t>
            </a:r>
            <a:r>
              <a:rPr lang="en-US" dirty="0" err="1"/>
              <a:t>piste</a:t>
            </a:r>
            <a:r>
              <a:rPr lang="en-US" dirty="0"/>
              <a:t> mode</a:t>
            </a:r>
          </a:p>
          <a:p>
            <a:pPr fontAlgn="base"/>
            <a:r>
              <a:rPr lang="en-US" b="1" dirty="0"/>
              <a:t>Challenge</a:t>
            </a:r>
          </a:p>
          <a:p>
            <a:pPr lvl="1" fontAlgn="base"/>
            <a:r>
              <a:rPr lang="en-US" b="1" dirty="0"/>
              <a:t>Throw a challenge</a:t>
            </a:r>
          </a:p>
          <a:p>
            <a:pPr lvl="2" fontAlgn="base"/>
            <a:r>
              <a:rPr lang="en-US" b="1" dirty="0"/>
              <a:t>Competition type </a:t>
            </a:r>
          </a:p>
          <a:p>
            <a:pPr lvl="2" fontAlgn="base"/>
            <a:r>
              <a:rPr lang="en-US" b="1" dirty="0"/>
              <a:t>Privacy </a:t>
            </a:r>
          </a:p>
          <a:p>
            <a:pPr lvl="1" fontAlgn="base"/>
            <a:r>
              <a:rPr lang="en-US" dirty="0"/>
              <a:t>Incoming challenges</a:t>
            </a:r>
          </a:p>
          <a:p>
            <a:pPr lvl="1" fontAlgn="base"/>
            <a:r>
              <a:rPr lang="en-US" dirty="0"/>
              <a:t>Challenge statistics</a:t>
            </a:r>
          </a:p>
          <a:p>
            <a:pPr fontAlgn="base"/>
            <a:r>
              <a:rPr lang="en-US" b="1" dirty="0"/>
              <a:t>Statistics</a:t>
            </a:r>
          </a:p>
          <a:p>
            <a:pPr lvl="1" fontAlgn="base"/>
            <a:r>
              <a:rPr lang="en-US" b="1" dirty="0"/>
              <a:t>Basic statistic </a:t>
            </a:r>
          </a:p>
          <a:p>
            <a:pPr lvl="1" fontAlgn="base"/>
            <a:r>
              <a:rPr lang="en-US" b="1" dirty="0"/>
              <a:t>Map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4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UI of the app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119825"/>
            <a:ext cx="10815419" cy="4195481"/>
          </a:xfrm>
        </p:spPr>
        <p:txBody>
          <a:bodyPr>
            <a:normAutofit/>
          </a:bodyPr>
          <a:lstStyle/>
          <a:p>
            <a:pPr fontAlgn="base"/>
            <a:r>
              <a:rPr lang="en-US" sz="1800" dirty="0"/>
              <a:t>Flat design, Color separation for each logical part of the app, High contrast color scheme and bright “calls to action” (buttons), Thumb - focused interactions, Internationally understandable icons, Adequate size of the buttons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11" y="3303664"/>
            <a:ext cx="1741875" cy="3341556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950" y="3074422"/>
            <a:ext cx="1689397" cy="324088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994" y="3074422"/>
            <a:ext cx="1776753" cy="34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32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Feedback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587088"/>
            <a:ext cx="10815419" cy="4195481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Nice design</a:t>
            </a:r>
          </a:p>
          <a:p>
            <a:pPr fontAlgn="base"/>
            <a:r>
              <a:rPr lang="en-US" dirty="0"/>
              <a:t>Challenge part needed more info</a:t>
            </a:r>
          </a:p>
          <a:p>
            <a:pPr fontAlgn="base"/>
            <a:r>
              <a:rPr lang="en-US" dirty="0"/>
              <a:t>Sidebar a bit confusing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101" y="2119825"/>
            <a:ext cx="2185299" cy="4192206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127" y="3431465"/>
            <a:ext cx="1504281" cy="28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95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03311" y="735980"/>
            <a:ext cx="8955089" cy="90324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>
                <a:latin typeface="+mj-lt"/>
              </a:rPr>
              <a:t>Conclusion</a:t>
            </a: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/>
            </a:r>
            <a:br>
              <a:rPr lang="en-US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311" y="2587088"/>
            <a:ext cx="10815419" cy="4195481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Future possibilities</a:t>
            </a:r>
          </a:p>
          <a:p>
            <a:pPr fontAlgn="base"/>
            <a:r>
              <a:rPr lang="en-US" dirty="0"/>
              <a:t>High usefulness</a:t>
            </a:r>
          </a:p>
          <a:p>
            <a:pPr fontAlgn="base"/>
            <a:r>
              <a:rPr lang="en-US" dirty="0"/>
              <a:t>High entertainment</a:t>
            </a:r>
          </a:p>
          <a:p>
            <a:pPr fontAlgn="base"/>
            <a:r>
              <a:rPr lang="en-US" dirty="0"/>
              <a:t>Good feedback from user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8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260087" y="4344493"/>
            <a:ext cx="10541489" cy="1400530"/>
          </a:xfrm>
        </p:spPr>
        <p:txBody>
          <a:bodyPr/>
          <a:lstStyle/>
          <a:p>
            <a:r>
              <a:rPr lang="nb-NO" sz="5400" dirty="0" err="1" smtClean="0">
                <a:solidFill>
                  <a:schemeClr val="tx1"/>
                </a:solidFill>
              </a:rPr>
              <a:t>Thank</a:t>
            </a:r>
            <a:r>
              <a:rPr lang="nb-NO" sz="5400" dirty="0" smtClean="0">
                <a:solidFill>
                  <a:schemeClr val="tx1"/>
                </a:solidFill>
              </a:rPr>
              <a:t> </a:t>
            </a:r>
            <a:r>
              <a:rPr lang="nb-NO" sz="5400" dirty="0" err="1" smtClean="0">
                <a:solidFill>
                  <a:schemeClr val="tx1"/>
                </a:solidFill>
              </a:rPr>
              <a:t>you</a:t>
            </a:r>
            <a:r>
              <a:rPr lang="nb-NO" sz="5400" dirty="0" smtClean="0">
                <a:solidFill>
                  <a:schemeClr val="tx1"/>
                </a:solidFill>
              </a:rPr>
              <a:t> for </a:t>
            </a:r>
            <a:r>
              <a:rPr lang="nb-NO" sz="5400" dirty="0" err="1" smtClean="0">
                <a:solidFill>
                  <a:schemeClr val="tx1"/>
                </a:solidFill>
              </a:rPr>
              <a:t>your</a:t>
            </a:r>
            <a:r>
              <a:rPr lang="nb-NO" sz="5400" dirty="0" smtClean="0">
                <a:solidFill>
                  <a:schemeClr val="tx1"/>
                </a:solidFill>
              </a:rPr>
              <a:t> </a:t>
            </a:r>
            <a:r>
              <a:rPr lang="nb-NO" sz="5400" dirty="0" err="1" smtClean="0">
                <a:solidFill>
                  <a:schemeClr val="tx1"/>
                </a:solidFill>
              </a:rPr>
              <a:t>attention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6" name="Picture 2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84" y="618849"/>
            <a:ext cx="6997449" cy="31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02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1376</TotalTime>
  <Words>304</Words>
  <Application>Microsoft Macintosh PowerPoint</Application>
  <PresentationFormat>Tilpasset</PresentationFormat>
  <Paragraphs>73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Ion</vt:lpstr>
      <vt:lpstr>PowerPoint-presentasjon</vt:lpstr>
      <vt:lpstr>PowerPoint-presentasjon</vt:lpstr>
      <vt:lpstr>Theory</vt:lpstr>
      <vt:lpstr>Methodology</vt:lpstr>
      <vt:lpstr>Functional dimension  </vt:lpstr>
      <vt:lpstr>Functional dimension  </vt:lpstr>
      <vt:lpstr>Functional dimension  </vt:lpstr>
      <vt:lpstr>Stylistic dimension  </vt:lpstr>
      <vt:lpstr>Stylistic dimension  </vt:lpstr>
      <vt:lpstr>Stylistic dimension  </vt:lpstr>
      <vt:lpstr>Functionality of the app  </vt:lpstr>
      <vt:lpstr>UI of the app  </vt:lpstr>
      <vt:lpstr>Feedback  </vt:lpstr>
      <vt:lpstr>Conclusion  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Erlend Miller</dc:creator>
  <cp:lastModifiedBy>Erlend Miller</cp:lastModifiedBy>
  <cp:revision>7</cp:revision>
  <dcterms:created xsi:type="dcterms:W3CDTF">2014-11-30T21:36:21Z</dcterms:created>
  <dcterms:modified xsi:type="dcterms:W3CDTF">2014-12-02T13:47:18Z</dcterms:modified>
</cp:coreProperties>
</file>