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33" autoAdjust="0"/>
    <p:restoredTop sz="82197" autoAdjust="0"/>
  </p:normalViewPr>
  <p:slideViewPr>
    <p:cSldViewPr>
      <p:cViewPr>
        <p:scale>
          <a:sx n="63" d="100"/>
          <a:sy n="63" d="100"/>
        </p:scale>
        <p:origin x="-168" y="-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A241A93-A2B1-4A48-85C9-66134CBCCB47}" type="datetime1">
              <a:rPr lang="nb-NO"/>
              <a:pPr>
                <a:defRPr/>
              </a:pPr>
              <a:t>04.12.2013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5E3077A-2524-A440-951C-C5D7DBD3FDC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6550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CC42890-9AA5-C248-9489-F5E3D1E7D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452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/>
              <a:t>feedback might not be enough for the date collected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7D73E-9F6A-704B-AB61-8E44CC542B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2F22B-505F-094E-9703-54651E7AFE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D989F-A331-AB43-95BF-0E818BE523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04071-214C-7049-88E2-9980394E2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971AD-B49F-C040-81C4-BA0A04AC2B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4AE39-E22E-E54E-A53F-1B545A01E0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15820-7324-2840-A707-208A0675D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44174-A48C-784E-9AFE-E05FA8511F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B3F26-EA1B-4240-9150-104069494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E82DE-9222-B74E-8474-F13BA5304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6205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873BA3D6-8095-AB46-BE36-1C6761935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8" descr="MN_IFI_A_ENG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228600"/>
            <a:ext cx="29495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827584" y="1772816"/>
            <a:ext cx="7772400" cy="154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buNone/>
            </a:pPr>
            <a:r>
              <a:rPr lang="en" sz="4400" dirty="0"/>
              <a:t>Worldwide</a:t>
            </a:r>
            <a:endParaRPr lang="en" dirty="0"/>
          </a:p>
        </p:txBody>
      </p:sp>
      <p:sp>
        <p:nvSpPr>
          <p:cNvPr id="24" name="Shape 24"/>
          <p:cNvSpPr txBox="1">
            <a:spLocks noGrp="1"/>
          </p:cNvSpPr>
          <p:nvPr>
            <p:ph type="subTitle" idx="1"/>
          </p:nvPr>
        </p:nvSpPr>
        <p:spPr>
          <a:xfrm>
            <a:off x="1691680" y="3356992"/>
            <a:ext cx="6766520" cy="32853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lnSpc>
                <a:spcPct val="115000"/>
              </a:lnSpc>
              <a:buNone/>
            </a:pPr>
            <a:r>
              <a:rPr lang="en" sz="2400" dirty="0">
                <a:solidFill>
                  <a:srgbClr val="535353"/>
                </a:solidFill>
              </a:rPr>
              <a:t>Khiem-Kim Ho Xuan </a:t>
            </a:r>
            <a:endParaRPr lang="en" sz="2400" dirty="0" smtClean="0">
              <a:solidFill>
                <a:srgbClr val="535353"/>
              </a:solidFill>
            </a:endParaRPr>
          </a:p>
          <a:p>
            <a:pPr lvl="0" algn="l" rtl="0">
              <a:lnSpc>
                <a:spcPct val="115000"/>
              </a:lnSpc>
              <a:buNone/>
            </a:pPr>
            <a:r>
              <a:rPr lang="en" sz="2400" dirty="0" smtClean="0">
                <a:solidFill>
                  <a:srgbClr val="535353"/>
                </a:solidFill>
              </a:rPr>
              <a:t>Simen </a:t>
            </a:r>
            <a:r>
              <a:rPr lang="en" sz="2400" dirty="0">
                <a:solidFill>
                  <a:srgbClr val="535353"/>
                </a:solidFill>
              </a:rPr>
              <a:t>Skogly </a:t>
            </a:r>
            <a:r>
              <a:rPr lang="en" sz="2400" dirty="0" smtClean="0">
                <a:solidFill>
                  <a:srgbClr val="535353"/>
                </a:solidFill>
              </a:rPr>
              <a:t>Russnes</a:t>
            </a:r>
            <a:endParaRPr lang="en" sz="2400" dirty="0" smtClean="0">
              <a:solidFill>
                <a:srgbClr val="535353"/>
              </a:solidFill>
            </a:endParaRPr>
          </a:p>
          <a:p>
            <a:pPr lvl="0" algn="l" rtl="0">
              <a:lnSpc>
                <a:spcPct val="115000"/>
              </a:lnSpc>
              <a:buNone/>
            </a:pPr>
            <a:r>
              <a:rPr lang="en" sz="2400" dirty="0" smtClean="0">
                <a:solidFill>
                  <a:srgbClr val="535353"/>
                </a:solidFill>
              </a:rPr>
              <a:t>Thiseas </a:t>
            </a:r>
            <a:r>
              <a:rPr lang="en" sz="2400" dirty="0" smtClean="0">
                <a:solidFill>
                  <a:srgbClr val="535353"/>
                </a:solidFill>
              </a:rPr>
              <a:t>Mengos </a:t>
            </a:r>
            <a:endParaRPr lang="en" sz="2400" dirty="0" smtClean="0">
              <a:solidFill>
                <a:srgbClr val="535353"/>
              </a:solidFill>
            </a:endParaRPr>
          </a:p>
          <a:p>
            <a:pPr lvl="0" algn="l" rtl="0">
              <a:lnSpc>
                <a:spcPct val="115000"/>
              </a:lnSpc>
              <a:buNone/>
            </a:pPr>
            <a:r>
              <a:rPr lang="en" sz="2400" dirty="0" smtClean="0">
                <a:solidFill>
                  <a:srgbClr val="535353"/>
                </a:solidFill>
              </a:rPr>
              <a:t>Georgios </a:t>
            </a:r>
            <a:r>
              <a:rPr lang="en" sz="2400" dirty="0" smtClean="0">
                <a:solidFill>
                  <a:srgbClr val="535353"/>
                </a:solidFill>
              </a:rPr>
              <a:t>Patounas</a:t>
            </a:r>
            <a:endParaRPr lang="en" sz="2400" dirty="0" smtClean="0">
              <a:solidFill>
                <a:srgbClr val="535353"/>
              </a:solidFill>
            </a:endParaRPr>
          </a:p>
          <a:p>
            <a:pPr lvl="0" algn="l" rtl="0">
              <a:lnSpc>
                <a:spcPct val="115000"/>
              </a:lnSpc>
              <a:buNone/>
            </a:pPr>
            <a:r>
              <a:rPr lang="en" sz="2400" dirty="0" smtClean="0">
                <a:solidFill>
                  <a:srgbClr val="535353"/>
                </a:solidFill>
              </a:rPr>
              <a:t>Henrik </a:t>
            </a:r>
            <a:r>
              <a:rPr lang="en" sz="2400" dirty="0">
                <a:solidFill>
                  <a:srgbClr val="535353"/>
                </a:solidFill>
              </a:rPr>
              <a:t>Kaizer Stene</a:t>
            </a:r>
          </a:p>
          <a:p>
            <a:endParaRPr lang="en" sz="2400" dirty="0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03938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-19432" y="692696"/>
            <a:ext cx="8229600" cy="601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 smtClean="0">
                <a:solidFill>
                  <a:srgbClr val="535353"/>
                </a:solidFill>
              </a:rPr>
              <a:t/>
            </a:r>
            <a:br>
              <a:rPr lang="en" sz="2400" b="0" dirty="0" smtClean="0">
                <a:solidFill>
                  <a:srgbClr val="535353"/>
                </a:solidFill>
              </a:rPr>
            </a:br>
            <a:r>
              <a:rPr lang="en" sz="2400" b="0" dirty="0">
                <a:solidFill>
                  <a:srgbClr val="535353"/>
                </a:solidFill>
              </a:rPr>
              <a:t/>
            </a:r>
            <a:br>
              <a:rPr lang="en" sz="2400" b="0" dirty="0">
                <a:solidFill>
                  <a:srgbClr val="535353"/>
                </a:solidFill>
              </a:rPr>
            </a:br>
            <a:r>
              <a:rPr lang="en" sz="2400" b="0" dirty="0" smtClean="0">
                <a:solidFill>
                  <a:srgbClr val="535353"/>
                </a:solidFill>
              </a:rPr>
              <a:t/>
            </a:r>
            <a:br>
              <a:rPr lang="en" sz="2400" b="0" dirty="0" smtClean="0">
                <a:solidFill>
                  <a:srgbClr val="535353"/>
                </a:solidFill>
              </a:rPr>
            </a:br>
            <a:r>
              <a:rPr lang="en" sz="2400" b="0" dirty="0" smtClean="0">
                <a:solidFill>
                  <a:srgbClr val="535353"/>
                </a:solidFill>
              </a:rPr>
              <a:t>INTRODUCTION</a:t>
            </a:r>
            <a:endParaRPr lang="en" sz="2400" b="0" dirty="0">
              <a:solidFill>
                <a:srgbClr val="535353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50219" y="1340768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rgbClr val="535353"/>
                </a:solidFill>
              </a:rPr>
              <a:t>What are Health Information </a:t>
            </a:r>
            <a:r>
              <a:rPr lang="en" sz="2400" dirty="0" smtClean="0">
                <a:solidFill>
                  <a:srgbClr val="535353"/>
                </a:solidFill>
              </a:rPr>
              <a:t>Systems(HIS)?</a:t>
            </a:r>
            <a:endParaRPr lang="en" sz="2400" dirty="0">
              <a:solidFill>
                <a:srgbClr val="535353"/>
              </a:solidFill>
            </a:endParaRPr>
          </a:p>
          <a:p>
            <a:endParaRPr lang="en" sz="2400" dirty="0">
              <a:solidFill>
                <a:srgbClr val="535353"/>
              </a:solidFill>
            </a:endParaRPr>
          </a:p>
        </p:txBody>
      </p:sp>
      <p:sp>
        <p:nvSpPr>
          <p:cNvPr id="31" name="Shape 31"/>
          <p:cNvSpPr/>
          <p:nvPr/>
        </p:nvSpPr>
        <p:spPr>
          <a:xfrm>
            <a:off x="1259632" y="3933056"/>
            <a:ext cx="6410774" cy="283275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graphicFrame>
        <p:nvGraphicFramePr>
          <p:cNvPr id="32" name="Shape 32"/>
          <p:cNvGraphicFramePr/>
          <p:nvPr>
            <p:extLst>
              <p:ext uri="{D42A27DB-BD31-4B8C-83A1-F6EECF244321}">
                <p14:modId xmlns:p14="http://schemas.microsoft.com/office/powerpoint/2010/main" val="4241789863"/>
              </p:ext>
            </p:extLst>
          </p:nvPr>
        </p:nvGraphicFramePr>
        <p:xfrm>
          <a:off x="845519" y="2132856"/>
          <a:ext cx="7239000" cy="15848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19500"/>
                <a:gridCol w="3619500"/>
              </a:tblGrid>
              <a:tr h="443119">
                <a:tc>
                  <a:txBody>
                    <a:bodyPr/>
                    <a:lstStyle/>
                    <a:p>
                      <a:pPr marL="457200" lvl="0" indent="-342900">
                        <a:buClr>
                          <a:srgbClr val="000000"/>
                        </a:buClr>
                        <a:buSzPct val="100000"/>
                        <a:buFont typeface="Arial"/>
                        <a:buChar char="●"/>
                      </a:pPr>
                      <a:r>
                        <a:rPr lang="en" sz="2400" dirty="0">
                          <a:solidFill>
                            <a:srgbClr val="535353"/>
                          </a:solidFill>
                        </a:rPr>
                        <a:t>Data collection</a:t>
                      </a:r>
                    </a:p>
                  </a:txBody>
                  <a:tcPr marL="91425" marR="91425" marT="121900" marB="121900">
                    <a:lnL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42900">
                        <a:buClr>
                          <a:srgbClr val="000000"/>
                        </a:buClr>
                        <a:buSzPct val="100000"/>
                        <a:buFont typeface="Arial"/>
                        <a:buChar char="●"/>
                      </a:pPr>
                      <a:r>
                        <a:rPr lang="en" sz="2400">
                          <a:solidFill>
                            <a:srgbClr val="535353"/>
                          </a:solidFill>
                        </a:rPr>
                        <a:t>Statistics</a:t>
                      </a:r>
                    </a:p>
                  </a:txBody>
                  <a:tcPr marL="91425" marR="91425" marT="121900" marB="121900">
                    <a:lnL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009">
                <a:tc>
                  <a:txBody>
                    <a:bodyPr/>
                    <a:lstStyle/>
                    <a:p>
                      <a:pPr marL="457200" lvl="0" indent="-342900">
                        <a:buClr>
                          <a:srgbClr val="000000"/>
                        </a:buClr>
                        <a:buSzPct val="100000"/>
                        <a:buFont typeface="Arial"/>
                        <a:buChar char="●"/>
                      </a:pPr>
                      <a:r>
                        <a:rPr lang="en" sz="2400" dirty="0">
                          <a:solidFill>
                            <a:srgbClr val="535353"/>
                          </a:solidFill>
                        </a:rPr>
                        <a:t>Data management</a:t>
                      </a:r>
                    </a:p>
                  </a:txBody>
                  <a:tcPr marL="91425" marR="91425" marT="121900" marB="121900">
                    <a:lnL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42900">
                        <a:buClr>
                          <a:srgbClr val="434343"/>
                        </a:buClr>
                        <a:buSzPct val="100000"/>
                        <a:buFont typeface="Arial"/>
                        <a:buChar char="●"/>
                      </a:pPr>
                      <a:r>
                        <a:rPr lang="en" sz="2400" dirty="0">
                          <a:solidFill>
                            <a:srgbClr val="434343"/>
                          </a:solidFill>
                        </a:rPr>
                        <a:t>Graphical analysis - GIS</a:t>
                      </a:r>
                    </a:p>
                  </a:txBody>
                  <a:tcPr marL="91425" marR="91425" marT="121900" marB="121900">
                    <a:lnL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945833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0" y="548680"/>
            <a:ext cx="8229600" cy="78316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INTRODUCTION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535353"/>
                </a:solidFill>
              </a:rPr>
              <a:t>Users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>
                <a:solidFill>
                  <a:srgbClr val="535353"/>
                </a:solidFill>
              </a:rPr>
              <a:t>Community health workers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>
                <a:solidFill>
                  <a:srgbClr val="535353"/>
                </a:solidFill>
              </a:rPr>
              <a:t>Medical Doctors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>
                <a:solidFill>
                  <a:srgbClr val="535353"/>
                </a:solidFill>
              </a:rPr>
              <a:t>Epidemiology researchers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>
                <a:solidFill>
                  <a:srgbClr val="535353"/>
                </a:solidFill>
              </a:rPr>
              <a:t>Government officials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>
                <a:solidFill>
                  <a:srgbClr val="535353"/>
                </a:solidFill>
              </a:rPr>
              <a:t>Purposes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>
                <a:solidFill>
                  <a:srgbClr val="535353"/>
                </a:solidFill>
              </a:rPr>
              <a:t>Collection of patient data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>
                <a:solidFill>
                  <a:srgbClr val="535353"/>
                </a:solidFill>
              </a:rPr>
              <a:t>Diagnostics assistance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>
                <a:solidFill>
                  <a:srgbClr val="535353"/>
                </a:solidFill>
              </a:rPr>
              <a:t>Access to central knowledge bases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>
                <a:solidFill>
                  <a:srgbClr val="535353"/>
                </a:solidFill>
              </a:rPr>
              <a:t>Early warning</a:t>
            </a:r>
          </a:p>
        </p:txBody>
      </p:sp>
    </p:spTree>
    <p:extLst>
      <p:ext uri="{BB962C8B-B14F-4D97-AF65-F5344CB8AC3E}">
        <p14:creationId xmlns:p14="http://schemas.microsoft.com/office/powerpoint/2010/main" val="7839851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4716016" y="3068960"/>
            <a:ext cx="4176464" cy="32216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-21704" y="116632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CHALLENGES OF </a:t>
            </a:r>
            <a:r>
              <a:rPr lang="en" sz="2400" b="0" dirty="0" smtClean="0">
                <a:solidFill>
                  <a:srgbClr val="535353"/>
                </a:solidFill>
              </a:rPr>
              <a:t>HIS</a:t>
            </a:r>
            <a:endParaRPr lang="en" sz="2400" b="0" dirty="0">
              <a:solidFill>
                <a:srgbClr val="535353"/>
              </a:solidFill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81400" y="1632467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>
                <a:solidFill>
                  <a:srgbClr val="535353"/>
                </a:solidFill>
              </a:rPr>
              <a:t>Collection of irrelevant or redundant data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>
                <a:solidFill>
                  <a:srgbClr val="434343"/>
                </a:solidFill>
              </a:rPr>
              <a:t>Poor feedback 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>
                <a:solidFill>
                  <a:srgbClr val="535353"/>
                </a:solidFill>
              </a:rPr>
              <a:t>Limited power resources or </a:t>
            </a:r>
            <a:br>
              <a:rPr lang="en" sz="2400">
                <a:solidFill>
                  <a:srgbClr val="535353"/>
                </a:solidFill>
              </a:rPr>
            </a:br>
            <a:r>
              <a:rPr lang="en" sz="2400">
                <a:solidFill>
                  <a:srgbClr val="535353"/>
                </a:solidFill>
              </a:rPr>
              <a:t>network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>
                <a:solidFill>
                  <a:srgbClr val="535353"/>
                </a:solidFill>
              </a:rPr>
              <a:t>Limited accessibility </a:t>
            </a:r>
          </a:p>
          <a:p>
            <a:endParaRPr lang="en" sz="2400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12880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0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MOBILE DEVICES: A POSSIBLE SOLUTION?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>
                <a:solidFill>
                  <a:srgbClr val="535353"/>
                </a:solidFill>
              </a:rPr>
              <a:t>Wireless technology is rapidly-deployable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535353"/>
                </a:solidFill>
              </a:rPr>
              <a:t>Less infrastructure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>
                <a:solidFill>
                  <a:srgbClr val="535353"/>
                </a:solidFill>
              </a:rPr>
              <a:t>Low-cost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535353"/>
                </a:solidFill>
              </a:rPr>
              <a:t>Devices becoming cheaper every year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>
                <a:solidFill>
                  <a:srgbClr val="535353"/>
                </a:solidFill>
              </a:rPr>
              <a:t>Use of mobile devices are increasing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535353"/>
                </a:solidFill>
              </a:rPr>
              <a:t>Improved accessibility 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434343"/>
                </a:solidFill>
              </a:rPr>
              <a:t> Ability to work offline </a:t>
            </a:r>
          </a:p>
        </p:txBody>
      </p:sp>
      <p:sp>
        <p:nvSpPr>
          <p:cNvPr id="52" name="Shape 52"/>
          <p:cNvSpPr/>
          <p:nvPr/>
        </p:nvSpPr>
        <p:spPr>
          <a:xfrm>
            <a:off x="6588224" y="3944402"/>
            <a:ext cx="2165475" cy="262226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8760986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0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 smtClean="0">
                <a:solidFill>
                  <a:srgbClr val="535353"/>
                </a:solidFill>
              </a:rPr>
              <a:t>DISTRIC HEALTH INFORMATION SYSTEM 2 (DHIS 2)</a:t>
            </a:r>
            <a:endParaRPr lang="en" sz="2400" b="0" dirty="0">
              <a:solidFill>
                <a:srgbClr val="535353"/>
              </a:solidFill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485850" y="1417834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rgbClr val="535353"/>
                </a:solidFill>
              </a:rPr>
              <a:t>Open source software for governments and health organizations in developing countries</a:t>
            </a:r>
          </a:p>
          <a:p>
            <a:endParaRPr lang="en" sz="2400" dirty="0">
              <a:solidFill>
                <a:srgbClr val="535353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Remote data collection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Disease and epidemic outbreak tracking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Diagnostic and treatment support</a:t>
            </a:r>
          </a:p>
          <a:p>
            <a:endParaRPr lang="en" sz="2400" dirty="0">
              <a:solidFill>
                <a:srgbClr val="535353"/>
              </a:solidFill>
            </a:endParaRPr>
          </a:p>
        </p:txBody>
      </p:sp>
      <p:pic>
        <p:nvPicPr>
          <p:cNvPr id="1027" name="Picture 3" descr="C:\Users\Sickboy\Desktop\login_scre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437112"/>
            <a:ext cx="6264696" cy="170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38199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12968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DHIS 2: TODAY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rgbClr val="535353"/>
                </a:solidFill>
              </a:rPr>
              <a:t>Existing </a:t>
            </a:r>
            <a:r>
              <a:rPr lang="en" sz="2400" dirty="0" smtClean="0">
                <a:solidFill>
                  <a:srgbClr val="535353"/>
                </a:solidFill>
              </a:rPr>
              <a:t>mobile platforms</a:t>
            </a:r>
            <a:endParaRPr lang="en" sz="2400" dirty="0">
              <a:solidFill>
                <a:srgbClr val="535353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Java Mobile Clients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Browser Mobile Client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SMS Based Solutions</a:t>
            </a:r>
          </a:p>
          <a:p>
            <a:endParaRPr lang="en" sz="2400" dirty="0">
              <a:solidFill>
                <a:srgbClr val="535353"/>
              </a:solidFill>
            </a:endParaRPr>
          </a:p>
        </p:txBody>
      </p:sp>
      <p:sp>
        <p:nvSpPr>
          <p:cNvPr id="65" name="Shape 65"/>
          <p:cNvSpPr/>
          <p:nvPr/>
        </p:nvSpPr>
        <p:spPr>
          <a:xfrm>
            <a:off x="4788024" y="2348879"/>
            <a:ext cx="1619250" cy="3416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66" name="Shape 66"/>
          <p:cNvSpPr/>
          <p:nvPr/>
        </p:nvSpPr>
        <p:spPr>
          <a:xfrm>
            <a:off x="6951950" y="2348880"/>
            <a:ext cx="1697099" cy="341650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3134574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DHIS 2: TODAY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19575" y="1638434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rgbClr val="535353"/>
                </a:solidFill>
              </a:rPr>
              <a:t>Other </a:t>
            </a:r>
            <a:r>
              <a:rPr lang="en" sz="2400" dirty="0" smtClean="0">
                <a:solidFill>
                  <a:srgbClr val="535353"/>
                </a:solidFill>
              </a:rPr>
              <a:t>applications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lang="en" sz="2400" dirty="0">
              <a:solidFill>
                <a:srgbClr val="535353"/>
              </a:solidFill>
            </a:endParaRPr>
          </a:p>
          <a:p>
            <a:pPr marL="3086100" lvl="6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Data </a:t>
            </a:r>
            <a:r>
              <a:rPr lang="en" sz="2400" dirty="0" smtClean="0">
                <a:solidFill>
                  <a:srgbClr val="535353"/>
                </a:solidFill>
              </a:rPr>
              <a:t>Capture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endParaRPr lang="en" sz="2400" dirty="0" smtClean="0">
              <a:solidFill>
                <a:srgbClr val="535353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endParaRPr lang="en" sz="2400" dirty="0">
              <a:solidFill>
                <a:srgbClr val="535353"/>
              </a:solidFill>
            </a:endParaRPr>
          </a:p>
          <a:p>
            <a:pPr marL="76200" lvl="0" indent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None/>
            </a:pPr>
            <a:endParaRPr lang="en" sz="2400" dirty="0" smtClean="0">
              <a:solidFill>
                <a:srgbClr val="535353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 smtClean="0">
                <a:solidFill>
                  <a:srgbClr val="535353"/>
                </a:solidFill>
              </a:rPr>
              <a:t>SMS </a:t>
            </a:r>
            <a:r>
              <a:rPr lang="en" sz="2400" dirty="0">
                <a:solidFill>
                  <a:srgbClr val="535353"/>
                </a:solidFill>
              </a:rPr>
              <a:t>Gateway</a:t>
            </a:r>
          </a:p>
          <a:p>
            <a:endParaRPr lang="en" sz="2400" dirty="0">
              <a:solidFill>
                <a:srgbClr val="535353"/>
              </a:solidFill>
            </a:endParaRPr>
          </a:p>
        </p:txBody>
      </p:sp>
      <p:pic>
        <p:nvPicPr>
          <p:cNvPr id="2050" name="Picture 2" descr="C:\Users\Sickboy\Desktop\data captu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72816"/>
            <a:ext cx="3353578" cy="209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ickboy\Desktop\sms gatewa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495" y="4365104"/>
            <a:ext cx="3353579" cy="204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23687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0" y="404664"/>
            <a:ext cx="8229600" cy="75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INTERVIEWS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0" y="1148233"/>
            <a:ext cx="9144000" cy="5710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rgbClr val="535353"/>
                </a:solidFill>
              </a:rPr>
              <a:t>Contacted key people in the DHIS2 team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rgbClr val="535353"/>
                </a:solidFill>
              </a:rPr>
              <a:t>Questions focused on:</a:t>
            </a:r>
          </a:p>
          <a:p>
            <a:endParaRPr lang="en" sz="2400" dirty="0">
              <a:solidFill>
                <a:srgbClr val="535353"/>
              </a:solidFill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 dirty="0">
                <a:solidFill>
                  <a:srgbClr val="535353"/>
                </a:solidFill>
              </a:rPr>
              <a:t>Challenges posed by the current infrastructure that can be addressed by mobile systems</a:t>
            </a:r>
          </a:p>
          <a:p>
            <a:pPr marL="457200"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i="1" dirty="0">
                <a:solidFill>
                  <a:srgbClr val="535353"/>
                </a:solidFill>
              </a:rPr>
              <a:t>“availability of hardware and services - power and network coverage”</a:t>
            </a:r>
          </a:p>
          <a:p>
            <a:endParaRPr lang="en" sz="1400" i="1" dirty="0">
              <a:solidFill>
                <a:srgbClr val="535353"/>
              </a:solidFill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endParaRPr lang="en" sz="1800" dirty="0" smtClean="0">
              <a:solidFill>
                <a:srgbClr val="535353"/>
              </a:solidFill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 dirty="0" smtClean="0">
                <a:solidFill>
                  <a:srgbClr val="535353"/>
                </a:solidFill>
              </a:rPr>
              <a:t>Introduction </a:t>
            </a:r>
            <a:r>
              <a:rPr lang="en" sz="1800" dirty="0">
                <a:solidFill>
                  <a:srgbClr val="535353"/>
                </a:solidFill>
              </a:rPr>
              <a:t>and popularity of the various mobile platforms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 dirty="0">
                <a:solidFill>
                  <a:srgbClr val="535353"/>
                </a:solidFill>
              </a:rPr>
              <a:t>		</a:t>
            </a:r>
            <a:r>
              <a:rPr lang="en" sz="1600" i="1" dirty="0">
                <a:solidFill>
                  <a:srgbClr val="535353"/>
                </a:solidFill>
              </a:rPr>
              <a:t>“Java and SMS based solutions have been deployed”</a:t>
            </a:r>
          </a:p>
          <a:p>
            <a:endParaRPr lang="en" sz="1400" dirty="0">
              <a:solidFill>
                <a:srgbClr val="535353"/>
              </a:solidFill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endParaRPr lang="en" sz="1800" dirty="0" smtClean="0">
              <a:solidFill>
                <a:srgbClr val="535353"/>
              </a:solidFill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1800" dirty="0" smtClean="0">
                <a:solidFill>
                  <a:srgbClr val="535353"/>
                </a:solidFill>
              </a:rPr>
              <a:t>Effect </a:t>
            </a:r>
            <a:r>
              <a:rPr lang="en" sz="1800" dirty="0">
                <a:solidFill>
                  <a:srgbClr val="535353"/>
                </a:solidFill>
              </a:rPr>
              <a:t>of mobile accessibility of data on the use of information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 dirty="0">
                <a:solidFill>
                  <a:srgbClr val="535353"/>
                </a:solidFill>
              </a:rPr>
              <a:t>		</a:t>
            </a:r>
            <a:r>
              <a:rPr lang="en" sz="1600" i="1" dirty="0">
                <a:solidFill>
                  <a:srgbClr val="535353"/>
                </a:solidFill>
              </a:rPr>
              <a:t>“no empirical data yet - mixed feedback”</a:t>
            </a:r>
          </a:p>
          <a:p>
            <a:endParaRPr lang="en" sz="1400" dirty="0">
              <a:solidFill>
                <a:srgbClr val="535353"/>
              </a:solidFill>
            </a:endParaRPr>
          </a:p>
          <a:p>
            <a:endParaRPr lang="en" sz="1400" dirty="0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24850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-1136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OUR PROJECT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Using mobile phones in health sector could improve health services services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Sub-Saharan countries have more mobile subscribers than fixed line subscribers</a:t>
            </a:r>
          </a:p>
          <a:p>
            <a:pPr marL="76200" lvl="0" indent="0" rtl="0">
              <a:lnSpc>
                <a:spcPct val="115000"/>
              </a:lnSpc>
              <a:spcBef>
                <a:spcPts val="0"/>
              </a:spcBef>
              <a:buClr>
                <a:srgbClr val="FF0000"/>
              </a:buClr>
              <a:buSzPct val="166666"/>
              <a:buNone/>
            </a:pPr>
            <a:endParaRPr lang="en" sz="2400" dirty="0" smtClean="0">
              <a:solidFill>
                <a:srgbClr val="FF0000"/>
              </a:solidFill>
            </a:endParaRPr>
          </a:p>
          <a:p>
            <a:pPr marL="76200" lvl="0" indent="0" rtl="0">
              <a:lnSpc>
                <a:spcPct val="115000"/>
              </a:lnSpc>
              <a:spcBef>
                <a:spcPts val="0"/>
              </a:spcBef>
              <a:buClr>
                <a:srgbClr val="FF0000"/>
              </a:buClr>
              <a:buSzPct val="166666"/>
              <a:buNone/>
            </a:pPr>
            <a:endParaRPr lang="en" sz="2400" dirty="0">
              <a:solidFill>
                <a:srgbClr val="FF0000"/>
              </a:solidFill>
            </a:endParaRPr>
          </a:p>
          <a:p>
            <a:pPr marL="76200" lvl="0" indent="0" algn="ctr" rtl="0">
              <a:lnSpc>
                <a:spcPct val="115000"/>
              </a:lnSpc>
              <a:spcBef>
                <a:spcPts val="0"/>
              </a:spcBef>
              <a:buClr>
                <a:srgbClr val="FF0000"/>
              </a:buClr>
              <a:buSzPct val="166666"/>
              <a:buNone/>
            </a:pPr>
            <a:r>
              <a:rPr lang="e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This </a:t>
            </a:r>
            <a:r>
              <a:rPr lang="e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</a:t>
            </a:r>
            <a:r>
              <a:rPr lang="e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motivation </a:t>
            </a:r>
            <a:r>
              <a:rPr lang="e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build functionality for mobile phones</a:t>
            </a:r>
          </a:p>
          <a:p>
            <a:endParaRPr lang="e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84084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3933025" y="-133467"/>
            <a:ext cx="5210975" cy="694483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16345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>
                <a:solidFill>
                  <a:srgbClr val="535353"/>
                </a:solidFill>
              </a:rPr>
              <a:t>OUR PROJECT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Are native android applications applicable for developing countries’ HIS?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endParaRPr lang="en" sz="2400" dirty="0" smtClean="0">
              <a:solidFill>
                <a:srgbClr val="535353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 smtClean="0">
                <a:solidFill>
                  <a:srgbClr val="535353"/>
                </a:solidFill>
              </a:rPr>
              <a:t>Can </a:t>
            </a:r>
            <a:r>
              <a:rPr lang="e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native</a:t>
            </a:r>
            <a:r>
              <a:rPr lang="en" sz="2400" dirty="0">
                <a:solidFill>
                  <a:srgbClr val="535353"/>
                </a:solidFill>
              </a:rPr>
              <a:t> android applications increase the use of available analytical health data in developing countries?</a:t>
            </a:r>
          </a:p>
          <a:p>
            <a:endParaRPr lang="en" sz="2400" dirty="0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80241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0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OUR PROJECT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rgbClr val="535353"/>
                </a:solidFill>
              </a:rPr>
              <a:t>Where would our app fit in?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endParaRPr lang="en" sz="2400" dirty="0" smtClean="0">
              <a:solidFill>
                <a:srgbClr val="535353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 smtClean="0">
                <a:solidFill>
                  <a:srgbClr val="535353"/>
                </a:solidFill>
              </a:rPr>
              <a:t>Data </a:t>
            </a:r>
            <a:r>
              <a:rPr lang="en" sz="2400" dirty="0">
                <a:solidFill>
                  <a:srgbClr val="535353"/>
                </a:solidFill>
              </a:rPr>
              <a:t>managers and evaluation officers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Government officials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Less tech-savvy chiefs</a:t>
            </a:r>
          </a:p>
          <a:p>
            <a:endParaRPr lang="en" sz="2400" dirty="0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87084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0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THE APPLICATION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 smtClean="0">
                <a:solidFill>
                  <a:srgbClr val="535353"/>
                </a:solidFill>
              </a:rPr>
              <a:t>Three </a:t>
            </a:r>
            <a:r>
              <a:rPr lang="en" sz="2400" dirty="0">
                <a:solidFill>
                  <a:srgbClr val="535353"/>
                </a:solidFill>
              </a:rPr>
              <a:t>main modules: Dashboard, messaging and interpretation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endParaRPr lang="en" sz="2400" dirty="0" smtClean="0">
              <a:solidFill>
                <a:srgbClr val="535353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 smtClean="0">
                <a:solidFill>
                  <a:srgbClr val="535353"/>
                </a:solidFill>
              </a:rPr>
              <a:t>Got </a:t>
            </a:r>
            <a:r>
              <a:rPr lang="en" sz="2400" dirty="0">
                <a:solidFill>
                  <a:srgbClr val="535353"/>
                </a:solidFill>
              </a:rPr>
              <a:t>feedback from the GI groups,the main DHIS2 developer, that this was a good start for what they needed</a:t>
            </a:r>
          </a:p>
          <a:p>
            <a:endParaRPr lang="en" sz="2400" dirty="0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6075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0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>
                <a:solidFill>
                  <a:srgbClr val="535353"/>
                </a:solidFill>
              </a:rPr>
              <a:t>THE APPLICATION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buClr>
                <a:srgbClr val="434343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434343"/>
                </a:solidFill>
              </a:rPr>
              <a:t>The dashboard: a collection of</a:t>
            </a:r>
          </a:p>
          <a:p>
            <a:pPr marL="914400" lvl="1" indent="-381000" rtl="0">
              <a:buClr>
                <a:srgbClr val="434343"/>
              </a:buClr>
              <a:buSzPct val="80000"/>
              <a:buFont typeface="Courier New"/>
              <a:buChar char="o"/>
            </a:pPr>
            <a:r>
              <a:rPr lang="en" dirty="0">
                <a:solidFill>
                  <a:srgbClr val="434343"/>
                </a:solidFill>
              </a:rPr>
              <a:t>Graphs</a:t>
            </a:r>
          </a:p>
          <a:p>
            <a:pPr marL="914400" lvl="1" indent="-381000" rtl="0">
              <a:buClr>
                <a:srgbClr val="434343"/>
              </a:buClr>
              <a:buSzPct val="80000"/>
              <a:buFont typeface="Courier New"/>
              <a:buChar char="o"/>
            </a:pPr>
            <a:r>
              <a:rPr lang="en" dirty="0">
                <a:solidFill>
                  <a:srgbClr val="434343"/>
                </a:solidFill>
              </a:rPr>
              <a:t>Maps</a:t>
            </a:r>
          </a:p>
          <a:p>
            <a:pPr marL="914400" lvl="1" indent="-381000" rtl="0">
              <a:buClr>
                <a:srgbClr val="434343"/>
              </a:buClr>
              <a:buSzPct val="80000"/>
              <a:buFont typeface="Courier New"/>
              <a:buChar char="o"/>
            </a:pPr>
            <a:r>
              <a:rPr lang="en" dirty="0">
                <a:solidFill>
                  <a:srgbClr val="434343"/>
                </a:solidFill>
              </a:rPr>
              <a:t>Pivot Tables</a:t>
            </a:r>
          </a:p>
          <a:p>
            <a:pPr marL="457200" lvl="0" indent="-381000" rtl="0">
              <a:buClr>
                <a:srgbClr val="434343"/>
              </a:buClr>
              <a:buSzPct val="166666"/>
              <a:buFont typeface="Arial"/>
              <a:buChar char="•"/>
            </a:pPr>
            <a:endParaRPr lang="en" sz="2400" dirty="0" smtClean="0">
              <a:solidFill>
                <a:srgbClr val="434343"/>
              </a:solidFill>
            </a:endParaRPr>
          </a:p>
          <a:p>
            <a:pPr marL="457200" lvl="0" indent="-381000" rtl="0">
              <a:buClr>
                <a:srgbClr val="434343"/>
              </a:buClr>
              <a:buSzPct val="166666"/>
              <a:buFont typeface="Arial"/>
              <a:buChar char="•"/>
            </a:pPr>
            <a:r>
              <a:rPr lang="en" sz="2400" dirty="0" smtClean="0">
                <a:solidFill>
                  <a:srgbClr val="434343"/>
                </a:solidFill>
              </a:rPr>
              <a:t>Based </a:t>
            </a:r>
            <a:r>
              <a:rPr lang="en" sz="2400" dirty="0">
                <a:solidFill>
                  <a:srgbClr val="434343"/>
                </a:solidFill>
              </a:rPr>
              <a:t>on aggregate data collected by health workers</a:t>
            </a:r>
          </a:p>
        </p:txBody>
      </p:sp>
    </p:spTree>
    <p:extLst>
      <p:ext uri="{BB962C8B-B14F-4D97-AF65-F5344CB8AC3E}">
        <p14:creationId xmlns:p14="http://schemas.microsoft.com/office/powerpoint/2010/main" val="398403010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0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>
                <a:solidFill>
                  <a:srgbClr val="535353"/>
                </a:solidFill>
              </a:rPr>
              <a:t>THE APPLICATION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>
                <a:solidFill>
                  <a:srgbClr val="535353"/>
                </a:solidFill>
              </a:rPr>
              <a:t>Messaging: 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535353"/>
                </a:solidFill>
              </a:rPr>
              <a:t>S</a:t>
            </a:r>
            <a:r>
              <a:rPr lang="en" sz="2400">
                <a:solidFill>
                  <a:srgbClr val="535353"/>
                </a:solidFill>
              </a:rPr>
              <a:t>end messages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535353"/>
                </a:solidFill>
              </a:rPr>
              <a:t>P</a:t>
            </a:r>
            <a:r>
              <a:rPr lang="en" sz="2400">
                <a:solidFill>
                  <a:srgbClr val="535353"/>
                </a:solidFill>
              </a:rPr>
              <a:t>articipate in group conversations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535353"/>
                </a:solidFill>
              </a:rPr>
              <a:t>Send messages to organization units, i.e:</a:t>
            </a:r>
          </a:p>
          <a:p>
            <a:pPr marL="1371600" lvl="2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Wingdings"/>
              <a:buChar char="§"/>
            </a:pPr>
            <a:r>
              <a:rPr lang="en">
                <a:solidFill>
                  <a:srgbClr val="535353"/>
                </a:solidFill>
              </a:rPr>
              <a:t>District Hospitals</a:t>
            </a:r>
          </a:p>
          <a:p>
            <a:pPr marL="1371600" lvl="2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Wingdings"/>
              <a:buChar char="§"/>
            </a:pPr>
            <a:r>
              <a:rPr lang="en">
                <a:solidFill>
                  <a:srgbClr val="535353"/>
                </a:solidFill>
              </a:rPr>
              <a:t>Health Facilities</a:t>
            </a:r>
          </a:p>
          <a:p>
            <a:pPr marL="1371600" lvl="2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Wingdings"/>
              <a:buChar char="§"/>
            </a:pPr>
            <a:r>
              <a:rPr lang="en">
                <a:solidFill>
                  <a:srgbClr val="535353"/>
                </a:solidFill>
              </a:rPr>
              <a:t>Clinics</a:t>
            </a:r>
          </a:p>
          <a:p>
            <a:pPr marL="1371600" lvl="2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Wingdings"/>
              <a:buChar char="§"/>
            </a:pPr>
            <a:r>
              <a:rPr lang="en">
                <a:solidFill>
                  <a:srgbClr val="535353"/>
                </a:solidFill>
              </a:rPr>
              <a:t>Health Posts</a:t>
            </a:r>
          </a:p>
          <a:p>
            <a:endParaRPr lang="en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4461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-20960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THE APPLICATION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166666"/>
              <a:buFont typeface="Arial"/>
              <a:buChar char="•"/>
            </a:pPr>
            <a:r>
              <a:rPr lang="en" dirty="0">
                <a:solidFill>
                  <a:srgbClr val="535353"/>
                </a:solidFill>
              </a:rPr>
              <a:t>Interpretations: a way to form discussions around 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 dirty="0">
                <a:solidFill>
                  <a:srgbClr val="535353"/>
                </a:solidFill>
              </a:rPr>
              <a:t>charts, 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 dirty="0">
                <a:solidFill>
                  <a:srgbClr val="535353"/>
                </a:solidFill>
              </a:rPr>
              <a:t>graphs, 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 dirty="0">
                <a:solidFill>
                  <a:srgbClr val="535353"/>
                </a:solidFill>
              </a:rPr>
              <a:t>maps </a:t>
            </a:r>
            <a:endParaRPr lang="en" dirty="0">
              <a:solidFill>
                <a:srgbClr val="535353"/>
              </a:solidFill>
            </a:endParaRP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 dirty="0" smtClean="0">
                <a:solidFill>
                  <a:srgbClr val="535353"/>
                </a:solidFill>
              </a:rPr>
              <a:t>pivot tables</a:t>
            </a:r>
          </a:p>
          <a:p>
            <a:pPr marL="533400" lvl="1" indent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None/>
            </a:pPr>
            <a:endParaRPr lang="en" dirty="0" smtClean="0">
              <a:solidFill>
                <a:srgbClr val="535353"/>
              </a:solidFill>
            </a:endParaRPr>
          </a:p>
          <a:p>
            <a:pPr marL="533400" lvl="1" indent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None/>
            </a:pPr>
            <a:endParaRPr lang="en" dirty="0">
              <a:solidFill>
                <a:srgbClr val="535353"/>
              </a:solidFill>
            </a:endParaRPr>
          </a:p>
          <a:p>
            <a:pPr marL="533400" lvl="1" indent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like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shown in the dashboard</a:t>
            </a:r>
            <a:endParaRPr lang="en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" dirty="0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81387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0" y="188640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THE APPLICATION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535353"/>
                </a:solidFill>
              </a:rPr>
              <a:t>Caching: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535353"/>
                </a:solidFill>
              </a:rPr>
              <a:t>Loading big images with bad internet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535353"/>
                </a:solidFill>
              </a:rPr>
              <a:t>Usable when losing connection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535353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535353"/>
                </a:solidFill>
              </a:rPr>
              <a:t>Using the apache httpcache to simplify</a:t>
            </a:r>
          </a:p>
          <a:p>
            <a:endParaRPr lang="en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5705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0" y="260648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FEEDBACK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>
                <a:solidFill>
                  <a:srgbClr val="535353"/>
                </a:solidFill>
              </a:rPr>
              <a:t>Testing problems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endParaRPr lang="en" sz="2400" dirty="0" smtClean="0">
              <a:solidFill>
                <a:srgbClr val="535353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400" dirty="0" smtClean="0">
                <a:solidFill>
                  <a:srgbClr val="535353"/>
                </a:solidFill>
              </a:rPr>
              <a:t>Test </a:t>
            </a:r>
            <a:r>
              <a:rPr lang="en" sz="2400" dirty="0">
                <a:solidFill>
                  <a:srgbClr val="535353"/>
                </a:solidFill>
              </a:rPr>
              <a:t>subjects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400" dirty="0">
                <a:solidFill>
                  <a:srgbClr val="535353"/>
                </a:solidFill>
              </a:rPr>
              <a:t>R. Wilson: </a:t>
            </a:r>
            <a:r>
              <a:rPr lang="en" sz="2400" i="1" dirty="0">
                <a:solidFill>
                  <a:srgbClr val="535353"/>
                </a:solidFill>
              </a:rPr>
              <a:t>Senior HMIS and Data use Advisor, Ministry of</a:t>
            </a:r>
            <a:r>
              <a:rPr lang="en" i="1" dirty="0">
                <a:solidFill>
                  <a:srgbClr val="535353"/>
                </a:solidFill>
              </a:rPr>
              <a:t> </a:t>
            </a:r>
            <a:r>
              <a:rPr lang="en" sz="2400" i="1" dirty="0">
                <a:solidFill>
                  <a:srgbClr val="535353"/>
                </a:solidFill>
              </a:rPr>
              <a:t>health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400" dirty="0">
                <a:solidFill>
                  <a:srgbClr val="535353"/>
                </a:solidFill>
              </a:rPr>
              <a:t>A. Muhire: </a:t>
            </a:r>
            <a:r>
              <a:rPr lang="en" sz="2400" i="1" dirty="0">
                <a:solidFill>
                  <a:srgbClr val="535353"/>
                </a:solidFill>
              </a:rPr>
              <a:t>System Administrator, Ministry </a:t>
            </a:r>
            <a:r>
              <a:rPr lang="en" i="1" dirty="0">
                <a:solidFill>
                  <a:srgbClr val="535353"/>
                </a:solidFill>
              </a:rPr>
              <a:t>of </a:t>
            </a:r>
            <a:r>
              <a:rPr lang="en" sz="2400" i="1" dirty="0">
                <a:solidFill>
                  <a:srgbClr val="535353"/>
                </a:solidFill>
              </a:rPr>
              <a:t>health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400" dirty="0">
                <a:solidFill>
                  <a:srgbClr val="535353"/>
                </a:solidFill>
              </a:rPr>
              <a:t>G. Umutoni: </a:t>
            </a:r>
            <a:r>
              <a:rPr lang="en" sz="2400" i="1" dirty="0">
                <a:solidFill>
                  <a:srgbClr val="535353"/>
                </a:solidFill>
              </a:rPr>
              <a:t>HMIS database administrator, Ministry of Health</a:t>
            </a:r>
          </a:p>
          <a:p>
            <a:endParaRPr lang="en" sz="2400" i="1" dirty="0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5302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0" y="260648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CONCLUSION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dirty="0">
                <a:solidFill>
                  <a:srgbClr val="434343"/>
                </a:solidFill>
              </a:rPr>
              <a:t>Summary:</a:t>
            </a:r>
          </a:p>
          <a:p>
            <a:pPr lvl="0" rtl="0">
              <a:buFont typeface="Arial" panose="020B0604020202020204" pitchFamily="34" charset="0"/>
              <a:buChar char="•"/>
            </a:pPr>
            <a:r>
              <a:rPr lang="en" dirty="0" smtClean="0">
                <a:solidFill>
                  <a:srgbClr val="434343"/>
                </a:solidFill>
              </a:rPr>
              <a:t>Familiarized </a:t>
            </a:r>
            <a:r>
              <a:rPr lang="en" dirty="0">
                <a:solidFill>
                  <a:srgbClr val="434343"/>
                </a:solidFill>
              </a:rPr>
              <a:t>with DHIS </a:t>
            </a:r>
            <a:r>
              <a:rPr lang="en" dirty="0" smtClean="0">
                <a:solidFill>
                  <a:srgbClr val="434343"/>
                </a:solidFill>
              </a:rPr>
              <a:t>2</a:t>
            </a:r>
          </a:p>
          <a:p>
            <a:pPr marL="0" lvl="0" indent="0" rtl="0">
              <a:buNone/>
            </a:pPr>
            <a:endParaRPr lang="en" dirty="0">
              <a:solidFill>
                <a:srgbClr val="434343"/>
              </a:solidFill>
            </a:endParaRPr>
          </a:p>
          <a:p>
            <a:pPr lvl="0" rtl="0">
              <a:buFont typeface="Arial" panose="020B0604020202020204" pitchFamily="34" charset="0"/>
              <a:buChar char="•"/>
            </a:pPr>
            <a:r>
              <a:rPr lang="en" dirty="0" smtClean="0">
                <a:solidFill>
                  <a:srgbClr val="434343"/>
                </a:solidFill>
              </a:rPr>
              <a:t>Tested </a:t>
            </a:r>
            <a:r>
              <a:rPr lang="en" dirty="0">
                <a:solidFill>
                  <a:srgbClr val="434343"/>
                </a:solidFill>
              </a:rPr>
              <a:t>DHIS 2 </a:t>
            </a:r>
            <a:r>
              <a:rPr lang="en" dirty="0" smtClean="0">
                <a:solidFill>
                  <a:srgbClr val="434343"/>
                </a:solidFill>
              </a:rPr>
              <a:t>Desktop</a:t>
            </a:r>
          </a:p>
          <a:p>
            <a:pPr marL="0" lvl="0" indent="0" rtl="0">
              <a:buNone/>
            </a:pPr>
            <a:endParaRPr lang="en" dirty="0" smtClean="0">
              <a:solidFill>
                <a:srgbClr val="434343"/>
              </a:solidFill>
            </a:endParaRPr>
          </a:p>
          <a:p>
            <a:pPr lvl="0" rtl="0">
              <a:buFont typeface="Arial" panose="020B0604020202020204" pitchFamily="34" charset="0"/>
              <a:buChar char="•"/>
            </a:pPr>
            <a:r>
              <a:rPr lang="en" dirty="0" smtClean="0">
                <a:solidFill>
                  <a:srgbClr val="434343"/>
                </a:solidFill>
              </a:rPr>
              <a:t>Tested </a:t>
            </a:r>
            <a:r>
              <a:rPr lang="en" dirty="0">
                <a:solidFill>
                  <a:srgbClr val="434343"/>
                </a:solidFill>
              </a:rPr>
              <a:t>Android client with real users in </a:t>
            </a:r>
            <a:r>
              <a:rPr lang="en" dirty="0" smtClean="0">
                <a:solidFill>
                  <a:srgbClr val="434343"/>
                </a:solidFill>
              </a:rPr>
              <a:t>Rwanda</a:t>
            </a:r>
          </a:p>
          <a:p>
            <a:pPr marL="0" lvl="0" indent="0" rtl="0">
              <a:buNone/>
            </a:pPr>
            <a:endParaRPr lang="en" dirty="0">
              <a:solidFill>
                <a:srgbClr val="434343"/>
              </a:solidFill>
            </a:endParaRPr>
          </a:p>
          <a:p>
            <a:pPr lvl="0" rtl="0">
              <a:buFont typeface="Arial" panose="020B0604020202020204" pitchFamily="34" charset="0"/>
              <a:buChar char="•"/>
            </a:pPr>
            <a:r>
              <a:rPr lang="en" dirty="0" smtClean="0">
                <a:solidFill>
                  <a:srgbClr val="434343"/>
                </a:solidFill>
              </a:rPr>
              <a:t>Interviewed </a:t>
            </a:r>
            <a:r>
              <a:rPr lang="en" dirty="0">
                <a:solidFill>
                  <a:srgbClr val="434343"/>
                </a:solidFill>
              </a:rPr>
              <a:t>Lars Roland</a:t>
            </a:r>
          </a:p>
          <a:p>
            <a:pPr>
              <a:buFont typeface="Arial" panose="020B0604020202020204" pitchFamily="34" charset="0"/>
              <a:buChar char="•"/>
            </a:pPr>
            <a:endParaRPr lang="en" dirty="0">
              <a:solidFill>
                <a:srgbClr val="43434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" dirty="0">
              <a:solidFill>
                <a:srgbClr val="434343"/>
              </a:solidFill>
            </a:endParaRPr>
          </a:p>
          <a:p>
            <a:endParaRPr lang="en" dirty="0">
              <a:solidFill>
                <a:srgbClr val="434343"/>
              </a:solidFill>
            </a:endParaRPr>
          </a:p>
          <a:p>
            <a:endParaRPr lang="en" dirty="0">
              <a:solidFill>
                <a:srgbClr val="434343"/>
              </a:solidFill>
            </a:endParaRPr>
          </a:p>
          <a:p>
            <a:endParaRPr lang="en" dirty="0">
              <a:solidFill>
                <a:srgbClr val="434343"/>
              </a:solidFill>
            </a:endParaRPr>
          </a:p>
          <a:p>
            <a:endParaRPr lang="en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94337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4192" y="260648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2400" b="0" dirty="0">
                <a:solidFill>
                  <a:srgbClr val="535353"/>
                </a:solidFill>
              </a:rPr>
              <a:t>CONCLUSION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06400" rtl="0"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800" dirty="0">
                <a:solidFill>
                  <a:srgbClr val="434343"/>
                </a:solidFill>
              </a:rPr>
              <a:t>Small test base</a:t>
            </a:r>
          </a:p>
          <a:p>
            <a:endParaRPr lang="en" sz="2800" dirty="0">
              <a:solidFill>
                <a:srgbClr val="434343"/>
              </a:solidFill>
            </a:endParaRPr>
          </a:p>
          <a:p>
            <a:pPr marL="457200" lvl="0" indent="-406400" rtl="0"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800" dirty="0">
                <a:solidFill>
                  <a:srgbClr val="434343"/>
                </a:solidFill>
              </a:rPr>
              <a:t>Mobile devices are given a warm welcome</a:t>
            </a:r>
          </a:p>
          <a:p>
            <a:endParaRPr lang="en" sz="2800" dirty="0">
              <a:solidFill>
                <a:srgbClr val="434343"/>
              </a:solidFill>
            </a:endParaRPr>
          </a:p>
          <a:p>
            <a:pPr marL="457200" lvl="0" indent="-406400" rtl="0"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800" dirty="0">
                <a:solidFill>
                  <a:srgbClr val="434343"/>
                </a:solidFill>
              </a:rPr>
              <a:t>DHIS 2 </a:t>
            </a:r>
            <a:r>
              <a:rPr lang="en" dirty="0" smtClean="0">
                <a:solidFill>
                  <a:srgbClr val="434343"/>
                </a:solidFill>
              </a:rPr>
              <a:t>is</a:t>
            </a:r>
            <a:r>
              <a:rPr lang="en" sz="2800" dirty="0" smtClean="0">
                <a:solidFill>
                  <a:srgbClr val="434343"/>
                </a:solidFill>
              </a:rPr>
              <a:t> </a:t>
            </a:r>
            <a:r>
              <a:rPr lang="en" sz="2800" dirty="0">
                <a:solidFill>
                  <a:srgbClr val="434343"/>
                </a:solidFill>
              </a:rPr>
              <a:t>facing many migration challenges</a:t>
            </a:r>
          </a:p>
          <a:p>
            <a:endParaRPr lang="en" sz="2800" dirty="0">
              <a:solidFill>
                <a:srgbClr val="434343"/>
              </a:solidFill>
            </a:endParaRPr>
          </a:p>
          <a:p>
            <a:pPr marL="457200" lvl="0" indent="-406400" rtl="0"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800" dirty="0">
                <a:solidFill>
                  <a:srgbClr val="434343"/>
                </a:solidFill>
              </a:rPr>
              <a:t>Mobile applications will be beneficial</a:t>
            </a:r>
          </a:p>
        </p:txBody>
      </p:sp>
    </p:spTree>
    <p:extLst>
      <p:ext uri="{BB962C8B-B14F-4D97-AF65-F5344CB8AC3E}">
        <p14:creationId xmlns:p14="http://schemas.microsoft.com/office/powerpoint/2010/main" val="320722714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ppt-mal-english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uio-ppt-mal-english-1</Template>
  <TotalTime>72</TotalTime>
  <Words>497</Words>
  <Application>Microsoft Office PowerPoint</Application>
  <PresentationFormat>On-screen Show (4:3)</PresentationFormat>
  <Paragraphs>148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uio-ppt-mal-english-1</vt:lpstr>
      <vt:lpstr>Worldwide</vt:lpstr>
      <vt:lpstr>   INTRODUCTION</vt:lpstr>
      <vt:lpstr>INTRODUCTION</vt:lpstr>
      <vt:lpstr>CHALLENGES OF HIS</vt:lpstr>
      <vt:lpstr>MOBILE DEVICES: A POSSIBLE SOLUTION?</vt:lpstr>
      <vt:lpstr>DISTRIC HEALTH INFORMATION SYSTEM 2 (DHIS 2)</vt:lpstr>
      <vt:lpstr>DHIS 2: TODAY</vt:lpstr>
      <vt:lpstr>DHIS 2: TODAY</vt:lpstr>
      <vt:lpstr>INTERVIEWS</vt:lpstr>
      <vt:lpstr>OUR PROJECT</vt:lpstr>
      <vt:lpstr>OUR PROJECT</vt:lpstr>
      <vt:lpstr>OUR PROJECT</vt:lpstr>
      <vt:lpstr>THE APPLICATION</vt:lpstr>
      <vt:lpstr>THE APPLICATION</vt:lpstr>
      <vt:lpstr>THE APPLICATION</vt:lpstr>
      <vt:lpstr>THE APPLICATION</vt:lpstr>
      <vt:lpstr>THE APPLICATION</vt:lpstr>
      <vt:lpstr>FEEDBACK</vt:lpstr>
      <vt:lpstr>CONCLUSION</vt:lpstr>
      <vt:lpstr>CONCLUSION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Worldwide</dc:title>
  <dc:creator>kkho</dc:creator>
  <cp:lastModifiedBy>Sickboy</cp:lastModifiedBy>
  <cp:revision>19</cp:revision>
  <dcterms:created xsi:type="dcterms:W3CDTF">2013-12-04T14:28:15Z</dcterms:created>
  <dcterms:modified xsi:type="dcterms:W3CDTF">2013-12-04T15:54:52Z</dcterms:modified>
</cp:coreProperties>
</file>