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3" r:id="rId1"/>
  </p:sldMasterIdLst>
  <p:notesMasterIdLst>
    <p:notesMasterId r:id="rId11"/>
  </p:notesMasterIdLst>
  <p:handoutMasterIdLst>
    <p:handoutMasterId r:id="rId12"/>
  </p:handoutMasterIdLst>
  <p:sldIdLst>
    <p:sldId id="256" r:id="rId2"/>
    <p:sldId id="412" r:id="rId3"/>
    <p:sldId id="413" r:id="rId4"/>
    <p:sldId id="414" r:id="rId5"/>
    <p:sldId id="417" r:id="rId6"/>
    <p:sldId id="419" r:id="rId7"/>
    <p:sldId id="416" r:id="rId8"/>
    <p:sldId id="418" r:id="rId9"/>
    <p:sldId id="408" r:id="rId10"/>
  </p:sldIdLst>
  <p:sldSz cx="9144000" cy="6858000" type="screen4x3"/>
  <p:notesSz cx="6845300" cy="9131300"/>
  <p:defaultTextStyle>
    <a:defPPr>
      <a:defRPr lang="en-US"/>
    </a:defPPr>
    <a:lvl1pPr algn="l" rtl="0" fontAlgn="base">
      <a:spcBef>
        <a:spcPct val="20000"/>
      </a:spcBef>
      <a:spcAft>
        <a:spcPct val="0"/>
      </a:spcAft>
      <a:buClr>
        <a:schemeClr val="folHlink"/>
      </a:buClr>
      <a:buSzPct val="85000"/>
      <a:buFont typeface="Wingdings" pitchFamily="2" charset="2"/>
      <a:defRPr sz="1400" kern="1200">
        <a:solidFill>
          <a:schemeClr val="tx1"/>
        </a:solidFill>
        <a:latin typeface="Tahoma" pitchFamily="34" charset="0"/>
        <a:ea typeface="+mn-ea"/>
        <a:cs typeface="+mn-cs"/>
      </a:defRPr>
    </a:lvl1pPr>
    <a:lvl2pPr marL="457200" algn="l" rtl="0" fontAlgn="base">
      <a:spcBef>
        <a:spcPct val="20000"/>
      </a:spcBef>
      <a:spcAft>
        <a:spcPct val="0"/>
      </a:spcAft>
      <a:buClr>
        <a:schemeClr val="folHlink"/>
      </a:buClr>
      <a:buSzPct val="85000"/>
      <a:buFont typeface="Wingdings" pitchFamily="2" charset="2"/>
      <a:defRPr sz="1400" kern="1200">
        <a:solidFill>
          <a:schemeClr val="tx1"/>
        </a:solidFill>
        <a:latin typeface="Tahoma" pitchFamily="34" charset="0"/>
        <a:ea typeface="+mn-ea"/>
        <a:cs typeface="+mn-cs"/>
      </a:defRPr>
    </a:lvl2pPr>
    <a:lvl3pPr marL="914400" algn="l" rtl="0" fontAlgn="base">
      <a:spcBef>
        <a:spcPct val="20000"/>
      </a:spcBef>
      <a:spcAft>
        <a:spcPct val="0"/>
      </a:spcAft>
      <a:buClr>
        <a:schemeClr val="folHlink"/>
      </a:buClr>
      <a:buSzPct val="85000"/>
      <a:buFont typeface="Wingdings" pitchFamily="2" charset="2"/>
      <a:defRPr sz="1400" kern="1200">
        <a:solidFill>
          <a:schemeClr val="tx1"/>
        </a:solidFill>
        <a:latin typeface="Tahoma" pitchFamily="34" charset="0"/>
        <a:ea typeface="+mn-ea"/>
        <a:cs typeface="+mn-cs"/>
      </a:defRPr>
    </a:lvl3pPr>
    <a:lvl4pPr marL="1371600" algn="l" rtl="0" fontAlgn="base">
      <a:spcBef>
        <a:spcPct val="20000"/>
      </a:spcBef>
      <a:spcAft>
        <a:spcPct val="0"/>
      </a:spcAft>
      <a:buClr>
        <a:schemeClr val="folHlink"/>
      </a:buClr>
      <a:buSzPct val="85000"/>
      <a:buFont typeface="Wingdings" pitchFamily="2" charset="2"/>
      <a:defRPr sz="1400" kern="1200">
        <a:solidFill>
          <a:schemeClr val="tx1"/>
        </a:solidFill>
        <a:latin typeface="Tahoma" pitchFamily="34" charset="0"/>
        <a:ea typeface="+mn-ea"/>
        <a:cs typeface="+mn-cs"/>
      </a:defRPr>
    </a:lvl4pPr>
    <a:lvl5pPr marL="1828800" algn="l" rtl="0" fontAlgn="base">
      <a:spcBef>
        <a:spcPct val="20000"/>
      </a:spcBef>
      <a:spcAft>
        <a:spcPct val="0"/>
      </a:spcAft>
      <a:buClr>
        <a:schemeClr val="folHlink"/>
      </a:buClr>
      <a:buSzPct val="85000"/>
      <a:buFont typeface="Wingdings" pitchFamily="2" charset="2"/>
      <a:defRPr sz="1400" kern="1200">
        <a:solidFill>
          <a:schemeClr val="tx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sz="1400" kern="1200">
        <a:solidFill>
          <a:schemeClr val="tx1"/>
        </a:solidFill>
        <a:latin typeface="Tahoma" pitchFamily="34" charset="0"/>
        <a:ea typeface="+mn-ea"/>
        <a:cs typeface="+mn-cs"/>
      </a:defRPr>
    </a:lvl6pPr>
    <a:lvl7pPr marL="2743200" algn="l" defTabSz="914400" rtl="0" eaLnBrk="1" latinLnBrk="0" hangingPunct="1">
      <a:defRPr sz="1400" kern="1200">
        <a:solidFill>
          <a:schemeClr val="tx1"/>
        </a:solidFill>
        <a:latin typeface="Tahoma" pitchFamily="34" charset="0"/>
        <a:ea typeface="+mn-ea"/>
        <a:cs typeface="+mn-cs"/>
      </a:defRPr>
    </a:lvl7pPr>
    <a:lvl8pPr marL="3200400" algn="l" defTabSz="914400" rtl="0" eaLnBrk="1" latinLnBrk="0" hangingPunct="1">
      <a:defRPr sz="1400" kern="1200">
        <a:solidFill>
          <a:schemeClr val="tx1"/>
        </a:solidFill>
        <a:latin typeface="Tahoma" pitchFamily="34" charset="0"/>
        <a:ea typeface="+mn-ea"/>
        <a:cs typeface="+mn-cs"/>
      </a:defRPr>
    </a:lvl8pPr>
    <a:lvl9pPr marL="3657600" algn="l" defTabSz="914400" rtl="0" eaLnBrk="1" latinLnBrk="0" hangingPunct="1">
      <a:defRPr sz="1400" kern="1200">
        <a:solidFill>
          <a:schemeClr val="tx1"/>
        </a:solidFill>
        <a:latin typeface="Tahoma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ECFF"/>
    <a:srgbClr val="66CCFF"/>
    <a:srgbClr val="C0C0C0"/>
    <a:srgbClr val="DDDDDD"/>
    <a:srgbClr val="3366FF"/>
    <a:srgbClr val="0066FF"/>
    <a:srgbClr val="3399FF"/>
    <a:srgbClr val="F8F8F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568" autoAdjust="0"/>
    <p:restoredTop sz="81977" autoAdjust="0"/>
  </p:normalViewPr>
  <p:slideViewPr>
    <p:cSldViewPr snapToGrid="0">
      <p:cViewPr varScale="1">
        <p:scale>
          <a:sx n="99" d="100"/>
          <a:sy n="99" d="100"/>
        </p:scale>
        <p:origin x="-1816" y="-11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436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notesMaster" Target="notesMasters/notesMaster1.xml"/><Relationship Id="rId12" Type="http://schemas.openxmlformats.org/officeDocument/2006/relationships/handoutMaster" Target="handoutMasters/handoutMaster1.xml"/><Relationship Id="rId13" Type="http://schemas.openxmlformats.org/officeDocument/2006/relationships/printerSettings" Target="printerSettings/printerSettings1.bin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63863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53" tIns="46026" rIns="92053" bIns="46026" numCol="1" anchor="t" anchorCtr="0" compatLnSpc="1">
            <a:prstTxWarp prst="textNoShape">
              <a:avLst/>
            </a:prstTxWarp>
          </a:bodyPr>
          <a:lstStyle>
            <a:lvl1pPr defTabSz="920750">
              <a:spcBef>
                <a:spcPct val="0"/>
              </a:spcBef>
              <a:buClrTx/>
              <a:buSzTx/>
              <a:buFontTx/>
              <a:buNone/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673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79850" y="0"/>
            <a:ext cx="2963863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53" tIns="46026" rIns="92053" bIns="46026" numCol="1" anchor="t" anchorCtr="0" compatLnSpc="1">
            <a:prstTxWarp prst="textNoShape">
              <a:avLst/>
            </a:prstTxWarp>
          </a:bodyPr>
          <a:lstStyle>
            <a:lvl1pPr algn="r" defTabSz="920750">
              <a:spcBef>
                <a:spcPct val="0"/>
              </a:spcBef>
              <a:buClrTx/>
              <a:buSzTx/>
              <a:buFontTx/>
              <a:buNone/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674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74100"/>
            <a:ext cx="2963863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53" tIns="46026" rIns="92053" bIns="46026" numCol="1" anchor="b" anchorCtr="0" compatLnSpc="1">
            <a:prstTxWarp prst="textNoShape">
              <a:avLst/>
            </a:prstTxWarp>
          </a:bodyPr>
          <a:lstStyle>
            <a:lvl1pPr defTabSz="920750">
              <a:spcBef>
                <a:spcPct val="0"/>
              </a:spcBef>
              <a:buClrTx/>
              <a:buSzTx/>
              <a:buFontTx/>
              <a:buNone/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674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79850" y="8674100"/>
            <a:ext cx="2963863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53" tIns="46026" rIns="92053" bIns="46026" numCol="1" anchor="b" anchorCtr="0" compatLnSpc="1">
            <a:prstTxWarp prst="textNoShape">
              <a:avLst/>
            </a:prstTxWarp>
          </a:bodyPr>
          <a:lstStyle>
            <a:lvl1pPr algn="r" defTabSz="920750">
              <a:spcBef>
                <a:spcPct val="0"/>
              </a:spcBef>
              <a:buClrTx/>
              <a:buSzTx/>
              <a:buFontTx/>
              <a:buNone/>
              <a:defRPr sz="1200">
                <a:latin typeface="Arial" charset="0"/>
              </a:defRPr>
            </a:lvl1pPr>
          </a:lstStyle>
          <a:p>
            <a:pPr>
              <a:defRPr/>
            </a:pPr>
            <a:fld id="{86B74FC3-CCAA-4BB1-891D-EF462F70153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903478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1026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63863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53" tIns="46026" rIns="92053" bIns="46026" numCol="1" anchor="t" anchorCtr="0" compatLnSpc="1">
            <a:prstTxWarp prst="textNoShape">
              <a:avLst/>
            </a:prstTxWarp>
          </a:bodyPr>
          <a:lstStyle>
            <a:lvl1pPr defTabSz="920750">
              <a:spcBef>
                <a:spcPct val="0"/>
              </a:spcBef>
              <a:buClrTx/>
              <a:buSzTx/>
              <a:buFontTx/>
              <a:buNone/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7763" name="Rectangle 1027"/>
          <p:cNvSpPr>
            <a:spLocks noGrp="1" noChangeArrowheads="1"/>
          </p:cNvSpPr>
          <p:nvPr>
            <p:ph type="dt" idx="1"/>
          </p:nvPr>
        </p:nvSpPr>
        <p:spPr bwMode="auto">
          <a:xfrm>
            <a:off x="3879850" y="0"/>
            <a:ext cx="2963863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53" tIns="46026" rIns="92053" bIns="46026" numCol="1" anchor="t" anchorCtr="0" compatLnSpc="1">
            <a:prstTxWarp prst="textNoShape">
              <a:avLst/>
            </a:prstTxWarp>
          </a:bodyPr>
          <a:lstStyle>
            <a:lvl1pPr algn="r" defTabSz="920750">
              <a:spcBef>
                <a:spcPct val="0"/>
              </a:spcBef>
              <a:buClrTx/>
              <a:buSzTx/>
              <a:buFontTx/>
              <a:buNone/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44" name="Rectangle 1028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39825" y="685800"/>
            <a:ext cx="4565650" cy="34242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7765" name="Rectangle 1029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4213" y="4337050"/>
            <a:ext cx="5476875" cy="4108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53" tIns="46026" rIns="92053" bIns="4602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117766" name="Rectangle 1030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74100"/>
            <a:ext cx="2963863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53" tIns="46026" rIns="92053" bIns="46026" numCol="1" anchor="b" anchorCtr="0" compatLnSpc="1">
            <a:prstTxWarp prst="textNoShape">
              <a:avLst/>
            </a:prstTxWarp>
          </a:bodyPr>
          <a:lstStyle>
            <a:lvl1pPr defTabSz="920750">
              <a:spcBef>
                <a:spcPct val="0"/>
              </a:spcBef>
              <a:buClrTx/>
              <a:buSzTx/>
              <a:buFontTx/>
              <a:buNone/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7767" name="Rectangle 1031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79850" y="8674100"/>
            <a:ext cx="2963863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53" tIns="46026" rIns="92053" bIns="46026" numCol="1" anchor="b" anchorCtr="0" compatLnSpc="1">
            <a:prstTxWarp prst="textNoShape">
              <a:avLst/>
            </a:prstTxWarp>
          </a:bodyPr>
          <a:lstStyle>
            <a:lvl1pPr algn="r" defTabSz="920750">
              <a:spcBef>
                <a:spcPct val="0"/>
              </a:spcBef>
              <a:buClrTx/>
              <a:buSzTx/>
              <a:buFontTx/>
              <a:buNone/>
              <a:defRPr sz="1200">
                <a:latin typeface="Arial" charset="0"/>
              </a:defRPr>
            </a:lvl1pPr>
          </a:lstStyle>
          <a:p>
            <a:pPr>
              <a:defRPr/>
            </a:pPr>
            <a:fld id="{BF7976E4-F5DC-4EAC-9B1F-E58BA3A9B66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131811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0750"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defTabSz="920750"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defTabSz="920750"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defTabSz="920750"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defTabSz="920750"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defTabSz="92075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2" charset="2"/>
              <a:defRPr sz="1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defTabSz="92075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2" charset="2"/>
              <a:defRPr sz="1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defTabSz="92075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2" charset="2"/>
              <a:defRPr sz="1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defTabSz="92075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2" charset="2"/>
              <a:defRPr sz="1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75158DB4-9B84-473A-9CCD-47327196F08A}" type="slidenum">
              <a:rPr lang="en-US" sz="1200" smtClean="0">
                <a:latin typeface="Arial" pitchFamily="34" charset="0"/>
              </a:rPr>
              <a:pPr eaLnBrk="1" hangingPunct="1"/>
              <a:t>1</a:t>
            </a:fld>
            <a:endParaRPr lang="en-US" sz="1200" dirty="0" smtClean="0">
              <a:latin typeface="Arial" pitchFamily="34" charset="0"/>
            </a:endParaRPr>
          </a:p>
        </p:txBody>
      </p:sp>
      <p:sp>
        <p:nvSpPr>
          <p:cNvPr id="11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dirty="0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 noResize="1"/>
          </p:cNvSpPr>
          <p:nvPr>
            <p:ph type="sldImg"/>
          </p:nvPr>
        </p:nvSpPr>
        <p:spPr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</a:ln>
        </p:spPr>
      </p:sp>
      <p:sp>
        <p:nvSpPr>
          <p:cNvPr id="12291" name="Plassholder for notater 2"/>
          <p:cNvSpPr>
            <a:spLocks noGrp="1"/>
          </p:cNvSpPr>
          <p:nvPr>
            <p:ph type="body" sz="quarter" idx="1"/>
          </p:nvPr>
        </p:nvSpPr>
        <p:spPr>
          <a:xfrm>
            <a:off x="684213" y="4337050"/>
            <a:ext cx="5476875" cy="2778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buClr>
                <a:srgbClr val="000000"/>
              </a:buClr>
              <a:buFont typeface="Calibri" pitchFamily="34" charset="0"/>
              <a:buChar char="•"/>
            </a:pPr>
            <a:endParaRPr lang="en-GB" dirty="0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 noResize="1"/>
          </p:cNvSpPr>
          <p:nvPr>
            <p:ph type="sldImg"/>
          </p:nvPr>
        </p:nvSpPr>
        <p:spPr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</a:ln>
        </p:spPr>
      </p:sp>
      <p:sp>
        <p:nvSpPr>
          <p:cNvPr id="13315" name="Plassholder for notater 2"/>
          <p:cNvSpPr>
            <a:spLocks noGrp="1"/>
          </p:cNvSpPr>
          <p:nvPr>
            <p:ph type="body" sz="quarter" idx="1"/>
          </p:nvPr>
        </p:nvSpPr>
        <p:spPr>
          <a:xfrm>
            <a:off x="684213" y="4337050"/>
            <a:ext cx="5476875" cy="40195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buClr>
                <a:srgbClr val="000000"/>
              </a:buClr>
              <a:buFont typeface="Calibri" pitchFamily="34" charset="0"/>
              <a:buChar char="•"/>
            </a:pPr>
            <a:endParaRPr lang="en-GB" dirty="0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 noResize="1"/>
          </p:cNvSpPr>
          <p:nvPr>
            <p:ph type="sldImg"/>
          </p:nvPr>
        </p:nvSpPr>
        <p:spPr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</a:ln>
        </p:spPr>
      </p:sp>
      <p:sp>
        <p:nvSpPr>
          <p:cNvPr id="14339" name="Plassholder for notater 2"/>
          <p:cNvSpPr>
            <a:spLocks noGrp="1"/>
          </p:cNvSpPr>
          <p:nvPr>
            <p:ph type="body" sz="quarter" idx="1"/>
          </p:nvPr>
        </p:nvSpPr>
        <p:spPr>
          <a:xfrm>
            <a:off x="684213" y="4337050"/>
            <a:ext cx="5476875" cy="40195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buClr>
                <a:srgbClr val="000000"/>
              </a:buClr>
              <a:buFont typeface="Calibri" pitchFamily="34" charset="0"/>
              <a:buChar char="•"/>
            </a:pPr>
            <a:endParaRPr lang="en-GB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noProof="0" dirty="0" smtClean="0"/>
              <a:t>Other tools like </a:t>
            </a:r>
            <a:r>
              <a:rPr lang="en-US" noProof="0" dirty="0" err="1" smtClean="0"/>
              <a:t>objdump</a:t>
            </a:r>
            <a:r>
              <a:rPr lang="en-US" baseline="0" noProof="0" dirty="0" smtClean="0"/>
              <a:t> </a:t>
            </a:r>
            <a:r>
              <a:rPr lang="nb-NO" baseline="0" dirty="0" err="1" smtClean="0"/>
              <a:t>are</a:t>
            </a:r>
            <a:r>
              <a:rPr lang="nb-NO" baseline="0" dirty="0" smtClean="0"/>
              <a:t> </a:t>
            </a:r>
            <a:r>
              <a:rPr lang="nb-NO" baseline="0" dirty="0" err="1" smtClean="0"/>
              <a:t>also</a:t>
            </a:r>
            <a:r>
              <a:rPr lang="nb-NO" baseline="0" dirty="0" smtClean="0"/>
              <a:t> </a:t>
            </a:r>
            <a:r>
              <a:rPr lang="nb-NO" baseline="0" dirty="0" err="1" smtClean="0"/>
              <a:t>availible</a:t>
            </a:r>
            <a:r>
              <a:rPr lang="nb-NO" baseline="0" dirty="0" smtClean="0"/>
              <a:t> </a:t>
            </a:r>
            <a:r>
              <a:rPr lang="en-US" baseline="0" noProof="0" dirty="0" smtClean="0"/>
              <a:t>to</a:t>
            </a:r>
            <a:r>
              <a:rPr lang="nb-NO" baseline="0" dirty="0" smtClean="0"/>
              <a:t> se </a:t>
            </a:r>
            <a:r>
              <a:rPr lang="nb-NO" baseline="0" dirty="0" err="1" smtClean="0"/>
              <a:t>the</a:t>
            </a:r>
            <a:r>
              <a:rPr lang="nb-NO" baseline="0" dirty="0" smtClean="0"/>
              <a:t> </a:t>
            </a:r>
            <a:r>
              <a:rPr lang="nb-NO" baseline="0" dirty="0" err="1" smtClean="0"/>
              <a:t>assembly</a:t>
            </a:r>
            <a:r>
              <a:rPr lang="nb-NO" baseline="0" dirty="0" smtClean="0"/>
              <a:t> </a:t>
            </a:r>
            <a:r>
              <a:rPr lang="nb-NO" baseline="0" dirty="0" err="1" smtClean="0"/>
              <a:t>instructions</a:t>
            </a:r>
            <a:r>
              <a:rPr lang="nb-NO" baseline="0" dirty="0" smtClean="0"/>
              <a:t>.</a:t>
            </a:r>
          </a:p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F7976E4-F5DC-4EAC-9B1F-E58BA3A9B668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952899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0750"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defTabSz="920750"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defTabSz="920750"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defTabSz="920750"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defTabSz="920750"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defTabSz="92075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2" charset="2"/>
              <a:defRPr sz="1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defTabSz="92075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2" charset="2"/>
              <a:defRPr sz="1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defTabSz="92075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2" charset="2"/>
              <a:defRPr sz="1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defTabSz="92075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2" charset="2"/>
              <a:defRPr sz="1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15353490-8E17-470F-AADD-ECF27C1C44DD}" type="slidenum">
              <a:rPr lang="en-US" sz="1200" smtClean="0">
                <a:latin typeface="Arial" pitchFamily="34" charset="0"/>
              </a:rPr>
              <a:pPr eaLnBrk="1" hangingPunct="1"/>
              <a:t>9</a:t>
            </a:fld>
            <a:endParaRPr lang="en-US" sz="1200" smtClean="0">
              <a:latin typeface="Arial" pitchFamily="34" charset="0"/>
            </a:endParaRPr>
          </a:p>
        </p:txBody>
      </p:sp>
      <p:sp>
        <p:nvSpPr>
          <p:cNvPr id="16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nb-NO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171450" y="2155825"/>
            <a:ext cx="1397000" cy="1276350"/>
          </a:xfrm>
          <a:prstGeom prst="rect">
            <a:avLst/>
          </a:prstGeom>
          <a:gradFill rotWithShape="1">
            <a:gsLst>
              <a:gs pos="0">
                <a:srgbClr val="FE7519"/>
              </a:gs>
              <a:gs pos="100000">
                <a:srgbClr val="FFFFFF"/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buFont typeface="Wingdings" pitchFamily="-96" charset="2"/>
              <a:buNone/>
              <a:defRPr/>
            </a:pPr>
            <a:endParaRPr lang="nb-NO">
              <a:latin typeface="Tahoma" pitchFamily="-96" charset="0"/>
            </a:endParaRPr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gray">
          <a:xfrm>
            <a:off x="36513" y="3336925"/>
            <a:ext cx="8985250" cy="46038"/>
          </a:xfrm>
          <a:prstGeom prst="rect">
            <a:avLst/>
          </a:prstGeom>
          <a:gradFill rotWithShape="0">
            <a:gsLst>
              <a:gs pos="0">
                <a:srgbClr val="1C1C1C"/>
              </a:gs>
              <a:gs pos="100000">
                <a:srgbClr val="C0C0C0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spcBef>
                <a:spcPct val="0"/>
              </a:spcBef>
              <a:buClrTx/>
              <a:buSzTx/>
              <a:buFontTx/>
              <a:buNone/>
              <a:defRPr/>
            </a:pPr>
            <a:endParaRPr kumimoji="1" lang="nb-NO" sz="2400">
              <a:latin typeface="Tahoma" pitchFamily="-96" charset="0"/>
            </a:endParaRPr>
          </a:p>
        </p:txBody>
      </p:sp>
      <p:sp>
        <p:nvSpPr>
          <p:cNvPr id="6" name="Rectangle 6"/>
          <p:cNvSpPr>
            <a:spLocks noChangeArrowheads="1"/>
          </p:cNvSpPr>
          <p:nvPr/>
        </p:nvSpPr>
        <p:spPr bwMode="auto">
          <a:xfrm rot="16200000">
            <a:off x="-517525" y="2586038"/>
            <a:ext cx="1685925" cy="92075"/>
          </a:xfrm>
          <a:prstGeom prst="rect">
            <a:avLst/>
          </a:prstGeom>
          <a:gradFill rotWithShape="0">
            <a:gsLst>
              <a:gs pos="0">
                <a:srgbClr val="808080"/>
              </a:gs>
              <a:gs pos="100000">
                <a:srgbClr val="1C1C1C"/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buFont typeface="Wingdings" pitchFamily="-96" charset="2"/>
              <a:buNone/>
              <a:defRPr/>
            </a:pPr>
            <a:endParaRPr lang="nb-NO">
              <a:latin typeface="Tahoma" pitchFamily="-96" charset="0"/>
            </a:endParaRPr>
          </a:p>
        </p:txBody>
      </p:sp>
      <p:sp>
        <p:nvSpPr>
          <p:cNvPr id="1155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38175" y="1708150"/>
            <a:ext cx="7772400" cy="1462088"/>
          </a:xfrm>
        </p:spPr>
        <p:txBody>
          <a:bodyPr rIns="91440"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55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 rIns="91440"/>
          <a:lstStyle>
            <a:lvl1pPr marL="0" indent="0" algn="ctr">
              <a:buFont typeface="Wingdings" pitchFamily="-96" charset="2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1081461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861746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ndeling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4942693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0" y="866775"/>
            <a:ext cx="4495800" cy="56483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866775"/>
            <a:ext cx="4495800" cy="56483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813098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108425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736083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190486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41987223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b-NO" noProof="0" smtClean="0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5456691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29408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6858000" y="127000"/>
            <a:ext cx="2286000" cy="6388100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0" y="127000"/>
            <a:ext cx="6705600" cy="6388100"/>
          </a:xfrm>
        </p:spPr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4816505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hart" preserve="1">
  <p:cSld name="Tittel, tekst og diagr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312738" y="127000"/>
            <a:ext cx="8797925" cy="561975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sz="half" idx="1"/>
          </p:nvPr>
        </p:nvSpPr>
        <p:spPr>
          <a:xfrm>
            <a:off x="0" y="866775"/>
            <a:ext cx="4495800" cy="5648325"/>
          </a:xfrm>
        </p:spPr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iagram 3"/>
          <p:cNvSpPr>
            <a:spLocks noGrp="1"/>
          </p:cNvSpPr>
          <p:nvPr>
            <p:ph type="chart" sz="half" idx="2"/>
          </p:nvPr>
        </p:nvSpPr>
        <p:spPr>
          <a:xfrm>
            <a:off x="4648200" y="866775"/>
            <a:ext cx="4495800" cy="5648325"/>
          </a:xfrm>
        </p:spPr>
        <p:txBody>
          <a:bodyPr/>
          <a:lstStyle/>
          <a:p>
            <a:pPr lvl="0"/>
            <a:endParaRPr lang="nb-NO" noProof="0" smtClean="0"/>
          </a:p>
        </p:txBody>
      </p:sp>
    </p:spTree>
    <p:extLst>
      <p:ext uri="{BB962C8B-B14F-4D97-AF65-F5344CB8AC3E}">
        <p14:creationId xmlns:p14="http://schemas.microsoft.com/office/powerpoint/2010/main" val="220753054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Tittel og tekst over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312738" y="127000"/>
            <a:ext cx="8797925" cy="561975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sz="half" idx="1"/>
          </p:nvPr>
        </p:nvSpPr>
        <p:spPr>
          <a:xfrm>
            <a:off x="0" y="866775"/>
            <a:ext cx="9144000" cy="2747963"/>
          </a:xfrm>
        </p:spPr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0" y="3767138"/>
            <a:ext cx="9144000" cy="2747962"/>
          </a:xfrm>
        </p:spPr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079983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theme" Target="../theme/theme1.xml"/><Relationship Id="rId15" Type="http://schemas.openxmlformats.org/officeDocument/2006/relationships/image" Target="../media/image1.png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4050" name="Rectangle 2"/>
          <p:cNvSpPr>
            <a:spLocks noChangeArrowheads="1"/>
          </p:cNvSpPr>
          <p:nvPr/>
        </p:nvSpPr>
        <p:spPr bwMode="auto">
          <a:xfrm>
            <a:off x="107950" y="131763"/>
            <a:ext cx="928688" cy="598487"/>
          </a:xfrm>
          <a:prstGeom prst="rect">
            <a:avLst/>
          </a:prstGeom>
          <a:gradFill rotWithShape="1">
            <a:gsLst>
              <a:gs pos="0">
                <a:srgbClr val="FE7519"/>
              </a:gs>
              <a:gs pos="100000">
                <a:schemeClr val="bg1"/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buFont typeface="Wingdings" pitchFamily="-96" charset="2"/>
              <a:buNone/>
              <a:defRPr/>
            </a:pPr>
            <a:endParaRPr lang="nb-NO">
              <a:latin typeface="Tahoma" pitchFamily="-96" charset="0"/>
            </a:endParaRP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312738" y="127000"/>
            <a:ext cx="8797925" cy="561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3600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0" y="866775"/>
            <a:ext cx="9144000" cy="5648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5400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154053" name="Text Box 5"/>
          <p:cNvSpPr txBox="1">
            <a:spLocks noChangeArrowheads="1"/>
          </p:cNvSpPr>
          <p:nvPr/>
        </p:nvSpPr>
        <p:spPr bwMode="auto">
          <a:xfrm>
            <a:off x="1725613" y="6654800"/>
            <a:ext cx="5113337" cy="207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tIns="25200">
            <a:spAutoFit/>
          </a:bodyPr>
          <a:lstStyle/>
          <a:p>
            <a:pPr algn="ctr" eaLnBrk="0" hangingPunct="0">
              <a:spcBef>
                <a:spcPct val="50000"/>
              </a:spcBef>
              <a:buClrTx/>
              <a:buSzTx/>
              <a:buFontTx/>
              <a:buNone/>
              <a:defRPr/>
            </a:pPr>
            <a:r>
              <a:rPr lang="en-US" sz="900">
                <a:latin typeface="Arial" charset="0"/>
              </a:rPr>
              <a:t>INF5063, Pål Halvorsen, Carsten Griwodz, Håvard Espeland, Håkon Stensland</a:t>
            </a:r>
          </a:p>
        </p:txBody>
      </p:sp>
      <p:sp>
        <p:nvSpPr>
          <p:cNvPr id="1154054" name="Rectangle 6"/>
          <p:cNvSpPr>
            <a:spLocks noChangeArrowheads="1"/>
          </p:cNvSpPr>
          <p:nvPr/>
        </p:nvSpPr>
        <p:spPr bwMode="gray">
          <a:xfrm>
            <a:off x="9525" y="638175"/>
            <a:ext cx="9123363" cy="46038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rgbClr val="C0C0C0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spcBef>
                <a:spcPct val="0"/>
              </a:spcBef>
              <a:buClrTx/>
              <a:buSzTx/>
              <a:buFontTx/>
              <a:buNone/>
              <a:defRPr/>
            </a:pPr>
            <a:endParaRPr kumimoji="1" lang="nb-NO" sz="2400">
              <a:latin typeface="Tahoma" pitchFamily="-96" charset="0"/>
            </a:endParaRPr>
          </a:p>
        </p:txBody>
      </p:sp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2163" y="6665913"/>
            <a:ext cx="1966912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1154056" name="Rectangle 8"/>
          <p:cNvSpPr>
            <a:spLocks noChangeArrowheads="1"/>
          </p:cNvSpPr>
          <p:nvPr/>
        </p:nvSpPr>
        <p:spPr bwMode="auto">
          <a:xfrm rot="-5400000">
            <a:off x="-165894" y="378619"/>
            <a:ext cx="731838" cy="63500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100000">
                <a:srgbClr val="808080"/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buFont typeface="Wingdings" pitchFamily="-96" charset="2"/>
              <a:buNone/>
              <a:defRPr/>
            </a:pPr>
            <a:endParaRPr lang="nb-NO">
              <a:latin typeface="Tahoma" pitchFamily="-96" charset="0"/>
            </a:endParaRPr>
          </a:p>
        </p:txBody>
      </p:sp>
      <p:pic>
        <p:nvPicPr>
          <p:cNvPr id="1033" name="Picture 9" descr="Picture2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3078"/>
          <a:stretch>
            <a:fillRect/>
          </a:stretch>
        </p:blipFill>
        <p:spPr bwMode="auto">
          <a:xfrm>
            <a:off x="15875" y="6572250"/>
            <a:ext cx="334963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54058" name="Rectangle 10"/>
          <p:cNvSpPr>
            <a:spLocks noChangeArrowheads="1"/>
          </p:cNvSpPr>
          <p:nvPr/>
        </p:nvSpPr>
        <p:spPr bwMode="gray">
          <a:xfrm flipV="1">
            <a:off x="311150" y="6588125"/>
            <a:ext cx="8821738" cy="46038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rgbClr val="C0C0C0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rot="10800000" wrap="none" anchor="ctr"/>
          <a:lstStyle/>
          <a:p>
            <a:pPr algn="ctr">
              <a:spcBef>
                <a:spcPct val="0"/>
              </a:spcBef>
              <a:buClrTx/>
              <a:buSzTx/>
              <a:buFontTx/>
              <a:buNone/>
              <a:defRPr/>
            </a:pPr>
            <a:endParaRPr kumimoji="1" lang="nb-NO" sz="2400">
              <a:latin typeface="Tahoma" pitchFamily="-96" charset="0"/>
            </a:endParaRPr>
          </a:p>
        </p:txBody>
      </p:sp>
      <p:sp>
        <p:nvSpPr>
          <p:cNvPr id="1154059" name="Text Box 11"/>
          <p:cNvSpPr txBox="1">
            <a:spLocks noChangeArrowheads="1"/>
          </p:cNvSpPr>
          <p:nvPr/>
        </p:nvSpPr>
        <p:spPr bwMode="auto">
          <a:xfrm>
            <a:off x="246063" y="6630988"/>
            <a:ext cx="1492250" cy="223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tIns="25200">
            <a:spAutoFit/>
          </a:bodyPr>
          <a:lstStyle/>
          <a:p>
            <a:pPr eaLnBrk="0" hangingPunct="0">
              <a:spcBef>
                <a:spcPct val="50000"/>
              </a:spcBef>
              <a:buClrTx/>
              <a:buSzTx/>
              <a:buFontTx/>
              <a:buNone/>
              <a:defRPr/>
            </a:pPr>
            <a:r>
              <a:rPr lang="en-US" sz="1000" b="1">
                <a:latin typeface="Tahoma" pitchFamily="-96" charset="0"/>
              </a:rPr>
              <a:t>University of Oslo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6" r:id="rId1"/>
    <p:sldLayoutId id="2147483744" r:id="rId2"/>
    <p:sldLayoutId id="2147483745" r:id="rId3"/>
    <p:sldLayoutId id="2147483746" r:id="rId4"/>
    <p:sldLayoutId id="2147483747" r:id="rId5"/>
    <p:sldLayoutId id="2147483748" r:id="rId6"/>
    <p:sldLayoutId id="2147483749" r:id="rId7"/>
    <p:sldLayoutId id="2147483750" r:id="rId8"/>
    <p:sldLayoutId id="2147483751" r:id="rId9"/>
    <p:sldLayoutId id="2147483752" r:id="rId10"/>
    <p:sldLayoutId id="2147483753" r:id="rId11"/>
    <p:sldLayoutId id="2147483754" r:id="rId12"/>
    <p:sldLayoutId id="2147483755" r:id="rId13"/>
  </p:sldLayoutIdLs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pitchFamily="-96" charset="0"/>
        </a:defRPr>
      </a:lvl2pPr>
      <a:lvl3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pitchFamily="-96" charset="0"/>
        </a:defRPr>
      </a:lvl3pPr>
      <a:lvl4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pitchFamily="-96" charset="0"/>
        </a:defRPr>
      </a:lvl4pPr>
      <a:lvl5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pitchFamily="-96" charset="0"/>
        </a:defRPr>
      </a:lvl5pPr>
      <a:lvl6pPr marL="457200" algn="l" rtl="0" fontAlgn="base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pitchFamily="-96" charset="0"/>
        </a:defRPr>
      </a:lvl6pPr>
      <a:lvl7pPr marL="914400" algn="l" rtl="0" fontAlgn="base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pitchFamily="-96" charset="0"/>
        </a:defRPr>
      </a:lvl7pPr>
      <a:lvl8pPr marL="1371600" algn="l" rtl="0" fontAlgn="base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pitchFamily="-96" charset="0"/>
        </a:defRPr>
      </a:lvl8pPr>
      <a:lvl9pPr marL="1828800" algn="l" rtl="0" fontAlgn="base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pitchFamily="-96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FF6600"/>
        </a:buClr>
        <a:buSzPct val="120000"/>
        <a:buFont typeface="Wingdings" pitchFamily="2" charset="2"/>
        <a:buChar char="§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FF6600"/>
        </a:buClr>
        <a:buFont typeface="Tahoma" pitchFamily="34" charset="0"/>
        <a:buChar char="−"/>
        <a:defRPr sz="24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FF6600"/>
        </a:buClr>
        <a:buChar char="•"/>
        <a:defRPr sz="20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FF6600"/>
        </a:buClr>
        <a:buFont typeface="Wingdings" pitchFamily="2" charset="2"/>
        <a:buChar char="§"/>
        <a:defRPr sz="19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pitchFamily="-96" charset="2"/>
        <a:buChar char="q"/>
        <a:defRPr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pitchFamily="-96" charset="2"/>
        <a:buChar char="q"/>
        <a:defRPr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pitchFamily="-96" charset="2"/>
        <a:buChar char="q"/>
        <a:defRPr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pitchFamily="-96" charset="2"/>
        <a:buChar char="q"/>
        <a:defRPr>
          <a:solidFill>
            <a:schemeClr val="tx1"/>
          </a:solidFill>
          <a:latin typeface="+mn-lt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devilry.ifi.uio.no/" TargetMode="Externa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88801" y="1870281"/>
            <a:ext cx="8142287" cy="1462087"/>
          </a:xfrm>
        </p:spPr>
        <p:txBody>
          <a:bodyPr/>
          <a:lstStyle/>
          <a:p>
            <a:pPr eaLnBrk="1" hangingPunct="1">
              <a:defRPr/>
            </a:pPr>
            <a:r>
              <a:rPr lang="en-US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/>
            </a:r>
            <a:br>
              <a:rPr lang="en-US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en-US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Home Exam 1</a:t>
            </a:r>
            <a:r>
              <a:rPr lang="en-US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: </a:t>
            </a:r>
            <a:r>
              <a:rPr lang="en-US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Video Encoding </a:t>
            </a:r>
            <a:r>
              <a:rPr lang="en-US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on Intel x86 using Streaming SIMD Extensions (SSE)</a:t>
            </a:r>
            <a:endParaRPr lang="en-US" b="1" dirty="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49375" y="3951288"/>
            <a:ext cx="6400800" cy="2351087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endParaRPr lang="en-US" dirty="0" smtClean="0">
              <a:latin typeface="Comic Sans MS" pitchFamily="66" charset="0"/>
            </a:endParaRPr>
          </a:p>
          <a:p>
            <a:pPr eaLnBrk="1" hangingPunct="1">
              <a:buFont typeface="Wingdings" pitchFamily="2" charset="2"/>
              <a:buNone/>
            </a:pPr>
            <a:r>
              <a:rPr lang="en-US" dirty="0" smtClean="0"/>
              <a:t>September </a:t>
            </a:r>
            <a:r>
              <a:rPr lang="en-US" dirty="0" smtClean="0"/>
              <a:t>2</a:t>
            </a:r>
            <a:r>
              <a:rPr lang="en-US" baseline="30000" dirty="0" smtClean="0"/>
              <a:t>nd</a:t>
            </a:r>
            <a:r>
              <a:rPr lang="en-US" dirty="0"/>
              <a:t> </a:t>
            </a:r>
            <a:r>
              <a:rPr lang="en-US" dirty="0" smtClean="0"/>
              <a:t>2013 </a:t>
            </a:r>
            <a:endParaRPr lang="en-US" dirty="0" smtClean="0"/>
          </a:p>
        </p:txBody>
      </p:sp>
      <p:sp>
        <p:nvSpPr>
          <p:cNvPr id="3076" name="Text Box 4"/>
          <p:cNvSpPr txBox="1">
            <a:spLocks noChangeArrowheads="1"/>
          </p:cNvSpPr>
          <p:nvPr/>
        </p:nvSpPr>
        <p:spPr bwMode="auto">
          <a:xfrm>
            <a:off x="369888" y="376238"/>
            <a:ext cx="85026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2" charset="2"/>
              <a:defRPr sz="1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2" charset="2"/>
              <a:defRPr sz="1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2" charset="2"/>
              <a:defRPr sz="1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2" charset="2"/>
              <a:defRPr sz="1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sz="2000" b="1" dirty="0"/>
              <a:t>INF5063: Programming heterogeneous multi-core processors</a:t>
            </a:r>
          </a:p>
        </p:txBody>
      </p:sp>
      <p:sp>
        <p:nvSpPr>
          <p:cNvPr id="3077" name="Text Box 4"/>
          <p:cNvSpPr txBox="1">
            <a:spLocks noChangeArrowheads="1"/>
          </p:cNvSpPr>
          <p:nvPr/>
        </p:nvSpPr>
        <p:spPr bwMode="auto">
          <a:xfrm>
            <a:off x="479425" y="1039813"/>
            <a:ext cx="850106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2" charset="2"/>
              <a:defRPr sz="1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2" charset="2"/>
              <a:defRPr sz="1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2" charset="2"/>
              <a:defRPr sz="1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2" charset="2"/>
              <a:defRPr sz="1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i="1" dirty="0"/>
              <a:t>… because the OS-course is just to easy!</a:t>
            </a:r>
          </a:p>
        </p:txBody>
      </p:sp>
      <p:sp>
        <p:nvSpPr>
          <p:cNvPr id="3078" name="Rectangle 2"/>
          <p:cNvSpPr>
            <a:spLocks noChangeArrowheads="1"/>
          </p:cNvSpPr>
          <p:nvPr/>
        </p:nvSpPr>
        <p:spPr bwMode="auto">
          <a:xfrm>
            <a:off x="598488" y="6019800"/>
            <a:ext cx="8077200" cy="420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3500" tIns="25400" rIns="63500" bIns="25400">
            <a:spAutoFit/>
          </a:bodyPr>
          <a:lstStyle/>
          <a:p>
            <a:pPr algn="ctr" eaLnBrk="0" hangingPunct="0"/>
            <a:r>
              <a:rPr lang="en-US" sz="2400" b="1" dirty="0"/>
              <a:t>Håkon Kvale Stensland </a:t>
            </a:r>
          </a:p>
        </p:txBody>
      </p:sp>
      <p:pic>
        <p:nvPicPr>
          <p:cNvPr id="3079" name="Picture 30" descr="simula_logo_ne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8600" y="6678613"/>
            <a:ext cx="1219200" cy="103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tel 1"/>
          <p:cNvSpPr>
            <a:spLocks noGrp="1"/>
          </p:cNvSpPr>
          <p:nvPr>
            <p:ph type="title" idx="4294967295"/>
          </p:nvPr>
        </p:nvSpPr>
        <p:spPr>
          <a:xfrm>
            <a:off x="457200" y="192385"/>
            <a:ext cx="8229600" cy="461665"/>
          </a:xfrm>
        </p:spPr>
        <p:txBody>
          <a:bodyPr lIns="0" tIns="0" rIns="0" bIns="0">
            <a:spAutoFit/>
          </a:bodyPr>
          <a:lstStyle/>
          <a:p>
            <a:pPr>
              <a:buClr>
                <a:srgbClr val="474220"/>
              </a:buClr>
              <a:buFont typeface="TheSansBold-Plain"/>
              <a:buNone/>
            </a:pPr>
            <a:r>
              <a:rPr lang="en-GB" dirty="0" smtClean="0"/>
              <a:t>Video Encoding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4294967295"/>
          </p:nvPr>
        </p:nvSpPr>
        <p:spPr>
          <a:xfrm>
            <a:off x="479425" y="947738"/>
            <a:ext cx="8229600" cy="4481512"/>
          </a:xfrm>
        </p:spPr>
        <p:txBody>
          <a:bodyPr/>
          <a:lstStyle/>
          <a:p>
            <a:pPr marL="214313" indent="-214313" hangingPunct="1">
              <a:spcBef>
                <a:spcPts val="288"/>
              </a:spcBef>
              <a:spcAft>
                <a:spcPts val="2875"/>
              </a:spcAft>
              <a:buClr>
                <a:srgbClr val="474220"/>
              </a:buClr>
              <a:buSzPct val="100000"/>
              <a:buFont typeface="Arial" pitchFamily="34" charset="0"/>
              <a:buChar char="•"/>
              <a:tabLst>
                <a:tab pos="696913" algn="l"/>
                <a:tab pos="1611313" algn="l"/>
                <a:tab pos="2525713" algn="l"/>
                <a:tab pos="3440113" algn="l"/>
                <a:tab pos="4354513" algn="l"/>
                <a:tab pos="5268913" algn="l"/>
                <a:tab pos="6183313" algn="l"/>
                <a:tab pos="7097713" algn="l"/>
                <a:tab pos="8012113" algn="l"/>
                <a:tab pos="8926513" algn="l"/>
                <a:tab pos="9840913" algn="l"/>
              </a:tabLst>
            </a:pPr>
            <a:r>
              <a:rPr lang="en-GB" dirty="0" smtClean="0">
                <a:solidFill>
                  <a:srgbClr val="474220"/>
                </a:solidFill>
                <a:latin typeface="TheSans-Plain"/>
                <a:ea typeface="DejaVu Sans"/>
                <a:cs typeface="DejaVu Sans"/>
              </a:rPr>
              <a:t>Pål wants to encode some videos on his computer…</a:t>
            </a:r>
          </a:p>
          <a:p>
            <a:pPr marL="214313" indent="-214313" hangingPunct="1">
              <a:spcBef>
                <a:spcPts val="288"/>
              </a:spcBef>
              <a:spcAft>
                <a:spcPts val="2875"/>
              </a:spcAft>
              <a:buClr>
                <a:srgbClr val="474220"/>
              </a:buClr>
              <a:buSzPct val="100000"/>
              <a:buFont typeface="Arial" pitchFamily="34" charset="0"/>
              <a:buChar char="•"/>
              <a:tabLst>
                <a:tab pos="696913" algn="l"/>
                <a:tab pos="1611313" algn="l"/>
                <a:tab pos="2525713" algn="l"/>
                <a:tab pos="3440113" algn="l"/>
                <a:tab pos="4354513" algn="l"/>
                <a:tab pos="5268913" algn="l"/>
                <a:tab pos="6183313" algn="l"/>
                <a:tab pos="7097713" algn="l"/>
                <a:tab pos="8012113" algn="l"/>
                <a:tab pos="8926513" algn="l"/>
                <a:tab pos="9840913" algn="l"/>
              </a:tabLst>
            </a:pPr>
            <a:r>
              <a:rPr lang="en-GB" dirty="0" err="1" smtClean="0">
                <a:solidFill>
                  <a:srgbClr val="474220"/>
                </a:solidFill>
                <a:latin typeface="TheSans-Plain"/>
                <a:ea typeface="DejaVu Sans"/>
                <a:cs typeface="DejaVu Sans"/>
              </a:rPr>
              <a:t>Pål</a:t>
            </a:r>
            <a:r>
              <a:rPr lang="en-GB" dirty="0" smtClean="0">
                <a:solidFill>
                  <a:srgbClr val="474220"/>
                </a:solidFill>
                <a:latin typeface="TheSans-Plain"/>
                <a:ea typeface="DejaVu Sans"/>
                <a:cs typeface="DejaVu Sans"/>
              </a:rPr>
              <a:t> wants to spend all his budget on a new PowerPoint 2013 license, so new hardware or a H.264 licence is out of the question!</a:t>
            </a:r>
          </a:p>
          <a:p>
            <a:pPr marL="214313" indent="-214313" hangingPunct="1">
              <a:spcBef>
                <a:spcPts val="288"/>
              </a:spcBef>
              <a:spcAft>
                <a:spcPts val="2875"/>
              </a:spcAft>
              <a:buClr>
                <a:srgbClr val="474220"/>
              </a:buClr>
              <a:buSzPct val="100000"/>
              <a:buFont typeface="Arial" pitchFamily="34" charset="0"/>
              <a:buChar char="•"/>
              <a:tabLst>
                <a:tab pos="696913" algn="l"/>
                <a:tab pos="1611313" algn="l"/>
                <a:tab pos="2525713" algn="l"/>
                <a:tab pos="3440113" algn="l"/>
                <a:tab pos="4354513" algn="l"/>
                <a:tab pos="5268913" algn="l"/>
                <a:tab pos="6183313" algn="l"/>
                <a:tab pos="7097713" algn="l"/>
                <a:tab pos="8012113" algn="l"/>
                <a:tab pos="8926513" algn="l"/>
                <a:tab pos="9840913" algn="l"/>
              </a:tabLst>
            </a:pPr>
            <a:r>
              <a:rPr lang="en-GB" dirty="0" smtClean="0">
                <a:solidFill>
                  <a:srgbClr val="474220"/>
                </a:solidFill>
                <a:latin typeface="TheSans-Plain"/>
                <a:ea typeface="DejaVu Sans"/>
                <a:cs typeface="DejaVu Sans"/>
              </a:rPr>
              <a:t>It is therefore your task to make the encoder as efficient as possible on a </a:t>
            </a:r>
            <a:r>
              <a:rPr lang="en-GB" b="1" dirty="0" smtClean="0">
                <a:solidFill>
                  <a:srgbClr val="474220"/>
                </a:solidFill>
                <a:latin typeface="TheSans-Plain"/>
                <a:ea typeface="DejaVu Sans"/>
                <a:cs typeface="DejaVu Sans"/>
              </a:rPr>
              <a:t>single core </a:t>
            </a:r>
            <a:r>
              <a:rPr lang="en-GB" sz="2000" dirty="0" smtClean="0">
                <a:solidFill>
                  <a:srgbClr val="474220"/>
                </a:solidFill>
                <a:latin typeface="TheSans-Plain"/>
                <a:ea typeface="DejaVu Sans"/>
                <a:cs typeface="DejaVu Sans"/>
              </a:rPr>
              <a:t>(the rest of the cores are occupied with running PowerPoint animations).</a:t>
            </a: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tel 1"/>
          <p:cNvSpPr>
            <a:spLocks noGrp="1"/>
          </p:cNvSpPr>
          <p:nvPr>
            <p:ph type="title" idx="4294967295"/>
          </p:nvPr>
        </p:nvSpPr>
        <p:spPr>
          <a:xfrm>
            <a:off x="457200" y="87313"/>
            <a:ext cx="8229600" cy="552450"/>
          </a:xfrm>
        </p:spPr>
        <p:txBody>
          <a:bodyPr lIns="0" tIns="0" rIns="0" bIns="0"/>
          <a:lstStyle/>
          <a:p>
            <a:pPr>
              <a:buClr>
                <a:srgbClr val="474220"/>
              </a:buClr>
              <a:buFont typeface="TheSansBold-Plain"/>
              <a:buNone/>
            </a:pPr>
            <a:r>
              <a:rPr lang="en-GB" dirty="0" smtClean="0"/>
              <a:t>Codec63</a:t>
            </a:r>
          </a:p>
        </p:txBody>
      </p:sp>
      <p:sp>
        <p:nvSpPr>
          <p:cNvPr id="5123" name="Plassholder for tekst 2"/>
          <p:cNvSpPr>
            <a:spLocks noGrp="1"/>
          </p:cNvSpPr>
          <p:nvPr>
            <p:ph type="body" idx="4294967295"/>
          </p:nvPr>
        </p:nvSpPr>
        <p:spPr>
          <a:xfrm>
            <a:off x="457200" y="966312"/>
            <a:ext cx="8229600" cy="5129688"/>
          </a:xfrm>
        </p:spPr>
        <p:txBody>
          <a:bodyPr/>
          <a:lstStyle/>
          <a:p>
            <a:pPr marL="214313" indent="-214313" hangingPunct="1">
              <a:spcBef>
                <a:spcPts val="288"/>
              </a:spcBef>
              <a:spcAft>
                <a:spcPts val="2875"/>
              </a:spcAft>
              <a:buClr>
                <a:srgbClr val="474220"/>
              </a:buClr>
              <a:buSzPct val="100000"/>
              <a:buFont typeface="Arial" pitchFamily="34" charset="0"/>
              <a:buChar char="•"/>
              <a:tabLst>
                <a:tab pos="696913" algn="l"/>
                <a:tab pos="1611313" algn="l"/>
                <a:tab pos="2525713" algn="l"/>
                <a:tab pos="3440113" algn="l"/>
                <a:tab pos="4354513" algn="l"/>
                <a:tab pos="5268913" algn="l"/>
                <a:tab pos="6183313" algn="l"/>
                <a:tab pos="7097713" algn="l"/>
                <a:tab pos="8012113" algn="l"/>
                <a:tab pos="8926513" algn="l"/>
                <a:tab pos="9840913" algn="l"/>
              </a:tabLst>
            </a:pPr>
            <a:r>
              <a:rPr lang="en-GB" sz="2400" dirty="0" smtClean="0">
                <a:solidFill>
                  <a:srgbClr val="474220"/>
                </a:solidFill>
                <a:latin typeface="TheSans-Plain"/>
                <a:ea typeface="DejaVu Sans"/>
                <a:cs typeface="DejaVu Sans"/>
              </a:rPr>
              <a:t>Codec63 is basically MJPEG with intra-frame dependencies.</a:t>
            </a:r>
          </a:p>
          <a:p>
            <a:pPr marL="214313" indent="-214313" hangingPunct="1">
              <a:spcBef>
                <a:spcPts val="288"/>
              </a:spcBef>
              <a:spcAft>
                <a:spcPts val="2875"/>
              </a:spcAft>
              <a:buClr>
                <a:srgbClr val="474220"/>
              </a:buClr>
              <a:buSzPct val="100000"/>
              <a:buFont typeface="Arial" pitchFamily="34" charset="0"/>
              <a:buChar char="•"/>
              <a:tabLst>
                <a:tab pos="696913" algn="l"/>
                <a:tab pos="1611313" algn="l"/>
                <a:tab pos="2525713" algn="l"/>
                <a:tab pos="3440113" algn="l"/>
                <a:tab pos="4354513" algn="l"/>
                <a:tab pos="5268913" algn="l"/>
                <a:tab pos="6183313" algn="l"/>
                <a:tab pos="7097713" algn="l"/>
                <a:tab pos="8012113" algn="l"/>
                <a:tab pos="8926513" algn="l"/>
                <a:tab pos="9840913" algn="l"/>
              </a:tabLst>
            </a:pPr>
            <a:r>
              <a:rPr lang="en-GB" sz="2400" dirty="0" smtClean="0">
                <a:solidFill>
                  <a:srgbClr val="474220"/>
                </a:solidFill>
                <a:latin typeface="TheSans-Plain"/>
                <a:ea typeface="DejaVu Sans"/>
                <a:cs typeface="DejaVu Sans"/>
              </a:rPr>
              <a:t>It adds Motion Estimation and Motion Compensation from the MJPEG example.</a:t>
            </a:r>
          </a:p>
          <a:p>
            <a:pPr marL="214313" indent="-214313" hangingPunct="1">
              <a:spcBef>
                <a:spcPts val="288"/>
              </a:spcBef>
              <a:spcAft>
                <a:spcPts val="2875"/>
              </a:spcAft>
              <a:buClr>
                <a:srgbClr val="474220"/>
              </a:buClr>
              <a:buSzPct val="100000"/>
              <a:buFont typeface="Arial" pitchFamily="34" charset="0"/>
              <a:buChar char="•"/>
              <a:tabLst>
                <a:tab pos="696913" algn="l"/>
                <a:tab pos="1611313" algn="l"/>
                <a:tab pos="2525713" algn="l"/>
                <a:tab pos="3440113" algn="l"/>
                <a:tab pos="4354513" algn="l"/>
                <a:tab pos="5268913" algn="l"/>
                <a:tab pos="6183313" algn="l"/>
                <a:tab pos="7097713" algn="l"/>
                <a:tab pos="8012113" algn="l"/>
                <a:tab pos="8926513" algn="l"/>
                <a:tab pos="9840913" algn="l"/>
              </a:tabLst>
            </a:pPr>
            <a:r>
              <a:rPr lang="en-GB" sz="2400" dirty="0" smtClean="0">
                <a:solidFill>
                  <a:srgbClr val="474220"/>
                </a:solidFill>
                <a:latin typeface="TheSans-Plain"/>
                <a:ea typeface="DejaVu Sans"/>
                <a:cs typeface="DejaVu Sans"/>
              </a:rPr>
              <a:t>It has a more efficient DCT implementation (1D vs. 2D)</a:t>
            </a:r>
          </a:p>
          <a:p>
            <a:pPr marL="214313" indent="-214313" hangingPunct="1">
              <a:spcBef>
                <a:spcPts val="288"/>
              </a:spcBef>
              <a:spcAft>
                <a:spcPts val="2875"/>
              </a:spcAft>
              <a:buClr>
                <a:srgbClr val="474220"/>
              </a:buClr>
              <a:buSzPct val="100000"/>
              <a:buFont typeface="Arial" pitchFamily="34" charset="0"/>
              <a:buChar char="•"/>
              <a:tabLst>
                <a:tab pos="696913" algn="l"/>
                <a:tab pos="1611313" algn="l"/>
                <a:tab pos="2525713" algn="l"/>
                <a:tab pos="3440113" algn="l"/>
                <a:tab pos="4354513" algn="l"/>
                <a:tab pos="5268913" algn="l"/>
                <a:tab pos="6183313" algn="l"/>
                <a:tab pos="7097713" algn="l"/>
                <a:tab pos="8012113" algn="l"/>
                <a:tab pos="8926513" algn="l"/>
                <a:tab pos="9840913" algn="l"/>
              </a:tabLst>
            </a:pPr>
            <a:r>
              <a:rPr lang="en-GB" sz="2400" dirty="0" smtClean="0">
                <a:solidFill>
                  <a:srgbClr val="474220"/>
                </a:solidFill>
                <a:latin typeface="TheSans-Plain"/>
                <a:ea typeface="DejaVu Sans"/>
                <a:cs typeface="DejaVu Sans"/>
              </a:rPr>
              <a:t>Will be the basis for </a:t>
            </a:r>
            <a:r>
              <a:rPr lang="en-GB" sz="2400" i="1" dirty="0" smtClean="0">
                <a:solidFill>
                  <a:srgbClr val="474220"/>
                </a:solidFill>
                <a:latin typeface="TheSans-Plain"/>
                <a:ea typeface="DejaVu Sans"/>
                <a:cs typeface="DejaVu Sans"/>
              </a:rPr>
              <a:t>all</a:t>
            </a:r>
            <a:r>
              <a:rPr lang="en-GB" sz="2400" dirty="0" smtClean="0">
                <a:solidFill>
                  <a:srgbClr val="474220"/>
                </a:solidFill>
                <a:latin typeface="TheSans-Plain"/>
                <a:ea typeface="DejaVu Sans"/>
                <a:cs typeface="DejaVu Sans"/>
              </a:rPr>
              <a:t> three home exams in the course.</a:t>
            </a:r>
          </a:p>
          <a:p>
            <a:pPr marL="214313" indent="-214313" hangingPunct="1">
              <a:spcBef>
                <a:spcPts val="288"/>
              </a:spcBef>
              <a:spcAft>
                <a:spcPts val="2875"/>
              </a:spcAft>
              <a:buClr>
                <a:srgbClr val="474220"/>
              </a:buClr>
              <a:buSzPct val="100000"/>
              <a:buFont typeface="Arial" pitchFamily="34" charset="0"/>
              <a:buChar char="•"/>
              <a:tabLst>
                <a:tab pos="696913" algn="l"/>
                <a:tab pos="1611313" algn="l"/>
                <a:tab pos="2525713" algn="l"/>
                <a:tab pos="3440113" algn="l"/>
                <a:tab pos="4354513" algn="l"/>
                <a:tab pos="5268913" algn="l"/>
                <a:tab pos="6183313" algn="l"/>
                <a:tab pos="7097713" algn="l"/>
                <a:tab pos="8012113" algn="l"/>
                <a:tab pos="8926513" algn="l"/>
                <a:tab pos="9840913" algn="l"/>
              </a:tabLst>
            </a:pPr>
            <a:r>
              <a:rPr lang="en-GB" sz="2400" dirty="0">
                <a:solidFill>
                  <a:srgbClr val="474220"/>
                </a:solidFill>
                <a:latin typeface="TheSans-Plain"/>
                <a:ea typeface="DejaVu Sans"/>
                <a:cs typeface="DejaVu Sans"/>
              </a:rPr>
              <a:t>The </a:t>
            </a:r>
            <a:r>
              <a:rPr lang="en-GB" sz="2400" dirty="0" err="1">
                <a:solidFill>
                  <a:srgbClr val="474220"/>
                </a:solidFill>
                <a:latin typeface="TheSans-Plain"/>
                <a:ea typeface="DejaVu Sans"/>
                <a:cs typeface="DejaVu Sans"/>
              </a:rPr>
              <a:t>precode</a:t>
            </a:r>
            <a:r>
              <a:rPr lang="en-GB" sz="2400" dirty="0">
                <a:solidFill>
                  <a:srgbClr val="474220"/>
                </a:solidFill>
                <a:latin typeface="TheSans-Plain"/>
                <a:ea typeface="DejaVu Sans"/>
                <a:cs typeface="DejaVu Sans"/>
              </a:rPr>
              <a:t> </a:t>
            </a:r>
            <a:r>
              <a:rPr lang="en-GB" sz="2400" dirty="0" smtClean="0">
                <a:solidFill>
                  <a:srgbClr val="474220"/>
                </a:solidFill>
                <a:latin typeface="TheSans-Plain"/>
                <a:ea typeface="DejaVu Sans"/>
                <a:cs typeface="DejaVu Sans"/>
              </a:rPr>
              <a:t>that is handed out today is </a:t>
            </a:r>
            <a:r>
              <a:rPr lang="en-GB" sz="2400" dirty="0">
                <a:solidFill>
                  <a:srgbClr val="474220"/>
                </a:solidFill>
                <a:latin typeface="TheSans-Plain"/>
                <a:ea typeface="DejaVu Sans"/>
                <a:cs typeface="DejaVu Sans"/>
              </a:rPr>
              <a:t>a basic single threaded </a:t>
            </a:r>
            <a:r>
              <a:rPr lang="en-GB" sz="2400" dirty="0" smtClean="0">
                <a:solidFill>
                  <a:srgbClr val="474220"/>
                </a:solidFill>
                <a:latin typeface="TheSans-Plain"/>
                <a:ea typeface="DejaVu Sans"/>
                <a:cs typeface="DejaVu Sans"/>
              </a:rPr>
              <a:t>Codec63 </a:t>
            </a:r>
            <a:r>
              <a:rPr lang="en-GB" sz="2400" dirty="0">
                <a:solidFill>
                  <a:srgbClr val="474220"/>
                </a:solidFill>
                <a:latin typeface="TheSans-Plain"/>
                <a:ea typeface="DejaVu Sans"/>
                <a:cs typeface="DejaVu Sans"/>
              </a:rPr>
              <a:t>encoder </a:t>
            </a:r>
            <a:r>
              <a:rPr lang="en-GB" sz="2400" dirty="0" smtClean="0">
                <a:solidFill>
                  <a:srgbClr val="474220"/>
                </a:solidFill>
                <a:latin typeface="TheSans-Plain"/>
                <a:ea typeface="DejaVu Sans"/>
                <a:cs typeface="DejaVu Sans"/>
              </a:rPr>
              <a:t>and decoder written </a:t>
            </a:r>
            <a:r>
              <a:rPr lang="en-GB" sz="2400" dirty="0">
                <a:solidFill>
                  <a:srgbClr val="474220"/>
                </a:solidFill>
                <a:latin typeface="TheSans-Plain"/>
                <a:ea typeface="DejaVu Sans"/>
                <a:cs typeface="DejaVu Sans"/>
              </a:rPr>
              <a:t>in C.</a:t>
            </a:r>
          </a:p>
          <a:p>
            <a:pPr marL="214313" indent="-214313" hangingPunct="1">
              <a:spcBef>
                <a:spcPts val="288"/>
              </a:spcBef>
              <a:spcAft>
                <a:spcPts val="2875"/>
              </a:spcAft>
              <a:buClr>
                <a:srgbClr val="474220"/>
              </a:buClr>
              <a:buSzPct val="100000"/>
              <a:buFont typeface="Arial" pitchFamily="34" charset="0"/>
              <a:buChar char="•"/>
              <a:tabLst>
                <a:tab pos="696913" algn="l"/>
                <a:tab pos="1611313" algn="l"/>
                <a:tab pos="2525713" algn="l"/>
                <a:tab pos="3440113" algn="l"/>
                <a:tab pos="4354513" algn="l"/>
                <a:tab pos="5268913" algn="l"/>
                <a:tab pos="6183313" algn="l"/>
                <a:tab pos="7097713" algn="l"/>
                <a:tab pos="8012113" algn="l"/>
                <a:tab pos="8926513" algn="l"/>
                <a:tab pos="9840913" algn="l"/>
              </a:tabLst>
            </a:pPr>
            <a:endParaRPr lang="en-GB" dirty="0" smtClean="0">
              <a:solidFill>
                <a:srgbClr val="474220"/>
              </a:solidFill>
              <a:latin typeface="TheSans-Plain"/>
              <a:ea typeface="DejaVu Sans"/>
              <a:cs typeface="DejaVu Sans"/>
            </a:endParaRP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tel 1"/>
          <p:cNvSpPr>
            <a:spLocks noGrp="1"/>
          </p:cNvSpPr>
          <p:nvPr>
            <p:ph type="title" idx="4294967295"/>
          </p:nvPr>
        </p:nvSpPr>
        <p:spPr>
          <a:xfrm>
            <a:off x="434975" y="87313"/>
            <a:ext cx="8229600" cy="552450"/>
          </a:xfrm>
        </p:spPr>
        <p:txBody>
          <a:bodyPr lIns="0" tIns="0" rIns="0" bIns="0"/>
          <a:lstStyle/>
          <a:p>
            <a:pPr>
              <a:buClr>
                <a:srgbClr val="474220"/>
              </a:buClr>
              <a:buFont typeface="TheSansBold-Plain"/>
              <a:buNone/>
            </a:pPr>
            <a:r>
              <a:rPr lang="en-GB" dirty="0" err="1" smtClean="0"/>
              <a:t>Precode</a:t>
            </a:r>
            <a:endParaRPr lang="en-GB" dirty="0" smtClean="0"/>
          </a:p>
        </p:txBody>
      </p:sp>
      <p:sp>
        <p:nvSpPr>
          <p:cNvPr id="6147" name="Plassholder for tekst 2"/>
          <p:cNvSpPr>
            <a:spLocks noGrp="1"/>
          </p:cNvSpPr>
          <p:nvPr>
            <p:ph type="body" idx="4294967295"/>
          </p:nvPr>
        </p:nvSpPr>
        <p:spPr>
          <a:xfrm>
            <a:off x="457200" y="1078880"/>
            <a:ext cx="8229600" cy="5280025"/>
          </a:xfrm>
        </p:spPr>
        <p:txBody>
          <a:bodyPr/>
          <a:lstStyle/>
          <a:p>
            <a:pPr marL="214313" indent="-214313" hangingPunct="1">
              <a:spcBef>
                <a:spcPts val="288"/>
              </a:spcBef>
              <a:spcAft>
                <a:spcPts val="2875"/>
              </a:spcAft>
              <a:buClr>
                <a:srgbClr val="474220"/>
              </a:buClr>
              <a:buSzPct val="100000"/>
              <a:buFont typeface="Arial" pitchFamily="34" charset="0"/>
              <a:buChar char="•"/>
              <a:tabLst>
                <a:tab pos="696913" algn="l"/>
                <a:tab pos="1611313" algn="l"/>
                <a:tab pos="2525713" algn="l"/>
                <a:tab pos="3440113" algn="l"/>
                <a:tab pos="4354513" algn="l"/>
                <a:tab pos="5268913" algn="l"/>
                <a:tab pos="6183313" algn="l"/>
                <a:tab pos="7097713" algn="l"/>
                <a:tab pos="8012113" algn="l"/>
                <a:tab pos="8926513" algn="l"/>
                <a:tab pos="9840913" algn="l"/>
              </a:tabLst>
            </a:pPr>
            <a:r>
              <a:rPr lang="en-GB" sz="2000" dirty="0" smtClean="0">
                <a:solidFill>
                  <a:srgbClr val="474220"/>
                </a:solidFill>
                <a:latin typeface="TheSans-Plain"/>
                <a:ea typeface="DejaVu Sans"/>
                <a:cs typeface="DejaVu Sans"/>
              </a:rPr>
              <a:t>You are not allowed to change out the Motion Estimation, Motion Compensation or DCT algorithms. </a:t>
            </a:r>
          </a:p>
          <a:p>
            <a:pPr marL="214313" indent="-214313" hangingPunct="1">
              <a:spcBef>
                <a:spcPts val="288"/>
              </a:spcBef>
              <a:spcAft>
                <a:spcPts val="2875"/>
              </a:spcAft>
              <a:buClr>
                <a:srgbClr val="474220"/>
              </a:buClr>
              <a:buSzPct val="100000"/>
              <a:buFont typeface="Arial" pitchFamily="34" charset="0"/>
              <a:buChar char="•"/>
              <a:tabLst>
                <a:tab pos="696913" algn="l"/>
                <a:tab pos="1611313" algn="l"/>
                <a:tab pos="2525713" algn="l"/>
                <a:tab pos="3440113" algn="l"/>
                <a:tab pos="4354513" algn="l"/>
                <a:tab pos="5268913" algn="l"/>
                <a:tab pos="6183313" algn="l"/>
                <a:tab pos="7097713" algn="l"/>
                <a:tab pos="8012113" algn="l"/>
                <a:tab pos="8926513" algn="l"/>
                <a:tab pos="9840913" algn="l"/>
              </a:tabLst>
            </a:pPr>
            <a:r>
              <a:rPr lang="en-GB" sz="2000" dirty="0">
                <a:solidFill>
                  <a:srgbClr val="474220"/>
                </a:solidFill>
                <a:latin typeface="TheSans-Plain"/>
                <a:ea typeface="DejaVu Sans"/>
                <a:cs typeface="DejaVu Sans"/>
              </a:rPr>
              <a:t>Y</a:t>
            </a:r>
            <a:r>
              <a:rPr lang="en-GB" sz="2000" dirty="0" smtClean="0">
                <a:solidFill>
                  <a:srgbClr val="474220"/>
                </a:solidFill>
                <a:latin typeface="TheSans-Plain"/>
                <a:ea typeface="DejaVu Sans"/>
                <a:cs typeface="DejaVu Sans"/>
              </a:rPr>
              <a:t>ou are not </a:t>
            </a:r>
            <a:r>
              <a:rPr lang="en-GB" sz="2000" dirty="0">
                <a:solidFill>
                  <a:srgbClr val="474220"/>
                </a:solidFill>
                <a:latin typeface="TheSans-Plain"/>
                <a:ea typeface="DejaVu Sans"/>
                <a:cs typeface="DejaVu Sans"/>
              </a:rPr>
              <a:t>allowed to paste code from other projects / </a:t>
            </a:r>
            <a:r>
              <a:rPr lang="en-GB" sz="2000" dirty="0" smtClean="0">
                <a:solidFill>
                  <a:srgbClr val="474220"/>
                </a:solidFill>
                <a:latin typeface="TheSans-Plain"/>
                <a:ea typeface="DejaVu Sans"/>
                <a:cs typeface="DejaVu Sans"/>
              </a:rPr>
              <a:t>encoders.</a:t>
            </a:r>
          </a:p>
          <a:p>
            <a:pPr marL="214313" indent="-214313" hangingPunct="1">
              <a:spcBef>
                <a:spcPts val="288"/>
              </a:spcBef>
              <a:spcAft>
                <a:spcPts val="2875"/>
              </a:spcAft>
              <a:buClr>
                <a:srgbClr val="474220"/>
              </a:buClr>
              <a:buSzPct val="100000"/>
              <a:buFont typeface="Arial" pitchFamily="34" charset="0"/>
              <a:buChar char="•"/>
              <a:tabLst>
                <a:tab pos="696913" algn="l"/>
                <a:tab pos="1611313" algn="l"/>
                <a:tab pos="2525713" algn="l"/>
                <a:tab pos="3440113" algn="l"/>
                <a:tab pos="4354513" algn="l"/>
                <a:tab pos="5268913" algn="l"/>
                <a:tab pos="6183313" algn="l"/>
                <a:tab pos="7097713" algn="l"/>
                <a:tab pos="8012113" algn="l"/>
                <a:tab pos="8926513" algn="l"/>
                <a:tab pos="9840913" algn="l"/>
              </a:tabLst>
            </a:pPr>
            <a:r>
              <a:rPr lang="en-GB" sz="2000" dirty="0" smtClean="0">
                <a:solidFill>
                  <a:srgbClr val="474220"/>
                </a:solidFill>
                <a:latin typeface="TheSans-Plain"/>
                <a:ea typeface="DejaVu Sans"/>
                <a:cs typeface="DejaVu Sans"/>
              </a:rPr>
              <a:t>You can </a:t>
            </a:r>
            <a:r>
              <a:rPr lang="en-US" sz="2000" dirty="0">
                <a:solidFill>
                  <a:srgbClr val="474220"/>
                </a:solidFill>
                <a:latin typeface="TheSans-Plain"/>
                <a:ea typeface="DejaVu Sans"/>
                <a:cs typeface="DejaVu Sans"/>
              </a:rPr>
              <a:t>use your own machines for this assignment, but you have to make sure </a:t>
            </a:r>
            <a:r>
              <a:rPr lang="en-US" sz="2000" dirty="0" smtClean="0">
                <a:solidFill>
                  <a:srgbClr val="474220"/>
                </a:solidFill>
                <a:latin typeface="TheSans-Plain"/>
                <a:ea typeface="DejaVu Sans"/>
                <a:cs typeface="DejaVu Sans"/>
              </a:rPr>
              <a:t>that the </a:t>
            </a:r>
            <a:r>
              <a:rPr lang="en-US" sz="2000" dirty="0">
                <a:solidFill>
                  <a:srgbClr val="474220"/>
                </a:solidFill>
                <a:latin typeface="TheSans-Plain"/>
                <a:ea typeface="DejaVu Sans"/>
                <a:cs typeface="DejaVu Sans"/>
              </a:rPr>
              <a:t>code works on </a:t>
            </a:r>
            <a:r>
              <a:rPr lang="en-US" sz="2000" dirty="0" smtClean="0">
                <a:solidFill>
                  <a:srgbClr val="474220"/>
                </a:solidFill>
                <a:latin typeface="TheSans-Plain"/>
                <a:ea typeface="DejaVu Sans"/>
                <a:cs typeface="DejaVu Sans"/>
              </a:rPr>
              <a:t>the</a:t>
            </a:r>
            <a:r>
              <a:rPr lang="en-US" sz="2000" i="1" dirty="0" smtClean="0">
                <a:solidFill>
                  <a:srgbClr val="474220"/>
                </a:solidFill>
                <a:latin typeface="TheSans-Plain"/>
                <a:ea typeface="DejaVu Sans"/>
                <a:cs typeface="DejaVu Sans"/>
              </a:rPr>
              <a:t> gpu-5, gpu-6, gpu-7 </a:t>
            </a:r>
            <a:r>
              <a:rPr lang="en-US" sz="2000" dirty="0" smtClean="0">
                <a:solidFill>
                  <a:srgbClr val="474220"/>
                </a:solidFill>
                <a:latin typeface="TheSans-Plain"/>
                <a:ea typeface="DejaVu Sans"/>
                <a:cs typeface="DejaVu Sans"/>
              </a:rPr>
              <a:t>or</a:t>
            </a:r>
            <a:r>
              <a:rPr lang="en-US" sz="2000" i="1" dirty="0" smtClean="0">
                <a:solidFill>
                  <a:srgbClr val="474220"/>
                </a:solidFill>
                <a:latin typeface="TheSans-Plain"/>
                <a:ea typeface="DejaVu Sans"/>
                <a:cs typeface="DejaVu Sans"/>
              </a:rPr>
              <a:t> gpu-8 </a:t>
            </a:r>
            <a:r>
              <a:rPr lang="en-US" sz="2000" dirty="0" smtClean="0">
                <a:solidFill>
                  <a:srgbClr val="474220"/>
                </a:solidFill>
                <a:latin typeface="TheSans-Plain"/>
                <a:ea typeface="DejaVu Sans"/>
                <a:cs typeface="DejaVu Sans"/>
              </a:rPr>
              <a:t>machines at the Simula network</a:t>
            </a:r>
            <a:endParaRPr lang="en-GB" sz="2000" dirty="0" smtClean="0">
              <a:solidFill>
                <a:srgbClr val="474220"/>
              </a:solidFill>
              <a:latin typeface="TheSans-Plain"/>
              <a:ea typeface="DejaVu Sans"/>
              <a:cs typeface="DejaVu Sans"/>
            </a:endParaRPr>
          </a:p>
          <a:p>
            <a:pPr marL="214313" indent="-214313" hangingPunct="1">
              <a:spcBef>
                <a:spcPts val="288"/>
              </a:spcBef>
              <a:spcAft>
                <a:spcPts val="2875"/>
              </a:spcAft>
              <a:buClr>
                <a:srgbClr val="474220"/>
              </a:buClr>
              <a:buSzPct val="100000"/>
              <a:buFont typeface="Arial" pitchFamily="34" charset="0"/>
              <a:buChar char="•"/>
              <a:tabLst>
                <a:tab pos="696913" algn="l"/>
                <a:tab pos="1611313" algn="l"/>
                <a:tab pos="2525713" algn="l"/>
                <a:tab pos="3440113" algn="l"/>
                <a:tab pos="4354513" algn="l"/>
                <a:tab pos="5268913" algn="l"/>
                <a:tab pos="6183313" algn="l"/>
                <a:tab pos="7097713" algn="l"/>
                <a:tab pos="8012113" algn="l"/>
                <a:tab pos="8926513" algn="l"/>
                <a:tab pos="9840913" algn="l"/>
              </a:tabLst>
            </a:pPr>
            <a:r>
              <a:rPr lang="en-US" sz="2000" dirty="0" smtClean="0">
                <a:solidFill>
                  <a:srgbClr val="474220"/>
                </a:solidFill>
                <a:latin typeface="TheSans-Plain"/>
                <a:ea typeface="DejaVu Sans"/>
                <a:cs typeface="DejaVu Sans"/>
              </a:rPr>
              <a:t>You only need to optimize the Codec63 encoder!</a:t>
            </a:r>
          </a:p>
          <a:p>
            <a:pPr marL="214313" indent="-214313" hangingPunct="1">
              <a:spcBef>
                <a:spcPts val="288"/>
              </a:spcBef>
              <a:spcAft>
                <a:spcPts val="2875"/>
              </a:spcAft>
              <a:buClr>
                <a:srgbClr val="474220"/>
              </a:buClr>
              <a:buSzPct val="100000"/>
              <a:buFont typeface="Arial" pitchFamily="34" charset="0"/>
              <a:buChar char="•"/>
              <a:tabLst>
                <a:tab pos="696913" algn="l"/>
                <a:tab pos="1611313" algn="l"/>
                <a:tab pos="2525713" algn="l"/>
                <a:tab pos="3440113" algn="l"/>
                <a:tab pos="4354513" algn="l"/>
                <a:tab pos="5268913" algn="l"/>
                <a:tab pos="6183313" algn="l"/>
                <a:tab pos="7097713" algn="l"/>
                <a:tab pos="8012113" algn="l"/>
                <a:tab pos="8926513" algn="l"/>
                <a:tab pos="9840913" algn="l"/>
              </a:tabLst>
            </a:pPr>
            <a:r>
              <a:rPr lang="en-US" sz="2000" dirty="0" smtClean="0">
                <a:solidFill>
                  <a:srgbClr val="474220"/>
                </a:solidFill>
                <a:latin typeface="TheSans-Plain"/>
                <a:ea typeface="DejaVu Sans"/>
                <a:cs typeface="DejaVu Sans"/>
              </a:rPr>
              <a:t>Your </a:t>
            </a:r>
            <a:r>
              <a:rPr lang="en-US" sz="2000" dirty="0">
                <a:solidFill>
                  <a:srgbClr val="474220"/>
                </a:solidFill>
                <a:latin typeface="TheSans-Plain"/>
                <a:ea typeface="DejaVu Sans"/>
                <a:cs typeface="DejaVu Sans"/>
              </a:rPr>
              <a:t>implementation is supposed to be single threaded, and optimized to use the </a:t>
            </a:r>
            <a:r>
              <a:rPr lang="en-US" sz="2000" dirty="0" smtClean="0">
                <a:solidFill>
                  <a:srgbClr val="474220"/>
                </a:solidFill>
                <a:latin typeface="TheSans-Plain"/>
                <a:ea typeface="DejaVu Sans"/>
                <a:cs typeface="DejaVu Sans"/>
              </a:rPr>
              <a:t>instruction level parallelism </a:t>
            </a:r>
            <a:r>
              <a:rPr lang="en-US" sz="2000" dirty="0">
                <a:solidFill>
                  <a:srgbClr val="474220"/>
                </a:solidFill>
                <a:latin typeface="TheSans-Plain"/>
                <a:ea typeface="DejaVu Sans"/>
                <a:cs typeface="DejaVu Sans"/>
              </a:rPr>
              <a:t>available in a single x86 core.</a:t>
            </a:r>
            <a:endParaRPr lang="en-GB" sz="2000" dirty="0">
              <a:solidFill>
                <a:srgbClr val="474220"/>
              </a:solidFill>
              <a:latin typeface="TheSans-Plain"/>
              <a:ea typeface="DejaVu Sans"/>
              <a:cs typeface="DejaVu Sans"/>
            </a:endParaRPr>
          </a:p>
          <a:p>
            <a:pPr marL="214313" indent="-214313" hangingPunct="1">
              <a:spcBef>
                <a:spcPts val="288"/>
              </a:spcBef>
              <a:spcAft>
                <a:spcPts val="2875"/>
              </a:spcAft>
              <a:buClr>
                <a:srgbClr val="474220"/>
              </a:buClr>
              <a:buSzPct val="100000"/>
              <a:buFont typeface="Arial" pitchFamily="34" charset="0"/>
              <a:buChar char="•"/>
              <a:tabLst>
                <a:tab pos="696913" algn="l"/>
                <a:tab pos="1611313" algn="l"/>
                <a:tab pos="2525713" algn="l"/>
                <a:tab pos="3440113" algn="l"/>
                <a:tab pos="4354513" algn="l"/>
                <a:tab pos="5268913" algn="l"/>
                <a:tab pos="6183313" algn="l"/>
                <a:tab pos="7097713" algn="l"/>
                <a:tab pos="8012113" algn="l"/>
                <a:tab pos="8926513" algn="l"/>
                <a:tab pos="9840913" algn="l"/>
              </a:tabLst>
            </a:pPr>
            <a:endParaRPr lang="en-GB" sz="2400" dirty="0" smtClean="0">
              <a:solidFill>
                <a:srgbClr val="474220"/>
              </a:solidFill>
              <a:latin typeface="TheSans-Plain"/>
              <a:ea typeface="DejaVu Sans"/>
              <a:cs typeface="DejaVu Sans"/>
            </a:endParaRP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 txBox="1">
            <a:spLocks/>
          </p:cNvSpPr>
          <p:nvPr/>
        </p:nvSpPr>
        <p:spPr bwMode="auto">
          <a:xfrm>
            <a:off x="434975" y="87313"/>
            <a:ext cx="82296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ahoma" pitchFamily="-96" charset="0"/>
              </a:defRPr>
            </a:lvl2pPr>
            <a:lvl3pPr algn="l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ahoma" pitchFamily="-96" charset="0"/>
              </a:defRPr>
            </a:lvl3pPr>
            <a:lvl4pPr algn="l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ahoma" pitchFamily="-96" charset="0"/>
              </a:defRPr>
            </a:lvl4pPr>
            <a:lvl5pPr algn="l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ahoma" pitchFamily="-96" charset="0"/>
              </a:defRPr>
            </a:lvl5pPr>
            <a:lvl6pPr marL="457200" algn="l" rtl="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ahoma" pitchFamily="-96" charset="0"/>
              </a:defRPr>
            </a:lvl6pPr>
            <a:lvl7pPr marL="914400" algn="l" rtl="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ahoma" pitchFamily="-96" charset="0"/>
              </a:defRPr>
            </a:lvl7pPr>
            <a:lvl8pPr marL="1371600" algn="l" rtl="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ahoma" pitchFamily="-96" charset="0"/>
              </a:defRPr>
            </a:lvl8pPr>
            <a:lvl9pPr marL="1828800" algn="l" rtl="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ahoma" pitchFamily="-96" charset="0"/>
              </a:defRPr>
            </a:lvl9pPr>
          </a:lstStyle>
          <a:p>
            <a:pPr>
              <a:buClr>
                <a:srgbClr val="474220"/>
              </a:buClr>
              <a:buFont typeface="TheSansBold-Plain"/>
              <a:buNone/>
            </a:pPr>
            <a:r>
              <a:rPr lang="en-GB" dirty="0" smtClean="0"/>
              <a:t>Your task</a:t>
            </a:r>
          </a:p>
        </p:txBody>
      </p:sp>
      <p:sp>
        <p:nvSpPr>
          <p:cNvPr id="3" name="Plassholder for tekst 2"/>
          <p:cNvSpPr txBox="1">
            <a:spLocks/>
          </p:cNvSpPr>
          <p:nvPr/>
        </p:nvSpPr>
        <p:spPr bwMode="auto">
          <a:xfrm>
            <a:off x="238539" y="1007166"/>
            <a:ext cx="8666921" cy="54047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5400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SzPct val="120000"/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Tahoma" pitchFamily="34" charset="0"/>
              <a:buChar char="−"/>
              <a:defRPr sz="24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Char char="•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Wingdings" pitchFamily="2" charset="2"/>
              <a:buChar char="§"/>
              <a:defRPr sz="19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pitchFamily="2" charset="2"/>
              <a:buChar char="q"/>
              <a:defRPr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pitchFamily="-96" charset="2"/>
              <a:buChar char="q"/>
              <a:defRPr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pitchFamily="-96" charset="2"/>
              <a:buChar char="q"/>
              <a:defRPr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pitchFamily="-96" charset="2"/>
              <a:buChar char="q"/>
              <a:defRPr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pitchFamily="-96" charset="2"/>
              <a:buChar char="q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 marL="214313" indent="-214313" hangingPunct="1">
              <a:spcBef>
                <a:spcPts val="288"/>
              </a:spcBef>
              <a:spcAft>
                <a:spcPts val="2875"/>
              </a:spcAft>
              <a:buClr>
                <a:srgbClr val="474220"/>
              </a:buClr>
              <a:buSzPct val="100000"/>
              <a:buFont typeface="Arial" pitchFamily="34" charset="0"/>
              <a:buChar char="•"/>
              <a:tabLst>
                <a:tab pos="696913" algn="l"/>
                <a:tab pos="1611313" algn="l"/>
                <a:tab pos="2525713" algn="l"/>
                <a:tab pos="3440113" algn="l"/>
                <a:tab pos="4354513" algn="l"/>
                <a:tab pos="5268913" algn="l"/>
                <a:tab pos="6183313" algn="l"/>
                <a:tab pos="7097713" algn="l"/>
                <a:tab pos="8012113" algn="l"/>
                <a:tab pos="8926513" algn="l"/>
                <a:tab pos="9840913" algn="l"/>
              </a:tabLst>
            </a:pPr>
            <a:r>
              <a:rPr lang="en-US" sz="2000" dirty="0" smtClean="0">
                <a:solidFill>
                  <a:srgbClr val="474220"/>
                </a:solidFill>
                <a:latin typeface="TheSans-Plain"/>
                <a:ea typeface="DejaVu Sans"/>
                <a:cs typeface="DejaVu Sans"/>
              </a:rPr>
              <a:t>Utilize the instruction level parallelism (ILP), CPU vector unit and other tricks to get the most performance out of a single core. </a:t>
            </a:r>
          </a:p>
          <a:p>
            <a:pPr marL="214313" indent="-214313" hangingPunct="1">
              <a:spcBef>
                <a:spcPts val="288"/>
              </a:spcBef>
              <a:spcAft>
                <a:spcPts val="2875"/>
              </a:spcAft>
              <a:buClr>
                <a:srgbClr val="474220"/>
              </a:buClr>
              <a:buSzPct val="100000"/>
              <a:buFont typeface="Arial" pitchFamily="34" charset="0"/>
              <a:buChar char="•"/>
              <a:tabLst>
                <a:tab pos="696913" algn="l"/>
                <a:tab pos="1611313" algn="l"/>
                <a:tab pos="2525713" algn="l"/>
                <a:tab pos="3440113" algn="l"/>
                <a:tab pos="4354513" algn="l"/>
                <a:tab pos="5268913" algn="l"/>
                <a:tab pos="6183313" algn="l"/>
                <a:tab pos="7097713" algn="l"/>
                <a:tab pos="8012113" algn="l"/>
                <a:tab pos="8926513" algn="l"/>
                <a:tab pos="9840913" algn="l"/>
              </a:tabLst>
            </a:pPr>
            <a:r>
              <a:rPr lang="en-US" sz="2000" dirty="0" smtClean="0">
                <a:solidFill>
                  <a:srgbClr val="474220"/>
                </a:solidFill>
                <a:latin typeface="TheSans-Plain"/>
                <a:ea typeface="DejaVu Sans"/>
                <a:cs typeface="DejaVu Sans"/>
              </a:rPr>
              <a:t>Start by profiling the encoder to see which parts of the encoder that are the bottlenecks.</a:t>
            </a:r>
          </a:p>
          <a:p>
            <a:pPr marL="214313" indent="-214313" hangingPunct="1">
              <a:spcBef>
                <a:spcPts val="288"/>
              </a:spcBef>
              <a:spcAft>
                <a:spcPts val="2875"/>
              </a:spcAft>
              <a:buClr>
                <a:srgbClr val="474220"/>
              </a:buClr>
              <a:buSzPct val="100000"/>
              <a:buFont typeface="Arial" pitchFamily="34" charset="0"/>
              <a:buChar char="•"/>
              <a:tabLst>
                <a:tab pos="696913" algn="l"/>
                <a:tab pos="1611313" algn="l"/>
                <a:tab pos="2525713" algn="l"/>
                <a:tab pos="3440113" algn="l"/>
                <a:tab pos="4354513" algn="l"/>
                <a:tab pos="5268913" algn="l"/>
                <a:tab pos="6183313" algn="l"/>
                <a:tab pos="7097713" algn="l"/>
                <a:tab pos="8012113" algn="l"/>
                <a:tab pos="8926513" algn="l"/>
                <a:tab pos="9840913" algn="l"/>
              </a:tabLst>
            </a:pPr>
            <a:r>
              <a:rPr lang="en-US" sz="2000" dirty="0" smtClean="0">
                <a:solidFill>
                  <a:srgbClr val="474220"/>
                </a:solidFill>
                <a:latin typeface="TheSans-Plain"/>
                <a:ea typeface="DejaVu Sans"/>
                <a:cs typeface="DejaVu Sans"/>
              </a:rPr>
              <a:t>Remember, after optimizing one part of the code, more profiling might be needed to find new bottlenecks.</a:t>
            </a:r>
          </a:p>
          <a:p>
            <a:pPr marL="214313" indent="-214313" hangingPunct="1">
              <a:spcBef>
                <a:spcPts val="288"/>
              </a:spcBef>
              <a:spcAft>
                <a:spcPts val="2875"/>
              </a:spcAft>
              <a:buClr>
                <a:srgbClr val="474220"/>
              </a:buClr>
              <a:buSzPct val="100000"/>
              <a:buFont typeface="Arial" pitchFamily="34" charset="0"/>
              <a:buChar char="•"/>
              <a:tabLst>
                <a:tab pos="696913" algn="l"/>
                <a:tab pos="1611313" algn="l"/>
                <a:tab pos="2525713" algn="l"/>
                <a:tab pos="3440113" algn="l"/>
                <a:tab pos="4354513" algn="l"/>
                <a:tab pos="5268913" algn="l"/>
                <a:tab pos="6183313" algn="l"/>
                <a:tab pos="7097713" algn="l"/>
                <a:tab pos="8012113" algn="l"/>
                <a:tab pos="8926513" algn="l"/>
                <a:tab pos="9840913" algn="l"/>
              </a:tabLst>
            </a:pPr>
            <a:r>
              <a:rPr lang="en-US" sz="2000" dirty="0" smtClean="0">
                <a:solidFill>
                  <a:srgbClr val="474220"/>
                </a:solidFill>
                <a:latin typeface="TheSans-Plain"/>
                <a:ea typeface="DejaVu Sans"/>
                <a:cs typeface="DejaVu Sans"/>
              </a:rPr>
              <a:t>Write a scientific report with details on which parts of the encoding process that benefited from your optimizations. The report should also explain how your code works.</a:t>
            </a:r>
          </a:p>
          <a:p>
            <a:pPr marL="214313" indent="-214313" hangingPunct="1">
              <a:spcBef>
                <a:spcPts val="288"/>
              </a:spcBef>
              <a:spcAft>
                <a:spcPts val="2875"/>
              </a:spcAft>
              <a:buClr>
                <a:srgbClr val="474220"/>
              </a:buClr>
              <a:buSzPct val="100000"/>
              <a:buFont typeface="Arial" pitchFamily="34" charset="0"/>
              <a:buChar char="•"/>
              <a:tabLst>
                <a:tab pos="696913" algn="l"/>
                <a:tab pos="1611313" algn="l"/>
                <a:tab pos="2525713" algn="l"/>
                <a:tab pos="3440113" algn="l"/>
                <a:tab pos="4354513" algn="l"/>
                <a:tab pos="5268913" algn="l"/>
                <a:tab pos="6183313" algn="l"/>
                <a:tab pos="7097713" algn="l"/>
                <a:tab pos="8012113" algn="l"/>
                <a:tab pos="8926513" algn="l"/>
                <a:tab pos="9840913" algn="l"/>
              </a:tabLst>
            </a:pPr>
            <a:r>
              <a:rPr lang="en-US" sz="2000" dirty="0" smtClean="0">
                <a:solidFill>
                  <a:srgbClr val="474220"/>
                </a:solidFill>
                <a:latin typeface="TheSans-Plain"/>
                <a:ea typeface="DejaVu Sans"/>
                <a:cs typeface="DejaVu Sans"/>
              </a:rPr>
              <a:t>Remember to also report on optimization that did not work as you expected!</a:t>
            </a:r>
          </a:p>
        </p:txBody>
      </p:sp>
    </p:spTree>
    <p:extLst>
      <p:ext uri="{BB962C8B-B14F-4D97-AF65-F5344CB8AC3E}">
        <p14:creationId xmlns:p14="http://schemas.microsoft.com/office/powerpoint/2010/main" val="8031851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 txBox="1">
            <a:spLocks/>
          </p:cNvSpPr>
          <p:nvPr/>
        </p:nvSpPr>
        <p:spPr bwMode="auto">
          <a:xfrm>
            <a:off x="434975" y="87313"/>
            <a:ext cx="82296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ahoma" pitchFamily="-96" charset="0"/>
              </a:defRPr>
            </a:lvl2pPr>
            <a:lvl3pPr algn="l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ahoma" pitchFamily="-96" charset="0"/>
              </a:defRPr>
            </a:lvl3pPr>
            <a:lvl4pPr algn="l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ahoma" pitchFamily="-96" charset="0"/>
              </a:defRPr>
            </a:lvl4pPr>
            <a:lvl5pPr algn="l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ahoma" pitchFamily="-96" charset="0"/>
              </a:defRPr>
            </a:lvl5pPr>
            <a:lvl6pPr marL="457200" algn="l" rtl="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ahoma" pitchFamily="-96" charset="0"/>
              </a:defRPr>
            </a:lvl6pPr>
            <a:lvl7pPr marL="914400" algn="l" rtl="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ahoma" pitchFamily="-96" charset="0"/>
              </a:defRPr>
            </a:lvl7pPr>
            <a:lvl8pPr marL="1371600" algn="l" rtl="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ahoma" pitchFamily="-96" charset="0"/>
              </a:defRPr>
            </a:lvl8pPr>
            <a:lvl9pPr marL="1828800" algn="l" rtl="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ahoma" pitchFamily="-96" charset="0"/>
              </a:defRPr>
            </a:lvl9pPr>
          </a:lstStyle>
          <a:p>
            <a:pPr>
              <a:buClr>
                <a:srgbClr val="474220"/>
              </a:buClr>
              <a:buFont typeface="TheSansBold-Plain"/>
              <a:buNone/>
            </a:pPr>
            <a:r>
              <a:rPr lang="en-GB" dirty="0" smtClean="0"/>
              <a:t>How are you evaluated?</a:t>
            </a:r>
          </a:p>
        </p:txBody>
      </p:sp>
      <p:sp>
        <p:nvSpPr>
          <p:cNvPr id="3" name="Plassholder for tekst 2"/>
          <p:cNvSpPr txBox="1">
            <a:spLocks/>
          </p:cNvSpPr>
          <p:nvPr/>
        </p:nvSpPr>
        <p:spPr bwMode="auto">
          <a:xfrm>
            <a:off x="238539" y="1084467"/>
            <a:ext cx="8666921" cy="51992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5400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SzPct val="120000"/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Tahoma" pitchFamily="34" charset="0"/>
              <a:buChar char="−"/>
              <a:defRPr sz="24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Char char="•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Wingdings" pitchFamily="2" charset="2"/>
              <a:buChar char="§"/>
              <a:defRPr sz="19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pitchFamily="2" charset="2"/>
              <a:buChar char="q"/>
              <a:defRPr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pitchFamily="-96" charset="2"/>
              <a:buChar char="q"/>
              <a:defRPr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pitchFamily="-96" charset="2"/>
              <a:buChar char="q"/>
              <a:defRPr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pitchFamily="-96" charset="2"/>
              <a:buChar char="q"/>
              <a:defRPr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pitchFamily="-96" charset="2"/>
              <a:buChar char="q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 marL="214313" indent="-214313" hangingPunct="1">
              <a:spcBef>
                <a:spcPts val="288"/>
              </a:spcBef>
              <a:spcAft>
                <a:spcPts val="2875"/>
              </a:spcAft>
              <a:buClr>
                <a:srgbClr val="474220"/>
              </a:buClr>
              <a:buSzPct val="100000"/>
              <a:buFont typeface="Arial" pitchFamily="34" charset="0"/>
              <a:buChar char="•"/>
              <a:tabLst>
                <a:tab pos="696913" algn="l"/>
                <a:tab pos="1611313" algn="l"/>
                <a:tab pos="2525713" algn="l"/>
                <a:tab pos="3440113" algn="l"/>
                <a:tab pos="4354513" algn="l"/>
                <a:tab pos="5268913" algn="l"/>
                <a:tab pos="6183313" algn="l"/>
                <a:tab pos="7097713" algn="l"/>
                <a:tab pos="8012113" algn="l"/>
                <a:tab pos="8926513" algn="l"/>
                <a:tab pos="9840913" algn="l"/>
              </a:tabLst>
            </a:pPr>
            <a:r>
              <a:rPr lang="en-US" sz="2400" dirty="0" smtClean="0">
                <a:solidFill>
                  <a:srgbClr val="474220"/>
                </a:solidFill>
                <a:latin typeface="TheSans-Plain"/>
                <a:ea typeface="DejaVu Sans"/>
                <a:cs typeface="DejaVu Sans"/>
              </a:rPr>
              <a:t>Make sure that your implementation </a:t>
            </a:r>
            <a:r>
              <a:rPr lang="en-US" sz="2400" b="1" dirty="0" smtClean="0">
                <a:solidFill>
                  <a:srgbClr val="474220"/>
                </a:solidFill>
                <a:latin typeface="TheSans-Plain"/>
                <a:ea typeface="DejaVu Sans"/>
                <a:cs typeface="DejaVu Sans"/>
              </a:rPr>
              <a:t>compiles</a:t>
            </a:r>
            <a:r>
              <a:rPr lang="en-US" sz="2400" dirty="0" smtClean="0">
                <a:solidFill>
                  <a:srgbClr val="474220"/>
                </a:solidFill>
                <a:latin typeface="TheSans-Plain"/>
                <a:ea typeface="DejaVu Sans"/>
                <a:cs typeface="DejaVu Sans"/>
              </a:rPr>
              <a:t> and </a:t>
            </a:r>
            <a:r>
              <a:rPr lang="en-US" sz="2400" b="1" dirty="0" smtClean="0">
                <a:solidFill>
                  <a:srgbClr val="474220"/>
                </a:solidFill>
                <a:latin typeface="TheSans-Plain"/>
                <a:ea typeface="DejaVu Sans"/>
                <a:cs typeface="DejaVu Sans"/>
              </a:rPr>
              <a:t>run</a:t>
            </a:r>
            <a:r>
              <a:rPr lang="en-US" sz="2400" dirty="0" smtClean="0">
                <a:solidFill>
                  <a:srgbClr val="474220"/>
                </a:solidFill>
                <a:latin typeface="TheSans-Plain"/>
                <a:ea typeface="DejaVu Sans"/>
                <a:cs typeface="DejaVu Sans"/>
              </a:rPr>
              <a:t>, and that it can </a:t>
            </a:r>
            <a:r>
              <a:rPr lang="en-US" sz="2400" b="1" dirty="0" smtClean="0">
                <a:solidFill>
                  <a:srgbClr val="474220"/>
                </a:solidFill>
                <a:latin typeface="TheSans-Plain"/>
                <a:ea typeface="DejaVu Sans"/>
                <a:cs typeface="DejaVu Sans"/>
              </a:rPr>
              <a:t>produce correct video output </a:t>
            </a:r>
            <a:r>
              <a:rPr lang="en-US" sz="2400" dirty="0" smtClean="0">
                <a:solidFill>
                  <a:srgbClr val="474220"/>
                </a:solidFill>
                <a:latin typeface="TheSans-Plain"/>
                <a:ea typeface="DejaVu Sans"/>
                <a:cs typeface="DejaVu Sans"/>
              </a:rPr>
              <a:t>(we also check the motion prediction). </a:t>
            </a:r>
          </a:p>
          <a:p>
            <a:pPr marL="214313" indent="-214313" hangingPunct="1">
              <a:spcBef>
                <a:spcPts val="288"/>
              </a:spcBef>
              <a:spcAft>
                <a:spcPts val="2875"/>
              </a:spcAft>
              <a:buClr>
                <a:srgbClr val="474220"/>
              </a:buClr>
              <a:buSzPct val="100000"/>
              <a:buFont typeface="Arial" pitchFamily="34" charset="0"/>
              <a:buChar char="•"/>
              <a:tabLst>
                <a:tab pos="696913" algn="l"/>
                <a:tab pos="1611313" algn="l"/>
                <a:tab pos="2525713" algn="l"/>
                <a:tab pos="3440113" algn="l"/>
                <a:tab pos="4354513" algn="l"/>
                <a:tab pos="5268913" algn="l"/>
                <a:tab pos="6183313" algn="l"/>
                <a:tab pos="7097713" algn="l"/>
                <a:tab pos="8012113" algn="l"/>
                <a:tab pos="8926513" algn="l"/>
                <a:tab pos="9840913" algn="l"/>
              </a:tabLst>
            </a:pPr>
            <a:r>
              <a:rPr lang="en-US" sz="2400" dirty="0" smtClean="0">
                <a:solidFill>
                  <a:srgbClr val="474220"/>
                </a:solidFill>
                <a:latin typeface="TheSans-Plain"/>
                <a:ea typeface="DejaVu Sans"/>
                <a:cs typeface="DejaVu Sans"/>
              </a:rPr>
              <a:t>The use of the parallelization potential (SIMD) in a x86 CPU for: Motion Estimation, Motion Compensation and DCT/</a:t>
            </a:r>
            <a:r>
              <a:rPr lang="en-US" sz="2400" dirty="0" err="1" smtClean="0">
                <a:solidFill>
                  <a:srgbClr val="474220"/>
                </a:solidFill>
                <a:latin typeface="TheSans-Plain"/>
                <a:ea typeface="DejaVu Sans"/>
                <a:cs typeface="DejaVu Sans"/>
              </a:rPr>
              <a:t>iDCT</a:t>
            </a:r>
            <a:r>
              <a:rPr lang="en-US" sz="2400" dirty="0" smtClean="0">
                <a:solidFill>
                  <a:srgbClr val="474220"/>
                </a:solidFill>
                <a:latin typeface="TheSans-Plain"/>
                <a:ea typeface="DejaVu Sans"/>
                <a:cs typeface="DejaVu Sans"/>
              </a:rPr>
              <a:t>.</a:t>
            </a:r>
          </a:p>
          <a:p>
            <a:pPr marL="214313" indent="-214313" hangingPunct="1">
              <a:spcBef>
                <a:spcPts val="288"/>
              </a:spcBef>
              <a:spcAft>
                <a:spcPts val="2875"/>
              </a:spcAft>
              <a:buClr>
                <a:srgbClr val="474220"/>
              </a:buClr>
              <a:buSzPct val="100000"/>
              <a:buFont typeface="Arial" pitchFamily="34" charset="0"/>
              <a:buChar char="•"/>
              <a:tabLst>
                <a:tab pos="696913" algn="l"/>
                <a:tab pos="1611313" algn="l"/>
                <a:tab pos="2525713" algn="l"/>
                <a:tab pos="3440113" algn="l"/>
                <a:tab pos="4354513" algn="l"/>
                <a:tab pos="5268913" algn="l"/>
                <a:tab pos="6183313" algn="l"/>
                <a:tab pos="7097713" algn="l"/>
                <a:tab pos="8012113" algn="l"/>
                <a:tab pos="8926513" algn="l"/>
                <a:tab pos="9840913" algn="l"/>
              </a:tabLst>
            </a:pPr>
            <a:r>
              <a:rPr lang="en-US" sz="2400" dirty="0" smtClean="0">
                <a:solidFill>
                  <a:srgbClr val="474220"/>
                </a:solidFill>
                <a:latin typeface="TheSans-Plain"/>
                <a:ea typeface="DejaVu Sans"/>
                <a:cs typeface="DejaVu Sans"/>
              </a:rPr>
              <a:t>Quality of the report. Is profiling of the code done between the different steps and how are the different optimization attempts documented and discussed in the report.</a:t>
            </a:r>
          </a:p>
          <a:p>
            <a:pPr marL="214313" indent="-214313" hangingPunct="1">
              <a:spcBef>
                <a:spcPts val="288"/>
              </a:spcBef>
              <a:spcAft>
                <a:spcPts val="2875"/>
              </a:spcAft>
              <a:buClr>
                <a:srgbClr val="474220"/>
              </a:buClr>
              <a:buSzPct val="100000"/>
              <a:buFont typeface="Arial" pitchFamily="34" charset="0"/>
              <a:buChar char="•"/>
              <a:tabLst>
                <a:tab pos="696913" algn="l"/>
                <a:tab pos="1611313" algn="l"/>
                <a:tab pos="2525713" algn="l"/>
                <a:tab pos="3440113" algn="l"/>
                <a:tab pos="4354513" algn="l"/>
                <a:tab pos="5268913" algn="l"/>
                <a:tab pos="6183313" algn="l"/>
                <a:tab pos="7097713" algn="l"/>
                <a:tab pos="8012113" algn="l"/>
                <a:tab pos="8926513" algn="l"/>
                <a:tab pos="9840913" algn="l"/>
              </a:tabLst>
            </a:pPr>
            <a:r>
              <a:rPr lang="en-US" sz="2400" dirty="0" smtClean="0">
                <a:solidFill>
                  <a:srgbClr val="474220"/>
                </a:solidFill>
                <a:latin typeface="TheSans-Plain"/>
                <a:ea typeface="DejaVu Sans"/>
                <a:cs typeface="DejaVu Sans"/>
              </a:rPr>
              <a:t>Presentation of your solution is required to pass the exam!</a:t>
            </a:r>
          </a:p>
        </p:txBody>
      </p:sp>
    </p:spTree>
    <p:extLst>
      <p:ext uri="{BB962C8B-B14F-4D97-AF65-F5344CB8AC3E}">
        <p14:creationId xmlns:p14="http://schemas.microsoft.com/office/powerpoint/2010/main" val="7433595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Formal Information</a:t>
            </a:r>
          </a:p>
        </p:txBody>
      </p:sp>
      <p:sp>
        <p:nvSpPr>
          <p:cNvPr id="7171" name="Plassholder for innhold 2"/>
          <p:cNvSpPr>
            <a:spLocks noGrp="1"/>
          </p:cNvSpPr>
          <p:nvPr>
            <p:ph idx="1"/>
          </p:nvPr>
        </p:nvSpPr>
        <p:spPr>
          <a:xfrm>
            <a:off x="0" y="1008063"/>
            <a:ext cx="9144000" cy="5446712"/>
          </a:xfrm>
        </p:spPr>
        <p:txBody>
          <a:bodyPr/>
          <a:lstStyle/>
          <a:p>
            <a:r>
              <a:rPr lang="en-US" dirty="0" smtClean="0"/>
              <a:t>Deadline: </a:t>
            </a:r>
            <a:r>
              <a:rPr lang="en-US" b="1" dirty="0" smtClean="0"/>
              <a:t>Wednesday September 25</a:t>
            </a:r>
            <a:r>
              <a:rPr lang="en-US" b="1" baseline="30000" dirty="0" smtClean="0"/>
              <a:t>th </a:t>
            </a:r>
            <a:r>
              <a:rPr lang="en-US" b="1" dirty="0" smtClean="0"/>
              <a:t>– 12:00</a:t>
            </a:r>
          </a:p>
          <a:p>
            <a:endParaRPr lang="en-US" dirty="0" smtClean="0"/>
          </a:p>
          <a:p>
            <a:r>
              <a:rPr lang="en-US" dirty="0" smtClean="0"/>
              <a:t>The assignment will be graded, and count 33% of the final grade.</a:t>
            </a:r>
          </a:p>
          <a:p>
            <a:endParaRPr lang="en-US" dirty="0" smtClean="0"/>
          </a:p>
          <a:p>
            <a:r>
              <a:rPr lang="en-US" dirty="0" smtClean="0"/>
              <a:t>Deliver your code and report to: </a:t>
            </a:r>
            <a:r>
              <a:rPr lang="nb-NO" dirty="0">
                <a:hlinkClick r:id="rId2"/>
              </a:rPr>
              <a:t>https://devilry.ifi.uio.no</a:t>
            </a:r>
            <a:r>
              <a:rPr lang="nb-NO" dirty="0" smtClean="0">
                <a:hlinkClick r:id="rId2"/>
              </a:rPr>
              <a:t>/</a:t>
            </a:r>
            <a:endParaRPr lang="nb-NO" dirty="0" smtClean="0"/>
          </a:p>
          <a:p>
            <a:endParaRPr lang="en-US" dirty="0" smtClean="0"/>
          </a:p>
          <a:p>
            <a:r>
              <a:rPr lang="en-US" dirty="0" smtClean="0"/>
              <a:t>Prepare a short (5 - 10 minutes) presentation for the class on the </a:t>
            </a:r>
            <a:r>
              <a:rPr lang="en-US" b="1" dirty="0" smtClean="0"/>
              <a:t>Thursday </a:t>
            </a:r>
            <a:r>
              <a:rPr lang="en-US" b="1" dirty="0"/>
              <a:t>September </a:t>
            </a:r>
            <a:r>
              <a:rPr lang="en-US" b="1" dirty="0" smtClean="0"/>
              <a:t>26</a:t>
            </a:r>
            <a:r>
              <a:rPr lang="en-US" b="1" baseline="30000" dirty="0" smtClean="0"/>
              <a:t>th</a:t>
            </a:r>
            <a:r>
              <a:rPr lang="en-US" dirty="0" smtClean="0"/>
              <a:t>.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Last but not least!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Codec63 </a:t>
            </a:r>
            <a:r>
              <a:rPr lang="en-US" dirty="0" err="1" smtClean="0"/>
              <a:t>precode</a:t>
            </a:r>
            <a:r>
              <a:rPr lang="en-US" dirty="0" smtClean="0"/>
              <a:t> available for download in </a:t>
            </a:r>
            <a:r>
              <a:rPr lang="en-US" dirty="0" err="1" smtClean="0"/>
              <a:t>git</a:t>
            </a:r>
            <a:r>
              <a:rPr lang="en-US" dirty="0" smtClean="0"/>
              <a:t>. Clone the repository and work on you own local version.</a:t>
            </a:r>
          </a:p>
          <a:p>
            <a:endParaRPr lang="en-US" dirty="0"/>
          </a:p>
          <a:p>
            <a:pPr marL="400050" lvl="1" indent="0">
              <a:buNone/>
            </a:pPr>
            <a:r>
              <a:rPr lang="en-US" sz="1800" b="1" dirty="0" err="1"/>
              <a:t>git</a:t>
            </a:r>
            <a:r>
              <a:rPr lang="en-US" sz="1800" b="1" dirty="0"/>
              <a:t> clone https://bitbucket.org/mpg_code/inf5063-codec63.</a:t>
            </a:r>
            <a:r>
              <a:rPr lang="en-US" sz="1800" b="1" dirty="0" smtClean="0"/>
              <a:t>git</a:t>
            </a:r>
          </a:p>
          <a:p>
            <a:pPr marL="400050" lvl="1" indent="0">
              <a:buNone/>
            </a:pPr>
            <a:endParaRPr lang="en-US" sz="1600" b="1" dirty="0"/>
          </a:p>
          <a:p>
            <a:pPr marL="285750"/>
            <a:r>
              <a:rPr lang="en-US" dirty="0" smtClean="0"/>
              <a:t>Bugs in the code can be reported in </a:t>
            </a:r>
            <a:r>
              <a:rPr lang="en-US" dirty="0" err="1" smtClean="0"/>
              <a:t>Bitbucket’s</a:t>
            </a:r>
            <a:r>
              <a:rPr lang="en-US" dirty="0" smtClean="0"/>
              <a:t> issue tracking system, or on e-mail (</a:t>
            </a:r>
            <a:r>
              <a:rPr lang="en-US" sz="2400" dirty="0" smtClean="0"/>
              <a:t>inf5063 at </a:t>
            </a:r>
            <a:r>
              <a:rPr lang="en-US" sz="2400" dirty="0" err="1" smtClean="0"/>
              <a:t>ifi.uio.no</a:t>
            </a:r>
            <a:r>
              <a:rPr lang="en-US" dirty="0" smtClean="0"/>
              <a:t>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60781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1026"/>
          <p:cNvSpPr>
            <a:spLocks noGrp="1" noChangeArrowheads="1"/>
          </p:cNvSpPr>
          <p:nvPr>
            <p:ph type="ctrTitle"/>
          </p:nvPr>
        </p:nvSpPr>
        <p:spPr>
          <a:xfrm>
            <a:off x="638175" y="2133600"/>
            <a:ext cx="7361238" cy="1033463"/>
          </a:xfrm>
        </p:spPr>
        <p:txBody>
          <a:bodyPr/>
          <a:lstStyle/>
          <a:p>
            <a:pPr eaLnBrk="1" hangingPunct="1"/>
            <a:r>
              <a:rPr lang="en-US" sz="4800" dirty="0" smtClean="0"/>
              <a:t>Good Luck!</a:t>
            </a:r>
          </a:p>
        </p:txBody>
      </p:sp>
      <p:sp>
        <p:nvSpPr>
          <p:cNvPr id="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49375" y="3951288"/>
            <a:ext cx="6400800" cy="2351087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endParaRPr lang="en-US" dirty="0" smtClean="0">
              <a:latin typeface="Comic Sans MS" pitchFamily="66" charset="0"/>
            </a:endParaRPr>
          </a:p>
          <a:p>
            <a:pPr eaLnBrk="1" hangingPunct="1">
              <a:buFont typeface="Wingdings" pitchFamily="2" charset="2"/>
              <a:buNone/>
            </a:pPr>
            <a:r>
              <a:rPr lang="en-US" dirty="0" smtClean="0"/>
              <a:t>PS! Start early!</a:t>
            </a: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S-intro">
  <a:themeElements>
    <a:clrScheme name="OS-intro 3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OS-intro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DDDDDD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0000" tIns="46800" rIns="90000" bIns="4680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>
            <a:schemeClr val="folHlink"/>
          </a:buClr>
          <a:buSzPct val="85000"/>
          <a:buFont typeface="Wingdings" pitchFamily="-96" charset="2"/>
          <a:buNone/>
          <a:tabLst/>
          <a:defRPr kumimoji="0" lang="en-US" sz="1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-96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DDDDDD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0000" tIns="46800" rIns="90000" bIns="4680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>
            <a:schemeClr val="folHlink"/>
          </a:buClr>
          <a:buSzPct val="85000"/>
          <a:buFont typeface="Wingdings" pitchFamily="-96" charset="2"/>
          <a:buNone/>
          <a:tabLst/>
          <a:defRPr kumimoji="0" lang="en-US" sz="1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-96" charset="0"/>
          </a:defRPr>
        </a:defPPr>
      </a:lstStyle>
    </a:lnDef>
  </a:objectDefaults>
  <a:extraClrSchemeLst>
    <a:extraClrScheme>
      <a:clrScheme name="OS-intro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intro 2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intro 3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S-intro 4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S-intro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S-intro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-t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Macintosh HD:Users:griff:SVN:nd:papers:MiSMoSS:slides:courses:INF1060:H07:OS-intro.ppt</Template>
  <TotalTime>49200</TotalTime>
  <Words>620</Words>
  <Application>Microsoft Macintosh PowerPoint</Application>
  <PresentationFormat>On-screen Show (4:3)</PresentationFormat>
  <Paragraphs>55</Paragraphs>
  <Slides>9</Slides>
  <Notes>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OS-intro</vt:lpstr>
      <vt:lpstr>  Home Exam 1: Video Encoding on Intel x86 using Streaming SIMD Extensions (SSE)</vt:lpstr>
      <vt:lpstr>Video Encoding</vt:lpstr>
      <vt:lpstr>Codec63</vt:lpstr>
      <vt:lpstr>Precode</vt:lpstr>
      <vt:lpstr>PowerPoint Presentation</vt:lpstr>
      <vt:lpstr>PowerPoint Presentation</vt:lpstr>
      <vt:lpstr>Formal Information</vt:lpstr>
      <vt:lpstr>Last but not least!</vt:lpstr>
      <vt:lpstr>Good Luck!</vt:lpstr>
    </vt:vector>
  </TitlesOfParts>
  <Company>ifi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paalh</dc:creator>
  <cp:lastModifiedBy>Håkon Kvale Stensland</cp:lastModifiedBy>
  <cp:revision>1999</cp:revision>
  <dcterms:created xsi:type="dcterms:W3CDTF">2002-03-06T07:53:27Z</dcterms:created>
  <dcterms:modified xsi:type="dcterms:W3CDTF">2013-09-02T11:29:41Z</dcterms:modified>
</cp:coreProperties>
</file>