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0" r:id="rId8"/>
    <p:sldId id="271" r:id="rId9"/>
    <p:sldId id="272" r:id="rId10"/>
    <p:sldId id="267" r:id="rId11"/>
    <p:sldId id="268" r:id="rId12"/>
    <p:sldId id="270" r:id="rId13"/>
    <p:sldId id="276" r:id="rId14"/>
    <p:sldId id="277" r:id="rId15"/>
    <p:sldId id="278" r:id="rId16"/>
    <p:sldId id="286" r:id="rId17"/>
    <p:sldId id="263" r:id="rId18"/>
    <p:sldId id="264" r:id="rId19"/>
    <p:sldId id="265" r:id="rId20"/>
    <p:sldId id="279" r:id="rId21"/>
    <p:sldId id="280" r:id="rId22"/>
    <p:sldId id="281" r:id="rId23"/>
    <p:sldId id="282" r:id="rId24"/>
    <p:sldId id="283" r:id="rId25"/>
    <p:sldId id="284" r:id="rId26"/>
    <p:sldId id="285" r:id="rId27"/>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1" d="100"/>
          <a:sy n="131" d="100"/>
        </p:scale>
        <p:origin x="-10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pPr/>
              <a:t>2011-12-08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pPr/>
              <a:t>2011-12-08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BB56636F-9E64-48A9-A0E8-D6911EA208CE}" type="datetimeFigureOut">
              <a:rPr lang="nb-NO" smtClean="0"/>
              <a:pPr/>
              <a:t>2011-12-08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BB56636F-9E64-48A9-A0E8-D6911EA208CE}" type="datetimeFigureOut">
              <a:rPr lang="nb-NO" smtClean="0"/>
              <a:pPr/>
              <a:t>2011-12-08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BB56636F-9E64-48A9-A0E8-D6911EA208CE}" type="datetimeFigureOut">
              <a:rPr lang="nb-NO" smtClean="0"/>
              <a:pPr/>
              <a:t>2011-12-08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BB56636F-9E64-48A9-A0E8-D6911EA208CE}" type="datetimeFigureOut">
              <a:rPr lang="nb-NO" smtClean="0"/>
              <a:pPr/>
              <a:t>2011-12-08</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B56636F-9E64-48A9-A0E8-D6911EA208CE}" type="datetimeFigureOut">
              <a:rPr lang="nb-NO" smtClean="0"/>
              <a:pPr/>
              <a:t>2011-12-08</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B56636F-9E64-48A9-A0E8-D6911EA208CE}" type="datetimeFigureOut">
              <a:rPr lang="nb-NO" smtClean="0"/>
              <a:pPr/>
              <a:t>2011-12-08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B56636F-9E64-48A9-A0E8-D6911EA208CE}" type="datetimeFigureOut">
              <a:rPr lang="nb-NO" smtClean="0"/>
              <a:pPr/>
              <a:t>2011-12-08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pPr/>
              <a:t>2011-12-08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pPr/>
              <a:t>2011-12-08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56636F-9E64-48A9-A0E8-D6911EA208CE}" type="datetimeFigureOut">
              <a:rPr lang="nb-NO" smtClean="0"/>
              <a:pPr/>
              <a:t>2011-12-08</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FB388-42AA-4DF2-851A-CCA4A06B24AA}" type="slidenum">
              <a:rPr lang="nb-NO" smtClean="0"/>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548680"/>
            <a:ext cx="8640960" cy="1815882"/>
          </a:xfrm>
          <a:prstGeom prst="rect">
            <a:avLst/>
          </a:prstGeom>
          <a:noFill/>
        </p:spPr>
        <p:txBody>
          <a:bodyPr wrap="square" rtlCol="0">
            <a:spAutoFit/>
          </a:bodyPr>
          <a:lstStyle/>
          <a:p>
            <a:pPr algn="ctr">
              <a:spcBef>
                <a:spcPts val="600"/>
              </a:spcBef>
              <a:spcAft>
                <a:spcPts val="1200"/>
              </a:spcAft>
            </a:pPr>
            <a:r>
              <a:rPr lang="nn-NO" sz="3600" b="1" cap="all" dirty="0" smtClean="0">
                <a:latin typeface="Times New Roman"/>
                <a:ea typeface="Times New Roman"/>
              </a:rPr>
              <a:t>Universitetet i Oslo</a:t>
            </a:r>
            <a:endParaRPr lang="nb-NO" sz="3600" b="1" cap="all" dirty="0" smtClean="0">
              <a:latin typeface="Times New Roman"/>
              <a:ea typeface="Times New Roman"/>
            </a:endParaRPr>
          </a:p>
          <a:p>
            <a:pPr algn="ctr">
              <a:spcAft>
                <a:spcPts val="2400"/>
              </a:spcAft>
            </a:pPr>
            <a:r>
              <a:rPr lang="nn-NO" sz="2800" b="1" dirty="0" smtClean="0">
                <a:latin typeface="Times New Roman"/>
                <a:ea typeface="Times New Roman"/>
              </a:rPr>
              <a:t>Det </a:t>
            </a:r>
            <a:r>
              <a:rPr lang="nn-NO" sz="2800" b="1" dirty="0" err="1" smtClean="0">
                <a:latin typeface="Times New Roman"/>
                <a:ea typeface="Times New Roman"/>
              </a:rPr>
              <a:t>matematisk-naturvitenskapelige</a:t>
            </a:r>
            <a:r>
              <a:rPr lang="nn-NO" sz="2800" b="1" dirty="0" smtClean="0">
                <a:latin typeface="Times New Roman"/>
                <a:ea typeface="Times New Roman"/>
              </a:rPr>
              <a:t> fakultet</a:t>
            </a:r>
            <a:endParaRPr lang="nb-NO" sz="2800" b="1" dirty="0" smtClean="0">
              <a:latin typeface="Times New Roman"/>
              <a:ea typeface="Times New Roman"/>
            </a:endParaRPr>
          </a:p>
          <a:p>
            <a:endParaRPr lang="nb-NO" dirty="0"/>
          </a:p>
        </p:txBody>
      </p:sp>
      <p:sp>
        <p:nvSpPr>
          <p:cNvPr id="5" name="TextBox 4"/>
          <p:cNvSpPr txBox="1"/>
          <p:nvPr/>
        </p:nvSpPr>
        <p:spPr>
          <a:xfrm>
            <a:off x="899592" y="2132856"/>
            <a:ext cx="7560840" cy="3416320"/>
          </a:xfrm>
          <a:prstGeom prst="rect">
            <a:avLst/>
          </a:prstGeom>
          <a:noFill/>
        </p:spPr>
        <p:txBody>
          <a:bodyPr wrap="square" rtlCol="0">
            <a:spAutoFit/>
          </a:bodyPr>
          <a:lstStyle/>
          <a:p>
            <a:pPr algn="just">
              <a:spcAft>
                <a:spcPts val="0"/>
              </a:spcAft>
            </a:pPr>
            <a:r>
              <a:rPr lang="nb-NO" b="1" dirty="0" smtClean="0">
                <a:latin typeface="Times New Roman"/>
                <a:ea typeface="Times New Roman"/>
              </a:rPr>
              <a:t>Eksamen i: 		INF 4130: </a:t>
            </a:r>
            <a:r>
              <a:rPr lang="nb-NO" b="1" i="1" dirty="0" smtClean="0">
                <a:latin typeface="Times New Roman"/>
                <a:ea typeface="Times New Roman"/>
              </a:rPr>
              <a:t>Algoritmer: Design og effektivitet</a:t>
            </a:r>
            <a:endParaRPr lang="nb-NO" dirty="0" smtClean="0">
              <a:latin typeface="Times New Roman"/>
              <a:ea typeface="Times New Roman"/>
            </a:endParaRPr>
          </a:p>
          <a:p>
            <a:pPr algn="just">
              <a:spcAft>
                <a:spcPts val="0"/>
              </a:spcAft>
            </a:pPr>
            <a:r>
              <a:rPr lang="nb-NO" b="1" dirty="0" smtClean="0">
                <a:latin typeface="Times New Roman"/>
                <a:ea typeface="Times New Roman"/>
              </a:rPr>
              <a:t>Eksamensdag:		15. desember 2010 </a:t>
            </a:r>
            <a:endParaRPr lang="nb-NO" dirty="0" smtClean="0">
              <a:latin typeface="Times New Roman"/>
              <a:ea typeface="Times New Roman"/>
            </a:endParaRPr>
          </a:p>
          <a:p>
            <a:pPr algn="just">
              <a:spcAft>
                <a:spcPts val="0"/>
              </a:spcAft>
            </a:pPr>
            <a:r>
              <a:rPr lang="nb-NO" b="1" dirty="0" smtClean="0">
                <a:latin typeface="Times New Roman"/>
                <a:ea typeface="Times New Roman"/>
              </a:rPr>
              <a:t>Tid for eksamen:		Kl. 0900 – 1300 (4 timer)</a:t>
            </a:r>
            <a:endParaRPr lang="nb-NO" dirty="0" smtClean="0">
              <a:latin typeface="Times New Roman"/>
              <a:ea typeface="Times New Roman"/>
            </a:endParaRPr>
          </a:p>
          <a:p>
            <a:pPr algn="just">
              <a:spcAft>
                <a:spcPts val="0"/>
              </a:spcAft>
            </a:pPr>
            <a:r>
              <a:rPr lang="nb-NO" b="1" dirty="0" smtClean="0">
                <a:latin typeface="Times New Roman"/>
                <a:ea typeface="Times New Roman"/>
              </a:rPr>
              <a:t>Oppgavesettet er på:	7 sider (inkl vedlegg)</a:t>
            </a:r>
            <a:endParaRPr lang="nb-NO" dirty="0" smtClean="0">
              <a:latin typeface="Times New Roman"/>
              <a:ea typeface="Times New Roman"/>
            </a:endParaRPr>
          </a:p>
          <a:p>
            <a:pPr algn="just">
              <a:spcAft>
                <a:spcPts val="0"/>
              </a:spcAft>
            </a:pPr>
            <a:r>
              <a:rPr lang="nb-NO" b="1" dirty="0" smtClean="0">
                <a:latin typeface="Times New Roman"/>
                <a:ea typeface="Times New Roman"/>
              </a:rPr>
              <a:t>Vedlegg:			</a:t>
            </a:r>
            <a:r>
              <a:rPr lang="nb-NO" b="1" dirty="0" err="1" smtClean="0">
                <a:latin typeface="Times New Roman"/>
                <a:ea typeface="Times New Roman"/>
              </a:rPr>
              <a:t>Svar-ark</a:t>
            </a:r>
            <a:r>
              <a:rPr lang="nb-NO" b="1" dirty="0" smtClean="0">
                <a:latin typeface="Times New Roman"/>
                <a:ea typeface="Times New Roman"/>
              </a:rPr>
              <a:t> for oppgave 6</a:t>
            </a:r>
            <a:endParaRPr lang="nb-NO" dirty="0" smtClean="0">
              <a:latin typeface="Times New Roman"/>
              <a:ea typeface="Times New Roman"/>
            </a:endParaRPr>
          </a:p>
          <a:p>
            <a:pPr algn="just">
              <a:spcAft>
                <a:spcPts val="0"/>
              </a:spcAft>
            </a:pPr>
            <a:r>
              <a:rPr lang="nb-NO" b="1" dirty="0" smtClean="0">
                <a:latin typeface="Times New Roman"/>
                <a:ea typeface="Times New Roman"/>
              </a:rPr>
              <a:t>Tillatte hjelpemidler:	Alle trykte og skrevne</a:t>
            </a:r>
            <a:endParaRPr lang="nb-NO" dirty="0" smtClean="0">
              <a:latin typeface="Times New Roman"/>
              <a:ea typeface="Times New Roman"/>
            </a:endParaRPr>
          </a:p>
          <a:p>
            <a:pPr algn="just">
              <a:spcAft>
                <a:spcPts val="0"/>
              </a:spcAft>
              <a:tabLst>
                <a:tab pos="2430780" algn="l"/>
              </a:tabLst>
            </a:pPr>
            <a:r>
              <a:rPr lang="nb-NO" b="1" dirty="0" smtClean="0">
                <a:latin typeface="Times New Roman"/>
                <a:ea typeface="Times New Roman"/>
              </a:rPr>
              <a:t> </a:t>
            </a:r>
            <a:endParaRPr lang="nb-NO" dirty="0" smtClean="0">
              <a:latin typeface="Times New Roman"/>
              <a:ea typeface="Times New Roman"/>
            </a:endParaRPr>
          </a:p>
          <a:p>
            <a:pPr algn="just">
              <a:spcAft>
                <a:spcPts val="0"/>
              </a:spcAft>
              <a:tabLst>
                <a:tab pos="2430780" algn="l"/>
              </a:tabLst>
            </a:pPr>
            <a:r>
              <a:rPr lang="nb-NO" b="1" dirty="0" smtClean="0">
                <a:latin typeface="Times New Roman"/>
                <a:ea typeface="Times New Roman"/>
              </a:rPr>
              <a:t> </a:t>
            </a:r>
            <a:endParaRPr lang="nb-NO" dirty="0" smtClean="0">
              <a:latin typeface="Times New Roman"/>
              <a:ea typeface="Times New Roman"/>
            </a:endParaRPr>
          </a:p>
          <a:p>
            <a:pPr algn="just">
              <a:spcAft>
                <a:spcPts val="0"/>
              </a:spcAft>
              <a:tabLst>
                <a:tab pos="2430780" algn="l"/>
              </a:tabLst>
            </a:pPr>
            <a:r>
              <a:rPr lang="nb-NO" i="1" spc="-10" dirty="0" err="1" smtClean="0">
                <a:latin typeface="Times New Roman"/>
                <a:ea typeface="Times New Roman"/>
              </a:rPr>
              <a:t>Kontrollér</a:t>
            </a:r>
            <a:r>
              <a:rPr lang="nb-NO" i="1" spc="-10" dirty="0" smtClean="0">
                <a:latin typeface="Times New Roman"/>
                <a:ea typeface="Times New Roman"/>
              </a:rPr>
              <a:t> at oppgavesettet er komplett før du begynner å besvare spørsmålene.</a:t>
            </a:r>
            <a:endParaRPr lang="nb-NO" dirty="0" smtClean="0">
              <a:latin typeface="Times New Roman"/>
              <a:ea typeface="Times New Roman"/>
            </a:endParaRPr>
          </a:p>
          <a:p>
            <a:pPr algn="just">
              <a:spcAft>
                <a:spcPts val="0"/>
              </a:spcAft>
              <a:tabLst>
                <a:tab pos="2430780" algn="l"/>
              </a:tabLst>
            </a:pPr>
            <a:r>
              <a:rPr lang="nb-NO" i="1" dirty="0" smtClean="0">
                <a:latin typeface="Times New Roman"/>
                <a:ea typeface="Times New Roman"/>
              </a:rPr>
              <a:t> </a:t>
            </a:r>
            <a:endParaRPr lang="nb-NO" dirty="0" smtClean="0">
              <a:latin typeface="Times New Roman"/>
              <a:ea typeface="Times New Roman"/>
            </a:endParaRPr>
          </a:p>
          <a:p>
            <a:pPr algn="just">
              <a:spcAft>
                <a:spcPts val="0"/>
              </a:spcAft>
              <a:tabLst>
                <a:tab pos="2430780" algn="l"/>
              </a:tabLst>
            </a:pPr>
            <a:r>
              <a:rPr lang="nb-NO" i="1" dirty="0" smtClean="0">
                <a:latin typeface="Times New Roman"/>
                <a:ea typeface="Times New Roman"/>
              </a:rPr>
              <a:t>Les oppgavene nøye, og lykke til!</a:t>
            </a:r>
            <a:endParaRPr lang="nb-NO" dirty="0" smtClean="0">
              <a:latin typeface="Times New Roman"/>
              <a:ea typeface="Times New Roman"/>
            </a:endParaRPr>
          </a:p>
          <a:p>
            <a:endParaRPr lang="nb-NO"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908720"/>
            <a:ext cx="8229600" cy="5544616"/>
          </a:xfrm>
        </p:spPr>
        <p:txBody>
          <a:bodyPr>
            <a:normAutofit fontScale="77500" lnSpcReduction="20000"/>
          </a:bodyPr>
          <a:lstStyle/>
          <a:p>
            <a:pPr marL="0" indent="0" algn="just">
              <a:buNone/>
            </a:pPr>
            <a:r>
              <a:rPr lang="nb-NO" sz="2800" dirty="0" smtClean="0">
                <a:latin typeface="Times New Roman" pitchFamily="18" charset="0"/>
                <a:cs typeface="Times New Roman" pitchFamily="18" charset="0"/>
              </a:rPr>
              <a:t>Hos en stor tomatprodusent skal klasetomater pakkes i kasser av fem kilo. Tomater har ulik både vekt og størrelse, tomatklaser kan bestå av ulikt antall tomater, så klasenes vekt varierer en del. Man kan altså ikke pakke et fast antall klaser i kassene hver gang. Klasetomater selges til en høyere pris enn vanlige tomater, så klasene skal ikke deles, men pakkes hele.</a:t>
            </a:r>
          </a:p>
          <a:p>
            <a:pPr marL="0" indent="0" algn="just">
              <a:buNone/>
            </a:pPr>
            <a:r>
              <a:rPr lang="nb-NO" sz="2800" dirty="0" smtClean="0">
                <a:latin typeface="Times New Roman" pitchFamily="18" charset="0"/>
                <a:cs typeface="Times New Roman" pitchFamily="18" charset="0"/>
              </a:rPr>
              <a:t> </a:t>
            </a:r>
          </a:p>
          <a:p>
            <a:pPr marL="0" indent="0" algn="just">
              <a:buNone/>
            </a:pPr>
            <a:r>
              <a:rPr lang="nb-NO" sz="2800" dirty="0" smtClean="0">
                <a:latin typeface="Times New Roman" pitchFamily="18" charset="0"/>
                <a:cs typeface="Times New Roman" pitchFamily="18" charset="0"/>
              </a:rPr>
              <a:t>Pakkingen skjer manuelt, men ved hjelp av et avansert system som veier klasene og gir pakkerne informasjon om hvilke tomatklaser som skal pakkes. Hver pakker har en mengde klaser foran seg i en serie hyller, systemet gjør et utvalg av klaser som til sammen veier fem kilo og tenner lamper ved de aktuelle hyllene, slik at pakkeren kan legge de valgte klasene ned i en kasse. Når kassen er ferdigpakket, blir de tomme hyllene automatisk fylt med nye klaser, og systemet ﬁnner et nytt utvalg (vi får altså en ny probleminstans). Hvis det for en pakker ikke er mulig å gjøre et utvalg på fem kilo, bytter systemet ut alle pakkerens klaser, slik at vi får en probleminstans det forhåpentligvis ﬁnnes en løsning for.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881336"/>
            <a:ext cx="8229600" cy="5976664"/>
          </a:xfrm>
        </p:spPr>
        <p:txBody>
          <a:bodyPr>
            <a:normAutofit/>
          </a:bodyPr>
          <a:lstStyle/>
          <a:p>
            <a:pPr marL="0" indent="0">
              <a:lnSpc>
                <a:spcPct val="80000"/>
              </a:lnSpc>
              <a:buNone/>
            </a:pPr>
            <a:r>
              <a:rPr lang="nb-NO" sz="2000" b="1" i="1" dirty="0" smtClean="0">
                <a:latin typeface="Times New Roman" pitchFamily="18" charset="0"/>
                <a:cs typeface="Times New Roman" pitchFamily="18" charset="0"/>
              </a:rPr>
              <a:t>1.a</a:t>
            </a:r>
          </a:p>
          <a:p>
            <a:pPr marL="0" indent="0" algn="just">
              <a:lnSpc>
                <a:spcPct val="80000"/>
              </a:lnSpc>
              <a:spcAft>
                <a:spcPts val="0"/>
              </a:spcAft>
              <a:buNone/>
            </a:pPr>
            <a:r>
              <a:rPr lang="nb-NO" sz="2200" dirty="0" smtClean="0">
                <a:latin typeface="Times New Roman"/>
                <a:ea typeface="Times New Roman"/>
              </a:rPr>
              <a:t>For enkelhets skyld skal vi nå anta at pakkesystemet opererer med vekter i hele </a:t>
            </a:r>
            <a:r>
              <a:rPr lang="nb-NO" sz="2200" dirty="0" err="1" smtClean="0">
                <a:latin typeface="Times New Roman"/>
                <a:ea typeface="Times New Roman"/>
              </a:rPr>
              <a:t>decagram</a:t>
            </a:r>
            <a:r>
              <a:rPr lang="nb-NO" sz="2200" dirty="0" smtClean="0">
                <a:latin typeface="Times New Roman"/>
                <a:ea typeface="Times New Roman"/>
              </a:rPr>
              <a:t> (1 </a:t>
            </a:r>
            <a:r>
              <a:rPr lang="nb-NO" sz="2200" dirty="0" err="1" smtClean="0">
                <a:latin typeface="Times New Roman"/>
                <a:ea typeface="Times New Roman"/>
              </a:rPr>
              <a:t>decagram</a:t>
            </a:r>
            <a:r>
              <a:rPr lang="nb-NO" sz="2200" dirty="0" smtClean="0">
                <a:latin typeface="Times New Roman"/>
                <a:ea typeface="Times New Roman"/>
              </a:rPr>
              <a:t> = 10 gram), slik at vi skal ﬁnne et utvalg av klaser som til sammen veier 500 </a:t>
            </a:r>
            <a:r>
              <a:rPr lang="nb-NO" sz="2200" dirty="0" err="1" smtClean="0">
                <a:latin typeface="Times New Roman"/>
                <a:ea typeface="Times New Roman"/>
              </a:rPr>
              <a:t>decagram</a:t>
            </a:r>
            <a:r>
              <a:rPr lang="nb-NO" sz="2200" dirty="0" smtClean="0">
                <a:latin typeface="Times New Roman"/>
                <a:ea typeface="Times New Roman"/>
              </a:rPr>
              <a:t>. (Et slikt system vil alltid ha en viss endelig oppløsning, så dette er ikke en unaturlig forenkling.) Vis hvordan du kan bruke dynamisk programmering til å lage en algoritme som først avgjør om et utvalg på 500 </a:t>
            </a:r>
            <a:r>
              <a:rPr lang="nb-NO" sz="2200" dirty="0" err="1" smtClean="0">
                <a:latin typeface="Times New Roman"/>
                <a:ea typeface="Times New Roman"/>
              </a:rPr>
              <a:t>decagram</a:t>
            </a:r>
            <a:r>
              <a:rPr lang="nb-NO" sz="2200" dirty="0" smtClean="0">
                <a:latin typeface="Times New Roman"/>
                <a:ea typeface="Times New Roman"/>
              </a:rPr>
              <a:t> ﬁnnes, og som på passelig vis har en datastruktur som gjør det lett å indikere hvilket utvalg av tomatklaser det dreier seg om. Hver pakker har </a:t>
            </a:r>
            <a:r>
              <a:rPr lang="nb-NO" sz="2200" i="1" dirty="0" smtClean="0">
                <a:latin typeface="Times New Roman"/>
                <a:ea typeface="Times New Roman"/>
              </a:rPr>
              <a:t>n</a:t>
            </a:r>
            <a:r>
              <a:rPr lang="nb-NO" sz="2200" dirty="0" smtClean="0">
                <a:latin typeface="Times New Roman"/>
                <a:ea typeface="Times New Roman"/>
              </a:rPr>
              <a:t> klaser foran seg.</a:t>
            </a:r>
          </a:p>
          <a:p>
            <a:pPr marL="0" indent="0" algn="just">
              <a:lnSpc>
                <a:spcPct val="80000"/>
              </a:lnSpc>
              <a:spcAft>
                <a:spcPts val="0"/>
              </a:spcAft>
              <a:buNone/>
            </a:pPr>
            <a:endParaRPr lang="nb-NO" sz="2200" dirty="0" smtClean="0">
              <a:latin typeface="Times New Roman"/>
              <a:ea typeface="Times New Roman"/>
            </a:endParaRPr>
          </a:p>
          <a:p>
            <a:pPr marL="0" indent="0" algn="just">
              <a:lnSpc>
                <a:spcPct val="80000"/>
              </a:lnSpc>
              <a:spcAft>
                <a:spcPts val="0"/>
              </a:spcAft>
              <a:buNone/>
            </a:pPr>
            <a:r>
              <a:rPr lang="nb-NO" sz="2200" dirty="0" smtClean="0">
                <a:latin typeface="Times New Roman"/>
                <a:ea typeface="Times New Roman"/>
              </a:rPr>
              <a:t>Forklar hvilken rekursive formel du baserer algoritmen din på, og skriv kode for algoritmen (pseudokode eller «ekte kode», velg det du er mest komfortabel med). Forklar også kort hvordan du benytter </a:t>
            </a:r>
            <a:r>
              <a:rPr lang="nb-NO" sz="2200" dirty="0" err="1" smtClean="0">
                <a:latin typeface="Times New Roman"/>
                <a:ea typeface="Times New Roman"/>
              </a:rPr>
              <a:t>datastruk-turen</a:t>
            </a:r>
            <a:r>
              <a:rPr lang="nb-NO" sz="2200" dirty="0" smtClean="0">
                <a:latin typeface="Times New Roman"/>
                <a:ea typeface="Times New Roman"/>
              </a:rPr>
              <a:t> til å ﬁnne det faktiske tomatklaseutvalget. </a:t>
            </a:r>
          </a:p>
          <a:p>
            <a:pPr marL="0" indent="0">
              <a:lnSpc>
                <a:spcPct val="80000"/>
              </a:lnSpc>
              <a:buNone/>
            </a:pPr>
            <a:endParaRPr lang="nb-NO" sz="2000" b="1"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881336"/>
            <a:ext cx="8229600" cy="5976664"/>
          </a:xfrm>
        </p:spPr>
        <p:txBody>
          <a:bodyPr>
            <a:normAutofit/>
          </a:bodyPr>
          <a:lstStyle/>
          <a:p>
            <a:pPr marL="0" indent="0">
              <a:lnSpc>
                <a:spcPct val="80000"/>
              </a:lnSpc>
              <a:buNone/>
            </a:pPr>
            <a:r>
              <a:rPr lang="nb-NO" sz="2000" b="1" i="1" dirty="0" smtClean="0">
                <a:solidFill>
                  <a:schemeClr val="bg1">
                    <a:lumMod val="85000"/>
                  </a:schemeClr>
                </a:solidFill>
                <a:latin typeface="Times New Roman" pitchFamily="18" charset="0"/>
                <a:cs typeface="Times New Roman" pitchFamily="18" charset="0"/>
              </a:rPr>
              <a:t>1.a</a:t>
            </a:r>
          </a:p>
          <a:p>
            <a:pPr marL="0" indent="0" algn="just">
              <a:lnSpc>
                <a:spcPct val="80000"/>
              </a:lnSpc>
              <a:spcAft>
                <a:spcPts val="0"/>
              </a:spcAft>
              <a:buNone/>
            </a:pPr>
            <a:r>
              <a:rPr lang="nb-NO" sz="2200" dirty="0" smtClean="0">
                <a:solidFill>
                  <a:schemeClr val="bg1">
                    <a:lumMod val="85000"/>
                  </a:schemeClr>
                </a:solidFill>
                <a:latin typeface="Times New Roman"/>
                <a:ea typeface="Times New Roman"/>
              </a:rPr>
              <a:t>For enkelhets skyld skal vi nå anta at pakkesystemet opererer med vekter i hele </a:t>
            </a:r>
            <a:r>
              <a:rPr lang="nb-NO" sz="2200" dirty="0" err="1" smtClean="0">
                <a:solidFill>
                  <a:schemeClr val="bg1">
                    <a:lumMod val="85000"/>
                  </a:schemeClr>
                </a:solidFill>
                <a:latin typeface="Times New Roman"/>
                <a:ea typeface="Times New Roman"/>
              </a:rPr>
              <a:t>decagram</a:t>
            </a:r>
            <a:r>
              <a:rPr lang="nb-NO" sz="2200" dirty="0" smtClean="0">
                <a:solidFill>
                  <a:schemeClr val="bg1">
                    <a:lumMod val="85000"/>
                  </a:schemeClr>
                </a:solidFill>
                <a:latin typeface="Times New Roman"/>
                <a:ea typeface="Times New Roman"/>
              </a:rPr>
              <a:t> (1 </a:t>
            </a:r>
            <a:r>
              <a:rPr lang="nb-NO" sz="2200" dirty="0" err="1" smtClean="0">
                <a:solidFill>
                  <a:schemeClr val="bg1">
                    <a:lumMod val="85000"/>
                  </a:schemeClr>
                </a:solidFill>
                <a:latin typeface="Times New Roman"/>
                <a:ea typeface="Times New Roman"/>
              </a:rPr>
              <a:t>decagram</a:t>
            </a:r>
            <a:r>
              <a:rPr lang="nb-NO" sz="2200" dirty="0" smtClean="0">
                <a:solidFill>
                  <a:schemeClr val="bg1">
                    <a:lumMod val="85000"/>
                  </a:schemeClr>
                </a:solidFill>
                <a:latin typeface="Times New Roman"/>
                <a:ea typeface="Times New Roman"/>
              </a:rPr>
              <a:t> = 10 gram), slik at vi skal ﬁnne et utvalg av klaser som til sammen veier 500 </a:t>
            </a:r>
            <a:r>
              <a:rPr lang="nb-NO" sz="2200" dirty="0" err="1" smtClean="0">
                <a:solidFill>
                  <a:schemeClr val="bg1">
                    <a:lumMod val="85000"/>
                  </a:schemeClr>
                </a:solidFill>
                <a:latin typeface="Times New Roman"/>
                <a:ea typeface="Times New Roman"/>
              </a:rPr>
              <a:t>decagram</a:t>
            </a:r>
            <a:r>
              <a:rPr lang="nb-NO" sz="2200" dirty="0" smtClean="0">
                <a:solidFill>
                  <a:schemeClr val="bg1">
                    <a:lumMod val="85000"/>
                  </a:schemeClr>
                </a:solidFill>
                <a:latin typeface="Times New Roman"/>
                <a:ea typeface="Times New Roman"/>
              </a:rPr>
              <a:t>. (Et slikt system vil alltid ha en viss endelig oppløsning, så dette er ikke en unaturlig forenkling.) Vis hvordan du kan bruke dynamisk programmering til å lage en algoritme som først avgjør om et utvalg på 500 </a:t>
            </a:r>
            <a:r>
              <a:rPr lang="nb-NO" sz="2200" dirty="0" err="1" smtClean="0">
                <a:solidFill>
                  <a:schemeClr val="bg1">
                    <a:lumMod val="85000"/>
                  </a:schemeClr>
                </a:solidFill>
                <a:latin typeface="Times New Roman"/>
                <a:ea typeface="Times New Roman"/>
              </a:rPr>
              <a:t>decagram</a:t>
            </a:r>
            <a:r>
              <a:rPr lang="nb-NO" sz="2200" dirty="0" smtClean="0">
                <a:solidFill>
                  <a:schemeClr val="bg1">
                    <a:lumMod val="85000"/>
                  </a:schemeClr>
                </a:solidFill>
                <a:latin typeface="Times New Roman"/>
                <a:ea typeface="Times New Roman"/>
              </a:rPr>
              <a:t> ﬁnnes, og som på passelig vis har en datastruktur som gjør det lett å indikere hvilket utvalg av tomatklaser det dreier seg om. Hver pakker har </a:t>
            </a:r>
            <a:r>
              <a:rPr lang="nb-NO" sz="2200" i="1" dirty="0" smtClean="0">
                <a:solidFill>
                  <a:schemeClr val="bg1">
                    <a:lumMod val="85000"/>
                  </a:schemeClr>
                </a:solidFill>
                <a:latin typeface="Times New Roman"/>
                <a:ea typeface="Times New Roman"/>
              </a:rPr>
              <a:t>n</a:t>
            </a:r>
            <a:r>
              <a:rPr lang="nb-NO" sz="2200" dirty="0" smtClean="0">
                <a:solidFill>
                  <a:schemeClr val="bg1">
                    <a:lumMod val="85000"/>
                  </a:schemeClr>
                </a:solidFill>
                <a:latin typeface="Times New Roman"/>
                <a:ea typeface="Times New Roman"/>
              </a:rPr>
              <a:t> klaser foran seg.</a:t>
            </a:r>
          </a:p>
          <a:p>
            <a:pPr marL="0" indent="0" algn="just">
              <a:lnSpc>
                <a:spcPct val="80000"/>
              </a:lnSpc>
              <a:spcAft>
                <a:spcPts val="0"/>
              </a:spcAft>
              <a:buNone/>
            </a:pPr>
            <a:endParaRPr lang="nb-NO" sz="2200" dirty="0" smtClean="0">
              <a:solidFill>
                <a:schemeClr val="bg1">
                  <a:lumMod val="85000"/>
                </a:schemeClr>
              </a:solidFill>
              <a:latin typeface="Times New Roman"/>
              <a:ea typeface="Times New Roman"/>
            </a:endParaRPr>
          </a:p>
          <a:p>
            <a:pPr marL="0" indent="0" algn="just">
              <a:lnSpc>
                <a:spcPct val="80000"/>
              </a:lnSpc>
              <a:spcAft>
                <a:spcPts val="0"/>
              </a:spcAft>
              <a:buNone/>
            </a:pPr>
            <a:r>
              <a:rPr lang="nb-NO" sz="2200" dirty="0" smtClean="0">
                <a:solidFill>
                  <a:schemeClr val="bg1">
                    <a:lumMod val="85000"/>
                  </a:schemeClr>
                </a:solidFill>
                <a:latin typeface="Times New Roman"/>
                <a:ea typeface="Times New Roman"/>
              </a:rPr>
              <a:t>Forklar hvilken rekursive formel du baserer algoritmen din på, og skriv kode for algoritmen (pseudokode eller «ekte kode», velg det du er mest komfortabel med). Forklar også kort hvordan du benytter datastrukturen til å ﬁnne det faktiske tomatklaseutvalget. </a:t>
            </a:r>
          </a:p>
          <a:p>
            <a:pPr marL="0" indent="0">
              <a:lnSpc>
                <a:spcPct val="80000"/>
              </a:lnSpc>
              <a:buNone/>
            </a:pPr>
            <a:endParaRPr lang="nb-NO" sz="2000" b="1" i="1" dirty="0">
              <a:solidFill>
                <a:schemeClr val="bg1">
                  <a:lumMod val="85000"/>
                </a:schemeClr>
              </a:solidFill>
              <a:latin typeface="Times New Roman" pitchFamily="18" charset="0"/>
              <a:cs typeface="Times New Roman" pitchFamily="18" charset="0"/>
            </a:endParaRPr>
          </a:p>
        </p:txBody>
      </p:sp>
      <p:sp>
        <p:nvSpPr>
          <p:cNvPr id="4" name="TextBox 3"/>
          <p:cNvSpPr txBox="1"/>
          <p:nvPr/>
        </p:nvSpPr>
        <p:spPr>
          <a:xfrm>
            <a:off x="683568" y="1412777"/>
            <a:ext cx="7776864" cy="3477875"/>
          </a:xfrm>
          <a:prstGeom prst="rect">
            <a:avLst/>
          </a:prstGeom>
          <a:solidFill>
            <a:schemeClr val="bg1"/>
          </a:solidFill>
          <a:ln w="19050">
            <a:solidFill>
              <a:schemeClr val="tx1"/>
            </a:solidFill>
          </a:ln>
        </p:spPr>
        <p:txBody>
          <a:bodyPr wrap="square" rtlCol="0">
            <a:spAutoFit/>
          </a:bodyPr>
          <a:lstStyle/>
          <a:p>
            <a:r>
              <a:rPr lang="nb-NO" sz="2000" b="1" cap="all" dirty="0" smtClean="0">
                <a:latin typeface="Times New Roman" pitchFamily="18" charset="0"/>
                <a:cs typeface="Times New Roman" pitchFamily="18" charset="0"/>
              </a:rPr>
              <a:t>SUBSET SUM [SS]</a:t>
            </a:r>
          </a:p>
          <a:p>
            <a:pPr defTabSz="720000"/>
            <a:r>
              <a:rPr lang="nb-NO" sz="2000" dirty="0" smtClean="0">
                <a:latin typeface="Times New Roman" pitchFamily="18" charset="0"/>
                <a:cs typeface="Times New Roman" pitchFamily="18" charset="0"/>
              </a:rPr>
              <a:t>INSTANCE:	</a:t>
            </a:r>
            <a:r>
              <a:rPr lang="en-US" sz="2000" dirty="0" smtClean="0">
                <a:latin typeface="Times New Roman" pitchFamily="18" charset="0"/>
                <a:cs typeface="Times New Roman" pitchFamily="18" charset="0"/>
              </a:rPr>
              <a:t>A set of positive integers </a:t>
            </a:r>
            <a:r>
              <a:rPr lang="en-US" sz="2000" i="1" dirty="0" smtClean="0">
                <a:latin typeface="Times New Roman" pitchFamily="18" charset="0"/>
                <a:cs typeface="Times New Roman" pitchFamily="18" charset="0"/>
              </a:rPr>
              <a:t>v</a:t>
            </a:r>
            <a:r>
              <a:rPr lang="en-US" sz="2000" baseline="-25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v</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 </a:t>
            </a:r>
            <a:r>
              <a:rPr lang="en-US" sz="2000" i="1" dirty="0" err="1" smtClean="0">
                <a:latin typeface="Times New Roman" pitchFamily="18" charset="0"/>
                <a:cs typeface="Times New Roman" pitchFamily="18" charset="0"/>
              </a:rPr>
              <a:t>v</a:t>
            </a:r>
            <a:r>
              <a:rPr lang="en-US" sz="2000" i="1" baseline="-25000" dirty="0" err="1" smtClean="0">
                <a:latin typeface="Times New Roman" pitchFamily="18" charset="0"/>
                <a:cs typeface="Times New Roman" pitchFamily="18" charset="0"/>
              </a:rPr>
              <a:t>n</a:t>
            </a:r>
            <a:r>
              <a:rPr lang="en-US" sz="2000" dirty="0" smtClean="0">
                <a:latin typeface="Times New Roman" pitchFamily="18" charset="0"/>
                <a:cs typeface="Times New Roman" pitchFamily="18" charset="0"/>
              </a:rPr>
              <a:t>; a positive integer </a:t>
            </a:r>
            <a:r>
              <a:rPr lang="en-US" sz="2000" i="1" dirty="0" smtClean="0">
                <a:latin typeface="Times New Roman" pitchFamily="18" charset="0"/>
                <a:cs typeface="Times New Roman" pitchFamily="18" charset="0"/>
              </a:rPr>
              <a:t>K</a:t>
            </a:r>
            <a:r>
              <a:rPr lang="en-US" sz="2000" dirty="0" smtClean="0">
                <a:latin typeface="Times New Roman" pitchFamily="18" charset="0"/>
                <a:cs typeface="Times New Roman" pitchFamily="18" charset="0"/>
              </a:rPr>
              <a:t>.</a:t>
            </a:r>
            <a:endParaRPr lang="nb-NO" sz="2000" dirty="0" smtClean="0">
              <a:latin typeface="Times New Roman" pitchFamily="18" charset="0"/>
              <a:cs typeface="Times New Roman" pitchFamily="18" charset="0"/>
            </a:endParaRPr>
          </a:p>
          <a:p>
            <a:pPr defTabSz="720000"/>
            <a:r>
              <a:rPr lang="nb-NO" sz="2000" dirty="0" smtClean="0">
                <a:latin typeface="Times New Roman" pitchFamily="18" charset="0"/>
                <a:cs typeface="Times New Roman" pitchFamily="18" charset="0"/>
              </a:rPr>
              <a:t>QUESTION: 	</a:t>
            </a:r>
            <a:r>
              <a:rPr lang="en-US" sz="2000" dirty="0" smtClean="0">
                <a:latin typeface="Times New Roman" pitchFamily="18" charset="0"/>
                <a:cs typeface="Times New Roman" pitchFamily="18" charset="0"/>
              </a:rPr>
              <a:t>Is </a:t>
            </a:r>
            <a:r>
              <a:rPr lang="en-US" sz="2000" dirty="0" smtClean="0">
                <a:latin typeface="Times New Roman" pitchFamily="18" charset="0"/>
                <a:cs typeface="Times New Roman" pitchFamily="18" charset="0"/>
              </a:rPr>
              <a:t>there a subset of  </a:t>
            </a:r>
            <a:r>
              <a:rPr lang="en-US" sz="2000" i="1" dirty="0" smtClean="0">
                <a:latin typeface="Times New Roman" pitchFamily="18" charset="0"/>
                <a:cs typeface="Times New Roman" pitchFamily="18" charset="0"/>
              </a:rPr>
              <a:t> v</a:t>
            </a:r>
            <a:r>
              <a:rPr lang="en-US" sz="2000" baseline="-25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v</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 </a:t>
            </a:r>
            <a:r>
              <a:rPr lang="en-US" sz="2000" i="1" dirty="0" err="1" smtClean="0">
                <a:latin typeface="Times New Roman" pitchFamily="18" charset="0"/>
                <a:cs typeface="Times New Roman" pitchFamily="18" charset="0"/>
              </a:rPr>
              <a:t>v</a:t>
            </a:r>
            <a:r>
              <a:rPr lang="en-US" sz="2000" i="1" baseline="-25000" dirty="0" err="1" smtClean="0">
                <a:latin typeface="Times New Roman" pitchFamily="18" charset="0"/>
                <a:cs typeface="Times New Roman" pitchFamily="18" charset="0"/>
              </a:rPr>
              <a:t>n</a:t>
            </a:r>
            <a:r>
              <a:rPr lang="en-US" sz="2000" dirty="0" smtClean="0">
                <a:latin typeface="Times New Roman" pitchFamily="18" charset="0"/>
                <a:cs typeface="Times New Roman" pitchFamily="18" charset="0"/>
              </a:rPr>
              <a:t>  with a sum of exactly </a:t>
            </a:r>
            <a:r>
              <a:rPr lang="en-US" sz="2000" i="1" dirty="0" smtClean="0">
                <a:latin typeface="Times New Roman" pitchFamily="18" charset="0"/>
                <a:cs typeface="Times New Roman" pitchFamily="18" charset="0"/>
              </a:rPr>
              <a:t>K</a:t>
            </a:r>
            <a:r>
              <a:rPr lang="en-US"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defTabSz="720000"/>
            <a:endParaRPr lang="en-US" sz="2000" dirty="0" smtClean="0">
              <a:latin typeface="Times New Roman" pitchFamily="18" charset="0"/>
              <a:cs typeface="Times New Roman" pitchFamily="18" charset="0"/>
            </a:endParaRPr>
          </a:p>
          <a:p>
            <a:pPr defTabSz="720000"/>
            <a:endParaRPr lang="en-US" sz="2000" dirty="0" smtClean="0">
              <a:latin typeface="Times New Roman" pitchFamily="18" charset="0"/>
              <a:cs typeface="Times New Roman" pitchFamily="18" charset="0"/>
            </a:endParaRPr>
          </a:p>
          <a:p>
            <a:pPr defTabSz="720000"/>
            <a:endParaRPr lang="en-US" sz="2000" dirty="0" smtClean="0">
              <a:latin typeface="Times New Roman" pitchFamily="18" charset="0"/>
              <a:cs typeface="Times New Roman" pitchFamily="18" charset="0"/>
            </a:endParaRPr>
          </a:p>
          <a:p>
            <a:pPr defTabSz="720000"/>
            <a:r>
              <a:rPr lang="en-US" sz="2000" dirty="0" smtClean="0">
                <a:latin typeface="Times New Roman" pitchFamily="18" charset="0"/>
                <a:cs typeface="Times New Roman" pitchFamily="18" charset="0"/>
              </a:rPr>
              <a:t>SUBSET SUM </a:t>
            </a:r>
            <a:r>
              <a:rPr lang="en-US" sz="2000" dirty="0" err="1" smtClean="0">
                <a:latin typeface="Times New Roman" pitchFamily="18" charset="0"/>
                <a:cs typeface="Times New Roman" pitchFamily="18" charset="0"/>
              </a:rPr>
              <a:t>er</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NP</a:t>
            </a: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komplett</a:t>
            </a:r>
            <a:r>
              <a:rPr lang="en-US" sz="2000" dirty="0" smtClean="0">
                <a:latin typeface="Times New Roman" pitchFamily="18" charset="0"/>
                <a:cs typeface="Times New Roman" pitchFamily="18" charset="0"/>
              </a:rPr>
              <a:t>. (3DM </a:t>
            </a:r>
            <a:r>
              <a:rPr lang="en-US" sz="2000" dirty="0" smtClean="0">
                <a:latin typeface="Times New Roman" pitchFamily="18" charset="0"/>
                <a:cs typeface="Times New Roman" pitchFamily="18" charset="0"/>
                <a:sym typeface="Symbol"/>
              </a:rPr>
              <a:t> SS </a:t>
            </a:r>
            <a:r>
              <a:rPr lang="en-US" sz="2000" dirty="0" err="1" smtClean="0">
                <a:latin typeface="Times New Roman" pitchFamily="18" charset="0"/>
                <a:cs typeface="Times New Roman" pitchFamily="18" charset="0"/>
                <a:sym typeface="Symbol"/>
              </a:rPr>
              <a:t>så</a:t>
            </a:r>
            <a:r>
              <a:rPr lang="en-US" sz="2000" dirty="0" smtClean="0">
                <a:latin typeface="Times New Roman" pitchFamily="18" charset="0"/>
                <a:cs typeface="Times New Roman" pitchFamily="18" charset="0"/>
                <a:sym typeface="Symbol"/>
              </a:rPr>
              <a:t> </a:t>
            </a:r>
            <a:r>
              <a:rPr lang="en-US" sz="2000" dirty="0" err="1" smtClean="0">
                <a:latin typeface="Times New Roman" pitchFamily="18" charset="0"/>
                <a:cs typeface="Times New Roman" pitchFamily="18" charset="0"/>
                <a:sym typeface="Symbol"/>
              </a:rPr>
              <a:t>dere</a:t>
            </a:r>
            <a:r>
              <a:rPr lang="en-US" sz="2000" dirty="0" smtClean="0">
                <a:latin typeface="Times New Roman" pitchFamily="18" charset="0"/>
                <a:cs typeface="Times New Roman" pitchFamily="18" charset="0"/>
                <a:sym typeface="Symbol"/>
              </a:rPr>
              <a:t> </a:t>
            </a:r>
            <a:r>
              <a:rPr lang="en-US" sz="2000" dirty="0" err="1" smtClean="0">
                <a:latin typeface="Times New Roman" pitchFamily="18" charset="0"/>
                <a:cs typeface="Times New Roman" pitchFamily="18" charset="0"/>
                <a:sym typeface="Symbol"/>
              </a:rPr>
              <a:t>vel</a:t>
            </a:r>
            <a:r>
              <a:rPr lang="en-US" sz="2000" dirty="0" smtClean="0">
                <a:latin typeface="Times New Roman" pitchFamily="18" charset="0"/>
                <a:cs typeface="Times New Roman" pitchFamily="18" charset="0"/>
                <a:sym typeface="Symbol"/>
              </a:rPr>
              <a:t> </a:t>
            </a:r>
            <a:r>
              <a:rPr lang="en-US" sz="2000" dirty="0" err="1" smtClean="0">
                <a:latin typeface="Times New Roman" pitchFamily="18" charset="0"/>
                <a:cs typeface="Times New Roman" pitchFamily="18" charset="0"/>
                <a:sym typeface="Symbol"/>
              </a:rPr>
              <a:t>på</a:t>
            </a:r>
            <a:r>
              <a:rPr lang="en-US" sz="2000" dirty="0" smtClean="0">
                <a:latin typeface="Times New Roman" pitchFamily="18" charset="0"/>
                <a:cs typeface="Times New Roman" pitchFamily="18" charset="0"/>
                <a:sym typeface="Symbol"/>
              </a:rPr>
              <a:t> </a:t>
            </a:r>
            <a:r>
              <a:rPr lang="en-US" sz="2000" dirty="0" err="1" smtClean="0">
                <a:latin typeface="Times New Roman" pitchFamily="18" charset="0"/>
                <a:cs typeface="Times New Roman" pitchFamily="18" charset="0"/>
                <a:sym typeface="Symbol"/>
              </a:rPr>
              <a:t>forelesningen</a:t>
            </a:r>
            <a:r>
              <a:rPr lang="en-US" sz="2000" dirty="0" smtClean="0">
                <a:latin typeface="Times New Roman" pitchFamily="18" charset="0"/>
                <a:cs typeface="Times New Roman" pitchFamily="18" charset="0"/>
                <a:sym typeface="Symbol"/>
              </a:rPr>
              <a:t>)</a:t>
            </a:r>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Kan </a:t>
            </a:r>
            <a:r>
              <a:rPr lang="en-US" sz="2000" dirty="0" err="1" smtClean="0">
                <a:latin typeface="Times New Roman" pitchFamily="18" charset="0"/>
                <a:cs typeface="Times New Roman" pitchFamily="18" charset="0"/>
              </a:rPr>
              <a:t>løses</a:t>
            </a:r>
            <a:r>
              <a:rPr lang="en-US" sz="2000" dirty="0" smtClean="0">
                <a:latin typeface="Times New Roman" pitchFamily="18" charset="0"/>
                <a:cs typeface="Times New Roman" pitchFamily="18" charset="0"/>
              </a:rPr>
              <a:t> med DP </a:t>
            </a:r>
            <a:r>
              <a:rPr lang="en-US" sz="2000" dirty="0" err="1" smtClean="0">
                <a:latin typeface="Times New Roman" pitchFamily="18" charset="0"/>
                <a:cs typeface="Times New Roman" pitchFamily="18" charset="0"/>
              </a:rPr>
              <a:t>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tid</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O</a:t>
            </a:r>
            <a:r>
              <a:rPr lang="en-US" sz="2000"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n</a:t>
            </a:r>
            <a:r>
              <a:rPr lang="en-US" sz="2000" dirty="0" smtClean="0">
                <a:latin typeface="Times New Roman" pitchFamily="18" charset="0"/>
                <a:cs typeface="Times New Roman" pitchFamily="18" charset="0"/>
              </a:rPr>
              <a:t> * </a:t>
            </a:r>
            <a:r>
              <a:rPr lang="en-US" sz="2000" i="1" dirty="0" smtClean="0">
                <a:latin typeface="Times New Roman" pitchFamily="18" charset="0"/>
                <a:cs typeface="Times New Roman" pitchFamily="18" charset="0"/>
              </a:rPr>
              <a:t>K</a:t>
            </a: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ikke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polynomisk</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siden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det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er</a:t>
            </a:r>
            <a:r>
              <a:rPr lang="en-US" sz="2000" dirty="0" smtClean="0">
                <a:latin typeface="Times New Roman" pitchFamily="18" charset="0"/>
                <a:cs typeface="Times New Roman" pitchFamily="18" charset="0"/>
              </a:rPr>
              <a:t> log </a:t>
            </a:r>
            <a:r>
              <a:rPr lang="en-US" sz="2000" i="1" dirty="0" smtClean="0">
                <a:latin typeface="Times New Roman" pitchFamily="18" charset="0"/>
                <a:cs typeface="Times New Roman" pitchFamily="18" charset="0"/>
              </a:rPr>
              <a:t>K</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som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inngår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som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lengden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av</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K </a:t>
            </a:r>
            <a:r>
              <a:rPr lang="en-US" sz="2000" dirty="0" err="1" smtClean="0">
                <a:latin typeface="Times New Roman" pitchFamily="18" charset="0"/>
                <a:cs typeface="Times New Roman" pitchFamily="18" charset="0"/>
              </a:rPr>
              <a:t>når</a:t>
            </a:r>
            <a:r>
              <a:rPr lang="en-US" sz="2000" dirty="0" smtClean="0">
                <a:latin typeface="Times New Roman" pitchFamily="18" charset="0"/>
                <a:cs typeface="Times New Roman" pitchFamily="18" charset="0"/>
              </a:rPr>
              <a:t> vi </a:t>
            </a:r>
            <a:r>
              <a:rPr lang="en-US" sz="2000" dirty="0" err="1" smtClean="0">
                <a:latin typeface="Times New Roman" pitchFamily="18" charset="0"/>
                <a:cs typeface="Times New Roman" pitchFamily="18" charset="0"/>
              </a:rPr>
              <a:t>måler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lengden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av</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instansen</a:t>
            </a:r>
            <a:r>
              <a:rPr lang="en-US" sz="2000" dirty="0" smtClean="0">
                <a:latin typeface="Times New Roman" pitchFamily="18" charset="0"/>
                <a:cs typeface="Times New Roman" pitchFamily="18" charset="0"/>
              </a:rPr>
              <a:t>.</a:t>
            </a:r>
            <a:endParaRPr lang="nb-NO" sz="2000" dirty="0" smtClean="0">
              <a:latin typeface="Times New Roman" pitchFamily="18" charset="0"/>
              <a:cs typeface="Times New Roman" pitchFamily="18" charset="0"/>
            </a:endParaRPr>
          </a:p>
          <a:p>
            <a:endParaRPr lang="nb-NO" sz="2000" dirty="0" smtClean="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881336"/>
            <a:ext cx="8229600" cy="5976664"/>
          </a:xfrm>
        </p:spPr>
        <p:txBody>
          <a:bodyPr>
            <a:normAutofit/>
          </a:bodyPr>
          <a:lstStyle/>
          <a:p>
            <a:pPr marL="0" indent="0">
              <a:lnSpc>
                <a:spcPct val="80000"/>
              </a:lnSpc>
              <a:buNone/>
            </a:pPr>
            <a:r>
              <a:rPr lang="nb-NO" sz="2000" b="1" i="1" dirty="0" smtClean="0">
                <a:latin typeface="Times New Roman" pitchFamily="18" charset="0"/>
                <a:cs typeface="Times New Roman" pitchFamily="18" charset="0"/>
              </a:rPr>
              <a:t>1.a</a:t>
            </a:r>
          </a:p>
          <a:p>
            <a:pPr marL="0" indent="0" algn="just">
              <a:lnSpc>
                <a:spcPct val="80000"/>
              </a:lnSpc>
              <a:spcAft>
                <a:spcPts val="0"/>
              </a:spcAft>
              <a:buNone/>
            </a:pPr>
            <a:r>
              <a:rPr lang="nb-NO" sz="2200" dirty="0" smtClean="0">
                <a:latin typeface="Times New Roman"/>
                <a:ea typeface="Times New Roman"/>
              </a:rPr>
              <a:t>For enkelhets skyld skal vi nå anta at pakkesystemet opererer med vekter i hele </a:t>
            </a:r>
            <a:r>
              <a:rPr lang="nb-NO" sz="2200" dirty="0" err="1" smtClean="0">
                <a:latin typeface="Times New Roman"/>
                <a:ea typeface="Times New Roman"/>
              </a:rPr>
              <a:t>decagram</a:t>
            </a:r>
            <a:r>
              <a:rPr lang="nb-NO" sz="2200" dirty="0" smtClean="0">
                <a:latin typeface="Times New Roman"/>
                <a:ea typeface="Times New Roman"/>
              </a:rPr>
              <a:t> (1 </a:t>
            </a:r>
            <a:r>
              <a:rPr lang="nb-NO" sz="2200" dirty="0" err="1" smtClean="0">
                <a:latin typeface="Times New Roman"/>
                <a:ea typeface="Times New Roman"/>
              </a:rPr>
              <a:t>decagram</a:t>
            </a:r>
            <a:r>
              <a:rPr lang="nb-NO" sz="2200" dirty="0" smtClean="0">
                <a:latin typeface="Times New Roman"/>
                <a:ea typeface="Times New Roman"/>
              </a:rPr>
              <a:t> = 10 gram), slik at vi skal ﬁnne et utvalg av klaser som til sammen veier 500 </a:t>
            </a:r>
            <a:r>
              <a:rPr lang="nb-NO" sz="2200" dirty="0" err="1" smtClean="0">
                <a:latin typeface="Times New Roman"/>
                <a:ea typeface="Times New Roman"/>
              </a:rPr>
              <a:t>decagram</a:t>
            </a:r>
            <a:r>
              <a:rPr lang="nb-NO" sz="2200" dirty="0" smtClean="0">
                <a:latin typeface="Times New Roman"/>
                <a:ea typeface="Times New Roman"/>
              </a:rPr>
              <a:t>. (Et slikt system vil alltid ha en viss endelig oppløsning, så dette er ikke en unaturlig forenkling.) Vis hvordan du kan bruke dynamisk programmering til å lage en algoritme som først avgjør om et utvalg på 500 </a:t>
            </a:r>
            <a:r>
              <a:rPr lang="nb-NO" sz="2200" dirty="0" err="1" smtClean="0">
                <a:latin typeface="Times New Roman"/>
                <a:ea typeface="Times New Roman"/>
              </a:rPr>
              <a:t>decagram</a:t>
            </a:r>
            <a:r>
              <a:rPr lang="nb-NO" sz="2200" dirty="0" smtClean="0">
                <a:latin typeface="Times New Roman"/>
                <a:ea typeface="Times New Roman"/>
              </a:rPr>
              <a:t> ﬁnnes, og som på passelig vis har en datastruktur som gjør det lett å indikere hvilket utvalg av tomatklaser det dreier seg om. Hver pakker har </a:t>
            </a:r>
            <a:r>
              <a:rPr lang="nb-NO" sz="2200" i="1" dirty="0" smtClean="0">
                <a:latin typeface="Times New Roman"/>
                <a:ea typeface="Times New Roman"/>
              </a:rPr>
              <a:t>n</a:t>
            </a:r>
            <a:r>
              <a:rPr lang="nb-NO" sz="2200" dirty="0" smtClean="0">
                <a:latin typeface="Times New Roman"/>
                <a:ea typeface="Times New Roman"/>
              </a:rPr>
              <a:t> klaser foran seg.</a:t>
            </a:r>
          </a:p>
          <a:p>
            <a:pPr marL="0" indent="0" algn="just">
              <a:lnSpc>
                <a:spcPct val="80000"/>
              </a:lnSpc>
              <a:spcAft>
                <a:spcPts val="0"/>
              </a:spcAft>
              <a:buNone/>
            </a:pPr>
            <a:endParaRPr lang="nb-NO" sz="2200" dirty="0" smtClean="0">
              <a:latin typeface="Times New Roman"/>
              <a:ea typeface="Times New Roman"/>
            </a:endParaRPr>
          </a:p>
          <a:p>
            <a:pPr marL="0" indent="0" algn="just">
              <a:lnSpc>
                <a:spcPct val="80000"/>
              </a:lnSpc>
              <a:spcAft>
                <a:spcPts val="0"/>
              </a:spcAft>
              <a:buNone/>
            </a:pPr>
            <a:r>
              <a:rPr lang="nb-NO" sz="2200" dirty="0" smtClean="0">
                <a:latin typeface="Times New Roman"/>
                <a:ea typeface="Times New Roman"/>
              </a:rPr>
              <a:t>Forklar hvilken rekursive formel du baserer algoritmen din på, og skriv kode for algoritmen (pseudokode eller «ekte kode», velg det du er mest komfortabel med). Forklar også kort hvordan du benytter </a:t>
            </a:r>
            <a:r>
              <a:rPr lang="nb-NO" sz="2200" dirty="0" err="1" smtClean="0">
                <a:latin typeface="Times New Roman"/>
                <a:ea typeface="Times New Roman"/>
              </a:rPr>
              <a:t>datastruk-turen</a:t>
            </a:r>
            <a:r>
              <a:rPr lang="nb-NO" sz="2200" dirty="0" smtClean="0">
                <a:latin typeface="Times New Roman"/>
                <a:ea typeface="Times New Roman"/>
              </a:rPr>
              <a:t> til å ﬁnne det faktiske tomatklaseutvalget. </a:t>
            </a:r>
          </a:p>
          <a:p>
            <a:pPr marL="0" indent="0">
              <a:lnSpc>
                <a:spcPct val="80000"/>
              </a:lnSpc>
              <a:buNone/>
            </a:pPr>
            <a:endParaRPr lang="nb-NO" sz="2000" b="1" i="1"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881336"/>
            <a:ext cx="8229600" cy="5976664"/>
          </a:xfrm>
        </p:spPr>
        <p:txBody>
          <a:bodyPr>
            <a:normAutofit/>
          </a:bodyPr>
          <a:lstStyle/>
          <a:p>
            <a:pPr marL="0" indent="0" algn="just">
              <a:buNone/>
            </a:pPr>
            <a:r>
              <a:rPr lang="nb-NO" sz="2200" dirty="0" smtClean="0">
                <a:latin typeface="Times New Roman" pitchFamily="18" charset="0"/>
                <a:cs typeface="Times New Roman" pitchFamily="18" charset="0"/>
              </a:rPr>
              <a:t>Strengt tatt bør vi kanskje si noe om at det såkalte </a:t>
            </a:r>
            <a:r>
              <a:rPr lang="nb-NO" sz="2200" dirty="0" err="1" smtClean="0">
                <a:latin typeface="Times New Roman" pitchFamily="18" charset="0"/>
                <a:cs typeface="Times New Roman" pitchFamily="18" charset="0"/>
              </a:rPr>
              <a:t>optimalitets-prinsippet</a:t>
            </a:r>
            <a:r>
              <a:rPr lang="nb-NO" sz="2200" dirty="0" smtClean="0">
                <a:latin typeface="Times New Roman" pitchFamily="18" charset="0"/>
                <a:cs typeface="Times New Roman" pitchFamily="18" charset="0"/>
              </a:rPr>
              <a:t> holder, men siden SUBSET SUM er et kjent problem, og oppgaven spør direkte etter en </a:t>
            </a:r>
            <a:r>
              <a:rPr lang="nb-NO" sz="2200" dirty="0" err="1" smtClean="0">
                <a:latin typeface="Times New Roman" pitchFamily="18" charset="0"/>
                <a:cs typeface="Times New Roman" pitchFamily="18" charset="0"/>
              </a:rPr>
              <a:t>DP-løsning</a:t>
            </a:r>
            <a:r>
              <a:rPr lang="nb-NO" sz="2200" dirty="0" smtClean="0">
                <a:latin typeface="Times New Roman" pitchFamily="18" charset="0"/>
                <a:cs typeface="Times New Roman" pitchFamily="18" charset="0"/>
              </a:rPr>
              <a:t>, lar vi det være.</a:t>
            </a:r>
            <a:endParaRPr lang="nb-NO" sz="2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881336"/>
            <a:ext cx="8229600" cy="5976664"/>
          </a:xfrm>
        </p:spPr>
        <p:txBody>
          <a:bodyPr>
            <a:normAutofit/>
          </a:bodyPr>
          <a:lstStyle/>
          <a:p>
            <a:pPr marL="0" indent="0" algn="just">
              <a:buNone/>
            </a:pPr>
            <a:r>
              <a:rPr lang="nb-NO" sz="2200" dirty="0" smtClean="0">
                <a:latin typeface="Times New Roman" pitchFamily="18" charset="0"/>
                <a:cs typeface="Times New Roman" pitchFamily="18" charset="0"/>
              </a:rPr>
              <a:t>Oppdelingen i mindre og mindre </a:t>
            </a:r>
            <a:r>
              <a:rPr lang="nb-NO" sz="2200" dirty="0" err="1" smtClean="0">
                <a:latin typeface="Times New Roman" pitchFamily="18" charset="0"/>
                <a:cs typeface="Times New Roman" pitchFamily="18" charset="0"/>
              </a:rPr>
              <a:t>delproblemer</a:t>
            </a:r>
            <a:r>
              <a:rPr lang="nb-NO" sz="2200" dirty="0" smtClean="0">
                <a:latin typeface="Times New Roman" pitchFamily="18" charset="0"/>
                <a:cs typeface="Times New Roman" pitchFamily="18" charset="0"/>
              </a:rPr>
              <a:t> (eller oppbyggingen i større og større) er nesten enklest å se hvis vi begynner med tabellen med en gang.</a:t>
            </a:r>
            <a:endParaRPr lang="nb-NO" sz="2200"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971600" y="2132856"/>
          <a:ext cx="6096000" cy="2966720"/>
        </p:xfrm>
        <a:graphic>
          <a:graphicData uri="http://schemas.openxmlformats.org/drawingml/2006/table">
            <a:tbl>
              <a:tblPr firstRow="1" bandRow="1">
                <a:tableStyleId>{5940675A-B579-460E-94D1-54222C63F5DA}</a:tableStyleId>
              </a:tblPr>
              <a:tblGrid>
                <a:gridCol w="609600"/>
                <a:gridCol w="609600"/>
                <a:gridCol w="609600"/>
                <a:gridCol w="609600"/>
                <a:gridCol w="609600"/>
                <a:gridCol w="609600"/>
                <a:gridCol w="609600"/>
                <a:gridCol w="609600"/>
                <a:gridCol w="609600"/>
                <a:gridCol w="609600"/>
              </a:tblGrid>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i</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aseline="0"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n</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nb-NO" i="1" dirty="0" smtClean="0"/>
                        <a:t>j</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nb-NO"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K</a:t>
                      </a:r>
                      <a:endParaRPr lang="nb-NO"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TextBox 4"/>
          <p:cNvSpPr txBox="1"/>
          <p:nvPr/>
        </p:nvSpPr>
        <p:spPr>
          <a:xfrm>
            <a:off x="251520" y="5589240"/>
            <a:ext cx="6048672" cy="769441"/>
          </a:xfrm>
          <a:prstGeom prst="rect">
            <a:avLst/>
          </a:prstGeom>
          <a:noFill/>
        </p:spPr>
        <p:txBody>
          <a:bodyPr wrap="square" rtlCol="0">
            <a:spAutoFit/>
          </a:bodyPr>
          <a:lstStyle/>
          <a:p>
            <a:r>
              <a:rPr lang="nb-NO" sz="2200" dirty="0" smtClean="0">
                <a:solidFill>
                  <a:schemeClr val="accent1"/>
                </a:solidFill>
                <a:latin typeface="Times New Roman" pitchFamily="18" charset="0"/>
                <a:cs typeface="Times New Roman" pitchFamily="18" charset="0"/>
              </a:rPr>
              <a:t>«Kan vi finne et utplukk av de </a:t>
            </a:r>
            <a:r>
              <a:rPr lang="nb-NO" sz="2200" i="1" dirty="0" smtClean="0">
                <a:solidFill>
                  <a:schemeClr val="accent1"/>
                </a:solidFill>
                <a:latin typeface="Times New Roman" pitchFamily="18" charset="0"/>
                <a:cs typeface="Times New Roman" pitchFamily="18" charset="0"/>
              </a:rPr>
              <a:t>i</a:t>
            </a:r>
            <a:r>
              <a:rPr lang="nb-NO" sz="2200" dirty="0" smtClean="0">
                <a:solidFill>
                  <a:schemeClr val="accent1"/>
                </a:solidFill>
                <a:latin typeface="Times New Roman" pitchFamily="18" charset="0"/>
                <a:cs typeface="Times New Roman" pitchFamily="18" charset="0"/>
              </a:rPr>
              <a:t> første elementene, med sum </a:t>
            </a:r>
            <a:r>
              <a:rPr lang="nb-NO" sz="2200" i="1" dirty="0" smtClean="0">
                <a:solidFill>
                  <a:schemeClr val="accent1"/>
                </a:solidFill>
                <a:latin typeface="Times New Roman" pitchFamily="18" charset="0"/>
                <a:cs typeface="Times New Roman" pitchFamily="18" charset="0"/>
              </a:rPr>
              <a:t>j </a:t>
            </a:r>
            <a:r>
              <a:rPr lang="nb-NO" sz="2200" dirty="0" smtClean="0">
                <a:solidFill>
                  <a:schemeClr val="accent1"/>
                </a:solidFill>
                <a:latin typeface="Times New Roman" pitchFamily="18" charset="0"/>
                <a:cs typeface="Times New Roman" pitchFamily="18" charset="0"/>
              </a:rPr>
              <a:t>?» </a:t>
            </a:r>
            <a:endParaRPr lang="nb-NO" sz="2200" dirty="0">
              <a:solidFill>
                <a:schemeClr val="accent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881336"/>
            <a:ext cx="8229600" cy="5976664"/>
          </a:xfrm>
        </p:spPr>
        <p:txBody>
          <a:bodyPr>
            <a:normAutofit/>
          </a:bodyPr>
          <a:lstStyle/>
          <a:p>
            <a:pPr marL="0" indent="0" algn="just">
              <a:buNone/>
            </a:pPr>
            <a:r>
              <a:rPr lang="nb-NO" sz="2200" i="1" dirty="0" smtClean="0">
                <a:solidFill>
                  <a:srgbClr val="00B050"/>
                </a:solidFill>
                <a:latin typeface="Times New Roman"/>
                <a:ea typeface="Times New Roman"/>
              </a:rPr>
              <a:t>T</a:t>
            </a:r>
            <a:r>
              <a:rPr lang="nb-NO" sz="2200" dirty="0"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i</a:t>
            </a:r>
            <a:r>
              <a:rPr lang="nb-NO" sz="2200" dirty="0" err="1"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j</a:t>
            </a:r>
            <a:r>
              <a:rPr lang="nb-NO" sz="2200" dirty="0" smtClean="0">
                <a:solidFill>
                  <a:srgbClr val="00B050"/>
                </a:solidFill>
                <a:latin typeface="Times New Roman"/>
                <a:ea typeface="Times New Roman"/>
              </a:rPr>
              <a:t>] er TRUE om det finnes et utvalg av de </a:t>
            </a:r>
            <a:r>
              <a:rPr lang="nb-NO" sz="2200" i="1" dirty="0" smtClean="0">
                <a:solidFill>
                  <a:srgbClr val="00B050"/>
                </a:solidFill>
                <a:latin typeface="Times New Roman"/>
                <a:ea typeface="Times New Roman"/>
              </a:rPr>
              <a:t>i</a:t>
            </a:r>
            <a:r>
              <a:rPr lang="nb-NO" sz="2200" dirty="0" smtClean="0">
                <a:solidFill>
                  <a:srgbClr val="00B050"/>
                </a:solidFill>
                <a:latin typeface="Times New Roman"/>
                <a:ea typeface="Times New Roman"/>
              </a:rPr>
              <a:t> første elementene med sum </a:t>
            </a:r>
            <a:r>
              <a:rPr lang="nb-NO" sz="2200" i="1" dirty="0" smtClean="0">
                <a:solidFill>
                  <a:srgbClr val="00B050"/>
                </a:solidFill>
                <a:latin typeface="Times New Roman"/>
                <a:ea typeface="Times New Roman"/>
              </a:rPr>
              <a:t>j,</a:t>
            </a:r>
            <a:r>
              <a:rPr lang="nb-NO" sz="2200" dirty="0" smtClean="0">
                <a:solidFill>
                  <a:srgbClr val="00B050"/>
                </a:solidFill>
                <a:latin typeface="Times New Roman"/>
                <a:ea typeface="Times New Roman"/>
              </a:rPr>
              <a:t> FALSE ellers. </a:t>
            </a:r>
            <a:endParaRPr lang="nb-NO" sz="2200" dirty="0">
              <a:solidFill>
                <a:srgbClr val="00B05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971600" y="2132856"/>
          <a:ext cx="6096000" cy="2966720"/>
        </p:xfrm>
        <a:graphic>
          <a:graphicData uri="http://schemas.openxmlformats.org/drawingml/2006/table">
            <a:tbl>
              <a:tblPr firstRow="1" bandRow="1">
                <a:tableStyleId>{5940675A-B579-460E-94D1-54222C63F5DA}</a:tableStyleId>
              </a:tblPr>
              <a:tblGrid>
                <a:gridCol w="609600"/>
                <a:gridCol w="609600"/>
                <a:gridCol w="609600"/>
                <a:gridCol w="609600"/>
                <a:gridCol w="609600"/>
                <a:gridCol w="609600"/>
                <a:gridCol w="609600"/>
                <a:gridCol w="609600"/>
                <a:gridCol w="609600"/>
                <a:gridCol w="609600"/>
              </a:tblGrid>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i</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aseline="0"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n</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nb-NO" i="1" dirty="0" smtClean="0"/>
                        <a:t>j</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r>
                        <a:rPr lang="nb-NO"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K</a:t>
                      </a:r>
                      <a:endParaRPr lang="nb-NO"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TextBox 4"/>
          <p:cNvSpPr txBox="1"/>
          <p:nvPr/>
        </p:nvSpPr>
        <p:spPr>
          <a:xfrm>
            <a:off x="251520" y="5589240"/>
            <a:ext cx="6048672" cy="769441"/>
          </a:xfrm>
          <a:prstGeom prst="rect">
            <a:avLst/>
          </a:prstGeom>
          <a:noFill/>
        </p:spPr>
        <p:txBody>
          <a:bodyPr wrap="square" rtlCol="0">
            <a:spAutoFit/>
          </a:bodyPr>
          <a:lstStyle/>
          <a:p>
            <a:r>
              <a:rPr lang="nb-NO" sz="2200" dirty="0" smtClean="0">
                <a:solidFill>
                  <a:schemeClr val="accent1"/>
                </a:solidFill>
                <a:latin typeface="Times New Roman" pitchFamily="18" charset="0"/>
                <a:cs typeface="Times New Roman" pitchFamily="18" charset="0"/>
              </a:rPr>
              <a:t>«Kan vi finne et utplukk av de </a:t>
            </a:r>
            <a:r>
              <a:rPr lang="nb-NO" sz="2200" i="1" dirty="0" smtClean="0">
                <a:solidFill>
                  <a:schemeClr val="accent1"/>
                </a:solidFill>
                <a:latin typeface="Times New Roman" pitchFamily="18" charset="0"/>
                <a:cs typeface="Times New Roman" pitchFamily="18" charset="0"/>
              </a:rPr>
              <a:t>i</a:t>
            </a:r>
            <a:r>
              <a:rPr lang="nb-NO" sz="2200" dirty="0" smtClean="0">
                <a:solidFill>
                  <a:schemeClr val="accent1"/>
                </a:solidFill>
                <a:latin typeface="Times New Roman" pitchFamily="18" charset="0"/>
                <a:cs typeface="Times New Roman" pitchFamily="18" charset="0"/>
              </a:rPr>
              <a:t> første elementene, med sum </a:t>
            </a:r>
            <a:r>
              <a:rPr lang="nb-NO" sz="2200" i="1" dirty="0" smtClean="0">
                <a:solidFill>
                  <a:schemeClr val="accent1"/>
                </a:solidFill>
                <a:latin typeface="Times New Roman" pitchFamily="18" charset="0"/>
                <a:cs typeface="Times New Roman" pitchFamily="18" charset="0"/>
              </a:rPr>
              <a:t>j </a:t>
            </a:r>
            <a:r>
              <a:rPr lang="nb-NO" sz="2200" dirty="0" smtClean="0">
                <a:solidFill>
                  <a:schemeClr val="accent1"/>
                </a:solidFill>
                <a:latin typeface="Times New Roman" pitchFamily="18" charset="0"/>
                <a:cs typeface="Times New Roman" pitchFamily="18" charset="0"/>
              </a:rPr>
              <a:t>?» </a:t>
            </a:r>
            <a:endParaRPr lang="nb-NO" sz="2200" dirty="0">
              <a:solidFill>
                <a:schemeClr val="accent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881336"/>
            <a:ext cx="8229600" cy="5976664"/>
          </a:xfrm>
        </p:spPr>
        <p:txBody>
          <a:bodyPr>
            <a:normAutofit/>
          </a:bodyPr>
          <a:lstStyle/>
          <a:p>
            <a:pPr marL="0" indent="0" algn="just">
              <a:buNone/>
            </a:pPr>
            <a:r>
              <a:rPr lang="nb-NO" sz="2200" i="1" dirty="0" smtClean="0">
                <a:solidFill>
                  <a:srgbClr val="00B050"/>
                </a:solidFill>
                <a:latin typeface="Times New Roman"/>
                <a:ea typeface="Times New Roman"/>
              </a:rPr>
              <a:t>T</a:t>
            </a:r>
            <a:r>
              <a:rPr lang="nb-NO" sz="2200" dirty="0"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i</a:t>
            </a:r>
            <a:r>
              <a:rPr lang="nb-NO" sz="2200" dirty="0" err="1"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j</a:t>
            </a:r>
            <a:r>
              <a:rPr lang="nb-NO" sz="2200" dirty="0" smtClean="0">
                <a:solidFill>
                  <a:srgbClr val="00B050"/>
                </a:solidFill>
                <a:latin typeface="Times New Roman"/>
                <a:ea typeface="Times New Roman"/>
              </a:rPr>
              <a:t>] er TRUE om det finnes et utvalg av de </a:t>
            </a:r>
            <a:r>
              <a:rPr lang="nb-NO" sz="2200" i="1" dirty="0" smtClean="0">
                <a:solidFill>
                  <a:srgbClr val="00B050"/>
                </a:solidFill>
                <a:latin typeface="Times New Roman"/>
                <a:ea typeface="Times New Roman"/>
              </a:rPr>
              <a:t>i</a:t>
            </a:r>
            <a:r>
              <a:rPr lang="nb-NO" sz="2200" dirty="0" smtClean="0">
                <a:solidFill>
                  <a:srgbClr val="00B050"/>
                </a:solidFill>
                <a:latin typeface="Times New Roman"/>
                <a:ea typeface="Times New Roman"/>
              </a:rPr>
              <a:t> første elementene med sum </a:t>
            </a:r>
            <a:r>
              <a:rPr lang="nb-NO" sz="2200" i="1" dirty="0" smtClean="0">
                <a:solidFill>
                  <a:srgbClr val="00B050"/>
                </a:solidFill>
                <a:latin typeface="Times New Roman"/>
                <a:ea typeface="Times New Roman"/>
              </a:rPr>
              <a:t>j,</a:t>
            </a:r>
            <a:r>
              <a:rPr lang="nb-NO" sz="2200" dirty="0" smtClean="0">
                <a:solidFill>
                  <a:srgbClr val="00B050"/>
                </a:solidFill>
                <a:latin typeface="Times New Roman"/>
                <a:ea typeface="Times New Roman"/>
              </a:rPr>
              <a:t> FALSE ellers. </a:t>
            </a:r>
            <a:endParaRPr lang="nb-NO" sz="2200" dirty="0">
              <a:solidFill>
                <a:srgbClr val="00B05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971600" y="2132856"/>
          <a:ext cx="6096000" cy="2966720"/>
        </p:xfrm>
        <a:graphic>
          <a:graphicData uri="http://schemas.openxmlformats.org/drawingml/2006/table">
            <a:tbl>
              <a:tblPr firstRow="1" bandRow="1">
                <a:tableStyleId>{5940675A-B579-460E-94D1-54222C63F5DA}</a:tableStyleId>
              </a:tblPr>
              <a:tblGrid>
                <a:gridCol w="609600"/>
                <a:gridCol w="609600"/>
                <a:gridCol w="609600"/>
                <a:gridCol w="609600"/>
                <a:gridCol w="609600"/>
                <a:gridCol w="609600"/>
                <a:gridCol w="609600"/>
                <a:gridCol w="609600"/>
                <a:gridCol w="609600"/>
                <a:gridCol w="609600"/>
              </a:tblGrid>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i</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aseline="0"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n</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nb-NO" i="1" dirty="0" smtClean="0"/>
                        <a:t>j</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70840">
                <a:tc>
                  <a:txBody>
                    <a:bodyPr/>
                    <a:lstStyle/>
                    <a:p>
                      <a:pPr algn="ctr"/>
                      <a:r>
                        <a:rPr lang="nb-NO"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nb-NO" dirty="0" smtClean="0"/>
                        <a:t>T/F</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K</a:t>
                      </a:r>
                      <a:endParaRPr lang="nb-NO"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TextBox 4"/>
          <p:cNvSpPr txBox="1"/>
          <p:nvPr/>
        </p:nvSpPr>
        <p:spPr>
          <a:xfrm>
            <a:off x="251520" y="5589240"/>
            <a:ext cx="6048672" cy="769441"/>
          </a:xfrm>
          <a:prstGeom prst="rect">
            <a:avLst/>
          </a:prstGeom>
          <a:noFill/>
        </p:spPr>
        <p:txBody>
          <a:bodyPr wrap="square" rtlCol="0">
            <a:spAutoFit/>
          </a:bodyPr>
          <a:lstStyle/>
          <a:p>
            <a:r>
              <a:rPr lang="nb-NO" sz="2200" dirty="0" smtClean="0">
                <a:solidFill>
                  <a:schemeClr val="accent1"/>
                </a:solidFill>
                <a:latin typeface="Times New Roman" pitchFamily="18" charset="0"/>
                <a:cs typeface="Times New Roman" pitchFamily="18" charset="0"/>
              </a:rPr>
              <a:t>«Kan vi finne et utplukk av de 2 første elementene, med sum 2</a:t>
            </a:r>
            <a:r>
              <a:rPr lang="nb-NO" sz="2200" i="1" dirty="0" smtClean="0">
                <a:solidFill>
                  <a:schemeClr val="accent1"/>
                </a:solidFill>
                <a:latin typeface="Times New Roman" pitchFamily="18" charset="0"/>
                <a:cs typeface="Times New Roman" pitchFamily="18" charset="0"/>
              </a:rPr>
              <a:t> </a:t>
            </a:r>
            <a:r>
              <a:rPr lang="nb-NO" sz="2200" dirty="0" smtClean="0">
                <a:solidFill>
                  <a:schemeClr val="accent1"/>
                </a:solidFill>
                <a:latin typeface="Times New Roman" pitchFamily="18" charset="0"/>
                <a:cs typeface="Times New Roman" pitchFamily="18" charset="0"/>
              </a:rPr>
              <a:t>?» </a:t>
            </a:r>
            <a:endParaRPr lang="nb-NO" sz="2200" dirty="0">
              <a:solidFill>
                <a:schemeClr val="accent1"/>
              </a:solidFill>
              <a:latin typeface="Times New Roman" pitchFamily="18" charset="0"/>
              <a:cs typeface="Times New Roman" pitchFamily="18" charset="0"/>
            </a:endParaRPr>
          </a:p>
        </p:txBody>
      </p:sp>
      <p:cxnSp>
        <p:nvCxnSpPr>
          <p:cNvPr id="7" name="Straight Arrow Connector 6"/>
          <p:cNvCxnSpPr>
            <a:stCxn id="5" idx="0"/>
          </p:cNvCxnSpPr>
          <p:nvPr/>
        </p:nvCxnSpPr>
        <p:spPr>
          <a:xfrm flipV="1">
            <a:off x="3275856" y="3933056"/>
            <a:ext cx="216024" cy="1656184"/>
          </a:xfrm>
          <a:prstGeom prst="straightConnector1">
            <a:avLst/>
          </a:prstGeom>
          <a:ln w="22225">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881336"/>
            <a:ext cx="8229600" cy="5976664"/>
          </a:xfrm>
        </p:spPr>
        <p:txBody>
          <a:bodyPr>
            <a:normAutofit/>
          </a:bodyPr>
          <a:lstStyle/>
          <a:p>
            <a:pPr marL="0" indent="0" algn="just">
              <a:buNone/>
            </a:pPr>
            <a:r>
              <a:rPr lang="nb-NO" sz="2200" i="1" dirty="0" smtClean="0">
                <a:solidFill>
                  <a:srgbClr val="00B050"/>
                </a:solidFill>
                <a:latin typeface="Times New Roman"/>
                <a:ea typeface="Times New Roman"/>
              </a:rPr>
              <a:t>T</a:t>
            </a:r>
            <a:r>
              <a:rPr lang="nb-NO" sz="2200" dirty="0"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i</a:t>
            </a:r>
            <a:r>
              <a:rPr lang="nb-NO" sz="2200" dirty="0" err="1"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j</a:t>
            </a:r>
            <a:r>
              <a:rPr lang="nb-NO" sz="2200" dirty="0" smtClean="0">
                <a:solidFill>
                  <a:srgbClr val="00B050"/>
                </a:solidFill>
                <a:latin typeface="Times New Roman"/>
                <a:ea typeface="Times New Roman"/>
              </a:rPr>
              <a:t>] er TRUE om det finnes et utvalg av de </a:t>
            </a:r>
            <a:r>
              <a:rPr lang="nb-NO" sz="2200" i="1" dirty="0" smtClean="0">
                <a:solidFill>
                  <a:srgbClr val="00B050"/>
                </a:solidFill>
                <a:latin typeface="Times New Roman"/>
                <a:ea typeface="Times New Roman"/>
              </a:rPr>
              <a:t>i</a:t>
            </a:r>
            <a:r>
              <a:rPr lang="nb-NO" sz="2200" dirty="0" smtClean="0">
                <a:solidFill>
                  <a:srgbClr val="00B050"/>
                </a:solidFill>
                <a:latin typeface="Times New Roman"/>
                <a:ea typeface="Times New Roman"/>
              </a:rPr>
              <a:t> første elementene med sum </a:t>
            </a:r>
            <a:r>
              <a:rPr lang="nb-NO" sz="2200" i="1" dirty="0" smtClean="0">
                <a:solidFill>
                  <a:srgbClr val="00B050"/>
                </a:solidFill>
                <a:latin typeface="Times New Roman"/>
                <a:ea typeface="Times New Roman"/>
              </a:rPr>
              <a:t>j,</a:t>
            </a:r>
            <a:r>
              <a:rPr lang="nb-NO" sz="2200" dirty="0" smtClean="0">
                <a:solidFill>
                  <a:srgbClr val="00B050"/>
                </a:solidFill>
                <a:latin typeface="Times New Roman"/>
                <a:ea typeface="Times New Roman"/>
              </a:rPr>
              <a:t> FALSE ellers. </a:t>
            </a:r>
            <a:endParaRPr lang="nb-NO" sz="2200" dirty="0">
              <a:solidFill>
                <a:srgbClr val="00B05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971600" y="2132856"/>
          <a:ext cx="6096000" cy="2966720"/>
        </p:xfrm>
        <a:graphic>
          <a:graphicData uri="http://schemas.openxmlformats.org/drawingml/2006/table">
            <a:tbl>
              <a:tblPr firstRow="1" bandRow="1">
                <a:tableStyleId>{5940675A-B579-460E-94D1-54222C63F5DA}</a:tableStyleId>
              </a:tblPr>
              <a:tblGrid>
                <a:gridCol w="609600"/>
                <a:gridCol w="609600"/>
                <a:gridCol w="609600"/>
                <a:gridCol w="609600"/>
                <a:gridCol w="609600"/>
                <a:gridCol w="609600"/>
                <a:gridCol w="609600"/>
                <a:gridCol w="609600"/>
                <a:gridCol w="609600"/>
                <a:gridCol w="609600"/>
              </a:tblGrid>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i</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aseline="0"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n</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nb-NO" i="1" dirty="0" smtClean="0"/>
                        <a:t>j</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70840">
                <a:tc>
                  <a:txBody>
                    <a:bodyPr/>
                    <a:lstStyle/>
                    <a:p>
                      <a:pPr algn="ctr"/>
                      <a:r>
                        <a:rPr lang="nb-NO"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K</a:t>
                      </a:r>
                      <a:endParaRPr lang="nb-NO"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nb-NO" dirty="0" smtClean="0"/>
                        <a:t>!</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bl>
          </a:graphicData>
        </a:graphic>
      </p:graphicFrame>
      <p:sp>
        <p:nvSpPr>
          <p:cNvPr id="5" name="TextBox 4"/>
          <p:cNvSpPr txBox="1"/>
          <p:nvPr/>
        </p:nvSpPr>
        <p:spPr>
          <a:xfrm>
            <a:off x="251520" y="5589240"/>
            <a:ext cx="6048672" cy="769441"/>
          </a:xfrm>
          <a:prstGeom prst="rect">
            <a:avLst/>
          </a:prstGeom>
          <a:noFill/>
        </p:spPr>
        <p:txBody>
          <a:bodyPr wrap="square" rtlCol="0">
            <a:spAutoFit/>
          </a:bodyPr>
          <a:lstStyle/>
          <a:p>
            <a:r>
              <a:rPr lang="nb-NO" sz="2200" dirty="0" smtClean="0">
                <a:solidFill>
                  <a:schemeClr val="accent1"/>
                </a:solidFill>
                <a:latin typeface="Times New Roman" pitchFamily="18" charset="0"/>
                <a:cs typeface="Times New Roman" pitchFamily="18" charset="0"/>
              </a:rPr>
              <a:t>«Kan vi finne et utplukk av de </a:t>
            </a:r>
            <a:r>
              <a:rPr lang="nb-NO" sz="2200" i="1" dirty="0" smtClean="0">
                <a:solidFill>
                  <a:schemeClr val="accent1"/>
                </a:solidFill>
                <a:latin typeface="Times New Roman" pitchFamily="18" charset="0"/>
                <a:cs typeface="Times New Roman" pitchFamily="18" charset="0"/>
              </a:rPr>
              <a:t>n</a:t>
            </a:r>
            <a:r>
              <a:rPr lang="nb-NO" sz="2200" dirty="0" smtClean="0">
                <a:solidFill>
                  <a:schemeClr val="accent1"/>
                </a:solidFill>
                <a:latin typeface="Times New Roman" pitchFamily="18" charset="0"/>
                <a:cs typeface="Times New Roman" pitchFamily="18" charset="0"/>
              </a:rPr>
              <a:t> første elementene, med sum </a:t>
            </a:r>
            <a:r>
              <a:rPr lang="nb-NO" sz="2200" i="1" dirty="0" smtClean="0">
                <a:solidFill>
                  <a:schemeClr val="accent1"/>
                </a:solidFill>
                <a:latin typeface="Times New Roman" pitchFamily="18" charset="0"/>
                <a:cs typeface="Times New Roman" pitchFamily="18" charset="0"/>
              </a:rPr>
              <a:t>K </a:t>
            </a:r>
            <a:r>
              <a:rPr lang="nb-NO" sz="2200" dirty="0" smtClean="0">
                <a:solidFill>
                  <a:schemeClr val="accent1"/>
                </a:solidFill>
                <a:latin typeface="Times New Roman" pitchFamily="18" charset="0"/>
                <a:cs typeface="Times New Roman" pitchFamily="18" charset="0"/>
              </a:rPr>
              <a:t>?» </a:t>
            </a:r>
            <a:endParaRPr lang="nb-NO" sz="2200" dirty="0">
              <a:solidFill>
                <a:schemeClr val="accent1"/>
              </a:solidFill>
              <a:latin typeface="Times New Roman" pitchFamily="18" charset="0"/>
              <a:cs typeface="Times New Roman" pitchFamily="18" charset="0"/>
            </a:endParaRPr>
          </a:p>
        </p:txBody>
      </p:sp>
      <p:cxnSp>
        <p:nvCxnSpPr>
          <p:cNvPr id="6" name="Straight Arrow Connector 5"/>
          <p:cNvCxnSpPr>
            <a:stCxn id="5" idx="0"/>
          </p:cNvCxnSpPr>
          <p:nvPr/>
        </p:nvCxnSpPr>
        <p:spPr>
          <a:xfrm flipV="1">
            <a:off x="3275856" y="5013176"/>
            <a:ext cx="3240360" cy="576064"/>
          </a:xfrm>
          <a:prstGeom prst="straightConnector1">
            <a:avLst/>
          </a:prstGeom>
          <a:ln w="22225">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000">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476672"/>
            <a:ext cx="8568952" cy="6381328"/>
          </a:xfrm>
        </p:spPr>
        <p:txBody>
          <a:bodyPr>
            <a:normAutofit/>
          </a:bodyPr>
          <a:lstStyle/>
          <a:p>
            <a:pPr marL="0" indent="0" algn="just">
              <a:buNone/>
            </a:pPr>
            <a:r>
              <a:rPr lang="nb-NO" sz="2200" i="1" dirty="0" smtClean="0">
                <a:solidFill>
                  <a:srgbClr val="00B050"/>
                </a:solidFill>
                <a:latin typeface="Times New Roman"/>
                <a:ea typeface="Times New Roman"/>
              </a:rPr>
              <a:t>		</a:t>
            </a:r>
            <a:r>
              <a:rPr lang="nb-NO" sz="2200" dirty="0" smtClean="0">
                <a:solidFill>
                  <a:srgbClr val="00B050"/>
                </a:solidFill>
                <a:latin typeface="Times New Roman"/>
                <a:ea typeface="Times New Roman"/>
              </a:rPr>
              <a:t>TRUE hvis </a:t>
            </a:r>
            <a:r>
              <a:rPr lang="nb-NO" sz="2200" i="1" spc="100" dirty="0" smtClean="0">
                <a:solidFill>
                  <a:srgbClr val="00B050"/>
                </a:solidFill>
                <a:latin typeface="Times New Roman"/>
                <a:ea typeface="Times New Roman"/>
              </a:rPr>
              <a:t>T</a:t>
            </a:r>
            <a:r>
              <a:rPr lang="nb-NO" sz="2200" spc="100" dirty="0" smtClean="0">
                <a:solidFill>
                  <a:srgbClr val="00B050"/>
                </a:solidFill>
                <a:latin typeface="Times New Roman"/>
                <a:ea typeface="Times New Roman"/>
              </a:rPr>
              <a:t>[</a:t>
            </a:r>
            <a:r>
              <a:rPr lang="nb-NO" sz="2200" i="1" spc="1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-1, </a:t>
            </a:r>
            <a:r>
              <a:rPr lang="nb-NO" sz="2200" i="1" spc="100" dirty="0" err="1" smtClean="0">
                <a:solidFill>
                  <a:srgbClr val="00B050"/>
                </a:solidFill>
                <a:latin typeface="Times New Roman"/>
                <a:ea typeface="Times New Roman"/>
              </a:rPr>
              <a:t>j-v</a:t>
            </a:r>
            <a:r>
              <a:rPr lang="nb-NO" sz="2200" i="1" spc="100" baseline="-25000" dirty="0" err="1"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 = TRUE	(ta med </a:t>
            </a:r>
            <a:r>
              <a:rPr lang="nb-NO" sz="2200" i="1" spc="100" dirty="0" smtClean="0">
                <a:solidFill>
                  <a:srgbClr val="00B050"/>
                </a:solidFill>
                <a:latin typeface="Times New Roman"/>
                <a:ea typeface="Times New Roman"/>
              </a:rPr>
              <a:t>v</a:t>
            </a:r>
            <a:r>
              <a:rPr lang="nb-NO" sz="2200" i="1" spc="100" baseline="-250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a:t>
            </a:r>
          </a:p>
          <a:p>
            <a:pPr marL="0" indent="0" algn="just">
              <a:buNone/>
            </a:pPr>
            <a:r>
              <a:rPr lang="nb-NO" sz="2200" i="1" dirty="0" smtClean="0">
                <a:solidFill>
                  <a:srgbClr val="00B050"/>
                </a:solidFill>
                <a:latin typeface="Times New Roman"/>
                <a:ea typeface="Times New Roman"/>
              </a:rPr>
              <a:t>T</a:t>
            </a:r>
            <a:r>
              <a:rPr lang="nb-NO" sz="2200" dirty="0"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i</a:t>
            </a:r>
            <a:r>
              <a:rPr lang="nb-NO" sz="2200" dirty="0" err="1"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j</a:t>
            </a:r>
            <a:r>
              <a:rPr lang="nb-NO" sz="2200" dirty="0" smtClean="0">
                <a:solidFill>
                  <a:srgbClr val="00B050"/>
                </a:solidFill>
                <a:latin typeface="Times New Roman"/>
                <a:ea typeface="Times New Roman"/>
              </a:rPr>
              <a:t>] =							</a:t>
            </a:r>
            <a:endParaRPr lang="nb-NO" sz="2200"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971600" y="2132856"/>
          <a:ext cx="6096000" cy="2966720"/>
        </p:xfrm>
        <a:graphic>
          <a:graphicData uri="http://schemas.openxmlformats.org/drawingml/2006/table">
            <a:tbl>
              <a:tblPr firstRow="1" bandRow="1">
                <a:tableStyleId>{5940675A-B579-460E-94D1-54222C63F5DA}</a:tableStyleId>
              </a:tblPr>
              <a:tblGrid>
                <a:gridCol w="609600"/>
                <a:gridCol w="609600"/>
                <a:gridCol w="609600"/>
                <a:gridCol w="609600"/>
                <a:gridCol w="609600"/>
                <a:gridCol w="609600"/>
                <a:gridCol w="609600"/>
                <a:gridCol w="609600"/>
                <a:gridCol w="609600"/>
                <a:gridCol w="609600"/>
              </a:tblGrid>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b-NO" dirty="0" smtClean="0">
                          <a:sym typeface="Symbol"/>
                        </a:rPr>
                        <a:t></a:t>
                      </a:r>
                      <a:endParaRPr lang="nb-NO" dirty="0" smtClean="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i</a:t>
                      </a: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1" i="1" dirty="0" smtClean="0"/>
                        <a:t>i</a:t>
                      </a:r>
                      <a:endParaRPr lang="nb-NO" b="1"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n</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t>T</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sym typeface="Symbol"/>
                        </a:rPr>
                        <a:t></a:t>
                      </a:r>
                      <a:endParaRPr lang="nb-NO" dirty="0"/>
                    </a:p>
                  </a:txBody>
                  <a:tcPr vert="vert">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1" i="1" dirty="0" smtClean="0"/>
                        <a:t>j</a:t>
                      </a:r>
                      <a:endParaRPr lang="nb-NO" b="1"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t>T</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K</a:t>
                      </a:r>
                      <a:endParaRPr lang="nb-NO"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t>!</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5" name="TextBox 4"/>
          <p:cNvSpPr txBox="1"/>
          <p:nvPr/>
        </p:nvSpPr>
        <p:spPr>
          <a:xfrm>
            <a:off x="251520" y="5589240"/>
            <a:ext cx="6048672" cy="769441"/>
          </a:xfrm>
          <a:prstGeom prst="rect">
            <a:avLst/>
          </a:prstGeom>
          <a:noFill/>
        </p:spPr>
        <p:txBody>
          <a:bodyPr wrap="square" rtlCol="0">
            <a:spAutoFit/>
          </a:bodyPr>
          <a:lstStyle/>
          <a:p>
            <a:r>
              <a:rPr lang="nb-NO" sz="2200" dirty="0" smtClean="0">
                <a:solidFill>
                  <a:schemeClr val="accent1"/>
                </a:solidFill>
                <a:latin typeface="Times New Roman" pitchFamily="18" charset="0"/>
                <a:cs typeface="Times New Roman" pitchFamily="18" charset="0"/>
              </a:rPr>
              <a:t>«Kan vi finne et utplukk av de </a:t>
            </a:r>
            <a:r>
              <a:rPr lang="nb-NO" sz="2200" i="1" dirty="0" smtClean="0">
                <a:solidFill>
                  <a:schemeClr val="accent1"/>
                </a:solidFill>
                <a:latin typeface="Times New Roman" pitchFamily="18" charset="0"/>
                <a:cs typeface="Times New Roman" pitchFamily="18" charset="0"/>
              </a:rPr>
              <a:t>i </a:t>
            </a:r>
            <a:r>
              <a:rPr lang="nb-NO" sz="2200" dirty="0" smtClean="0">
                <a:solidFill>
                  <a:schemeClr val="accent1"/>
                </a:solidFill>
                <a:latin typeface="Times New Roman" pitchFamily="18" charset="0"/>
                <a:cs typeface="Times New Roman" pitchFamily="18" charset="0"/>
              </a:rPr>
              <a:t>første elementene, </a:t>
            </a:r>
          </a:p>
          <a:p>
            <a:r>
              <a:rPr lang="nb-NO" sz="2200" dirty="0" smtClean="0">
                <a:solidFill>
                  <a:schemeClr val="accent1"/>
                </a:solidFill>
                <a:latin typeface="Times New Roman" pitchFamily="18" charset="0"/>
                <a:cs typeface="Times New Roman" pitchFamily="18" charset="0"/>
              </a:rPr>
              <a:t>med sum </a:t>
            </a:r>
            <a:r>
              <a:rPr lang="nb-NO" sz="2200" i="1" dirty="0" smtClean="0">
                <a:solidFill>
                  <a:schemeClr val="accent1"/>
                </a:solidFill>
                <a:latin typeface="Times New Roman" pitchFamily="18" charset="0"/>
                <a:cs typeface="Times New Roman" pitchFamily="18" charset="0"/>
              </a:rPr>
              <a:t>j </a:t>
            </a:r>
            <a:r>
              <a:rPr lang="nb-NO" sz="2200" dirty="0" smtClean="0">
                <a:solidFill>
                  <a:schemeClr val="accent1"/>
                </a:solidFill>
                <a:latin typeface="Times New Roman" pitchFamily="18" charset="0"/>
                <a:cs typeface="Times New Roman" pitchFamily="18" charset="0"/>
              </a:rPr>
              <a:t>?» </a:t>
            </a:r>
            <a:endParaRPr lang="nb-NO" sz="2200" dirty="0">
              <a:solidFill>
                <a:schemeClr val="accent1"/>
              </a:solidFill>
              <a:latin typeface="Times New Roman" pitchFamily="18" charset="0"/>
              <a:cs typeface="Times New Roman" pitchFamily="18" charset="0"/>
            </a:endParaRPr>
          </a:p>
        </p:txBody>
      </p:sp>
      <p:sp>
        <p:nvSpPr>
          <p:cNvPr id="9" name="TextBox 8"/>
          <p:cNvSpPr txBox="1"/>
          <p:nvPr/>
        </p:nvSpPr>
        <p:spPr>
          <a:xfrm>
            <a:off x="1547664" y="260648"/>
            <a:ext cx="504056" cy="1446550"/>
          </a:xfrm>
          <a:prstGeom prst="rect">
            <a:avLst/>
          </a:prstGeom>
          <a:noFill/>
        </p:spPr>
        <p:txBody>
          <a:bodyPr wrap="square" rtlCol="0">
            <a:spAutoFit/>
          </a:bodyPr>
          <a:lstStyle/>
          <a:p>
            <a:r>
              <a:rPr lang="nb-NO" sz="8800" dirty="0" smtClean="0">
                <a:solidFill>
                  <a:srgbClr val="00B050"/>
                </a:solidFill>
                <a:latin typeface="Eras Light ITC" pitchFamily="34" charset="0"/>
                <a:cs typeface="Arabic Typesetting" pitchFamily="66" charset="-78"/>
              </a:rPr>
              <a:t>{</a:t>
            </a:r>
            <a:endParaRPr lang="nb-NO" sz="8800" dirty="0">
              <a:solidFill>
                <a:srgbClr val="00B050"/>
              </a:solidFill>
              <a:latin typeface="Eras Light ITC" pitchFamily="34" charset="0"/>
              <a:cs typeface="Arabic Typesetting" pitchFamily="66" charset="-78"/>
            </a:endParaRPr>
          </a:p>
        </p:txBody>
      </p:sp>
      <p:cxnSp>
        <p:nvCxnSpPr>
          <p:cNvPr id="10" name="Straight Arrow Connector 9"/>
          <p:cNvCxnSpPr/>
          <p:nvPr/>
        </p:nvCxnSpPr>
        <p:spPr>
          <a:xfrm flipH="1" flipV="1">
            <a:off x="5148064" y="3573016"/>
            <a:ext cx="144016" cy="864096"/>
          </a:xfrm>
          <a:prstGeom prst="straightConnector1">
            <a:avLst/>
          </a:prstGeom>
          <a:ln w="22225">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476672"/>
            <a:ext cx="8568952" cy="6381328"/>
          </a:xfrm>
        </p:spPr>
        <p:txBody>
          <a:bodyPr>
            <a:normAutofit/>
          </a:bodyPr>
          <a:lstStyle/>
          <a:p>
            <a:pPr marL="0" indent="0" algn="just">
              <a:buNone/>
            </a:pPr>
            <a:r>
              <a:rPr lang="nb-NO" sz="2200" i="1" dirty="0" smtClean="0">
                <a:solidFill>
                  <a:srgbClr val="00B050"/>
                </a:solidFill>
                <a:latin typeface="Times New Roman"/>
                <a:ea typeface="Times New Roman"/>
              </a:rPr>
              <a:t>		</a:t>
            </a:r>
            <a:r>
              <a:rPr lang="nb-NO" sz="2200" dirty="0" smtClean="0">
                <a:solidFill>
                  <a:srgbClr val="00B050"/>
                </a:solidFill>
                <a:latin typeface="Times New Roman"/>
                <a:ea typeface="Times New Roman"/>
              </a:rPr>
              <a:t>TRUE hvis </a:t>
            </a:r>
            <a:r>
              <a:rPr lang="nb-NO" sz="2200" i="1" spc="100" dirty="0" smtClean="0">
                <a:solidFill>
                  <a:srgbClr val="00B050"/>
                </a:solidFill>
                <a:latin typeface="Times New Roman"/>
                <a:ea typeface="Times New Roman"/>
              </a:rPr>
              <a:t>T</a:t>
            </a:r>
            <a:r>
              <a:rPr lang="nb-NO" sz="2200" spc="100" dirty="0" smtClean="0">
                <a:solidFill>
                  <a:srgbClr val="00B050"/>
                </a:solidFill>
                <a:latin typeface="Times New Roman"/>
                <a:ea typeface="Times New Roman"/>
              </a:rPr>
              <a:t>[</a:t>
            </a:r>
            <a:r>
              <a:rPr lang="nb-NO" sz="2200" i="1" spc="1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-1, </a:t>
            </a:r>
            <a:r>
              <a:rPr lang="nb-NO" sz="2200" i="1" spc="100" dirty="0" err="1" smtClean="0">
                <a:solidFill>
                  <a:srgbClr val="00B050"/>
                </a:solidFill>
                <a:latin typeface="Times New Roman"/>
                <a:ea typeface="Times New Roman"/>
              </a:rPr>
              <a:t>j-v</a:t>
            </a:r>
            <a:r>
              <a:rPr lang="nb-NO" sz="2200" i="1" spc="100" baseline="-25000" dirty="0" err="1"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 = TRUE	(ta med </a:t>
            </a:r>
            <a:r>
              <a:rPr lang="nb-NO" sz="2200" i="1" spc="100" dirty="0" smtClean="0">
                <a:solidFill>
                  <a:srgbClr val="00B050"/>
                </a:solidFill>
                <a:latin typeface="Times New Roman"/>
                <a:ea typeface="Times New Roman"/>
              </a:rPr>
              <a:t>v</a:t>
            </a:r>
            <a:r>
              <a:rPr lang="nb-NO" sz="2200" i="1" spc="100" baseline="-250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a:t>
            </a:r>
          </a:p>
          <a:p>
            <a:pPr marL="0" indent="0" algn="just">
              <a:buNone/>
            </a:pPr>
            <a:r>
              <a:rPr lang="nb-NO" sz="2200" i="1" dirty="0" smtClean="0">
                <a:solidFill>
                  <a:srgbClr val="00B050"/>
                </a:solidFill>
                <a:latin typeface="Times New Roman"/>
                <a:ea typeface="Times New Roman"/>
              </a:rPr>
              <a:t>T</a:t>
            </a:r>
            <a:r>
              <a:rPr lang="nb-NO" sz="2200" dirty="0"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i</a:t>
            </a:r>
            <a:r>
              <a:rPr lang="nb-NO" sz="2200" dirty="0" err="1"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j</a:t>
            </a:r>
            <a:r>
              <a:rPr lang="nb-NO" sz="2200" dirty="0" smtClean="0">
                <a:solidFill>
                  <a:srgbClr val="00B050"/>
                </a:solidFill>
                <a:latin typeface="Times New Roman"/>
                <a:ea typeface="Times New Roman"/>
              </a:rPr>
              <a:t>] =		TRUE hvis </a:t>
            </a:r>
            <a:r>
              <a:rPr lang="nb-NO" sz="2200" i="1" spc="100" dirty="0" smtClean="0">
                <a:solidFill>
                  <a:srgbClr val="00B050"/>
                </a:solidFill>
                <a:latin typeface="Times New Roman"/>
                <a:ea typeface="Times New Roman"/>
              </a:rPr>
              <a:t>T</a:t>
            </a:r>
            <a:r>
              <a:rPr lang="nb-NO" sz="2200" spc="100" dirty="0" smtClean="0">
                <a:solidFill>
                  <a:srgbClr val="00B050"/>
                </a:solidFill>
                <a:latin typeface="Times New Roman"/>
                <a:ea typeface="Times New Roman"/>
              </a:rPr>
              <a:t>[</a:t>
            </a:r>
            <a:r>
              <a:rPr lang="nb-NO" sz="2200" i="1" spc="1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-1, </a:t>
            </a:r>
            <a:r>
              <a:rPr lang="nb-NO" sz="2200" i="1" spc="100" dirty="0" smtClean="0">
                <a:solidFill>
                  <a:srgbClr val="00B050"/>
                </a:solidFill>
                <a:latin typeface="Times New Roman"/>
                <a:ea typeface="Times New Roman"/>
              </a:rPr>
              <a:t>j</a:t>
            </a:r>
            <a:r>
              <a:rPr lang="nb-NO" sz="2200" spc="100" dirty="0" smtClean="0">
                <a:solidFill>
                  <a:srgbClr val="00B050"/>
                </a:solidFill>
                <a:latin typeface="Times New Roman"/>
                <a:ea typeface="Times New Roman"/>
              </a:rPr>
              <a:t>] = TRUE </a:t>
            </a:r>
            <a:r>
              <a:rPr lang="nb-NO" sz="2200" dirty="0" smtClean="0">
                <a:solidFill>
                  <a:srgbClr val="00B050"/>
                </a:solidFill>
                <a:latin typeface="Times New Roman"/>
                <a:ea typeface="Times New Roman"/>
              </a:rPr>
              <a:t>		</a:t>
            </a:r>
            <a:r>
              <a:rPr lang="nb-NO" sz="2200" spc="100" dirty="0" smtClean="0">
                <a:solidFill>
                  <a:srgbClr val="00B050"/>
                </a:solidFill>
                <a:latin typeface="Times New Roman"/>
                <a:ea typeface="Times New Roman"/>
              </a:rPr>
              <a:t>(ikke ta med </a:t>
            </a:r>
            <a:r>
              <a:rPr lang="nb-NO" sz="2200" i="1" spc="100" dirty="0" smtClean="0">
                <a:solidFill>
                  <a:srgbClr val="00B050"/>
                </a:solidFill>
                <a:latin typeface="Times New Roman"/>
                <a:ea typeface="Times New Roman"/>
              </a:rPr>
              <a:t>v</a:t>
            </a:r>
            <a:r>
              <a:rPr lang="nb-NO" sz="2200" i="1" spc="100" baseline="-250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a:t>
            </a:r>
            <a:endParaRPr lang="nb-NO" sz="2200"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971600" y="2132856"/>
          <a:ext cx="6096000" cy="2966720"/>
        </p:xfrm>
        <a:graphic>
          <a:graphicData uri="http://schemas.openxmlformats.org/drawingml/2006/table">
            <a:tbl>
              <a:tblPr firstRow="1" bandRow="1">
                <a:tableStyleId>{5940675A-B579-460E-94D1-54222C63F5DA}</a:tableStyleId>
              </a:tblPr>
              <a:tblGrid>
                <a:gridCol w="609600"/>
                <a:gridCol w="609600"/>
                <a:gridCol w="609600"/>
                <a:gridCol w="609600"/>
                <a:gridCol w="609600"/>
                <a:gridCol w="609600"/>
                <a:gridCol w="609600"/>
                <a:gridCol w="609600"/>
                <a:gridCol w="609600"/>
                <a:gridCol w="609600"/>
              </a:tblGrid>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i</a:t>
                      </a: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1" i="1" dirty="0" smtClean="0"/>
                        <a:t>i</a:t>
                      </a:r>
                      <a:endParaRPr lang="nb-NO" b="1"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n</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b-NO" dirty="0" smtClean="0">
                          <a:sym typeface="Symbol"/>
                        </a:rPr>
                        <a:t></a:t>
                      </a:r>
                      <a:endParaRPr lang="nb-NO" dirty="0" smtClean="0"/>
                    </a:p>
                  </a:txBody>
                  <a:tcPr vert="vert">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1" i="1" dirty="0" smtClean="0"/>
                        <a:t>j</a:t>
                      </a:r>
                      <a:endParaRPr lang="nb-NO" b="1"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t>T</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t>T</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nb-NO" dirty="0" smtClean="0">
                          <a:solidFill>
                            <a:schemeClr val="bg1">
                              <a:lumMod val="85000"/>
                            </a:schemeClr>
                          </a:solidFill>
                        </a:rPr>
                        <a:t>T</a:t>
                      </a:r>
                      <a:endParaRPr lang="nb-NO" dirty="0">
                        <a:solidFill>
                          <a:schemeClr val="bg1">
                            <a:lumMod val="8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solidFill>
                            <a:schemeClr val="bg1">
                              <a:lumMod val="85000"/>
                            </a:schemeClr>
                          </a:solidFill>
                        </a:rPr>
                        <a:t>T</a:t>
                      </a:r>
                      <a:endParaRPr lang="nb-NO" dirty="0">
                        <a:solidFill>
                          <a:schemeClr val="bg1">
                            <a:lumMod val="8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K</a:t>
                      </a:r>
                      <a:endParaRPr lang="nb-NO"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t>!</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5" name="TextBox 4"/>
          <p:cNvSpPr txBox="1"/>
          <p:nvPr/>
        </p:nvSpPr>
        <p:spPr>
          <a:xfrm>
            <a:off x="251520" y="5589240"/>
            <a:ext cx="6048672" cy="769441"/>
          </a:xfrm>
          <a:prstGeom prst="rect">
            <a:avLst/>
          </a:prstGeom>
          <a:noFill/>
        </p:spPr>
        <p:txBody>
          <a:bodyPr wrap="square" rtlCol="0">
            <a:spAutoFit/>
          </a:bodyPr>
          <a:lstStyle/>
          <a:p>
            <a:r>
              <a:rPr lang="nb-NO" sz="2200" dirty="0" smtClean="0">
                <a:solidFill>
                  <a:schemeClr val="accent1"/>
                </a:solidFill>
                <a:latin typeface="Times New Roman" pitchFamily="18" charset="0"/>
                <a:cs typeface="Times New Roman" pitchFamily="18" charset="0"/>
              </a:rPr>
              <a:t>«Kan vi finne et utplukk av de </a:t>
            </a:r>
            <a:r>
              <a:rPr lang="nb-NO" sz="2200" i="1" dirty="0" smtClean="0">
                <a:solidFill>
                  <a:schemeClr val="accent1"/>
                </a:solidFill>
                <a:latin typeface="Times New Roman" pitchFamily="18" charset="0"/>
                <a:cs typeface="Times New Roman" pitchFamily="18" charset="0"/>
              </a:rPr>
              <a:t>i </a:t>
            </a:r>
            <a:r>
              <a:rPr lang="nb-NO" sz="2200" dirty="0" smtClean="0">
                <a:solidFill>
                  <a:schemeClr val="accent1"/>
                </a:solidFill>
                <a:latin typeface="Times New Roman" pitchFamily="18" charset="0"/>
                <a:cs typeface="Times New Roman" pitchFamily="18" charset="0"/>
              </a:rPr>
              <a:t>første elementene, </a:t>
            </a:r>
          </a:p>
          <a:p>
            <a:r>
              <a:rPr lang="nb-NO" sz="2200" dirty="0" smtClean="0">
                <a:solidFill>
                  <a:schemeClr val="accent1"/>
                </a:solidFill>
                <a:latin typeface="Times New Roman" pitchFamily="18" charset="0"/>
                <a:cs typeface="Times New Roman" pitchFamily="18" charset="0"/>
              </a:rPr>
              <a:t>med sum </a:t>
            </a:r>
            <a:r>
              <a:rPr lang="nb-NO" sz="2200" i="1" dirty="0" smtClean="0">
                <a:solidFill>
                  <a:schemeClr val="accent1"/>
                </a:solidFill>
                <a:latin typeface="Times New Roman" pitchFamily="18" charset="0"/>
                <a:cs typeface="Times New Roman" pitchFamily="18" charset="0"/>
              </a:rPr>
              <a:t>j </a:t>
            </a:r>
            <a:r>
              <a:rPr lang="nb-NO" sz="2200" dirty="0" smtClean="0">
                <a:solidFill>
                  <a:schemeClr val="accent1"/>
                </a:solidFill>
                <a:latin typeface="Times New Roman" pitchFamily="18" charset="0"/>
                <a:cs typeface="Times New Roman" pitchFamily="18" charset="0"/>
              </a:rPr>
              <a:t>?» </a:t>
            </a:r>
            <a:endParaRPr lang="nb-NO" sz="2200" dirty="0">
              <a:solidFill>
                <a:schemeClr val="accent1"/>
              </a:solidFill>
              <a:latin typeface="Times New Roman" pitchFamily="18" charset="0"/>
              <a:cs typeface="Times New Roman" pitchFamily="18" charset="0"/>
            </a:endParaRPr>
          </a:p>
        </p:txBody>
      </p:sp>
      <p:sp>
        <p:nvSpPr>
          <p:cNvPr id="9" name="TextBox 8"/>
          <p:cNvSpPr txBox="1"/>
          <p:nvPr/>
        </p:nvSpPr>
        <p:spPr>
          <a:xfrm>
            <a:off x="1547664" y="260648"/>
            <a:ext cx="504056" cy="1446550"/>
          </a:xfrm>
          <a:prstGeom prst="rect">
            <a:avLst/>
          </a:prstGeom>
          <a:noFill/>
        </p:spPr>
        <p:txBody>
          <a:bodyPr wrap="square" rtlCol="0">
            <a:spAutoFit/>
          </a:bodyPr>
          <a:lstStyle/>
          <a:p>
            <a:r>
              <a:rPr lang="nb-NO" sz="8800" dirty="0" smtClean="0">
                <a:solidFill>
                  <a:srgbClr val="00B050"/>
                </a:solidFill>
                <a:latin typeface="Eras Light ITC" pitchFamily="34" charset="0"/>
                <a:cs typeface="Arabic Typesetting" pitchFamily="66" charset="-78"/>
              </a:rPr>
              <a:t>{</a:t>
            </a:r>
            <a:endParaRPr lang="nb-NO" sz="8800" dirty="0">
              <a:solidFill>
                <a:srgbClr val="00B050"/>
              </a:solidFill>
              <a:latin typeface="Eras Light ITC" pitchFamily="34" charset="0"/>
              <a:cs typeface="Arabic Typesetting" pitchFamily="66" charset="-78"/>
            </a:endParaRPr>
          </a:p>
        </p:txBody>
      </p:sp>
      <p:cxnSp>
        <p:nvCxnSpPr>
          <p:cNvPr id="10" name="Straight Arrow Connector 9"/>
          <p:cNvCxnSpPr/>
          <p:nvPr/>
        </p:nvCxnSpPr>
        <p:spPr>
          <a:xfrm flipH="1">
            <a:off x="5076056" y="4581128"/>
            <a:ext cx="288032" cy="0"/>
          </a:xfrm>
          <a:prstGeom prst="straightConnector1">
            <a:avLst/>
          </a:prstGeom>
          <a:ln w="22225">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476672"/>
            <a:ext cx="8568952" cy="6381328"/>
          </a:xfrm>
        </p:spPr>
        <p:txBody>
          <a:bodyPr>
            <a:normAutofit/>
          </a:bodyPr>
          <a:lstStyle/>
          <a:p>
            <a:pPr marL="0" indent="0" algn="just">
              <a:buNone/>
            </a:pPr>
            <a:r>
              <a:rPr lang="nb-NO" sz="2200" i="1" dirty="0" smtClean="0">
                <a:solidFill>
                  <a:srgbClr val="00B050"/>
                </a:solidFill>
                <a:latin typeface="Times New Roman"/>
                <a:ea typeface="Times New Roman"/>
              </a:rPr>
              <a:t>		</a:t>
            </a:r>
            <a:r>
              <a:rPr lang="nb-NO" sz="2200" dirty="0" smtClean="0">
                <a:solidFill>
                  <a:srgbClr val="00B050"/>
                </a:solidFill>
                <a:latin typeface="Times New Roman"/>
                <a:ea typeface="Times New Roman"/>
              </a:rPr>
              <a:t>TRUE hvis </a:t>
            </a:r>
            <a:r>
              <a:rPr lang="nb-NO" sz="2200" i="1" spc="100" dirty="0" smtClean="0">
                <a:solidFill>
                  <a:srgbClr val="00B050"/>
                </a:solidFill>
                <a:latin typeface="Times New Roman"/>
                <a:ea typeface="Times New Roman"/>
              </a:rPr>
              <a:t>T</a:t>
            </a:r>
            <a:r>
              <a:rPr lang="nb-NO" sz="2200" spc="100" dirty="0" smtClean="0">
                <a:solidFill>
                  <a:srgbClr val="00B050"/>
                </a:solidFill>
                <a:latin typeface="Times New Roman"/>
                <a:ea typeface="Times New Roman"/>
              </a:rPr>
              <a:t>[</a:t>
            </a:r>
            <a:r>
              <a:rPr lang="nb-NO" sz="2200" i="1" spc="1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-1, </a:t>
            </a:r>
            <a:r>
              <a:rPr lang="nb-NO" sz="2200" i="1" spc="100" dirty="0" err="1" smtClean="0">
                <a:solidFill>
                  <a:srgbClr val="00B050"/>
                </a:solidFill>
                <a:latin typeface="Times New Roman"/>
                <a:ea typeface="Times New Roman"/>
              </a:rPr>
              <a:t>j-v</a:t>
            </a:r>
            <a:r>
              <a:rPr lang="nb-NO" sz="2200" i="1" spc="100" baseline="-25000" dirty="0" err="1"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 = TRUE	(ta med </a:t>
            </a:r>
            <a:r>
              <a:rPr lang="nb-NO" sz="2200" i="1" spc="100" dirty="0" smtClean="0">
                <a:solidFill>
                  <a:srgbClr val="00B050"/>
                </a:solidFill>
                <a:latin typeface="Times New Roman"/>
                <a:ea typeface="Times New Roman"/>
              </a:rPr>
              <a:t>v</a:t>
            </a:r>
            <a:r>
              <a:rPr lang="nb-NO" sz="2200" i="1" spc="100" baseline="-250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a:t>
            </a:r>
          </a:p>
          <a:p>
            <a:pPr marL="0" indent="0" algn="just">
              <a:buNone/>
            </a:pPr>
            <a:r>
              <a:rPr lang="nb-NO" sz="2200" i="1" dirty="0" smtClean="0">
                <a:solidFill>
                  <a:srgbClr val="00B050"/>
                </a:solidFill>
                <a:latin typeface="Times New Roman"/>
                <a:ea typeface="Times New Roman"/>
              </a:rPr>
              <a:t>T</a:t>
            </a:r>
            <a:r>
              <a:rPr lang="nb-NO" sz="2200" dirty="0"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i</a:t>
            </a:r>
            <a:r>
              <a:rPr lang="nb-NO" sz="2200" dirty="0" err="1"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j</a:t>
            </a:r>
            <a:r>
              <a:rPr lang="nb-NO" sz="2200" dirty="0" smtClean="0">
                <a:solidFill>
                  <a:srgbClr val="00B050"/>
                </a:solidFill>
                <a:latin typeface="Times New Roman"/>
                <a:ea typeface="Times New Roman"/>
              </a:rPr>
              <a:t>] =		TRUE hvis </a:t>
            </a:r>
            <a:r>
              <a:rPr lang="nb-NO" sz="2200" i="1" spc="100" dirty="0" smtClean="0">
                <a:solidFill>
                  <a:srgbClr val="00B050"/>
                </a:solidFill>
                <a:latin typeface="Times New Roman"/>
                <a:ea typeface="Times New Roman"/>
              </a:rPr>
              <a:t>T</a:t>
            </a:r>
            <a:r>
              <a:rPr lang="nb-NO" sz="2200" spc="100" dirty="0" smtClean="0">
                <a:solidFill>
                  <a:srgbClr val="00B050"/>
                </a:solidFill>
                <a:latin typeface="Times New Roman"/>
                <a:ea typeface="Times New Roman"/>
              </a:rPr>
              <a:t>[</a:t>
            </a:r>
            <a:r>
              <a:rPr lang="nb-NO" sz="2200" i="1" spc="1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-1, </a:t>
            </a:r>
            <a:r>
              <a:rPr lang="nb-NO" sz="2200" i="1" spc="100" dirty="0" smtClean="0">
                <a:solidFill>
                  <a:srgbClr val="00B050"/>
                </a:solidFill>
                <a:latin typeface="Times New Roman"/>
                <a:ea typeface="Times New Roman"/>
              </a:rPr>
              <a:t>j</a:t>
            </a:r>
            <a:r>
              <a:rPr lang="nb-NO" sz="2200" spc="100" dirty="0" smtClean="0">
                <a:solidFill>
                  <a:srgbClr val="00B050"/>
                </a:solidFill>
                <a:latin typeface="Times New Roman"/>
                <a:ea typeface="Times New Roman"/>
              </a:rPr>
              <a:t>] = TRUE		(ikke ta med </a:t>
            </a:r>
            <a:r>
              <a:rPr lang="nb-NO" sz="2200" i="1" spc="100" dirty="0" smtClean="0">
                <a:solidFill>
                  <a:srgbClr val="00B050"/>
                </a:solidFill>
                <a:latin typeface="Times New Roman"/>
                <a:ea typeface="Times New Roman"/>
              </a:rPr>
              <a:t>v</a:t>
            </a:r>
            <a:r>
              <a:rPr lang="nb-NO" sz="2200" i="1" spc="100" baseline="-250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a:t>
            </a:r>
            <a:endParaRPr lang="nb-NO" sz="2200" dirty="0" smtClean="0">
              <a:solidFill>
                <a:srgbClr val="00B050"/>
              </a:solidFill>
              <a:latin typeface="Times New Roman"/>
              <a:ea typeface="Times New Roman"/>
            </a:endParaRPr>
          </a:p>
          <a:p>
            <a:pPr marL="0" indent="0" algn="just">
              <a:buNone/>
            </a:pPr>
            <a:r>
              <a:rPr lang="nb-NO" sz="2200" dirty="0" smtClean="0">
                <a:solidFill>
                  <a:srgbClr val="00B050"/>
                </a:solidFill>
                <a:latin typeface="Times New Roman"/>
                <a:cs typeface="Times New Roman" pitchFamily="18" charset="0"/>
              </a:rPr>
              <a:t>		FALSE ellers .</a:t>
            </a:r>
            <a:endParaRPr lang="nb-NO" sz="2200" dirty="0" smtClean="0">
              <a:latin typeface="Times New Roman" pitchFamily="18" charset="0"/>
              <a:cs typeface="Times New Roman" pitchFamily="18" charset="0"/>
            </a:endParaRPr>
          </a:p>
          <a:p>
            <a:pPr marL="0" indent="0" algn="just">
              <a:buNone/>
            </a:pPr>
            <a:r>
              <a:rPr lang="nb-NO" sz="2200" dirty="0" smtClean="0">
                <a:solidFill>
                  <a:srgbClr val="00B050"/>
                </a:solidFill>
                <a:latin typeface="Times New Roman"/>
                <a:ea typeface="Times New Roman"/>
              </a:rPr>
              <a:t>					</a:t>
            </a:r>
            <a:endParaRPr lang="nb-NO" sz="2200"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971600" y="2132856"/>
          <a:ext cx="6096000" cy="2966720"/>
        </p:xfrm>
        <a:graphic>
          <a:graphicData uri="http://schemas.openxmlformats.org/drawingml/2006/table">
            <a:tbl>
              <a:tblPr firstRow="1" bandRow="1">
                <a:tableStyleId>{5940675A-B579-460E-94D1-54222C63F5DA}</a:tableStyleId>
              </a:tblPr>
              <a:tblGrid>
                <a:gridCol w="609600"/>
                <a:gridCol w="609600"/>
                <a:gridCol w="609600"/>
                <a:gridCol w="609600"/>
                <a:gridCol w="609600"/>
                <a:gridCol w="609600"/>
                <a:gridCol w="609600"/>
                <a:gridCol w="609600"/>
                <a:gridCol w="609600"/>
                <a:gridCol w="609600"/>
              </a:tblGrid>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i</a:t>
                      </a: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1" i="1" dirty="0" smtClean="0"/>
                        <a:t>i</a:t>
                      </a:r>
                      <a:endParaRPr lang="nb-NO" b="1"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n</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t>F</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b-NO" dirty="0" smtClean="0">
                          <a:sym typeface="Symbol"/>
                        </a:rPr>
                        <a:t></a:t>
                      </a:r>
                      <a:endParaRPr lang="nb-NO" dirty="0" smtClean="0"/>
                    </a:p>
                  </a:txBody>
                  <a:tcPr vert="vert">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1" i="1" dirty="0" smtClean="0"/>
                        <a:t>j</a:t>
                      </a:r>
                      <a:endParaRPr lang="nb-NO" b="1"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t>F</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t>F</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K</a:t>
                      </a:r>
                      <a:endParaRPr lang="nb-NO"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t>!</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5" name="TextBox 4"/>
          <p:cNvSpPr txBox="1"/>
          <p:nvPr/>
        </p:nvSpPr>
        <p:spPr>
          <a:xfrm>
            <a:off x="251520" y="5589240"/>
            <a:ext cx="6048672" cy="769441"/>
          </a:xfrm>
          <a:prstGeom prst="rect">
            <a:avLst/>
          </a:prstGeom>
          <a:noFill/>
        </p:spPr>
        <p:txBody>
          <a:bodyPr wrap="square" rtlCol="0">
            <a:spAutoFit/>
          </a:bodyPr>
          <a:lstStyle/>
          <a:p>
            <a:r>
              <a:rPr lang="nb-NO" sz="2200" dirty="0" smtClean="0">
                <a:solidFill>
                  <a:schemeClr val="accent1"/>
                </a:solidFill>
                <a:latin typeface="Times New Roman" pitchFamily="18" charset="0"/>
                <a:cs typeface="Times New Roman" pitchFamily="18" charset="0"/>
              </a:rPr>
              <a:t>«Kan vi finne et utplukk av de </a:t>
            </a:r>
            <a:r>
              <a:rPr lang="nb-NO" sz="2200" i="1" dirty="0" smtClean="0">
                <a:solidFill>
                  <a:schemeClr val="accent1"/>
                </a:solidFill>
                <a:latin typeface="Times New Roman" pitchFamily="18" charset="0"/>
                <a:cs typeface="Times New Roman" pitchFamily="18" charset="0"/>
              </a:rPr>
              <a:t>i </a:t>
            </a:r>
            <a:r>
              <a:rPr lang="nb-NO" sz="2200" dirty="0" smtClean="0">
                <a:solidFill>
                  <a:schemeClr val="accent1"/>
                </a:solidFill>
                <a:latin typeface="Times New Roman" pitchFamily="18" charset="0"/>
                <a:cs typeface="Times New Roman" pitchFamily="18" charset="0"/>
              </a:rPr>
              <a:t>første elementene, </a:t>
            </a:r>
          </a:p>
          <a:p>
            <a:r>
              <a:rPr lang="nb-NO" sz="2200" dirty="0" smtClean="0">
                <a:solidFill>
                  <a:schemeClr val="accent1"/>
                </a:solidFill>
                <a:latin typeface="Times New Roman" pitchFamily="18" charset="0"/>
                <a:cs typeface="Times New Roman" pitchFamily="18" charset="0"/>
              </a:rPr>
              <a:t>med sum </a:t>
            </a:r>
            <a:r>
              <a:rPr lang="nb-NO" sz="2200" i="1" dirty="0" smtClean="0">
                <a:solidFill>
                  <a:schemeClr val="accent1"/>
                </a:solidFill>
                <a:latin typeface="Times New Roman" pitchFamily="18" charset="0"/>
                <a:cs typeface="Times New Roman" pitchFamily="18" charset="0"/>
              </a:rPr>
              <a:t>j </a:t>
            </a:r>
            <a:r>
              <a:rPr lang="nb-NO" sz="2200" dirty="0" smtClean="0">
                <a:solidFill>
                  <a:schemeClr val="accent1"/>
                </a:solidFill>
                <a:latin typeface="Times New Roman" pitchFamily="18" charset="0"/>
                <a:cs typeface="Times New Roman" pitchFamily="18" charset="0"/>
              </a:rPr>
              <a:t>?» </a:t>
            </a:r>
            <a:endParaRPr lang="nb-NO" sz="2200" dirty="0">
              <a:solidFill>
                <a:schemeClr val="accent1"/>
              </a:solidFill>
              <a:latin typeface="Times New Roman" pitchFamily="18" charset="0"/>
              <a:cs typeface="Times New Roman" pitchFamily="18" charset="0"/>
            </a:endParaRPr>
          </a:p>
        </p:txBody>
      </p:sp>
      <p:sp>
        <p:nvSpPr>
          <p:cNvPr id="9" name="TextBox 8"/>
          <p:cNvSpPr txBox="1"/>
          <p:nvPr/>
        </p:nvSpPr>
        <p:spPr>
          <a:xfrm>
            <a:off x="1547664" y="260648"/>
            <a:ext cx="504056" cy="1446550"/>
          </a:xfrm>
          <a:prstGeom prst="rect">
            <a:avLst/>
          </a:prstGeom>
          <a:noFill/>
        </p:spPr>
        <p:txBody>
          <a:bodyPr wrap="square" rtlCol="0">
            <a:spAutoFit/>
          </a:bodyPr>
          <a:lstStyle/>
          <a:p>
            <a:r>
              <a:rPr lang="nb-NO" sz="8800" dirty="0" smtClean="0">
                <a:solidFill>
                  <a:srgbClr val="00B050"/>
                </a:solidFill>
                <a:latin typeface="Eras Light ITC" pitchFamily="34" charset="0"/>
                <a:cs typeface="Arabic Typesetting" pitchFamily="66" charset="-78"/>
              </a:rPr>
              <a:t>{</a:t>
            </a:r>
            <a:endParaRPr lang="nb-NO" sz="8800" dirty="0">
              <a:solidFill>
                <a:srgbClr val="00B050"/>
              </a:solidFill>
              <a:latin typeface="Eras Light ITC" pitchFamily="34" charset="0"/>
              <a:cs typeface="Arabic Typesetting" pitchFamily="66" charset="-78"/>
            </a:endParaRPr>
          </a:p>
        </p:txBody>
      </p:sp>
      <p:cxnSp>
        <p:nvCxnSpPr>
          <p:cNvPr id="10" name="Straight Arrow Connector 9"/>
          <p:cNvCxnSpPr/>
          <p:nvPr/>
        </p:nvCxnSpPr>
        <p:spPr>
          <a:xfrm flipH="1" flipV="1">
            <a:off x="5148064" y="3573016"/>
            <a:ext cx="144016" cy="864096"/>
          </a:xfrm>
          <a:prstGeom prst="straightConnector1">
            <a:avLst/>
          </a:prstGeom>
          <a:ln w="2222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5076056" y="4581128"/>
            <a:ext cx="288032" cy="0"/>
          </a:xfrm>
          <a:prstGeom prst="straightConnector1">
            <a:avLst/>
          </a:prstGeom>
          <a:ln w="22225">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476672"/>
            <a:ext cx="8568952" cy="6381328"/>
          </a:xfrm>
        </p:spPr>
        <p:txBody>
          <a:bodyPr>
            <a:normAutofit/>
          </a:bodyPr>
          <a:lstStyle/>
          <a:p>
            <a:pPr marL="0" indent="0" algn="just">
              <a:buNone/>
            </a:pPr>
            <a:r>
              <a:rPr lang="nb-NO" sz="2200" i="1" dirty="0" smtClean="0">
                <a:solidFill>
                  <a:srgbClr val="00B050"/>
                </a:solidFill>
                <a:latin typeface="Times New Roman"/>
                <a:ea typeface="Times New Roman"/>
              </a:rPr>
              <a:t>		</a:t>
            </a:r>
            <a:r>
              <a:rPr lang="nb-NO" sz="2200" dirty="0" smtClean="0">
                <a:solidFill>
                  <a:srgbClr val="00B050"/>
                </a:solidFill>
                <a:latin typeface="Times New Roman"/>
                <a:ea typeface="Times New Roman"/>
              </a:rPr>
              <a:t>TRUE hvis </a:t>
            </a:r>
            <a:r>
              <a:rPr lang="nb-NO" sz="2200" i="1" spc="100" dirty="0" smtClean="0">
                <a:solidFill>
                  <a:srgbClr val="00B050"/>
                </a:solidFill>
                <a:latin typeface="Times New Roman"/>
                <a:ea typeface="Times New Roman"/>
              </a:rPr>
              <a:t>T</a:t>
            </a:r>
            <a:r>
              <a:rPr lang="nb-NO" sz="2200" spc="100" dirty="0" smtClean="0">
                <a:solidFill>
                  <a:srgbClr val="00B050"/>
                </a:solidFill>
                <a:latin typeface="Times New Roman"/>
                <a:ea typeface="Times New Roman"/>
              </a:rPr>
              <a:t>[</a:t>
            </a:r>
            <a:r>
              <a:rPr lang="nb-NO" sz="2200" i="1" spc="1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-1, </a:t>
            </a:r>
            <a:r>
              <a:rPr lang="nb-NO" sz="2200" i="1" spc="100" dirty="0" err="1" smtClean="0">
                <a:solidFill>
                  <a:srgbClr val="00B050"/>
                </a:solidFill>
                <a:latin typeface="Times New Roman"/>
                <a:ea typeface="Times New Roman"/>
              </a:rPr>
              <a:t>j-v</a:t>
            </a:r>
            <a:r>
              <a:rPr lang="nb-NO" sz="2200" i="1" spc="100" baseline="-25000" dirty="0" err="1"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 = TRUE	(ta med </a:t>
            </a:r>
            <a:r>
              <a:rPr lang="nb-NO" sz="2200" i="1" spc="100" dirty="0" smtClean="0">
                <a:solidFill>
                  <a:srgbClr val="00B050"/>
                </a:solidFill>
                <a:latin typeface="Times New Roman"/>
                <a:ea typeface="Times New Roman"/>
              </a:rPr>
              <a:t>v</a:t>
            </a:r>
            <a:r>
              <a:rPr lang="nb-NO" sz="2200" i="1" spc="100" baseline="-250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a:t>
            </a:r>
          </a:p>
          <a:p>
            <a:pPr marL="0" indent="0" algn="just">
              <a:buNone/>
            </a:pPr>
            <a:r>
              <a:rPr lang="nb-NO" sz="2200" i="1" dirty="0" smtClean="0">
                <a:solidFill>
                  <a:srgbClr val="00B050"/>
                </a:solidFill>
                <a:latin typeface="Times New Roman"/>
                <a:ea typeface="Times New Roman"/>
              </a:rPr>
              <a:t>T</a:t>
            </a:r>
            <a:r>
              <a:rPr lang="nb-NO" sz="2200" dirty="0"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i</a:t>
            </a:r>
            <a:r>
              <a:rPr lang="nb-NO" sz="2200" dirty="0" err="1"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j</a:t>
            </a:r>
            <a:r>
              <a:rPr lang="nb-NO" sz="2200" dirty="0" smtClean="0">
                <a:solidFill>
                  <a:srgbClr val="00B050"/>
                </a:solidFill>
                <a:latin typeface="Times New Roman"/>
                <a:ea typeface="Times New Roman"/>
              </a:rPr>
              <a:t>] =		TRUE hvis </a:t>
            </a:r>
            <a:r>
              <a:rPr lang="nb-NO" sz="2200" i="1" spc="100" dirty="0" smtClean="0">
                <a:solidFill>
                  <a:srgbClr val="00B050"/>
                </a:solidFill>
                <a:latin typeface="Times New Roman"/>
                <a:ea typeface="Times New Roman"/>
              </a:rPr>
              <a:t>T</a:t>
            </a:r>
            <a:r>
              <a:rPr lang="nb-NO" sz="2200" spc="100" dirty="0" smtClean="0">
                <a:solidFill>
                  <a:srgbClr val="00B050"/>
                </a:solidFill>
                <a:latin typeface="Times New Roman"/>
                <a:ea typeface="Times New Roman"/>
              </a:rPr>
              <a:t>[</a:t>
            </a:r>
            <a:r>
              <a:rPr lang="nb-NO" sz="2200" i="1" spc="1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-1, </a:t>
            </a:r>
            <a:r>
              <a:rPr lang="nb-NO" sz="2200" i="1" spc="100" dirty="0" smtClean="0">
                <a:solidFill>
                  <a:srgbClr val="00B050"/>
                </a:solidFill>
                <a:latin typeface="Times New Roman"/>
                <a:ea typeface="Times New Roman"/>
              </a:rPr>
              <a:t>j</a:t>
            </a:r>
            <a:r>
              <a:rPr lang="nb-NO" sz="2200" spc="100" dirty="0" smtClean="0">
                <a:solidFill>
                  <a:srgbClr val="00B050"/>
                </a:solidFill>
                <a:latin typeface="Times New Roman"/>
                <a:ea typeface="Times New Roman"/>
              </a:rPr>
              <a:t>] = TRUE		(ikke ta med </a:t>
            </a:r>
            <a:r>
              <a:rPr lang="nb-NO" sz="2200" i="1" spc="100" dirty="0" smtClean="0">
                <a:solidFill>
                  <a:srgbClr val="00B050"/>
                </a:solidFill>
                <a:latin typeface="Times New Roman"/>
                <a:ea typeface="Times New Roman"/>
              </a:rPr>
              <a:t>v</a:t>
            </a:r>
            <a:r>
              <a:rPr lang="nb-NO" sz="2200" i="1" spc="100" baseline="-250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a:t>
            </a:r>
            <a:endParaRPr lang="nb-NO" sz="2200" dirty="0" smtClean="0">
              <a:solidFill>
                <a:srgbClr val="00B050"/>
              </a:solidFill>
              <a:latin typeface="Times New Roman"/>
              <a:ea typeface="Times New Roman"/>
            </a:endParaRPr>
          </a:p>
          <a:p>
            <a:pPr marL="0" indent="0" algn="just">
              <a:buNone/>
            </a:pPr>
            <a:r>
              <a:rPr lang="nb-NO" sz="2200" dirty="0" smtClean="0">
                <a:solidFill>
                  <a:srgbClr val="00B050"/>
                </a:solidFill>
                <a:latin typeface="Times New Roman"/>
                <a:cs typeface="Times New Roman" pitchFamily="18" charset="0"/>
              </a:rPr>
              <a:t>		FALSE ellers .</a:t>
            </a:r>
          </a:p>
          <a:p>
            <a:pPr marL="0" indent="0" algn="just">
              <a:buNone/>
            </a:pPr>
            <a:r>
              <a:rPr lang="nb-NO" sz="2200" i="1" dirty="0" smtClean="0">
                <a:solidFill>
                  <a:srgbClr val="00B050"/>
                </a:solidFill>
                <a:latin typeface="Times New Roman"/>
                <a:cs typeface="Times New Roman" pitchFamily="18" charset="0"/>
              </a:rPr>
              <a:t>T</a:t>
            </a:r>
            <a:r>
              <a:rPr lang="nb-NO" sz="2200" dirty="0" smtClean="0">
                <a:solidFill>
                  <a:srgbClr val="00B050"/>
                </a:solidFill>
                <a:latin typeface="Times New Roman"/>
                <a:cs typeface="Times New Roman" pitchFamily="18" charset="0"/>
              </a:rPr>
              <a:t>[0,0] = TRUE				(kan lage sum 0 med ingen tall)</a:t>
            </a:r>
            <a:endParaRPr lang="nb-NO" sz="2200" dirty="0" smtClean="0">
              <a:latin typeface="Times New Roman" pitchFamily="18" charset="0"/>
              <a:cs typeface="Times New Roman" pitchFamily="18" charset="0"/>
            </a:endParaRPr>
          </a:p>
          <a:p>
            <a:pPr marL="0" indent="0" algn="just">
              <a:buNone/>
            </a:pPr>
            <a:r>
              <a:rPr lang="nb-NO" sz="2200" dirty="0" smtClean="0">
                <a:solidFill>
                  <a:srgbClr val="00B050"/>
                </a:solidFill>
                <a:latin typeface="Times New Roman"/>
                <a:ea typeface="Times New Roman"/>
              </a:rPr>
              <a:t>					</a:t>
            </a:r>
            <a:endParaRPr lang="nb-NO" sz="2200"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971600" y="2132856"/>
          <a:ext cx="6096000" cy="2966720"/>
        </p:xfrm>
        <a:graphic>
          <a:graphicData uri="http://schemas.openxmlformats.org/drawingml/2006/table">
            <a:tbl>
              <a:tblPr firstRow="1" bandRow="1">
                <a:tableStyleId>{5940675A-B579-460E-94D1-54222C63F5DA}</a:tableStyleId>
              </a:tblPr>
              <a:tblGrid>
                <a:gridCol w="609600"/>
                <a:gridCol w="609600"/>
                <a:gridCol w="609600"/>
                <a:gridCol w="609600"/>
                <a:gridCol w="609600"/>
                <a:gridCol w="609600"/>
                <a:gridCol w="609600"/>
                <a:gridCol w="609600"/>
                <a:gridCol w="609600"/>
                <a:gridCol w="609600"/>
              </a:tblGrid>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i</a:t>
                      </a: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1" i="1" dirty="0" smtClean="0"/>
                        <a:t>i</a:t>
                      </a:r>
                      <a:endParaRPr lang="nb-NO" b="1"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n</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T</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b-NO" dirty="0" smtClean="0">
                          <a:sym typeface="Symbol"/>
                        </a:rPr>
                        <a:t></a:t>
                      </a:r>
                      <a:endParaRPr lang="nb-NO" dirty="0" smtClean="0"/>
                    </a:p>
                  </a:txBody>
                  <a:tcPr vert="vert">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1" i="1" dirty="0" smtClean="0"/>
                        <a:t>j</a:t>
                      </a:r>
                      <a:endParaRPr lang="nb-NO" b="1"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K</a:t>
                      </a:r>
                      <a:endParaRPr lang="nb-NO" i="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nb-NO" dirty="0" smtClean="0"/>
                        <a:t>!</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5" name="TextBox 4"/>
          <p:cNvSpPr txBox="1"/>
          <p:nvPr/>
        </p:nvSpPr>
        <p:spPr>
          <a:xfrm>
            <a:off x="251520" y="5589240"/>
            <a:ext cx="6048672" cy="769441"/>
          </a:xfrm>
          <a:prstGeom prst="rect">
            <a:avLst/>
          </a:prstGeom>
          <a:noFill/>
        </p:spPr>
        <p:txBody>
          <a:bodyPr wrap="square" rtlCol="0">
            <a:spAutoFit/>
          </a:bodyPr>
          <a:lstStyle/>
          <a:p>
            <a:r>
              <a:rPr lang="nb-NO" sz="2200" dirty="0" smtClean="0">
                <a:solidFill>
                  <a:schemeClr val="accent1"/>
                </a:solidFill>
                <a:latin typeface="Times New Roman" pitchFamily="18" charset="0"/>
                <a:cs typeface="Times New Roman" pitchFamily="18" charset="0"/>
              </a:rPr>
              <a:t>«Kan vi finne et utplukk av de </a:t>
            </a:r>
            <a:r>
              <a:rPr lang="nb-NO" sz="2200" i="1" dirty="0" smtClean="0">
                <a:solidFill>
                  <a:schemeClr val="accent1"/>
                </a:solidFill>
                <a:latin typeface="Times New Roman" pitchFamily="18" charset="0"/>
                <a:cs typeface="Times New Roman" pitchFamily="18" charset="0"/>
              </a:rPr>
              <a:t>i </a:t>
            </a:r>
            <a:r>
              <a:rPr lang="nb-NO" sz="2200" dirty="0" smtClean="0">
                <a:solidFill>
                  <a:schemeClr val="accent1"/>
                </a:solidFill>
                <a:latin typeface="Times New Roman" pitchFamily="18" charset="0"/>
                <a:cs typeface="Times New Roman" pitchFamily="18" charset="0"/>
              </a:rPr>
              <a:t>første elementene, </a:t>
            </a:r>
          </a:p>
          <a:p>
            <a:r>
              <a:rPr lang="nb-NO" sz="2200" dirty="0" smtClean="0">
                <a:solidFill>
                  <a:schemeClr val="accent1"/>
                </a:solidFill>
                <a:latin typeface="Times New Roman" pitchFamily="18" charset="0"/>
                <a:cs typeface="Times New Roman" pitchFamily="18" charset="0"/>
              </a:rPr>
              <a:t>med sum </a:t>
            </a:r>
            <a:r>
              <a:rPr lang="nb-NO" sz="2200" i="1" dirty="0" smtClean="0">
                <a:solidFill>
                  <a:schemeClr val="accent1"/>
                </a:solidFill>
                <a:latin typeface="Times New Roman" pitchFamily="18" charset="0"/>
                <a:cs typeface="Times New Roman" pitchFamily="18" charset="0"/>
              </a:rPr>
              <a:t>j </a:t>
            </a:r>
            <a:r>
              <a:rPr lang="nb-NO" sz="2200" dirty="0" smtClean="0">
                <a:solidFill>
                  <a:schemeClr val="accent1"/>
                </a:solidFill>
                <a:latin typeface="Times New Roman" pitchFamily="18" charset="0"/>
                <a:cs typeface="Times New Roman" pitchFamily="18" charset="0"/>
              </a:rPr>
              <a:t>?» </a:t>
            </a:r>
            <a:endParaRPr lang="nb-NO" sz="2200" dirty="0">
              <a:solidFill>
                <a:schemeClr val="accent1"/>
              </a:solidFill>
              <a:latin typeface="Times New Roman" pitchFamily="18" charset="0"/>
              <a:cs typeface="Times New Roman" pitchFamily="18" charset="0"/>
            </a:endParaRPr>
          </a:p>
        </p:txBody>
      </p:sp>
      <p:sp>
        <p:nvSpPr>
          <p:cNvPr id="9" name="TextBox 8"/>
          <p:cNvSpPr txBox="1"/>
          <p:nvPr/>
        </p:nvSpPr>
        <p:spPr>
          <a:xfrm>
            <a:off x="1547664" y="260648"/>
            <a:ext cx="504056" cy="1446550"/>
          </a:xfrm>
          <a:prstGeom prst="rect">
            <a:avLst/>
          </a:prstGeom>
          <a:noFill/>
        </p:spPr>
        <p:txBody>
          <a:bodyPr wrap="square" rtlCol="0">
            <a:spAutoFit/>
          </a:bodyPr>
          <a:lstStyle/>
          <a:p>
            <a:r>
              <a:rPr lang="nb-NO" sz="8800" dirty="0" smtClean="0">
                <a:solidFill>
                  <a:srgbClr val="00B050"/>
                </a:solidFill>
                <a:latin typeface="Eras Light ITC" pitchFamily="34" charset="0"/>
                <a:cs typeface="Arabic Typesetting" pitchFamily="66" charset="-78"/>
              </a:rPr>
              <a:t>{</a:t>
            </a:r>
            <a:endParaRPr lang="nb-NO" sz="8800" dirty="0">
              <a:solidFill>
                <a:srgbClr val="00B050"/>
              </a:solidFill>
              <a:latin typeface="Eras Light ITC" pitchFamily="34" charset="0"/>
              <a:cs typeface="Arabic Typesetting" pitchFamily="66" charset="-7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476672"/>
            <a:ext cx="8568952" cy="6381328"/>
          </a:xfrm>
        </p:spPr>
        <p:txBody>
          <a:bodyPr>
            <a:normAutofit/>
          </a:bodyPr>
          <a:lstStyle/>
          <a:p>
            <a:pPr marL="0" indent="0" algn="just">
              <a:buNone/>
            </a:pPr>
            <a:r>
              <a:rPr lang="nb-NO" sz="2200" i="1" dirty="0" smtClean="0">
                <a:solidFill>
                  <a:srgbClr val="00B050"/>
                </a:solidFill>
                <a:latin typeface="Times New Roman"/>
                <a:ea typeface="Times New Roman"/>
              </a:rPr>
              <a:t>		</a:t>
            </a:r>
            <a:r>
              <a:rPr lang="nb-NO" sz="2200" dirty="0" smtClean="0">
                <a:solidFill>
                  <a:srgbClr val="00B050"/>
                </a:solidFill>
                <a:latin typeface="Times New Roman"/>
                <a:ea typeface="Times New Roman"/>
              </a:rPr>
              <a:t>TRUE hvis </a:t>
            </a:r>
            <a:r>
              <a:rPr lang="nb-NO" sz="2200" i="1" spc="100" dirty="0" smtClean="0">
                <a:solidFill>
                  <a:srgbClr val="00B050"/>
                </a:solidFill>
                <a:latin typeface="Times New Roman"/>
                <a:ea typeface="Times New Roman"/>
              </a:rPr>
              <a:t>T</a:t>
            </a:r>
            <a:r>
              <a:rPr lang="nb-NO" sz="2200" spc="100" dirty="0" smtClean="0">
                <a:solidFill>
                  <a:srgbClr val="00B050"/>
                </a:solidFill>
                <a:latin typeface="Times New Roman"/>
                <a:ea typeface="Times New Roman"/>
              </a:rPr>
              <a:t>[</a:t>
            </a:r>
            <a:r>
              <a:rPr lang="nb-NO" sz="2200" i="1" spc="1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-1, </a:t>
            </a:r>
            <a:r>
              <a:rPr lang="nb-NO" sz="2200" i="1" spc="100" dirty="0" err="1" smtClean="0">
                <a:solidFill>
                  <a:srgbClr val="00B050"/>
                </a:solidFill>
                <a:latin typeface="Times New Roman"/>
                <a:ea typeface="Times New Roman"/>
              </a:rPr>
              <a:t>j-v</a:t>
            </a:r>
            <a:r>
              <a:rPr lang="nb-NO" sz="2200" i="1" spc="100" baseline="-25000" dirty="0" err="1"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 = TRUE	(ta med </a:t>
            </a:r>
            <a:r>
              <a:rPr lang="nb-NO" sz="2200" i="1" spc="100" dirty="0" smtClean="0">
                <a:solidFill>
                  <a:srgbClr val="00B050"/>
                </a:solidFill>
                <a:latin typeface="Times New Roman"/>
                <a:ea typeface="Times New Roman"/>
              </a:rPr>
              <a:t>v</a:t>
            </a:r>
            <a:r>
              <a:rPr lang="nb-NO" sz="2200" i="1" spc="100" baseline="-250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a:t>
            </a:r>
          </a:p>
          <a:p>
            <a:pPr marL="0" indent="0" algn="just">
              <a:buNone/>
            </a:pPr>
            <a:r>
              <a:rPr lang="nb-NO" sz="2200" i="1" dirty="0" smtClean="0">
                <a:solidFill>
                  <a:srgbClr val="00B050"/>
                </a:solidFill>
                <a:latin typeface="Times New Roman"/>
                <a:ea typeface="Times New Roman"/>
              </a:rPr>
              <a:t>T</a:t>
            </a:r>
            <a:r>
              <a:rPr lang="nb-NO" sz="2200" dirty="0"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i</a:t>
            </a:r>
            <a:r>
              <a:rPr lang="nb-NO" sz="2200" dirty="0" err="1" smtClean="0">
                <a:solidFill>
                  <a:srgbClr val="00B050"/>
                </a:solidFill>
                <a:latin typeface="Times New Roman"/>
                <a:ea typeface="Times New Roman"/>
              </a:rPr>
              <a:t>,</a:t>
            </a:r>
            <a:r>
              <a:rPr lang="nb-NO" sz="2200" i="1" dirty="0" err="1" smtClean="0">
                <a:solidFill>
                  <a:srgbClr val="00B050"/>
                </a:solidFill>
                <a:latin typeface="Times New Roman"/>
                <a:ea typeface="Times New Roman"/>
              </a:rPr>
              <a:t>j</a:t>
            </a:r>
            <a:r>
              <a:rPr lang="nb-NO" sz="2200" dirty="0" smtClean="0">
                <a:solidFill>
                  <a:srgbClr val="00B050"/>
                </a:solidFill>
                <a:latin typeface="Times New Roman"/>
                <a:ea typeface="Times New Roman"/>
              </a:rPr>
              <a:t>] =		TRUE hvis </a:t>
            </a:r>
            <a:r>
              <a:rPr lang="nb-NO" sz="2200" i="1" spc="100" dirty="0" smtClean="0">
                <a:solidFill>
                  <a:srgbClr val="00B050"/>
                </a:solidFill>
                <a:latin typeface="Times New Roman"/>
                <a:ea typeface="Times New Roman"/>
              </a:rPr>
              <a:t>T</a:t>
            </a:r>
            <a:r>
              <a:rPr lang="nb-NO" sz="2200" spc="100" dirty="0" smtClean="0">
                <a:solidFill>
                  <a:srgbClr val="00B050"/>
                </a:solidFill>
                <a:latin typeface="Times New Roman"/>
                <a:ea typeface="Times New Roman"/>
              </a:rPr>
              <a:t>[</a:t>
            </a:r>
            <a:r>
              <a:rPr lang="nb-NO" sz="2200" i="1" spc="1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-1, </a:t>
            </a:r>
            <a:r>
              <a:rPr lang="nb-NO" sz="2200" i="1" spc="100" dirty="0" smtClean="0">
                <a:solidFill>
                  <a:srgbClr val="00B050"/>
                </a:solidFill>
                <a:latin typeface="Times New Roman"/>
                <a:ea typeface="Times New Roman"/>
              </a:rPr>
              <a:t>j</a:t>
            </a:r>
            <a:r>
              <a:rPr lang="nb-NO" sz="2200" spc="100" dirty="0" smtClean="0">
                <a:solidFill>
                  <a:srgbClr val="00B050"/>
                </a:solidFill>
                <a:latin typeface="Times New Roman"/>
                <a:ea typeface="Times New Roman"/>
              </a:rPr>
              <a:t>] = TRUE		(ikke ta med </a:t>
            </a:r>
            <a:r>
              <a:rPr lang="nb-NO" sz="2200" i="1" spc="100" dirty="0" smtClean="0">
                <a:solidFill>
                  <a:srgbClr val="00B050"/>
                </a:solidFill>
                <a:latin typeface="Times New Roman"/>
                <a:ea typeface="Times New Roman"/>
              </a:rPr>
              <a:t>v</a:t>
            </a:r>
            <a:r>
              <a:rPr lang="nb-NO" sz="2200" i="1" spc="100" baseline="-25000" dirty="0" smtClean="0">
                <a:solidFill>
                  <a:srgbClr val="00B050"/>
                </a:solidFill>
                <a:latin typeface="Times New Roman"/>
                <a:ea typeface="Times New Roman"/>
              </a:rPr>
              <a:t>i</a:t>
            </a:r>
            <a:r>
              <a:rPr lang="nb-NO" sz="2200" spc="100" dirty="0" smtClean="0">
                <a:solidFill>
                  <a:srgbClr val="00B050"/>
                </a:solidFill>
                <a:latin typeface="Times New Roman"/>
                <a:ea typeface="Times New Roman"/>
              </a:rPr>
              <a:t>)</a:t>
            </a:r>
            <a:endParaRPr lang="nb-NO" sz="2200" dirty="0" smtClean="0">
              <a:solidFill>
                <a:srgbClr val="00B050"/>
              </a:solidFill>
              <a:latin typeface="Times New Roman"/>
              <a:ea typeface="Times New Roman"/>
            </a:endParaRPr>
          </a:p>
          <a:p>
            <a:pPr marL="0" indent="0" algn="just">
              <a:buNone/>
            </a:pPr>
            <a:r>
              <a:rPr lang="nb-NO" sz="2200" dirty="0" smtClean="0">
                <a:solidFill>
                  <a:srgbClr val="00B050"/>
                </a:solidFill>
                <a:latin typeface="Times New Roman"/>
                <a:cs typeface="Times New Roman" pitchFamily="18" charset="0"/>
              </a:rPr>
              <a:t>		FALSE ellers .</a:t>
            </a:r>
          </a:p>
          <a:p>
            <a:pPr marL="0" indent="0" algn="just">
              <a:buNone/>
            </a:pPr>
            <a:r>
              <a:rPr lang="nb-NO" sz="2200" i="1" dirty="0" smtClean="0">
                <a:solidFill>
                  <a:srgbClr val="00B050"/>
                </a:solidFill>
                <a:latin typeface="Times New Roman"/>
                <a:cs typeface="Times New Roman" pitchFamily="18" charset="0"/>
              </a:rPr>
              <a:t>T</a:t>
            </a:r>
            <a:r>
              <a:rPr lang="nb-NO" sz="2200" dirty="0" smtClean="0">
                <a:solidFill>
                  <a:srgbClr val="00B050"/>
                </a:solidFill>
                <a:latin typeface="Times New Roman"/>
                <a:cs typeface="Times New Roman" pitchFamily="18" charset="0"/>
              </a:rPr>
              <a:t>[0,0] = TRUE				(kan lage sum 0 med ingen tall</a:t>
            </a:r>
            <a:r>
              <a:rPr lang="nb-NO" sz="2200" dirty="0" smtClean="0">
                <a:solidFill>
                  <a:srgbClr val="00B050"/>
                </a:solidFill>
                <a:latin typeface="Times New Roman"/>
                <a:cs typeface="Times New Roman" pitchFamily="18" charset="0"/>
              </a:rPr>
              <a:t>)</a:t>
            </a:r>
          </a:p>
          <a:p>
            <a:pPr marL="0" indent="0" algn="just">
              <a:buNone/>
            </a:pPr>
            <a:endParaRPr lang="nb-NO" sz="2200" dirty="0" smtClean="0">
              <a:solidFill>
                <a:srgbClr val="00B050"/>
              </a:solidFill>
              <a:latin typeface="Times New Roman"/>
              <a:cs typeface="Times New Roman" pitchFamily="18" charset="0"/>
            </a:endParaRPr>
          </a:p>
          <a:p>
            <a:pPr marL="0" indent="0" algn="just">
              <a:buNone/>
            </a:pPr>
            <a:endParaRPr lang="nb-NO" sz="2200" dirty="0" smtClean="0">
              <a:solidFill>
                <a:srgbClr val="00B050"/>
              </a:solidFill>
              <a:latin typeface="Times New Roman"/>
              <a:cs typeface="Times New Roman" pitchFamily="18" charset="0"/>
            </a:endParaRPr>
          </a:p>
          <a:p>
            <a:pPr marL="0" indent="0" algn="just">
              <a:buNone/>
            </a:pPr>
            <a:endParaRPr lang="nb-NO" sz="2200" dirty="0" smtClean="0">
              <a:solidFill>
                <a:srgbClr val="00B050"/>
              </a:solidFill>
              <a:latin typeface="Times New Roman"/>
              <a:cs typeface="Times New Roman" pitchFamily="18" charset="0"/>
            </a:endParaRPr>
          </a:p>
          <a:p>
            <a:pPr marL="0" indent="0" algn="just">
              <a:buNone/>
            </a:pPr>
            <a:endParaRPr lang="nb-NO" sz="2200" dirty="0" smtClean="0">
              <a:solidFill>
                <a:srgbClr val="00B050"/>
              </a:solidFill>
              <a:latin typeface="Times New Roman"/>
              <a:cs typeface="Times New Roman" pitchFamily="18" charset="0"/>
            </a:endParaRPr>
          </a:p>
          <a:p>
            <a:pPr marL="0" indent="0" algn="just">
              <a:buNone/>
            </a:pPr>
            <a:endParaRPr lang="nb-NO" sz="2200" dirty="0" smtClean="0">
              <a:solidFill>
                <a:srgbClr val="00B050"/>
              </a:solidFill>
              <a:latin typeface="Times New Roman"/>
              <a:cs typeface="Times New Roman" pitchFamily="18" charset="0"/>
            </a:endParaRPr>
          </a:p>
          <a:p>
            <a:pPr marL="0" indent="0" algn="just">
              <a:buNone/>
            </a:pPr>
            <a:r>
              <a:rPr lang="nb-NO" sz="2200" dirty="0" smtClean="0">
                <a:solidFill>
                  <a:srgbClr val="00B050"/>
                </a:solidFill>
                <a:latin typeface="Times New Roman"/>
                <a:cs typeface="Times New Roman" pitchFamily="18" charset="0"/>
              </a:rPr>
              <a:t>En ekstra tabell </a:t>
            </a:r>
            <a:r>
              <a:rPr lang="nb-NO" sz="2200" i="1" dirty="0" smtClean="0">
                <a:solidFill>
                  <a:srgbClr val="00B050"/>
                </a:solidFill>
                <a:latin typeface="Times New Roman"/>
                <a:cs typeface="Times New Roman" pitchFamily="18" charset="0"/>
              </a:rPr>
              <a:t>U</a:t>
            </a:r>
            <a:r>
              <a:rPr lang="nb-NO" sz="2200" dirty="0" smtClean="0">
                <a:solidFill>
                  <a:srgbClr val="00B050"/>
                </a:solidFill>
                <a:latin typeface="Times New Roman"/>
                <a:cs typeface="Times New Roman" pitchFamily="18" charset="0"/>
              </a:rPr>
              <a:t>[0..n] lagrer utplukket ved å sette </a:t>
            </a:r>
            <a:r>
              <a:rPr lang="nb-NO" sz="2200" i="1" dirty="0" smtClean="0">
                <a:solidFill>
                  <a:srgbClr val="00B050"/>
                </a:solidFill>
                <a:latin typeface="Times New Roman"/>
                <a:cs typeface="Times New Roman" pitchFamily="18" charset="0"/>
              </a:rPr>
              <a:t>U</a:t>
            </a:r>
            <a:r>
              <a:rPr lang="nb-NO" sz="2200" dirty="0" smtClean="0">
                <a:solidFill>
                  <a:srgbClr val="00B050"/>
                </a:solidFill>
                <a:latin typeface="Times New Roman"/>
                <a:cs typeface="Times New Roman" pitchFamily="18" charset="0"/>
              </a:rPr>
              <a:t>[</a:t>
            </a:r>
            <a:r>
              <a:rPr lang="nb-NO" sz="2200" i="1" dirty="0" smtClean="0">
                <a:solidFill>
                  <a:srgbClr val="00B050"/>
                </a:solidFill>
                <a:latin typeface="Times New Roman"/>
                <a:cs typeface="Times New Roman" pitchFamily="18" charset="0"/>
              </a:rPr>
              <a:t>i</a:t>
            </a:r>
            <a:r>
              <a:rPr lang="nb-NO" sz="2200" dirty="0" smtClean="0">
                <a:solidFill>
                  <a:srgbClr val="00B050"/>
                </a:solidFill>
                <a:latin typeface="Times New Roman"/>
                <a:cs typeface="Times New Roman" pitchFamily="18" charset="0"/>
              </a:rPr>
              <a:t>]=TRUE om det er «</a:t>
            </a:r>
            <a:r>
              <a:rPr lang="nb-NO" sz="2200" dirty="0" err="1" smtClean="0">
                <a:solidFill>
                  <a:srgbClr val="00B050"/>
                </a:solidFill>
                <a:latin typeface="Times New Roman"/>
                <a:cs typeface="Times New Roman" pitchFamily="18" charset="0"/>
              </a:rPr>
              <a:t>ta-med-regelen</a:t>
            </a:r>
            <a:r>
              <a:rPr lang="nb-NO" sz="2200" dirty="0" smtClean="0">
                <a:solidFill>
                  <a:srgbClr val="00B050"/>
                </a:solidFill>
                <a:latin typeface="Times New Roman"/>
                <a:cs typeface="Times New Roman" pitchFamily="18" charset="0"/>
              </a:rPr>
              <a:t>» som gir innslaget i </a:t>
            </a:r>
            <a:r>
              <a:rPr lang="nb-NO" sz="2200" i="1" dirty="0" smtClean="0">
                <a:solidFill>
                  <a:srgbClr val="00B050"/>
                </a:solidFill>
                <a:latin typeface="Times New Roman"/>
                <a:cs typeface="Times New Roman" pitchFamily="18" charset="0"/>
              </a:rPr>
              <a:t>T.</a:t>
            </a:r>
            <a:endParaRPr lang="nb-NO" sz="2200" i="1" dirty="0" smtClean="0">
              <a:latin typeface="Times New Roman" pitchFamily="18" charset="0"/>
              <a:cs typeface="Times New Roman" pitchFamily="18" charset="0"/>
            </a:endParaRPr>
          </a:p>
          <a:p>
            <a:pPr marL="0" indent="0" algn="just">
              <a:buNone/>
            </a:pPr>
            <a:r>
              <a:rPr lang="nb-NO" sz="2200" dirty="0" smtClean="0">
                <a:solidFill>
                  <a:srgbClr val="00B050"/>
                </a:solidFill>
                <a:latin typeface="Times New Roman"/>
                <a:ea typeface="Times New Roman"/>
              </a:rPr>
              <a:t>					</a:t>
            </a:r>
            <a:endParaRPr lang="nb-NO" sz="2200"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971600" y="2132856"/>
          <a:ext cx="6096000" cy="1112520"/>
        </p:xfrm>
        <a:graphic>
          <a:graphicData uri="http://schemas.openxmlformats.org/drawingml/2006/table">
            <a:tbl>
              <a:tblPr firstRow="1" bandRow="1">
                <a:tableStyleId>{5940675A-B579-460E-94D1-54222C63F5DA}</a:tableStyleId>
              </a:tblPr>
              <a:tblGrid>
                <a:gridCol w="609600"/>
                <a:gridCol w="609600"/>
                <a:gridCol w="609600"/>
                <a:gridCol w="609600"/>
                <a:gridCol w="609600"/>
                <a:gridCol w="609600"/>
                <a:gridCol w="609600"/>
                <a:gridCol w="609600"/>
                <a:gridCol w="609600"/>
                <a:gridCol w="609600"/>
              </a:tblGrid>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0</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1</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t>2</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dirty="0" smtClean="0">
                          <a:sym typeface="Symbol"/>
                        </a:rPr>
                        <a:t></a:t>
                      </a: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b="0" i="1" dirty="0" smtClean="0"/>
                        <a:t>i</a:t>
                      </a:r>
                      <a:endParaRPr lang="nb-NO" b="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b-NO" i="1" dirty="0" smtClean="0"/>
                        <a:t>n</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nb-NO" i="1" dirty="0" smtClean="0"/>
                        <a:t>U</a:t>
                      </a:r>
                      <a:endParaRPr lang="nb-NO"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5" name="TextBox 4"/>
          <p:cNvSpPr txBox="1"/>
          <p:nvPr/>
        </p:nvSpPr>
        <p:spPr>
          <a:xfrm>
            <a:off x="251520" y="5589240"/>
            <a:ext cx="6048672" cy="769441"/>
          </a:xfrm>
          <a:prstGeom prst="rect">
            <a:avLst/>
          </a:prstGeom>
          <a:noFill/>
        </p:spPr>
        <p:txBody>
          <a:bodyPr wrap="square" rtlCol="0">
            <a:spAutoFit/>
          </a:bodyPr>
          <a:lstStyle/>
          <a:p>
            <a:r>
              <a:rPr lang="nb-NO" sz="2200" dirty="0" smtClean="0">
                <a:solidFill>
                  <a:schemeClr val="accent1"/>
                </a:solidFill>
                <a:latin typeface="Times New Roman" pitchFamily="18" charset="0"/>
                <a:cs typeface="Times New Roman" pitchFamily="18" charset="0"/>
              </a:rPr>
              <a:t>«Kan vi finne et utplukk av de </a:t>
            </a:r>
            <a:r>
              <a:rPr lang="nb-NO" sz="2200" i="1" dirty="0" smtClean="0">
                <a:solidFill>
                  <a:schemeClr val="accent1"/>
                </a:solidFill>
                <a:latin typeface="Times New Roman" pitchFamily="18" charset="0"/>
                <a:cs typeface="Times New Roman" pitchFamily="18" charset="0"/>
              </a:rPr>
              <a:t>i </a:t>
            </a:r>
            <a:r>
              <a:rPr lang="nb-NO" sz="2200" dirty="0" smtClean="0">
                <a:solidFill>
                  <a:schemeClr val="accent1"/>
                </a:solidFill>
                <a:latin typeface="Times New Roman" pitchFamily="18" charset="0"/>
                <a:cs typeface="Times New Roman" pitchFamily="18" charset="0"/>
              </a:rPr>
              <a:t>første elementene, </a:t>
            </a:r>
          </a:p>
          <a:p>
            <a:r>
              <a:rPr lang="nb-NO" sz="2200" dirty="0" smtClean="0">
                <a:solidFill>
                  <a:schemeClr val="accent1"/>
                </a:solidFill>
                <a:latin typeface="Times New Roman" pitchFamily="18" charset="0"/>
                <a:cs typeface="Times New Roman" pitchFamily="18" charset="0"/>
              </a:rPr>
              <a:t>med sum </a:t>
            </a:r>
            <a:r>
              <a:rPr lang="nb-NO" sz="2200" i="1" dirty="0" smtClean="0">
                <a:solidFill>
                  <a:schemeClr val="accent1"/>
                </a:solidFill>
                <a:latin typeface="Times New Roman" pitchFamily="18" charset="0"/>
                <a:cs typeface="Times New Roman" pitchFamily="18" charset="0"/>
              </a:rPr>
              <a:t>j </a:t>
            </a:r>
            <a:r>
              <a:rPr lang="nb-NO" sz="2200" dirty="0" smtClean="0">
                <a:solidFill>
                  <a:schemeClr val="accent1"/>
                </a:solidFill>
                <a:latin typeface="Times New Roman" pitchFamily="18" charset="0"/>
                <a:cs typeface="Times New Roman" pitchFamily="18" charset="0"/>
              </a:rPr>
              <a:t>?» </a:t>
            </a:r>
            <a:endParaRPr lang="nb-NO" sz="2200" dirty="0">
              <a:solidFill>
                <a:schemeClr val="accent1"/>
              </a:solidFill>
              <a:latin typeface="Times New Roman" pitchFamily="18" charset="0"/>
              <a:cs typeface="Times New Roman" pitchFamily="18" charset="0"/>
            </a:endParaRPr>
          </a:p>
        </p:txBody>
      </p:sp>
      <p:sp>
        <p:nvSpPr>
          <p:cNvPr id="9" name="TextBox 8"/>
          <p:cNvSpPr txBox="1"/>
          <p:nvPr/>
        </p:nvSpPr>
        <p:spPr>
          <a:xfrm>
            <a:off x="1547664" y="260648"/>
            <a:ext cx="504056" cy="1446550"/>
          </a:xfrm>
          <a:prstGeom prst="rect">
            <a:avLst/>
          </a:prstGeom>
          <a:noFill/>
        </p:spPr>
        <p:txBody>
          <a:bodyPr wrap="square" rtlCol="0">
            <a:spAutoFit/>
          </a:bodyPr>
          <a:lstStyle/>
          <a:p>
            <a:r>
              <a:rPr lang="nb-NO" sz="8800" dirty="0" smtClean="0">
                <a:solidFill>
                  <a:srgbClr val="00B050"/>
                </a:solidFill>
                <a:latin typeface="Eras Light ITC" pitchFamily="34" charset="0"/>
                <a:cs typeface="Arabic Typesetting" pitchFamily="66" charset="-78"/>
              </a:rPr>
              <a:t>{</a:t>
            </a:r>
            <a:endParaRPr lang="nb-NO" sz="8800" dirty="0">
              <a:solidFill>
                <a:srgbClr val="00B050"/>
              </a:solidFill>
              <a:latin typeface="Eras Light ITC" pitchFamily="34" charset="0"/>
              <a:cs typeface="Arabic Typesetting" pitchFamily="66" charset="-78"/>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881336"/>
            <a:ext cx="8229600" cy="5976664"/>
          </a:xfrm>
        </p:spPr>
        <p:txBody>
          <a:bodyPr>
            <a:normAutofit/>
          </a:bodyPr>
          <a:lstStyle/>
          <a:p>
            <a:pPr>
              <a:buNone/>
            </a:pPr>
            <a:endParaRPr lang="nb-NO" sz="1600" dirty="0" smtClean="0">
              <a:latin typeface="Courier New" pitchFamily="49" charset="0"/>
              <a:cs typeface="Courier New" pitchFamily="49" charset="0"/>
            </a:endParaRPr>
          </a:p>
          <a:p>
            <a:pPr>
              <a:buNone/>
            </a:pPr>
            <a:r>
              <a:rPr lang="nb-NO" sz="2200" dirty="0" smtClean="0">
                <a:solidFill>
                  <a:srgbClr val="00B050"/>
                </a:solidFill>
                <a:latin typeface="Courier New" pitchFamily="49" charset="0"/>
                <a:cs typeface="Courier New" pitchFamily="49" charset="0"/>
              </a:rPr>
              <a:t>BOOLEAN U[][];</a:t>
            </a:r>
          </a:p>
          <a:p>
            <a:pPr>
              <a:buNone/>
            </a:pPr>
            <a:r>
              <a:rPr lang="nb-NO" sz="2200" dirty="0" smtClean="0">
                <a:solidFill>
                  <a:srgbClr val="00B050"/>
                </a:solidFill>
                <a:latin typeface="Courier New" pitchFamily="49" charset="0"/>
                <a:cs typeface="Courier New" pitchFamily="49" charset="0"/>
              </a:rPr>
              <a:t>INT i, j;</a:t>
            </a:r>
          </a:p>
          <a:p>
            <a:pPr>
              <a:buNone/>
            </a:pPr>
            <a:r>
              <a:rPr lang="nb-NO" sz="2200" dirty="0" smtClean="0">
                <a:solidFill>
                  <a:srgbClr val="00B050"/>
                </a:solidFill>
                <a:latin typeface="Courier New" pitchFamily="49" charset="0"/>
                <a:cs typeface="Courier New" pitchFamily="49" charset="0"/>
              </a:rPr>
              <a:t> </a:t>
            </a:r>
          </a:p>
          <a:p>
            <a:pPr>
              <a:buNone/>
            </a:pPr>
            <a:r>
              <a:rPr lang="nb-NO" sz="2200" dirty="0" smtClean="0">
                <a:solidFill>
                  <a:srgbClr val="00B050"/>
                </a:solidFill>
                <a:latin typeface="Courier New" pitchFamily="49" charset="0"/>
                <a:cs typeface="Courier New" pitchFamily="49" charset="0"/>
              </a:rPr>
              <a:t>U[0,0]=TRUE</a:t>
            </a:r>
          </a:p>
          <a:p>
            <a:pPr>
              <a:buNone/>
            </a:pPr>
            <a:r>
              <a:rPr lang="nb-NO" sz="2200" dirty="0" smtClean="0">
                <a:solidFill>
                  <a:srgbClr val="00B050"/>
                </a:solidFill>
                <a:latin typeface="Courier New" pitchFamily="49" charset="0"/>
                <a:cs typeface="Courier New" pitchFamily="49" charset="0"/>
              </a:rPr>
              <a:t> </a:t>
            </a:r>
          </a:p>
          <a:p>
            <a:pPr>
              <a:buNone/>
            </a:pPr>
            <a:r>
              <a:rPr lang="nb-NO" sz="2200" dirty="0" smtClean="0">
                <a:solidFill>
                  <a:srgbClr val="00B050"/>
                </a:solidFill>
                <a:latin typeface="Courier New" pitchFamily="49" charset="0"/>
                <a:cs typeface="Courier New" pitchFamily="49" charset="0"/>
              </a:rPr>
              <a:t>FOR i=0 TO n DO</a:t>
            </a:r>
          </a:p>
          <a:p>
            <a:pPr>
              <a:buNone/>
            </a:pPr>
            <a:r>
              <a:rPr lang="nb-NO" sz="2200" dirty="0" smtClean="0">
                <a:solidFill>
                  <a:srgbClr val="00B050"/>
                </a:solidFill>
                <a:latin typeface="Courier New" pitchFamily="49" charset="0"/>
                <a:cs typeface="Courier New" pitchFamily="49" charset="0"/>
              </a:rPr>
              <a:t>   FOR j=0 TO 500 DO</a:t>
            </a:r>
          </a:p>
          <a:p>
            <a:pPr>
              <a:buNone/>
            </a:pPr>
            <a:r>
              <a:rPr lang="nb-NO" sz="2200" dirty="0" smtClean="0">
                <a:solidFill>
                  <a:srgbClr val="00B050"/>
                </a:solidFill>
                <a:latin typeface="Courier New" pitchFamily="49" charset="0"/>
                <a:cs typeface="Courier New" pitchFamily="49" charset="0"/>
              </a:rPr>
              <a:t>      </a:t>
            </a:r>
            <a:r>
              <a:rPr lang="nb-NO" sz="2200" smtClean="0">
                <a:solidFill>
                  <a:srgbClr val="00B050"/>
                </a:solidFill>
                <a:latin typeface="Courier New" pitchFamily="49" charset="0"/>
                <a:cs typeface="Courier New" pitchFamily="49" charset="0"/>
              </a:rPr>
              <a:t>IF U[i-1, </a:t>
            </a:r>
            <a:r>
              <a:rPr lang="nb-NO" sz="2200" dirty="0" err="1" smtClean="0">
                <a:solidFill>
                  <a:srgbClr val="00B050"/>
                </a:solidFill>
                <a:latin typeface="Courier New" pitchFamily="49" charset="0"/>
                <a:cs typeface="Courier New" pitchFamily="49" charset="0"/>
              </a:rPr>
              <a:t>j-V</a:t>
            </a:r>
            <a:r>
              <a:rPr lang="nb-NO" sz="2200" dirty="0" smtClean="0">
                <a:solidFill>
                  <a:srgbClr val="00B050"/>
                </a:solidFill>
                <a:latin typeface="Courier New" pitchFamily="49" charset="0"/>
                <a:cs typeface="Courier New" pitchFamily="49" charset="0"/>
              </a:rPr>
              <a:t>[i]]==TRUE OR U[i-1,j]==TRUE </a:t>
            </a:r>
          </a:p>
          <a:p>
            <a:pPr>
              <a:buNone/>
            </a:pPr>
            <a:r>
              <a:rPr lang="nb-NO" sz="2200" dirty="0" smtClean="0">
                <a:solidFill>
                  <a:srgbClr val="00B050"/>
                </a:solidFill>
                <a:latin typeface="Courier New" pitchFamily="49" charset="0"/>
                <a:cs typeface="Courier New" pitchFamily="49" charset="0"/>
              </a:rPr>
              <a:t>         THEN U[</a:t>
            </a:r>
            <a:r>
              <a:rPr lang="nb-NO" sz="2200" dirty="0" err="1" smtClean="0">
                <a:solidFill>
                  <a:srgbClr val="00B050"/>
                </a:solidFill>
                <a:latin typeface="Courier New" pitchFamily="49" charset="0"/>
                <a:cs typeface="Courier New" pitchFamily="49" charset="0"/>
              </a:rPr>
              <a:t>i,j</a:t>
            </a:r>
            <a:r>
              <a:rPr lang="nb-NO" sz="2200" dirty="0" smtClean="0">
                <a:solidFill>
                  <a:srgbClr val="00B050"/>
                </a:solidFill>
                <a:latin typeface="Courier New" pitchFamily="49" charset="0"/>
                <a:cs typeface="Courier New" pitchFamily="49" charset="0"/>
              </a:rPr>
              <a:t>]=TRUE</a:t>
            </a:r>
          </a:p>
          <a:p>
            <a:pPr>
              <a:buNone/>
            </a:pPr>
            <a:r>
              <a:rPr lang="nb-NO" sz="2200" dirty="0" smtClean="0">
                <a:solidFill>
                  <a:srgbClr val="00B050"/>
                </a:solidFill>
                <a:latin typeface="Courier New" pitchFamily="49" charset="0"/>
                <a:cs typeface="Courier New" pitchFamily="49" charset="0"/>
              </a:rPr>
              <a:t>         ELSE U[</a:t>
            </a:r>
            <a:r>
              <a:rPr lang="nb-NO" sz="2200" dirty="0" err="1" smtClean="0">
                <a:solidFill>
                  <a:srgbClr val="00B050"/>
                </a:solidFill>
                <a:latin typeface="Courier New" pitchFamily="49" charset="0"/>
                <a:cs typeface="Courier New" pitchFamily="49" charset="0"/>
              </a:rPr>
              <a:t>i,j</a:t>
            </a:r>
            <a:r>
              <a:rPr lang="nb-NO" sz="2200" dirty="0" smtClean="0">
                <a:solidFill>
                  <a:srgbClr val="00B050"/>
                </a:solidFill>
                <a:latin typeface="Courier New" pitchFamily="49" charset="0"/>
                <a:cs typeface="Courier New" pitchFamily="49" charset="0"/>
              </a:rPr>
              <a:t>]=FALSE</a:t>
            </a:r>
          </a:p>
          <a:p>
            <a:pPr>
              <a:buNone/>
            </a:pPr>
            <a:r>
              <a:rPr lang="nb-NO" sz="2200" dirty="0" smtClean="0">
                <a:solidFill>
                  <a:srgbClr val="00B050"/>
                </a:solidFill>
                <a:latin typeface="Courier New" pitchFamily="49" charset="0"/>
                <a:cs typeface="Courier New" pitchFamily="49" charset="0"/>
              </a:rPr>
              <a:t>   OD</a:t>
            </a:r>
          </a:p>
          <a:p>
            <a:pPr>
              <a:buNone/>
            </a:pPr>
            <a:r>
              <a:rPr lang="nb-NO" sz="2200" dirty="0" smtClean="0">
                <a:solidFill>
                  <a:srgbClr val="00B050"/>
                </a:solidFill>
                <a:latin typeface="Courier New" pitchFamily="49" charset="0"/>
                <a:cs typeface="Courier New" pitchFamily="49" charset="0"/>
              </a:rPr>
              <a:t>OD</a:t>
            </a:r>
          </a:p>
          <a:p>
            <a:pPr>
              <a:buNone/>
            </a:pPr>
            <a:endParaRPr lang="nb-NO" sz="16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764704"/>
            <a:ext cx="8229600" cy="5976664"/>
          </a:xfrm>
        </p:spPr>
        <p:txBody>
          <a:bodyPr>
            <a:normAutofit/>
          </a:bodyPr>
          <a:lstStyle/>
          <a:p>
            <a:pPr>
              <a:buNone/>
            </a:pPr>
            <a:r>
              <a:rPr lang="nb-NO" sz="2200" b="1" i="1" dirty="0" smtClean="0">
                <a:latin typeface="Times New Roman" pitchFamily="18" charset="0"/>
                <a:cs typeface="Times New Roman" pitchFamily="18" charset="0"/>
              </a:rPr>
              <a:t>1.b</a:t>
            </a:r>
          </a:p>
          <a:p>
            <a:pPr marL="0" indent="0">
              <a:buNone/>
            </a:pPr>
            <a:r>
              <a:rPr lang="nb-NO" sz="2200" dirty="0" smtClean="0">
                <a:latin typeface="Times New Roman" pitchFamily="18" charset="0"/>
                <a:cs typeface="Times New Roman" pitchFamily="18" charset="0"/>
              </a:rPr>
              <a:t>Hva er kjøretiden til algoritmen din fra oppgave 1.a? Gjør en enkel kjøretidsanalyse og angi med </a:t>
            </a:r>
            <a:r>
              <a:rPr lang="nb-NO" sz="2200" i="1" dirty="0" smtClean="0">
                <a:latin typeface="Times New Roman" pitchFamily="18" charset="0"/>
                <a:cs typeface="Times New Roman" pitchFamily="18" charset="0"/>
              </a:rPr>
              <a:t>O</a:t>
            </a:r>
            <a:r>
              <a:rPr lang="nb-NO" sz="2200" dirty="0" smtClean="0">
                <a:latin typeface="Times New Roman" pitchFamily="18" charset="0"/>
                <a:cs typeface="Times New Roman" pitchFamily="18" charset="0"/>
              </a:rPr>
              <a:t>-notasjon.</a:t>
            </a:r>
          </a:p>
          <a:p>
            <a:pPr>
              <a:buNone/>
            </a:pPr>
            <a:endParaRPr lang="nb-NO" sz="2200" b="1" dirty="0" smtClean="0">
              <a:latin typeface="Times New Roman" pitchFamily="18" charset="0"/>
              <a:cs typeface="Times New Roman" pitchFamily="18" charset="0"/>
            </a:endParaRPr>
          </a:p>
          <a:p>
            <a:pPr marL="0" indent="0">
              <a:buNone/>
            </a:pPr>
            <a:r>
              <a:rPr lang="nb-NO" sz="2200" i="1" dirty="0" smtClean="0">
                <a:solidFill>
                  <a:srgbClr val="00B050"/>
                </a:solidFill>
                <a:latin typeface="Times New Roman" pitchFamily="18" charset="0"/>
                <a:cs typeface="Times New Roman" pitchFamily="18" charset="0"/>
              </a:rPr>
              <a:t>O</a:t>
            </a:r>
            <a:r>
              <a:rPr lang="nb-NO" sz="2200" dirty="0" smtClean="0">
                <a:solidFill>
                  <a:srgbClr val="00B050"/>
                </a:solidFill>
                <a:latin typeface="Times New Roman" pitchFamily="18" charset="0"/>
                <a:cs typeface="Times New Roman" pitchFamily="18" charset="0"/>
              </a:rPr>
              <a:t>(500</a:t>
            </a:r>
            <a:r>
              <a:rPr lang="nb-NO" sz="2200" i="1" dirty="0" smtClean="0">
                <a:solidFill>
                  <a:srgbClr val="00B050"/>
                </a:solidFill>
                <a:latin typeface="Times New Roman" pitchFamily="18" charset="0"/>
                <a:cs typeface="Times New Roman" pitchFamily="18" charset="0"/>
              </a:rPr>
              <a:t>n</a:t>
            </a:r>
            <a:r>
              <a:rPr lang="nb-NO" sz="2200" dirty="0" smtClean="0">
                <a:solidFill>
                  <a:srgbClr val="00B050"/>
                </a:solidFill>
                <a:latin typeface="Times New Roman" pitchFamily="18" charset="0"/>
                <a:cs typeface="Times New Roman" pitchFamily="18" charset="0"/>
              </a:rPr>
              <a:t>), kjøretiden styres av </a:t>
            </a:r>
            <a:r>
              <a:rPr lang="nb-NO" sz="2200" dirty="0" err="1" smtClean="0">
                <a:solidFill>
                  <a:srgbClr val="00B050"/>
                </a:solidFill>
                <a:latin typeface="Times New Roman" pitchFamily="18" charset="0"/>
                <a:cs typeface="Times New Roman" pitchFamily="18" charset="0"/>
              </a:rPr>
              <a:t>FOR-løkkene</a:t>
            </a:r>
            <a:r>
              <a:rPr lang="nb-NO" sz="2200" dirty="0" smtClean="0">
                <a:solidFill>
                  <a:srgbClr val="00B050"/>
                </a:solidFill>
                <a:latin typeface="Times New Roman" pitchFamily="18" charset="0"/>
                <a:cs typeface="Times New Roman" pitchFamily="18" charset="0"/>
              </a:rPr>
              <a:t>, det er </a:t>
            </a:r>
            <a:r>
              <a:rPr lang="nb-NO" sz="2200" i="1" dirty="0" smtClean="0">
                <a:solidFill>
                  <a:srgbClr val="00B050"/>
                </a:solidFill>
                <a:latin typeface="Times New Roman" pitchFamily="18" charset="0"/>
                <a:cs typeface="Times New Roman" pitchFamily="18" charset="0"/>
              </a:rPr>
              <a:t>n</a:t>
            </a:r>
            <a:r>
              <a:rPr lang="nb-NO" sz="2200" dirty="0" smtClean="0">
                <a:solidFill>
                  <a:srgbClr val="00B050"/>
                </a:solidFill>
                <a:latin typeface="Times New Roman" pitchFamily="18" charset="0"/>
                <a:cs typeface="Times New Roman" pitchFamily="18" charset="0"/>
              </a:rPr>
              <a:t> tomatklaser, og vi skal opp til 500 </a:t>
            </a:r>
            <a:r>
              <a:rPr lang="nb-NO" sz="2200" dirty="0" err="1" smtClean="0">
                <a:solidFill>
                  <a:srgbClr val="00B050"/>
                </a:solidFill>
                <a:latin typeface="Times New Roman" pitchFamily="18" charset="0"/>
                <a:cs typeface="Times New Roman" pitchFamily="18" charset="0"/>
              </a:rPr>
              <a:t>decagram</a:t>
            </a:r>
            <a:r>
              <a:rPr lang="nb-NO" sz="2200" dirty="0" smtClean="0">
                <a:solidFill>
                  <a:srgbClr val="00B050"/>
                </a:solidFill>
                <a:latin typeface="Times New Roman" pitchFamily="18" charset="0"/>
                <a:cs typeface="Times New Roman" pitchFamily="18" charset="0"/>
              </a:rPr>
              <a:t>.</a:t>
            </a:r>
          </a:p>
          <a:p>
            <a:pPr>
              <a:buNone/>
            </a:pPr>
            <a:endParaRPr lang="nb-NO" sz="2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1   Dynamisk Programmering (15%)</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764704"/>
            <a:ext cx="8229600" cy="5904656"/>
          </a:xfrm>
        </p:spPr>
        <p:txBody>
          <a:bodyPr>
            <a:normAutofit lnSpcReduction="10000"/>
          </a:bodyPr>
          <a:lstStyle/>
          <a:p>
            <a:pPr marL="0" indent="0" algn="just">
              <a:buNone/>
            </a:pPr>
            <a:r>
              <a:rPr lang="nb-NO" sz="2000" b="1" i="1" dirty="0" smtClean="0">
                <a:latin typeface="Times New Roman" pitchFamily="18" charset="0"/>
                <a:cs typeface="Times New Roman" pitchFamily="18" charset="0"/>
              </a:rPr>
              <a:t>1.c</a:t>
            </a:r>
          </a:p>
          <a:p>
            <a:pPr marL="0" indent="0" algn="just">
              <a:buNone/>
            </a:pPr>
            <a:r>
              <a:rPr lang="nb-NO" sz="2000" dirty="0" smtClean="0">
                <a:latin typeface="Times New Roman" pitchFamily="18" charset="0"/>
                <a:cs typeface="Times New Roman" pitchFamily="18" charset="0"/>
              </a:rPr>
              <a:t>Generelt vil vektgrensen være en del av probleminstansen (vi kan jo anta at tomatene ikke bare pakkes femkiloskasser, men i ﬂere ulike typer kasser, kurver etc.). En slik generell instans vil altså være på formen </a:t>
            </a:r>
            <a:r>
              <a:rPr lang="nb-NO" sz="2000" i="1" dirty="0" smtClean="0">
                <a:latin typeface="Times New Roman" pitchFamily="18" charset="0"/>
                <a:cs typeface="Times New Roman" pitchFamily="18" charset="0"/>
              </a:rPr>
              <a:t>v</a:t>
            </a:r>
            <a:r>
              <a:rPr lang="nb-NO" sz="2000" baseline="-25000" dirty="0" smtClean="0">
                <a:latin typeface="Times New Roman" pitchFamily="18" charset="0"/>
                <a:cs typeface="Times New Roman" pitchFamily="18" charset="0"/>
              </a:rPr>
              <a:t>1</a:t>
            </a:r>
            <a:r>
              <a:rPr lang="nb-NO" sz="2000" dirty="0" smtClean="0">
                <a:latin typeface="Times New Roman" pitchFamily="18" charset="0"/>
                <a:cs typeface="Times New Roman" pitchFamily="18" charset="0"/>
              </a:rPr>
              <a:t>,</a:t>
            </a:r>
            <a:r>
              <a:rPr lang="nb-NO" sz="2000" i="1" dirty="0" smtClean="0">
                <a:latin typeface="Times New Roman" pitchFamily="18" charset="0"/>
                <a:cs typeface="Times New Roman" pitchFamily="18" charset="0"/>
              </a:rPr>
              <a:t>v</a:t>
            </a:r>
            <a:r>
              <a:rPr lang="nb-NO" sz="2000" baseline="-25000" dirty="0" smtClean="0">
                <a:latin typeface="Times New Roman" pitchFamily="18" charset="0"/>
                <a:cs typeface="Times New Roman" pitchFamily="18" charset="0"/>
              </a:rPr>
              <a:t>2</a:t>
            </a:r>
            <a:r>
              <a:rPr lang="nb-NO" sz="2000" dirty="0" smtClean="0">
                <a:latin typeface="Times New Roman" pitchFamily="18" charset="0"/>
                <a:cs typeface="Times New Roman" pitchFamily="18" charset="0"/>
              </a:rPr>
              <a:t>,…,</a:t>
            </a:r>
            <a:r>
              <a:rPr lang="nb-NO" sz="2000" i="1" dirty="0" smtClean="0">
                <a:latin typeface="Times New Roman" pitchFamily="18" charset="0"/>
                <a:cs typeface="Times New Roman" pitchFamily="18" charset="0"/>
              </a:rPr>
              <a:t>v</a:t>
            </a:r>
            <a:r>
              <a:rPr lang="nb-NO" sz="2000" i="1" baseline="-25000" dirty="0" smtClean="0">
                <a:latin typeface="Times New Roman" pitchFamily="18" charset="0"/>
                <a:cs typeface="Times New Roman" pitchFamily="18" charset="0"/>
              </a:rPr>
              <a:t>n</a:t>
            </a:r>
            <a:r>
              <a:rPr lang="nb-NO" sz="2000" dirty="0" smtClean="0">
                <a:latin typeface="Times New Roman" pitchFamily="18" charset="0"/>
                <a:cs typeface="Times New Roman" pitchFamily="18" charset="0"/>
              </a:rPr>
              <a:t>;</a:t>
            </a:r>
            <a:r>
              <a:rPr lang="nb-NO" sz="2000" i="1" dirty="0" smtClean="0">
                <a:latin typeface="Times New Roman" pitchFamily="18" charset="0"/>
                <a:cs typeface="Times New Roman" pitchFamily="18" charset="0"/>
              </a:rPr>
              <a:t>K</a:t>
            </a:r>
            <a:r>
              <a:rPr lang="nb-NO" sz="2000" dirty="0" smtClean="0">
                <a:latin typeface="Times New Roman" pitchFamily="18" charset="0"/>
                <a:cs typeface="Times New Roman" pitchFamily="18" charset="0"/>
              </a:rPr>
              <a:t>, </a:t>
            </a:r>
            <a:r>
              <a:rPr lang="nb-NO" sz="2000" dirty="0" smtClean="0">
                <a:latin typeface="Times New Roman" pitchFamily="18" charset="0"/>
                <a:cs typeface="Times New Roman" pitchFamily="18" charset="0"/>
              </a:rPr>
              <a:t>hvor </a:t>
            </a:r>
            <a:r>
              <a:rPr lang="nb-NO" sz="2000" i="1" dirty="0" err="1" smtClean="0">
                <a:latin typeface="Times New Roman" pitchFamily="18" charset="0"/>
                <a:cs typeface="Times New Roman" pitchFamily="18" charset="0"/>
              </a:rPr>
              <a:t>v</a:t>
            </a:r>
            <a:r>
              <a:rPr lang="nb-NO" sz="2000" i="1" baseline="-25000" dirty="0" err="1" smtClean="0">
                <a:latin typeface="Times New Roman" pitchFamily="18" charset="0"/>
                <a:cs typeface="Times New Roman" pitchFamily="18" charset="0"/>
              </a:rPr>
              <a:t>i</a:t>
            </a:r>
            <a:r>
              <a:rPr lang="nb-NO" sz="2000" dirty="0" err="1" smtClean="0">
                <a:latin typeface="Times New Roman" pitchFamily="18" charset="0"/>
                <a:cs typeface="Times New Roman" pitchFamily="18" charset="0"/>
              </a:rPr>
              <a:t>-ene</a:t>
            </a:r>
            <a:r>
              <a:rPr lang="nb-NO" sz="2000" dirty="0" smtClean="0">
                <a:latin typeface="Times New Roman" pitchFamily="18" charset="0"/>
                <a:cs typeface="Times New Roman" pitchFamily="18" charset="0"/>
              </a:rPr>
              <a:t> er tomatklasenes vekt og </a:t>
            </a:r>
            <a:r>
              <a:rPr lang="nb-NO" sz="2000" i="1" dirty="0" smtClean="0">
                <a:latin typeface="Times New Roman" pitchFamily="18" charset="0"/>
                <a:cs typeface="Times New Roman" pitchFamily="18" charset="0"/>
              </a:rPr>
              <a:t>K</a:t>
            </a:r>
            <a:r>
              <a:rPr lang="nb-NO" sz="2000" dirty="0" smtClean="0">
                <a:latin typeface="Times New Roman" pitchFamily="18" charset="0"/>
                <a:cs typeface="Times New Roman" pitchFamily="18" charset="0"/>
              </a:rPr>
              <a:t> </a:t>
            </a:r>
            <a:r>
              <a:rPr lang="nb-NO" sz="2000" dirty="0" smtClean="0">
                <a:latin typeface="Times New Roman" pitchFamily="18" charset="0"/>
                <a:cs typeface="Times New Roman" pitchFamily="18" charset="0"/>
              </a:rPr>
              <a:t>er vektgrensen, alle størrelsene i problemet kan nå være så store man bare vil. En probleminstans for tomatproblemet vårt (dette er en </a:t>
            </a:r>
            <a:r>
              <a:rPr lang="nb-NO" sz="2000" dirty="0" err="1" smtClean="0">
                <a:latin typeface="Times New Roman" pitchFamily="18" charset="0"/>
                <a:cs typeface="Times New Roman" pitchFamily="18" charset="0"/>
              </a:rPr>
              <a:t>JA-instans</a:t>
            </a:r>
            <a:r>
              <a:rPr lang="nb-NO" sz="2000" dirty="0" smtClean="0">
                <a:latin typeface="Times New Roman" pitchFamily="18" charset="0"/>
                <a:cs typeface="Times New Roman" pitchFamily="18" charset="0"/>
              </a:rPr>
              <a:t>) kan da for eksempel se slik ut:</a:t>
            </a:r>
            <a:endParaRPr lang="nb-NO" sz="2000" dirty="0" smtClean="0"/>
          </a:p>
          <a:p>
            <a:pPr marL="0" indent="0">
              <a:lnSpc>
                <a:spcPct val="150000"/>
              </a:lnSpc>
              <a:buNone/>
            </a:pPr>
            <a:r>
              <a:rPr lang="nb-NO" sz="2000" dirty="0" smtClean="0">
                <a:latin typeface="Courier New" pitchFamily="49" charset="0"/>
                <a:cs typeface="Courier New" pitchFamily="49" charset="0"/>
              </a:rPr>
              <a:t>45,53,77,78,52,80,67,71,49,102,46;500</a:t>
            </a:r>
            <a:endParaRPr lang="nb-NO" sz="2000" dirty="0" smtClean="0"/>
          </a:p>
          <a:p>
            <a:pPr marL="0" indent="0" algn="just">
              <a:buNone/>
            </a:pPr>
            <a:r>
              <a:rPr lang="nb-NO" sz="2000" dirty="0" smtClean="0">
                <a:latin typeface="Times New Roman" pitchFamily="18" charset="0"/>
                <a:cs typeface="Times New Roman" pitchFamily="18" charset="0"/>
              </a:rPr>
              <a:t>Gi et forslag til et lengdemål for denne instansen. Hva vil du generelt angi som lengden av en slik instans? Er kjøretiden til algoritmen din (angitt i oppgave 1.b) polynomisk i forhold til lengdebegrepet ditt? Forklar.</a:t>
            </a:r>
          </a:p>
          <a:p>
            <a:pPr marL="0" indent="0">
              <a:buNone/>
            </a:pPr>
            <a:endParaRPr lang="nb-NO" sz="2000" b="1" dirty="0" smtClean="0"/>
          </a:p>
          <a:p>
            <a:pPr marL="0" indent="0" algn="just">
              <a:buNone/>
            </a:pPr>
            <a:r>
              <a:rPr lang="nb-NO" sz="2000" dirty="0" smtClean="0">
                <a:solidFill>
                  <a:srgbClr val="00B050"/>
                </a:solidFill>
                <a:latin typeface="Times New Roman" pitchFamily="18" charset="0"/>
                <a:cs typeface="Times New Roman" pitchFamily="18" charset="0"/>
              </a:rPr>
              <a:t>Lengden av en instans er antall tegn, her 37 (teller </a:t>
            </a:r>
            <a:r>
              <a:rPr lang="nb-NO" sz="2000" dirty="0" err="1" smtClean="0">
                <a:solidFill>
                  <a:srgbClr val="00B050"/>
                </a:solidFill>
                <a:latin typeface="Times New Roman" pitchFamily="18" charset="0"/>
                <a:cs typeface="Times New Roman" pitchFamily="18" charset="0"/>
              </a:rPr>
              <a:t>kommaer</a:t>
            </a:r>
            <a:r>
              <a:rPr lang="nb-NO" sz="2000" dirty="0" smtClean="0">
                <a:solidFill>
                  <a:srgbClr val="00B050"/>
                </a:solidFill>
                <a:latin typeface="Times New Roman" pitchFamily="18" charset="0"/>
                <a:cs typeface="Times New Roman" pitchFamily="18" charset="0"/>
              </a:rPr>
              <a:t> og semikoloner). </a:t>
            </a:r>
          </a:p>
          <a:p>
            <a:pPr marL="0" indent="0" algn="just">
              <a:buNone/>
            </a:pPr>
            <a:r>
              <a:rPr lang="nb-NO" sz="2000" dirty="0" smtClean="0">
                <a:solidFill>
                  <a:srgbClr val="00B050"/>
                </a:solidFill>
                <a:latin typeface="Times New Roman" pitchFamily="18" charset="0"/>
                <a:cs typeface="Times New Roman" pitchFamily="18" charset="0"/>
              </a:rPr>
              <a:t>Generelt vil en instans av </a:t>
            </a:r>
            <a:r>
              <a:rPr lang="nb-NO" sz="2000" i="1" dirty="0" smtClean="0">
                <a:solidFill>
                  <a:srgbClr val="00B050"/>
                </a:solidFill>
                <a:latin typeface="Times New Roman" pitchFamily="18" charset="0"/>
                <a:cs typeface="Times New Roman" pitchFamily="18" charset="0"/>
              </a:rPr>
              <a:t>n</a:t>
            </a:r>
            <a:r>
              <a:rPr lang="nb-NO" sz="2000" dirty="0" smtClean="0">
                <a:solidFill>
                  <a:srgbClr val="00B050"/>
                </a:solidFill>
                <a:latin typeface="Times New Roman" pitchFamily="18" charset="0"/>
                <a:cs typeface="Times New Roman" pitchFamily="18" charset="0"/>
              </a:rPr>
              <a:t> elementer med vekter inntil </a:t>
            </a:r>
            <a:r>
              <a:rPr lang="nb-NO" sz="2000" i="1" dirty="0" smtClean="0">
                <a:solidFill>
                  <a:srgbClr val="00B050"/>
                </a:solidFill>
                <a:latin typeface="Times New Roman" pitchFamily="18" charset="0"/>
                <a:cs typeface="Times New Roman" pitchFamily="18" charset="0"/>
              </a:rPr>
              <a:t>K</a:t>
            </a:r>
            <a:r>
              <a:rPr lang="nb-NO" sz="2000" dirty="0" smtClean="0">
                <a:solidFill>
                  <a:srgbClr val="00B050"/>
                </a:solidFill>
                <a:latin typeface="Times New Roman" pitchFamily="18" charset="0"/>
                <a:cs typeface="Times New Roman" pitchFamily="18" charset="0"/>
              </a:rPr>
              <a:t> </a:t>
            </a:r>
            <a:r>
              <a:rPr lang="nb-NO" sz="2000" dirty="0" err="1" smtClean="0">
                <a:solidFill>
                  <a:srgbClr val="00B050"/>
                </a:solidFill>
                <a:latin typeface="Times New Roman" pitchFamily="18" charset="0"/>
                <a:cs typeface="Times New Roman" pitchFamily="18" charset="0"/>
              </a:rPr>
              <a:t>decagram</a:t>
            </a:r>
            <a:r>
              <a:rPr lang="nb-NO" sz="2000" dirty="0" smtClean="0">
                <a:solidFill>
                  <a:srgbClr val="00B050"/>
                </a:solidFill>
                <a:latin typeface="Times New Roman" pitchFamily="18" charset="0"/>
                <a:cs typeface="Times New Roman" pitchFamily="18" charset="0"/>
              </a:rPr>
              <a:t> (elementer som er større er ingen vits å ta med) ha lengde </a:t>
            </a:r>
            <a:r>
              <a:rPr lang="nb-NO" sz="2000" i="1" dirty="0" smtClean="0">
                <a:solidFill>
                  <a:srgbClr val="00B050"/>
                </a:solidFill>
                <a:latin typeface="Times New Roman" pitchFamily="18" charset="0"/>
                <a:cs typeface="Times New Roman" pitchFamily="18" charset="0"/>
              </a:rPr>
              <a:t>n</a:t>
            </a:r>
            <a:r>
              <a:rPr lang="nb-NO" sz="2000" dirty="0" smtClean="0">
                <a:solidFill>
                  <a:srgbClr val="00B050"/>
                </a:solidFill>
                <a:latin typeface="Times New Roman" pitchFamily="18" charset="0"/>
                <a:cs typeface="Times New Roman" pitchFamily="18" charset="0"/>
              </a:rPr>
              <a:t> log </a:t>
            </a:r>
            <a:r>
              <a:rPr lang="nb-NO" sz="2000" i="1" dirty="0" smtClean="0">
                <a:solidFill>
                  <a:srgbClr val="00B050"/>
                </a:solidFill>
                <a:latin typeface="Times New Roman" pitchFamily="18" charset="0"/>
                <a:cs typeface="Times New Roman" pitchFamily="18" charset="0"/>
              </a:rPr>
              <a:t>K</a:t>
            </a:r>
            <a:r>
              <a:rPr lang="nb-NO" sz="2000" dirty="0" smtClean="0">
                <a:solidFill>
                  <a:srgbClr val="00B050"/>
                </a:solidFill>
                <a:latin typeface="Times New Roman" pitchFamily="18" charset="0"/>
                <a:cs typeface="Times New Roman" pitchFamily="18" charset="0"/>
              </a:rPr>
              <a:t> </a:t>
            </a:r>
            <a:r>
              <a:rPr lang="nb-NO" sz="2000" dirty="0" smtClean="0">
                <a:solidFill>
                  <a:srgbClr val="00B050"/>
                </a:solidFill>
                <a:latin typeface="Times New Roman" pitchFamily="18" charset="0"/>
                <a:cs typeface="Times New Roman" pitchFamily="18" charset="0"/>
              </a:rPr>
              <a:t>+ log </a:t>
            </a:r>
            <a:r>
              <a:rPr lang="nb-NO" sz="2000" i="1" dirty="0" smtClean="0">
                <a:solidFill>
                  <a:srgbClr val="00B050"/>
                </a:solidFill>
                <a:latin typeface="Times New Roman" pitchFamily="18" charset="0"/>
                <a:cs typeface="Times New Roman" pitchFamily="18" charset="0"/>
              </a:rPr>
              <a:t>K</a:t>
            </a:r>
            <a:r>
              <a:rPr lang="nb-NO" sz="2000" dirty="0" smtClean="0">
                <a:solidFill>
                  <a:srgbClr val="00B050"/>
                </a:solidFill>
                <a:latin typeface="Times New Roman" pitchFamily="18" charset="0"/>
                <a:cs typeface="Times New Roman" pitchFamily="18" charset="0"/>
              </a:rPr>
              <a:t> </a:t>
            </a:r>
            <a:r>
              <a:rPr lang="nb-NO" sz="2000" dirty="0" smtClean="0">
                <a:solidFill>
                  <a:srgbClr val="00B050"/>
                </a:solidFill>
                <a:latin typeface="Times New Roman" pitchFamily="18" charset="0"/>
                <a:cs typeface="Times New Roman" pitchFamily="18" charset="0"/>
              </a:rPr>
              <a:t>(evt. kan man vel si </a:t>
            </a:r>
            <a:r>
              <a:rPr lang="nb-NO" sz="2000" dirty="0" err="1" smtClean="0">
                <a:solidFill>
                  <a:srgbClr val="00B050"/>
                </a:solidFill>
                <a:latin typeface="Times New Roman" pitchFamily="18" charset="0"/>
                <a:cs typeface="Times New Roman" pitchFamily="18" charset="0"/>
              </a:rPr>
              <a:t>Σ</a:t>
            </a:r>
            <a:r>
              <a:rPr lang="nb-NO" sz="2000" i="1" baseline="-25000" dirty="0" err="1" smtClean="0">
                <a:solidFill>
                  <a:srgbClr val="00B050"/>
                </a:solidFill>
                <a:latin typeface="Times New Roman" pitchFamily="18" charset="0"/>
                <a:cs typeface="Times New Roman" pitchFamily="18" charset="0"/>
              </a:rPr>
              <a:t>i</a:t>
            </a:r>
            <a:r>
              <a:rPr lang="nb-NO" sz="2000" dirty="0" smtClean="0">
                <a:solidFill>
                  <a:srgbClr val="00B050"/>
                </a:solidFill>
                <a:latin typeface="Times New Roman" pitchFamily="18" charset="0"/>
                <a:cs typeface="Times New Roman" pitchFamily="18" charset="0"/>
              </a:rPr>
              <a:t> </a:t>
            </a:r>
            <a:r>
              <a:rPr lang="nb-NO" sz="2000" dirty="0" smtClean="0">
                <a:solidFill>
                  <a:srgbClr val="00B050"/>
                </a:solidFill>
                <a:latin typeface="Times New Roman" pitchFamily="18" charset="0"/>
                <a:cs typeface="Times New Roman" pitchFamily="18" charset="0"/>
              </a:rPr>
              <a:t>log </a:t>
            </a:r>
            <a:r>
              <a:rPr lang="nb-NO" sz="2000" i="1" dirty="0" smtClean="0">
                <a:solidFill>
                  <a:srgbClr val="00B050"/>
                </a:solidFill>
                <a:latin typeface="Times New Roman" pitchFamily="18" charset="0"/>
                <a:cs typeface="Times New Roman" pitchFamily="18" charset="0"/>
              </a:rPr>
              <a:t>v</a:t>
            </a:r>
            <a:r>
              <a:rPr lang="nb-NO" sz="2000" i="1" baseline="-25000" dirty="0" smtClean="0">
                <a:solidFill>
                  <a:srgbClr val="00B050"/>
                </a:solidFill>
                <a:latin typeface="Times New Roman" pitchFamily="18" charset="0"/>
                <a:cs typeface="Times New Roman" pitchFamily="18" charset="0"/>
              </a:rPr>
              <a:t>i</a:t>
            </a:r>
            <a:r>
              <a:rPr lang="nb-NO" sz="2000" dirty="0" smtClean="0">
                <a:solidFill>
                  <a:srgbClr val="00B050"/>
                </a:solidFill>
                <a:latin typeface="Times New Roman" pitchFamily="18" charset="0"/>
                <a:cs typeface="Times New Roman" pitchFamily="18" charset="0"/>
              </a:rPr>
              <a:t> + log </a:t>
            </a:r>
            <a:r>
              <a:rPr lang="nb-NO" sz="2000" i="1" dirty="0" smtClean="0">
                <a:solidFill>
                  <a:srgbClr val="00B050"/>
                </a:solidFill>
                <a:latin typeface="Times New Roman" pitchFamily="18" charset="0"/>
                <a:cs typeface="Times New Roman" pitchFamily="18" charset="0"/>
              </a:rPr>
              <a:t>K</a:t>
            </a:r>
            <a:r>
              <a:rPr lang="nb-NO" sz="2000" dirty="0" smtClean="0">
                <a:solidFill>
                  <a:srgbClr val="00B050"/>
                </a:solidFill>
                <a:latin typeface="Times New Roman" pitchFamily="18" charset="0"/>
                <a:cs typeface="Times New Roman" pitchFamily="18" charset="0"/>
              </a:rPr>
              <a:t>). </a:t>
            </a:r>
            <a:endParaRPr lang="nb-NO" sz="2000" dirty="0" smtClean="0">
              <a:solidFill>
                <a:srgbClr val="00B050"/>
              </a:solidFill>
              <a:latin typeface="Times New Roman" pitchFamily="18" charset="0"/>
              <a:cs typeface="Times New Roman" pitchFamily="18" charset="0"/>
            </a:endParaRPr>
          </a:p>
          <a:p>
            <a:pPr marL="0" indent="0" algn="just">
              <a:buNone/>
            </a:pPr>
            <a:endParaRPr lang="nb-NO" sz="2000" dirty="0" smtClean="0">
              <a:solidFill>
                <a:srgbClr val="00B050"/>
              </a:solidFill>
              <a:latin typeface="Times New Roman" pitchFamily="18" charset="0"/>
              <a:cs typeface="Times New Roman" pitchFamily="18" charset="0"/>
            </a:endParaRPr>
          </a:p>
          <a:p>
            <a:pPr marL="0" indent="0" algn="just">
              <a:buNone/>
            </a:pPr>
            <a:r>
              <a:rPr lang="nb-NO" sz="2000" dirty="0" smtClean="0">
                <a:solidFill>
                  <a:srgbClr val="00B050"/>
                </a:solidFill>
                <a:latin typeface="Times New Roman" pitchFamily="18" charset="0"/>
                <a:cs typeface="Times New Roman" pitchFamily="18" charset="0"/>
              </a:rPr>
              <a:t>Algoritmen ikke polynomisk, tidselementet </a:t>
            </a:r>
            <a:r>
              <a:rPr lang="nb-NO" sz="2000" i="1" dirty="0" smtClean="0">
                <a:solidFill>
                  <a:srgbClr val="00B050"/>
                </a:solidFill>
                <a:latin typeface="Times New Roman" pitchFamily="18" charset="0"/>
                <a:cs typeface="Times New Roman" pitchFamily="18" charset="0"/>
              </a:rPr>
              <a:t>K</a:t>
            </a:r>
            <a:r>
              <a:rPr lang="nb-NO" sz="2000" dirty="0" smtClean="0">
                <a:solidFill>
                  <a:srgbClr val="00B050"/>
                </a:solidFill>
                <a:latin typeface="Times New Roman" pitchFamily="18" charset="0"/>
                <a:cs typeface="Times New Roman" pitchFamily="18" charset="0"/>
              </a:rPr>
              <a:t> </a:t>
            </a:r>
            <a:r>
              <a:rPr lang="nb-NO" sz="2000" dirty="0" smtClean="0">
                <a:solidFill>
                  <a:srgbClr val="00B050"/>
                </a:solidFill>
                <a:latin typeface="Times New Roman" pitchFamily="18" charset="0"/>
                <a:cs typeface="Times New Roman" pitchFamily="18" charset="0"/>
              </a:rPr>
              <a:t>er ikke polynomisk i log </a:t>
            </a:r>
            <a:r>
              <a:rPr lang="nb-NO" sz="2000" i="1" dirty="0" smtClean="0">
                <a:solidFill>
                  <a:srgbClr val="00B050"/>
                </a:solidFill>
                <a:latin typeface="Times New Roman" pitchFamily="18" charset="0"/>
                <a:cs typeface="Times New Roman" pitchFamily="18" charset="0"/>
              </a:rPr>
              <a:t>K</a:t>
            </a:r>
            <a:r>
              <a:rPr lang="nb-NO" sz="2000" dirty="0" smtClean="0">
                <a:solidFill>
                  <a:srgbClr val="00B050"/>
                </a:solidFill>
                <a:latin typeface="Times New Roman" pitchFamily="18" charset="0"/>
                <a:cs typeface="Times New Roman" pitchFamily="18" charset="0"/>
              </a:rPr>
              <a:t>.</a:t>
            </a:r>
            <a:endParaRPr lang="nb-NO" sz="20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2   Søk (20%)</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908720"/>
            <a:ext cx="8229600" cy="5544616"/>
          </a:xfrm>
        </p:spPr>
        <p:txBody>
          <a:bodyPr>
            <a:normAutofit/>
          </a:bodyPr>
          <a:lstStyle/>
          <a:p>
            <a:pPr marL="0" indent="0" algn="just">
              <a:buNone/>
            </a:pPr>
            <a:r>
              <a:rPr lang="nb-NO" sz="2200" dirty="0" smtClean="0">
                <a:latin typeface="Times New Roman" pitchFamily="18" charset="0"/>
                <a:cs typeface="Times New Roman" pitchFamily="18" charset="0"/>
              </a:rPr>
              <a:t>En robot skal bevege en gripehånd for å ta tak i et objekt. Roboten representerer verden med et tredimensjonalt koordinatsystem, og har med sine sensorer funnet ut at objektet som skal gripes ﬁnnes i punktet (</a:t>
            </a:r>
            <a:r>
              <a:rPr lang="nb-NO" sz="2200" i="1" dirty="0" err="1" smtClean="0">
                <a:latin typeface="Times New Roman" pitchFamily="18" charset="0"/>
                <a:cs typeface="Times New Roman" pitchFamily="18" charset="0"/>
              </a:rPr>
              <a:t>x</a:t>
            </a:r>
            <a:r>
              <a:rPr lang="nb-NO" sz="2200" dirty="0" err="1" smtClean="0">
                <a:latin typeface="Times New Roman" pitchFamily="18" charset="0"/>
                <a:cs typeface="Times New Roman" pitchFamily="18" charset="0"/>
              </a:rPr>
              <a:t>,</a:t>
            </a:r>
            <a:r>
              <a:rPr lang="nb-NO" sz="2200" i="1" dirty="0" err="1" smtClean="0">
                <a:latin typeface="Times New Roman" pitchFamily="18" charset="0"/>
                <a:cs typeface="Times New Roman" pitchFamily="18" charset="0"/>
              </a:rPr>
              <a:t>y</a:t>
            </a:r>
            <a:r>
              <a:rPr lang="nb-NO" sz="2200" dirty="0" err="1" smtClean="0">
                <a:latin typeface="Times New Roman" pitchFamily="18" charset="0"/>
                <a:cs typeface="Times New Roman" pitchFamily="18" charset="0"/>
              </a:rPr>
              <a:t>,</a:t>
            </a:r>
            <a:r>
              <a:rPr lang="nb-NO" sz="2200" i="1" dirty="0" err="1" smtClean="0">
                <a:latin typeface="Times New Roman" pitchFamily="18" charset="0"/>
                <a:cs typeface="Times New Roman" pitchFamily="18" charset="0"/>
              </a:rPr>
              <a:t>z</a:t>
            </a:r>
            <a:r>
              <a:rPr lang="nb-NO" sz="2200" dirty="0" smtClean="0">
                <a:latin typeface="Times New Roman" pitchFamily="18" charset="0"/>
                <a:cs typeface="Times New Roman" pitchFamily="18" charset="0"/>
              </a:rPr>
              <a:t>) relativt til gripehåndens utgangspunkt (0,0,0). Robotens koordinatsystem er så ﬁnmasket at den bare bruker heltallige koordinater, og bare beveger hånden parallelt med koordinatsystemets akser, ikke diagonalt. Den beveger altså hånden bare opp, ned, til venstre, til høyre, fram og tilbake. Det kan være ulike former for hindringer mellom punktene (0,0,0) og (</a:t>
            </a:r>
            <a:r>
              <a:rPr lang="nb-NO" sz="2200" i="1" dirty="0" err="1" smtClean="0">
                <a:latin typeface="Times New Roman" pitchFamily="18" charset="0"/>
                <a:cs typeface="Times New Roman" pitchFamily="18" charset="0"/>
              </a:rPr>
              <a:t>x</a:t>
            </a:r>
            <a:r>
              <a:rPr lang="nb-NO" sz="2200" dirty="0" err="1" smtClean="0">
                <a:latin typeface="Times New Roman" pitchFamily="18" charset="0"/>
                <a:cs typeface="Times New Roman" pitchFamily="18" charset="0"/>
              </a:rPr>
              <a:t>,</a:t>
            </a:r>
            <a:r>
              <a:rPr lang="nb-NO" sz="2200" i="1" dirty="0" err="1" smtClean="0">
                <a:latin typeface="Times New Roman" pitchFamily="18" charset="0"/>
                <a:cs typeface="Times New Roman" pitchFamily="18" charset="0"/>
              </a:rPr>
              <a:t>y</a:t>
            </a:r>
            <a:r>
              <a:rPr lang="nb-NO" sz="2200" dirty="0" err="1" smtClean="0">
                <a:latin typeface="Times New Roman" pitchFamily="18" charset="0"/>
                <a:cs typeface="Times New Roman" pitchFamily="18" charset="0"/>
              </a:rPr>
              <a:t>,</a:t>
            </a:r>
            <a:r>
              <a:rPr lang="nb-NO" sz="2200" i="1" dirty="0" err="1" smtClean="0">
                <a:latin typeface="Times New Roman" pitchFamily="18" charset="0"/>
                <a:cs typeface="Times New Roman" pitchFamily="18" charset="0"/>
              </a:rPr>
              <a:t>z</a:t>
            </a:r>
            <a:r>
              <a:rPr lang="nb-NO" sz="2200" dirty="0" smtClean="0">
                <a:latin typeface="Times New Roman" pitchFamily="18" charset="0"/>
                <a:cs typeface="Times New Roman" pitchFamily="18" charset="0"/>
              </a:rPr>
              <a:t>), det er derfor visse punkter i koordinatsystemet som er ulovlige posisjoner for gripehånden.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2   Søk (20%)</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764704"/>
            <a:ext cx="8229600" cy="6093296"/>
          </a:xfrm>
        </p:spPr>
        <p:txBody>
          <a:bodyPr>
            <a:noAutofit/>
          </a:bodyPr>
          <a:lstStyle/>
          <a:p>
            <a:pPr marL="0" indent="0">
              <a:buNone/>
            </a:pPr>
            <a:r>
              <a:rPr lang="nb-NO" sz="2200" b="1" i="1" dirty="0" smtClean="0">
                <a:latin typeface="Times New Roman" pitchFamily="18" charset="0"/>
                <a:cs typeface="Times New Roman" pitchFamily="18" charset="0"/>
              </a:rPr>
              <a:t>2.a</a:t>
            </a:r>
          </a:p>
          <a:p>
            <a:pPr marL="0" indent="0" algn="just">
              <a:buNone/>
            </a:pPr>
            <a:r>
              <a:rPr lang="nb-NO" sz="2200" dirty="0" smtClean="0">
                <a:latin typeface="Times New Roman" pitchFamily="18" charset="0"/>
                <a:cs typeface="Times New Roman" pitchFamily="18" charset="0"/>
              </a:rPr>
              <a:t>Forklar/vis hvordan koordinatsystemet, der noen koordinater altså er ulovlige, kan representeres med en </a:t>
            </a:r>
            <a:r>
              <a:rPr lang="nb-NO" sz="2200" dirty="0" err="1" smtClean="0">
                <a:latin typeface="Times New Roman" pitchFamily="18" charset="0"/>
                <a:cs typeface="Times New Roman" pitchFamily="18" charset="0"/>
              </a:rPr>
              <a:t>tilstandsromsgraf</a:t>
            </a:r>
            <a:r>
              <a:rPr lang="nb-NO" sz="2200" dirty="0" smtClean="0">
                <a:latin typeface="Times New Roman" pitchFamily="18" charset="0"/>
                <a:cs typeface="Times New Roman" pitchFamily="18" charset="0"/>
              </a:rPr>
              <a:t>, som vi kan søke i for å ﬁnne en måte å bevege hånden fra (0,0,0) til (</a:t>
            </a:r>
            <a:r>
              <a:rPr lang="nb-NO" sz="2200" i="1" dirty="0" err="1" smtClean="0">
                <a:latin typeface="Times New Roman" pitchFamily="18" charset="0"/>
                <a:cs typeface="Times New Roman" pitchFamily="18" charset="0"/>
              </a:rPr>
              <a:t>x</a:t>
            </a:r>
            <a:r>
              <a:rPr lang="nb-NO" sz="2200" dirty="0" err="1" smtClean="0">
                <a:latin typeface="Times New Roman" pitchFamily="18" charset="0"/>
                <a:cs typeface="Times New Roman" pitchFamily="18" charset="0"/>
              </a:rPr>
              <a:t>,</a:t>
            </a:r>
            <a:r>
              <a:rPr lang="nb-NO" sz="2200" i="1" dirty="0" err="1" smtClean="0">
                <a:latin typeface="Times New Roman" pitchFamily="18" charset="0"/>
                <a:cs typeface="Times New Roman" pitchFamily="18" charset="0"/>
              </a:rPr>
              <a:t>y</a:t>
            </a:r>
            <a:r>
              <a:rPr lang="nb-NO" sz="2200" dirty="0" err="1" smtClean="0">
                <a:latin typeface="Times New Roman" pitchFamily="18" charset="0"/>
                <a:cs typeface="Times New Roman" pitchFamily="18" charset="0"/>
              </a:rPr>
              <a:t>,</a:t>
            </a:r>
            <a:r>
              <a:rPr lang="nb-NO" sz="2200" i="1" dirty="0" err="1" smtClean="0">
                <a:latin typeface="Times New Roman" pitchFamily="18" charset="0"/>
                <a:cs typeface="Times New Roman" pitchFamily="18" charset="0"/>
              </a:rPr>
              <a:t>z</a:t>
            </a:r>
            <a:r>
              <a:rPr lang="nb-NO" sz="2200" dirty="0" smtClean="0">
                <a:latin typeface="Times New Roman" pitchFamily="18" charset="0"/>
                <a:cs typeface="Times New Roman" pitchFamily="18" charset="0"/>
              </a:rPr>
              <a:t>) på. Koordinatsystemet er jo i prinsippet uendelig, men roboten har en begrenset rekkevidde, så </a:t>
            </a:r>
            <a:r>
              <a:rPr lang="nb-NO" sz="2200" dirty="0" err="1" smtClean="0">
                <a:latin typeface="Times New Roman" pitchFamily="18" charset="0"/>
                <a:cs typeface="Times New Roman" pitchFamily="18" charset="0"/>
              </a:rPr>
              <a:t>tilstandsromsgrafen</a:t>
            </a:r>
            <a:r>
              <a:rPr lang="nb-NO" sz="2200" dirty="0" smtClean="0">
                <a:latin typeface="Times New Roman" pitchFamily="18" charset="0"/>
                <a:cs typeface="Times New Roman" pitchFamily="18" charset="0"/>
              </a:rPr>
              <a:t> blir endelig: armens maksimale utslag langs de tre aksene er henholdsvis </a:t>
            </a:r>
            <a:r>
              <a:rPr lang="nb-NO" sz="2200" i="1" dirty="0" err="1" smtClean="0">
                <a:latin typeface="Times New Roman" pitchFamily="18" charset="0"/>
                <a:cs typeface="Times New Roman" pitchFamily="18" charset="0"/>
              </a:rPr>
              <a:t>x</a:t>
            </a:r>
            <a:r>
              <a:rPr lang="nb-NO" sz="2200" baseline="-25000" dirty="0" err="1" smtClean="0">
                <a:latin typeface="Times New Roman" pitchFamily="18" charset="0"/>
                <a:cs typeface="Times New Roman" pitchFamily="18" charset="0"/>
              </a:rPr>
              <a:t>max</a:t>
            </a:r>
            <a:r>
              <a:rPr lang="nb-NO" sz="2200" dirty="0" smtClean="0">
                <a:latin typeface="Times New Roman" pitchFamily="18" charset="0"/>
                <a:cs typeface="Times New Roman" pitchFamily="18" charset="0"/>
              </a:rPr>
              <a:t>, </a:t>
            </a:r>
            <a:r>
              <a:rPr lang="nb-NO" sz="2200" i="1" dirty="0" err="1" smtClean="0">
                <a:latin typeface="Times New Roman" pitchFamily="18" charset="0"/>
                <a:cs typeface="Times New Roman" pitchFamily="18" charset="0"/>
              </a:rPr>
              <a:t>y</a:t>
            </a:r>
            <a:r>
              <a:rPr lang="nb-NO" sz="2200" baseline="-25000" dirty="0" err="1" smtClean="0">
                <a:latin typeface="Times New Roman" pitchFamily="18" charset="0"/>
                <a:cs typeface="Times New Roman" pitchFamily="18" charset="0"/>
              </a:rPr>
              <a:t>max</a:t>
            </a:r>
            <a:r>
              <a:rPr lang="nb-NO" sz="2200" dirty="0" smtClean="0">
                <a:latin typeface="Times New Roman" pitchFamily="18" charset="0"/>
                <a:cs typeface="Times New Roman" pitchFamily="18" charset="0"/>
              </a:rPr>
              <a:t> og </a:t>
            </a:r>
            <a:r>
              <a:rPr lang="nb-NO" sz="2200" i="1" dirty="0" err="1" smtClean="0">
                <a:latin typeface="Times New Roman" pitchFamily="18" charset="0"/>
                <a:cs typeface="Times New Roman" pitchFamily="18" charset="0"/>
              </a:rPr>
              <a:t>z</a:t>
            </a:r>
            <a:r>
              <a:rPr lang="nb-NO" sz="2200" baseline="-25000" dirty="0" err="1" smtClean="0">
                <a:latin typeface="Times New Roman" pitchFamily="18" charset="0"/>
                <a:cs typeface="Times New Roman" pitchFamily="18" charset="0"/>
              </a:rPr>
              <a:t>max</a:t>
            </a:r>
            <a:r>
              <a:rPr lang="nb-NO" sz="2200" dirty="0" smtClean="0">
                <a:latin typeface="Times New Roman" pitchFamily="18" charset="0"/>
                <a:cs typeface="Times New Roman" pitchFamily="18" charset="0"/>
              </a:rPr>
              <a:t>. (Du kan anta at punktet (</a:t>
            </a:r>
            <a:r>
              <a:rPr lang="nb-NO" sz="2200" i="1" dirty="0" err="1" smtClean="0">
                <a:latin typeface="Times New Roman" pitchFamily="18" charset="0"/>
                <a:cs typeface="Times New Roman" pitchFamily="18" charset="0"/>
              </a:rPr>
              <a:t>x</a:t>
            </a:r>
            <a:r>
              <a:rPr lang="nb-NO" sz="2200" dirty="0" err="1" smtClean="0">
                <a:latin typeface="Times New Roman" pitchFamily="18" charset="0"/>
                <a:cs typeface="Times New Roman" pitchFamily="18" charset="0"/>
              </a:rPr>
              <a:t>,</a:t>
            </a:r>
            <a:r>
              <a:rPr lang="nb-NO" sz="2200" i="1" dirty="0" err="1" smtClean="0">
                <a:latin typeface="Times New Roman" pitchFamily="18" charset="0"/>
                <a:cs typeface="Times New Roman" pitchFamily="18" charset="0"/>
              </a:rPr>
              <a:t>y</a:t>
            </a:r>
            <a:r>
              <a:rPr lang="nb-NO" sz="2200" dirty="0" err="1" smtClean="0">
                <a:latin typeface="Times New Roman" pitchFamily="18" charset="0"/>
                <a:cs typeface="Times New Roman" pitchFamily="18" charset="0"/>
              </a:rPr>
              <a:t>,</a:t>
            </a:r>
            <a:r>
              <a:rPr lang="nb-NO" sz="2200" i="1" dirty="0" err="1" smtClean="0">
                <a:latin typeface="Times New Roman" pitchFamily="18" charset="0"/>
                <a:cs typeface="Times New Roman" pitchFamily="18" charset="0"/>
              </a:rPr>
              <a:t>z</a:t>
            </a:r>
            <a:r>
              <a:rPr lang="nb-NO" sz="2200" dirty="0" smtClean="0">
                <a:latin typeface="Times New Roman" pitchFamily="18" charset="0"/>
                <a:cs typeface="Times New Roman" pitchFamily="18" charset="0"/>
              </a:rPr>
              <a:t>) er innenfor robotens rekkevidde.)</a:t>
            </a:r>
          </a:p>
          <a:p>
            <a:pPr marL="0" indent="0" algn="just">
              <a:buNone/>
            </a:pPr>
            <a:endParaRPr lang="nb-NO" sz="600" dirty="0" smtClean="0">
              <a:latin typeface="Times New Roman" pitchFamily="18" charset="0"/>
              <a:cs typeface="Times New Roman" pitchFamily="18" charset="0"/>
            </a:endParaRPr>
          </a:p>
          <a:p>
            <a:pPr marL="0" indent="0" algn="just">
              <a:buNone/>
            </a:pPr>
            <a:r>
              <a:rPr lang="nb-NO" sz="2200" dirty="0" smtClean="0">
                <a:solidFill>
                  <a:srgbClr val="00B050"/>
                </a:solidFill>
                <a:latin typeface="Times New Roman" pitchFamily="18" charset="0"/>
                <a:cs typeface="Times New Roman" pitchFamily="18" charset="0"/>
              </a:rPr>
              <a:t>For hvert punkt (</a:t>
            </a:r>
            <a:r>
              <a:rPr lang="nb-NO" sz="2200" i="1" dirty="0" err="1" smtClean="0">
                <a:solidFill>
                  <a:srgbClr val="00B050"/>
                </a:solidFill>
                <a:latin typeface="Times New Roman" pitchFamily="18" charset="0"/>
                <a:cs typeface="Times New Roman" pitchFamily="18" charset="0"/>
              </a:rPr>
              <a:t>i</a:t>
            </a:r>
            <a:r>
              <a:rPr lang="nb-NO" sz="2200" dirty="0" err="1" smtClean="0">
                <a:solidFill>
                  <a:srgbClr val="00B050"/>
                </a:solidFill>
                <a:latin typeface="Times New Roman" pitchFamily="18" charset="0"/>
                <a:cs typeface="Times New Roman" pitchFamily="18" charset="0"/>
              </a:rPr>
              <a:t>,</a:t>
            </a:r>
            <a:r>
              <a:rPr lang="nb-NO" sz="2200" i="1" dirty="0" err="1" smtClean="0">
                <a:solidFill>
                  <a:srgbClr val="00B050"/>
                </a:solidFill>
                <a:latin typeface="Times New Roman" pitchFamily="18" charset="0"/>
                <a:cs typeface="Times New Roman" pitchFamily="18" charset="0"/>
              </a:rPr>
              <a:t>j</a:t>
            </a:r>
            <a:r>
              <a:rPr lang="nb-NO" sz="2200" dirty="0" err="1" smtClean="0">
                <a:solidFill>
                  <a:srgbClr val="00B050"/>
                </a:solidFill>
                <a:latin typeface="Times New Roman" pitchFamily="18" charset="0"/>
                <a:cs typeface="Times New Roman" pitchFamily="18" charset="0"/>
              </a:rPr>
              <a:t>,</a:t>
            </a:r>
            <a:r>
              <a:rPr lang="nb-NO" sz="2200" i="1" dirty="0" err="1" smtClean="0">
                <a:solidFill>
                  <a:srgbClr val="00B050"/>
                </a:solidFill>
                <a:latin typeface="Times New Roman" pitchFamily="18" charset="0"/>
                <a:cs typeface="Times New Roman" pitchFamily="18" charset="0"/>
              </a:rPr>
              <a:t>k</a:t>
            </a:r>
            <a:r>
              <a:rPr lang="nb-NO" sz="2200" dirty="0" smtClean="0">
                <a:solidFill>
                  <a:srgbClr val="00B050"/>
                </a:solidFill>
                <a:latin typeface="Times New Roman" pitchFamily="18" charset="0"/>
                <a:cs typeface="Times New Roman" pitchFamily="18" charset="0"/>
              </a:rPr>
              <a:t>) lager vi et </a:t>
            </a:r>
            <a:r>
              <a:rPr lang="nb-NO" sz="2200" dirty="0" err="1" smtClean="0">
                <a:solidFill>
                  <a:srgbClr val="00B050"/>
                </a:solidFill>
                <a:latin typeface="Times New Roman" pitchFamily="18" charset="0"/>
                <a:cs typeface="Times New Roman" pitchFamily="18" charset="0"/>
              </a:rPr>
              <a:t>punkt-objekt</a:t>
            </a:r>
            <a:r>
              <a:rPr lang="nb-NO" sz="2200" dirty="0" smtClean="0">
                <a:solidFill>
                  <a:srgbClr val="00B050"/>
                </a:solidFill>
                <a:latin typeface="Times New Roman" pitchFamily="18" charset="0"/>
                <a:cs typeface="Times New Roman" pitchFamily="18" charset="0"/>
              </a:rPr>
              <a:t>, en node i </a:t>
            </a:r>
            <a:r>
              <a:rPr lang="nb-NO" sz="2200" dirty="0" err="1" smtClean="0">
                <a:solidFill>
                  <a:srgbClr val="00B050"/>
                </a:solidFill>
                <a:latin typeface="Times New Roman" pitchFamily="18" charset="0"/>
                <a:cs typeface="Times New Roman" pitchFamily="18" charset="0"/>
              </a:rPr>
              <a:t>tilstandsromsgrafen</a:t>
            </a:r>
            <a:r>
              <a:rPr lang="nb-NO" sz="2200" dirty="0" smtClean="0">
                <a:solidFill>
                  <a:srgbClr val="00B050"/>
                </a:solidFill>
                <a:latin typeface="Times New Roman" pitchFamily="18" charset="0"/>
                <a:cs typeface="Times New Roman" pitchFamily="18" charset="0"/>
              </a:rPr>
              <a:t> vår. Vi lager ikke punkter med indekser mindre enn </a:t>
            </a:r>
            <a:r>
              <a:rPr lang="nb-NO" sz="2200" dirty="0" err="1" smtClean="0">
                <a:solidFill>
                  <a:srgbClr val="00B050"/>
                </a:solidFill>
                <a:latin typeface="Times New Roman" pitchFamily="18" charset="0"/>
                <a:cs typeface="Times New Roman" pitchFamily="18" charset="0"/>
                <a:sym typeface="Symbol"/>
              </a:rPr>
              <a:t></a:t>
            </a:r>
            <a:r>
              <a:rPr lang="nb-NO" sz="2200" i="1" dirty="0" err="1" smtClean="0">
                <a:solidFill>
                  <a:srgbClr val="00B050"/>
                </a:solidFill>
                <a:latin typeface="Times New Roman" pitchFamily="18" charset="0"/>
                <a:cs typeface="Times New Roman" pitchFamily="18" charset="0"/>
              </a:rPr>
              <a:t>x</a:t>
            </a:r>
            <a:r>
              <a:rPr lang="nb-NO" sz="2200" baseline="-25000" dirty="0" err="1" smtClean="0">
                <a:solidFill>
                  <a:srgbClr val="00B050"/>
                </a:solidFill>
                <a:latin typeface="Times New Roman" pitchFamily="18" charset="0"/>
                <a:cs typeface="Times New Roman" pitchFamily="18" charset="0"/>
              </a:rPr>
              <a:t>max</a:t>
            </a:r>
            <a:r>
              <a:rPr lang="nb-NO" sz="2200" dirty="0" smtClean="0">
                <a:solidFill>
                  <a:srgbClr val="00B050"/>
                </a:solidFill>
                <a:latin typeface="Times New Roman" pitchFamily="18" charset="0"/>
                <a:cs typeface="Times New Roman" pitchFamily="18" charset="0"/>
              </a:rPr>
              <a:t>, </a:t>
            </a:r>
            <a:r>
              <a:rPr lang="nb-NO" sz="2200" dirty="0" err="1" smtClean="0">
                <a:solidFill>
                  <a:srgbClr val="00B050"/>
                </a:solidFill>
                <a:latin typeface="Times New Roman" pitchFamily="18" charset="0"/>
                <a:cs typeface="Times New Roman" pitchFamily="18" charset="0"/>
                <a:sym typeface="Symbol"/>
              </a:rPr>
              <a:t></a:t>
            </a:r>
            <a:r>
              <a:rPr lang="nb-NO" sz="2200" i="1" dirty="0" err="1" smtClean="0">
                <a:solidFill>
                  <a:srgbClr val="00B050"/>
                </a:solidFill>
                <a:latin typeface="Times New Roman" pitchFamily="18" charset="0"/>
                <a:cs typeface="Times New Roman" pitchFamily="18" charset="0"/>
              </a:rPr>
              <a:t>y</a:t>
            </a:r>
            <a:r>
              <a:rPr lang="nb-NO" sz="2200" baseline="-25000" dirty="0" err="1" smtClean="0">
                <a:solidFill>
                  <a:srgbClr val="00B050"/>
                </a:solidFill>
                <a:latin typeface="Times New Roman" pitchFamily="18" charset="0"/>
                <a:cs typeface="Times New Roman" pitchFamily="18" charset="0"/>
              </a:rPr>
              <a:t>max</a:t>
            </a:r>
            <a:r>
              <a:rPr lang="nb-NO" sz="2200" baseline="-25000" dirty="0" smtClean="0">
                <a:solidFill>
                  <a:srgbClr val="00B050"/>
                </a:solidFill>
                <a:latin typeface="Times New Roman" pitchFamily="18" charset="0"/>
                <a:cs typeface="Times New Roman" pitchFamily="18" charset="0"/>
              </a:rPr>
              <a:t> </a:t>
            </a:r>
            <a:r>
              <a:rPr lang="nb-NO" sz="2200" dirty="0" smtClean="0">
                <a:solidFill>
                  <a:srgbClr val="00B050"/>
                </a:solidFill>
                <a:latin typeface="Times New Roman" pitchFamily="18" charset="0"/>
                <a:cs typeface="Times New Roman" pitchFamily="18" charset="0"/>
              </a:rPr>
              <a:t>eller </a:t>
            </a:r>
            <a:r>
              <a:rPr lang="nb-NO" sz="2200" dirty="0" err="1" smtClean="0">
                <a:solidFill>
                  <a:srgbClr val="00B050"/>
                </a:solidFill>
                <a:latin typeface="Times New Roman" pitchFamily="18" charset="0"/>
                <a:cs typeface="Times New Roman" pitchFamily="18" charset="0"/>
                <a:sym typeface="Symbol"/>
              </a:rPr>
              <a:t></a:t>
            </a:r>
            <a:r>
              <a:rPr lang="nb-NO" sz="2200" i="1" dirty="0" err="1" smtClean="0">
                <a:solidFill>
                  <a:srgbClr val="00B050"/>
                </a:solidFill>
                <a:latin typeface="Times New Roman" pitchFamily="18" charset="0"/>
                <a:cs typeface="Times New Roman" pitchFamily="18" charset="0"/>
              </a:rPr>
              <a:t>z</a:t>
            </a:r>
            <a:r>
              <a:rPr lang="nb-NO" sz="2200" baseline="-25000" dirty="0" err="1" smtClean="0">
                <a:solidFill>
                  <a:srgbClr val="00B050"/>
                </a:solidFill>
                <a:latin typeface="Times New Roman" pitchFamily="18" charset="0"/>
                <a:cs typeface="Times New Roman" pitchFamily="18" charset="0"/>
              </a:rPr>
              <a:t>max</a:t>
            </a:r>
            <a:r>
              <a:rPr lang="nb-NO" sz="2200" dirty="0" smtClean="0">
                <a:solidFill>
                  <a:srgbClr val="00B050"/>
                </a:solidFill>
                <a:latin typeface="Times New Roman" pitchFamily="18" charset="0"/>
                <a:cs typeface="Times New Roman" pitchFamily="18" charset="0"/>
              </a:rPr>
              <a:t> eller større enn </a:t>
            </a:r>
            <a:r>
              <a:rPr lang="nb-NO" sz="2200" i="1" dirty="0" err="1" smtClean="0">
                <a:solidFill>
                  <a:srgbClr val="00B050"/>
                </a:solidFill>
                <a:latin typeface="Times New Roman" pitchFamily="18" charset="0"/>
                <a:cs typeface="Times New Roman" pitchFamily="18" charset="0"/>
              </a:rPr>
              <a:t>x</a:t>
            </a:r>
            <a:r>
              <a:rPr lang="nb-NO" sz="2200" baseline="-25000" dirty="0" err="1" smtClean="0">
                <a:solidFill>
                  <a:srgbClr val="00B050"/>
                </a:solidFill>
                <a:latin typeface="Times New Roman" pitchFamily="18" charset="0"/>
                <a:cs typeface="Times New Roman" pitchFamily="18" charset="0"/>
              </a:rPr>
              <a:t>max</a:t>
            </a:r>
            <a:r>
              <a:rPr lang="nb-NO" sz="2200" dirty="0" smtClean="0">
                <a:solidFill>
                  <a:srgbClr val="00B050"/>
                </a:solidFill>
                <a:latin typeface="Times New Roman" pitchFamily="18" charset="0"/>
                <a:cs typeface="Times New Roman" pitchFamily="18" charset="0"/>
              </a:rPr>
              <a:t>, </a:t>
            </a:r>
            <a:r>
              <a:rPr lang="nb-NO" sz="2200" i="1" dirty="0" err="1" smtClean="0">
                <a:solidFill>
                  <a:srgbClr val="00B050"/>
                </a:solidFill>
                <a:latin typeface="Times New Roman" pitchFamily="18" charset="0"/>
                <a:cs typeface="Times New Roman" pitchFamily="18" charset="0"/>
              </a:rPr>
              <a:t>y</a:t>
            </a:r>
            <a:r>
              <a:rPr lang="nb-NO" sz="2200" baseline="-25000" dirty="0" err="1" smtClean="0">
                <a:solidFill>
                  <a:srgbClr val="00B050"/>
                </a:solidFill>
                <a:latin typeface="Times New Roman" pitchFamily="18" charset="0"/>
                <a:cs typeface="Times New Roman" pitchFamily="18" charset="0"/>
              </a:rPr>
              <a:t>max</a:t>
            </a:r>
            <a:r>
              <a:rPr lang="nb-NO" sz="2200" baseline="-25000" dirty="0" smtClean="0">
                <a:solidFill>
                  <a:srgbClr val="00B050"/>
                </a:solidFill>
                <a:latin typeface="Times New Roman" pitchFamily="18" charset="0"/>
                <a:cs typeface="Times New Roman" pitchFamily="18" charset="0"/>
              </a:rPr>
              <a:t> </a:t>
            </a:r>
            <a:r>
              <a:rPr lang="nb-NO" sz="2200" dirty="0" smtClean="0">
                <a:solidFill>
                  <a:srgbClr val="00B050"/>
                </a:solidFill>
                <a:latin typeface="Times New Roman" pitchFamily="18" charset="0"/>
                <a:cs typeface="Times New Roman" pitchFamily="18" charset="0"/>
              </a:rPr>
              <a:t>eller </a:t>
            </a:r>
            <a:r>
              <a:rPr lang="nb-NO" sz="2200" i="1" dirty="0" err="1" smtClean="0">
                <a:solidFill>
                  <a:srgbClr val="00B050"/>
                </a:solidFill>
                <a:latin typeface="Times New Roman" pitchFamily="18" charset="0"/>
                <a:cs typeface="Times New Roman" pitchFamily="18" charset="0"/>
              </a:rPr>
              <a:t>z</a:t>
            </a:r>
            <a:r>
              <a:rPr lang="nb-NO" sz="2200" baseline="-25000" dirty="0" err="1" smtClean="0">
                <a:solidFill>
                  <a:srgbClr val="00B050"/>
                </a:solidFill>
                <a:latin typeface="Times New Roman" pitchFamily="18" charset="0"/>
                <a:cs typeface="Times New Roman" pitchFamily="18" charset="0"/>
              </a:rPr>
              <a:t>max</a:t>
            </a:r>
            <a:r>
              <a:rPr lang="nb-NO" sz="2200" dirty="0" smtClean="0">
                <a:solidFill>
                  <a:srgbClr val="00B050"/>
                </a:solidFill>
                <a:latin typeface="Times New Roman" pitchFamily="18" charset="0"/>
                <a:cs typeface="Times New Roman" pitchFamily="18" charset="0"/>
              </a:rPr>
              <a:t>. For et generelt punkt (</a:t>
            </a:r>
            <a:r>
              <a:rPr lang="nb-NO" sz="2200" i="1" dirty="0" err="1" smtClean="0">
                <a:solidFill>
                  <a:srgbClr val="00B050"/>
                </a:solidFill>
                <a:latin typeface="Times New Roman" pitchFamily="18" charset="0"/>
                <a:cs typeface="Times New Roman" pitchFamily="18" charset="0"/>
              </a:rPr>
              <a:t>i</a:t>
            </a:r>
            <a:r>
              <a:rPr lang="nb-NO" sz="2200" dirty="0" err="1" smtClean="0">
                <a:solidFill>
                  <a:srgbClr val="00B050"/>
                </a:solidFill>
                <a:latin typeface="Times New Roman" pitchFamily="18" charset="0"/>
                <a:cs typeface="Times New Roman" pitchFamily="18" charset="0"/>
              </a:rPr>
              <a:t>,</a:t>
            </a:r>
            <a:r>
              <a:rPr lang="nb-NO" sz="2200" i="1" dirty="0" err="1" smtClean="0">
                <a:solidFill>
                  <a:srgbClr val="00B050"/>
                </a:solidFill>
                <a:latin typeface="Times New Roman" pitchFamily="18" charset="0"/>
                <a:cs typeface="Times New Roman" pitchFamily="18" charset="0"/>
              </a:rPr>
              <a:t>j</a:t>
            </a:r>
            <a:r>
              <a:rPr lang="nb-NO" sz="2200" dirty="0" err="1" smtClean="0">
                <a:solidFill>
                  <a:srgbClr val="00B050"/>
                </a:solidFill>
                <a:latin typeface="Times New Roman" pitchFamily="18" charset="0"/>
                <a:cs typeface="Times New Roman" pitchFamily="18" charset="0"/>
              </a:rPr>
              <a:t>,</a:t>
            </a:r>
            <a:r>
              <a:rPr lang="nb-NO" sz="2200" i="1" dirty="0" err="1" smtClean="0">
                <a:solidFill>
                  <a:srgbClr val="00B050"/>
                </a:solidFill>
                <a:latin typeface="Times New Roman" pitchFamily="18" charset="0"/>
                <a:cs typeface="Times New Roman" pitchFamily="18" charset="0"/>
              </a:rPr>
              <a:t>k</a:t>
            </a:r>
            <a:r>
              <a:rPr lang="nb-NO" sz="2200" dirty="0" smtClean="0">
                <a:solidFill>
                  <a:srgbClr val="00B050"/>
                </a:solidFill>
                <a:latin typeface="Times New Roman" pitchFamily="18" charset="0"/>
                <a:cs typeface="Times New Roman" pitchFamily="18" charset="0"/>
              </a:rPr>
              <a:t>) vil dets naboer være (</a:t>
            </a:r>
            <a:r>
              <a:rPr lang="nb-NO" sz="2200" i="1" dirty="0" smtClean="0">
                <a:solidFill>
                  <a:srgbClr val="00B050"/>
                </a:solidFill>
                <a:latin typeface="Times New Roman" pitchFamily="18" charset="0"/>
                <a:cs typeface="Times New Roman" pitchFamily="18" charset="0"/>
              </a:rPr>
              <a:t>i</a:t>
            </a:r>
            <a:r>
              <a:rPr lang="nb-NO" sz="2200" dirty="0" smtClean="0">
                <a:solidFill>
                  <a:srgbClr val="00B050"/>
                </a:solidFill>
                <a:latin typeface="Times New Roman" pitchFamily="18" charset="0"/>
                <a:cs typeface="Times New Roman" pitchFamily="18" charset="0"/>
              </a:rPr>
              <a:t>-1,</a:t>
            </a:r>
            <a:r>
              <a:rPr lang="nb-NO" sz="2200" i="1" dirty="0" smtClean="0">
                <a:solidFill>
                  <a:srgbClr val="00B050"/>
                </a:solidFill>
                <a:latin typeface="Times New Roman" pitchFamily="18" charset="0"/>
                <a:cs typeface="Times New Roman" pitchFamily="18" charset="0"/>
              </a:rPr>
              <a:t>j</a:t>
            </a:r>
            <a:r>
              <a:rPr lang="nb-NO" sz="2200" dirty="0" smtClean="0">
                <a:solidFill>
                  <a:srgbClr val="00B050"/>
                </a:solidFill>
                <a:latin typeface="Times New Roman" pitchFamily="18" charset="0"/>
                <a:cs typeface="Times New Roman" pitchFamily="18" charset="0"/>
              </a:rPr>
              <a:t>,</a:t>
            </a:r>
            <a:r>
              <a:rPr lang="nb-NO" sz="2200" i="1" dirty="0" smtClean="0">
                <a:solidFill>
                  <a:srgbClr val="00B050"/>
                </a:solidFill>
                <a:latin typeface="Times New Roman" pitchFamily="18" charset="0"/>
                <a:cs typeface="Times New Roman" pitchFamily="18" charset="0"/>
              </a:rPr>
              <a:t>k</a:t>
            </a:r>
            <a:r>
              <a:rPr lang="nb-NO" sz="2200" dirty="0" smtClean="0">
                <a:solidFill>
                  <a:srgbClr val="00B050"/>
                </a:solidFill>
                <a:latin typeface="Times New Roman" pitchFamily="18" charset="0"/>
                <a:cs typeface="Times New Roman" pitchFamily="18" charset="0"/>
              </a:rPr>
              <a:t>), (</a:t>
            </a:r>
            <a:r>
              <a:rPr lang="nb-NO" sz="2200" i="1" dirty="0" smtClean="0">
                <a:solidFill>
                  <a:srgbClr val="00B050"/>
                </a:solidFill>
                <a:latin typeface="Times New Roman" pitchFamily="18" charset="0"/>
                <a:cs typeface="Times New Roman" pitchFamily="18" charset="0"/>
              </a:rPr>
              <a:t>i</a:t>
            </a:r>
            <a:r>
              <a:rPr lang="nb-NO" sz="2200" dirty="0" smtClean="0">
                <a:solidFill>
                  <a:srgbClr val="00B050"/>
                </a:solidFill>
                <a:latin typeface="Times New Roman" pitchFamily="18" charset="0"/>
                <a:cs typeface="Times New Roman" pitchFamily="18" charset="0"/>
              </a:rPr>
              <a:t>,</a:t>
            </a:r>
            <a:r>
              <a:rPr lang="nb-NO" sz="2200" i="1" dirty="0" smtClean="0">
                <a:solidFill>
                  <a:srgbClr val="00B050"/>
                </a:solidFill>
                <a:latin typeface="Times New Roman" pitchFamily="18" charset="0"/>
                <a:cs typeface="Times New Roman" pitchFamily="18" charset="0"/>
              </a:rPr>
              <a:t>j</a:t>
            </a:r>
            <a:r>
              <a:rPr lang="nb-NO" sz="2200" dirty="0" smtClean="0">
                <a:solidFill>
                  <a:srgbClr val="00B050"/>
                </a:solidFill>
                <a:latin typeface="Times New Roman" pitchFamily="18" charset="0"/>
                <a:cs typeface="Times New Roman" pitchFamily="18" charset="0"/>
              </a:rPr>
              <a:t>-1,</a:t>
            </a:r>
            <a:r>
              <a:rPr lang="nb-NO" sz="2200" i="1" dirty="0" smtClean="0">
                <a:solidFill>
                  <a:srgbClr val="00B050"/>
                </a:solidFill>
                <a:latin typeface="Times New Roman" pitchFamily="18" charset="0"/>
                <a:cs typeface="Times New Roman" pitchFamily="18" charset="0"/>
              </a:rPr>
              <a:t>k</a:t>
            </a:r>
            <a:r>
              <a:rPr lang="nb-NO" sz="2200" dirty="0" smtClean="0">
                <a:solidFill>
                  <a:srgbClr val="00B050"/>
                </a:solidFill>
                <a:latin typeface="Times New Roman" pitchFamily="18" charset="0"/>
                <a:cs typeface="Times New Roman" pitchFamily="18" charset="0"/>
              </a:rPr>
              <a:t>), (</a:t>
            </a:r>
            <a:r>
              <a:rPr lang="nb-NO" sz="2200" i="1" dirty="0" smtClean="0">
                <a:solidFill>
                  <a:srgbClr val="00B050"/>
                </a:solidFill>
                <a:latin typeface="Times New Roman" pitchFamily="18" charset="0"/>
                <a:cs typeface="Times New Roman" pitchFamily="18" charset="0"/>
              </a:rPr>
              <a:t>i</a:t>
            </a:r>
            <a:r>
              <a:rPr lang="nb-NO" sz="2200" dirty="0" smtClean="0">
                <a:solidFill>
                  <a:srgbClr val="00B050"/>
                </a:solidFill>
                <a:latin typeface="Times New Roman" pitchFamily="18" charset="0"/>
                <a:cs typeface="Times New Roman" pitchFamily="18" charset="0"/>
              </a:rPr>
              <a:t>,</a:t>
            </a:r>
            <a:r>
              <a:rPr lang="nb-NO" sz="2200" i="1" dirty="0" smtClean="0">
                <a:solidFill>
                  <a:srgbClr val="00B050"/>
                </a:solidFill>
                <a:latin typeface="Times New Roman" pitchFamily="18" charset="0"/>
                <a:cs typeface="Times New Roman" pitchFamily="18" charset="0"/>
              </a:rPr>
              <a:t>j</a:t>
            </a:r>
            <a:r>
              <a:rPr lang="nb-NO" sz="2200" dirty="0" smtClean="0">
                <a:solidFill>
                  <a:srgbClr val="00B050"/>
                </a:solidFill>
                <a:latin typeface="Times New Roman" pitchFamily="18" charset="0"/>
                <a:cs typeface="Times New Roman" pitchFamily="18" charset="0"/>
              </a:rPr>
              <a:t>,</a:t>
            </a:r>
            <a:r>
              <a:rPr lang="nb-NO" sz="2200" i="1" dirty="0" smtClean="0">
                <a:solidFill>
                  <a:srgbClr val="00B050"/>
                </a:solidFill>
                <a:latin typeface="Times New Roman" pitchFamily="18" charset="0"/>
                <a:cs typeface="Times New Roman" pitchFamily="18" charset="0"/>
              </a:rPr>
              <a:t>k</a:t>
            </a:r>
            <a:r>
              <a:rPr lang="nb-NO" sz="2200" dirty="0" smtClean="0">
                <a:solidFill>
                  <a:srgbClr val="00B050"/>
                </a:solidFill>
                <a:latin typeface="Times New Roman" pitchFamily="18" charset="0"/>
                <a:cs typeface="Times New Roman" pitchFamily="18" charset="0"/>
              </a:rPr>
              <a:t>-1), (</a:t>
            </a:r>
            <a:r>
              <a:rPr lang="nb-NO" sz="2200" i="1" dirty="0" smtClean="0">
                <a:solidFill>
                  <a:srgbClr val="00B050"/>
                </a:solidFill>
                <a:latin typeface="Times New Roman" pitchFamily="18" charset="0"/>
                <a:cs typeface="Times New Roman" pitchFamily="18" charset="0"/>
              </a:rPr>
              <a:t>i</a:t>
            </a:r>
            <a:r>
              <a:rPr lang="nb-NO" sz="2200" dirty="0" smtClean="0">
                <a:solidFill>
                  <a:srgbClr val="00B050"/>
                </a:solidFill>
                <a:latin typeface="Times New Roman" pitchFamily="18" charset="0"/>
                <a:cs typeface="Times New Roman" pitchFamily="18" charset="0"/>
              </a:rPr>
              <a:t>+1,</a:t>
            </a:r>
            <a:r>
              <a:rPr lang="nb-NO" sz="2200" i="1" dirty="0" smtClean="0">
                <a:solidFill>
                  <a:srgbClr val="00B050"/>
                </a:solidFill>
                <a:latin typeface="Times New Roman" pitchFamily="18" charset="0"/>
                <a:cs typeface="Times New Roman" pitchFamily="18" charset="0"/>
              </a:rPr>
              <a:t>j</a:t>
            </a:r>
            <a:r>
              <a:rPr lang="nb-NO" sz="2200" dirty="0" smtClean="0">
                <a:solidFill>
                  <a:srgbClr val="00B050"/>
                </a:solidFill>
                <a:latin typeface="Times New Roman" pitchFamily="18" charset="0"/>
                <a:cs typeface="Times New Roman" pitchFamily="18" charset="0"/>
              </a:rPr>
              <a:t>,</a:t>
            </a:r>
            <a:r>
              <a:rPr lang="nb-NO" sz="2200" i="1" dirty="0" smtClean="0">
                <a:solidFill>
                  <a:srgbClr val="00B050"/>
                </a:solidFill>
                <a:latin typeface="Times New Roman" pitchFamily="18" charset="0"/>
                <a:cs typeface="Times New Roman" pitchFamily="18" charset="0"/>
              </a:rPr>
              <a:t>k</a:t>
            </a:r>
            <a:r>
              <a:rPr lang="nb-NO" sz="2200" dirty="0" smtClean="0">
                <a:solidFill>
                  <a:srgbClr val="00B050"/>
                </a:solidFill>
                <a:latin typeface="Times New Roman" pitchFamily="18" charset="0"/>
                <a:cs typeface="Times New Roman" pitchFamily="18" charset="0"/>
              </a:rPr>
              <a:t>), (</a:t>
            </a:r>
            <a:r>
              <a:rPr lang="nb-NO" sz="2200" i="1" dirty="0" smtClean="0">
                <a:solidFill>
                  <a:srgbClr val="00B050"/>
                </a:solidFill>
                <a:latin typeface="Times New Roman" pitchFamily="18" charset="0"/>
                <a:cs typeface="Times New Roman" pitchFamily="18" charset="0"/>
              </a:rPr>
              <a:t>i</a:t>
            </a:r>
            <a:r>
              <a:rPr lang="nb-NO" sz="2200" dirty="0" smtClean="0">
                <a:solidFill>
                  <a:srgbClr val="00B050"/>
                </a:solidFill>
                <a:latin typeface="Times New Roman" pitchFamily="18" charset="0"/>
                <a:cs typeface="Times New Roman" pitchFamily="18" charset="0"/>
              </a:rPr>
              <a:t>,</a:t>
            </a:r>
            <a:r>
              <a:rPr lang="nb-NO" sz="2200" i="1" dirty="0" smtClean="0">
                <a:solidFill>
                  <a:srgbClr val="00B050"/>
                </a:solidFill>
                <a:latin typeface="Times New Roman" pitchFamily="18" charset="0"/>
                <a:cs typeface="Times New Roman" pitchFamily="18" charset="0"/>
              </a:rPr>
              <a:t>j</a:t>
            </a:r>
            <a:r>
              <a:rPr lang="nb-NO" sz="2200" dirty="0" smtClean="0">
                <a:solidFill>
                  <a:srgbClr val="00B050"/>
                </a:solidFill>
                <a:latin typeface="Times New Roman" pitchFamily="18" charset="0"/>
                <a:cs typeface="Times New Roman" pitchFamily="18" charset="0"/>
              </a:rPr>
              <a:t>+1,</a:t>
            </a:r>
            <a:r>
              <a:rPr lang="nb-NO" sz="2200" i="1" dirty="0" smtClean="0">
                <a:solidFill>
                  <a:srgbClr val="00B050"/>
                </a:solidFill>
                <a:latin typeface="Times New Roman" pitchFamily="18" charset="0"/>
                <a:cs typeface="Times New Roman" pitchFamily="18" charset="0"/>
              </a:rPr>
              <a:t>k</a:t>
            </a:r>
            <a:r>
              <a:rPr lang="nb-NO" sz="2200" dirty="0" smtClean="0">
                <a:solidFill>
                  <a:srgbClr val="00B050"/>
                </a:solidFill>
                <a:latin typeface="Times New Roman" pitchFamily="18" charset="0"/>
                <a:cs typeface="Times New Roman" pitchFamily="18" charset="0"/>
              </a:rPr>
              <a:t>), (</a:t>
            </a:r>
            <a:r>
              <a:rPr lang="nb-NO" sz="2200" i="1" dirty="0" smtClean="0">
                <a:solidFill>
                  <a:srgbClr val="00B050"/>
                </a:solidFill>
                <a:latin typeface="Times New Roman" pitchFamily="18" charset="0"/>
                <a:cs typeface="Times New Roman" pitchFamily="18" charset="0"/>
              </a:rPr>
              <a:t>i</a:t>
            </a:r>
            <a:r>
              <a:rPr lang="nb-NO" sz="2200" dirty="0" smtClean="0">
                <a:solidFill>
                  <a:srgbClr val="00B050"/>
                </a:solidFill>
                <a:latin typeface="Times New Roman" pitchFamily="18" charset="0"/>
                <a:cs typeface="Times New Roman" pitchFamily="18" charset="0"/>
              </a:rPr>
              <a:t>,</a:t>
            </a:r>
            <a:r>
              <a:rPr lang="nb-NO" sz="2200" i="1" dirty="0" smtClean="0">
                <a:solidFill>
                  <a:srgbClr val="00B050"/>
                </a:solidFill>
                <a:latin typeface="Times New Roman" pitchFamily="18" charset="0"/>
                <a:cs typeface="Times New Roman" pitchFamily="18" charset="0"/>
              </a:rPr>
              <a:t>j</a:t>
            </a:r>
            <a:r>
              <a:rPr lang="nb-NO" sz="2200" dirty="0" smtClean="0">
                <a:solidFill>
                  <a:srgbClr val="00B050"/>
                </a:solidFill>
                <a:latin typeface="Times New Roman" pitchFamily="18" charset="0"/>
                <a:cs typeface="Times New Roman" pitchFamily="18" charset="0"/>
              </a:rPr>
              <a:t>,</a:t>
            </a:r>
            <a:r>
              <a:rPr lang="nb-NO" sz="2200" i="1" dirty="0" smtClean="0">
                <a:solidFill>
                  <a:srgbClr val="00B050"/>
                </a:solidFill>
                <a:latin typeface="Times New Roman" pitchFamily="18" charset="0"/>
                <a:cs typeface="Times New Roman" pitchFamily="18" charset="0"/>
              </a:rPr>
              <a:t>k</a:t>
            </a:r>
            <a:r>
              <a:rPr lang="nb-NO" sz="2200" dirty="0" smtClean="0">
                <a:solidFill>
                  <a:srgbClr val="00B050"/>
                </a:solidFill>
                <a:latin typeface="Times New Roman" pitchFamily="18" charset="0"/>
                <a:cs typeface="Times New Roman" pitchFamily="18" charset="0"/>
              </a:rPr>
              <a:t>+1), forutsatt at de ligger i det lovlige intervallet. Det spesielle er at noen punkter er ulovlige, disse punktene lar vi bare være å koble inn som naboer av de noder de naturlig ville vært naboer for, de vil altså ikke være med i den sammenhengende grafen vi søker i (alternativt kan de ulovlige punktene droppes helt).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2   Søk (20%)</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764704"/>
            <a:ext cx="8229600" cy="6093296"/>
          </a:xfrm>
        </p:spPr>
        <p:txBody>
          <a:bodyPr>
            <a:noAutofit/>
          </a:bodyPr>
          <a:lstStyle/>
          <a:p>
            <a:pPr marL="0" indent="0">
              <a:buNone/>
            </a:pPr>
            <a:r>
              <a:rPr lang="nb-NO" sz="2200" b="1" i="1" dirty="0" smtClean="0">
                <a:latin typeface="Times New Roman" pitchFamily="18" charset="0"/>
                <a:cs typeface="Times New Roman" pitchFamily="18" charset="0"/>
              </a:rPr>
              <a:t>2.b</a:t>
            </a:r>
          </a:p>
          <a:p>
            <a:pPr marL="0" indent="0" algn="just">
              <a:buNone/>
            </a:pPr>
            <a:r>
              <a:rPr lang="nb-NO" sz="2200" dirty="0" smtClean="0">
                <a:latin typeface="Times New Roman" pitchFamily="18" charset="0"/>
                <a:cs typeface="Times New Roman" pitchFamily="18" charset="0"/>
              </a:rPr>
              <a:t>Roboten bruker </a:t>
            </a:r>
            <a:r>
              <a:rPr lang="nb-NO" sz="2200" dirty="0" err="1" smtClean="0">
                <a:latin typeface="Times New Roman" pitchFamily="18" charset="0"/>
                <a:cs typeface="Times New Roman" pitchFamily="18" charset="0"/>
              </a:rPr>
              <a:t>A*-algoritmen</a:t>
            </a:r>
            <a:r>
              <a:rPr lang="nb-NO" sz="2200" dirty="0" smtClean="0">
                <a:latin typeface="Times New Roman" pitchFamily="18" charset="0"/>
                <a:cs typeface="Times New Roman" pitchFamily="18" charset="0"/>
              </a:rPr>
              <a:t> til å styre gripehånden på en effektiv og god måte (langs korteste vei). Vil en eksakt heuristikk for </a:t>
            </a:r>
            <a:r>
              <a:rPr lang="nb-NO" sz="2200" dirty="0" err="1" smtClean="0">
                <a:latin typeface="Times New Roman" pitchFamily="18" charset="0"/>
                <a:cs typeface="Times New Roman" pitchFamily="18" charset="0"/>
              </a:rPr>
              <a:t>A*-algoritmen</a:t>
            </a:r>
            <a:r>
              <a:rPr lang="nb-NO" sz="2200" dirty="0" smtClean="0">
                <a:latin typeface="Times New Roman" pitchFamily="18" charset="0"/>
                <a:cs typeface="Times New Roman" pitchFamily="18" charset="0"/>
              </a:rPr>
              <a:t>, altså en heuristikk som for alle noder gir den eksakte verdien av den korteste stien fram til målnoden, være hensiktsmessig? Forklar.</a:t>
            </a:r>
          </a:p>
          <a:p>
            <a:pPr marL="0" indent="0">
              <a:buNone/>
            </a:pPr>
            <a:endParaRPr lang="nb-NO" sz="2200" b="1" dirty="0" smtClean="0">
              <a:latin typeface="Times New Roman" pitchFamily="18" charset="0"/>
              <a:cs typeface="Times New Roman" pitchFamily="18" charset="0"/>
            </a:endParaRPr>
          </a:p>
          <a:p>
            <a:pPr marL="0" indent="0" algn="just">
              <a:buNone/>
            </a:pPr>
            <a:r>
              <a:rPr lang="nb-NO" sz="2200" dirty="0" smtClean="0">
                <a:solidFill>
                  <a:srgbClr val="00B050"/>
                </a:solidFill>
                <a:latin typeface="Times New Roman" pitchFamily="18" charset="0"/>
                <a:cs typeface="Times New Roman" pitchFamily="18" charset="0"/>
              </a:rPr>
              <a:t>Denne heuristikken vil virke, men den vil jo kunne brukes til å løse problemet alene. Det er opplagt bra med en så nøyaktig heuristikk som mulig, men den eksakte «heuristikken» vil være meget kostbar, for kostbar, til å være hensiktsmessig.</a:t>
            </a:r>
          </a:p>
          <a:p>
            <a:pPr marL="0" indent="0">
              <a:buNone/>
            </a:pPr>
            <a:endParaRPr lang="nb-NO" sz="2200" b="1" i="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2   Søk (20%)</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764704"/>
            <a:ext cx="8229600" cy="6093296"/>
          </a:xfrm>
        </p:spPr>
        <p:txBody>
          <a:bodyPr>
            <a:noAutofit/>
          </a:bodyPr>
          <a:lstStyle/>
          <a:p>
            <a:pPr marL="0" indent="0">
              <a:buNone/>
            </a:pPr>
            <a:r>
              <a:rPr lang="nb-NO" sz="2200" b="1" i="1" dirty="0" smtClean="0">
                <a:latin typeface="Times New Roman" pitchFamily="18" charset="0"/>
                <a:cs typeface="Times New Roman" pitchFamily="18" charset="0"/>
              </a:rPr>
              <a:t>2.c</a:t>
            </a:r>
          </a:p>
          <a:p>
            <a:pPr marL="0" indent="0" algn="just">
              <a:buNone/>
            </a:pPr>
            <a:r>
              <a:rPr lang="nb-NO" sz="2200" dirty="0" smtClean="0">
                <a:latin typeface="Times New Roman" pitchFamily="18" charset="0"/>
                <a:cs typeface="Times New Roman" pitchFamily="18" charset="0"/>
              </a:rPr>
              <a:t>Velg en hensiktsmessig, monoton heuristikk for algoritmen (det er ﬂere muligheter), og forklar kort hvorfor heuristikken du valgte er monoton. </a:t>
            </a:r>
          </a:p>
          <a:p>
            <a:pPr marL="0" indent="0">
              <a:buNone/>
            </a:pPr>
            <a:endParaRPr lang="nb-NO" sz="2200" b="1" dirty="0" smtClean="0">
              <a:latin typeface="Times New Roman" pitchFamily="18" charset="0"/>
              <a:cs typeface="Times New Roman" pitchFamily="18" charset="0"/>
            </a:endParaRPr>
          </a:p>
          <a:p>
            <a:pPr marL="0" indent="0" algn="just">
              <a:buNone/>
            </a:pPr>
            <a:r>
              <a:rPr lang="nb-NO" sz="2200" dirty="0" smtClean="0">
                <a:solidFill>
                  <a:srgbClr val="00B050"/>
                </a:solidFill>
                <a:latin typeface="Times New Roman" pitchFamily="18" charset="0"/>
                <a:cs typeface="Times New Roman" pitchFamily="18" charset="0"/>
              </a:rPr>
              <a:t>Manhattan </a:t>
            </a:r>
            <a:r>
              <a:rPr lang="nb-NO" sz="2200" dirty="0" err="1" smtClean="0">
                <a:solidFill>
                  <a:srgbClr val="00B050"/>
                </a:solidFill>
                <a:latin typeface="Times New Roman" pitchFamily="18" charset="0"/>
                <a:cs typeface="Times New Roman" pitchFamily="18" charset="0"/>
              </a:rPr>
              <a:t>distance</a:t>
            </a:r>
            <a:r>
              <a:rPr lang="nb-NO" sz="2200" dirty="0" smtClean="0">
                <a:solidFill>
                  <a:srgbClr val="00B050"/>
                </a:solidFill>
                <a:latin typeface="Times New Roman" pitchFamily="18" charset="0"/>
                <a:cs typeface="Times New Roman" pitchFamily="18" charset="0"/>
              </a:rPr>
              <a:t> (3D), eller vektorlengde, begge er kortere enn den faktiske veien vi må gå.</a:t>
            </a:r>
            <a:endParaRPr lang="nb-NO" sz="2200" b="1" i="1" dirty="0" smtClean="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2   Søk (20%)</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764704"/>
            <a:ext cx="8229600" cy="6093296"/>
          </a:xfrm>
        </p:spPr>
        <p:txBody>
          <a:bodyPr>
            <a:noAutofit/>
          </a:bodyPr>
          <a:lstStyle/>
          <a:p>
            <a:pPr marL="0" indent="0">
              <a:buNone/>
            </a:pPr>
            <a:r>
              <a:rPr lang="nb-NO" sz="1900" b="1" i="1" dirty="0" smtClean="0">
                <a:latin typeface="Times New Roman" pitchFamily="18" charset="0"/>
                <a:cs typeface="Times New Roman" pitchFamily="18" charset="0"/>
              </a:rPr>
              <a:t>2.d</a:t>
            </a:r>
          </a:p>
          <a:p>
            <a:pPr marL="0" indent="0" algn="just">
              <a:buNone/>
            </a:pPr>
            <a:r>
              <a:rPr lang="nb-NO" sz="1900" dirty="0" smtClean="0">
                <a:latin typeface="Times New Roman" pitchFamily="18" charset="0"/>
                <a:cs typeface="Times New Roman" pitchFamily="18" charset="0"/>
              </a:rPr>
              <a:t>Vi kan også løse dette problemet med en variant av dynamisk programmering, beskrevet nedenfor. Punktene i koordinatsystemet representeres fortsatt som noder i en graf. Oppdelingen i </a:t>
            </a:r>
            <a:r>
              <a:rPr lang="nb-NO" sz="1900" dirty="0" err="1" smtClean="0">
                <a:latin typeface="Times New Roman" pitchFamily="18" charset="0"/>
                <a:cs typeface="Times New Roman" pitchFamily="18" charset="0"/>
              </a:rPr>
              <a:t>del­problemer</a:t>
            </a:r>
            <a:r>
              <a:rPr lang="nb-NO" sz="1900" dirty="0" smtClean="0">
                <a:latin typeface="Times New Roman" pitchFamily="18" charset="0"/>
                <a:cs typeface="Times New Roman" pitchFamily="18" charset="0"/>
              </a:rPr>
              <a:t> er kanskje litt uvant, i og med at den neste noden som skal få sin verdi ikke er statisk bestemt. (Rekkefølgen til de hittil uløste </a:t>
            </a:r>
            <a:r>
              <a:rPr lang="nb-NO" sz="1900" dirty="0" err="1" smtClean="0">
                <a:latin typeface="Times New Roman" pitchFamily="18" charset="0"/>
                <a:cs typeface="Times New Roman" pitchFamily="18" charset="0"/>
              </a:rPr>
              <a:t>delproblemene</a:t>
            </a:r>
            <a:r>
              <a:rPr lang="nb-NO" sz="1900" dirty="0" smtClean="0">
                <a:latin typeface="Times New Roman" pitchFamily="18" charset="0"/>
                <a:cs typeface="Times New Roman" pitchFamily="18" charset="0"/>
              </a:rPr>
              <a:t> kan altså endre seg mens algoritmen kjører. Vi har jo stort sett bare sett på algoritmer hvor rekkefølgen har vært fast, men det er i prinsippet ingen forskjell, vi løser stadig større og større </a:t>
            </a:r>
            <a:r>
              <a:rPr lang="nb-NO" sz="1900" dirty="0" err="1" smtClean="0">
                <a:latin typeface="Times New Roman" pitchFamily="18" charset="0"/>
                <a:cs typeface="Times New Roman" pitchFamily="18" charset="0"/>
              </a:rPr>
              <a:t>delproblemer</a:t>
            </a:r>
            <a:r>
              <a:rPr lang="nb-NO" sz="1900" dirty="0" smtClean="0">
                <a:latin typeface="Times New Roman" pitchFamily="18" charset="0"/>
                <a:cs typeface="Times New Roman" pitchFamily="18" charset="0"/>
              </a:rPr>
              <a:t> helt til vi har den endelige løsningen.)</a:t>
            </a:r>
          </a:p>
          <a:p>
            <a:pPr marL="0" indent="0" algn="just">
              <a:buNone/>
            </a:pPr>
            <a:endParaRPr lang="nb-NO" sz="2200" b="1" i="1" dirty="0" smtClean="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2   Søk (20%)</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764704"/>
            <a:ext cx="8229600" cy="6093296"/>
          </a:xfrm>
        </p:spPr>
        <p:txBody>
          <a:bodyPr>
            <a:noAutofit/>
          </a:bodyPr>
          <a:lstStyle/>
          <a:p>
            <a:pPr marL="0" indent="0" algn="just">
              <a:buNone/>
            </a:pPr>
            <a:r>
              <a:rPr lang="nb-NO" sz="1900" dirty="0" smtClean="0">
                <a:latin typeface="Times New Roman" pitchFamily="18" charset="0"/>
                <a:cs typeface="Times New Roman" pitchFamily="18" charset="0"/>
              </a:rPr>
              <a:t>Alle nodene har en </a:t>
            </a:r>
            <a:r>
              <a:rPr lang="nb-NO" sz="1900" dirty="0" err="1" smtClean="0">
                <a:latin typeface="Times New Roman" pitchFamily="18" charset="0"/>
                <a:cs typeface="Times New Roman" pitchFamily="18" charset="0"/>
              </a:rPr>
              <a:t>heltalls-variabel</a:t>
            </a:r>
            <a:r>
              <a:rPr lang="nb-NO" sz="1900" dirty="0" smtClean="0">
                <a:latin typeface="Times New Roman" pitchFamily="18" charset="0"/>
                <a:cs typeface="Times New Roman" pitchFamily="18" charset="0"/>
              </a:rPr>
              <a:t> </a:t>
            </a:r>
            <a:r>
              <a:rPr lang="nb-NO" sz="1900" i="1" dirty="0" err="1" smtClean="0">
                <a:latin typeface="Times New Roman" pitchFamily="18" charset="0"/>
                <a:cs typeface="Times New Roman" pitchFamily="18" charset="0"/>
              </a:rPr>
              <a:t>avst</a:t>
            </a:r>
            <a:r>
              <a:rPr lang="nb-NO" sz="1900" i="1" dirty="0" smtClean="0">
                <a:latin typeface="Times New Roman" pitchFamily="18" charset="0"/>
                <a:cs typeface="Times New Roman" pitchFamily="18" charset="0"/>
              </a:rPr>
              <a:t> </a:t>
            </a:r>
            <a:r>
              <a:rPr lang="nb-NO" sz="1900" dirty="0" smtClean="0">
                <a:latin typeface="Times New Roman" pitchFamily="18" charset="0"/>
                <a:cs typeface="Times New Roman" pitchFamily="18" charset="0"/>
              </a:rPr>
              <a:t>som har den beregnede avstand fra (0,0,0) når noden er ferdig behandlet. Fram til noden er ferdig behandlet vil verdien bare være et estimat. Vi har hele tiden en mengde, </a:t>
            </a:r>
            <a:r>
              <a:rPr lang="nb-NO" sz="1900" i="1" dirty="0" smtClean="0">
                <a:latin typeface="Times New Roman" pitchFamily="18" charset="0"/>
                <a:cs typeface="Times New Roman" pitchFamily="18" charset="0"/>
              </a:rPr>
              <a:t>S</a:t>
            </a:r>
            <a:r>
              <a:rPr lang="nb-NO" sz="1900" dirty="0" smtClean="0">
                <a:latin typeface="Times New Roman" pitchFamily="18" charset="0"/>
                <a:cs typeface="Times New Roman" pitchFamily="18" charset="0"/>
              </a:rPr>
              <a:t>, av </a:t>
            </a:r>
            <a:r>
              <a:rPr lang="nb-NO" sz="1900" i="1" dirty="0" smtClean="0">
                <a:latin typeface="Times New Roman" pitchFamily="18" charset="0"/>
                <a:cs typeface="Times New Roman" pitchFamily="18" charset="0"/>
              </a:rPr>
              <a:t>sette noder</a:t>
            </a:r>
            <a:r>
              <a:rPr lang="nb-NO" sz="1900" dirty="0" smtClean="0">
                <a:latin typeface="Times New Roman" pitchFamily="18" charset="0"/>
                <a:cs typeface="Times New Roman" pitchFamily="18" charset="0"/>
              </a:rPr>
              <a:t>, disse nodene er ferdig behandlet med ferdig beregnet verdi i </a:t>
            </a:r>
            <a:r>
              <a:rPr lang="nb-NO" sz="1900" i="1" dirty="0" err="1" smtClean="0">
                <a:latin typeface="Times New Roman" pitchFamily="18" charset="0"/>
                <a:cs typeface="Times New Roman" pitchFamily="18" charset="0"/>
              </a:rPr>
              <a:t>avst</a:t>
            </a:r>
            <a:r>
              <a:rPr lang="nb-NO" sz="1900" dirty="0" smtClean="0">
                <a:latin typeface="Times New Roman" pitchFamily="18" charset="0"/>
                <a:cs typeface="Times New Roman" pitchFamily="18" charset="0"/>
              </a:rPr>
              <a:t>. De resterende nodene er </a:t>
            </a:r>
            <a:r>
              <a:rPr lang="nb-NO" sz="1900" i="1" dirty="0" smtClean="0">
                <a:latin typeface="Times New Roman" pitchFamily="18" charset="0"/>
                <a:cs typeface="Times New Roman" pitchFamily="18" charset="0"/>
              </a:rPr>
              <a:t>usette noder</a:t>
            </a:r>
            <a:r>
              <a:rPr lang="nb-NO" sz="1900" dirty="0" smtClean="0">
                <a:latin typeface="Times New Roman" pitchFamily="18" charset="0"/>
                <a:cs typeface="Times New Roman" pitchFamily="18" charset="0"/>
              </a:rPr>
              <a:t>, disse nodene er ikke ferdig behandlet og har ennå ikke ferdig beregnet verdi i </a:t>
            </a:r>
            <a:r>
              <a:rPr lang="nb-NO" sz="1900" i="1" dirty="0" err="1" smtClean="0">
                <a:latin typeface="Times New Roman" pitchFamily="18" charset="0"/>
                <a:cs typeface="Times New Roman" pitchFamily="18" charset="0"/>
              </a:rPr>
              <a:t>avst</a:t>
            </a:r>
            <a:r>
              <a:rPr lang="nb-NO" sz="1900" dirty="0" smtClean="0">
                <a:latin typeface="Times New Roman" pitchFamily="18" charset="0"/>
                <a:cs typeface="Times New Roman" pitchFamily="18" charset="0"/>
              </a:rPr>
              <a:t>.</a:t>
            </a:r>
          </a:p>
          <a:p>
            <a:pPr marL="0" indent="0" algn="just">
              <a:buNone/>
            </a:pPr>
            <a:endParaRPr lang="nb-NO" sz="1900" dirty="0" smtClean="0">
              <a:latin typeface="Times New Roman" pitchFamily="18" charset="0"/>
              <a:cs typeface="Times New Roman" pitchFamily="18" charset="0"/>
            </a:endParaRPr>
          </a:p>
          <a:p>
            <a:pPr marL="400050" lvl="0" indent="-400050" algn="just">
              <a:buFont typeface="+mj-lt"/>
              <a:buAutoNum type="romanLcPeriod"/>
            </a:pPr>
            <a:r>
              <a:rPr lang="nb-NO" sz="1900" dirty="0" err="1" smtClean="0">
                <a:latin typeface="Times New Roman" pitchFamily="18" charset="0"/>
                <a:cs typeface="Times New Roman" pitchFamily="18" charset="0"/>
              </a:rPr>
              <a:t>Initielt</a:t>
            </a:r>
            <a:r>
              <a:rPr lang="nb-NO" sz="1900" dirty="0" smtClean="0">
                <a:latin typeface="Times New Roman" pitchFamily="18" charset="0"/>
                <a:cs typeface="Times New Roman" pitchFamily="18" charset="0"/>
              </a:rPr>
              <a:t> har noden (0,0,0) </a:t>
            </a:r>
            <a:r>
              <a:rPr lang="nb-NO" sz="1900" i="1" dirty="0" err="1" smtClean="0">
                <a:latin typeface="Times New Roman" pitchFamily="18" charset="0"/>
                <a:cs typeface="Times New Roman" pitchFamily="18" charset="0"/>
              </a:rPr>
              <a:t>avst</a:t>
            </a:r>
            <a:r>
              <a:rPr lang="nb-NO" sz="1900" i="1" dirty="0" smtClean="0">
                <a:latin typeface="Times New Roman" pitchFamily="18" charset="0"/>
                <a:cs typeface="Times New Roman" pitchFamily="18" charset="0"/>
              </a:rPr>
              <a:t> </a:t>
            </a:r>
            <a:r>
              <a:rPr lang="nb-NO" sz="1900" dirty="0" smtClean="0">
                <a:latin typeface="Times New Roman" pitchFamily="18" charset="0"/>
                <a:cs typeface="Times New Roman" pitchFamily="18" charset="0"/>
              </a:rPr>
              <a:t>= 0. Alle andre noder har </a:t>
            </a:r>
            <a:r>
              <a:rPr lang="nb-NO" sz="1900" i="1" dirty="0" err="1" smtClean="0">
                <a:latin typeface="Times New Roman" pitchFamily="18" charset="0"/>
                <a:cs typeface="Times New Roman" pitchFamily="18" charset="0"/>
              </a:rPr>
              <a:t>avst</a:t>
            </a:r>
            <a:r>
              <a:rPr lang="nb-NO" sz="1900" i="1" dirty="0" smtClean="0">
                <a:latin typeface="Times New Roman" pitchFamily="18" charset="0"/>
                <a:cs typeface="Times New Roman" pitchFamily="18" charset="0"/>
              </a:rPr>
              <a:t> </a:t>
            </a:r>
            <a:r>
              <a:rPr lang="nb-NO" sz="1900" dirty="0" smtClean="0">
                <a:latin typeface="Times New Roman" pitchFamily="18" charset="0"/>
                <a:cs typeface="Times New Roman" pitchFamily="18" charset="0"/>
              </a:rPr>
              <a:t>= </a:t>
            </a:r>
            <a:r>
              <a:rPr lang="nb-NO" sz="1900" dirty="0" smtClean="0">
                <a:latin typeface="Times New Roman" pitchFamily="18" charset="0"/>
                <a:cs typeface="Times New Roman" pitchFamily="18" charset="0"/>
                <a:sym typeface="Symbol"/>
              </a:rPr>
              <a:t></a:t>
            </a:r>
            <a:r>
              <a:rPr lang="nb-NO" sz="1900" dirty="0" smtClean="0">
                <a:latin typeface="Times New Roman" pitchFamily="18" charset="0"/>
                <a:cs typeface="Times New Roman" pitchFamily="18" charset="0"/>
              </a:rPr>
              <a:t>. Vi legger (0,0,0) over i </a:t>
            </a:r>
            <a:r>
              <a:rPr lang="nb-NO" sz="1900" i="1" dirty="0" smtClean="0">
                <a:latin typeface="Times New Roman" pitchFamily="18" charset="0"/>
                <a:cs typeface="Times New Roman" pitchFamily="18" charset="0"/>
              </a:rPr>
              <a:t>S</a:t>
            </a:r>
            <a:r>
              <a:rPr lang="nb-NO" sz="1900" dirty="0" smtClean="0">
                <a:latin typeface="Times New Roman" pitchFamily="18" charset="0"/>
                <a:cs typeface="Times New Roman" pitchFamily="18" charset="0"/>
              </a:rPr>
              <a:t>, den har korrekt verdi i </a:t>
            </a:r>
            <a:r>
              <a:rPr lang="nb-NO" sz="1900" i="1" dirty="0" err="1" smtClean="0">
                <a:latin typeface="Times New Roman" pitchFamily="18" charset="0"/>
                <a:cs typeface="Times New Roman" pitchFamily="18" charset="0"/>
              </a:rPr>
              <a:t>avst</a:t>
            </a:r>
            <a:r>
              <a:rPr lang="nb-NO" sz="1900" dirty="0" smtClean="0">
                <a:latin typeface="Times New Roman" pitchFamily="18" charset="0"/>
                <a:cs typeface="Times New Roman" pitchFamily="18" charset="0"/>
              </a:rPr>
              <a:t>, og vi oppdaterer </a:t>
            </a:r>
            <a:r>
              <a:rPr lang="nb-NO" sz="1900" i="1" dirty="0" err="1" smtClean="0">
                <a:latin typeface="Times New Roman" pitchFamily="18" charset="0"/>
                <a:cs typeface="Times New Roman" pitchFamily="18" charset="0"/>
              </a:rPr>
              <a:t>avst</a:t>
            </a:r>
            <a:r>
              <a:rPr lang="nb-NO" sz="1900" dirty="0" smtClean="0">
                <a:latin typeface="Times New Roman" pitchFamily="18" charset="0"/>
                <a:cs typeface="Times New Roman" pitchFamily="18" charset="0"/>
              </a:rPr>
              <a:t> for alle dens naboer til 1 (for kanten mellom (0,0,0) og noden). Nå har vi løst det første, minste </a:t>
            </a:r>
            <a:r>
              <a:rPr lang="nb-NO" sz="1900" dirty="0" err="1" smtClean="0">
                <a:latin typeface="Times New Roman" pitchFamily="18" charset="0"/>
                <a:cs typeface="Times New Roman" pitchFamily="18" charset="0"/>
              </a:rPr>
              <a:t>delproblemet</a:t>
            </a:r>
            <a:r>
              <a:rPr lang="nb-NO" sz="1900" dirty="0" smtClean="0">
                <a:latin typeface="Times New Roman" pitchFamily="18" charset="0"/>
                <a:cs typeface="Times New Roman" pitchFamily="18" charset="0"/>
              </a:rPr>
              <a:t>.</a:t>
            </a:r>
          </a:p>
          <a:p>
            <a:pPr marL="400050" lvl="0" indent="-400050" algn="just">
              <a:buFont typeface="+mj-lt"/>
              <a:buAutoNum type="romanLcPeriod"/>
            </a:pPr>
            <a:r>
              <a:rPr lang="nb-NO" sz="1900" dirty="0" smtClean="0">
                <a:latin typeface="Times New Roman" pitchFamily="18" charset="0"/>
                <a:cs typeface="Times New Roman" pitchFamily="18" charset="0"/>
              </a:rPr>
              <a:t>Det generelle </a:t>
            </a:r>
            <a:r>
              <a:rPr lang="nb-NO" sz="1900" dirty="0" err="1" smtClean="0">
                <a:latin typeface="Times New Roman" pitchFamily="18" charset="0"/>
                <a:cs typeface="Times New Roman" pitchFamily="18" charset="0"/>
              </a:rPr>
              <a:t>delproblem</a:t>
            </a:r>
            <a:r>
              <a:rPr lang="nb-NO" sz="1900" dirty="0" smtClean="0">
                <a:latin typeface="Times New Roman" pitchFamily="18" charset="0"/>
                <a:cs typeface="Times New Roman" pitchFamily="18" charset="0"/>
              </a:rPr>
              <a:t> er å velge en av de usette nodene, si </a:t>
            </a:r>
            <a:r>
              <a:rPr lang="nb-NO" sz="1900" i="1" dirty="0" smtClean="0">
                <a:latin typeface="Times New Roman" pitchFamily="18" charset="0"/>
                <a:cs typeface="Times New Roman" pitchFamily="18" charset="0"/>
              </a:rPr>
              <a:t>v</a:t>
            </a:r>
            <a:r>
              <a:rPr lang="nb-NO" sz="1900" dirty="0" smtClean="0">
                <a:latin typeface="Times New Roman" pitchFamily="18" charset="0"/>
                <a:cs typeface="Times New Roman" pitchFamily="18" charset="0"/>
              </a:rPr>
              <a:t>, fastsette </a:t>
            </a:r>
            <a:r>
              <a:rPr lang="nb-NO" sz="1900" i="1" dirty="0" smtClean="0">
                <a:latin typeface="Times New Roman" pitchFamily="18" charset="0"/>
                <a:cs typeface="Times New Roman" pitchFamily="18" charset="0"/>
              </a:rPr>
              <a:t>v</a:t>
            </a:r>
            <a:r>
              <a:rPr lang="nb-NO" sz="1900" dirty="0" smtClean="0">
                <a:latin typeface="Times New Roman" pitchFamily="18" charset="0"/>
                <a:cs typeface="Times New Roman" pitchFamily="18" charset="0"/>
              </a:rPr>
              <a:t> sin </a:t>
            </a:r>
            <a:r>
              <a:rPr lang="nb-NO" sz="1900" i="1" dirty="0" err="1" smtClean="0">
                <a:latin typeface="Times New Roman" pitchFamily="18" charset="0"/>
                <a:cs typeface="Times New Roman" pitchFamily="18" charset="0"/>
              </a:rPr>
              <a:t>avst</a:t>
            </a:r>
            <a:r>
              <a:rPr lang="nb-NO" sz="1900" dirty="0" err="1" smtClean="0">
                <a:latin typeface="Times New Roman" pitchFamily="18" charset="0"/>
                <a:cs typeface="Times New Roman" pitchFamily="18" charset="0"/>
              </a:rPr>
              <a:t>-verdi</a:t>
            </a:r>
            <a:r>
              <a:rPr lang="nb-NO" sz="1900" dirty="0" smtClean="0">
                <a:latin typeface="Times New Roman" pitchFamily="18" charset="0"/>
                <a:cs typeface="Times New Roman" pitchFamily="18" charset="0"/>
              </a:rPr>
              <a:t>, og legge den over i </a:t>
            </a:r>
            <a:r>
              <a:rPr lang="nb-NO" sz="1900" i="1" dirty="0" smtClean="0">
                <a:latin typeface="Times New Roman" pitchFamily="18" charset="0"/>
                <a:cs typeface="Times New Roman" pitchFamily="18" charset="0"/>
              </a:rPr>
              <a:t>S</a:t>
            </a:r>
            <a:r>
              <a:rPr lang="nb-NO" sz="1900" dirty="0" smtClean="0">
                <a:latin typeface="Times New Roman" pitchFamily="18" charset="0"/>
                <a:cs typeface="Times New Roman" pitchFamily="18" charset="0"/>
              </a:rPr>
              <a:t>. Vi velger som </a:t>
            </a:r>
            <a:r>
              <a:rPr lang="nb-NO" sz="1900" i="1" dirty="0" smtClean="0">
                <a:latin typeface="Times New Roman" pitchFamily="18" charset="0"/>
                <a:cs typeface="Times New Roman" pitchFamily="18" charset="0"/>
              </a:rPr>
              <a:t>v</a:t>
            </a:r>
            <a:r>
              <a:rPr lang="nb-NO" sz="1900" dirty="0" smtClean="0">
                <a:latin typeface="Times New Roman" pitchFamily="18" charset="0"/>
                <a:cs typeface="Times New Roman" pitchFamily="18" charset="0"/>
              </a:rPr>
              <a:t> den usette noden med lavest </a:t>
            </a:r>
            <a:r>
              <a:rPr lang="nb-NO" sz="1900" i="1" dirty="0" err="1" smtClean="0">
                <a:latin typeface="Times New Roman" pitchFamily="18" charset="0"/>
                <a:cs typeface="Times New Roman" pitchFamily="18" charset="0"/>
              </a:rPr>
              <a:t>avst</a:t>
            </a:r>
            <a:r>
              <a:rPr lang="nb-NO" sz="1900" dirty="0" err="1" smtClean="0">
                <a:latin typeface="Times New Roman" pitchFamily="18" charset="0"/>
                <a:cs typeface="Times New Roman" pitchFamily="18" charset="0"/>
              </a:rPr>
              <a:t>-verdi</a:t>
            </a:r>
            <a:r>
              <a:rPr lang="nb-NO" sz="1900" dirty="0" smtClean="0">
                <a:latin typeface="Times New Roman" pitchFamily="18" charset="0"/>
                <a:cs typeface="Times New Roman" pitchFamily="18" charset="0"/>
              </a:rPr>
              <a:t> (er det ﬂere like, velger vi bare en av dem, vilkårlig). Node </a:t>
            </a:r>
            <a:r>
              <a:rPr lang="nb-NO" sz="1900" i="1" dirty="0" smtClean="0">
                <a:latin typeface="Times New Roman" pitchFamily="18" charset="0"/>
                <a:cs typeface="Times New Roman" pitchFamily="18" charset="0"/>
              </a:rPr>
              <a:t>v </a:t>
            </a:r>
            <a:r>
              <a:rPr lang="nb-NO" sz="1900" dirty="0" smtClean="0">
                <a:latin typeface="Times New Roman" pitchFamily="18" charset="0"/>
                <a:cs typeface="Times New Roman" pitchFamily="18" charset="0"/>
              </a:rPr>
              <a:t>ﬂyttes over i </a:t>
            </a:r>
            <a:r>
              <a:rPr lang="nb-NO" sz="1900" i="1" dirty="0" smtClean="0">
                <a:latin typeface="Times New Roman" pitchFamily="18" charset="0"/>
                <a:cs typeface="Times New Roman" pitchFamily="18" charset="0"/>
              </a:rPr>
              <a:t>S</a:t>
            </a:r>
            <a:r>
              <a:rPr lang="nb-NO" sz="1900" dirty="0" smtClean="0">
                <a:latin typeface="Times New Roman" pitchFamily="18" charset="0"/>
                <a:cs typeface="Times New Roman" pitchFamily="18" charset="0"/>
              </a:rPr>
              <a:t> uten å forandre </a:t>
            </a:r>
            <a:r>
              <a:rPr lang="nb-NO" sz="1900" i="1" dirty="0" err="1" smtClean="0">
                <a:latin typeface="Times New Roman" pitchFamily="18" charset="0"/>
                <a:cs typeface="Times New Roman" pitchFamily="18" charset="0"/>
              </a:rPr>
              <a:t>avst</a:t>
            </a:r>
            <a:r>
              <a:rPr lang="nb-NO" sz="1900" dirty="0" smtClean="0">
                <a:latin typeface="Times New Roman" pitchFamily="18" charset="0"/>
                <a:cs typeface="Times New Roman" pitchFamily="18" charset="0"/>
              </a:rPr>
              <a:t>, og for alle usette noder </a:t>
            </a:r>
            <a:r>
              <a:rPr lang="nb-NO" sz="1900" i="1" dirty="0" smtClean="0">
                <a:latin typeface="Times New Roman" pitchFamily="18" charset="0"/>
                <a:cs typeface="Times New Roman" pitchFamily="18" charset="0"/>
              </a:rPr>
              <a:t>u</a:t>
            </a:r>
            <a:r>
              <a:rPr lang="nb-NO" sz="1900" dirty="0" smtClean="0">
                <a:latin typeface="Times New Roman" pitchFamily="18" charset="0"/>
                <a:cs typeface="Times New Roman" pitchFamily="18" charset="0"/>
              </a:rPr>
              <a:t> som er nabo av </a:t>
            </a:r>
            <a:r>
              <a:rPr lang="nb-NO" sz="1900" i="1" dirty="0" smtClean="0">
                <a:latin typeface="Times New Roman" pitchFamily="18" charset="0"/>
                <a:cs typeface="Times New Roman" pitchFamily="18" charset="0"/>
              </a:rPr>
              <a:t>v</a:t>
            </a:r>
            <a:r>
              <a:rPr lang="nb-NO" sz="1900" dirty="0" smtClean="0">
                <a:latin typeface="Times New Roman" pitchFamily="18" charset="0"/>
                <a:cs typeface="Times New Roman" pitchFamily="18" charset="0"/>
              </a:rPr>
              <a:t> setter vi </a:t>
            </a:r>
            <a:r>
              <a:rPr lang="nb-NO" sz="1900" i="1" dirty="0" err="1" smtClean="0">
                <a:latin typeface="Times New Roman" pitchFamily="18" charset="0"/>
                <a:cs typeface="Times New Roman" pitchFamily="18" charset="0"/>
              </a:rPr>
              <a:t>avst</a:t>
            </a:r>
            <a:r>
              <a:rPr lang="nb-NO" sz="1900" dirty="0" smtClean="0">
                <a:latin typeface="Times New Roman" pitchFamily="18" charset="0"/>
                <a:cs typeface="Times New Roman" pitchFamily="18" charset="0"/>
              </a:rPr>
              <a:t> til (dette er altså den rekursive formelen som </a:t>
            </a:r>
            <a:r>
              <a:rPr lang="nb-NO" sz="1900" smtClean="0">
                <a:latin typeface="Times New Roman" pitchFamily="18" charset="0"/>
                <a:cs typeface="Times New Roman" pitchFamily="18" charset="0"/>
              </a:rPr>
              <a:t>beregnes):                                     	</a:t>
            </a:r>
            <a:r>
              <a:rPr lang="nb-NO" sz="1900" i="1" smtClean="0">
                <a:latin typeface="Times New Roman" pitchFamily="18" charset="0"/>
                <a:cs typeface="Times New Roman" pitchFamily="18" charset="0"/>
              </a:rPr>
              <a:t>u</a:t>
            </a:r>
            <a:r>
              <a:rPr lang="nb-NO" sz="1900" smtClean="0">
                <a:latin typeface="Times New Roman" pitchFamily="18" charset="0"/>
                <a:cs typeface="Times New Roman" pitchFamily="18" charset="0"/>
              </a:rPr>
              <a:t>.</a:t>
            </a:r>
            <a:r>
              <a:rPr lang="nb-NO" sz="1900" i="1" smtClean="0">
                <a:latin typeface="Times New Roman" pitchFamily="18" charset="0"/>
                <a:cs typeface="Times New Roman" pitchFamily="18" charset="0"/>
              </a:rPr>
              <a:t>avst</a:t>
            </a:r>
            <a:r>
              <a:rPr lang="nb-NO" sz="1900" dirty="0" smtClean="0">
                <a:latin typeface="Times New Roman" pitchFamily="18" charset="0"/>
                <a:cs typeface="Times New Roman" pitchFamily="18" charset="0"/>
              </a:rPr>
              <a:t> = min{ </a:t>
            </a:r>
            <a:r>
              <a:rPr lang="nb-NO" sz="1900" i="1" dirty="0" err="1" smtClean="0">
                <a:latin typeface="Times New Roman" pitchFamily="18" charset="0"/>
                <a:cs typeface="Times New Roman" pitchFamily="18" charset="0"/>
              </a:rPr>
              <a:t>u</a:t>
            </a:r>
            <a:r>
              <a:rPr lang="nb-NO" sz="1900" dirty="0" err="1" smtClean="0">
                <a:latin typeface="Times New Roman" pitchFamily="18" charset="0"/>
                <a:cs typeface="Times New Roman" pitchFamily="18" charset="0"/>
              </a:rPr>
              <a:t>.</a:t>
            </a:r>
            <a:r>
              <a:rPr lang="nb-NO" sz="1900" i="1" dirty="0" err="1" smtClean="0">
                <a:latin typeface="Times New Roman" pitchFamily="18" charset="0"/>
                <a:cs typeface="Times New Roman" pitchFamily="18" charset="0"/>
              </a:rPr>
              <a:t>avst</a:t>
            </a:r>
            <a:r>
              <a:rPr lang="nb-NO" sz="1900" dirty="0" smtClean="0">
                <a:latin typeface="Times New Roman" pitchFamily="18" charset="0"/>
                <a:cs typeface="Times New Roman" pitchFamily="18" charset="0"/>
              </a:rPr>
              <a:t>, </a:t>
            </a:r>
            <a:r>
              <a:rPr lang="nb-NO" sz="1900" i="1" dirty="0" err="1" smtClean="0">
                <a:latin typeface="Times New Roman" pitchFamily="18" charset="0"/>
                <a:cs typeface="Times New Roman" pitchFamily="18" charset="0"/>
              </a:rPr>
              <a:t>v</a:t>
            </a:r>
            <a:r>
              <a:rPr lang="nb-NO" sz="1900" dirty="0" err="1" smtClean="0">
                <a:latin typeface="Times New Roman" pitchFamily="18" charset="0"/>
                <a:cs typeface="Times New Roman" pitchFamily="18" charset="0"/>
              </a:rPr>
              <a:t>.</a:t>
            </a:r>
            <a:r>
              <a:rPr lang="nb-NO" sz="1900" i="1" dirty="0" err="1" smtClean="0">
                <a:latin typeface="Times New Roman" pitchFamily="18" charset="0"/>
                <a:cs typeface="Times New Roman" pitchFamily="18" charset="0"/>
              </a:rPr>
              <a:t>avst</a:t>
            </a:r>
            <a:r>
              <a:rPr lang="nb-NO" sz="1900" dirty="0" smtClean="0">
                <a:latin typeface="Times New Roman" pitchFamily="18" charset="0"/>
                <a:cs typeface="Times New Roman" pitchFamily="18" charset="0"/>
              </a:rPr>
              <a:t> + 1 } .</a:t>
            </a:r>
          </a:p>
          <a:p>
            <a:pPr marL="400050" lvl="0" indent="-400050" algn="just">
              <a:buFont typeface="+mj-lt"/>
              <a:buAutoNum type="romanLcPeriod"/>
            </a:pPr>
            <a:r>
              <a:rPr lang="nb-NO" sz="1900" dirty="0" smtClean="0">
                <a:latin typeface="Times New Roman" pitchFamily="18" charset="0"/>
                <a:cs typeface="Times New Roman" pitchFamily="18" charset="0"/>
              </a:rPr>
              <a:t>Punkt </a:t>
            </a:r>
            <a:r>
              <a:rPr lang="nb-NO" sz="1900" i="1" dirty="0" err="1" smtClean="0">
                <a:latin typeface="Times New Roman" pitchFamily="18" charset="0"/>
                <a:cs typeface="Times New Roman" pitchFamily="18" charset="0"/>
              </a:rPr>
              <a:t>ii</a:t>
            </a:r>
            <a:r>
              <a:rPr lang="nb-NO" sz="1900" i="1" dirty="0" smtClean="0">
                <a:latin typeface="Times New Roman" pitchFamily="18" charset="0"/>
                <a:cs typeface="Times New Roman" pitchFamily="18" charset="0"/>
              </a:rPr>
              <a:t> </a:t>
            </a:r>
            <a:r>
              <a:rPr lang="nb-NO" sz="1900" dirty="0" smtClean="0">
                <a:latin typeface="Times New Roman" pitchFamily="18" charset="0"/>
                <a:cs typeface="Times New Roman" pitchFamily="18" charset="0"/>
              </a:rPr>
              <a:t>gjentas så inntil målnoden (</a:t>
            </a:r>
            <a:r>
              <a:rPr lang="nb-NO" sz="1900" i="1" dirty="0" err="1" smtClean="0">
                <a:latin typeface="Times New Roman" pitchFamily="18" charset="0"/>
                <a:cs typeface="Times New Roman" pitchFamily="18" charset="0"/>
              </a:rPr>
              <a:t>x</a:t>
            </a:r>
            <a:r>
              <a:rPr lang="nb-NO" sz="1900" dirty="0" err="1" smtClean="0">
                <a:latin typeface="Times New Roman" pitchFamily="18" charset="0"/>
                <a:cs typeface="Times New Roman" pitchFamily="18" charset="0"/>
              </a:rPr>
              <a:t>,</a:t>
            </a:r>
            <a:r>
              <a:rPr lang="nb-NO" sz="1900" i="1" dirty="0" err="1" smtClean="0">
                <a:latin typeface="Times New Roman" pitchFamily="18" charset="0"/>
                <a:cs typeface="Times New Roman" pitchFamily="18" charset="0"/>
              </a:rPr>
              <a:t>y</a:t>
            </a:r>
            <a:r>
              <a:rPr lang="nb-NO" sz="1900" dirty="0" err="1" smtClean="0">
                <a:latin typeface="Times New Roman" pitchFamily="18" charset="0"/>
                <a:cs typeface="Times New Roman" pitchFamily="18" charset="0"/>
              </a:rPr>
              <a:t>,</a:t>
            </a:r>
            <a:r>
              <a:rPr lang="nb-NO" sz="1900" i="1" dirty="0" err="1" smtClean="0">
                <a:latin typeface="Times New Roman" pitchFamily="18" charset="0"/>
                <a:cs typeface="Times New Roman" pitchFamily="18" charset="0"/>
              </a:rPr>
              <a:t>z</a:t>
            </a:r>
            <a:r>
              <a:rPr lang="nb-NO" sz="1900" dirty="0" smtClean="0">
                <a:latin typeface="Times New Roman" pitchFamily="18" charset="0"/>
                <a:cs typeface="Times New Roman" pitchFamily="18" charset="0"/>
              </a:rPr>
              <a:t>) blir en sett node.</a:t>
            </a:r>
          </a:p>
          <a:p>
            <a:pPr marL="0" indent="0" algn="just">
              <a:buNone/>
            </a:pPr>
            <a:endParaRPr lang="nb-NO" sz="1800" b="1" i="1" dirty="0" smtClean="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34082"/>
          </a:xfrm>
        </p:spPr>
        <p:txBody>
          <a:bodyPr>
            <a:normAutofit/>
          </a:bodyPr>
          <a:lstStyle/>
          <a:p>
            <a:pPr algn="l"/>
            <a:r>
              <a:rPr lang="nb-NO" sz="2400" b="1" i="1" dirty="0" smtClean="0">
                <a:latin typeface="Times New Roman" pitchFamily="18" charset="0"/>
                <a:cs typeface="Times New Roman" pitchFamily="18" charset="0"/>
              </a:rPr>
              <a:t>Oppgave 2   Søk (20%)</a:t>
            </a:r>
            <a:endParaRPr lang="nb-NO" sz="2400" b="1" i="1" dirty="0">
              <a:latin typeface="Times New Roman" pitchFamily="18" charset="0"/>
              <a:cs typeface="Times New Roman" pitchFamily="18" charset="0"/>
            </a:endParaRPr>
          </a:p>
        </p:txBody>
      </p:sp>
      <p:sp>
        <p:nvSpPr>
          <p:cNvPr id="3" name="Content Placeholder 2"/>
          <p:cNvSpPr>
            <a:spLocks noGrp="1"/>
          </p:cNvSpPr>
          <p:nvPr>
            <p:ph idx="1"/>
          </p:nvPr>
        </p:nvSpPr>
        <p:spPr>
          <a:xfrm>
            <a:off x="467544" y="764704"/>
            <a:ext cx="8229600" cy="6093296"/>
          </a:xfrm>
        </p:spPr>
        <p:txBody>
          <a:bodyPr>
            <a:noAutofit/>
          </a:bodyPr>
          <a:lstStyle/>
          <a:p>
            <a:pPr marL="0" indent="0" algn="just">
              <a:buNone/>
            </a:pPr>
            <a:r>
              <a:rPr lang="nb-NO" sz="1900" dirty="0" smtClean="0">
                <a:latin typeface="Times New Roman" pitchFamily="18" charset="0"/>
                <a:cs typeface="Times New Roman" pitchFamily="18" charset="0"/>
              </a:rPr>
              <a:t>For å holde styr på hvilken usette node som har lavest </a:t>
            </a:r>
            <a:r>
              <a:rPr lang="nb-NO" sz="1900" i="1" dirty="0" err="1" smtClean="0">
                <a:latin typeface="Times New Roman" pitchFamily="18" charset="0"/>
                <a:cs typeface="Times New Roman" pitchFamily="18" charset="0"/>
              </a:rPr>
              <a:t>avst</a:t>
            </a:r>
            <a:r>
              <a:rPr lang="nb-NO" sz="1900" dirty="0" err="1" smtClean="0">
                <a:latin typeface="Times New Roman" pitchFamily="18" charset="0"/>
                <a:cs typeface="Times New Roman" pitchFamily="18" charset="0"/>
              </a:rPr>
              <a:t>-verdi</a:t>
            </a:r>
            <a:r>
              <a:rPr lang="nb-NO" sz="1900" dirty="0" smtClean="0">
                <a:latin typeface="Times New Roman" pitchFamily="18" charset="0"/>
                <a:cs typeface="Times New Roman" pitchFamily="18" charset="0"/>
              </a:rPr>
              <a:t> bruker vi en </a:t>
            </a:r>
            <a:r>
              <a:rPr lang="nb-NO" sz="1900" dirty="0" err="1" smtClean="0">
                <a:latin typeface="Times New Roman" pitchFamily="18" charset="0"/>
                <a:cs typeface="Times New Roman" pitchFamily="18" charset="0"/>
              </a:rPr>
              <a:t>prioritetskø</a:t>
            </a:r>
            <a:r>
              <a:rPr lang="nb-NO" sz="1900" dirty="0" smtClean="0">
                <a:latin typeface="Times New Roman" pitchFamily="18" charset="0"/>
                <a:cs typeface="Times New Roman" pitchFamily="18" charset="0"/>
              </a:rPr>
              <a:t> med nodenes </a:t>
            </a:r>
            <a:r>
              <a:rPr lang="nb-NO" sz="1900" i="1" dirty="0" err="1" smtClean="0">
                <a:latin typeface="Times New Roman" pitchFamily="18" charset="0"/>
                <a:cs typeface="Times New Roman" pitchFamily="18" charset="0"/>
              </a:rPr>
              <a:t>avst</a:t>
            </a:r>
            <a:r>
              <a:rPr lang="nb-NO" sz="1900" dirty="0" err="1" smtClean="0">
                <a:latin typeface="Times New Roman" pitchFamily="18" charset="0"/>
                <a:cs typeface="Times New Roman" pitchFamily="18" charset="0"/>
              </a:rPr>
              <a:t>-verdi</a:t>
            </a:r>
            <a:r>
              <a:rPr lang="nb-NO" sz="1900" dirty="0" smtClean="0">
                <a:latin typeface="Times New Roman" pitchFamily="18" charset="0"/>
                <a:cs typeface="Times New Roman" pitchFamily="18" charset="0"/>
              </a:rPr>
              <a:t> som nøkkel. (Det er altså denne </a:t>
            </a:r>
            <a:r>
              <a:rPr lang="nb-NO" sz="1900" dirty="0" err="1" smtClean="0">
                <a:latin typeface="Times New Roman" pitchFamily="18" charset="0"/>
                <a:cs typeface="Times New Roman" pitchFamily="18" charset="0"/>
              </a:rPr>
              <a:t>prioritetskøen</a:t>
            </a:r>
            <a:r>
              <a:rPr lang="nb-NO" sz="1900" dirty="0" smtClean="0">
                <a:latin typeface="Times New Roman" pitchFamily="18" charset="0"/>
                <a:cs typeface="Times New Roman" pitchFamily="18" charset="0"/>
              </a:rPr>
              <a:t> som gir oss større og større </a:t>
            </a:r>
            <a:r>
              <a:rPr lang="nb-NO" sz="1900" dirty="0" err="1" smtClean="0">
                <a:latin typeface="Times New Roman" pitchFamily="18" charset="0"/>
                <a:cs typeface="Times New Roman" pitchFamily="18" charset="0"/>
              </a:rPr>
              <a:t>delproblemer</a:t>
            </a:r>
            <a:r>
              <a:rPr lang="nb-NO" sz="1900" dirty="0" smtClean="0">
                <a:latin typeface="Times New Roman" pitchFamily="18" charset="0"/>
                <a:cs typeface="Times New Roman" pitchFamily="18" charset="0"/>
              </a:rPr>
              <a:t>; og ettersom </a:t>
            </a:r>
            <a:r>
              <a:rPr lang="nb-NO" sz="1900" i="1" dirty="0" err="1" smtClean="0">
                <a:latin typeface="Times New Roman" pitchFamily="18" charset="0"/>
                <a:cs typeface="Times New Roman" pitchFamily="18" charset="0"/>
              </a:rPr>
              <a:t>avst</a:t>
            </a:r>
            <a:r>
              <a:rPr lang="nb-NO" sz="1900" dirty="0" err="1" smtClean="0">
                <a:latin typeface="Times New Roman" pitchFamily="18" charset="0"/>
                <a:cs typeface="Times New Roman" pitchFamily="18" charset="0"/>
              </a:rPr>
              <a:t>-verdiene</a:t>
            </a:r>
            <a:r>
              <a:rPr lang="nb-NO" sz="1900" dirty="0" smtClean="0">
                <a:latin typeface="Times New Roman" pitchFamily="18" charset="0"/>
                <a:cs typeface="Times New Roman" pitchFamily="18" charset="0"/>
              </a:rPr>
              <a:t> i nodene kan endres, vil rekkefølgen ikke være statisk.) </a:t>
            </a:r>
          </a:p>
          <a:p>
            <a:pPr marL="0" indent="0" algn="just">
              <a:buNone/>
            </a:pPr>
            <a:r>
              <a:rPr lang="nb-NO" sz="1900" dirty="0" smtClean="0">
                <a:latin typeface="Times New Roman" pitchFamily="18" charset="0"/>
                <a:cs typeface="Times New Roman" pitchFamily="18" charset="0"/>
              </a:rPr>
              <a:t> </a:t>
            </a:r>
          </a:p>
          <a:p>
            <a:pPr marL="0" indent="0" algn="just">
              <a:buNone/>
            </a:pPr>
            <a:r>
              <a:rPr lang="nb-NO" sz="1900" dirty="0" smtClean="0">
                <a:latin typeface="Times New Roman" pitchFamily="18" charset="0"/>
                <a:cs typeface="Times New Roman" pitchFamily="18" charset="0"/>
              </a:rPr>
              <a:t>Vil begge algoritmene (vi forutsetter at </a:t>
            </a:r>
            <a:r>
              <a:rPr lang="nb-NO" sz="1900" dirty="0" err="1" smtClean="0">
                <a:latin typeface="Times New Roman" pitchFamily="18" charset="0"/>
                <a:cs typeface="Times New Roman" pitchFamily="18" charset="0"/>
              </a:rPr>
              <a:t>A*-algoritmen</a:t>
            </a:r>
            <a:r>
              <a:rPr lang="nb-NO" sz="1900" dirty="0" smtClean="0">
                <a:latin typeface="Times New Roman" pitchFamily="18" charset="0"/>
                <a:cs typeface="Times New Roman" pitchFamily="18" charset="0"/>
              </a:rPr>
              <a:t> bruker en monoton heuristikk) ﬁnne optimale løsninger, det vil si beregne korrekt korteste sti? Forklar kort. Hvilke forskjeller er det i effektivitet mellom algoritmene? (Vi er kun ute etter generelle betraktninger om algoritmenes effektivitet, ingen detaljert kjøretidsanalyse.)</a:t>
            </a:r>
          </a:p>
          <a:p>
            <a:pPr marL="0" indent="0" algn="just">
              <a:buNone/>
            </a:pPr>
            <a:endParaRPr lang="nb-NO" sz="1900" dirty="0" smtClean="0">
              <a:solidFill>
                <a:srgbClr val="00B050"/>
              </a:solidFill>
              <a:latin typeface="Times New Roman" pitchFamily="18" charset="0"/>
              <a:cs typeface="Times New Roman" pitchFamily="18" charset="0"/>
            </a:endParaRPr>
          </a:p>
          <a:p>
            <a:pPr marL="0" indent="0" algn="just">
              <a:buNone/>
            </a:pPr>
            <a:r>
              <a:rPr lang="nb-NO" sz="1900" dirty="0" smtClean="0">
                <a:solidFill>
                  <a:srgbClr val="00B050"/>
                </a:solidFill>
                <a:latin typeface="Times New Roman" pitchFamily="18" charset="0"/>
                <a:cs typeface="Times New Roman" pitchFamily="18" charset="0"/>
              </a:rPr>
              <a:t>Dette er </a:t>
            </a:r>
            <a:r>
              <a:rPr lang="nb-NO" sz="1900" dirty="0" err="1" smtClean="0">
                <a:solidFill>
                  <a:srgbClr val="00B050"/>
                </a:solidFill>
                <a:latin typeface="Times New Roman" pitchFamily="18" charset="0"/>
                <a:cs typeface="Times New Roman" pitchFamily="18" charset="0"/>
              </a:rPr>
              <a:t>Dijkstras</a:t>
            </a:r>
            <a:r>
              <a:rPr lang="nb-NO" sz="1900" dirty="0" smtClean="0">
                <a:solidFill>
                  <a:srgbClr val="00B050"/>
                </a:solidFill>
                <a:latin typeface="Times New Roman" pitchFamily="18" charset="0"/>
                <a:cs typeface="Times New Roman" pitchFamily="18" charset="0"/>
              </a:rPr>
              <a:t> algoritme for korteste sti i grafer. </a:t>
            </a:r>
            <a:r>
              <a:rPr lang="nb-NO" sz="1900" dirty="0" err="1" smtClean="0">
                <a:solidFill>
                  <a:srgbClr val="00B050"/>
                </a:solidFill>
                <a:latin typeface="Times New Roman" pitchFamily="18" charset="0"/>
                <a:cs typeface="Times New Roman" pitchFamily="18" charset="0"/>
              </a:rPr>
              <a:t>Dijkstras</a:t>
            </a:r>
            <a:r>
              <a:rPr lang="nb-NO" sz="1900" dirty="0" smtClean="0">
                <a:solidFill>
                  <a:srgbClr val="00B050"/>
                </a:solidFill>
                <a:latin typeface="Times New Roman" pitchFamily="18" charset="0"/>
                <a:cs typeface="Times New Roman" pitchFamily="18" charset="0"/>
              </a:rPr>
              <a:t> algoritme er A* uten heuristikk, et slags bredde først søk med en </a:t>
            </a:r>
            <a:r>
              <a:rPr lang="nb-NO" sz="1900" dirty="0" err="1" smtClean="0">
                <a:solidFill>
                  <a:srgbClr val="00B050"/>
                </a:solidFill>
                <a:latin typeface="Times New Roman" pitchFamily="18" charset="0"/>
                <a:cs typeface="Times New Roman" pitchFamily="18" charset="0"/>
              </a:rPr>
              <a:t>prioritetskø</a:t>
            </a:r>
            <a:r>
              <a:rPr lang="nb-NO" sz="1900" dirty="0" smtClean="0">
                <a:solidFill>
                  <a:srgbClr val="00B050"/>
                </a:solidFill>
                <a:latin typeface="Times New Roman" pitchFamily="18" charset="0"/>
                <a:cs typeface="Times New Roman" pitchFamily="18" charset="0"/>
              </a:rPr>
              <a:t> istedenfor den vanlige </a:t>
            </a:r>
            <a:r>
              <a:rPr lang="nb-NO" sz="1900" dirty="0" err="1" smtClean="0">
                <a:solidFill>
                  <a:srgbClr val="00B050"/>
                </a:solidFill>
                <a:latin typeface="Times New Roman" pitchFamily="18" charset="0"/>
                <a:cs typeface="Times New Roman" pitchFamily="18" charset="0"/>
              </a:rPr>
              <a:t>FIFO-køen</a:t>
            </a:r>
            <a:r>
              <a:rPr lang="nb-NO" sz="1900" dirty="0" smtClean="0">
                <a:solidFill>
                  <a:srgbClr val="00B050"/>
                </a:solidFill>
                <a:latin typeface="Times New Roman" pitchFamily="18" charset="0"/>
                <a:cs typeface="Times New Roman" pitchFamily="18" charset="0"/>
              </a:rPr>
              <a:t>. Algoritmen stopper når målet er nådd, så den finner ikke avstanden til </a:t>
            </a:r>
            <a:r>
              <a:rPr lang="nb-NO" sz="1900" u="sng" dirty="0" smtClean="0">
                <a:solidFill>
                  <a:srgbClr val="00B050"/>
                </a:solidFill>
                <a:latin typeface="Times New Roman" pitchFamily="18" charset="0"/>
                <a:cs typeface="Times New Roman" pitchFamily="18" charset="0"/>
              </a:rPr>
              <a:t>alle</a:t>
            </a:r>
            <a:r>
              <a:rPr lang="nb-NO" sz="1900" dirty="0" smtClean="0">
                <a:solidFill>
                  <a:srgbClr val="00B050"/>
                </a:solidFill>
                <a:latin typeface="Times New Roman" pitchFamily="18" charset="0"/>
                <a:cs typeface="Times New Roman" pitchFamily="18" charset="0"/>
              </a:rPr>
              <a:t> andre noder, men den er ikke like målrettet som A* ettersom den ikke bruker noen heuristikk for å rette søket. Både </a:t>
            </a:r>
            <a:r>
              <a:rPr lang="nb-NO" sz="1900" dirty="0" err="1" smtClean="0">
                <a:solidFill>
                  <a:srgbClr val="00B050"/>
                </a:solidFill>
                <a:latin typeface="Times New Roman" pitchFamily="18" charset="0"/>
                <a:cs typeface="Times New Roman" pitchFamily="18" charset="0"/>
              </a:rPr>
              <a:t>Dijkstra</a:t>
            </a:r>
            <a:r>
              <a:rPr lang="nb-NO" sz="1900" dirty="0" smtClean="0">
                <a:solidFill>
                  <a:srgbClr val="00B050"/>
                </a:solidFill>
                <a:latin typeface="Times New Roman" pitchFamily="18" charset="0"/>
                <a:cs typeface="Times New Roman" pitchFamily="18" charset="0"/>
              </a:rPr>
              <a:t> og A* med monoton heuristikk finner korrekte korteste stier, det er ikke tilnærmingsalgoritmer.</a:t>
            </a:r>
          </a:p>
          <a:p>
            <a:pPr marL="0" indent="0" algn="just">
              <a:buNone/>
            </a:pPr>
            <a:endParaRPr lang="nb-NO" sz="1900" b="1" i="1" dirty="0" smtClean="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TotalTime>
  <Words>2253</Words>
  <Application>Microsoft Office PowerPoint</Application>
  <PresentationFormat>On-screen Show (4:3)</PresentationFormat>
  <Paragraphs>284</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Kontortema</vt:lpstr>
      <vt:lpstr>Slide 1</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1   Dynamisk Programmering (15%)</vt:lpstr>
      <vt:lpstr>Oppgave 2   Søk (20%)</vt:lpstr>
      <vt:lpstr>Oppgave 2   Søk (20%)</vt:lpstr>
      <vt:lpstr>Oppgave 2   Søk (20%)</vt:lpstr>
      <vt:lpstr>Oppgave 2   Søk (20%)</vt:lpstr>
      <vt:lpstr>Oppgave 2   Søk (20%)</vt:lpstr>
      <vt:lpstr>Oppgave 2   Søk (20%)</vt:lpstr>
      <vt:lpstr>Oppgave 2   Søk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Petter</dc:creator>
  <cp:lastModifiedBy>Petter Kristiansen</cp:lastModifiedBy>
  <cp:revision>45</cp:revision>
  <dcterms:created xsi:type="dcterms:W3CDTF">2011-12-07T16:58:20Z</dcterms:created>
  <dcterms:modified xsi:type="dcterms:W3CDTF">2011-12-08T10:24:29Z</dcterms:modified>
</cp:coreProperties>
</file>