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2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49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3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85594-4227-4848-A858-142655ADD7E1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507817-05B7-4BC4-B9C8-A1C2AE7E4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5986A3-1CEB-4A0D-912A-446991CCACDA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99B619-9153-4A8F-A218-DD7DAC974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8D9DBD-CDC0-40FA-A961-29D07265C0C5}" type="slidenum">
              <a:rPr lang="en-US"/>
              <a:pPr/>
              <a:t>2</a:t>
            </a:fld>
            <a:endParaRPr lang="en-US"/>
          </a:p>
        </p:txBody>
      </p:sp>
      <p:sp>
        <p:nvSpPr>
          <p:cNvPr id="66662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6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B8E809-379D-4308-9E80-335DE0485B00}" type="slidenum">
              <a:rPr lang="en-US"/>
              <a:pPr/>
              <a:t>3</a:t>
            </a:fld>
            <a:endParaRPr lang="en-US"/>
          </a:p>
        </p:txBody>
      </p:sp>
      <p:sp>
        <p:nvSpPr>
          <p:cNvPr id="72601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7C5AE9-F5B8-4116-985B-3FC9F3085F3D}" type="slidenum">
              <a:rPr lang="en-US"/>
              <a:pPr/>
              <a:t>4</a:t>
            </a:fld>
            <a:endParaRPr lang="en-US"/>
          </a:p>
        </p:txBody>
      </p:sp>
      <p:sp>
        <p:nvSpPr>
          <p:cNvPr id="72704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7BF06A-64C0-4775-AB02-9F571ACAC460}" type="slidenum">
              <a:rPr lang="en-US"/>
              <a:pPr/>
              <a:t>5</a:t>
            </a:fld>
            <a:endParaRPr lang="en-US"/>
          </a:p>
        </p:txBody>
      </p:sp>
      <p:sp>
        <p:nvSpPr>
          <p:cNvPr id="72806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020EB7-6EAA-4B01-9EB9-B6A4F90E4F88}" type="slidenum">
              <a:rPr lang="en-US"/>
              <a:pPr/>
              <a:t>6</a:t>
            </a:fld>
            <a:endParaRPr lang="en-US"/>
          </a:p>
        </p:txBody>
      </p:sp>
      <p:sp>
        <p:nvSpPr>
          <p:cNvPr id="72909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5DC201-ADBF-45C6-8367-FF32D1CCEC7E}" type="slidenum">
              <a:rPr lang="en-US"/>
              <a:pPr/>
              <a:t>7</a:t>
            </a:fld>
            <a:endParaRPr lang="en-US"/>
          </a:p>
        </p:txBody>
      </p:sp>
      <p:sp>
        <p:nvSpPr>
          <p:cNvPr id="73011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3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4F875D-C417-447C-A6E9-E7117DC12B3D}" type="slidenum">
              <a:rPr lang="en-US"/>
              <a:pPr/>
              <a:t>8</a:t>
            </a:fld>
            <a:endParaRPr lang="en-US"/>
          </a:p>
        </p:txBody>
      </p:sp>
      <p:sp>
        <p:nvSpPr>
          <p:cNvPr id="73113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3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655F84-644C-472C-BE8F-00048C0CCADF}" type="slidenum">
              <a:rPr lang="en-US"/>
              <a:pPr/>
              <a:t>9</a:t>
            </a:fld>
            <a:endParaRPr lang="en-US"/>
          </a:p>
        </p:txBody>
      </p:sp>
      <p:sp>
        <p:nvSpPr>
          <p:cNvPr id="73216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3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83DBA8-113F-49FE-8DF4-734F53C295AC}" type="slidenum">
              <a:rPr lang="en-US"/>
              <a:pPr/>
              <a:t>10</a:t>
            </a:fld>
            <a:endParaRPr lang="en-US"/>
          </a:p>
        </p:txBody>
      </p:sp>
      <p:sp>
        <p:nvSpPr>
          <p:cNvPr id="73318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3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6AFB99-4A6B-4EDB-BB1D-F6750B6882EC}" type="slidenum">
              <a:rPr lang="en-US"/>
              <a:pPr/>
              <a:t>11</a:t>
            </a:fld>
            <a:endParaRPr lang="en-US"/>
          </a:p>
        </p:txBody>
      </p:sp>
      <p:sp>
        <p:nvSpPr>
          <p:cNvPr id="73421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3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5B9EB7-B277-4E25-9E40-D448E74F56F7}" type="slidenum">
              <a:rPr lang="en-US"/>
              <a:pPr/>
              <a:t>12</a:t>
            </a:fld>
            <a:endParaRPr lang="en-US"/>
          </a:p>
        </p:txBody>
      </p:sp>
      <p:sp>
        <p:nvSpPr>
          <p:cNvPr id="73625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3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38" y="2900360"/>
            <a:ext cx="7715303" cy="74295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TheSansBold-Plai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638" y="3519488"/>
            <a:ext cx="7715304" cy="105251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TheSans-Plai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A361-BA44-4233-9402-FDA701354F87}" type="datetime4">
              <a:rPr lang="nb-NO"/>
              <a:pPr>
                <a:defRPr/>
              </a:pPr>
              <a:t>8. april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92359-FA24-4E23-B4E0-BE6E4304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3"/>
            <a:ext cx="8229600" cy="4572033"/>
          </a:xfrm>
        </p:spPr>
        <p:txBody>
          <a:bodyPr/>
          <a:lstStyle>
            <a:lvl1pPr>
              <a:spcBef>
                <a:spcPts val="300"/>
              </a:spcBef>
              <a:defRPr/>
            </a:lvl1pPr>
            <a:lvl2pPr>
              <a:spcBef>
                <a:spcPts val="12"/>
              </a:spcBef>
              <a:defRPr/>
            </a:lvl2pPr>
            <a:lvl3pPr>
              <a:spcBef>
                <a:spcPts val="240"/>
              </a:spcBef>
              <a:defRPr/>
            </a:lvl3pPr>
            <a:lvl4pPr>
              <a:spcBef>
                <a:spcPts val="216"/>
              </a:spcBef>
              <a:defRPr/>
            </a:lvl4pPr>
            <a:lvl5pPr>
              <a:spcBef>
                <a:spcPts val="216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EAE5-6564-42F3-909F-CCB14ECC3D0D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BA96-35AD-4C25-A2A6-89D0AF9B20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0999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7C4B-1308-4EF4-8FCD-03EBC922136B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F623-CEBC-4CAE-AE52-274E97AF01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774E-5C48-4CDE-82B3-929492CF0C0A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E64C-F561-45D6-9CA0-10C30A040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8280"/>
            <a:ext cx="4040188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8042"/>
            <a:ext cx="4040188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38280"/>
            <a:ext cx="4041775" cy="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78042"/>
            <a:ext cx="4041775" cy="3594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F1C3-8F1E-459A-B7A6-BA5883B762A3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A647-047D-42D3-A3B7-444CCF99F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B1180-14D3-48FD-BEF2-C5B61D1C353B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AEF00-B685-4475-9303-69A1199EA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E065-1170-42E0-93E9-50E99BC1700C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F1D5A-7C7D-4516-B8A6-49FB1762E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2990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137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A8EDE-5060-459E-868A-9754C1241C52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3C8D-FAF1-4B80-A5FA-AB173C90B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50057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596" y="357166"/>
            <a:ext cx="8286808" cy="4114800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8794" y="5067308"/>
            <a:ext cx="5486400" cy="50483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65E60-0AAD-41A1-B39D-5D6EED1B2FC2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960FC-9393-449D-895D-43D7B2093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2983"/>
            <a:ext cx="8229600" cy="44291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059F-EAFF-443A-A3D6-8BF5EB3DA3DC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41E7-90FC-4C68-A11B-C27F6595C3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975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975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11402-1A77-455F-AF5B-8B76BC5A6824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82474-2146-408F-9774-0B52FE1A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692275" y="6605588"/>
            <a:ext cx="6480175" cy="2794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INF3400 Interkonnekt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fld id="{213061C1-E351-477C-9D5C-CB6A1B790A7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825" y="5643563"/>
            <a:ext cx="1947863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50254A69-82C9-4316-A6D7-850C01DD2C35}" type="datetime4">
              <a:rPr lang="nb-NO"/>
              <a:pPr>
                <a:defRPr/>
              </a:pPr>
              <a:t>8. april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3125" y="5643563"/>
            <a:ext cx="492918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3750" y="5635625"/>
            <a:ext cx="1885950" cy="29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74220"/>
                </a:solidFill>
                <a:latin typeface="TheSans-Plain" pitchFamily="34" charset="0"/>
                <a:cs typeface="+mn-cs"/>
              </a:defRPr>
            </a:lvl1pPr>
          </a:lstStyle>
          <a:p>
            <a:pPr>
              <a:defRPr/>
            </a:pPr>
            <a:fld id="{1C1597EC-680E-48A1-AE1E-25A83F50BD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2" r:id="rId12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474220"/>
          </a:solidFill>
          <a:latin typeface="TheSansBold-Plain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74220"/>
          </a:solidFill>
          <a:latin typeface="TheSansBold-Plai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heSansBold-Plain" pitchFamily="34" charset="0"/>
        </a:defRPr>
      </a:lvl9pPr>
    </p:titleStyle>
    <p:bodyStyle>
      <a:lvl1pPr marL="215900" indent="-215900" algn="l" rtl="0" eaLnBrk="1" fontAlgn="base" hangingPunct="1">
        <a:spcBef>
          <a:spcPts val="300"/>
        </a:spcBef>
        <a:spcAft>
          <a:spcPct val="0"/>
        </a:spcAft>
        <a:buFont typeface="Arial" charset="0"/>
        <a:buChar char="•"/>
        <a:defRPr sz="28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00"/>
        </a:spcBef>
        <a:spcAft>
          <a:spcPct val="0"/>
        </a:spcAft>
        <a:buFont typeface="Arial" charset="0"/>
        <a:buChar char="•"/>
        <a:defRPr sz="24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ts val="238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ts val="213"/>
        </a:spcBef>
        <a:spcAft>
          <a:spcPct val="0"/>
        </a:spcAft>
        <a:buFont typeface="Arial" charset="0"/>
        <a:buChar char="•"/>
        <a:defRPr sz="2000" kern="1200">
          <a:solidFill>
            <a:srgbClr val="474220"/>
          </a:solidFill>
          <a:latin typeface="TheSans-Plai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1.png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7.bin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6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</a:t>
            </a:r>
            <a:r>
              <a:rPr lang="nb-NO" dirty="0" smtClean="0"/>
              <a:t>13 </a:t>
            </a:r>
            <a:r>
              <a:rPr lang="nb-NO" dirty="0" smtClean="0"/>
              <a:t>Teori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err="1" smtClean="0"/>
              <a:t>Interkonnekt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Introduksjon</a:t>
            </a:r>
            <a:endParaRPr lang="nb-NO" b="1"/>
          </a:p>
        </p:txBody>
      </p:sp>
      <p:pic>
        <p:nvPicPr>
          <p:cNvPr id="65127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548680"/>
            <a:ext cx="2960687" cy="4824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INF3400 Interkonnekt</a:t>
            </a:r>
          </a:p>
        </p:txBody>
      </p:sp>
      <p:sp>
        <p:nvSpPr>
          <p:cNvPr id="71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60648"/>
            <a:ext cx="7632700" cy="609600"/>
          </a:xfrm>
        </p:spPr>
        <p:txBody>
          <a:bodyPr/>
          <a:lstStyle/>
          <a:p>
            <a:r>
              <a:rPr lang="nb-NO" dirty="0"/>
              <a:t>Motstand i </a:t>
            </a:r>
            <a:r>
              <a:rPr lang="nb-NO" dirty="0" err="1"/>
              <a:t>interkonnekt</a:t>
            </a:r>
            <a:endParaRPr lang="en-US" dirty="0"/>
          </a:p>
        </p:txBody>
      </p:sp>
      <p:graphicFrame>
        <p:nvGraphicFramePr>
          <p:cNvPr id="712709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684213" y="4005263"/>
          <a:ext cx="1223962" cy="758825"/>
        </p:xfrm>
        <a:graphic>
          <a:graphicData uri="http://schemas.openxmlformats.org/presentationml/2006/ole">
            <p:oleObj spid="_x0000_s256002" name="Equation" r:id="rId4" imgW="634680" imgH="393480" progId="Equation.3">
              <p:embed/>
            </p:oleObj>
          </a:graphicData>
        </a:graphic>
      </p:graphicFrame>
      <p:graphicFrame>
        <p:nvGraphicFramePr>
          <p:cNvPr id="712711" name="Object 7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684213" y="5029200"/>
          <a:ext cx="1439862" cy="708025"/>
        </p:xfrm>
        <a:graphic>
          <a:graphicData uri="http://schemas.openxmlformats.org/presentationml/2006/ole">
            <p:oleObj spid="_x0000_s256003" name="Equation" r:id="rId5" imgW="799920" imgH="393480" progId="Equation.3">
              <p:embed/>
            </p:oleObj>
          </a:graphicData>
        </a:graphic>
      </p:graphicFrame>
      <p:pic>
        <p:nvPicPr>
          <p:cNvPr id="712708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750" y="1341438"/>
            <a:ext cx="2830513" cy="2411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12713" name="Picture 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1196752"/>
            <a:ext cx="3932237" cy="2932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712714" name="Object 1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588224" y="4077072"/>
          <a:ext cx="1655763" cy="1514475"/>
        </p:xfrm>
        <a:graphic>
          <a:graphicData uri="http://schemas.openxmlformats.org/presentationml/2006/ole">
            <p:oleObj spid="_x0000_s256004" name="Equation" r:id="rId8" imgW="888840" imgH="8125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Kapasitans i interkonnekt</a:t>
            </a:r>
            <a:endParaRPr lang="en-US"/>
          </a:p>
        </p:txBody>
      </p:sp>
      <p:graphicFrame>
        <p:nvGraphicFramePr>
          <p:cNvPr id="716804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403350" y="1700213"/>
          <a:ext cx="990600" cy="714375"/>
        </p:xfrm>
        <a:graphic>
          <a:graphicData uri="http://schemas.openxmlformats.org/presentationml/2006/ole">
            <p:oleObj spid="_x0000_s257026" name="Equation" r:id="rId4" imgW="545760" imgH="393480" progId="Equation.3">
              <p:embed/>
            </p:oleObj>
          </a:graphicData>
        </a:graphic>
      </p:graphicFrame>
      <p:sp>
        <p:nvSpPr>
          <p:cNvPr id="716806" name="Text Box 6"/>
          <p:cNvSpPr txBox="1">
            <a:spLocks noChangeArrowheads="1"/>
          </p:cNvSpPr>
          <p:nvPr/>
        </p:nvSpPr>
        <p:spPr bwMode="auto">
          <a:xfrm>
            <a:off x="539750" y="1341438"/>
            <a:ext cx="18716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Kapasitans:</a:t>
            </a:r>
            <a:endParaRPr lang="en-US"/>
          </a:p>
        </p:txBody>
      </p:sp>
      <p:pic>
        <p:nvPicPr>
          <p:cNvPr id="716807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2492896"/>
            <a:ext cx="3240087" cy="2108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716808" name="Object 8"/>
          <p:cNvGraphicFramePr>
            <a:graphicFrameLocks noChangeAspect="1"/>
          </p:cNvGraphicFramePr>
          <p:nvPr/>
        </p:nvGraphicFramePr>
        <p:xfrm>
          <a:off x="1187624" y="4941168"/>
          <a:ext cx="1474788" cy="714375"/>
        </p:xfrm>
        <a:graphic>
          <a:graphicData uri="http://schemas.openxmlformats.org/presentationml/2006/ole">
            <p:oleObj spid="_x0000_s257027" name="Equation" r:id="rId6" imgW="812520" imgH="393480" progId="Equation.3">
              <p:embed/>
            </p:oleObj>
          </a:graphicData>
        </a:graphic>
      </p:graphicFrame>
      <p:pic>
        <p:nvPicPr>
          <p:cNvPr id="716810" name="Picture 1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332656"/>
            <a:ext cx="2663825" cy="2443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16811" name="Picture 1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2924944"/>
            <a:ext cx="3708400" cy="2571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6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16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0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1885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1124744"/>
            <a:ext cx="4416425" cy="339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718853" name="Object 5"/>
          <p:cNvGraphicFramePr>
            <a:graphicFrameLocks noChangeAspect="1"/>
          </p:cNvGraphicFramePr>
          <p:nvPr/>
        </p:nvGraphicFramePr>
        <p:xfrm>
          <a:off x="5364088" y="2348880"/>
          <a:ext cx="2449512" cy="1068388"/>
        </p:xfrm>
        <a:graphic>
          <a:graphicData uri="http://schemas.openxmlformats.org/presentationml/2006/ole">
            <p:oleObj spid="_x0000_s258050" name="Equation" r:id="rId5" imgW="1104840" imgH="482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Forsinkelse i interkonnekt</a:t>
            </a:r>
            <a:endParaRPr lang="en-US"/>
          </a:p>
        </p:txBody>
      </p:sp>
      <p:pic>
        <p:nvPicPr>
          <p:cNvPr id="71987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980728"/>
            <a:ext cx="7515225" cy="1595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1987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2924944"/>
            <a:ext cx="7129462" cy="2111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Crosstalk</a:t>
            </a:r>
            <a:endParaRPr lang="en-US"/>
          </a:p>
        </p:txBody>
      </p:sp>
      <p:pic>
        <p:nvPicPr>
          <p:cNvPr id="720902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1124744"/>
            <a:ext cx="5372100" cy="2640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720903" name="Object 7"/>
          <p:cNvGraphicFramePr>
            <a:graphicFrameLocks noChangeAspect="1"/>
          </p:cNvGraphicFramePr>
          <p:nvPr/>
        </p:nvGraphicFramePr>
        <p:xfrm>
          <a:off x="4211960" y="4797152"/>
          <a:ext cx="1358900" cy="436563"/>
        </p:xfrm>
        <a:graphic>
          <a:graphicData uri="http://schemas.openxmlformats.org/presentationml/2006/ole">
            <p:oleObj spid="_x0000_s259074" name="Equation" r:id="rId5" imgW="749160" imgH="241200" progId="Equation.3">
              <p:embed/>
            </p:oleObj>
          </a:graphicData>
        </a:graphic>
      </p:graphicFrame>
      <p:sp>
        <p:nvSpPr>
          <p:cNvPr id="720904" name="Text Box 8"/>
          <p:cNvSpPr txBox="1">
            <a:spLocks noChangeArrowheads="1"/>
          </p:cNvSpPr>
          <p:nvPr/>
        </p:nvSpPr>
        <p:spPr bwMode="auto">
          <a:xfrm>
            <a:off x="3347864" y="4221088"/>
            <a:ext cx="18716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Ladning: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2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90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1924" name="Object 4"/>
          <p:cNvGraphicFramePr>
            <a:graphicFrameLocks noChangeAspect="1"/>
          </p:cNvGraphicFramePr>
          <p:nvPr/>
        </p:nvGraphicFramePr>
        <p:xfrm>
          <a:off x="250825" y="836414"/>
          <a:ext cx="3527425" cy="874713"/>
        </p:xfrm>
        <a:graphic>
          <a:graphicData uri="http://schemas.openxmlformats.org/presentationml/2006/ole">
            <p:oleObj spid="_x0000_s260098" name="Equation" r:id="rId4" imgW="2044440" imgH="507960" progId="Equation.3">
              <p:embed/>
            </p:oleObj>
          </a:graphicData>
        </a:graphic>
      </p:graphicFrame>
      <p:sp>
        <p:nvSpPr>
          <p:cNvPr id="721925" name="Text Box 5"/>
          <p:cNvSpPr txBox="1">
            <a:spLocks noChangeArrowheads="1"/>
          </p:cNvSpPr>
          <p:nvPr/>
        </p:nvSpPr>
        <p:spPr bwMode="auto">
          <a:xfrm>
            <a:off x="250825" y="476052"/>
            <a:ext cx="18716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Crosstalk støy:</a:t>
            </a:r>
            <a:endParaRPr lang="en-US" dirty="0"/>
          </a:p>
        </p:txBody>
      </p:sp>
      <p:pic>
        <p:nvPicPr>
          <p:cNvPr id="721926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579" y="835918"/>
            <a:ext cx="3995737" cy="185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21927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3140968"/>
            <a:ext cx="3779838" cy="2114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721928" name="Object 8"/>
          <p:cNvGraphicFramePr>
            <a:graphicFrameLocks noChangeAspect="1"/>
          </p:cNvGraphicFramePr>
          <p:nvPr/>
        </p:nvGraphicFramePr>
        <p:xfrm>
          <a:off x="323850" y="2492177"/>
          <a:ext cx="4103688" cy="814387"/>
        </p:xfrm>
        <a:graphic>
          <a:graphicData uri="http://schemas.openxmlformats.org/presentationml/2006/ole">
            <p:oleObj spid="_x0000_s260099" name="Equation" r:id="rId7" imgW="2552400" imgH="507960" progId="Equation.3">
              <p:embed/>
            </p:oleObj>
          </a:graphicData>
        </a:graphic>
      </p:graphicFrame>
      <p:sp>
        <p:nvSpPr>
          <p:cNvPr id="721929" name="Text Box 9"/>
          <p:cNvSpPr txBox="1">
            <a:spLocks noChangeArrowheads="1"/>
          </p:cNvSpPr>
          <p:nvPr/>
        </p:nvSpPr>
        <p:spPr bwMode="auto">
          <a:xfrm>
            <a:off x="0" y="2204839"/>
            <a:ext cx="18716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Drevne noder:</a:t>
            </a:r>
            <a:endParaRPr lang="en-US"/>
          </a:p>
        </p:txBody>
      </p:sp>
      <p:graphicFrame>
        <p:nvGraphicFramePr>
          <p:cNvPr id="721930" name="Object 10"/>
          <p:cNvGraphicFramePr>
            <a:graphicFrameLocks noChangeAspect="1"/>
          </p:cNvGraphicFramePr>
          <p:nvPr/>
        </p:nvGraphicFramePr>
        <p:xfrm>
          <a:off x="900113" y="4005064"/>
          <a:ext cx="2736850" cy="1589088"/>
        </p:xfrm>
        <a:graphic>
          <a:graphicData uri="http://schemas.openxmlformats.org/presentationml/2006/ole">
            <p:oleObj spid="_x0000_s260100" name="Equation" r:id="rId8" imgW="1701720" imgH="990360" progId="Equation.3">
              <p:embed/>
            </p:oleObj>
          </a:graphicData>
        </a:graphic>
      </p:graphicFrame>
      <p:sp>
        <p:nvSpPr>
          <p:cNvPr id="721931" name="Text Box 11"/>
          <p:cNvSpPr txBox="1">
            <a:spLocks noChangeArrowheads="1"/>
          </p:cNvSpPr>
          <p:nvPr/>
        </p:nvSpPr>
        <p:spPr bwMode="auto">
          <a:xfrm>
            <a:off x="288925" y="3646289"/>
            <a:ext cx="18716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der: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21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2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21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21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21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929" grpId="0"/>
      <p:bldP spid="7219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229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556792"/>
            <a:ext cx="4770437" cy="38592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2"/>
            <a:ext cx="8229600" cy="582612"/>
          </a:xfrm>
        </p:spPr>
        <p:txBody>
          <a:bodyPr/>
          <a:lstStyle/>
          <a:p>
            <a:r>
              <a:rPr lang="nb-NO" dirty="0"/>
              <a:t>Induktans</a:t>
            </a:r>
            <a:endParaRPr lang="en-US" dirty="0"/>
          </a:p>
        </p:txBody>
      </p:sp>
      <p:graphicFrame>
        <p:nvGraphicFramePr>
          <p:cNvPr id="723972" name="Object 4"/>
          <p:cNvGraphicFramePr>
            <a:graphicFrameLocks noChangeAspect="1"/>
          </p:cNvGraphicFramePr>
          <p:nvPr/>
        </p:nvGraphicFramePr>
        <p:xfrm>
          <a:off x="1043162" y="1196529"/>
          <a:ext cx="1008062" cy="677862"/>
        </p:xfrm>
        <a:graphic>
          <a:graphicData uri="http://schemas.openxmlformats.org/presentationml/2006/ole">
            <p:oleObj spid="_x0000_s261122" name="Equation" r:id="rId4" imgW="583920" imgH="393480" progId="Equation.3">
              <p:embed/>
            </p:oleObj>
          </a:graphicData>
        </a:graphic>
      </p:graphicFrame>
      <p:sp>
        <p:nvSpPr>
          <p:cNvPr id="723973" name="Text Box 5"/>
          <p:cNvSpPr txBox="1">
            <a:spLocks noChangeArrowheads="1"/>
          </p:cNvSpPr>
          <p:nvPr/>
        </p:nvSpPr>
        <p:spPr bwMode="auto">
          <a:xfrm>
            <a:off x="611362" y="837754"/>
            <a:ext cx="266466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Indusert spenning:</a:t>
            </a:r>
            <a:endParaRPr lang="en-US" dirty="0"/>
          </a:p>
        </p:txBody>
      </p:sp>
      <p:graphicFrame>
        <p:nvGraphicFramePr>
          <p:cNvPr id="723974" name="Object 6"/>
          <p:cNvGraphicFramePr>
            <a:graphicFrameLocks noChangeAspect="1"/>
          </p:cNvGraphicFramePr>
          <p:nvPr/>
        </p:nvGraphicFramePr>
        <p:xfrm>
          <a:off x="971724" y="2420491"/>
          <a:ext cx="1271588" cy="458788"/>
        </p:xfrm>
        <a:graphic>
          <a:graphicData uri="http://schemas.openxmlformats.org/presentationml/2006/ole">
            <p:oleObj spid="_x0000_s261123" name="Equation" r:id="rId5" imgW="736560" imgH="266400" progId="Equation.3">
              <p:embed/>
            </p:oleObj>
          </a:graphicData>
        </a:graphic>
      </p:graphicFrame>
      <p:sp>
        <p:nvSpPr>
          <p:cNvPr id="723975" name="Text Box 7"/>
          <p:cNvSpPr txBox="1">
            <a:spLocks noChangeArrowheads="1"/>
          </p:cNvSpPr>
          <p:nvPr/>
        </p:nvSpPr>
        <p:spPr bwMode="auto">
          <a:xfrm>
            <a:off x="611362" y="1988691"/>
            <a:ext cx="259266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Tidsforsinkelse (lys):</a:t>
            </a:r>
            <a:endParaRPr lang="en-US" dirty="0"/>
          </a:p>
        </p:txBody>
      </p:sp>
      <p:graphicFrame>
        <p:nvGraphicFramePr>
          <p:cNvPr id="723976" name="Object 8"/>
          <p:cNvGraphicFramePr>
            <a:graphicFrameLocks noChangeAspect="1"/>
          </p:cNvGraphicFramePr>
          <p:nvPr/>
        </p:nvGraphicFramePr>
        <p:xfrm>
          <a:off x="1187624" y="3573016"/>
          <a:ext cx="1403350" cy="2270125"/>
        </p:xfrm>
        <a:graphic>
          <a:graphicData uri="http://schemas.openxmlformats.org/presentationml/2006/ole">
            <p:oleObj spid="_x0000_s261124" name="Equation" r:id="rId6" imgW="812520" imgH="1320480" progId="Equation.3">
              <p:embed/>
            </p:oleObj>
          </a:graphicData>
        </a:graphic>
      </p:graphicFrame>
      <p:sp>
        <p:nvSpPr>
          <p:cNvPr id="723977" name="Text Box 9"/>
          <p:cNvSpPr txBox="1">
            <a:spLocks noChangeArrowheads="1"/>
          </p:cNvSpPr>
          <p:nvPr/>
        </p:nvSpPr>
        <p:spPr bwMode="auto">
          <a:xfrm>
            <a:off x="684387" y="3141216"/>
            <a:ext cx="18716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Hastighet (lys):</a:t>
            </a:r>
            <a:endParaRPr lang="en-US"/>
          </a:p>
        </p:txBody>
      </p:sp>
      <p:graphicFrame>
        <p:nvGraphicFramePr>
          <p:cNvPr id="723978" name="Object 10"/>
          <p:cNvGraphicFramePr>
            <a:graphicFrameLocks noChangeAspect="1"/>
          </p:cNvGraphicFramePr>
          <p:nvPr/>
        </p:nvGraphicFramePr>
        <p:xfrm>
          <a:off x="3635920" y="1196182"/>
          <a:ext cx="2301875" cy="741362"/>
        </p:xfrm>
        <a:graphic>
          <a:graphicData uri="http://schemas.openxmlformats.org/presentationml/2006/ole">
            <p:oleObj spid="_x0000_s261125" name="Equation" r:id="rId7" imgW="1333440" imgH="431640" progId="Equation.3">
              <p:embed/>
            </p:oleObj>
          </a:graphicData>
        </a:graphic>
      </p:graphicFrame>
      <p:sp>
        <p:nvSpPr>
          <p:cNvPr id="723979" name="Text Box 11"/>
          <p:cNvSpPr txBox="1">
            <a:spLocks noChangeArrowheads="1"/>
          </p:cNvSpPr>
          <p:nvPr/>
        </p:nvSpPr>
        <p:spPr bwMode="auto">
          <a:xfrm>
            <a:off x="3493045" y="764382"/>
            <a:ext cx="18716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Induktans:</a:t>
            </a:r>
            <a:endParaRPr lang="en-US" dirty="0"/>
          </a:p>
        </p:txBody>
      </p:sp>
      <p:graphicFrame>
        <p:nvGraphicFramePr>
          <p:cNvPr id="723980" name="Object 12"/>
          <p:cNvGraphicFramePr>
            <a:graphicFrameLocks noChangeAspect="1"/>
          </p:cNvGraphicFramePr>
          <p:nvPr/>
        </p:nvGraphicFramePr>
        <p:xfrm>
          <a:off x="6444208" y="1124744"/>
          <a:ext cx="1162050" cy="828675"/>
        </p:xfrm>
        <a:graphic>
          <a:graphicData uri="http://schemas.openxmlformats.org/presentationml/2006/ole">
            <p:oleObj spid="_x0000_s261126" name="Equation" r:id="rId8" imgW="672840" imgH="482400" progId="Equation.3">
              <p:embed/>
            </p:oleObj>
          </a:graphicData>
        </a:graphic>
      </p:graphicFrame>
      <p:sp>
        <p:nvSpPr>
          <p:cNvPr id="723981" name="Text Box 13"/>
          <p:cNvSpPr txBox="1">
            <a:spLocks noChangeArrowheads="1"/>
          </p:cNvSpPr>
          <p:nvPr/>
        </p:nvSpPr>
        <p:spPr bwMode="auto">
          <a:xfrm>
            <a:off x="6085433" y="764382"/>
            <a:ext cx="18716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Skinn dybde:</a:t>
            </a:r>
            <a:endParaRPr lang="en-US"/>
          </a:p>
        </p:txBody>
      </p:sp>
      <p:sp>
        <p:nvSpPr>
          <p:cNvPr id="723982" name="Text Box 14"/>
          <p:cNvSpPr txBox="1">
            <a:spLocks noChangeArrowheads="1"/>
          </p:cNvSpPr>
          <p:nvPr/>
        </p:nvSpPr>
        <p:spPr bwMode="auto">
          <a:xfrm>
            <a:off x="3563888" y="2204864"/>
            <a:ext cx="18716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Eksempel:</a:t>
            </a:r>
            <a:endParaRPr lang="en-US" dirty="0"/>
          </a:p>
        </p:txBody>
      </p:sp>
      <p:sp>
        <p:nvSpPr>
          <p:cNvPr id="723983" name="Text Box 15"/>
          <p:cNvSpPr txBox="1">
            <a:spLocks noChangeArrowheads="1"/>
          </p:cNvSpPr>
          <p:nvPr/>
        </p:nvSpPr>
        <p:spPr bwMode="auto">
          <a:xfrm>
            <a:off x="3491880" y="2564904"/>
            <a:ext cx="5040510" cy="830997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/>
              <a:t>Finn skinn dybden for signaler med 100ps i en kobber leder (</a:t>
            </a:r>
            <a:r>
              <a:rPr lang="nb-NO" sz="1600" dirty="0">
                <a:sym typeface="Symbol" pitchFamily="18" charset="2"/>
              </a:rPr>
              <a:t></a:t>
            </a:r>
            <a:r>
              <a:rPr lang="nb-NO" sz="1600" dirty="0"/>
              <a:t>=1.7e-8</a:t>
            </a:r>
            <a:r>
              <a:rPr lang="nb-NO" sz="1600" dirty="0">
                <a:latin typeface="Symbol" pitchFamily="18" charset="2"/>
                <a:sym typeface="Symbol" pitchFamily="18" charset="2"/>
              </a:rPr>
              <a:t></a:t>
            </a:r>
            <a:r>
              <a:rPr lang="nb-NO" sz="1600" dirty="0"/>
              <a:t>m). Anta at klokkefrekvensen til systemet er 1.67e9Hz.</a:t>
            </a:r>
            <a:endParaRPr lang="en-US" sz="1600" dirty="0"/>
          </a:p>
        </p:txBody>
      </p:sp>
      <p:graphicFrame>
        <p:nvGraphicFramePr>
          <p:cNvPr id="723984" name="Object 16"/>
          <p:cNvGraphicFramePr>
            <a:graphicFrameLocks noChangeAspect="1"/>
          </p:cNvGraphicFramePr>
          <p:nvPr/>
        </p:nvGraphicFramePr>
        <p:xfrm>
          <a:off x="4932040" y="3429000"/>
          <a:ext cx="3455988" cy="2490788"/>
        </p:xfrm>
        <a:graphic>
          <a:graphicData uri="http://schemas.openxmlformats.org/presentationml/2006/ole">
            <p:oleObj spid="_x0000_s261127" name="Equation" r:id="rId9" imgW="2527200" imgH="1828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2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23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23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23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23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23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23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23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23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72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723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973" grpId="0"/>
      <p:bldP spid="723975" grpId="0"/>
      <p:bldP spid="723977" grpId="0"/>
      <p:bldP spid="723979" grpId="0"/>
      <p:bldP spid="723981" grpId="0"/>
      <p:bldP spid="723982" grpId="0"/>
      <p:bldP spid="72398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4996" name="Object 4"/>
          <p:cNvGraphicFramePr>
            <a:graphicFrameLocks noChangeAspect="1"/>
          </p:cNvGraphicFramePr>
          <p:nvPr/>
        </p:nvGraphicFramePr>
        <p:xfrm>
          <a:off x="1115616" y="1412776"/>
          <a:ext cx="2081212" cy="787400"/>
        </p:xfrm>
        <a:graphic>
          <a:graphicData uri="http://schemas.openxmlformats.org/presentationml/2006/ole">
            <p:oleObj spid="_x0000_s262146" name="Equation" r:id="rId4" imgW="1206360" imgH="457200" progId="Equation.3">
              <p:embed/>
            </p:oleObj>
          </a:graphicData>
        </a:graphic>
      </p:graphicFrame>
      <p:sp>
        <p:nvSpPr>
          <p:cNvPr id="724997" name="Text Box 5"/>
          <p:cNvSpPr txBox="1">
            <a:spLocks noChangeArrowheads="1"/>
          </p:cNvSpPr>
          <p:nvPr/>
        </p:nvSpPr>
        <p:spPr bwMode="auto">
          <a:xfrm>
            <a:off x="395536" y="980728"/>
            <a:ext cx="41751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Lengde på leder der induktans har betydning:</a:t>
            </a:r>
            <a:endParaRPr lang="en-US" sz="1400" dirty="0"/>
          </a:p>
        </p:txBody>
      </p:sp>
      <p:sp>
        <p:nvSpPr>
          <p:cNvPr id="724998" name="Text Box 6"/>
          <p:cNvSpPr txBox="1">
            <a:spLocks noChangeArrowheads="1"/>
          </p:cNvSpPr>
          <p:nvPr/>
        </p:nvSpPr>
        <p:spPr bwMode="auto">
          <a:xfrm>
            <a:off x="323528" y="260648"/>
            <a:ext cx="619268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Betydningen </a:t>
            </a:r>
            <a:r>
              <a:rPr lang="nb-NO" dirty="0" smtClean="0"/>
              <a:t>for </a:t>
            </a:r>
            <a:r>
              <a:rPr lang="nb-NO" dirty="0"/>
              <a:t>integrerte kretser</a:t>
            </a:r>
            <a:endParaRPr lang="en-US" dirty="0"/>
          </a:p>
        </p:txBody>
      </p:sp>
      <p:sp>
        <p:nvSpPr>
          <p:cNvPr id="724999" name="Text Box 7"/>
          <p:cNvSpPr txBox="1">
            <a:spLocks noChangeArrowheads="1"/>
          </p:cNvSpPr>
          <p:nvPr/>
        </p:nvSpPr>
        <p:spPr bwMode="auto">
          <a:xfrm>
            <a:off x="395288" y="2565400"/>
            <a:ext cx="33845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Eksempel:</a:t>
            </a:r>
            <a:endParaRPr lang="en-US" sz="1400" dirty="0"/>
          </a:p>
        </p:txBody>
      </p:sp>
      <p:sp>
        <p:nvSpPr>
          <p:cNvPr id="725000" name="Text Box 8"/>
          <p:cNvSpPr txBox="1">
            <a:spLocks noChangeArrowheads="1"/>
          </p:cNvSpPr>
          <p:nvPr/>
        </p:nvSpPr>
        <p:spPr bwMode="auto">
          <a:xfrm>
            <a:off x="323528" y="2852936"/>
            <a:ext cx="3887788" cy="13811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1400" dirty="0"/>
              <a:t>Anta et signal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metall</a:t>
            </a:r>
            <a:r>
              <a:rPr lang="en-US" sz="1400" dirty="0"/>
              <a:t> 2 med en </a:t>
            </a:r>
            <a:r>
              <a:rPr lang="en-US" sz="1400" dirty="0" err="1"/>
              <a:t>egenmotstand</a:t>
            </a:r>
            <a:r>
              <a:rPr lang="en-US" sz="1400" dirty="0"/>
              <a:t> 0</a:t>
            </a:r>
            <a:r>
              <a:rPr lang="en-US" sz="1400" i="1" dirty="0"/>
              <a:t>.</a:t>
            </a:r>
            <a:r>
              <a:rPr lang="en-US" sz="1400" dirty="0"/>
              <a:t>05Ω</a:t>
            </a:r>
            <a:r>
              <a:rPr lang="en-US" sz="1400" i="1" dirty="0"/>
              <a:t>/square </a:t>
            </a:r>
            <a:r>
              <a:rPr lang="en-US" sz="1400" dirty="0" err="1"/>
              <a:t>og</a:t>
            </a:r>
            <a:r>
              <a:rPr lang="en-US" sz="1400" dirty="0"/>
              <a:t> en </a:t>
            </a:r>
            <a:r>
              <a:rPr lang="en-US" sz="1400" dirty="0" err="1"/>
              <a:t>bredde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0</a:t>
            </a:r>
            <a:r>
              <a:rPr lang="en-US" sz="1400" i="1" dirty="0"/>
              <a:t>.</a:t>
            </a:r>
            <a:r>
              <a:rPr lang="en-US" sz="1400" dirty="0"/>
              <a:t>5</a:t>
            </a:r>
            <a:r>
              <a:rPr lang="en-US" sz="1400" i="1" dirty="0"/>
              <a:t>µm</a:t>
            </a:r>
            <a:r>
              <a:rPr lang="en-US" sz="1400" dirty="0"/>
              <a:t>. </a:t>
            </a:r>
            <a:r>
              <a:rPr lang="en-US" sz="1400" dirty="0" err="1"/>
              <a:t>Kapasitansen</a:t>
            </a:r>
            <a:r>
              <a:rPr lang="en-US" sz="1400" dirty="0"/>
              <a:t> </a:t>
            </a:r>
            <a:r>
              <a:rPr lang="en-US" sz="1400" dirty="0" err="1"/>
              <a:t>er</a:t>
            </a:r>
            <a:r>
              <a:rPr lang="en-US" sz="1400" dirty="0"/>
              <a:t> 0</a:t>
            </a:r>
            <a:r>
              <a:rPr lang="en-US" sz="1400" i="1" dirty="0"/>
              <a:t>.</a:t>
            </a:r>
            <a:r>
              <a:rPr lang="en-US" sz="1400" dirty="0"/>
              <a:t>2</a:t>
            </a:r>
            <a:r>
              <a:rPr lang="en-US" sz="1400" i="1" dirty="0"/>
              <a:t>fF/µm </a:t>
            </a:r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induktansen</a:t>
            </a:r>
            <a:r>
              <a:rPr lang="en-US" sz="1400" dirty="0"/>
              <a:t> </a:t>
            </a:r>
            <a:r>
              <a:rPr lang="en-US" sz="1400" dirty="0" err="1"/>
              <a:t>er</a:t>
            </a:r>
            <a:r>
              <a:rPr lang="en-US" sz="1400" dirty="0"/>
              <a:t> 0</a:t>
            </a:r>
            <a:r>
              <a:rPr lang="en-US" sz="1400" i="1" dirty="0"/>
              <a:t>.</a:t>
            </a:r>
            <a:r>
              <a:rPr lang="en-US" sz="1400" dirty="0"/>
              <a:t>5</a:t>
            </a:r>
            <a:r>
              <a:rPr lang="en-US" sz="1400" i="1" dirty="0"/>
              <a:t>pH/µm</a:t>
            </a:r>
            <a:r>
              <a:rPr lang="en-US" sz="1400" dirty="0"/>
              <a:t>. Finn </a:t>
            </a:r>
            <a:r>
              <a:rPr lang="en-US" sz="1400" dirty="0" err="1"/>
              <a:t>hastigheten</a:t>
            </a:r>
            <a:r>
              <a:rPr lang="en-US" sz="1400" dirty="0"/>
              <a:t> </a:t>
            </a:r>
            <a:r>
              <a:rPr lang="en-US" sz="1400" dirty="0" err="1"/>
              <a:t>til</a:t>
            </a:r>
            <a:r>
              <a:rPr lang="en-US" sz="1400" dirty="0"/>
              <a:t> </a:t>
            </a:r>
            <a:r>
              <a:rPr lang="en-US" sz="1400" dirty="0" err="1"/>
              <a:t>signalet</a:t>
            </a:r>
            <a:r>
              <a:rPr lang="en-US" sz="1400" dirty="0"/>
              <a:t> </a:t>
            </a:r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finn</a:t>
            </a:r>
            <a:r>
              <a:rPr lang="en-US" sz="1400" dirty="0"/>
              <a:t> </a:t>
            </a:r>
            <a:r>
              <a:rPr lang="en-US" sz="1400" dirty="0" err="1"/>
              <a:t>lengden</a:t>
            </a:r>
            <a:r>
              <a:rPr lang="en-US" sz="1400" dirty="0"/>
              <a:t> </a:t>
            </a:r>
            <a:r>
              <a:rPr lang="en-US" sz="1400" dirty="0" err="1"/>
              <a:t>der</a:t>
            </a:r>
            <a:r>
              <a:rPr lang="en-US" sz="1400" dirty="0"/>
              <a:t> </a:t>
            </a:r>
            <a:r>
              <a:rPr lang="en-US" sz="1400" dirty="0" err="1"/>
              <a:t>induktansen</a:t>
            </a:r>
            <a:r>
              <a:rPr lang="en-US" sz="1400" dirty="0"/>
              <a:t> </a:t>
            </a:r>
            <a:r>
              <a:rPr lang="en-US" sz="1400" dirty="0" err="1"/>
              <a:t>er</a:t>
            </a:r>
            <a:r>
              <a:rPr lang="en-US" sz="1400" dirty="0"/>
              <a:t> </a:t>
            </a:r>
            <a:r>
              <a:rPr lang="en-US" sz="1400" dirty="0" err="1"/>
              <a:t>signifikant</a:t>
            </a:r>
            <a:r>
              <a:rPr lang="en-US" sz="1400" dirty="0"/>
              <a:t> (</a:t>
            </a:r>
            <a:r>
              <a:rPr lang="en-US" sz="1400" dirty="0" err="1"/>
              <a:t>som</a:t>
            </a:r>
            <a:r>
              <a:rPr lang="en-US" sz="1400" dirty="0"/>
              <a:t> </a:t>
            </a:r>
            <a:r>
              <a:rPr lang="en-US" sz="1400" dirty="0" err="1"/>
              <a:t>funksjon</a:t>
            </a:r>
            <a:r>
              <a:rPr lang="en-US" sz="1400" dirty="0"/>
              <a:t> </a:t>
            </a:r>
            <a:r>
              <a:rPr lang="en-US" sz="1400" dirty="0" err="1"/>
              <a:t>av</a:t>
            </a:r>
            <a:r>
              <a:rPr lang="en-US" sz="1400" dirty="0"/>
              <a:t> </a:t>
            </a:r>
            <a:r>
              <a:rPr lang="en-US" sz="1400" dirty="0" err="1"/>
              <a:t>stigetid</a:t>
            </a:r>
            <a:r>
              <a:rPr lang="en-US" sz="1400" dirty="0"/>
              <a:t>).</a:t>
            </a:r>
          </a:p>
        </p:txBody>
      </p:sp>
      <p:graphicFrame>
        <p:nvGraphicFramePr>
          <p:cNvPr id="725001" name="Object 9"/>
          <p:cNvGraphicFramePr>
            <a:graphicFrameLocks noChangeAspect="1"/>
          </p:cNvGraphicFramePr>
          <p:nvPr/>
        </p:nvGraphicFramePr>
        <p:xfrm>
          <a:off x="1475657" y="4293096"/>
          <a:ext cx="2520280" cy="1671675"/>
        </p:xfrm>
        <a:graphic>
          <a:graphicData uri="http://schemas.openxmlformats.org/presentationml/2006/ole">
            <p:oleObj spid="_x0000_s262147" name="Equation" r:id="rId5" imgW="1942920" imgH="1295280" progId="Equation.3">
              <p:embed/>
            </p:oleObj>
          </a:graphicData>
        </a:graphic>
      </p:graphicFrame>
      <p:sp>
        <p:nvSpPr>
          <p:cNvPr id="725002" name="Text Box 10"/>
          <p:cNvSpPr txBox="1">
            <a:spLocks noChangeArrowheads="1"/>
          </p:cNvSpPr>
          <p:nvPr/>
        </p:nvSpPr>
        <p:spPr bwMode="auto">
          <a:xfrm>
            <a:off x="395536" y="4365104"/>
            <a:ext cx="18716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Hastighet :</a:t>
            </a:r>
            <a:endParaRPr lang="en-US" sz="1400" dirty="0"/>
          </a:p>
        </p:txBody>
      </p:sp>
      <p:graphicFrame>
        <p:nvGraphicFramePr>
          <p:cNvPr id="725003" name="Object 11"/>
          <p:cNvGraphicFramePr>
            <a:graphicFrameLocks noChangeAspect="1"/>
          </p:cNvGraphicFramePr>
          <p:nvPr/>
        </p:nvGraphicFramePr>
        <p:xfrm>
          <a:off x="5508104" y="836712"/>
          <a:ext cx="2681288" cy="1576388"/>
        </p:xfrm>
        <a:graphic>
          <a:graphicData uri="http://schemas.openxmlformats.org/presentationml/2006/ole">
            <p:oleObj spid="_x0000_s262148" name="Equation" r:id="rId6" imgW="1955520" imgH="1155600" progId="Equation.3">
              <p:embed/>
            </p:oleObj>
          </a:graphicData>
        </a:graphic>
      </p:graphicFrame>
      <p:sp>
        <p:nvSpPr>
          <p:cNvPr id="725004" name="Text Box 12"/>
          <p:cNvSpPr txBox="1">
            <a:spLocks noChangeArrowheads="1"/>
          </p:cNvSpPr>
          <p:nvPr/>
        </p:nvSpPr>
        <p:spPr bwMode="auto">
          <a:xfrm>
            <a:off x="4932040" y="332656"/>
            <a:ext cx="28082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Induktans har betydning:</a:t>
            </a:r>
            <a:endParaRPr lang="en-US" sz="1400" dirty="0"/>
          </a:p>
        </p:txBody>
      </p:sp>
      <p:graphicFrame>
        <p:nvGraphicFramePr>
          <p:cNvPr id="725005" name="Object 13"/>
          <p:cNvGraphicFramePr>
            <a:graphicFrameLocks noChangeAspect="1"/>
          </p:cNvGraphicFramePr>
          <p:nvPr/>
        </p:nvGraphicFramePr>
        <p:xfrm>
          <a:off x="4499992" y="2924944"/>
          <a:ext cx="923925" cy="1471613"/>
        </p:xfrm>
        <a:graphic>
          <a:graphicData uri="http://schemas.openxmlformats.org/presentationml/2006/ole">
            <p:oleObj spid="_x0000_s262149" name="Equation" r:id="rId7" imgW="672840" imgH="1079280" progId="Equation.3">
              <p:embed/>
            </p:oleObj>
          </a:graphicData>
        </a:graphic>
      </p:graphicFrame>
      <p:sp>
        <p:nvSpPr>
          <p:cNvPr id="725006" name="Text Box 14"/>
          <p:cNvSpPr txBox="1">
            <a:spLocks noChangeArrowheads="1"/>
          </p:cNvSpPr>
          <p:nvPr/>
        </p:nvSpPr>
        <p:spPr bwMode="auto">
          <a:xfrm>
            <a:off x="4499992" y="2492896"/>
            <a:ext cx="18716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400" dirty="0"/>
              <a:t>I tillegg:</a:t>
            </a:r>
            <a:endParaRPr lang="en-US" sz="1400" dirty="0"/>
          </a:p>
        </p:txBody>
      </p:sp>
      <p:pic>
        <p:nvPicPr>
          <p:cNvPr id="725008" name="Picture 1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2564904"/>
            <a:ext cx="3392488" cy="3429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4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24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25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25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25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25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25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25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725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725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4997" grpId="0"/>
      <p:bldP spid="724999" grpId="0"/>
      <p:bldP spid="725000" grpId="0" animBg="1"/>
      <p:bldP spid="725002" grpId="0"/>
      <p:bldP spid="725004" grpId="0"/>
      <p:bldP spid="72500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3523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638" y="1125538"/>
            <a:ext cx="3889375" cy="31416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3523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3212976"/>
            <a:ext cx="5172075" cy="2162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3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NF3400Del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INF3400Del3</Template>
  <TotalTime>463</TotalTime>
  <Words>206</Words>
  <Application>Microsoft Office PowerPoint</Application>
  <PresentationFormat>On-screen Show (4:3)</PresentationFormat>
  <Paragraphs>62</Paragraphs>
  <Slides>12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INF3400Del3</vt:lpstr>
      <vt:lpstr>Microsoft Equation 3.0</vt:lpstr>
      <vt:lpstr>INF3400 Del 13 Teori</vt:lpstr>
      <vt:lpstr>Introduksjon</vt:lpstr>
      <vt:lpstr>Motstand i interkonnekt</vt:lpstr>
      <vt:lpstr>Kapasitans i interkonnekt</vt:lpstr>
      <vt:lpstr>Slide 5</vt:lpstr>
      <vt:lpstr>Forsinkelse i interkonnekt</vt:lpstr>
      <vt:lpstr>Crosstalk</vt:lpstr>
      <vt:lpstr>Slide 8</vt:lpstr>
      <vt:lpstr>Slide 9</vt:lpstr>
      <vt:lpstr>Induktans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INF3400 Del 3</dc:title>
  <dc:creator>yngvarbadm</dc:creator>
  <cp:lastModifiedBy>yngvarb_adm</cp:lastModifiedBy>
  <cp:revision>61</cp:revision>
  <dcterms:created xsi:type="dcterms:W3CDTF">2010-02-12T20:50:46Z</dcterms:created>
  <dcterms:modified xsi:type="dcterms:W3CDTF">2011-04-08T08:55:47Z</dcterms:modified>
</cp:coreProperties>
</file>