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11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200EC0-DE84-4B79-98C3-8AA97ADB770F}" type="slidenum">
              <a:rPr lang="en-US"/>
              <a:pPr/>
              <a:t>2</a:t>
            </a:fld>
            <a:endParaRPr lang="en-US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85E63-924E-441F-8428-57A9FBD0616A}" type="slidenum">
              <a:rPr lang="en-US"/>
              <a:pPr/>
              <a:t>3</a:t>
            </a:fld>
            <a:endParaRPr lang="en-US"/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EAF94C-B6C6-4EF8-A37B-4C21A724BCE4}" type="slidenum">
              <a:rPr lang="en-US"/>
              <a:pPr/>
              <a:t>4</a:t>
            </a:fld>
            <a:endParaRPr lang="en-US"/>
          </a:p>
        </p:txBody>
      </p:sp>
      <p:sp>
        <p:nvSpPr>
          <p:cNvPr id="55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C65374-6F6D-424A-9F65-10A66C4E8330}" type="slidenum">
              <a:rPr lang="en-US"/>
              <a:pPr/>
              <a:t>5</a:t>
            </a:fld>
            <a:endParaRPr lang="en-US"/>
          </a:p>
        </p:txBody>
      </p:sp>
      <p:sp>
        <p:nvSpPr>
          <p:cNvPr id="55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977CEF-6E68-422C-89A7-8FD73E136034}" type="slidenum">
              <a:rPr lang="en-US"/>
              <a:pPr/>
              <a:t>6</a:t>
            </a:fld>
            <a:endParaRPr lang="en-US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C419C6-0AF3-4073-BB8B-8252B7BC5A3D}" type="slidenum">
              <a:rPr lang="en-US"/>
              <a:pPr/>
              <a:t>7</a:t>
            </a:fld>
            <a:endParaRPr lang="en-US"/>
          </a:p>
        </p:txBody>
      </p:sp>
      <p:sp>
        <p:nvSpPr>
          <p:cNvPr id="55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370034-3E4E-444E-A786-CF07C2923361}" type="slidenum">
              <a:rPr lang="en-US"/>
              <a:pPr/>
              <a:t>8</a:t>
            </a:fld>
            <a:endParaRPr lang="en-US"/>
          </a:p>
        </p:txBody>
      </p:sp>
      <p:sp>
        <p:nvSpPr>
          <p:cNvPr id="55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0959D1-E6AA-4ABD-8469-B38E10B2E132}" type="slidenum">
              <a:rPr lang="en-US"/>
              <a:pPr/>
              <a:t>9</a:t>
            </a:fld>
            <a:endParaRPr lang="en-US"/>
          </a:p>
        </p:txBody>
      </p:sp>
      <p:sp>
        <p:nvSpPr>
          <p:cNvPr id="55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EC7168-3D13-4899-83F5-8C916D5836A5}" type="slidenum">
              <a:rPr lang="en-US"/>
              <a:pPr/>
              <a:t>10</a:t>
            </a:fld>
            <a:endParaRPr lang="en-US"/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897F48-C0E0-4F28-8AC4-5611E9AC0C5C}" type="slidenum">
              <a:rPr lang="en-US"/>
              <a:pPr/>
              <a:t>11</a:t>
            </a:fld>
            <a:endParaRPr lang="en-US"/>
          </a:p>
        </p:txBody>
      </p:sp>
      <p:sp>
        <p:nvSpPr>
          <p:cNvPr id="56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46208D-83AC-4A7B-8385-F55DD3A7CF32}" type="slidenum">
              <a:rPr lang="en-US"/>
              <a:pPr/>
              <a:t>12</a:t>
            </a:fld>
            <a:endParaRPr lang="en-US"/>
          </a:p>
        </p:txBody>
      </p:sp>
      <p:sp>
        <p:nvSpPr>
          <p:cNvPr id="56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3519E-38E3-4E51-AC56-E7738E529885}" type="slidenum">
              <a:rPr lang="en-US"/>
              <a:pPr/>
              <a:t>13</a:t>
            </a:fld>
            <a:endParaRPr lang="en-US"/>
          </a:p>
        </p:txBody>
      </p:sp>
      <p:sp>
        <p:nvSpPr>
          <p:cNvPr id="56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C19336-9EEA-4122-A35E-59AAB30C2594}" type="slidenum">
              <a:rPr lang="en-US"/>
              <a:pPr/>
              <a:t>14</a:t>
            </a:fld>
            <a:endParaRPr lang="en-US"/>
          </a:p>
        </p:txBody>
      </p:sp>
      <p:sp>
        <p:nvSpPr>
          <p:cNvPr id="56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B7897-E122-48F0-9134-5737245EFA4F}" type="slidenum">
              <a:rPr lang="en-US"/>
              <a:pPr/>
              <a:t>15</a:t>
            </a:fld>
            <a:endParaRPr lang="en-US"/>
          </a:p>
        </p:txBody>
      </p:sp>
      <p:sp>
        <p:nvSpPr>
          <p:cNvPr id="56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909189-36EA-4596-8E0F-93A321F5B417}" type="slidenum">
              <a:rPr lang="en-US"/>
              <a:pPr/>
              <a:t>16</a:t>
            </a:fld>
            <a:endParaRPr lang="en-US"/>
          </a:p>
        </p:txBody>
      </p:sp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2238E5-C89C-4836-A3BB-75E4446294BC}" type="slidenum">
              <a:rPr lang="en-US"/>
              <a:pPr/>
              <a:t>17</a:t>
            </a:fld>
            <a:endParaRPr lang="en-US"/>
          </a:p>
        </p:txBody>
      </p:sp>
      <p:sp>
        <p:nvSpPr>
          <p:cNvPr id="57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BA8C3D-D25E-4084-A8E8-53181CD1F298}" type="slidenum">
              <a:rPr lang="en-US"/>
              <a:pPr/>
              <a:t>18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8E0A1E-7D33-4A35-9719-DEDBDE3771D6}" type="slidenum">
              <a:rPr lang="en-US"/>
              <a:pPr/>
              <a:t>19</a:t>
            </a:fld>
            <a:endParaRPr lang="en-US"/>
          </a:p>
        </p:txBody>
      </p:sp>
      <p:sp>
        <p:nvSpPr>
          <p:cNvPr id="58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1CD672-1DDB-41D6-A00B-92B1B7F1129B}" type="slidenum">
              <a:rPr lang="en-US"/>
              <a:pPr/>
              <a:t>20</a:t>
            </a:fld>
            <a:endParaRPr lang="en-US"/>
          </a:p>
        </p:txBody>
      </p:sp>
      <p:sp>
        <p:nvSpPr>
          <p:cNvPr id="58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0A583E-AB12-4C4F-991C-7593B826E375}" type="slidenum">
              <a:rPr lang="en-US"/>
              <a:pPr/>
              <a:t>21</a:t>
            </a:fld>
            <a:endParaRPr lang="en-US"/>
          </a:p>
        </p:txBody>
      </p:sp>
      <p:sp>
        <p:nvSpPr>
          <p:cNvPr id="58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8F2CF1-272E-4D8C-8A1C-77DFEB805E80}" type="slidenum">
              <a:rPr lang="en-US"/>
              <a:pPr/>
              <a:t>22</a:t>
            </a:fld>
            <a:endParaRPr lang="en-US"/>
          </a:p>
        </p:txBody>
      </p:sp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8C7BE-804C-41C4-B3A7-8D406D7FF4F5}" type="slidenum">
              <a:rPr lang="en-US"/>
              <a:pPr/>
              <a:t>23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30. mars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12888"/>
            <a:ext cx="7632700" cy="4221162"/>
          </a:xfrm>
        </p:spPr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48017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Del 10 Sekvensielle kretser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92806EEE-E71C-4799-B8D8-4B6277502A4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30.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6.png"/><Relationship Id="rId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43.png"/><Relationship Id="rId4" Type="http://schemas.openxmlformats.org/officeDocument/2006/relationships/oleObject" Target="../embeddings/oleObject1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10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Sekvensielle kretser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Introduksjon til sekvensielle kretser</a:t>
            </a:r>
            <a:endParaRPr lang="nb-NO" b="1"/>
          </a:p>
        </p:txBody>
      </p:sp>
      <p:pic>
        <p:nvPicPr>
          <p:cNvPr id="367655" name="Picture 3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1484313"/>
            <a:ext cx="5761037" cy="4222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Sekvenseringsmetoder</a:t>
            </a:r>
            <a:endParaRPr lang="en-US"/>
          </a:p>
        </p:txBody>
      </p:sp>
      <p:sp>
        <p:nvSpPr>
          <p:cNvPr id="541700" name="Text Box 4"/>
          <p:cNvSpPr txBox="1">
            <a:spLocks noChangeArrowheads="1"/>
          </p:cNvSpPr>
          <p:nvPr/>
        </p:nvSpPr>
        <p:spPr bwMode="auto">
          <a:xfrm>
            <a:off x="3924300" y="1557338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Vipper</a:t>
            </a:r>
          </a:p>
        </p:txBody>
      </p:sp>
      <p:pic>
        <p:nvPicPr>
          <p:cNvPr id="541704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0" y="2276475"/>
            <a:ext cx="4895850" cy="2284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1706" name="Text Box 10"/>
          <p:cNvSpPr txBox="1">
            <a:spLocks noChangeArrowheads="1"/>
          </p:cNvSpPr>
          <p:nvPr/>
        </p:nvSpPr>
        <p:spPr bwMode="auto">
          <a:xfrm>
            <a:off x="2916238" y="4941888"/>
            <a:ext cx="53276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b="1"/>
              <a:t>Vipper er i seg selv ikke transparente.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1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7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229600" cy="582612"/>
          </a:xfrm>
        </p:spPr>
        <p:txBody>
          <a:bodyPr/>
          <a:lstStyle/>
          <a:p>
            <a:r>
              <a:rPr lang="nb-NO" dirty="0" err="1" smtClean="0"/>
              <a:t>Latcher</a:t>
            </a:r>
            <a:endParaRPr lang="nb-NO" dirty="0"/>
          </a:p>
        </p:txBody>
      </p:sp>
      <p:pic>
        <p:nvPicPr>
          <p:cNvPr id="54374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1484784"/>
            <a:ext cx="5243513" cy="3695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3750" name="Text Box 6"/>
          <p:cNvSpPr txBox="1">
            <a:spLocks noChangeArrowheads="1"/>
          </p:cNvSpPr>
          <p:nvPr/>
        </p:nvSpPr>
        <p:spPr bwMode="auto">
          <a:xfrm>
            <a:off x="3059832" y="5445224"/>
            <a:ext cx="53276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b="1" dirty="0" err="1"/>
              <a:t>Latcher</a:t>
            </a:r>
            <a:r>
              <a:rPr lang="nb-NO" b="1" dirty="0"/>
              <a:t> er i seg selv delvis transparente.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3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582612"/>
          </a:xfrm>
        </p:spPr>
        <p:txBody>
          <a:bodyPr/>
          <a:lstStyle/>
          <a:p>
            <a:r>
              <a:rPr lang="nb-NO" dirty="0" err="1" smtClean="0"/>
              <a:t>Lacher</a:t>
            </a:r>
            <a:r>
              <a:rPr lang="nb-NO" dirty="0" smtClean="0"/>
              <a:t> som styres av pulser</a:t>
            </a:r>
            <a:br>
              <a:rPr lang="nb-NO" dirty="0" smtClean="0"/>
            </a:br>
            <a:endParaRPr lang="nb-NO" dirty="0"/>
          </a:p>
        </p:txBody>
      </p:sp>
      <p:pic>
        <p:nvPicPr>
          <p:cNvPr id="5447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8888" y="2492375"/>
            <a:ext cx="6137275" cy="2465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4774" name="Text Box 6"/>
          <p:cNvSpPr txBox="1">
            <a:spLocks noChangeArrowheads="1"/>
          </p:cNvSpPr>
          <p:nvPr/>
        </p:nvSpPr>
        <p:spPr bwMode="auto">
          <a:xfrm>
            <a:off x="2843213" y="5445125"/>
            <a:ext cx="53276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b="1"/>
              <a:t>Reduserer latchenes transparente periode.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4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Vipper lages av latcher</a:t>
            </a:r>
            <a:endParaRPr lang="en-US"/>
          </a:p>
        </p:txBody>
      </p:sp>
      <p:pic>
        <p:nvPicPr>
          <p:cNvPr id="5457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1196752"/>
            <a:ext cx="5624512" cy="4262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86" name="Rectangle 70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582612"/>
          </a:xfrm>
        </p:spPr>
        <p:txBody>
          <a:bodyPr/>
          <a:lstStyle/>
          <a:p>
            <a:r>
              <a:rPr lang="nb-NO" dirty="0" smtClean="0"/>
              <a:t>Timing for kombinatorisk logikk</a:t>
            </a:r>
            <a:br>
              <a:rPr lang="nb-NO" dirty="0" smtClean="0"/>
            </a:br>
            <a:endParaRPr lang="nb-NO" dirty="0"/>
          </a:p>
        </p:txBody>
      </p:sp>
      <p:pic>
        <p:nvPicPr>
          <p:cNvPr id="54682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1052736"/>
            <a:ext cx="4824412" cy="1757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6822" name="Text Box 6"/>
          <p:cNvSpPr txBox="1">
            <a:spLocks noChangeArrowheads="1"/>
          </p:cNvSpPr>
          <p:nvPr/>
        </p:nvSpPr>
        <p:spPr bwMode="auto">
          <a:xfrm>
            <a:off x="467544" y="2132856"/>
            <a:ext cx="2736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Timing for vipper</a:t>
            </a:r>
          </a:p>
        </p:txBody>
      </p:sp>
      <p:pic>
        <p:nvPicPr>
          <p:cNvPr id="54682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2492896"/>
            <a:ext cx="4903787" cy="297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46892" name="Group 76"/>
          <p:cNvGraphicFramePr>
            <a:graphicFrameLocks noGrp="1"/>
          </p:cNvGraphicFramePr>
          <p:nvPr>
            <p:ph sz="half" idx="2"/>
          </p:nvPr>
        </p:nvGraphicFramePr>
        <p:xfrm>
          <a:off x="5148263" y="3141663"/>
          <a:ext cx="3311525" cy="2135188"/>
        </p:xfrm>
        <a:graphic>
          <a:graphicData uri="http://schemas.openxmlformats.org/drawingml/2006/table">
            <a:tbl>
              <a:tblPr/>
              <a:tblGrid>
                <a:gridCol w="719137"/>
                <a:gridCol w="2592388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Propageringsforsinkelse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Contamination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cont.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prop.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tsetup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Setup tid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thold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Hold tid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Del 10 Sekvensielle kretser</a:t>
            </a:r>
          </a:p>
        </p:txBody>
      </p:sp>
      <p:pic>
        <p:nvPicPr>
          <p:cNvPr id="5478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188640"/>
            <a:ext cx="5308600" cy="5761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Del 10 Sekvensielle kretser</a:t>
            </a:r>
          </a:p>
        </p:txBody>
      </p:sp>
      <p:pic>
        <p:nvPicPr>
          <p:cNvPr id="5488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764704"/>
            <a:ext cx="3097213" cy="258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48869" name="Text Box 5"/>
          <p:cNvSpPr txBox="1">
            <a:spLocks noChangeArrowheads="1"/>
          </p:cNvSpPr>
          <p:nvPr/>
        </p:nvSpPr>
        <p:spPr bwMode="auto">
          <a:xfrm>
            <a:off x="395536" y="332656"/>
            <a:ext cx="2736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Timing for </a:t>
            </a:r>
            <a:r>
              <a:rPr lang="nb-NO" dirty="0" err="1"/>
              <a:t>latcher</a:t>
            </a:r>
            <a:endParaRPr lang="nb-NO" dirty="0"/>
          </a:p>
        </p:txBody>
      </p:sp>
      <p:pic>
        <p:nvPicPr>
          <p:cNvPr id="54887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332656"/>
            <a:ext cx="5064125" cy="5300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48900" name="Group 36"/>
          <p:cNvGraphicFramePr>
            <a:graphicFrameLocks noGrp="1"/>
          </p:cNvGraphicFramePr>
          <p:nvPr>
            <p:ph idx="1"/>
          </p:nvPr>
        </p:nvGraphicFramePr>
        <p:xfrm>
          <a:off x="251520" y="3717032"/>
          <a:ext cx="3169047" cy="2133600"/>
        </p:xfrm>
        <a:graphic>
          <a:graphicData uri="http://schemas.openxmlformats.org/drawingml/2006/table">
            <a:tbl>
              <a:tblPr/>
              <a:tblGrid>
                <a:gridCol w="687474"/>
                <a:gridCol w="2481573"/>
              </a:tblGrid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tpdq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 til Q </a:t>
                      </a:r>
                      <a:r>
                        <a:rPr kumimoji="0" lang="nb-NO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prop</a:t>
                      </a: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 forsinkelse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tcdq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 til Q cont. 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tccq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cont.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Klokke til Q prop. forsinkelse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tsetup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Setup tid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84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thold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Hold tid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8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0084"/>
            <a:ext cx="8229600" cy="582612"/>
          </a:xfrm>
        </p:spPr>
        <p:txBody>
          <a:bodyPr/>
          <a:lstStyle/>
          <a:p>
            <a:r>
              <a:rPr lang="nb-NO" dirty="0"/>
              <a:t>Begrensning for maks tidsforsinkelse</a:t>
            </a:r>
            <a:endParaRPr lang="en-US" dirty="0"/>
          </a:p>
        </p:txBody>
      </p:sp>
      <p:graphicFrame>
        <p:nvGraphicFramePr>
          <p:cNvPr id="549894" name="Object 6"/>
          <p:cNvGraphicFramePr>
            <a:graphicFrameLocks noChangeAspect="1"/>
          </p:cNvGraphicFramePr>
          <p:nvPr>
            <p:ph sz="half" idx="1"/>
          </p:nvPr>
        </p:nvGraphicFramePr>
        <p:xfrm>
          <a:off x="5940425" y="2133600"/>
          <a:ext cx="2171700" cy="430213"/>
        </p:xfrm>
        <a:graphic>
          <a:graphicData uri="http://schemas.openxmlformats.org/presentationml/2006/ole">
            <p:oleObj spid="_x0000_s99330" name="Equation" r:id="rId4" imgW="1218960" imgH="241200" progId="Equation.3">
              <p:embed/>
            </p:oleObj>
          </a:graphicData>
        </a:graphic>
      </p:graphicFrame>
      <p:pic>
        <p:nvPicPr>
          <p:cNvPr id="54989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908720"/>
            <a:ext cx="5219700" cy="273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4989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933056"/>
            <a:ext cx="5300663" cy="1966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49896" name="Object 8"/>
          <p:cNvGraphicFramePr>
            <a:graphicFrameLocks noChangeAspect="1"/>
          </p:cNvGraphicFramePr>
          <p:nvPr>
            <p:ph sz="half" idx="2"/>
          </p:nvPr>
        </p:nvGraphicFramePr>
        <p:xfrm>
          <a:off x="5856288" y="2997200"/>
          <a:ext cx="2171700" cy="404813"/>
        </p:xfrm>
        <a:graphic>
          <a:graphicData uri="http://schemas.openxmlformats.org/presentationml/2006/ole">
            <p:oleObj spid="_x0000_s99331" name="Equation" r:id="rId7" imgW="1295280" imgH="241200" progId="Equation.3">
              <p:embed/>
            </p:oleObj>
          </a:graphicData>
        </a:graphic>
      </p:graphicFrame>
      <p:sp>
        <p:nvSpPr>
          <p:cNvPr id="549898" name="Text Box 10"/>
          <p:cNvSpPr txBox="1">
            <a:spLocks noChangeArrowheads="1"/>
          </p:cNvSpPr>
          <p:nvPr/>
        </p:nvSpPr>
        <p:spPr bwMode="auto">
          <a:xfrm>
            <a:off x="323528" y="3573016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Klokke til Q propagering forsinkelse:</a:t>
            </a:r>
          </a:p>
        </p:txBody>
      </p:sp>
      <p:sp>
        <p:nvSpPr>
          <p:cNvPr id="549899" name="Text Box 11"/>
          <p:cNvSpPr txBox="1">
            <a:spLocks noChangeArrowheads="1"/>
          </p:cNvSpPr>
          <p:nvPr/>
        </p:nvSpPr>
        <p:spPr bwMode="auto">
          <a:xfrm>
            <a:off x="323528" y="692696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Vippe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4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8" grpId="0"/>
      <p:bldP spid="5498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4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88640"/>
            <a:ext cx="4556125" cy="5616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51941" name="Object 5"/>
          <p:cNvGraphicFramePr>
            <a:graphicFrameLocks noChangeAspect="1"/>
          </p:cNvGraphicFramePr>
          <p:nvPr/>
        </p:nvGraphicFramePr>
        <p:xfrm>
          <a:off x="5364163" y="2133600"/>
          <a:ext cx="2963862" cy="430213"/>
        </p:xfrm>
        <a:graphic>
          <a:graphicData uri="http://schemas.openxmlformats.org/presentationml/2006/ole">
            <p:oleObj spid="_x0000_s100354" name="Equation" r:id="rId5" imgW="1663560" imgH="241200" progId="Equation.3">
              <p:embed/>
            </p:oleObj>
          </a:graphicData>
        </a:graphic>
      </p:graphicFrame>
      <p:graphicFrame>
        <p:nvGraphicFramePr>
          <p:cNvPr id="551942" name="Object 6"/>
          <p:cNvGraphicFramePr>
            <a:graphicFrameLocks noChangeAspect="1"/>
          </p:cNvGraphicFramePr>
          <p:nvPr/>
        </p:nvGraphicFramePr>
        <p:xfrm>
          <a:off x="5508625" y="2997200"/>
          <a:ext cx="1660525" cy="404813"/>
        </p:xfrm>
        <a:graphic>
          <a:graphicData uri="http://schemas.openxmlformats.org/presentationml/2006/ole">
            <p:oleObj spid="_x0000_s100355" name="Equation" r:id="rId6" imgW="990360" imgH="241200" progId="Equation.3">
              <p:embed/>
            </p:oleObj>
          </a:graphicData>
        </a:graphic>
      </p:graphicFrame>
      <p:sp>
        <p:nvSpPr>
          <p:cNvPr id="551943" name="Text Box 7"/>
          <p:cNvSpPr txBox="1">
            <a:spLocks noChangeArrowheads="1"/>
          </p:cNvSpPr>
          <p:nvPr/>
        </p:nvSpPr>
        <p:spPr bwMode="auto">
          <a:xfrm>
            <a:off x="179388" y="260078"/>
            <a:ext cx="38877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1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91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341537"/>
            <a:ext cx="4679950" cy="4471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50917" name="Text Box 5"/>
          <p:cNvSpPr txBox="1">
            <a:spLocks noChangeArrowheads="1"/>
          </p:cNvSpPr>
          <p:nvPr/>
        </p:nvSpPr>
        <p:spPr bwMode="auto">
          <a:xfrm>
            <a:off x="179388" y="836712"/>
            <a:ext cx="38877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Puls styrt </a:t>
            </a:r>
            <a:r>
              <a:rPr lang="nb-NO" dirty="0" err="1"/>
              <a:t>latch</a:t>
            </a:r>
            <a:endParaRPr lang="nb-NO" dirty="0"/>
          </a:p>
        </p:txBody>
      </p:sp>
      <p:graphicFrame>
        <p:nvGraphicFramePr>
          <p:cNvPr id="550918" name="Object 6"/>
          <p:cNvGraphicFramePr>
            <a:graphicFrameLocks noChangeAspect="1"/>
          </p:cNvGraphicFramePr>
          <p:nvPr/>
        </p:nvGraphicFramePr>
        <p:xfrm>
          <a:off x="4140200" y="836712"/>
          <a:ext cx="4413250" cy="430213"/>
        </p:xfrm>
        <a:graphic>
          <a:graphicData uri="http://schemas.openxmlformats.org/presentationml/2006/ole">
            <p:oleObj spid="_x0000_s101378" name="Equation" r:id="rId5" imgW="2476440" imgH="241200" progId="Equation.3">
              <p:embed/>
            </p:oleObj>
          </a:graphicData>
        </a:graphic>
      </p:graphicFrame>
      <p:graphicFrame>
        <p:nvGraphicFramePr>
          <p:cNvPr id="550919" name="Object 7"/>
          <p:cNvGraphicFramePr>
            <a:graphicFrameLocks noChangeAspect="1"/>
          </p:cNvGraphicFramePr>
          <p:nvPr/>
        </p:nvGraphicFramePr>
        <p:xfrm>
          <a:off x="5003800" y="1700312"/>
          <a:ext cx="3576638" cy="404813"/>
        </p:xfrm>
        <a:graphic>
          <a:graphicData uri="http://schemas.openxmlformats.org/presentationml/2006/ole">
            <p:oleObj spid="_x0000_s101379" name="Equation" r:id="rId6" imgW="21333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Begrensning for minimum tidsforsinkelse</a:t>
            </a:r>
            <a:endParaRPr lang="en-US"/>
          </a:p>
        </p:txBody>
      </p:sp>
      <p:pic>
        <p:nvPicPr>
          <p:cNvPr id="56218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1124744"/>
            <a:ext cx="5903912" cy="4481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62181" name="Object 5"/>
          <p:cNvGraphicFramePr>
            <a:graphicFrameLocks noChangeAspect="1"/>
          </p:cNvGraphicFramePr>
          <p:nvPr>
            <p:ph idx="1"/>
          </p:nvPr>
        </p:nvGraphicFramePr>
        <p:xfrm>
          <a:off x="5345113" y="1844675"/>
          <a:ext cx="1908175" cy="525463"/>
        </p:xfrm>
        <a:graphic>
          <a:graphicData uri="http://schemas.openxmlformats.org/presentationml/2006/ole">
            <p:oleObj spid="_x0000_s103426" name="Equation" r:id="rId5" imgW="876240" imgH="241200" progId="Equation.3">
              <p:embed/>
            </p:oleObj>
          </a:graphicData>
        </a:graphic>
      </p:graphicFrame>
      <p:sp>
        <p:nvSpPr>
          <p:cNvPr id="562183" name="Text Box 7"/>
          <p:cNvSpPr txBox="1">
            <a:spLocks noChangeArrowheads="1"/>
          </p:cNvSpPr>
          <p:nvPr/>
        </p:nvSpPr>
        <p:spPr bwMode="auto">
          <a:xfrm>
            <a:off x="323850" y="1341438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Vippe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0"/>
            <a:ext cx="4502150" cy="614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476672"/>
            <a:ext cx="6092825" cy="524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25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548680"/>
            <a:ext cx="4800600" cy="4886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65253" name="Object 5"/>
          <p:cNvGraphicFramePr>
            <a:graphicFrameLocks noChangeAspect="1"/>
          </p:cNvGraphicFramePr>
          <p:nvPr/>
        </p:nvGraphicFramePr>
        <p:xfrm>
          <a:off x="4225925" y="3213100"/>
          <a:ext cx="3952875" cy="525463"/>
        </p:xfrm>
        <a:graphic>
          <a:graphicData uri="http://schemas.openxmlformats.org/presentationml/2006/ole">
            <p:oleObj spid="_x0000_s104450" name="Equation" r:id="rId5" imgW="1815840" imgH="241200" progId="Equation.3">
              <p:embed/>
            </p:oleObj>
          </a:graphicData>
        </a:graphic>
      </p:graphicFrame>
      <p:sp>
        <p:nvSpPr>
          <p:cNvPr id="565254" name="Text Box 6"/>
          <p:cNvSpPr txBox="1">
            <a:spLocks noChangeArrowheads="1"/>
          </p:cNvSpPr>
          <p:nvPr/>
        </p:nvSpPr>
        <p:spPr bwMode="auto">
          <a:xfrm>
            <a:off x="323528" y="260648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5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2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620688"/>
            <a:ext cx="6588125" cy="3779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66277" name="Object 5"/>
          <p:cNvGraphicFramePr>
            <a:graphicFrameLocks noChangeAspect="1"/>
          </p:cNvGraphicFramePr>
          <p:nvPr>
            <p:ph idx="1"/>
          </p:nvPr>
        </p:nvGraphicFramePr>
        <p:xfrm>
          <a:off x="2555776" y="4941168"/>
          <a:ext cx="3240088" cy="508000"/>
        </p:xfrm>
        <a:graphic>
          <a:graphicData uri="http://schemas.openxmlformats.org/presentationml/2006/ole">
            <p:oleObj spid="_x0000_s105474" name="Equation" r:id="rId5" imgW="15364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6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4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0"/>
            <a:ext cx="5118100" cy="5867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72421" name="Object 5"/>
          <p:cNvGraphicFramePr>
            <a:graphicFrameLocks noChangeAspect="1"/>
          </p:cNvGraphicFramePr>
          <p:nvPr>
            <p:ph idx="1"/>
          </p:nvPr>
        </p:nvGraphicFramePr>
        <p:xfrm>
          <a:off x="5436096" y="2132856"/>
          <a:ext cx="2851150" cy="576263"/>
        </p:xfrm>
        <a:graphic>
          <a:graphicData uri="http://schemas.openxmlformats.org/presentationml/2006/ole">
            <p:oleObj spid="_x0000_s106498" name="Equation" r:id="rId5" imgW="1193760" imgH="241200" progId="Equation.3">
              <p:embed/>
            </p:oleObj>
          </a:graphicData>
        </a:graphic>
      </p:graphicFrame>
      <p:sp>
        <p:nvSpPr>
          <p:cNvPr id="572424" name="Text Box 8"/>
          <p:cNvSpPr txBox="1">
            <a:spLocks noChangeArrowheads="1"/>
          </p:cNvSpPr>
          <p:nvPr/>
        </p:nvSpPr>
        <p:spPr bwMode="auto">
          <a:xfrm>
            <a:off x="251520" y="260648"/>
            <a:ext cx="38877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r>
              <a:rPr lang="nb-NO" dirty="0"/>
              <a:t> styrt av puls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Fordeling av tid mellom klokkefasene</a:t>
            </a:r>
            <a:endParaRPr lang="en-US"/>
          </a:p>
        </p:txBody>
      </p:sp>
      <p:pic>
        <p:nvPicPr>
          <p:cNvPr id="5734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908720"/>
            <a:ext cx="5473700" cy="4789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469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6156176" y="1340768"/>
          <a:ext cx="2152650" cy="509587"/>
        </p:xfrm>
        <a:graphic>
          <a:graphicData uri="http://schemas.openxmlformats.org/presentationml/2006/ole">
            <p:oleObj spid="_x0000_s107522" name="Equation" r:id="rId4" imgW="1663560" imgH="393480" progId="Equation.3">
              <p:embed/>
            </p:oleObj>
          </a:graphicData>
        </a:graphic>
      </p:graphicFrame>
      <p:pic>
        <p:nvPicPr>
          <p:cNvPr id="57446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32656"/>
            <a:ext cx="5545138" cy="449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74476" name="Object 12"/>
          <p:cNvGraphicFramePr>
            <a:graphicFrameLocks noChangeAspect="1"/>
          </p:cNvGraphicFramePr>
          <p:nvPr>
            <p:ph sz="half" idx="2"/>
          </p:nvPr>
        </p:nvGraphicFramePr>
        <p:xfrm>
          <a:off x="5940152" y="4869160"/>
          <a:ext cx="1936750" cy="511175"/>
        </p:xfrm>
        <a:graphic>
          <a:graphicData uri="http://schemas.openxmlformats.org/presentationml/2006/ole">
            <p:oleObj spid="_x0000_s107523" name="Equation" r:id="rId6" imgW="914400" imgH="241200" progId="Equation.3">
              <p:embed/>
            </p:oleObj>
          </a:graphicData>
        </a:graphic>
      </p:graphicFrame>
      <p:sp>
        <p:nvSpPr>
          <p:cNvPr id="574478" name="Text Box 14"/>
          <p:cNvSpPr txBox="1">
            <a:spLocks noChangeArrowheads="1"/>
          </p:cNvSpPr>
          <p:nvPr/>
        </p:nvSpPr>
        <p:spPr bwMode="auto">
          <a:xfrm>
            <a:off x="5256213" y="4149080"/>
            <a:ext cx="38877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r>
              <a:rPr lang="nb-NO" dirty="0"/>
              <a:t> styrt av puls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4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4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Klokke skew</a:t>
            </a:r>
            <a:endParaRPr lang="en-US"/>
          </a:p>
        </p:txBody>
      </p:sp>
      <p:pic>
        <p:nvPicPr>
          <p:cNvPr id="5754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980728"/>
            <a:ext cx="5545137" cy="391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7651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692696"/>
            <a:ext cx="6048375" cy="4695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76517" name="Object 5"/>
          <p:cNvGraphicFramePr>
            <a:graphicFrameLocks noChangeAspect="1"/>
          </p:cNvGraphicFramePr>
          <p:nvPr/>
        </p:nvGraphicFramePr>
        <p:xfrm>
          <a:off x="4932363" y="1770063"/>
          <a:ext cx="2897187" cy="412750"/>
        </p:xfrm>
        <a:graphic>
          <a:graphicData uri="http://schemas.openxmlformats.org/presentationml/2006/ole">
            <p:oleObj spid="_x0000_s108546" name="Equation" r:id="rId5" imgW="1688760" imgH="241200" progId="Equation.3">
              <p:embed/>
            </p:oleObj>
          </a:graphicData>
        </a:graphic>
      </p:graphicFrame>
      <p:graphicFrame>
        <p:nvGraphicFramePr>
          <p:cNvPr id="576518" name="Object 6"/>
          <p:cNvGraphicFramePr>
            <a:graphicFrameLocks noChangeAspect="1"/>
          </p:cNvGraphicFramePr>
          <p:nvPr/>
        </p:nvGraphicFramePr>
        <p:xfrm>
          <a:off x="4886325" y="2565400"/>
          <a:ext cx="2670175" cy="517525"/>
        </p:xfrm>
        <a:graphic>
          <a:graphicData uri="http://schemas.openxmlformats.org/presentationml/2006/ole">
            <p:oleObj spid="_x0000_s108547" name="Equation" r:id="rId6" imgW="12445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4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77541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3275856" y="4365104"/>
          <a:ext cx="1873250" cy="501650"/>
        </p:xfrm>
        <a:graphic>
          <a:graphicData uri="http://schemas.openxmlformats.org/presentationml/2006/ole">
            <p:oleObj spid="_x0000_s109570" name="Equation" r:id="rId4" imgW="901440" imgH="241200" progId="Equation.3">
              <p:embed/>
            </p:oleObj>
          </a:graphicData>
        </a:graphic>
      </p:graphicFrame>
      <p:pic>
        <p:nvPicPr>
          <p:cNvPr id="57754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764704"/>
            <a:ext cx="5545138" cy="322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77544" name="Object 8"/>
          <p:cNvGraphicFramePr>
            <a:graphicFrameLocks noChangeAspect="1"/>
          </p:cNvGraphicFramePr>
          <p:nvPr>
            <p:ph sz="half" idx="2"/>
          </p:nvPr>
        </p:nvGraphicFramePr>
        <p:xfrm>
          <a:off x="2771800" y="5157192"/>
          <a:ext cx="4249738" cy="468313"/>
        </p:xfrm>
        <a:graphic>
          <a:graphicData uri="http://schemas.openxmlformats.org/presentationml/2006/ole">
            <p:oleObj spid="_x0000_s109571" name="Equation" r:id="rId6" imgW="21841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440</TotalTime>
  <Words>293</Words>
  <Application>Microsoft Office PowerPoint</Application>
  <PresentationFormat>On-screen Show (4:3)</PresentationFormat>
  <Paragraphs>121</Paragraphs>
  <Slides>23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INF3400Del3</vt:lpstr>
      <vt:lpstr>Equation</vt:lpstr>
      <vt:lpstr>INF3400 Del 10 Teori</vt:lpstr>
      <vt:lpstr>Introduksjon til sekvensielle kretser</vt:lpstr>
      <vt:lpstr>Sekvenseringsmetoder</vt:lpstr>
      <vt:lpstr>Latcher</vt:lpstr>
      <vt:lpstr>Lacher som styres av pulser </vt:lpstr>
      <vt:lpstr>Vipper lages av latcher</vt:lpstr>
      <vt:lpstr>Timing for kombinatorisk logikk </vt:lpstr>
      <vt:lpstr>Slide 8</vt:lpstr>
      <vt:lpstr>Slide 9</vt:lpstr>
      <vt:lpstr>Begrensning for maks tidsforsinkelse</vt:lpstr>
      <vt:lpstr>Slide 11</vt:lpstr>
      <vt:lpstr>Slide 12</vt:lpstr>
      <vt:lpstr>Begrensning for minimum tidsforsinkelse</vt:lpstr>
      <vt:lpstr>Slide 14</vt:lpstr>
      <vt:lpstr>Slide 15</vt:lpstr>
      <vt:lpstr>Slide 16</vt:lpstr>
      <vt:lpstr>Slide 17</vt:lpstr>
      <vt:lpstr>Slide 18</vt:lpstr>
      <vt:lpstr>Fordeling av tid mellom klokkefasene</vt:lpstr>
      <vt:lpstr>Slide 20</vt:lpstr>
      <vt:lpstr>Klokke skew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52</cp:revision>
  <dcterms:created xsi:type="dcterms:W3CDTF">2010-02-12T20:50:46Z</dcterms:created>
  <dcterms:modified xsi:type="dcterms:W3CDTF">2011-03-30T08:54:40Z</dcterms:modified>
</cp:coreProperties>
</file>