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9" r:id="rId12"/>
    <p:sldId id="272" r:id="rId13"/>
    <p:sldId id="273" r:id="rId14"/>
    <p:sldId id="274" r:id="rId15"/>
    <p:sldId id="275" r:id="rId16"/>
    <p:sldId id="277" r:id="rId17"/>
    <p:sldId id="279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64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2/7/2011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2/7/2011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4494-7812-4184-95C8-5A6DB2BD8B98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0530BD-3AF3-4B54-994E-DCEDBFB51CB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337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CF0069-B003-4697-8C4E-41BCC26B3EC9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F08AC4-C546-49CC-BA4E-0F83B2287171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358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66FF4E-A81F-4F20-B60F-3331D2386FA3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6472FB-4959-446F-A900-D76351359DD7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378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7599D8-5221-4CAD-9AB9-5849524FE123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389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279C64-651D-48B4-9D50-AD193EC89E6B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399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8ED1C5-0348-4212-8520-610AA2B5AFAE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419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5424F8-4020-41D7-99BD-5B54BB8776AB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440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CC6D4A-6908-4600-86E8-5953F818C6AC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BE44DD-ADEB-4F8E-BB0F-85574746FFDF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481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BD73AD-D174-4EA1-9274-BADE70A7087E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491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F637A2-EE90-4955-93AA-532F86386767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501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9AFCA0-F0EB-4248-9D8B-E09D1C1E6E89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522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3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7. februar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76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92275" y="6605588"/>
            <a:ext cx="6335713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INF3400/4400 Del 3 Utvidet transistormodell og DC karakteristikk for inverter og pass transistor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98866-5554-4EC4-A9D1-B058222C6B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6763" y="1512888"/>
            <a:ext cx="3740150" cy="2033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6763" y="3698875"/>
            <a:ext cx="3740150" cy="2035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692275" y="6605588"/>
            <a:ext cx="6335713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INF3400/4400 Del 3 Utvidet transistormodell og DC karakteristikk for inverter og pass transistor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E05D68-47C4-422E-8C07-2E2E8239D91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4213" y="874713"/>
            <a:ext cx="7632700" cy="4859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92275" y="6605588"/>
            <a:ext cx="6335713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INF3400/4400 Del 3 Utvidet transistormodell og DC karakteristikk for inverter og pass transistor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2F4FC-6465-4582-A92E-94864C65508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2" r:id="rId12"/>
    <p:sldLayoutId id="2147483743" r:id="rId13"/>
    <p:sldLayoutId id="2147483744" r:id="rId14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9.bin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22.png"/><Relationship Id="rId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36.png"/><Relationship Id="rId4" Type="http://schemas.openxmlformats.org/officeDocument/2006/relationships/oleObject" Target="../embeddings/oleObject1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</a:t>
            </a:r>
            <a:r>
              <a:rPr lang="nb-NO" smtClean="0"/>
              <a:t>3 Teori</a:t>
            </a:r>
            <a:endParaRPr lang="nb-NO" smtClean="0"/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smtClean="0"/>
              <a:t>Utvidet transistormodell og DC karakteristikk for inverter og pass transistor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-71462"/>
            <a:ext cx="7632700" cy="609600"/>
          </a:xfrm>
        </p:spPr>
        <p:txBody>
          <a:bodyPr/>
          <a:lstStyle/>
          <a:p>
            <a:r>
              <a:rPr lang="nb-NO" sz="2800" dirty="0" smtClean="0"/>
              <a:t>CMOS inverter og DC karakteristikk</a:t>
            </a:r>
          </a:p>
        </p:txBody>
      </p:sp>
      <p:sp>
        <p:nvSpPr>
          <p:cNvPr id="166950" name="Text Box 38"/>
          <p:cNvSpPr txBox="1">
            <a:spLocks noChangeArrowheads="1"/>
          </p:cNvSpPr>
          <p:nvPr/>
        </p:nvSpPr>
        <p:spPr bwMode="auto">
          <a:xfrm>
            <a:off x="468313" y="436541"/>
            <a:ext cx="19446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CMOS inverter:</a:t>
            </a:r>
          </a:p>
        </p:txBody>
      </p:sp>
      <p:pic>
        <p:nvPicPr>
          <p:cNvPr id="166953" name="Picture 4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62175" y="573066"/>
            <a:ext cx="1487488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66954" name="Picture 4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6413" y="2793979"/>
            <a:ext cx="2422525" cy="2951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66955" name="Picture 4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25" y="2793979"/>
            <a:ext cx="2420938" cy="2951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66957" name="Oval 45"/>
          <p:cNvSpPr>
            <a:spLocks noChangeArrowheads="1"/>
          </p:cNvSpPr>
          <p:nvPr/>
        </p:nvSpPr>
        <p:spPr bwMode="auto">
          <a:xfrm>
            <a:off x="2882900" y="1725591"/>
            <a:ext cx="503238" cy="647700"/>
          </a:xfrm>
          <a:prstGeom prst="ellipse">
            <a:avLst/>
          </a:prstGeom>
          <a:noFill/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66958" name="Oval 46"/>
          <p:cNvSpPr>
            <a:spLocks noChangeArrowheads="1"/>
          </p:cNvSpPr>
          <p:nvPr/>
        </p:nvSpPr>
        <p:spPr bwMode="auto">
          <a:xfrm>
            <a:off x="2882900" y="933429"/>
            <a:ext cx="503238" cy="647700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pic>
        <p:nvPicPr>
          <p:cNvPr id="166959" name="Picture 4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90963" y="357166"/>
            <a:ext cx="2663825" cy="2581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66960" name="Line 48"/>
          <p:cNvSpPr>
            <a:spLocks noChangeShapeType="1"/>
          </p:cNvSpPr>
          <p:nvPr/>
        </p:nvSpPr>
        <p:spPr bwMode="auto">
          <a:xfrm flipH="1" flipV="1">
            <a:off x="4467223" y="717528"/>
            <a:ext cx="4033866" cy="4354545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6961" name="Line 49"/>
          <p:cNvSpPr>
            <a:spLocks noChangeShapeType="1"/>
          </p:cNvSpPr>
          <p:nvPr/>
        </p:nvSpPr>
        <p:spPr bwMode="auto">
          <a:xfrm flipH="1" flipV="1">
            <a:off x="4899024" y="788966"/>
            <a:ext cx="3530628" cy="421167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6962" name="Line 50"/>
          <p:cNvSpPr>
            <a:spLocks noChangeShapeType="1"/>
          </p:cNvSpPr>
          <p:nvPr/>
        </p:nvSpPr>
        <p:spPr bwMode="auto">
          <a:xfrm flipH="1" flipV="1">
            <a:off x="5403849" y="1509691"/>
            <a:ext cx="2239984" cy="3276631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6963" name="Line 51"/>
          <p:cNvSpPr>
            <a:spLocks noChangeShapeType="1"/>
          </p:cNvSpPr>
          <p:nvPr/>
        </p:nvSpPr>
        <p:spPr bwMode="auto">
          <a:xfrm flipH="1" flipV="1">
            <a:off x="5907088" y="2157389"/>
            <a:ext cx="736614" cy="2843246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6964" name="Line 52"/>
          <p:cNvSpPr>
            <a:spLocks noChangeShapeType="1"/>
          </p:cNvSpPr>
          <p:nvPr/>
        </p:nvSpPr>
        <p:spPr bwMode="auto">
          <a:xfrm flipH="1" flipV="1">
            <a:off x="6411912" y="2228828"/>
            <a:ext cx="160351" cy="2843245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4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94466" y="2786058"/>
            <a:ext cx="2420938" cy="2951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6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6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6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6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6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6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6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69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69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6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69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69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6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6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6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6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6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6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6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6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6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6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50" grpId="0"/>
      <p:bldP spid="166957" grpId="0" animBg="1"/>
      <p:bldP spid="166958" grpId="0" animBg="1"/>
      <p:bldP spid="166960" grpId="0" animBg="1"/>
      <p:bldP spid="166961" grpId="0" animBg="1"/>
      <p:bldP spid="166962" grpId="0" animBg="1"/>
      <p:bldP spid="166963" grpId="0" animBg="1"/>
      <p:bldP spid="16696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2" name="Text Box 4"/>
          <p:cNvSpPr txBox="1">
            <a:spLocks noChangeArrowheads="1"/>
          </p:cNvSpPr>
          <p:nvPr/>
        </p:nvSpPr>
        <p:spPr bwMode="auto">
          <a:xfrm>
            <a:off x="0" y="857250"/>
            <a:ext cx="29511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pMOS transistor:</a:t>
            </a:r>
          </a:p>
        </p:txBody>
      </p:sp>
      <p:sp>
        <p:nvSpPr>
          <p:cNvPr id="263175" name="Text Box 7"/>
          <p:cNvSpPr txBox="1">
            <a:spLocks noChangeArrowheads="1"/>
          </p:cNvSpPr>
          <p:nvPr/>
        </p:nvSpPr>
        <p:spPr bwMode="auto">
          <a:xfrm>
            <a:off x="-71438" y="3754438"/>
            <a:ext cx="29511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nMOS transistor:</a:t>
            </a:r>
          </a:p>
        </p:txBody>
      </p:sp>
      <p:graphicFrame>
        <p:nvGraphicFramePr>
          <p:cNvPr id="263229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6357938" y="214313"/>
          <a:ext cx="1514475" cy="1476375"/>
        </p:xfrm>
        <a:graphic>
          <a:graphicData uri="http://schemas.openxmlformats.org/presentationml/2006/ole">
            <p:oleObj spid="_x0000_s1026" name="Equation" r:id="rId4" imgW="990360" imgH="965160" progId="Equation.3">
              <p:embed/>
            </p:oleObj>
          </a:graphicData>
        </a:graphic>
      </p:graphicFrame>
      <p:graphicFrame>
        <p:nvGraphicFramePr>
          <p:cNvPr id="263342" name="Group 174"/>
          <p:cNvGraphicFramePr>
            <a:graphicFrameLocks noGrp="1"/>
          </p:cNvGraphicFramePr>
          <p:nvPr>
            <p:ph sz="quarter" idx="2"/>
          </p:nvPr>
        </p:nvGraphicFramePr>
        <p:xfrm>
          <a:off x="144463" y="4079875"/>
          <a:ext cx="4751387" cy="1692276"/>
        </p:xfrm>
        <a:graphic>
          <a:graphicData uri="http://schemas.openxmlformats.org/drawingml/2006/table">
            <a:tbl>
              <a:tblPr/>
              <a:tblGrid>
                <a:gridCol w="1187450"/>
                <a:gridCol w="1720850"/>
                <a:gridCol w="1843087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Lineær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Metning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gsn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gsn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gsn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tn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dsn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gsn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dsn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gsn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ut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tn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ut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tn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A4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55" name="Picture 5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00675" y="2819400"/>
            <a:ext cx="2952750" cy="286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56" name="Picture 6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0938" y="1000125"/>
            <a:ext cx="1487487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63355" name="Group 187"/>
          <p:cNvGraphicFramePr>
            <a:graphicFrameLocks noGrp="1"/>
          </p:cNvGraphicFramePr>
          <p:nvPr>
            <p:ph sz="quarter" idx="3"/>
          </p:nvPr>
        </p:nvGraphicFramePr>
        <p:xfrm>
          <a:off x="144463" y="1203325"/>
          <a:ext cx="5040312" cy="2133600"/>
        </p:xfrm>
        <a:graphic>
          <a:graphicData uri="http://schemas.openxmlformats.org/drawingml/2006/table">
            <a:tbl>
              <a:tblPr/>
              <a:tblGrid>
                <a:gridCol w="1439862"/>
                <a:gridCol w="1584325"/>
                <a:gridCol w="2016125"/>
              </a:tblGrid>
              <a:tr h="29051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Lineær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Metning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sgp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 |V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tp|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sgp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 |V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tp|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sgp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&gt;|V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tp|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DD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+V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tp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DD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DD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sdp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dsat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sdp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dsat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sdp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sgp -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|V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tp|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sdp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sgp -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|V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tp|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ut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tp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ut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tp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A4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3343" name="Line 175"/>
          <p:cNvSpPr>
            <a:spLocks noChangeShapeType="1"/>
          </p:cNvSpPr>
          <p:nvPr/>
        </p:nvSpPr>
        <p:spPr bwMode="auto">
          <a:xfrm flipV="1">
            <a:off x="1152525" y="3251200"/>
            <a:ext cx="4824413" cy="1584325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44" name="Line 176"/>
          <p:cNvSpPr>
            <a:spLocks noChangeShapeType="1"/>
          </p:cNvSpPr>
          <p:nvPr/>
        </p:nvSpPr>
        <p:spPr bwMode="auto">
          <a:xfrm flipV="1">
            <a:off x="2881313" y="4979988"/>
            <a:ext cx="4608512" cy="64770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46" name="Line 178"/>
          <p:cNvSpPr>
            <a:spLocks noChangeShapeType="1"/>
          </p:cNvSpPr>
          <p:nvPr/>
        </p:nvSpPr>
        <p:spPr bwMode="auto">
          <a:xfrm>
            <a:off x="3025775" y="3179763"/>
            <a:ext cx="3455988" cy="21590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47" name="Line 179"/>
          <p:cNvSpPr>
            <a:spLocks noChangeShapeType="1"/>
          </p:cNvSpPr>
          <p:nvPr/>
        </p:nvSpPr>
        <p:spPr bwMode="auto">
          <a:xfrm flipV="1">
            <a:off x="4752975" y="4114800"/>
            <a:ext cx="2160588" cy="1439863"/>
          </a:xfrm>
          <a:prstGeom prst="line">
            <a:avLst/>
          </a:prstGeom>
          <a:noFill/>
          <a:ln w="12700">
            <a:solidFill>
              <a:srgbClr val="00A4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48" name="Line 180"/>
          <p:cNvSpPr>
            <a:spLocks noChangeShapeType="1"/>
          </p:cNvSpPr>
          <p:nvPr/>
        </p:nvSpPr>
        <p:spPr bwMode="auto">
          <a:xfrm flipV="1">
            <a:off x="4752975" y="3467100"/>
            <a:ext cx="1728788" cy="2087563"/>
          </a:xfrm>
          <a:prstGeom prst="line">
            <a:avLst/>
          </a:prstGeom>
          <a:noFill/>
          <a:ln w="12700">
            <a:solidFill>
              <a:srgbClr val="00A4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49" name="Line 181"/>
          <p:cNvSpPr>
            <a:spLocks noChangeShapeType="1"/>
          </p:cNvSpPr>
          <p:nvPr/>
        </p:nvSpPr>
        <p:spPr bwMode="auto">
          <a:xfrm>
            <a:off x="1225550" y="2098675"/>
            <a:ext cx="6767513" cy="2663825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50" name="Line 182"/>
          <p:cNvSpPr>
            <a:spLocks noChangeShapeType="1"/>
          </p:cNvSpPr>
          <p:nvPr/>
        </p:nvSpPr>
        <p:spPr bwMode="auto">
          <a:xfrm>
            <a:off x="4968875" y="3179763"/>
            <a:ext cx="1944688" cy="863600"/>
          </a:xfrm>
          <a:prstGeom prst="line">
            <a:avLst/>
          </a:prstGeom>
          <a:noFill/>
          <a:ln w="12700">
            <a:solidFill>
              <a:srgbClr val="00A4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51" name="Line 183"/>
          <p:cNvSpPr>
            <a:spLocks noChangeShapeType="1"/>
          </p:cNvSpPr>
          <p:nvPr/>
        </p:nvSpPr>
        <p:spPr bwMode="auto">
          <a:xfrm>
            <a:off x="4968875" y="3179763"/>
            <a:ext cx="2447925" cy="1511300"/>
          </a:xfrm>
          <a:prstGeom prst="line">
            <a:avLst/>
          </a:prstGeom>
          <a:noFill/>
          <a:ln w="12700">
            <a:solidFill>
              <a:srgbClr val="00A4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56" name="Line 188"/>
          <p:cNvSpPr>
            <a:spLocks noChangeShapeType="1"/>
          </p:cNvSpPr>
          <p:nvPr/>
        </p:nvSpPr>
        <p:spPr bwMode="auto">
          <a:xfrm>
            <a:off x="3025775" y="3179763"/>
            <a:ext cx="2951163" cy="71437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57" name="Line 189"/>
          <p:cNvSpPr>
            <a:spLocks noChangeShapeType="1"/>
          </p:cNvSpPr>
          <p:nvPr/>
        </p:nvSpPr>
        <p:spPr bwMode="auto">
          <a:xfrm flipV="1">
            <a:off x="2808288" y="4979988"/>
            <a:ext cx="5257800" cy="64770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3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3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3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3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3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3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3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3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6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3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3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3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3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3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3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3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3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3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3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3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3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6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3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3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63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3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3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63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3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3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63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2" grpId="0"/>
      <p:bldP spid="263175" grpId="0"/>
      <p:bldP spid="263343" grpId="0" animBg="1"/>
      <p:bldP spid="263344" grpId="0" animBg="1"/>
      <p:bldP spid="263346" grpId="0" animBg="1"/>
      <p:bldP spid="263347" grpId="0" animBg="1"/>
      <p:bldP spid="263348" grpId="0" animBg="1"/>
      <p:bldP spid="263349" grpId="0" animBg="1"/>
      <p:bldP spid="263350" grpId="0" animBg="1"/>
      <p:bldP spid="263351" grpId="0" animBg="1"/>
      <p:bldP spid="263356" grpId="0" animBg="1"/>
      <p:bldP spid="26335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95288" y="1581150"/>
            <a:ext cx="26638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Område </a:t>
            </a:r>
            <a:r>
              <a:rPr lang="nb-NO" b="1"/>
              <a:t>A</a:t>
            </a:r>
            <a:r>
              <a:rPr lang="nb-NO"/>
              <a:t>:</a:t>
            </a:r>
          </a:p>
        </p:txBody>
      </p:sp>
      <p:pic>
        <p:nvPicPr>
          <p:cNvPr id="2053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625" y="2733675"/>
            <a:ext cx="2952750" cy="286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54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425" y="357188"/>
            <a:ext cx="1487488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050" name="Rectangle 2"/>
          <p:cNvGraphicFramePr>
            <a:graphicFrameLocks/>
          </p:cNvGraphicFramePr>
          <p:nvPr>
            <p:ph sz="half" idx="1"/>
          </p:nvPr>
        </p:nvGraphicFramePr>
        <p:xfrm>
          <a:off x="684213" y="1681163"/>
          <a:ext cx="3740150" cy="2493962"/>
        </p:xfrm>
        <a:graphic>
          <a:graphicData uri="http://schemas.openxmlformats.org/presentationml/2006/ole">
            <p:oleObj spid="_x0000_s2050" name="Equation" r:id="rId6" imgW="0" imgH="0" progId="Equation.3">
              <p:embed/>
            </p:oleObj>
          </a:graphicData>
        </a:graphic>
      </p:graphicFrame>
      <p:graphicFrame>
        <p:nvGraphicFramePr>
          <p:cNvPr id="266253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428625" y="2214563"/>
          <a:ext cx="4535488" cy="2047875"/>
        </p:xfrm>
        <a:graphic>
          <a:graphicData uri="http://schemas.openxmlformats.org/presentationml/2006/ole">
            <p:oleObj spid="_x0000_s2051" name="Equation" r:id="rId7" imgW="3149280" imgH="1422360" progId="Equation.3">
              <p:embed/>
            </p:oleObj>
          </a:graphicData>
        </a:graphic>
      </p:graphicFrame>
      <p:sp>
        <p:nvSpPr>
          <p:cNvPr id="266256" name="Text Box 16"/>
          <p:cNvSpPr txBox="1">
            <a:spLocks noChangeArrowheads="1"/>
          </p:cNvSpPr>
          <p:nvPr/>
        </p:nvSpPr>
        <p:spPr bwMode="auto">
          <a:xfrm>
            <a:off x="7451725" y="844550"/>
            <a:ext cx="1079500" cy="584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 b="1"/>
              <a:t>PÅ, lineær</a:t>
            </a:r>
          </a:p>
        </p:txBody>
      </p:sp>
      <p:sp>
        <p:nvSpPr>
          <p:cNvPr id="266257" name="Text Box 17"/>
          <p:cNvSpPr txBox="1">
            <a:spLocks noChangeArrowheads="1"/>
          </p:cNvSpPr>
          <p:nvPr/>
        </p:nvSpPr>
        <p:spPr bwMode="auto">
          <a:xfrm>
            <a:off x="7493000" y="1654175"/>
            <a:ext cx="1079500" cy="338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 b="1"/>
              <a:t>AV</a:t>
            </a:r>
          </a:p>
        </p:txBody>
      </p:sp>
      <p:sp>
        <p:nvSpPr>
          <p:cNvPr id="266258" name="Rectangle 18"/>
          <p:cNvSpPr>
            <a:spLocks noChangeArrowheads="1"/>
          </p:cNvSpPr>
          <p:nvPr/>
        </p:nvSpPr>
        <p:spPr bwMode="auto">
          <a:xfrm>
            <a:off x="5940425" y="2805113"/>
            <a:ext cx="360363" cy="2376487"/>
          </a:xfrm>
          <a:prstGeom prst="rect">
            <a:avLst/>
          </a:prstGeom>
          <a:noFill/>
          <a:ln w="19050" algn="ctr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6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6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6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6" grpId="0"/>
      <p:bldP spid="266257" grpId="0"/>
      <p:bldP spid="2662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323850" y="285750"/>
            <a:ext cx="26638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Område </a:t>
            </a:r>
            <a:r>
              <a:rPr lang="nb-NO" b="1"/>
              <a:t>B</a:t>
            </a:r>
            <a:r>
              <a:rPr lang="nb-NO"/>
              <a:t>:</a:t>
            </a:r>
          </a:p>
        </p:txBody>
      </p:sp>
      <p:pic>
        <p:nvPicPr>
          <p:cNvPr id="3076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625" y="2733675"/>
            <a:ext cx="2952750" cy="286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077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513" y="2805113"/>
            <a:ext cx="1487487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72391" name="Object 2"/>
          <p:cNvGraphicFramePr>
            <a:graphicFrameLocks noChangeAspect="1"/>
          </p:cNvGraphicFramePr>
          <p:nvPr/>
        </p:nvGraphicFramePr>
        <p:xfrm>
          <a:off x="1042988" y="357188"/>
          <a:ext cx="7131050" cy="2120900"/>
        </p:xfrm>
        <a:graphic>
          <a:graphicData uri="http://schemas.openxmlformats.org/presentationml/2006/ole">
            <p:oleObj spid="_x0000_s3074" name="Equation" r:id="rId6" imgW="4952880" imgH="1473120" progId="Equation.3">
              <p:embed/>
            </p:oleObj>
          </a:graphicData>
        </a:graphic>
      </p:graphicFrame>
      <p:sp>
        <p:nvSpPr>
          <p:cNvPr id="272392" name="Text Box 8"/>
          <p:cNvSpPr txBox="1">
            <a:spLocks noChangeArrowheads="1"/>
          </p:cNvSpPr>
          <p:nvPr/>
        </p:nvSpPr>
        <p:spPr bwMode="auto">
          <a:xfrm>
            <a:off x="3706813" y="3292475"/>
            <a:ext cx="10795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/>
              <a:t>PÅ, lineær</a:t>
            </a:r>
          </a:p>
        </p:txBody>
      </p:sp>
      <p:sp>
        <p:nvSpPr>
          <p:cNvPr id="272393" name="Text Box 9"/>
          <p:cNvSpPr txBox="1">
            <a:spLocks noChangeArrowheads="1"/>
          </p:cNvSpPr>
          <p:nvPr/>
        </p:nvSpPr>
        <p:spPr bwMode="auto">
          <a:xfrm>
            <a:off x="3708400" y="4102100"/>
            <a:ext cx="12954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/>
              <a:t>PÅ, metning</a:t>
            </a:r>
          </a:p>
        </p:txBody>
      </p:sp>
      <p:sp>
        <p:nvSpPr>
          <p:cNvPr id="3080" name="Rectangle 10"/>
          <p:cNvSpPr>
            <a:spLocks noChangeArrowheads="1"/>
          </p:cNvSpPr>
          <p:nvPr/>
        </p:nvSpPr>
        <p:spPr bwMode="auto">
          <a:xfrm>
            <a:off x="6300788" y="2805113"/>
            <a:ext cx="792162" cy="2376487"/>
          </a:xfrm>
          <a:prstGeom prst="rect">
            <a:avLst/>
          </a:prstGeom>
          <a:noFill/>
          <a:ln w="19050" algn="ctr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2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2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2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92" grpId="0"/>
      <p:bldP spid="27239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323850" y="715963"/>
            <a:ext cx="26638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Område </a:t>
            </a:r>
            <a:r>
              <a:rPr lang="nb-NO" b="1"/>
              <a:t>C</a:t>
            </a:r>
            <a:r>
              <a:rPr lang="nb-NO"/>
              <a:t>:</a:t>
            </a:r>
          </a:p>
        </p:txBody>
      </p:sp>
      <p:pic>
        <p:nvPicPr>
          <p:cNvPr id="4100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625" y="2876550"/>
            <a:ext cx="2952750" cy="286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4101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7400" y="500063"/>
            <a:ext cx="1487488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73415" name="Object 2"/>
          <p:cNvGraphicFramePr>
            <a:graphicFrameLocks noChangeAspect="1"/>
          </p:cNvGraphicFramePr>
          <p:nvPr/>
        </p:nvGraphicFramePr>
        <p:xfrm>
          <a:off x="900113" y="1363663"/>
          <a:ext cx="3271837" cy="2157412"/>
        </p:xfrm>
        <a:graphic>
          <a:graphicData uri="http://schemas.openxmlformats.org/presentationml/2006/ole">
            <p:oleObj spid="_x0000_s4098" name="Equation" r:id="rId6" imgW="2273040" imgH="1498320" progId="Equation.3">
              <p:embed/>
            </p:oleObj>
          </a:graphicData>
        </a:graphic>
      </p:graphicFrame>
      <p:sp>
        <p:nvSpPr>
          <p:cNvPr id="273416" name="Text Box 8"/>
          <p:cNvSpPr txBox="1">
            <a:spLocks noChangeArrowheads="1"/>
          </p:cNvSpPr>
          <p:nvPr/>
        </p:nvSpPr>
        <p:spPr bwMode="auto">
          <a:xfrm>
            <a:off x="7450138" y="987425"/>
            <a:ext cx="12255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/>
              <a:t>PÅ, metning</a:t>
            </a:r>
          </a:p>
        </p:txBody>
      </p:sp>
      <p:sp>
        <p:nvSpPr>
          <p:cNvPr id="273417" name="Text Box 9"/>
          <p:cNvSpPr txBox="1">
            <a:spLocks noChangeArrowheads="1"/>
          </p:cNvSpPr>
          <p:nvPr/>
        </p:nvSpPr>
        <p:spPr bwMode="auto">
          <a:xfrm>
            <a:off x="7380288" y="1797050"/>
            <a:ext cx="12954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/>
              <a:t>PÅ, metning</a:t>
            </a:r>
          </a:p>
        </p:txBody>
      </p:sp>
      <p:sp>
        <p:nvSpPr>
          <p:cNvPr id="4104" name="Line 11"/>
          <p:cNvSpPr>
            <a:spLocks noChangeShapeType="1"/>
          </p:cNvSpPr>
          <p:nvPr/>
        </p:nvSpPr>
        <p:spPr bwMode="auto">
          <a:xfrm>
            <a:off x="7092950" y="2947988"/>
            <a:ext cx="0" cy="2376487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3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3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3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16" grpId="0"/>
      <p:bldP spid="2734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323850" y="679450"/>
            <a:ext cx="26638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Område </a:t>
            </a:r>
            <a:r>
              <a:rPr lang="nb-NO" b="1"/>
              <a:t>D</a:t>
            </a:r>
            <a:r>
              <a:rPr lang="nb-NO"/>
              <a:t>:</a:t>
            </a:r>
          </a:p>
        </p:txBody>
      </p:sp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625" y="2840038"/>
            <a:ext cx="2952750" cy="286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5125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513" y="2911475"/>
            <a:ext cx="1487487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74439" name="Object 2"/>
          <p:cNvGraphicFramePr>
            <a:graphicFrameLocks noChangeAspect="1"/>
          </p:cNvGraphicFramePr>
          <p:nvPr/>
        </p:nvGraphicFramePr>
        <p:xfrm>
          <a:off x="2103438" y="500063"/>
          <a:ext cx="5010150" cy="2047875"/>
        </p:xfrm>
        <a:graphic>
          <a:graphicData uri="http://schemas.openxmlformats.org/presentationml/2006/ole">
            <p:oleObj spid="_x0000_s5122" name="Equation" r:id="rId6" imgW="3479760" imgH="1422360" progId="Equation.3">
              <p:embed/>
            </p:oleObj>
          </a:graphicData>
        </a:graphic>
      </p:graphicFrame>
      <p:sp>
        <p:nvSpPr>
          <p:cNvPr id="274440" name="Text Box 8"/>
          <p:cNvSpPr txBox="1">
            <a:spLocks noChangeArrowheads="1"/>
          </p:cNvSpPr>
          <p:nvPr/>
        </p:nvSpPr>
        <p:spPr bwMode="auto">
          <a:xfrm>
            <a:off x="3851275" y="3398838"/>
            <a:ext cx="12255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/>
              <a:t>PÅ, metning</a:t>
            </a:r>
          </a:p>
        </p:txBody>
      </p:sp>
      <p:sp>
        <p:nvSpPr>
          <p:cNvPr id="274441" name="Text Box 9"/>
          <p:cNvSpPr txBox="1">
            <a:spLocks noChangeArrowheads="1"/>
          </p:cNvSpPr>
          <p:nvPr/>
        </p:nvSpPr>
        <p:spPr bwMode="auto">
          <a:xfrm>
            <a:off x="3708400" y="4208463"/>
            <a:ext cx="12954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/>
              <a:t>PÅ, lineær</a:t>
            </a:r>
          </a:p>
        </p:txBody>
      </p:sp>
      <p:sp>
        <p:nvSpPr>
          <p:cNvPr id="5128" name="Rectangle 10"/>
          <p:cNvSpPr>
            <a:spLocks noChangeArrowheads="1"/>
          </p:cNvSpPr>
          <p:nvPr/>
        </p:nvSpPr>
        <p:spPr bwMode="auto">
          <a:xfrm flipH="1">
            <a:off x="7092950" y="2911475"/>
            <a:ext cx="792163" cy="2376488"/>
          </a:xfrm>
          <a:prstGeom prst="rect">
            <a:avLst/>
          </a:prstGeom>
          <a:noFill/>
          <a:ln w="19050" algn="ctr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4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4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4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40" grpId="0"/>
      <p:bldP spid="2744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625" y="2876550"/>
            <a:ext cx="2952750" cy="286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425" y="500063"/>
            <a:ext cx="1487488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6146" name="Rectangle 2"/>
          <p:cNvGraphicFramePr>
            <a:graphicFrameLocks/>
          </p:cNvGraphicFramePr>
          <p:nvPr/>
        </p:nvGraphicFramePr>
        <p:xfrm>
          <a:off x="684213" y="1824038"/>
          <a:ext cx="3740150" cy="2493962"/>
        </p:xfrm>
        <a:graphic>
          <a:graphicData uri="http://schemas.openxmlformats.org/presentationml/2006/ole">
            <p:oleObj spid="_x0000_s6146" name="Equation" r:id="rId6" imgW="0" imgH="0" progId="Equation.3">
              <p:embed/>
            </p:oleObj>
          </a:graphicData>
        </a:graphic>
      </p:graphicFrame>
      <p:graphicFrame>
        <p:nvGraphicFramePr>
          <p:cNvPr id="275463" name="Object 3"/>
          <p:cNvGraphicFramePr>
            <a:graphicFrameLocks noChangeAspect="1"/>
          </p:cNvGraphicFramePr>
          <p:nvPr/>
        </p:nvGraphicFramePr>
        <p:xfrm>
          <a:off x="611188" y="2228850"/>
          <a:ext cx="4189412" cy="1974850"/>
        </p:xfrm>
        <a:graphic>
          <a:graphicData uri="http://schemas.openxmlformats.org/presentationml/2006/ole">
            <p:oleObj spid="_x0000_s6147" name="Equation" r:id="rId7" imgW="2908080" imgH="1371600" progId="Equation.3">
              <p:embed/>
            </p:oleObj>
          </a:graphicData>
        </a:graphic>
      </p:graphicFrame>
      <p:sp>
        <p:nvSpPr>
          <p:cNvPr id="275464" name="Rectangle 8"/>
          <p:cNvSpPr>
            <a:spLocks noChangeArrowheads="1"/>
          </p:cNvSpPr>
          <p:nvPr/>
        </p:nvSpPr>
        <p:spPr bwMode="auto">
          <a:xfrm>
            <a:off x="7885113" y="2947988"/>
            <a:ext cx="360362" cy="2376487"/>
          </a:xfrm>
          <a:prstGeom prst="rect">
            <a:avLst/>
          </a:prstGeom>
          <a:noFill/>
          <a:ln w="19050" algn="ctr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6151" name="Text Box 9"/>
          <p:cNvSpPr txBox="1">
            <a:spLocks noChangeArrowheads="1"/>
          </p:cNvSpPr>
          <p:nvPr/>
        </p:nvSpPr>
        <p:spPr bwMode="auto">
          <a:xfrm>
            <a:off x="395288" y="1724025"/>
            <a:ext cx="26638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Område </a:t>
            </a:r>
            <a:r>
              <a:rPr lang="nb-NO" b="1"/>
              <a:t>E</a:t>
            </a:r>
            <a:r>
              <a:rPr lang="nb-NO"/>
              <a:t>:</a:t>
            </a:r>
          </a:p>
        </p:txBody>
      </p:sp>
      <p:sp>
        <p:nvSpPr>
          <p:cNvPr id="275466" name="Text Box 10"/>
          <p:cNvSpPr txBox="1">
            <a:spLocks noChangeArrowheads="1"/>
          </p:cNvSpPr>
          <p:nvPr/>
        </p:nvSpPr>
        <p:spPr bwMode="auto">
          <a:xfrm>
            <a:off x="7524750" y="1868488"/>
            <a:ext cx="10795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/>
              <a:t>PÅ, lineær</a:t>
            </a:r>
          </a:p>
        </p:txBody>
      </p:sp>
      <p:sp>
        <p:nvSpPr>
          <p:cNvPr id="275467" name="Text Box 11"/>
          <p:cNvSpPr txBox="1">
            <a:spLocks noChangeArrowheads="1"/>
          </p:cNvSpPr>
          <p:nvPr/>
        </p:nvSpPr>
        <p:spPr bwMode="auto">
          <a:xfrm>
            <a:off x="7564438" y="1004888"/>
            <a:ext cx="10795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/>
              <a:t>AV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5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5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5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5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64" grpId="0" animBg="1"/>
      <p:bldP spid="275466" grpId="0"/>
      <p:bldP spid="27546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468313" y="1071563"/>
            <a:ext cx="31670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Inverter transisjon:</a:t>
            </a:r>
          </a:p>
        </p:txBody>
      </p:sp>
      <p:pic>
        <p:nvPicPr>
          <p:cNvPr id="27648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2363788"/>
            <a:ext cx="3184525" cy="3311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76486" name="Text Box 6"/>
          <p:cNvSpPr txBox="1">
            <a:spLocks noChangeArrowheads="1"/>
          </p:cNvSpPr>
          <p:nvPr/>
        </p:nvSpPr>
        <p:spPr bwMode="auto">
          <a:xfrm>
            <a:off x="684213" y="1500188"/>
            <a:ext cx="7200900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I områdene B, C og D er begge transistorene PÅ, slik at det går en strøm mellom spenningsforsyningene.</a:t>
            </a:r>
          </a:p>
        </p:txBody>
      </p:sp>
      <p:pic>
        <p:nvPicPr>
          <p:cNvPr id="27648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2868613"/>
            <a:ext cx="1487487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76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Transistorstørrelser</a:t>
            </a:r>
          </a:p>
        </p:txBody>
      </p:sp>
      <p:pic>
        <p:nvPicPr>
          <p:cNvPr id="2775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175" y="3014663"/>
            <a:ext cx="2878138" cy="2790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77509" name="Object 2"/>
          <p:cNvGraphicFramePr>
            <a:graphicFrameLocks noChangeAspect="1"/>
          </p:cNvGraphicFramePr>
          <p:nvPr>
            <p:ph idx="1"/>
          </p:nvPr>
        </p:nvGraphicFramePr>
        <p:xfrm>
          <a:off x="1331913" y="1071563"/>
          <a:ext cx="6769100" cy="1649412"/>
        </p:xfrm>
        <a:graphic>
          <a:graphicData uri="http://schemas.openxmlformats.org/presentationml/2006/ole">
            <p:oleObj spid="_x0000_s8194" name="Equation" r:id="rId5" imgW="3962160" imgH="965160" progId="Equation.3">
              <p:embed/>
            </p:oleObj>
          </a:graphicData>
        </a:graphic>
      </p:graphicFrame>
      <p:pic>
        <p:nvPicPr>
          <p:cNvPr id="277511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050" y="3159125"/>
            <a:ext cx="1487488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7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7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7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3028950" y="0"/>
            <a:ext cx="3186113" cy="582613"/>
          </a:xfrm>
        </p:spPr>
        <p:txBody>
          <a:bodyPr/>
          <a:lstStyle/>
          <a:p>
            <a:r>
              <a:rPr lang="nb-NO" smtClean="0"/>
              <a:t>Støymargin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0113" y="715963"/>
            <a:ext cx="2879725" cy="7286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857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3019425"/>
            <a:ext cx="3744912" cy="2833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85702" name="Object 2"/>
          <p:cNvGraphicFramePr>
            <a:graphicFrameLocks noChangeAspect="1"/>
          </p:cNvGraphicFramePr>
          <p:nvPr>
            <p:ph idx="1"/>
          </p:nvPr>
        </p:nvGraphicFramePr>
        <p:xfrm>
          <a:off x="1330325" y="1820863"/>
          <a:ext cx="2089150" cy="865187"/>
        </p:xfrm>
        <a:graphic>
          <a:graphicData uri="http://schemas.openxmlformats.org/presentationml/2006/ole">
            <p:oleObj spid="_x0000_s9218" name="Equation" r:id="rId6" imgW="1104840" imgH="457200" progId="Equation.3">
              <p:embed/>
            </p:oleObj>
          </a:graphicData>
        </a:graphic>
      </p:graphicFrame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4572000" y="858838"/>
            <a:ext cx="36734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>
                <a:solidFill>
                  <a:srgbClr val="CC3300"/>
                </a:solidFill>
              </a:rPr>
              <a:t>Høyeste inngang </a:t>
            </a:r>
            <a:r>
              <a:rPr lang="nb-NO" b="1">
                <a:solidFill>
                  <a:srgbClr val="CC3300"/>
                </a:solidFill>
              </a:rPr>
              <a:t>tolkes </a:t>
            </a:r>
            <a:r>
              <a:rPr lang="nb-NO">
                <a:solidFill>
                  <a:srgbClr val="CC3300"/>
                </a:solidFill>
              </a:rPr>
              <a:t>som 0.</a:t>
            </a:r>
          </a:p>
        </p:txBody>
      </p:sp>
      <p:sp>
        <p:nvSpPr>
          <p:cNvPr id="9223" name="Text Box 9"/>
          <p:cNvSpPr txBox="1">
            <a:spLocks noChangeArrowheads="1"/>
          </p:cNvSpPr>
          <p:nvPr/>
        </p:nvSpPr>
        <p:spPr bwMode="auto">
          <a:xfrm>
            <a:off x="4572000" y="1290638"/>
            <a:ext cx="36734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>
                <a:solidFill>
                  <a:srgbClr val="000099"/>
                </a:solidFill>
              </a:rPr>
              <a:t>Høyeste utgang </a:t>
            </a:r>
            <a:r>
              <a:rPr lang="nb-NO" b="1">
                <a:solidFill>
                  <a:srgbClr val="000099"/>
                </a:solidFill>
              </a:rPr>
              <a:t>defineres </a:t>
            </a:r>
            <a:r>
              <a:rPr lang="nb-NO">
                <a:solidFill>
                  <a:srgbClr val="000099"/>
                </a:solidFill>
              </a:rPr>
              <a:t>som 0.</a:t>
            </a:r>
          </a:p>
        </p:txBody>
      </p:sp>
      <p:sp>
        <p:nvSpPr>
          <p:cNvPr id="9224" name="Text Box 10"/>
          <p:cNvSpPr txBox="1">
            <a:spLocks noChangeArrowheads="1"/>
          </p:cNvSpPr>
          <p:nvPr/>
        </p:nvSpPr>
        <p:spPr bwMode="auto">
          <a:xfrm>
            <a:off x="4572000" y="1704975"/>
            <a:ext cx="36734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>
                <a:solidFill>
                  <a:srgbClr val="FF9900"/>
                </a:solidFill>
              </a:rPr>
              <a:t>Laveste inngang </a:t>
            </a:r>
            <a:r>
              <a:rPr lang="nb-NO" b="1">
                <a:solidFill>
                  <a:srgbClr val="FF9900"/>
                </a:solidFill>
              </a:rPr>
              <a:t>tolkes </a:t>
            </a:r>
            <a:r>
              <a:rPr lang="nb-NO">
                <a:solidFill>
                  <a:srgbClr val="FF9900"/>
                </a:solidFill>
              </a:rPr>
              <a:t>som 1.</a:t>
            </a:r>
          </a:p>
        </p:txBody>
      </p:sp>
      <p:sp>
        <p:nvSpPr>
          <p:cNvPr id="9225" name="Text Box 11"/>
          <p:cNvSpPr txBox="1">
            <a:spLocks noChangeArrowheads="1"/>
          </p:cNvSpPr>
          <p:nvPr/>
        </p:nvSpPr>
        <p:spPr bwMode="auto">
          <a:xfrm>
            <a:off x="4572000" y="2154238"/>
            <a:ext cx="36734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>
                <a:solidFill>
                  <a:srgbClr val="00A400"/>
                </a:solidFill>
              </a:rPr>
              <a:t>Laveste utgang </a:t>
            </a:r>
            <a:r>
              <a:rPr lang="nb-NO" b="1">
                <a:solidFill>
                  <a:srgbClr val="00A400"/>
                </a:solidFill>
              </a:rPr>
              <a:t>defineres </a:t>
            </a:r>
            <a:r>
              <a:rPr lang="nb-NO">
                <a:solidFill>
                  <a:srgbClr val="00A400"/>
                </a:solidFill>
              </a:rPr>
              <a:t>som 1.</a:t>
            </a:r>
          </a:p>
        </p:txBody>
      </p:sp>
      <p:pic>
        <p:nvPicPr>
          <p:cNvPr id="285722" name="Picture 2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2760663"/>
            <a:ext cx="3311525" cy="314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85723" name="Oval 27"/>
          <p:cNvSpPr>
            <a:spLocks noChangeArrowheads="1"/>
          </p:cNvSpPr>
          <p:nvPr/>
        </p:nvSpPr>
        <p:spPr bwMode="auto">
          <a:xfrm>
            <a:off x="2195513" y="1795463"/>
            <a:ext cx="503237" cy="431800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24" name="Oval 28"/>
          <p:cNvSpPr>
            <a:spLocks noChangeArrowheads="1"/>
          </p:cNvSpPr>
          <p:nvPr/>
        </p:nvSpPr>
        <p:spPr bwMode="auto">
          <a:xfrm>
            <a:off x="2843213" y="642938"/>
            <a:ext cx="503237" cy="431800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25" name="Oval 29"/>
          <p:cNvSpPr>
            <a:spLocks noChangeArrowheads="1"/>
          </p:cNvSpPr>
          <p:nvPr/>
        </p:nvSpPr>
        <p:spPr bwMode="auto">
          <a:xfrm>
            <a:off x="2411413" y="4819650"/>
            <a:ext cx="503237" cy="431800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26" name="Oval 30"/>
          <p:cNvSpPr>
            <a:spLocks noChangeArrowheads="1"/>
          </p:cNvSpPr>
          <p:nvPr/>
        </p:nvSpPr>
        <p:spPr bwMode="auto">
          <a:xfrm>
            <a:off x="6011863" y="5540375"/>
            <a:ext cx="503237" cy="431800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27" name="Oval 31"/>
          <p:cNvSpPr>
            <a:spLocks noChangeArrowheads="1"/>
          </p:cNvSpPr>
          <p:nvPr/>
        </p:nvSpPr>
        <p:spPr bwMode="auto">
          <a:xfrm>
            <a:off x="2843213" y="1795463"/>
            <a:ext cx="503237" cy="431800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28" name="Oval 32"/>
          <p:cNvSpPr>
            <a:spLocks noChangeArrowheads="1"/>
          </p:cNvSpPr>
          <p:nvPr/>
        </p:nvSpPr>
        <p:spPr bwMode="auto">
          <a:xfrm>
            <a:off x="1619250" y="5108575"/>
            <a:ext cx="503238" cy="431800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29" name="Oval 33"/>
          <p:cNvSpPr>
            <a:spLocks noChangeArrowheads="1"/>
          </p:cNvSpPr>
          <p:nvPr/>
        </p:nvSpPr>
        <p:spPr bwMode="auto">
          <a:xfrm>
            <a:off x="1403350" y="571500"/>
            <a:ext cx="503238" cy="431800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0" name="Oval 34"/>
          <p:cNvSpPr>
            <a:spLocks noChangeArrowheads="1"/>
          </p:cNvSpPr>
          <p:nvPr/>
        </p:nvSpPr>
        <p:spPr bwMode="auto">
          <a:xfrm>
            <a:off x="4427538" y="4387850"/>
            <a:ext cx="503237" cy="431800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1" name="Oval 35"/>
          <p:cNvSpPr>
            <a:spLocks noChangeArrowheads="1"/>
          </p:cNvSpPr>
          <p:nvPr/>
        </p:nvSpPr>
        <p:spPr bwMode="auto">
          <a:xfrm>
            <a:off x="2987675" y="2298700"/>
            <a:ext cx="503238" cy="431800"/>
          </a:xfrm>
          <a:prstGeom prst="ellipse">
            <a:avLst/>
          </a:prstGeom>
          <a:noFill/>
          <a:ln w="19050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2" name="Oval 36"/>
          <p:cNvSpPr>
            <a:spLocks noChangeArrowheads="1"/>
          </p:cNvSpPr>
          <p:nvPr/>
        </p:nvSpPr>
        <p:spPr bwMode="auto">
          <a:xfrm>
            <a:off x="2771775" y="571500"/>
            <a:ext cx="503238" cy="431800"/>
          </a:xfrm>
          <a:prstGeom prst="ellipse">
            <a:avLst/>
          </a:prstGeom>
          <a:noFill/>
          <a:ln w="19050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3" name="Oval 37"/>
          <p:cNvSpPr>
            <a:spLocks noChangeArrowheads="1"/>
          </p:cNvSpPr>
          <p:nvPr/>
        </p:nvSpPr>
        <p:spPr bwMode="auto">
          <a:xfrm>
            <a:off x="2411413" y="4171950"/>
            <a:ext cx="503237" cy="431800"/>
          </a:xfrm>
          <a:prstGeom prst="ellipse">
            <a:avLst/>
          </a:prstGeom>
          <a:noFill/>
          <a:ln w="19050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4" name="Oval 38"/>
          <p:cNvSpPr>
            <a:spLocks noChangeArrowheads="1"/>
          </p:cNvSpPr>
          <p:nvPr/>
        </p:nvSpPr>
        <p:spPr bwMode="auto">
          <a:xfrm>
            <a:off x="6372225" y="5540375"/>
            <a:ext cx="503238" cy="431800"/>
          </a:xfrm>
          <a:prstGeom prst="ellipse">
            <a:avLst/>
          </a:prstGeom>
          <a:noFill/>
          <a:ln w="19050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5" name="Oval 39"/>
          <p:cNvSpPr>
            <a:spLocks noChangeArrowheads="1"/>
          </p:cNvSpPr>
          <p:nvPr/>
        </p:nvSpPr>
        <p:spPr bwMode="auto">
          <a:xfrm>
            <a:off x="2268538" y="2298700"/>
            <a:ext cx="503237" cy="431800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6" name="Oval 40"/>
          <p:cNvSpPr>
            <a:spLocks noChangeArrowheads="1"/>
          </p:cNvSpPr>
          <p:nvPr/>
        </p:nvSpPr>
        <p:spPr bwMode="auto">
          <a:xfrm>
            <a:off x="1331913" y="642938"/>
            <a:ext cx="503237" cy="431800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7" name="Oval 41"/>
          <p:cNvSpPr>
            <a:spLocks noChangeArrowheads="1"/>
          </p:cNvSpPr>
          <p:nvPr/>
        </p:nvSpPr>
        <p:spPr bwMode="auto">
          <a:xfrm>
            <a:off x="1692275" y="3883025"/>
            <a:ext cx="503238" cy="431800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8" name="Oval 42"/>
          <p:cNvSpPr>
            <a:spLocks noChangeArrowheads="1"/>
          </p:cNvSpPr>
          <p:nvPr/>
        </p:nvSpPr>
        <p:spPr bwMode="auto">
          <a:xfrm>
            <a:off x="4356100" y="2947988"/>
            <a:ext cx="503238" cy="431800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5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5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85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85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85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85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85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85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85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85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85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85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85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8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85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85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85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85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723" grpId="0" animBg="1"/>
      <p:bldP spid="285724" grpId="0" animBg="1"/>
      <p:bldP spid="285725" grpId="0" animBg="1"/>
      <p:bldP spid="285726" grpId="0" animBg="1"/>
      <p:bldP spid="285727" grpId="0" animBg="1"/>
      <p:bldP spid="285728" grpId="0" animBg="1"/>
      <p:bldP spid="285729" grpId="0" animBg="1"/>
      <p:bldP spid="285730" grpId="0" animBg="1"/>
      <p:bldP spid="285731" grpId="0" animBg="1"/>
      <p:bldP spid="285732" grpId="0" animBg="1"/>
      <p:bldP spid="285733" grpId="0" animBg="1"/>
      <p:bldP spid="285734" grpId="0" animBg="1"/>
      <p:bldP spid="285735" grpId="0" animBg="1"/>
      <p:bldP spid="285736" grpId="0" animBg="1"/>
      <p:bldP spid="285737" grpId="0" animBg="1"/>
      <p:bldP spid="2857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582612"/>
          </a:xfrm>
        </p:spPr>
        <p:txBody>
          <a:bodyPr/>
          <a:lstStyle/>
          <a:p>
            <a:r>
              <a:rPr lang="nb-NO" sz="2400" smtClean="0"/>
              <a:t>Kanalforkortning (kanallengdemodulasjon)</a:t>
            </a:r>
          </a:p>
        </p:txBody>
      </p:sp>
      <p:graphicFrame>
        <p:nvGraphicFramePr>
          <p:cNvPr id="291847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3635375" y="3595688"/>
          <a:ext cx="1295400" cy="404812"/>
        </p:xfrm>
        <a:graphic>
          <a:graphicData uri="http://schemas.openxmlformats.org/presentationml/2006/ole">
            <p:oleObj spid="_x0000_s12290" name="Equation" r:id="rId4" imgW="774360" imgH="241200" progId="Equation.3">
              <p:embed/>
            </p:oleObj>
          </a:graphicData>
        </a:graphic>
      </p:graphicFrame>
      <p:pic>
        <p:nvPicPr>
          <p:cNvPr id="291844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4213" y="1598613"/>
            <a:ext cx="2808287" cy="2138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294" name="Text Box 5"/>
          <p:cNvSpPr txBox="1">
            <a:spLocks noChangeArrowheads="1"/>
          </p:cNvSpPr>
          <p:nvPr/>
        </p:nvSpPr>
        <p:spPr bwMode="auto">
          <a:xfrm>
            <a:off x="468313" y="857250"/>
            <a:ext cx="8135937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Liten </a:t>
            </a:r>
            <a:r>
              <a:rPr lang="nb-NO" i="1"/>
              <a:t>V</a:t>
            </a:r>
            <a:r>
              <a:rPr lang="nb-NO" sz="1200" i="1"/>
              <a:t>gd</a:t>
            </a:r>
            <a:r>
              <a:rPr lang="nb-NO"/>
              <a:t> (som indirekte gir stor </a:t>
            </a:r>
            <a:r>
              <a:rPr lang="nb-NO" i="1"/>
              <a:t>V</a:t>
            </a:r>
            <a:r>
              <a:rPr lang="nb-NO" sz="1200" i="1"/>
              <a:t>ds</a:t>
            </a:r>
            <a:r>
              <a:rPr lang="nb-NO"/>
              <a:t>) betyr at det ikke dannes kanal ved drain siden. En høy drain spenning vil skyve kanalen mot source siden:</a:t>
            </a:r>
          </a:p>
        </p:txBody>
      </p:sp>
      <p:sp>
        <p:nvSpPr>
          <p:cNvPr id="291846" name="Text Box 6"/>
          <p:cNvSpPr txBox="1">
            <a:spLocks noChangeArrowheads="1"/>
          </p:cNvSpPr>
          <p:nvPr/>
        </p:nvSpPr>
        <p:spPr bwMode="auto">
          <a:xfrm>
            <a:off x="3348038" y="2728913"/>
            <a:ext cx="3240087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Den effektive kanallengden vil bli mindre enn nominell (tegnet) lengde:</a:t>
            </a:r>
          </a:p>
        </p:txBody>
      </p:sp>
      <p:sp>
        <p:nvSpPr>
          <p:cNvPr id="291849" name="Line 9"/>
          <p:cNvSpPr>
            <a:spLocks noChangeShapeType="1"/>
          </p:cNvSpPr>
          <p:nvPr/>
        </p:nvSpPr>
        <p:spPr bwMode="auto">
          <a:xfrm>
            <a:off x="2124075" y="2586038"/>
            <a:ext cx="215900" cy="0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1850" name="Line 10"/>
          <p:cNvSpPr>
            <a:spLocks noChangeShapeType="1"/>
          </p:cNvSpPr>
          <p:nvPr/>
        </p:nvSpPr>
        <p:spPr bwMode="auto">
          <a:xfrm flipH="1" flipV="1">
            <a:off x="2195513" y="2586038"/>
            <a:ext cx="2447925" cy="1008062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1851" name="Text Box 11"/>
          <p:cNvSpPr txBox="1">
            <a:spLocks noChangeArrowheads="1"/>
          </p:cNvSpPr>
          <p:nvPr/>
        </p:nvSpPr>
        <p:spPr bwMode="auto">
          <a:xfrm>
            <a:off x="323850" y="4025900"/>
            <a:ext cx="8534400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Dette betyr at strømmen vil stige for økende </a:t>
            </a:r>
            <a:r>
              <a:rPr lang="nb-NO" i="1"/>
              <a:t>V</a:t>
            </a:r>
            <a:r>
              <a:rPr lang="nb-NO" sz="1200" i="1"/>
              <a:t>ds</a:t>
            </a:r>
            <a:r>
              <a:rPr lang="nb-NO"/>
              <a:t> i metning og kan modelleres som:</a:t>
            </a:r>
          </a:p>
        </p:txBody>
      </p:sp>
      <p:graphicFrame>
        <p:nvGraphicFramePr>
          <p:cNvPr id="291854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539750" y="4500563"/>
          <a:ext cx="6624638" cy="1412875"/>
        </p:xfrm>
        <a:graphic>
          <a:graphicData uri="http://schemas.openxmlformats.org/presentationml/2006/ole">
            <p:oleObj spid="_x0000_s12291" name="Equation" r:id="rId6" imgW="4520880" imgH="965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1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1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1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1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1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1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1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1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1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1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6" grpId="0"/>
      <p:bldP spid="291849" grpId="0" animBg="1"/>
      <p:bldP spid="291850" grpId="0" animBg="1"/>
      <p:bldP spid="2918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>
            <p:ph/>
          </p:nvPr>
        </p:nvGraphicFramePr>
        <p:xfrm>
          <a:off x="1116013" y="428625"/>
          <a:ext cx="6553200" cy="1398588"/>
        </p:xfrm>
        <a:graphic>
          <a:graphicData uri="http://schemas.openxmlformats.org/presentationml/2006/ole">
            <p:oleObj spid="_x0000_s13314" name="Equation" r:id="rId4" imgW="4520880" imgH="965160" progId="Equation.3">
              <p:embed/>
            </p:oleObj>
          </a:graphicData>
        </a:graphic>
      </p:graphicFrame>
      <p:pic>
        <p:nvPicPr>
          <p:cNvPr id="295942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2589213"/>
            <a:ext cx="3022600" cy="3067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5943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7900" y="2805113"/>
            <a:ext cx="3017838" cy="29257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5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5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0"/>
            <a:ext cx="8229600" cy="582613"/>
          </a:xfrm>
        </p:spPr>
        <p:txBody>
          <a:bodyPr/>
          <a:lstStyle/>
          <a:p>
            <a:r>
              <a:rPr lang="nb-NO" sz="2400" smtClean="0"/>
              <a:t>Invertere med statisk last</a:t>
            </a:r>
          </a:p>
        </p:txBody>
      </p:sp>
      <p:pic>
        <p:nvPicPr>
          <p:cNvPr id="2979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1031875"/>
            <a:ext cx="1233487" cy="2305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98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30275" y="3768725"/>
            <a:ext cx="1228725" cy="2159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97990" name="Text Box 6"/>
          <p:cNvSpPr txBox="1">
            <a:spLocks noChangeArrowheads="1"/>
          </p:cNvSpPr>
          <p:nvPr/>
        </p:nvSpPr>
        <p:spPr bwMode="auto">
          <a:xfrm>
            <a:off x="323850" y="600075"/>
            <a:ext cx="20891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Motstand:</a:t>
            </a:r>
          </a:p>
        </p:txBody>
      </p:sp>
      <p:sp>
        <p:nvSpPr>
          <p:cNvPr id="297991" name="Text Box 7"/>
          <p:cNvSpPr txBox="1">
            <a:spLocks noChangeArrowheads="1"/>
          </p:cNvSpPr>
          <p:nvPr/>
        </p:nvSpPr>
        <p:spPr bwMode="auto">
          <a:xfrm>
            <a:off x="323850" y="3408363"/>
            <a:ext cx="20891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Strømkilde:</a:t>
            </a:r>
          </a:p>
        </p:txBody>
      </p:sp>
      <p:graphicFrame>
        <p:nvGraphicFramePr>
          <p:cNvPr id="297992" name="Object 2"/>
          <p:cNvGraphicFramePr>
            <a:graphicFrameLocks noChangeAspect="1"/>
          </p:cNvGraphicFramePr>
          <p:nvPr>
            <p:ph idx="1"/>
          </p:nvPr>
        </p:nvGraphicFramePr>
        <p:xfrm>
          <a:off x="3214688" y="3689350"/>
          <a:ext cx="1798637" cy="784225"/>
        </p:xfrm>
        <a:graphic>
          <a:graphicData uri="http://schemas.openxmlformats.org/presentationml/2006/ole">
            <p:oleObj spid="_x0000_s14338" name="Equation" r:id="rId6" imgW="990360" imgH="431640" progId="Equation.3">
              <p:embed/>
            </p:oleObj>
          </a:graphicData>
        </a:graphic>
      </p:graphicFrame>
      <p:pic>
        <p:nvPicPr>
          <p:cNvPr id="297994" name="Picture 1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4438" y="671513"/>
            <a:ext cx="2667000" cy="2759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995" name="Picture 1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1500" y="3408363"/>
            <a:ext cx="2673350" cy="25923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996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51500" y="887413"/>
            <a:ext cx="2665413" cy="2574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7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7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7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7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7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7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7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97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990" grpId="0"/>
      <p:bldP spid="29799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75"/>
            <a:ext cx="8229600" cy="582613"/>
          </a:xfrm>
        </p:spPr>
        <p:txBody>
          <a:bodyPr/>
          <a:lstStyle/>
          <a:p>
            <a:r>
              <a:rPr lang="nb-NO" sz="2400" smtClean="0"/>
              <a:t>Pseudo nMOS inverter</a:t>
            </a:r>
          </a:p>
        </p:txBody>
      </p:sp>
      <p:pic>
        <p:nvPicPr>
          <p:cNvPr id="3000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1362075"/>
            <a:ext cx="1946275" cy="3384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000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3" y="785813"/>
            <a:ext cx="2447925" cy="23637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00038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3449638"/>
            <a:ext cx="2405062" cy="2498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00039" name="Text Box 7"/>
          <p:cNvSpPr txBox="1">
            <a:spLocks noChangeArrowheads="1"/>
          </p:cNvSpPr>
          <p:nvPr/>
        </p:nvSpPr>
        <p:spPr bwMode="auto">
          <a:xfrm>
            <a:off x="4211638" y="3162300"/>
            <a:ext cx="15843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Strømforbruk: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0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0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0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0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smtClean="0"/>
              <a:t>Body effekt</a:t>
            </a:r>
          </a:p>
        </p:txBody>
      </p:sp>
      <p:graphicFrame>
        <p:nvGraphicFramePr>
          <p:cNvPr id="304133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395288" y="1989138"/>
          <a:ext cx="3671887" cy="508000"/>
        </p:xfrm>
        <a:graphic>
          <a:graphicData uri="http://schemas.openxmlformats.org/presentationml/2006/ole">
            <p:oleObj spid="_x0000_s16386" name="Equation" r:id="rId4" imgW="1930320" imgH="266400" progId="Equation.3">
              <p:embed/>
            </p:oleObj>
          </a:graphicData>
        </a:graphic>
      </p:graphicFrame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9338" y="1557338"/>
            <a:ext cx="3340100" cy="1431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250825" y="1557338"/>
            <a:ext cx="223361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Modell:</a:t>
            </a:r>
          </a:p>
        </p:txBody>
      </p:sp>
      <p:sp>
        <p:nvSpPr>
          <p:cNvPr id="304136" name="Text Box 8"/>
          <p:cNvSpPr txBox="1">
            <a:spLocks noChangeArrowheads="1"/>
          </p:cNvSpPr>
          <p:nvPr/>
        </p:nvSpPr>
        <p:spPr bwMode="auto">
          <a:xfrm>
            <a:off x="323850" y="2492375"/>
            <a:ext cx="223361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der:</a:t>
            </a:r>
          </a:p>
        </p:txBody>
      </p:sp>
      <p:graphicFrame>
        <p:nvGraphicFramePr>
          <p:cNvPr id="304137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684213" y="2852738"/>
          <a:ext cx="1838325" cy="2376487"/>
        </p:xfrm>
        <a:graphic>
          <a:graphicData uri="http://schemas.openxmlformats.org/presentationml/2006/ole">
            <p:oleObj spid="_x0000_s16387" name="Formel" r:id="rId6" imgW="1054080" imgH="1358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4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04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82613"/>
          </a:xfrm>
        </p:spPr>
        <p:txBody>
          <a:bodyPr/>
          <a:lstStyle/>
          <a:p>
            <a:r>
              <a:rPr lang="nb-NO" sz="2400" smtClean="0"/>
              <a:t>Pass transistor DC karakteristikk</a:t>
            </a:r>
            <a:endParaRPr lang="en-US" sz="2400" smtClean="0"/>
          </a:p>
        </p:txBody>
      </p:sp>
      <p:sp>
        <p:nvSpPr>
          <p:cNvPr id="30723" name="Text Box 4"/>
          <p:cNvSpPr txBox="1">
            <a:spLocks noChangeArrowheads="1"/>
          </p:cNvSpPr>
          <p:nvPr/>
        </p:nvSpPr>
        <p:spPr bwMode="auto">
          <a:xfrm>
            <a:off x="684213" y="571500"/>
            <a:ext cx="25923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Terskelfall:</a:t>
            </a:r>
          </a:p>
        </p:txBody>
      </p:sp>
      <p:pic>
        <p:nvPicPr>
          <p:cNvPr id="34099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001713"/>
            <a:ext cx="2087563" cy="1103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4100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370138"/>
            <a:ext cx="3240087" cy="1290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41001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3881438"/>
            <a:ext cx="2089150" cy="1771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41002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9700" y="857250"/>
            <a:ext cx="1727200" cy="1204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41003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2514600"/>
            <a:ext cx="3744912" cy="22875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0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1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4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24</TotalTime>
  <Words>406</Words>
  <Application>Microsoft Office PowerPoint</Application>
  <PresentationFormat>On-screen Show (4:3)</PresentationFormat>
  <Paragraphs>118</Paragraphs>
  <Slides>17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INF3400Del3</vt:lpstr>
      <vt:lpstr>Equation</vt:lpstr>
      <vt:lpstr>Formel</vt:lpstr>
      <vt:lpstr>INF3400 Del 3 Teori</vt:lpstr>
      <vt:lpstr>CMOS inverter og DC karakteristikk</vt:lpstr>
      <vt:lpstr>Slide 3</vt:lpstr>
      <vt:lpstr>Slide 4</vt:lpstr>
      <vt:lpstr>Slide 5</vt:lpstr>
      <vt:lpstr>Slide 6</vt:lpstr>
      <vt:lpstr>Slide 7</vt:lpstr>
      <vt:lpstr>Slide 8</vt:lpstr>
      <vt:lpstr>Slide 9</vt:lpstr>
      <vt:lpstr>Transistorstørrelser</vt:lpstr>
      <vt:lpstr>Støymargin</vt:lpstr>
      <vt:lpstr>Kanalforkortning (kanallengdemodulasjon)</vt:lpstr>
      <vt:lpstr>Slide 13</vt:lpstr>
      <vt:lpstr>Invertere med statisk last</vt:lpstr>
      <vt:lpstr>Pseudo nMOS inverter</vt:lpstr>
      <vt:lpstr>Body effekt</vt:lpstr>
      <vt:lpstr>Pass transistor DC karakteristikk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yngvarb_adm</cp:lastModifiedBy>
  <cp:revision>7</cp:revision>
  <dcterms:created xsi:type="dcterms:W3CDTF">2010-02-12T20:50:46Z</dcterms:created>
  <dcterms:modified xsi:type="dcterms:W3CDTF">2011-02-07T10:47:35Z</dcterms:modified>
</cp:coreProperties>
</file>